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58" r:id="rId4"/>
    <p:sldId id="259" r:id="rId5"/>
    <p:sldId id="270" r:id="rId6"/>
    <p:sldId id="271" r:id="rId7"/>
    <p:sldId id="261" r:id="rId8"/>
    <p:sldId id="272" r:id="rId9"/>
    <p:sldId id="262" r:id="rId10"/>
    <p:sldId id="273" r:id="rId11"/>
    <p:sldId id="263" r:id="rId12"/>
    <p:sldId id="274" r:id="rId13"/>
    <p:sldId id="265" r:id="rId14"/>
    <p:sldId id="275" r:id="rId15"/>
    <p:sldId id="266" r:id="rId16"/>
    <p:sldId id="276" r:id="rId17"/>
    <p:sldId id="267" r:id="rId18"/>
    <p:sldId id="277" r:id="rId19"/>
    <p:sldId id="268" r:id="rId20"/>
    <p:sldId id="278" r:id="rId21"/>
    <p:sldId id="269" r:id="rId22"/>
    <p:sldId id="2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F3DBC4-14CC-4493-9F8B-A94CC1053B61}" v="1" dt="2022-08-16T17:24:41.5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0" d="100"/>
          <a:sy n="80" d="100"/>
        </p:scale>
        <p:origin x="-46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84F3DBC4-14CC-4493-9F8B-A94CC1053B61}"/>
    <pc:docChg chg="custSel modSld">
      <pc:chgData name="Garcia, Angela" userId="7c09586b-4f58-4c27-9ff0-1fa392274ef2" providerId="ADAL" clId="{84F3DBC4-14CC-4493-9F8B-A94CC1053B61}" dt="2022-08-16T17:41:58.560" v="64" actId="6549"/>
      <pc:docMkLst>
        <pc:docMk/>
      </pc:docMkLst>
      <pc:sldChg chg="addSp delSp modSp mod">
        <pc:chgData name="Garcia, Angela" userId="7c09586b-4f58-4c27-9ff0-1fa392274ef2" providerId="ADAL" clId="{84F3DBC4-14CC-4493-9F8B-A94CC1053B61}" dt="2022-08-16T17:25:16.154" v="8" actId="14100"/>
        <pc:sldMkLst>
          <pc:docMk/>
          <pc:sldMk cId="2501141197" sldId="256"/>
        </pc:sldMkLst>
        <pc:spChg chg="mod">
          <ac:chgData name="Garcia, Angela" userId="7c09586b-4f58-4c27-9ff0-1fa392274ef2" providerId="ADAL" clId="{84F3DBC4-14CC-4493-9F8B-A94CC1053B61}" dt="2022-08-16T17:25:16.154" v="8" actId="14100"/>
          <ac:spMkLst>
            <pc:docMk/>
            <pc:sldMk cId="2501141197" sldId="256"/>
            <ac:spMk id="3" creationId="{00000000-0000-0000-0000-000000000000}"/>
          </ac:spMkLst>
        </pc:spChg>
        <pc:graphicFrameChg chg="add del mod">
          <ac:chgData name="Garcia, Angela" userId="7c09586b-4f58-4c27-9ff0-1fa392274ef2" providerId="ADAL" clId="{84F3DBC4-14CC-4493-9F8B-A94CC1053B61}" dt="2022-08-16T17:24:44.647" v="3" actId="478"/>
          <ac:graphicFrameMkLst>
            <pc:docMk/>
            <pc:sldMk cId="2501141197" sldId="256"/>
            <ac:graphicFrameMk id="4" creationId="{ED034878-7334-7AF1-7137-2C18220569FB}"/>
          </ac:graphicFrameMkLst>
        </pc:graphicFrameChg>
      </pc:sldChg>
      <pc:sldChg chg="modSp mod">
        <pc:chgData name="Garcia, Angela" userId="7c09586b-4f58-4c27-9ff0-1fa392274ef2" providerId="ADAL" clId="{84F3DBC4-14CC-4493-9F8B-A94CC1053B61}" dt="2022-08-16T17:40:29.970" v="42" actId="6549"/>
        <pc:sldMkLst>
          <pc:docMk/>
          <pc:sldMk cId="1573139678" sldId="263"/>
        </pc:sldMkLst>
        <pc:spChg chg="mod">
          <ac:chgData name="Garcia, Angela" userId="7c09586b-4f58-4c27-9ff0-1fa392274ef2" providerId="ADAL" clId="{84F3DBC4-14CC-4493-9F8B-A94CC1053B61}" dt="2022-08-16T17:40:29.970" v="42" actId="6549"/>
          <ac:spMkLst>
            <pc:docMk/>
            <pc:sldMk cId="1573139678" sldId="263"/>
            <ac:spMk id="3" creationId="{00000000-0000-0000-0000-000000000000}"/>
          </ac:spMkLst>
        </pc:spChg>
      </pc:sldChg>
      <pc:sldChg chg="modSp mod">
        <pc:chgData name="Garcia, Angela" userId="7c09586b-4f58-4c27-9ff0-1fa392274ef2" providerId="ADAL" clId="{84F3DBC4-14CC-4493-9F8B-A94CC1053B61}" dt="2022-08-16T17:39:27.869" v="38" actId="20577"/>
        <pc:sldMkLst>
          <pc:docMk/>
          <pc:sldMk cId="3835943745" sldId="264"/>
        </pc:sldMkLst>
        <pc:spChg chg="mod">
          <ac:chgData name="Garcia, Angela" userId="7c09586b-4f58-4c27-9ff0-1fa392274ef2" providerId="ADAL" clId="{84F3DBC4-14CC-4493-9F8B-A94CC1053B61}" dt="2022-08-16T17:39:27.869" v="38" actId="20577"/>
          <ac:spMkLst>
            <pc:docMk/>
            <pc:sldMk cId="3835943745" sldId="264"/>
            <ac:spMk id="2" creationId="{00000000-0000-0000-0000-000000000000}"/>
          </ac:spMkLst>
        </pc:spChg>
      </pc:sldChg>
      <pc:sldChg chg="modSp mod">
        <pc:chgData name="Garcia, Angela" userId="7c09586b-4f58-4c27-9ff0-1fa392274ef2" providerId="ADAL" clId="{84F3DBC4-14CC-4493-9F8B-A94CC1053B61}" dt="2022-08-16T17:40:52.434" v="48" actId="6549"/>
        <pc:sldMkLst>
          <pc:docMk/>
          <pc:sldMk cId="336975221" sldId="265"/>
        </pc:sldMkLst>
        <pc:spChg chg="mod">
          <ac:chgData name="Garcia, Angela" userId="7c09586b-4f58-4c27-9ff0-1fa392274ef2" providerId="ADAL" clId="{84F3DBC4-14CC-4493-9F8B-A94CC1053B61}" dt="2022-08-16T17:40:52.434" v="48" actId="6549"/>
          <ac:spMkLst>
            <pc:docMk/>
            <pc:sldMk cId="336975221" sldId="265"/>
            <ac:spMk id="3" creationId="{00000000-0000-0000-0000-000000000000}"/>
          </ac:spMkLst>
        </pc:spChg>
      </pc:sldChg>
      <pc:sldChg chg="modSp mod">
        <pc:chgData name="Garcia, Angela" userId="7c09586b-4f58-4c27-9ff0-1fa392274ef2" providerId="ADAL" clId="{84F3DBC4-14CC-4493-9F8B-A94CC1053B61}" dt="2022-08-16T17:41:21.489" v="56" actId="6549"/>
        <pc:sldMkLst>
          <pc:docMk/>
          <pc:sldMk cId="4111022171" sldId="266"/>
        </pc:sldMkLst>
        <pc:spChg chg="mod">
          <ac:chgData name="Garcia, Angela" userId="7c09586b-4f58-4c27-9ff0-1fa392274ef2" providerId="ADAL" clId="{84F3DBC4-14CC-4493-9F8B-A94CC1053B61}" dt="2022-08-16T17:41:21.489" v="56" actId="6549"/>
          <ac:spMkLst>
            <pc:docMk/>
            <pc:sldMk cId="4111022171" sldId="266"/>
            <ac:spMk id="3" creationId="{00000000-0000-0000-0000-000000000000}"/>
          </ac:spMkLst>
        </pc:spChg>
      </pc:sldChg>
      <pc:sldChg chg="modSp mod">
        <pc:chgData name="Garcia, Angela" userId="7c09586b-4f58-4c27-9ff0-1fa392274ef2" providerId="ADAL" clId="{84F3DBC4-14CC-4493-9F8B-A94CC1053B61}" dt="2022-08-16T17:41:41.756" v="60" actId="20577"/>
        <pc:sldMkLst>
          <pc:docMk/>
          <pc:sldMk cId="4004829357" sldId="267"/>
        </pc:sldMkLst>
        <pc:spChg chg="mod">
          <ac:chgData name="Garcia, Angela" userId="7c09586b-4f58-4c27-9ff0-1fa392274ef2" providerId="ADAL" clId="{84F3DBC4-14CC-4493-9F8B-A94CC1053B61}" dt="2022-08-16T17:41:41.756" v="60" actId="20577"/>
          <ac:spMkLst>
            <pc:docMk/>
            <pc:sldMk cId="4004829357" sldId="267"/>
            <ac:spMk id="3" creationId="{00000000-0000-0000-0000-000000000000}"/>
          </ac:spMkLst>
        </pc:spChg>
      </pc:sldChg>
      <pc:sldChg chg="modSp mod">
        <pc:chgData name="Garcia, Angela" userId="7c09586b-4f58-4c27-9ff0-1fa392274ef2" providerId="ADAL" clId="{84F3DBC4-14CC-4493-9F8B-A94CC1053B61}" dt="2022-08-16T17:41:58.560" v="64" actId="6549"/>
        <pc:sldMkLst>
          <pc:docMk/>
          <pc:sldMk cId="3896872075" sldId="268"/>
        </pc:sldMkLst>
        <pc:spChg chg="mod">
          <ac:chgData name="Garcia, Angela" userId="7c09586b-4f58-4c27-9ff0-1fa392274ef2" providerId="ADAL" clId="{84F3DBC4-14CC-4493-9F8B-A94CC1053B61}" dt="2022-08-16T17:41:58.560" v="64" actId="6549"/>
          <ac:spMkLst>
            <pc:docMk/>
            <pc:sldMk cId="3896872075" sldId="268"/>
            <ac:spMk id="3" creationId="{00000000-0000-0000-0000-000000000000}"/>
          </ac:spMkLst>
        </pc:spChg>
      </pc:sldChg>
      <pc:sldChg chg="modSp mod">
        <pc:chgData name="Garcia, Angela" userId="7c09586b-4f58-4c27-9ff0-1fa392274ef2" providerId="ADAL" clId="{84F3DBC4-14CC-4493-9F8B-A94CC1053B61}" dt="2022-08-16T17:40:24.001" v="40" actId="6549"/>
        <pc:sldMkLst>
          <pc:docMk/>
          <pc:sldMk cId="3252070156" sldId="274"/>
        </pc:sldMkLst>
        <pc:spChg chg="mod">
          <ac:chgData name="Garcia, Angela" userId="7c09586b-4f58-4c27-9ff0-1fa392274ef2" providerId="ADAL" clId="{84F3DBC4-14CC-4493-9F8B-A94CC1053B61}" dt="2022-08-16T17:40:24.001" v="40" actId="6549"/>
          <ac:spMkLst>
            <pc:docMk/>
            <pc:sldMk cId="3252070156" sldId="274"/>
            <ac:spMk id="2" creationId="{00000000-0000-0000-0000-000000000000}"/>
          </ac:spMkLst>
        </pc:spChg>
        <pc:spChg chg="mod">
          <ac:chgData name="Garcia, Angela" userId="7c09586b-4f58-4c27-9ff0-1fa392274ef2" providerId="ADAL" clId="{84F3DBC4-14CC-4493-9F8B-A94CC1053B61}" dt="2022-08-16T17:34:49.133" v="14" actId="20577"/>
          <ac:spMkLst>
            <pc:docMk/>
            <pc:sldMk cId="3252070156" sldId="274"/>
            <ac:spMk id="3" creationId="{00000000-0000-0000-0000-000000000000}"/>
          </ac:spMkLst>
        </pc:spChg>
      </pc:sldChg>
      <pc:sldChg chg="modSp mod">
        <pc:chgData name="Garcia, Angela" userId="7c09586b-4f58-4c27-9ff0-1fa392274ef2" providerId="ADAL" clId="{84F3DBC4-14CC-4493-9F8B-A94CC1053B61}" dt="2022-08-16T17:40:47.121" v="45" actId="20577"/>
        <pc:sldMkLst>
          <pc:docMk/>
          <pc:sldMk cId="2548124103" sldId="275"/>
        </pc:sldMkLst>
        <pc:spChg chg="mod">
          <ac:chgData name="Garcia, Angela" userId="7c09586b-4f58-4c27-9ff0-1fa392274ef2" providerId="ADAL" clId="{84F3DBC4-14CC-4493-9F8B-A94CC1053B61}" dt="2022-08-16T17:40:47.121" v="45" actId="20577"/>
          <ac:spMkLst>
            <pc:docMk/>
            <pc:sldMk cId="2548124103" sldId="275"/>
            <ac:spMk id="2" creationId="{00000000-0000-0000-0000-000000000000}"/>
          </ac:spMkLst>
        </pc:spChg>
      </pc:sldChg>
      <pc:sldChg chg="modSp mod">
        <pc:chgData name="Garcia, Angela" userId="7c09586b-4f58-4c27-9ff0-1fa392274ef2" providerId="ADAL" clId="{84F3DBC4-14CC-4493-9F8B-A94CC1053B61}" dt="2022-08-16T17:41:13.649" v="50" actId="6549"/>
        <pc:sldMkLst>
          <pc:docMk/>
          <pc:sldMk cId="4220697605" sldId="276"/>
        </pc:sldMkLst>
        <pc:spChg chg="mod">
          <ac:chgData name="Garcia, Angela" userId="7c09586b-4f58-4c27-9ff0-1fa392274ef2" providerId="ADAL" clId="{84F3DBC4-14CC-4493-9F8B-A94CC1053B61}" dt="2022-08-16T17:41:13.649" v="50" actId="6549"/>
          <ac:spMkLst>
            <pc:docMk/>
            <pc:sldMk cId="4220697605" sldId="276"/>
            <ac:spMk id="2" creationId="{00000000-0000-0000-0000-000000000000}"/>
          </ac:spMkLst>
        </pc:spChg>
      </pc:sldChg>
      <pc:sldChg chg="modSp mod">
        <pc:chgData name="Garcia, Angela" userId="7c09586b-4f58-4c27-9ff0-1fa392274ef2" providerId="ADAL" clId="{84F3DBC4-14CC-4493-9F8B-A94CC1053B61}" dt="2022-08-16T17:41:36.685" v="58" actId="6549"/>
        <pc:sldMkLst>
          <pc:docMk/>
          <pc:sldMk cId="976846950" sldId="277"/>
        </pc:sldMkLst>
        <pc:spChg chg="mod">
          <ac:chgData name="Garcia, Angela" userId="7c09586b-4f58-4c27-9ff0-1fa392274ef2" providerId="ADAL" clId="{84F3DBC4-14CC-4493-9F8B-A94CC1053B61}" dt="2022-08-16T17:41:36.685" v="58" actId="6549"/>
          <ac:spMkLst>
            <pc:docMk/>
            <pc:sldMk cId="976846950" sldId="277"/>
            <ac:spMk id="2" creationId="{00000000-0000-0000-0000-000000000000}"/>
          </ac:spMkLst>
        </pc:spChg>
        <pc:spChg chg="mod">
          <ac:chgData name="Garcia, Angela" userId="7c09586b-4f58-4c27-9ff0-1fa392274ef2" providerId="ADAL" clId="{84F3DBC4-14CC-4493-9F8B-A94CC1053B61}" dt="2022-08-16T17:38:45.788" v="29" actId="20577"/>
          <ac:spMkLst>
            <pc:docMk/>
            <pc:sldMk cId="976846950" sldId="277"/>
            <ac:spMk id="3" creationId="{00000000-0000-0000-0000-000000000000}"/>
          </ac:spMkLst>
        </pc:spChg>
      </pc:sldChg>
      <pc:sldChg chg="modSp mod">
        <pc:chgData name="Garcia, Angela" userId="7c09586b-4f58-4c27-9ff0-1fa392274ef2" providerId="ADAL" clId="{84F3DBC4-14CC-4493-9F8B-A94CC1053B61}" dt="2022-08-16T17:41:54.334" v="62" actId="6549"/>
        <pc:sldMkLst>
          <pc:docMk/>
          <pc:sldMk cId="4096334366" sldId="278"/>
        </pc:sldMkLst>
        <pc:spChg chg="mod">
          <ac:chgData name="Garcia, Angela" userId="7c09586b-4f58-4c27-9ff0-1fa392274ef2" providerId="ADAL" clId="{84F3DBC4-14CC-4493-9F8B-A94CC1053B61}" dt="2022-08-16T17:41:54.334" v="62" actId="6549"/>
          <ac:spMkLst>
            <pc:docMk/>
            <pc:sldMk cId="4096334366" sldId="27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D5E675-446B-4C4D-A60E-B916A56C58A7}" type="datetimeFigureOut">
              <a:rPr lang="en-US" smtClean="0"/>
              <a:t>8/16/2022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CB7870-22BC-4572-A02E-4E0B027EAC73}" type="slidenum">
              <a:rPr lang="en-US" smtClean="0"/>
              <a:t>‹#›</a:t>
            </a:fld>
            <a:endParaRPr lang="en-US" dirty="0"/>
          </a:p>
        </p:txBody>
      </p:sp>
    </p:spTree>
    <p:extLst>
      <p:ext uri="{BB962C8B-B14F-4D97-AF65-F5344CB8AC3E}">
        <p14:creationId xmlns:p14="http://schemas.microsoft.com/office/powerpoint/2010/main" val="1044220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720D74C-7A88-427F-B980-7E2B47153ACE}"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41AAF-D1B9-40F1-BFFF-0333789FFAB2}" type="slidenum">
              <a:rPr lang="en-US" smtClean="0"/>
              <a:t>‹#›</a:t>
            </a:fld>
            <a:endParaRPr lang="en-US" dirty="0"/>
          </a:p>
        </p:txBody>
      </p:sp>
    </p:spTree>
    <p:extLst>
      <p:ext uri="{BB962C8B-B14F-4D97-AF65-F5344CB8AC3E}">
        <p14:creationId xmlns:p14="http://schemas.microsoft.com/office/powerpoint/2010/main" val="2342967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29C141-319B-4E73-A08C-F3A9FB63CB71}"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41AAF-D1B9-40F1-BFFF-0333789FFAB2}" type="slidenum">
              <a:rPr lang="en-US" smtClean="0"/>
              <a:t>‹#›</a:t>
            </a:fld>
            <a:endParaRPr lang="en-US" dirty="0"/>
          </a:p>
        </p:txBody>
      </p:sp>
    </p:spTree>
    <p:extLst>
      <p:ext uri="{BB962C8B-B14F-4D97-AF65-F5344CB8AC3E}">
        <p14:creationId xmlns:p14="http://schemas.microsoft.com/office/powerpoint/2010/main" val="1574315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DD08D-8F25-4414-9A5A-FD45C8D18DA7}"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41AAF-D1B9-40F1-BFFF-0333789FFAB2}" type="slidenum">
              <a:rPr lang="en-US" smtClean="0"/>
              <a:t>‹#›</a:t>
            </a:fld>
            <a:endParaRPr lang="en-US" dirty="0"/>
          </a:p>
        </p:txBody>
      </p:sp>
    </p:spTree>
    <p:extLst>
      <p:ext uri="{BB962C8B-B14F-4D97-AF65-F5344CB8AC3E}">
        <p14:creationId xmlns:p14="http://schemas.microsoft.com/office/powerpoint/2010/main" val="259116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EFB596-1D48-4EB4-A1E8-793A60528AED}"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41AAF-D1B9-40F1-BFFF-0333789FFAB2}" type="slidenum">
              <a:rPr lang="en-US" smtClean="0"/>
              <a:t>‹#›</a:t>
            </a:fld>
            <a:endParaRPr lang="en-US" dirty="0"/>
          </a:p>
        </p:txBody>
      </p:sp>
    </p:spTree>
    <p:extLst>
      <p:ext uri="{BB962C8B-B14F-4D97-AF65-F5344CB8AC3E}">
        <p14:creationId xmlns:p14="http://schemas.microsoft.com/office/powerpoint/2010/main" val="2309503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CE8BDF-AB40-4AC7-82D8-24D874547334}"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41AAF-D1B9-40F1-BFFF-0333789FFAB2}" type="slidenum">
              <a:rPr lang="en-US" smtClean="0"/>
              <a:t>‹#›</a:t>
            </a:fld>
            <a:endParaRPr lang="en-US" dirty="0"/>
          </a:p>
        </p:txBody>
      </p:sp>
    </p:spTree>
    <p:extLst>
      <p:ext uri="{BB962C8B-B14F-4D97-AF65-F5344CB8AC3E}">
        <p14:creationId xmlns:p14="http://schemas.microsoft.com/office/powerpoint/2010/main" val="525110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296501-AB3A-492F-BCE4-292CB92CE2C0}"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041AAF-D1B9-40F1-BFFF-0333789FFAB2}" type="slidenum">
              <a:rPr lang="en-US" smtClean="0"/>
              <a:t>‹#›</a:t>
            </a:fld>
            <a:endParaRPr lang="en-US" dirty="0"/>
          </a:p>
        </p:txBody>
      </p:sp>
    </p:spTree>
    <p:extLst>
      <p:ext uri="{BB962C8B-B14F-4D97-AF65-F5344CB8AC3E}">
        <p14:creationId xmlns:p14="http://schemas.microsoft.com/office/powerpoint/2010/main" val="108965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04E145-F876-4135-A716-43BD1592132E}" type="datetime1">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041AAF-D1B9-40F1-BFFF-0333789FFAB2}" type="slidenum">
              <a:rPr lang="en-US" smtClean="0"/>
              <a:t>‹#›</a:t>
            </a:fld>
            <a:endParaRPr lang="en-US" dirty="0"/>
          </a:p>
        </p:txBody>
      </p:sp>
    </p:spTree>
    <p:extLst>
      <p:ext uri="{BB962C8B-B14F-4D97-AF65-F5344CB8AC3E}">
        <p14:creationId xmlns:p14="http://schemas.microsoft.com/office/powerpoint/2010/main" val="360437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87A931-5314-4FB8-8CE9-5071D7E040E8}" type="datetime1">
              <a:rPr lang="en-US" smtClean="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041AAF-D1B9-40F1-BFFF-0333789FFAB2}" type="slidenum">
              <a:rPr lang="en-US" smtClean="0"/>
              <a:t>‹#›</a:t>
            </a:fld>
            <a:endParaRPr lang="en-US" dirty="0"/>
          </a:p>
        </p:txBody>
      </p:sp>
    </p:spTree>
    <p:extLst>
      <p:ext uri="{BB962C8B-B14F-4D97-AF65-F5344CB8AC3E}">
        <p14:creationId xmlns:p14="http://schemas.microsoft.com/office/powerpoint/2010/main" val="2290126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3F6DC-318A-48A8-9E97-03E35962569A}" type="datetime1">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041AAF-D1B9-40F1-BFFF-0333789FFAB2}" type="slidenum">
              <a:rPr lang="en-US" smtClean="0"/>
              <a:t>‹#›</a:t>
            </a:fld>
            <a:endParaRPr lang="en-US" dirty="0"/>
          </a:p>
        </p:txBody>
      </p:sp>
    </p:spTree>
    <p:extLst>
      <p:ext uri="{BB962C8B-B14F-4D97-AF65-F5344CB8AC3E}">
        <p14:creationId xmlns:p14="http://schemas.microsoft.com/office/powerpoint/2010/main" val="3113964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DFDA95-B09A-48B2-9621-CAC2041596C9}"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041AAF-D1B9-40F1-BFFF-0333789FFAB2}" type="slidenum">
              <a:rPr lang="en-US" smtClean="0"/>
              <a:t>‹#›</a:t>
            </a:fld>
            <a:endParaRPr lang="en-US" dirty="0"/>
          </a:p>
        </p:txBody>
      </p:sp>
    </p:spTree>
    <p:extLst>
      <p:ext uri="{BB962C8B-B14F-4D97-AF65-F5344CB8AC3E}">
        <p14:creationId xmlns:p14="http://schemas.microsoft.com/office/powerpoint/2010/main" val="4072501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BF6CBD-59FB-451E-A6E8-51D1B6D6CF4E}"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041AAF-D1B9-40F1-BFFF-0333789FFAB2}" type="slidenum">
              <a:rPr lang="en-US" smtClean="0"/>
              <a:t>‹#›</a:t>
            </a:fld>
            <a:endParaRPr lang="en-US" dirty="0"/>
          </a:p>
        </p:txBody>
      </p:sp>
    </p:spTree>
    <p:extLst>
      <p:ext uri="{BB962C8B-B14F-4D97-AF65-F5344CB8AC3E}">
        <p14:creationId xmlns:p14="http://schemas.microsoft.com/office/powerpoint/2010/main" val="324406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AE908-D053-4169-9A9F-E5FF784FA52B}" type="datetime1">
              <a:rPr lang="en-US" smtClean="0"/>
              <a:t>8/16/2022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41AAF-D1B9-40F1-BFFF-0333789FFAB2}" type="slidenum">
              <a:rPr lang="en-US" smtClean="0"/>
              <a:t>‹#›</a:t>
            </a:fld>
            <a:endParaRPr lang="en-US" dirty="0"/>
          </a:p>
        </p:txBody>
      </p:sp>
    </p:spTree>
    <p:extLst>
      <p:ext uri="{BB962C8B-B14F-4D97-AF65-F5344CB8AC3E}">
        <p14:creationId xmlns:p14="http://schemas.microsoft.com/office/powerpoint/2010/main" val="3138766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latin typeface="+mn-lt"/>
              </a:rPr>
              <a:t>Chapter 12:  Referring to Persons:  Membership Categorization and Identity Work</a:t>
            </a:r>
            <a:br>
              <a:rPr lang="en-US" dirty="0"/>
            </a:br>
            <a:endParaRPr lang="en-US" dirty="0"/>
          </a:p>
        </p:txBody>
      </p:sp>
      <p:sp>
        <p:nvSpPr>
          <p:cNvPr id="3" name="Subtitle 2"/>
          <p:cNvSpPr>
            <a:spLocks noGrp="1"/>
          </p:cNvSpPr>
          <p:nvPr>
            <p:ph type="subTitle" idx="1"/>
          </p:nvPr>
        </p:nvSpPr>
        <p:spPr>
          <a:xfrm>
            <a:off x="1524000" y="3602037"/>
            <a:ext cx="9144000" cy="2782433"/>
          </a:xfrm>
        </p:spPr>
        <p:txBody>
          <a:bodyPr/>
          <a:lstStyle/>
          <a:p>
            <a:pPr algn="l"/>
            <a:r>
              <a:rPr lang="en-US" sz="2400">
                <a:latin typeface="Calibri" panose="020F0502020204030204" pitchFamily="34" charset="0"/>
                <a:cs typeface="Calibri" panose="020F0502020204030204" pitchFamily="34" charset="0"/>
              </a:rPr>
              <a:t>Angela Cora Garcia, c2022; slides to accompany Chapter 12 of </a:t>
            </a:r>
            <a:r>
              <a:rPr lang="en-US" sz="24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2400">
                <a:latin typeface="Calibri" panose="020F0502020204030204" pitchFamily="34" charset="0"/>
                <a:cs typeface="Calibri" panose="020F0502020204030204" pitchFamily="34" charset="0"/>
              </a:rPr>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pPr algn="l"/>
            <a:endParaRPr lang="en-US" dirty="0"/>
          </a:p>
        </p:txBody>
      </p:sp>
    </p:spTree>
    <p:extLst>
      <p:ext uri="{BB962C8B-B14F-4D97-AF65-F5344CB8AC3E}">
        <p14:creationId xmlns:p14="http://schemas.microsoft.com/office/powerpoint/2010/main" val="2501141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9399"/>
          </a:xfrm>
        </p:spPr>
        <p:txBody>
          <a:bodyPr>
            <a:normAutofit/>
          </a:bodyPr>
          <a:lstStyle/>
          <a:p>
            <a:br>
              <a:rPr lang="en-US" sz="3200" dirty="0">
                <a:latin typeface="+mn-lt"/>
              </a:rPr>
            </a:br>
            <a:r>
              <a:rPr lang="en-US" sz="3200" dirty="0">
                <a:latin typeface="+mn-lt"/>
              </a:rPr>
              <a:t>Excerpt 5:  (Mazeland and Berenst, 2008, pp. 70–1)</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047404"/>
            <a:ext cx="10515600" cy="5594465"/>
          </a:xfrm>
        </p:spPr>
        <p:txBody>
          <a:bodyPr/>
          <a:lstStyle/>
          <a:p>
            <a:pPr marL="0" indent="0">
              <a:lnSpc>
                <a:spcPct val="100000"/>
              </a:lnSpc>
              <a:spcBef>
                <a:spcPts val="0"/>
              </a:spcBef>
              <a:buNone/>
            </a:pPr>
            <a:r>
              <a:rPr lang="en-US" sz="2400" dirty="0"/>
              <a:t>1	MA:	</a:t>
            </a:r>
            <a:r>
              <a:rPr lang="en-US" sz="2400" i="1" dirty="0"/>
              <a:t>Bert?</a:t>
            </a:r>
            <a:r>
              <a:rPr lang="en-US" sz="2400" dirty="0"/>
              <a:t>  ((Bert is the geography teacher))</a:t>
            </a:r>
          </a:p>
          <a:p>
            <a:pPr marL="0" indent="0">
              <a:lnSpc>
                <a:spcPct val="100000"/>
              </a:lnSpc>
              <a:spcBef>
                <a:spcPts val="0"/>
              </a:spcBef>
              <a:buNone/>
            </a:pPr>
            <a:r>
              <a:rPr lang="en-US" sz="2400" dirty="0"/>
              <a:t>2		1.5</a:t>
            </a:r>
          </a:p>
          <a:p>
            <a:pPr marL="0" indent="0">
              <a:lnSpc>
                <a:spcPct val="100000"/>
              </a:lnSpc>
              <a:spcBef>
                <a:spcPts val="0"/>
              </a:spcBef>
              <a:buNone/>
            </a:pPr>
            <a:r>
              <a:rPr lang="en-US" sz="2400" dirty="0"/>
              <a:t>3	GE:	</a:t>
            </a:r>
            <a:r>
              <a:rPr lang="en-US" sz="2400" i="1" dirty="0" err="1"/>
              <a:t>e:h</a:t>
            </a:r>
            <a:r>
              <a:rPr lang="en-US" sz="2400" i="1"/>
              <a:t> ('n aanta-) </a:t>
            </a:r>
            <a:r>
              <a:rPr lang="en-US" sz="2400" i="1" u="sng"/>
              <a:t>o</a:t>
            </a:r>
            <a:r>
              <a:rPr lang="en-US" sz="2400" i="1"/>
              <a:t>ok wat eh ste</a:t>
            </a:r>
            <a:r>
              <a:rPr lang="en-US" sz="2400" i="1" u="sng"/>
              <a:t>e</a:t>
            </a:r>
            <a:r>
              <a:rPr lang="en-US" sz="2400" i="1"/>
              <a:t>kjes lateh valleh</a:t>
            </a:r>
            <a:endParaRPr lang="en-US" sz="2400"/>
          </a:p>
          <a:p>
            <a:pPr marL="0" indent="0">
              <a:lnSpc>
                <a:spcPct val="100000"/>
              </a:lnSpc>
              <a:spcBef>
                <a:spcPts val="0"/>
              </a:spcBef>
              <a:buNone/>
            </a:pPr>
            <a:r>
              <a:rPr lang="en-US" sz="2400"/>
              <a:t>		u:h (a numbe-) made some minor uh mistakes too</a:t>
            </a:r>
          </a:p>
          <a:p>
            <a:pPr marL="0" indent="0">
              <a:lnSpc>
                <a:spcPct val="100000"/>
              </a:lnSpc>
              <a:spcBef>
                <a:spcPts val="0"/>
              </a:spcBef>
              <a:buNone/>
            </a:pPr>
            <a:r>
              <a:rPr lang="en-US" sz="2400"/>
              <a:t>4		</a:t>
            </a:r>
            <a:r>
              <a:rPr lang="en-US" sz="2400" i="1"/>
              <a:t>zie ik.</a:t>
            </a:r>
            <a:r>
              <a:rPr lang="en-US" sz="2400"/>
              <a:t>  (0.6) </a:t>
            </a:r>
            <a:r>
              <a:rPr lang="en-US" sz="2400" i="1"/>
              <a:t>hè ik e:h</a:t>
            </a:r>
            <a:r>
              <a:rPr lang="en-US" sz="2400"/>
              <a:t> (0.6)</a:t>
            </a:r>
          </a:p>
          <a:p>
            <a:pPr marL="0" indent="0">
              <a:lnSpc>
                <a:spcPct val="100000"/>
              </a:lnSpc>
              <a:spcBef>
                <a:spcPts val="0"/>
              </a:spcBef>
              <a:buNone/>
            </a:pPr>
            <a:r>
              <a:rPr lang="en-US" sz="2400"/>
              <a:t>		I see.	         you know. u:h</a:t>
            </a:r>
          </a:p>
          <a:p>
            <a:pPr marL="0" indent="0">
              <a:lnSpc>
                <a:spcPct val="100000"/>
              </a:lnSpc>
              <a:spcBef>
                <a:spcPts val="0"/>
              </a:spcBef>
              <a:buNone/>
            </a:pPr>
            <a:r>
              <a:rPr lang="en-US" sz="2400"/>
              <a:t>5		</a:t>
            </a:r>
            <a:r>
              <a:rPr lang="en-US" sz="2400" i="1"/>
              <a:t>a'k 'm zo zie zitteh&lt; denk ik </a:t>
            </a:r>
            <a:r>
              <a:rPr lang="en-US" sz="2400" i="1" u="sng"/>
              <a:t>n</a:t>
            </a:r>
            <a:r>
              <a:rPr lang="en-US" sz="2400" i="1"/>
              <a:t>ou:,</a:t>
            </a:r>
            <a:endParaRPr lang="en-US" sz="2400"/>
          </a:p>
          <a:p>
            <a:pPr marL="0" indent="0">
              <a:lnSpc>
                <a:spcPct val="100000"/>
              </a:lnSpc>
              <a:spcBef>
                <a:spcPts val="0"/>
              </a:spcBef>
              <a:buNone/>
            </a:pPr>
            <a:r>
              <a:rPr lang="en-US" sz="2400"/>
              <a:t>		if I look at him, I think, well,</a:t>
            </a:r>
          </a:p>
          <a:p>
            <a:pPr marL="0" indent="0">
              <a:lnSpc>
                <a:spcPct val="100000"/>
              </a:lnSpc>
              <a:spcBef>
                <a:spcPts val="0"/>
              </a:spcBef>
              <a:buNone/>
            </a:pPr>
            <a:r>
              <a:rPr lang="en-US" sz="2400"/>
              <a:t>6 -&gt;		</a:t>
            </a:r>
            <a:r>
              <a:rPr lang="en-US" sz="2400" i="1"/>
              <a:t>goeje (hè?) </a:t>
            </a:r>
            <a:r>
              <a:rPr lang="en-US" sz="2400" i="1" u="sng"/>
              <a:t>he</a:t>
            </a:r>
            <a:r>
              <a:rPr lang="en-US" sz="2400" i="1"/>
              <a:t>el goede (.) </a:t>
            </a:r>
            <a:r>
              <a:rPr lang="en-US" sz="2400" i="1" u="sng"/>
              <a:t>mA</a:t>
            </a:r>
            <a:r>
              <a:rPr lang="en-US" sz="2400" i="1"/>
              <a:t>vo leerling.</a:t>
            </a:r>
            <a:endParaRPr lang="en-US" sz="2400"/>
          </a:p>
          <a:p>
            <a:pPr marL="0" indent="0">
              <a:lnSpc>
                <a:spcPct val="100000"/>
              </a:lnSpc>
              <a:spcBef>
                <a:spcPts val="0"/>
              </a:spcBef>
              <a:buNone/>
            </a:pPr>
            <a:r>
              <a:rPr lang="en-US" sz="2400"/>
              <a:t>		good (you know) very good MAVO pupil.</a:t>
            </a:r>
          </a:p>
          <a:p>
            <a:pPr marL="0" indent="0">
              <a:lnSpc>
                <a:spcPct val="100000"/>
              </a:lnSpc>
              <a:spcBef>
                <a:spcPts val="0"/>
              </a:spcBef>
              <a:buNone/>
            </a:pPr>
            <a:r>
              <a:rPr lang="en-US" sz="2400"/>
              <a:t>7		1.5</a:t>
            </a:r>
          </a:p>
          <a:p>
            <a:pPr marL="0" indent="0">
              <a:lnSpc>
                <a:spcPct val="100000"/>
              </a:lnSpc>
              <a:spcBef>
                <a:spcPts val="0"/>
              </a:spcBef>
              <a:buNone/>
            </a:pPr>
            <a:r>
              <a:rPr lang="en-US" sz="2400"/>
              <a:t>8 -&gt;		</a:t>
            </a:r>
            <a:r>
              <a:rPr lang="en-US" sz="2400" i="1"/>
              <a:t>maar: e::h </a:t>
            </a:r>
            <a:r>
              <a:rPr lang="en-US" sz="2400" i="1" u="sng"/>
              <a:t>ni</a:t>
            </a:r>
            <a:r>
              <a:rPr lang="en-US" sz="2400" i="1"/>
              <a:t>et meer dan </a:t>
            </a:r>
            <a:r>
              <a:rPr lang="en-US" sz="2400" i="1" u="sng"/>
              <a:t>d</a:t>
            </a:r>
            <a:r>
              <a:rPr lang="en-US" sz="2400" i="1"/>
              <a:t>at.</a:t>
            </a:r>
            <a:endParaRPr lang="en-US" sz="2400"/>
          </a:p>
          <a:p>
            <a:pPr marL="0" indent="0">
              <a:lnSpc>
                <a:spcPct val="100000"/>
              </a:lnSpc>
              <a:spcBef>
                <a:spcPts val="0"/>
              </a:spcBef>
              <a:buNone/>
            </a:pPr>
            <a:r>
              <a:rPr lang="en-US" sz="2400"/>
              <a:t>		but u::h no more than that.</a:t>
            </a:r>
          </a:p>
          <a:p>
            <a:endParaRPr lang="en-US"/>
          </a:p>
        </p:txBody>
      </p:sp>
      <p:sp>
        <p:nvSpPr>
          <p:cNvPr id="4" name="Slide Number Placeholder 3"/>
          <p:cNvSpPr>
            <a:spLocks noGrp="1"/>
          </p:cNvSpPr>
          <p:nvPr>
            <p:ph type="sldNum" sz="quarter" idx="12"/>
          </p:nvPr>
        </p:nvSpPr>
        <p:spPr/>
        <p:txBody>
          <a:bodyPr/>
          <a:lstStyle/>
          <a:p>
            <a:fld id="{4F041AAF-D1B9-40F1-BFFF-0333789FFAB2}" type="slidenum">
              <a:rPr lang="en-US" smtClean="0"/>
              <a:t>10</a:t>
            </a:fld>
            <a:endParaRPr lang="en-US"/>
          </a:p>
        </p:txBody>
      </p:sp>
    </p:spTree>
    <p:extLst>
      <p:ext uri="{BB962C8B-B14F-4D97-AF65-F5344CB8AC3E}">
        <p14:creationId xmlns:p14="http://schemas.microsoft.com/office/powerpoint/2010/main" val="896823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9522"/>
          </a:xfrm>
        </p:spPr>
        <p:txBody>
          <a:bodyPr/>
          <a:lstStyle/>
          <a:p>
            <a:br>
              <a:rPr lang="en-US" sz="3200">
                <a:latin typeface="+mn-lt"/>
              </a:rPr>
            </a:br>
            <a:r>
              <a:rPr lang="en-US" sz="3200" dirty="0">
                <a:latin typeface="+mn-lt"/>
              </a:rPr>
              <a:t>Membership Categorization Analysis in Social Interactions</a:t>
            </a:r>
            <a:br>
              <a:rPr lang="en-US" dirty="0"/>
            </a:br>
            <a:endParaRPr lang="en-US" dirty="0"/>
          </a:p>
        </p:txBody>
      </p:sp>
      <p:sp>
        <p:nvSpPr>
          <p:cNvPr id="3" name="Content Placeholder 2"/>
          <p:cNvSpPr>
            <a:spLocks noGrp="1"/>
          </p:cNvSpPr>
          <p:nvPr>
            <p:ph idx="1"/>
          </p:nvPr>
        </p:nvSpPr>
        <p:spPr>
          <a:xfrm>
            <a:off x="1518406" y="1518406"/>
            <a:ext cx="9835393" cy="5131775"/>
          </a:xfrm>
        </p:spPr>
        <p:txBody>
          <a:bodyPr>
            <a:normAutofit/>
          </a:bodyPr>
          <a:lstStyle/>
          <a:p>
            <a:pPr marL="0" indent="0">
              <a:buNone/>
            </a:pPr>
            <a:r>
              <a:rPr lang="en-US" sz="2400" dirty="0"/>
              <a:t>Nguyen and Nguyen (2017) studied parent/child interactions in Singapore, and showed how participants can link categories with activities.  This is part of how the parent teaches what good and bad behavior is, by linking the behavior with the categories “good boy” and “naughty boy.”</a:t>
            </a:r>
          </a:p>
          <a:p>
            <a:pPr marL="0" indent="0">
              <a:buNone/>
            </a:pPr>
            <a:endParaRPr lang="en-US" sz="2400" dirty="0"/>
          </a:p>
          <a:p>
            <a:pPr marL="0" indent="0">
              <a:buNone/>
            </a:pPr>
            <a:r>
              <a:rPr lang="en-US" sz="2400"/>
              <a:t>Excerpt 8 </a:t>
            </a:r>
            <a:r>
              <a:rPr lang="en-US" sz="2400" dirty="0"/>
              <a:t>on the next slide shows the son “Jay” asking his father if he’s a “good boy” (line 24). </a:t>
            </a:r>
          </a:p>
          <a:p>
            <a:pPr marL="0" indent="0">
              <a:buNone/>
            </a:pPr>
            <a:endParaRPr lang="en-US" sz="2400" dirty="0"/>
          </a:p>
          <a:p>
            <a:pPr marL="0" indent="0">
              <a:buNone/>
            </a:pPr>
            <a:r>
              <a:rPr lang="en-US" sz="2400" dirty="0"/>
              <a:t>The father agrees that Jay’s behavior is consistent with the category “good boy” (line 32)</a:t>
            </a:r>
          </a:p>
        </p:txBody>
      </p:sp>
      <p:sp>
        <p:nvSpPr>
          <p:cNvPr id="4" name="Slide Number Placeholder 3"/>
          <p:cNvSpPr>
            <a:spLocks noGrp="1"/>
          </p:cNvSpPr>
          <p:nvPr>
            <p:ph type="sldNum" sz="quarter" idx="12"/>
          </p:nvPr>
        </p:nvSpPr>
        <p:spPr/>
        <p:txBody>
          <a:bodyPr/>
          <a:lstStyle/>
          <a:p>
            <a:fld id="{4F041AAF-D1B9-40F1-BFFF-0333789FFAB2}" type="slidenum">
              <a:rPr lang="en-US" smtClean="0"/>
              <a:t>11</a:t>
            </a:fld>
            <a:endParaRPr lang="en-US" dirty="0"/>
          </a:p>
        </p:txBody>
      </p:sp>
    </p:spTree>
    <p:extLst>
      <p:ext uri="{BB962C8B-B14F-4D97-AF65-F5344CB8AC3E}">
        <p14:creationId xmlns:p14="http://schemas.microsoft.com/office/powerpoint/2010/main" val="1573139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7588"/>
          </a:xfrm>
        </p:spPr>
        <p:txBody>
          <a:bodyPr>
            <a:normAutofit/>
          </a:bodyPr>
          <a:lstStyle/>
          <a:p>
            <a:br>
              <a:rPr lang="en-US" sz="3200" dirty="0">
                <a:latin typeface="+mn-lt"/>
              </a:rPr>
            </a:br>
            <a:r>
              <a:rPr lang="en-US" sz="3200">
                <a:latin typeface="+mn-lt"/>
              </a:rPr>
              <a:t>Excerpt 8:  Nguyen and </a:t>
            </a:r>
            <a:r>
              <a:rPr lang="en-US" sz="3200" dirty="0">
                <a:latin typeface="+mn-lt"/>
              </a:rPr>
              <a:t>Nguyen (2017, p. 35)</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922714"/>
            <a:ext cx="10515600" cy="5798761"/>
          </a:xfrm>
        </p:spPr>
        <p:txBody>
          <a:bodyPr/>
          <a:lstStyle/>
          <a:p>
            <a:pPr marL="0" indent="0">
              <a:lnSpc>
                <a:spcPct val="100000"/>
              </a:lnSpc>
              <a:spcBef>
                <a:spcPts val="0"/>
              </a:spcBef>
              <a:buNone/>
            </a:pPr>
            <a:r>
              <a:rPr lang="en-US" sz="2000" dirty="0"/>
              <a:t>21	(0.)</a:t>
            </a:r>
          </a:p>
          <a:p>
            <a:pPr marL="0" indent="0">
              <a:lnSpc>
                <a:spcPct val="100000"/>
              </a:lnSpc>
              <a:spcBef>
                <a:spcPts val="0"/>
              </a:spcBef>
              <a:buNone/>
            </a:pPr>
            <a:r>
              <a:rPr lang="en-US" sz="2000" dirty="0"/>
              <a:t>22	Dad:  	&lt;drink some water to rinse your mouth&gt;.</a:t>
            </a:r>
          </a:p>
          <a:p>
            <a:pPr marL="0" indent="0">
              <a:lnSpc>
                <a:spcPct val="100000"/>
              </a:lnSpc>
              <a:spcBef>
                <a:spcPts val="0"/>
              </a:spcBef>
              <a:buNone/>
            </a:pPr>
            <a:r>
              <a:rPr lang="en-US" sz="2000" dirty="0"/>
              <a:t>23		(1.2)</a:t>
            </a:r>
          </a:p>
          <a:p>
            <a:pPr marL="0" indent="0">
              <a:lnSpc>
                <a:spcPct val="100000"/>
              </a:lnSpc>
              <a:spcBef>
                <a:spcPts val="0"/>
              </a:spcBef>
              <a:buNone/>
            </a:pPr>
            <a:r>
              <a:rPr lang="en-US" sz="2000" dirty="0"/>
              <a:t>24       -&gt; Jay:	am I a good </a:t>
            </a:r>
            <a:r>
              <a:rPr lang="en-US" sz="2000" dirty="0" err="1"/>
              <a:t>bo:y</a:t>
            </a:r>
            <a:r>
              <a:rPr lang="en-US" sz="2000"/>
              <a:t>?</a:t>
            </a:r>
          </a:p>
          <a:p>
            <a:pPr marL="0" indent="0">
              <a:lnSpc>
                <a:spcPct val="100000"/>
              </a:lnSpc>
              <a:spcBef>
                <a:spcPts val="0"/>
              </a:spcBef>
              <a:buNone/>
            </a:pPr>
            <a:r>
              <a:rPr lang="en-US" sz="2000"/>
              <a:t>25	Dad:	</a:t>
            </a:r>
            <a:r>
              <a:rPr lang="en-US" sz="2000" u="sng"/>
              <a:t>ye</a:t>
            </a:r>
            <a:r>
              <a:rPr lang="en-US" sz="2000"/>
              <a:t>s you ↑</a:t>
            </a:r>
            <a:r>
              <a:rPr lang="en-US" sz="2000" u="sng"/>
              <a:t>a:re</a:t>
            </a:r>
            <a:r>
              <a:rPr lang="en-US" sz="2000"/>
              <a:t>.</a:t>
            </a:r>
          </a:p>
          <a:p>
            <a:pPr marL="0" indent="0">
              <a:lnSpc>
                <a:spcPct val="100000"/>
              </a:lnSpc>
              <a:spcBef>
                <a:spcPts val="0"/>
              </a:spcBef>
              <a:buNone/>
            </a:pPr>
            <a:r>
              <a:rPr lang="en-US" sz="2000"/>
              <a:t>26		(.)</a:t>
            </a:r>
          </a:p>
          <a:p>
            <a:pPr marL="0" indent="0">
              <a:lnSpc>
                <a:spcPct val="100000"/>
              </a:lnSpc>
              <a:spcBef>
                <a:spcPts val="0"/>
              </a:spcBef>
              <a:buNone/>
            </a:pPr>
            <a:r>
              <a:rPr lang="en-US" sz="2000"/>
              <a:t>27	Dad:	as long as you don’t start crying and whining </a:t>
            </a:r>
          </a:p>
          <a:p>
            <a:pPr marL="0" indent="0">
              <a:lnSpc>
                <a:spcPct val="100000"/>
              </a:lnSpc>
              <a:spcBef>
                <a:spcPts val="0"/>
              </a:spcBef>
              <a:buNone/>
            </a:pPr>
            <a:r>
              <a:rPr lang="en-US" sz="2000"/>
              <a:t>28		and all that then you are a good boy.</a:t>
            </a:r>
          </a:p>
          <a:p>
            <a:pPr marL="0" indent="0">
              <a:lnSpc>
                <a:spcPct val="100000"/>
              </a:lnSpc>
              <a:spcBef>
                <a:spcPts val="0"/>
              </a:spcBef>
              <a:buNone/>
            </a:pPr>
            <a:r>
              <a:rPr lang="en-US" sz="2000"/>
              <a:t>29		((exagg. whining voice)) WHEN YOU SAY I </a:t>
            </a:r>
            <a:r>
              <a:rPr lang="en-US" sz="2000" u="sng"/>
              <a:t>W</a:t>
            </a:r>
            <a:r>
              <a:rPr lang="en-US" sz="2000"/>
              <a:t>ANT I </a:t>
            </a:r>
            <a:r>
              <a:rPr lang="en-US" sz="2000" u="sng"/>
              <a:t>W</a:t>
            </a:r>
            <a:r>
              <a:rPr lang="en-US" sz="2000"/>
              <a:t>ANT</a:t>
            </a:r>
          </a:p>
          <a:p>
            <a:pPr marL="0" indent="0">
              <a:lnSpc>
                <a:spcPct val="100000"/>
              </a:lnSpc>
              <a:spcBef>
                <a:spcPts val="0"/>
              </a:spcBef>
              <a:buNone/>
            </a:pPr>
            <a:r>
              <a:rPr lang="en-US" sz="2000"/>
              <a:t>30		((ends whining voice)) then that’s not a good boy.</a:t>
            </a:r>
          </a:p>
          <a:p>
            <a:pPr marL="0" indent="0">
              <a:lnSpc>
                <a:spcPct val="100000"/>
              </a:lnSpc>
              <a:spcBef>
                <a:spcPts val="0"/>
              </a:spcBef>
              <a:buNone/>
            </a:pPr>
            <a:r>
              <a:rPr lang="en-US" sz="2000"/>
              <a:t>31	Jay:	I’m not saying I want I want I want.</a:t>
            </a:r>
          </a:p>
          <a:p>
            <a:pPr marL="0" indent="0">
              <a:lnSpc>
                <a:spcPct val="100000"/>
              </a:lnSpc>
              <a:spcBef>
                <a:spcPts val="0"/>
              </a:spcBef>
              <a:buNone/>
            </a:pPr>
            <a:r>
              <a:rPr lang="en-US" sz="2000"/>
              <a:t>32	Dad:	=yeah? so you’re a g[ood boy.</a:t>
            </a:r>
          </a:p>
          <a:p>
            <a:pPr marL="0" indent="0">
              <a:lnSpc>
                <a:spcPct val="100000"/>
              </a:lnSpc>
              <a:spcBef>
                <a:spcPts val="0"/>
              </a:spcBef>
              <a:buNone/>
            </a:pPr>
            <a:r>
              <a:rPr lang="en-US" sz="2000"/>
              <a:t>33	Jay:			     [I’m just quiet.</a:t>
            </a:r>
          </a:p>
          <a:p>
            <a:pPr marL="0" indent="0">
              <a:lnSpc>
                <a:spcPct val="100000"/>
              </a:lnSpc>
              <a:spcBef>
                <a:spcPts val="0"/>
              </a:spcBef>
              <a:buNone/>
            </a:pPr>
            <a:r>
              <a:rPr lang="en-US" sz="2000"/>
              <a:t>34	Dad:	yeah,</a:t>
            </a:r>
          </a:p>
          <a:p>
            <a:pPr marL="0" indent="0">
              <a:lnSpc>
                <a:spcPct val="100000"/>
              </a:lnSpc>
              <a:spcBef>
                <a:spcPts val="0"/>
              </a:spcBef>
              <a:buNone/>
            </a:pPr>
            <a:r>
              <a:rPr lang="en-US" sz="2000"/>
              <a:t>35	Jay:	just quiet.</a:t>
            </a:r>
          </a:p>
          <a:p>
            <a:pPr marL="0" indent="0">
              <a:lnSpc>
                <a:spcPct val="100000"/>
              </a:lnSpc>
              <a:spcBef>
                <a:spcPts val="0"/>
              </a:spcBef>
              <a:buNone/>
            </a:pPr>
            <a:r>
              <a:rPr lang="en-US" sz="2000"/>
              <a:t>36	Dad:	as long as you keep to your promise</a:t>
            </a:r>
          </a:p>
          <a:p>
            <a:pPr marL="0" indent="0">
              <a:lnSpc>
                <a:spcPct val="100000"/>
              </a:lnSpc>
              <a:spcBef>
                <a:spcPts val="0"/>
              </a:spcBef>
              <a:buNone/>
            </a:pPr>
            <a:r>
              <a:rPr lang="en-US" sz="2000"/>
              <a:t>37		then you are a good boy.  once you start wanting</a:t>
            </a:r>
          </a:p>
          <a:p>
            <a:pPr marL="0" indent="0">
              <a:lnSpc>
                <a:spcPct val="100000"/>
              </a:lnSpc>
              <a:spcBef>
                <a:spcPts val="0"/>
              </a:spcBef>
              <a:buNone/>
            </a:pPr>
            <a:r>
              <a:rPr lang="en-US" sz="2000"/>
              <a:t>38		to </a:t>
            </a:r>
            <a:r>
              <a:rPr lang="en-US" sz="2000" u="sng"/>
              <a:t>bre</a:t>
            </a:r>
            <a:r>
              <a:rPr lang="en-US" sz="2000"/>
              <a:t>ak your promise then you are not being</a:t>
            </a:r>
          </a:p>
          <a:p>
            <a:pPr marL="0" indent="0">
              <a:lnSpc>
                <a:spcPct val="100000"/>
              </a:lnSpc>
              <a:spcBef>
                <a:spcPts val="0"/>
              </a:spcBef>
              <a:buNone/>
            </a:pPr>
            <a:r>
              <a:rPr lang="en-US" sz="2000"/>
              <a:t>39		a good boy.  right?</a:t>
            </a:r>
          </a:p>
          <a:p>
            <a:endParaRPr lang="en-US"/>
          </a:p>
        </p:txBody>
      </p:sp>
      <p:sp>
        <p:nvSpPr>
          <p:cNvPr id="4" name="Slide Number Placeholder 3"/>
          <p:cNvSpPr>
            <a:spLocks noGrp="1"/>
          </p:cNvSpPr>
          <p:nvPr>
            <p:ph type="sldNum" sz="quarter" idx="12"/>
          </p:nvPr>
        </p:nvSpPr>
        <p:spPr/>
        <p:txBody>
          <a:bodyPr/>
          <a:lstStyle/>
          <a:p>
            <a:fld id="{4F041AAF-D1B9-40F1-BFFF-0333789FFAB2}" type="slidenum">
              <a:rPr lang="en-US" smtClean="0"/>
              <a:t>12</a:t>
            </a:fld>
            <a:endParaRPr lang="en-US"/>
          </a:p>
        </p:txBody>
      </p:sp>
    </p:spTree>
    <p:extLst>
      <p:ext uri="{BB962C8B-B14F-4D97-AF65-F5344CB8AC3E}">
        <p14:creationId xmlns:p14="http://schemas.microsoft.com/office/powerpoint/2010/main" val="3252070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6170"/>
          </a:xfrm>
        </p:spPr>
        <p:txBody>
          <a:bodyPr/>
          <a:lstStyle/>
          <a:p>
            <a:r>
              <a:rPr lang="en-US" sz="3200" dirty="0">
                <a:latin typeface="+mn-lt"/>
              </a:rPr>
              <a:t>Membership categorization analysis in online social groups</a:t>
            </a:r>
            <a:br>
              <a:rPr lang="en-US" dirty="0"/>
            </a:br>
            <a:endParaRPr lang="en-US" dirty="0"/>
          </a:p>
        </p:txBody>
      </p:sp>
      <p:sp>
        <p:nvSpPr>
          <p:cNvPr id="3" name="Content Placeholder 2"/>
          <p:cNvSpPr>
            <a:spLocks noGrp="1"/>
          </p:cNvSpPr>
          <p:nvPr>
            <p:ph idx="1"/>
          </p:nvPr>
        </p:nvSpPr>
        <p:spPr>
          <a:xfrm>
            <a:off x="1778924" y="1825625"/>
            <a:ext cx="9574876" cy="4351338"/>
          </a:xfrm>
        </p:spPr>
        <p:txBody>
          <a:bodyPr>
            <a:normAutofit/>
          </a:bodyPr>
          <a:lstStyle/>
          <a:p>
            <a:pPr marL="0" indent="0">
              <a:lnSpc>
                <a:spcPct val="100000"/>
              </a:lnSpc>
              <a:spcBef>
                <a:spcPts val="0"/>
              </a:spcBef>
              <a:buNone/>
            </a:pPr>
            <a:r>
              <a:rPr lang="en-US" sz="2400"/>
              <a:t>Excerpt 9 </a:t>
            </a:r>
            <a:r>
              <a:rPr lang="en-US" sz="2400" dirty="0"/>
              <a:t>on the next slide is an excerpt from an online chat in which the writer is providing her bona fides for acceptance into an online social group for “emos” (</a:t>
            </a:r>
            <a:r>
              <a:rPr lang="en-US" sz="2400"/>
              <a:t>Chernoff and Widdicombe, </a:t>
            </a:r>
            <a:r>
              <a:rPr lang="en-US" sz="2400" dirty="0"/>
              <a:t>2015)</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The excerpt shows Pandora Black typing the responses to the written questions in a way that displays how her “style” (lines 1-7) is consistent with that typically used by emos</a:t>
            </a:r>
          </a:p>
        </p:txBody>
      </p:sp>
      <p:sp>
        <p:nvSpPr>
          <p:cNvPr id="4" name="Slide Number Placeholder 3"/>
          <p:cNvSpPr>
            <a:spLocks noGrp="1"/>
          </p:cNvSpPr>
          <p:nvPr>
            <p:ph type="sldNum" sz="quarter" idx="12"/>
          </p:nvPr>
        </p:nvSpPr>
        <p:spPr/>
        <p:txBody>
          <a:bodyPr/>
          <a:lstStyle/>
          <a:p>
            <a:fld id="{4F041AAF-D1B9-40F1-BFFF-0333789FFAB2}" type="slidenum">
              <a:rPr lang="en-US" smtClean="0"/>
              <a:t>13</a:t>
            </a:fld>
            <a:endParaRPr lang="en-US" dirty="0"/>
          </a:p>
        </p:txBody>
      </p:sp>
    </p:spTree>
    <p:extLst>
      <p:ext uri="{BB962C8B-B14F-4D97-AF65-F5344CB8AC3E}">
        <p14:creationId xmlns:p14="http://schemas.microsoft.com/office/powerpoint/2010/main" val="336975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1210"/>
          </a:xfrm>
        </p:spPr>
        <p:txBody>
          <a:bodyPr>
            <a:normAutofit/>
          </a:bodyPr>
          <a:lstStyle/>
          <a:p>
            <a:br>
              <a:rPr lang="en-US" sz="3200" dirty="0">
                <a:latin typeface="+mn-lt"/>
              </a:rPr>
            </a:br>
            <a:r>
              <a:rPr lang="en-US" sz="3200">
                <a:latin typeface="+mn-lt"/>
              </a:rPr>
              <a:t>Excerpt 9:  Chernoff and </a:t>
            </a:r>
            <a:r>
              <a:rPr lang="en-US" sz="3200" dirty="0">
                <a:latin typeface="+mn-lt"/>
              </a:rPr>
              <a:t>Widdicombe (2015, pp. 310-311)</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989214"/>
            <a:ext cx="10515600" cy="5544589"/>
          </a:xfrm>
        </p:spPr>
        <p:txBody>
          <a:bodyPr/>
          <a:lstStyle/>
          <a:p>
            <a:pPr marL="0" indent="0">
              <a:lnSpc>
                <a:spcPct val="100000"/>
              </a:lnSpc>
              <a:spcBef>
                <a:spcPts val="0"/>
              </a:spcBef>
              <a:buNone/>
            </a:pPr>
            <a:r>
              <a:rPr lang="en-US" sz="2000" dirty="0"/>
              <a:t>1   	Pandora   	Describe your style:  ANYTHING BLACK! Skinny jeans, bandanna’s, on </a:t>
            </a:r>
          </a:p>
          <a:p>
            <a:pPr marL="0" indent="0">
              <a:lnSpc>
                <a:spcPct val="100000"/>
              </a:lnSpc>
              <a:spcBef>
                <a:spcPts val="0"/>
              </a:spcBef>
              <a:buNone/>
            </a:pPr>
            <a:r>
              <a:rPr lang="en-US" sz="2000" dirty="0"/>
              <a:t>2	Black:		my wrists my neck or my head it’s a bandanna it can</a:t>
            </a:r>
          </a:p>
          <a:p>
            <a:pPr marL="0" indent="0">
              <a:lnSpc>
                <a:spcPct val="100000"/>
              </a:lnSpc>
              <a:spcBef>
                <a:spcPts val="0"/>
              </a:spcBef>
              <a:buNone/>
            </a:pPr>
            <a:r>
              <a:rPr lang="en-US" sz="2000" dirty="0"/>
              <a:t>3			go anywhere LOL I love DC and Element skate brands ... um ... ALL</a:t>
            </a:r>
          </a:p>
          <a:p>
            <a:pPr marL="0" indent="0">
              <a:lnSpc>
                <a:spcPct val="100000"/>
              </a:lnSpc>
              <a:spcBef>
                <a:spcPts val="0"/>
              </a:spcBef>
              <a:buNone/>
            </a:pPr>
            <a:r>
              <a:rPr lang="en-US" sz="2000" dirty="0"/>
              <a:t>4			HAIL THE CHUCK TAYLORS! </a:t>
            </a:r>
            <a:r>
              <a:rPr lang="en-US" sz="2000" dirty="0" err="1"/>
              <a:t>Gotta</a:t>
            </a:r>
            <a:r>
              <a:rPr lang="en-US" sz="2000"/>
              <a:t> love Converse, rings of all</a:t>
            </a:r>
          </a:p>
          <a:p>
            <a:pPr marL="0" indent="0">
              <a:lnSpc>
                <a:spcPct val="100000"/>
              </a:lnSpc>
              <a:spcBef>
                <a:spcPts val="0"/>
              </a:spcBef>
              <a:buNone/>
            </a:pPr>
            <a:r>
              <a:rPr lang="en-US" sz="2000"/>
              <a:t>5			types on all my fingers black nail polish, black/rainbow tank tops in</a:t>
            </a:r>
          </a:p>
          <a:p>
            <a:pPr marL="0" indent="0">
              <a:lnSpc>
                <a:spcPct val="100000"/>
              </a:lnSpc>
              <a:spcBef>
                <a:spcPts val="0"/>
              </a:spcBef>
              <a:buNone/>
            </a:pPr>
            <a:r>
              <a:rPr lang="en-US" sz="2000"/>
              <a:t>6			the summer in winter I break out the band t-shirts-AC/DC, Pink Floyd,</a:t>
            </a:r>
          </a:p>
          <a:p>
            <a:pPr marL="0" indent="0">
              <a:lnSpc>
                <a:spcPct val="100000"/>
              </a:lnSpc>
              <a:spcBef>
                <a:spcPts val="0"/>
              </a:spcBef>
              <a:buNone/>
            </a:pPr>
            <a:r>
              <a:rPr lang="en-US" sz="2000"/>
              <a:t>7			Bullet for My Valentine Bob Marley</a:t>
            </a:r>
          </a:p>
          <a:p>
            <a:pPr marL="0" indent="0">
              <a:lnSpc>
                <a:spcPct val="100000"/>
              </a:lnSpc>
              <a:spcBef>
                <a:spcPts val="0"/>
              </a:spcBef>
              <a:buNone/>
            </a:pPr>
            <a:r>
              <a:rPr lang="en-US" sz="2000"/>
              <a:t>((lines omitted))</a:t>
            </a:r>
          </a:p>
          <a:p>
            <a:pPr marL="0" indent="0">
              <a:lnSpc>
                <a:spcPct val="100000"/>
              </a:lnSpc>
              <a:spcBef>
                <a:spcPts val="0"/>
              </a:spcBef>
              <a:buNone/>
            </a:pPr>
            <a:r>
              <a:rPr lang="en-US" sz="2000"/>
              <a:t>8			General:  Why did you join EC? Bordom</a:t>
            </a:r>
          </a:p>
          <a:p>
            <a:pPr marL="0" indent="0">
              <a:lnSpc>
                <a:spcPct val="100000"/>
              </a:lnSpc>
              <a:spcBef>
                <a:spcPts val="0"/>
              </a:spcBef>
              <a:buNone/>
            </a:pPr>
            <a:r>
              <a:rPr lang="en-US" sz="2000"/>
              <a:t>9			What kinds of things would you like to talk about here?  IDK I just</a:t>
            </a:r>
          </a:p>
          <a:p>
            <a:pPr marL="0" indent="0">
              <a:lnSpc>
                <a:spcPct val="100000"/>
              </a:lnSpc>
              <a:spcBef>
                <a:spcPts val="0"/>
              </a:spcBef>
              <a:buNone/>
            </a:pPr>
            <a:r>
              <a:rPr lang="en-US" sz="2000"/>
              <a:t>10			hope to get a few good friends out of this just talking about everyday</a:t>
            </a:r>
          </a:p>
          <a:p>
            <a:pPr marL="0" indent="0">
              <a:lnSpc>
                <a:spcPct val="100000"/>
              </a:lnSpc>
              <a:spcBef>
                <a:spcPts val="0"/>
              </a:spcBef>
              <a:buNone/>
            </a:pPr>
            <a:r>
              <a:rPr lang="en-US" sz="2000"/>
              <a:t>11			stuff [IDK is an abbreviation of ‘I don’t know’]</a:t>
            </a:r>
          </a:p>
          <a:p>
            <a:endParaRPr lang="en-US"/>
          </a:p>
        </p:txBody>
      </p:sp>
      <p:sp>
        <p:nvSpPr>
          <p:cNvPr id="4" name="Slide Number Placeholder 3"/>
          <p:cNvSpPr>
            <a:spLocks noGrp="1"/>
          </p:cNvSpPr>
          <p:nvPr>
            <p:ph type="sldNum" sz="quarter" idx="12"/>
          </p:nvPr>
        </p:nvSpPr>
        <p:spPr/>
        <p:txBody>
          <a:bodyPr/>
          <a:lstStyle/>
          <a:p>
            <a:fld id="{4F041AAF-D1B9-40F1-BFFF-0333789FFAB2}" type="slidenum">
              <a:rPr lang="en-US" smtClean="0"/>
              <a:t>14</a:t>
            </a:fld>
            <a:endParaRPr lang="en-US"/>
          </a:p>
        </p:txBody>
      </p:sp>
    </p:spTree>
    <p:extLst>
      <p:ext uri="{BB962C8B-B14F-4D97-AF65-F5344CB8AC3E}">
        <p14:creationId xmlns:p14="http://schemas.microsoft.com/office/powerpoint/2010/main" val="2548124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884" y="169777"/>
            <a:ext cx="10515600" cy="881148"/>
          </a:xfrm>
        </p:spPr>
        <p:txBody>
          <a:bodyPr/>
          <a:lstStyle/>
          <a:p>
            <a:pPr marL="0" indent="0"/>
            <a:br>
              <a:rPr lang="en-US" sz="3200">
                <a:latin typeface="+mn-lt"/>
              </a:rPr>
            </a:br>
            <a:br>
              <a:rPr lang="en-US" sz="3200">
                <a:latin typeface="+mn-lt"/>
              </a:rPr>
            </a:br>
            <a:br>
              <a:rPr lang="en-US" sz="3200">
                <a:latin typeface="+mn-lt"/>
              </a:rPr>
            </a:br>
            <a:r>
              <a:rPr lang="en-US" sz="3200" dirty="0">
                <a:latin typeface="+mn-lt"/>
              </a:rPr>
              <a:t>Membership categorization analysis and identity:  Race/ethnicity </a:t>
            </a:r>
            <a:br>
              <a:rPr lang="en-US" sz="3200" dirty="0">
                <a:latin typeface="+mn-lt"/>
              </a:rPr>
            </a:br>
            <a:br>
              <a:rPr lang="en-US" i="1" dirty="0"/>
            </a:br>
            <a:endParaRPr lang="en-US" dirty="0"/>
          </a:p>
        </p:txBody>
      </p:sp>
      <p:sp>
        <p:nvSpPr>
          <p:cNvPr id="3" name="Content Placeholder 2"/>
          <p:cNvSpPr>
            <a:spLocks noGrp="1"/>
          </p:cNvSpPr>
          <p:nvPr>
            <p:ph idx="1"/>
          </p:nvPr>
        </p:nvSpPr>
        <p:spPr>
          <a:xfrm>
            <a:off x="838200" y="1172095"/>
            <a:ext cx="10515600" cy="5428210"/>
          </a:xfrm>
        </p:spPr>
        <p:txBody>
          <a:bodyPr>
            <a:normAutofit/>
          </a:bodyPr>
          <a:lstStyle/>
          <a:p>
            <a:pPr marL="0" indent="0">
              <a:lnSpc>
                <a:spcPct val="100000"/>
              </a:lnSpc>
              <a:spcBef>
                <a:spcPts val="0"/>
              </a:spcBef>
              <a:buNone/>
            </a:pPr>
            <a:r>
              <a:rPr lang="en-US" sz="2400" dirty="0"/>
              <a:t>Stokoe (2015) shows how intake callers to a mediation program can use category-linked activities to convey negative stereotypes about ethnic categories</a:t>
            </a:r>
          </a:p>
          <a:p>
            <a:pPr marL="0" indent="0">
              <a:lnSpc>
                <a:spcPct val="100000"/>
              </a:lnSpc>
              <a:spcBef>
                <a:spcPts val="0"/>
              </a:spcBef>
              <a:buNone/>
            </a:pPr>
            <a:endParaRPr lang="en-US" sz="2400" dirty="0"/>
          </a:p>
          <a:p>
            <a:pPr marL="0" indent="0">
              <a:lnSpc>
                <a:spcPct val="100000"/>
              </a:lnSpc>
              <a:spcBef>
                <a:spcPts val="0"/>
              </a:spcBef>
              <a:buNone/>
            </a:pPr>
            <a:r>
              <a:rPr lang="en-US" sz="2400" dirty="0"/>
              <a:t>Whitehead (2020) shows how white callers to a radio talk show in South Africa can convey their ethnicity implicitly via details about location, employment status, and positions on social issues such as crime</a:t>
            </a:r>
          </a:p>
          <a:p>
            <a:pPr marL="0" indent="0">
              <a:lnSpc>
                <a:spcPct val="100000"/>
              </a:lnSpc>
              <a:spcBef>
                <a:spcPts val="0"/>
              </a:spcBef>
              <a:buNone/>
            </a:pPr>
            <a:endParaRPr lang="en-US" sz="2400" dirty="0"/>
          </a:p>
          <a:p>
            <a:pPr marL="0" indent="0">
              <a:lnSpc>
                <a:spcPct val="100000"/>
              </a:lnSpc>
              <a:spcBef>
                <a:spcPts val="0"/>
              </a:spcBef>
              <a:buNone/>
            </a:pPr>
            <a:r>
              <a:rPr lang="en-US" sz="2400" dirty="0"/>
              <a:t>van de Weerd (2019) shows how immigrant school students in the Netherlands use ethnic categories to label themselves (e.g., “foreigners”), and use category-linked behaviors to explain cultural differences between “foreigners” and the native Dutch students</a:t>
            </a:r>
          </a:p>
          <a:p>
            <a:pPr marL="0" indent="0">
              <a:lnSpc>
                <a:spcPct val="100000"/>
              </a:lnSpc>
              <a:spcBef>
                <a:spcPts val="0"/>
              </a:spcBef>
              <a:buNone/>
            </a:pPr>
            <a:endParaRPr lang="en-US" sz="2400" dirty="0"/>
          </a:p>
          <a:p>
            <a:pPr marL="0" indent="0">
              <a:lnSpc>
                <a:spcPct val="100000"/>
              </a:lnSpc>
              <a:spcBef>
                <a:spcPts val="0"/>
              </a:spcBef>
              <a:buNone/>
            </a:pPr>
            <a:r>
              <a:rPr lang="en-US" sz="2400"/>
              <a:t>Excerpt 12 </a:t>
            </a:r>
            <a:r>
              <a:rPr lang="en-US" sz="2400" dirty="0"/>
              <a:t>on the next slide shows a student “Omer” explaining how parental attitudes toward the independence of teenagers and family expectations differ in the two cultures</a:t>
            </a:r>
            <a:br>
              <a:rPr lang="en-US" sz="2400" dirty="0"/>
            </a:br>
            <a:endParaRPr lang="en-US" sz="2400" dirty="0"/>
          </a:p>
        </p:txBody>
      </p:sp>
      <p:sp>
        <p:nvSpPr>
          <p:cNvPr id="4" name="Slide Number Placeholder 3"/>
          <p:cNvSpPr>
            <a:spLocks noGrp="1"/>
          </p:cNvSpPr>
          <p:nvPr>
            <p:ph type="sldNum" sz="quarter" idx="12"/>
          </p:nvPr>
        </p:nvSpPr>
        <p:spPr/>
        <p:txBody>
          <a:bodyPr/>
          <a:lstStyle/>
          <a:p>
            <a:fld id="{4F041AAF-D1B9-40F1-BFFF-0333789FFAB2}" type="slidenum">
              <a:rPr lang="en-US" smtClean="0"/>
              <a:t>15</a:t>
            </a:fld>
            <a:endParaRPr lang="en-US" dirty="0"/>
          </a:p>
        </p:txBody>
      </p:sp>
    </p:spTree>
    <p:extLst>
      <p:ext uri="{BB962C8B-B14F-4D97-AF65-F5344CB8AC3E}">
        <p14:creationId xmlns:p14="http://schemas.microsoft.com/office/powerpoint/2010/main" val="4111022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004"/>
            <a:ext cx="10515600" cy="473825"/>
          </a:xfrm>
        </p:spPr>
        <p:txBody>
          <a:bodyPr/>
          <a:lstStyle/>
          <a:p>
            <a:br>
              <a:rPr lang="en-US" sz="3200" dirty="0">
                <a:latin typeface="+mn-lt"/>
              </a:rPr>
            </a:br>
            <a:r>
              <a:rPr lang="en-US" sz="3200">
                <a:latin typeface="+mn-lt"/>
              </a:rPr>
              <a:t>Excerpt 12: </a:t>
            </a:r>
            <a:r>
              <a:rPr lang="en-US" sz="3200" dirty="0">
                <a:latin typeface="+mn-lt"/>
              </a:rPr>
              <a:t>van de Weerd (2019, pp. 249-50)</a:t>
            </a:r>
            <a:r>
              <a:rPr lang="en-US" dirty="0"/>
              <a:t> </a:t>
            </a:r>
            <a:br>
              <a:rPr lang="en-US" dirty="0"/>
            </a:br>
            <a:endParaRPr lang="en-US" dirty="0"/>
          </a:p>
        </p:txBody>
      </p:sp>
      <p:sp>
        <p:nvSpPr>
          <p:cNvPr id="3" name="Content Placeholder 2"/>
          <p:cNvSpPr>
            <a:spLocks noGrp="1"/>
          </p:cNvSpPr>
          <p:nvPr>
            <p:ph idx="1"/>
          </p:nvPr>
        </p:nvSpPr>
        <p:spPr>
          <a:xfrm>
            <a:off x="838200" y="681644"/>
            <a:ext cx="10515600" cy="6101541"/>
          </a:xfrm>
        </p:spPr>
        <p:txBody>
          <a:bodyPr/>
          <a:lstStyle/>
          <a:p>
            <a:pPr marL="0" indent="0">
              <a:lnSpc>
                <a:spcPct val="100000"/>
              </a:lnSpc>
              <a:spcBef>
                <a:spcPts val="0"/>
              </a:spcBef>
              <a:buNone/>
            </a:pPr>
            <a:r>
              <a:rPr lang="en-US" sz="1200" dirty="0"/>
              <a:t>01	Researcher		</a:t>
            </a:r>
            <a:r>
              <a:rPr lang="en-US" sz="1200" dirty="0" err="1"/>
              <a:t>Maarem</a:t>
            </a:r>
            <a:r>
              <a:rPr lang="en-US" sz="1200"/>
              <a:t>:: em: nou dan woon je in zijn huis, dus dan heb je</a:t>
            </a:r>
          </a:p>
          <a:p>
            <a:pPr marL="0" indent="0">
              <a:lnSpc>
                <a:spcPct val="100000"/>
              </a:lnSpc>
              <a:spcBef>
                <a:spcPts val="0"/>
              </a:spcBef>
              <a:buNone/>
            </a:pPr>
            <a:r>
              <a:rPr lang="en-US" sz="1200"/>
              <a:t>			</a:t>
            </a:r>
            <a:r>
              <a:rPr lang="en-US" sz="1200" b="1"/>
              <a:t>Bu:t em: well then you live in his house, so then you do</a:t>
            </a:r>
            <a:endParaRPr lang="en-US" sz="1200"/>
          </a:p>
          <a:p>
            <a:pPr marL="0" indent="0">
              <a:lnSpc>
                <a:spcPct val="100000"/>
              </a:lnSpc>
              <a:spcBef>
                <a:spcPts val="0"/>
              </a:spcBef>
              <a:buNone/>
            </a:pPr>
            <a:r>
              <a:rPr lang="en-US" sz="1200"/>
              <a:t>02			heeft ie wel IETS over jou te zeggen (.) toch?</a:t>
            </a:r>
          </a:p>
          <a:p>
            <a:pPr marL="0" indent="0">
              <a:lnSpc>
                <a:spcPct val="100000"/>
              </a:lnSpc>
              <a:spcBef>
                <a:spcPts val="0"/>
              </a:spcBef>
              <a:buNone/>
            </a:pPr>
            <a:r>
              <a:rPr lang="en-US" sz="1200"/>
              <a:t>			</a:t>
            </a:r>
            <a:r>
              <a:rPr lang="en-US" sz="1200" b="1"/>
              <a:t>he does have SOMETHING to say about you (.) right?</a:t>
            </a:r>
            <a:endParaRPr lang="en-US" sz="1200"/>
          </a:p>
          <a:p>
            <a:pPr marL="0" indent="0">
              <a:lnSpc>
                <a:spcPct val="100000"/>
              </a:lnSpc>
              <a:spcBef>
                <a:spcPts val="0"/>
              </a:spcBef>
              <a:buNone/>
            </a:pPr>
            <a:r>
              <a:rPr lang="en-US" sz="1200"/>
              <a:t>03	Omer		Ja (waarom helemaal) (.) zoals wat.</a:t>
            </a:r>
          </a:p>
          <a:p>
            <a:pPr marL="0" indent="0">
              <a:lnSpc>
                <a:spcPct val="100000"/>
              </a:lnSpc>
              <a:spcBef>
                <a:spcPts val="0"/>
              </a:spcBef>
              <a:buNone/>
            </a:pPr>
            <a:r>
              <a:rPr lang="en-US" sz="1200"/>
              <a:t>			</a:t>
            </a:r>
            <a:r>
              <a:rPr lang="en-US" sz="1200" b="1"/>
              <a:t>Yes (why all) (.) like what.</a:t>
            </a:r>
            <a:endParaRPr lang="en-US" sz="1200"/>
          </a:p>
          <a:p>
            <a:pPr marL="0" indent="0">
              <a:lnSpc>
                <a:spcPct val="100000"/>
              </a:lnSpc>
              <a:spcBef>
                <a:spcPts val="0"/>
              </a:spcBef>
              <a:buNone/>
            </a:pPr>
            <a:r>
              <a:rPr lang="en-US" sz="1200"/>
              <a:t>04			(.)</a:t>
            </a:r>
          </a:p>
          <a:p>
            <a:pPr marL="0" indent="0">
              <a:lnSpc>
                <a:spcPct val="100000"/>
              </a:lnSpc>
              <a:spcBef>
                <a:spcPts val="0"/>
              </a:spcBef>
              <a:buNone/>
            </a:pPr>
            <a:r>
              <a:rPr lang="en-US" sz="1200"/>
              <a:t>05	Researcher		Nou gewoon [hoe laat je thuis moet] zij:n</a:t>
            </a:r>
          </a:p>
          <a:p>
            <a:pPr marL="0" indent="0">
              <a:lnSpc>
                <a:spcPct val="100000"/>
              </a:lnSpc>
              <a:spcBef>
                <a:spcPts val="0"/>
              </a:spcBef>
              <a:buNone/>
            </a:pPr>
            <a:r>
              <a:rPr lang="en-US" sz="1200"/>
              <a:t>			</a:t>
            </a:r>
            <a:r>
              <a:rPr lang="en-US" sz="1200" b="1"/>
              <a:t>Well just [what time you must be] ho:me</a:t>
            </a:r>
            <a:endParaRPr lang="en-US" sz="1200"/>
          </a:p>
          <a:p>
            <a:pPr marL="0" indent="0">
              <a:lnSpc>
                <a:spcPct val="100000"/>
              </a:lnSpc>
              <a:spcBef>
                <a:spcPts val="0"/>
              </a:spcBef>
              <a:buNone/>
            </a:pPr>
            <a:r>
              <a:rPr lang="en-US" sz="1200"/>
              <a:t>06	Omer		[juffrouw u moet]</a:t>
            </a:r>
          </a:p>
          <a:p>
            <a:pPr marL="0" indent="0">
              <a:lnSpc>
                <a:spcPct val="100000"/>
              </a:lnSpc>
              <a:spcBef>
                <a:spcPts val="0"/>
              </a:spcBef>
              <a:buNone/>
            </a:pPr>
            <a:r>
              <a:rPr lang="en-US" sz="1200"/>
              <a:t>			</a:t>
            </a:r>
            <a:r>
              <a:rPr lang="en-US" sz="1200" b="1"/>
              <a:t>[miss you must]</a:t>
            </a:r>
            <a:endParaRPr lang="en-US" sz="1200"/>
          </a:p>
          <a:p>
            <a:pPr marL="0" indent="0">
              <a:lnSpc>
                <a:spcPct val="100000"/>
              </a:lnSpc>
              <a:spcBef>
                <a:spcPts val="0"/>
              </a:spcBef>
              <a:buNone/>
            </a:pPr>
            <a:r>
              <a:rPr lang="en-US" sz="1200"/>
              <a:t>07	Omer		Ja kijk juffrouw kijk, u moet niet vergeten wij zijn</a:t>
            </a:r>
          </a:p>
          <a:p>
            <a:pPr marL="0" indent="0">
              <a:lnSpc>
                <a:spcPct val="100000"/>
              </a:lnSpc>
              <a:spcBef>
                <a:spcPts val="0"/>
              </a:spcBef>
              <a:buNone/>
            </a:pPr>
            <a:r>
              <a:rPr lang="en-US" sz="1200"/>
              <a:t>			</a:t>
            </a:r>
            <a:r>
              <a:rPr lang="en-US" sz="1200" b="1"/>
              <a:t>Yes look miss look, you must not forget we are</a:t>
            </a:r>
            <a:endParaRPr lang="en-US" sz="1200"/>
          </a:p>
          <a:p>
            <a:pPr marL="0" indent="0">
              <a:lnSpc>
                <a:spcPct val="100000"/>
              </a:lnSpc>
              <a:spcBef>
                <a:spcPts val="0"/>
              </a:spcBef>
              <a:buNone/>
            </a:pPr>
            <a:r>
              <a:rPr lang="en-US" sz="1200"/>
              <a:t>08			buitenlanders he</a:t>
            </a:r>
          </a:p>
          <a:p>
            <a:pPr marL="0" indent="0">
              <a:lnSpc>
                <a:spcPct val="100000"/>
              </a:lnSpc>
              <a:spcBef>
                <a:spcPts val="0"/>
              </a:spcBef>
              <a:buNone/>
            </a:pPr>
            <a:r>
              <a:rPr lang="en-US" sz="1200"/>
              <a:t>			</a:t>
            </a:r>
            <a:r>
              <a:rPr lang="en-US" sz="1200" b="1"/>
              <a:t>foreigners okay</a:t>
            </a:r>
            <a:endParaRPr lang="en-US" sz="1200"/>
          </a:p>
          <a:p>
            <a:pPr marL="0" indent="0">
              <a:lnSpc>
                <a:spcPct val="100000"/>
              </a:lnSpc>
              <a:spcBef>
                <a:spcPts val="0"/>
              </a:spcBef>
              <a:buNone/>
            </a:pPr>
            <a:r>
              <a:rPr lang="en-US" sz="1200"/>
              <a:t>09	Researcher		Oke?</a:t>
            </a:r>
          </a:p>
          <a:p>
            <a:pPr marL="0" indent="0">
              <a:lnSpc>
                <a:spcPct val="100000"/>
              </a:lnSpc>
              <a:spcBef>
                <a:spcPts val="0"/>
              </a:spcBef>
              <a:buNone/>
            </a:pPr>
            <a:r>
              <a:rPr lang="en-US" sz="1200"/>
              <a:t>			</a:t>
            </a:r>
            <a:r>
              <a:rPr lang="en-US" sz="1200" b="1"/>
              <a:t>Okay?</a:t>
            </a:r>
            <a:endParaRPr lang="en-US" sz="1200"/>
          </a:p>
          <a:p>
            <a:pPr marL="0" indent="0">
              <a:lnSpc>
                <a:spcPct val="100000"/>
              </a:lnSpc>
              <a:spcBef>
                <a:spcPts val="0"/>
              </a:spcBef>
              <a:buNone/>
            </a:pPr>
            <a:r>
              <a:rPr lang="en-US" sz="1200"/>
              <a:t>10	Omer		Wij zijn niet als Hollanders</a:t>
            </a:r>
          </a:p>
          <a:p>
            <a:pPr marL="0" indent="0">
              <a:lnSpc>
                <a:spcPct val="100000"/>
              </a:lnSpc>
              <a:spcBef>
                <a:spcPts val="0"/>
              </a:spcBef>
              <a:buNone/>
            </a:pPr>
            <a:r>
              <a:rPr lang="en-US" sz="1200"/>
              <a:t>			</a:t>
            </a:r>
            <a:r>
              <a:rPr lang="en-US" sz="1200" b="1"/>
              <a:t>We are not like Hollanders</a:t>
            </a:r>
            <a:endParaRPr lang="en-US" sz="1200"/>
          </a:p>
          <a:p>
            <a:pPr marL="0" indent="0">
              <a:lnSpc>
                <a:spcPct val="100000"/>
              </a:lnSpc>
              <a:spcBef>
                <a:spcPts val="0"/>
              </a:spcBef>
              <a:buNone/>
            </a:pPr>
            <a:r>
              <a:rPr lang="en-US" sz="1200"/>
              <a:t>11	Researcher		Wat betekent dat dan.</a:t>
            </a:r>
          </a:p>
          <a:p>
            <a:pPr marL="0" indent="0">
              <a:lnSpc>
                <a:spcPct val="100000"/>
              </a:lnSpc>
              <a:spcBef>
                <a:spcPts val="0"/>
              </a:spcBef>
              <a:buNone/>
            </a:pPr>
            <a:r>
              <a:rPr lang="en-US" sz="1200"/>
              <a:t>			</a:t>
            </a:r>
            <a:r>
              <a:rPr lang="en-US" sz="1200" b="1"/>
              <a:t>What does that mean then.</a:t>
            </a:r>
            <a:endParaRPr lang="en-US" sz="1200"/>
          </a:p>
          <a:p>
            <a:pPr marL="0" indent="0">
              <a:lnSpc>
                <a:spcPct val="100000"/>
              </a:lnSpc>
              <a:spcBef>
                <a:spcPts val="0"/>
              </a:spcBef>
              <a:buNone/>
            </a:pPr>
            <a:r>
              <a:rPr lang="en-US" sz="1200"/>
              <a:t>12	Omer		Dat wij niet hebben vaste etenstijd, hoe laat je thuis</a:t>
            </a:r>
          </a:p>
          <a:p>
            <a:pPr marL="0" indent="0">
              <a:lnSpc>
                <a:spcPct val="100000"/>
              </a:lnSpc>
              <a:spcBef>
                <a:spcPts val="0"/>
              </a:spcBef>
              <a:buNone/>
            </a:pPr>
            <a:r>
              <a:rPr lang="en-US" sz="1200"/>
              <a:t>			</a:t>
            </a:r>
            <a:r>
              <a:rPr lang="en-US" sz="1200" b="1"/>
              <a:t>That we don’t have fixed dinnertime, what time you have to be</a:t>
            </a:r>
            <a:endParaRPr lang="en-US" sz="1200"/>
          </a:p>
          <a:p>
            <a:pPr marL="0" indent="0">
              <a:lnSpc>
                <a:spcPct val="100000"/>
              </a:lnSpc>
              <a:spcBef>
                <a:spcPts val="0"/>
              </a:spcBef>
              <a:buNone/>
            </a:pPr>
            <a:r>
              <a:rPr lang="en-US" sz="1200"/>
              <a:t>13			moet zijn, hoe laat je moet slapen, zoiets hebben wij niet</a:t>
            </a:r>
          </a:p>
          <a:p>
            <a:pPr marL="0" indent="0">
              <a:lnSpc>
                <a:spcPct val="100000"/>
              </a:lnSpc>
              <a:spcBef>
                <a:spcPts val="0"/>
              </a:spcBef>
              <a:buNone/>
            </a:pPr>
            <a:r>
              <a:rPr lang="en-US" sz="1200"/>
              <a:t>			</a:t>
            </a:r>
            <a:r>
              <a:rPr lang="en-US" sz="1200" b="1"/>
              <a:t>home, what time you have to sleep, we don’t have somethign like that</a:t>
            </a:r>
            <a:endParaRPr lang="en-US" sz="1200"/>
          </a:p>
          <a:p>
            <a:pPr marL="0" indent="0">
              <a:lnSpc>
                <a:spcPct val="100000"/>
              </a:lnSpc>
              <a:spcBef>
                <a:spcPts val="0"/>
              </a:spcBef>
              <a:buNone/>
            </a:pPr>
            <a:r>
              <a:rPr lang="en-US" sz="1200"/>
              <a:t>14	Researcher		Oke.</a:t>
            </a:r>
          </a:p>
          <a:p>
            <a:pPr marL="0" indent="0">
              <a:lnSpc>
                <a:spcPct val="100000"/>
              </a:lnSpc>
              <a:spcBef>
                <a:spcPts val="0"/>
              </a:spcBef>
              <a:buNone/>
            </a:pPr>
            <a:r>
              <a:rPr lang="en-US" sz="1200"/>
              <a:t>			</a:t>
            </a:r>
            <a:r>
              <a:rPr lang="en-US" sz="1200" b="1"/>
              <a:t>Okay.</a:t>
            </a:r>
            <a:endParaRPr lang="en-US" sz="1200"/>
          </a:p>
          <a:p>
            <a:pPr marL="0" indent="0">
              <a:lnSpc>
                <a:spcPct val="100000"/>
              </a:lnSpc>
              <a:spcBef>
                <a:spcPts val="0"/>
              </a:spcBef>
              <a:buNone/>
            </a:pPr>
            <a:r>
              <a:rPr lang="en-US" sz="1200"/>
              <a:t>15	Omer		Dat u het alvast weet.</a:t>
            </a:r>
          </a:p>
          <a:p>
            <a:pPr marL="0" indent="0">
              <a:lnSpc>
                <a:spcPct val="100000"/>
              </a:lnSpc>
              <a:spcBef>
                <a:spcPts val="0"/>
              </a:spcBef>
              <a:buNone/>
            </a:pPr>
            <a:r>
              <a:rPr lang="en-US" sz="1200"/>
              <a:t>			</a:t>
            </a:r>
            <a:r>
              <a:rPr lang="en-US" sz="1200" b="1"/>
              <a:t>Just so you know.</a:t>
            </a:r>
            <a:endParaRPr lang="en-US" sz="1200"/>
          </a:p>
          <a:p>
            <a:pPr marL="0" indent="0">
              <a:lnSpc>
                <a:spcPct val="100000"/>
              </a:lnSpc>
              <a:spcBef>
                <a:spcPts val="0"/>
              </a:spcBef>
              <a:buNone/>
            </a:pPr>
            <a:r>
              <a:rPr lang="en-US" sz="1200"/>
              <a:t>16	Researcher		Oke</a:t>
            </a:r>
          </a:p>
          <a:p>
            <a:pPr marL="0" indent="0">
              <a:lnSpc>
                <a:spcPct val="100000"/>
              </a:lnSpc>
              <a:spcBef>
                <a:spcPts val="0"/>
              </a:spcBef>
              <a:buNone/>
            </a:pPr>
            <a:r>
              <a:rPr lang="en-US" sz="1200"/>
              <a:t>			</a:t>
            </a:r>
            <a:r>
              <a:rPr lang="en-US" sz="1200" b="1"/>
              <a:t>Okay</a:t>
            </a:r>
            <a:endParaRPr lang="en-US" sz="1200"/>
          </a:p>
          <a:p>
            <a:pPr marL="0" indent="0">
              <a:lnSpc>
                <a:spcPct val="100000"/>
              </a:lnSpc>
              <a:spcBef>
                <a:spcPts val="0"/>
              </a:spcBef>
              <a:buNone/>
            </a:pPr>
            <a:r>
              <a:rPr lang="en-US" sz="1200"/>
              <a:t>17	Omer		((smile voice)) Dus begin maar nu.</a:t>
            </a:r>
          </a:p>
          <a:p>
            <a:pPr marL="0" indent="0">
              <a:lnSpc>
                <a:spcPct val="100000"/>
              </a:lnSpc>
              <a:spcBef>
                <a:spcPts val="0"/>
              </a:spcBef>
              <a:buNone/>
            </a:pPr>
            <a:r>
              <a:rPr lang="en-US" sz="1200"/>
              <a:t>			</a:t>
            </a:r>
            <a:r>
              <a:rPr lang="en-US" sz="1200" b="1"/>
              <a:t>((smile voice)) So now you may start.</a:t>
            </a:r>
            <a:endParaRPr lang="en-US" sz="1200"/>
          </a:p>
          <a:p>
            <a:endParaRPr lang="en-US"/>
          </a:p>
        </p:txBody>
      </p:sp>
      <p:sp>
        <p:nvSpPr>
          <p:cNvPr id="4" name="Slide Number Placeholder 3"/>
          <p:cNvSpPr>
            <a:spLocks noGrp="1"/>
          </p:cNvSpPr>
          <p:nvPr>
            <p:ph type="sldNum" sz="quarter" idx="12"/>
          </p:nvPr>
        </p:nvSpPr>
        <p:spPr/>
        <p:txBody>
          <a:bodyPr/>
          <a:lstStyle/>
          <a:p>
            <a:fld id="{4F041AAF-D1B9-40F1-BFFF-0333789FFAB2}" type="slidenum">
              <a:rPr lang="en-US" smtClean="0"/>
              <a:t>16</a:t>
            </a:fld>
            <a:endParaRPr lang="en-US"/>
          </a:p>
        </p:txBody>
      </p:sp>
    </p:spTree>
    <p:extLst>
      <p:ext uri="{BB962C8B-B14F-4D97-AF65-F5344CB8AC3E}">
        <p14:creationId xmlns:p14="http://schemas.microsoft.com/office/powerpoint/2010/main" val="4220697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317"/>
            <a:ext cx="10515600" cy="507076"/>
          </a:xfrm>
        </p:spPr>
        <p:txBody>
          <a:bodyPr/>
          <a:lstStyle/>
          <a:p>
            <a:br>
              <a:rPr lang="en-US" sz="3200">
                <a:latin typeface="+mn-lt"/>
              </a:rPr>
            </a:br>
            <a:br>
              <a:rPr lang="en-US" sz="3200">
                <a:latin typeface="+mn-lt"/>
              </a:rPr>
            </a:br>
            <a:r>
              <a:rPr lang="en-US" sz="3200" dirty="0">
                <a:latin typeface="+mn-lt"/>
              </a:rPr>
              <a:t>Membership categorization analysis and identity</a:t>
            </a:r>
            <a:r>
              <a:rPr lang="en-US" sz="3200" i="1" dirty="0">
                <a:latin typeface="+mn-lt"/>
              </a:rPr>
              <a:t>: Age</a:t>
            </a:r>
            <a:br>
              <a:rPr lang="en-US" i="1" dirty="0"/>
            </a:br>
            <a:br>
              <a:rPr lang="en-US" dirty="0"/>
            </a:br>
            <a:endParaRPr lang="en-US" dirty="0"/>
          </a:p>
        </p:txBody>
      </p:sp>
      <p:sp>
        <p:nvSpPr>
          <p:cNvPr id="3" name="Content Placeholder 2"/>
          <p:cNvSpPr>
            <a:spLocks noGrp="1"/>
          </p:cNvSpPr>
          <p:nvPr>
            <p:ph idx="1"/>
          </p:nvPr>
        </p:nvSpPr>
        <p:spPr>
          <a:xfrm>
            <a:off x="1442906" y="980902"/>
            <a:ext cx="9910894" cy="5469774"/>
          </a:xfrm>
        </p:spPr>
        <p:txBody>
          <a:bodyPr/>
          <a:lstStyle/>
          <a:p>
            <a:pPr marL="0" indent="0">
              <a:lnSpc>
                <a:spcPct val="100000"/>
              </a:lnSpc>
              <a:spcBef>
                <a:spcPts val="0"/>
              </a:spcBef>
              <a:buNone/>
            </a:pPr>
            <a:r>
              <a:rPr lang="en-US" sz="2400" dirty="0"/>
              <a:t>Societal stereotypes may attach to some categories in a negative way, for example age</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a:t>Näslund (2017</a:t>
            </a:r>
            <a:r>
              <a:rPr lang="en-US" sz="2400" dirty="0"/>
              <a:t>) studies doctor/patient interactions in Sweden and notes that at </a:t>
            </a:r>
          </a:p>
          <a:p>
            <a:pPr marL="0" indent="0">
              <a:lnSpc>
                <a:spcPct val="100000"/>
              </a:lnSpc>
              <a:spcBef>
                <a:spcPts val="0"/>
              </a:spcBef>
              <a:buNone/>
            </a:pPr>
            <a:r>
              <a:rPr lang="en-US" sz="2400" dirty="0"/>
              <a:t>times age is mentioned without directly specifying that a patient is elderly</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a:t>Excerpt 13 </a:t>
            </a:r>
            <a:r>
              <a:rPr lang="en-US" sz="2400" dirty="0"/>
              <a:t>on the next slide shows the doctor referring indirectly to “old age” being linked to the symptoms (falling) (lines 1-4), but does not directly call the patient old or elderly</a:t>
            </a:r>
          </a:p>
          <a:p>
            <a:endParaRPr lang="en-US" dirty="0"/>
          </a:p>
        </p:txBody>
      </p:sp>
      <p:sp>
        <p:nvSpPr>
          <p:cNvPr id="4" name="Slide Number Placeholder 3"/>
          <p:cNvSpPr>
            <a:spLocks noGrp="1"/>
          </p:cNvSpPr>
          <p:nvPr>
            <p:ph type="sldNum" sz="quarter" idx="12"/>
          </p:nvPr>
        </p:nvSpPr>
        <p:spPr/>
        <p:txBody>
          <a:bodyPr/>
          <a:lstStyle/>
          <a:p>
            <a:fld id="{4F041AAF-D1B9-40F1-BFFF-0333789FFAB2}" type="slidenum">
              <a:rPr lang="en-US" smtClean="0"/>
              <a:t>17</a:t>
            </a:fld>
            <a:endParaRPr lang="en-US" dirty="0"/>
          </a:p>
        </p:txBody>
      </p:sp>
    </p:spTree>
    <p:extLst>
      <p:ext uri="{BB962C8B-B14F-4D97-AF65-F5344CB8AC3E}">
        <p14:creationId xmlns:p14="http://schemas.microsoft.com/office/powerpoint/2010/main" val="4004829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753"/>
            <a:ext cx="10515600" cy="540327"/>
          </a:xfrm>
        </p:spPr>
        <p:txBody>
          <a:bodyPr>
            <a:normAutofit/>
          </a:bodyPr>
          <a:lstStyle/>
          <a:p>
            <a:br>
              <a:rPr lang="en-US" sz="3200" dirty="0">
                <a:latin typeface="+mn-lt"/>
              </a:rPr>
            </a:br>
            <a:r>
              <a:rPr lang="en-US" sz="3200">
                <a:latin typeface="+mn-lt"/>
              </a:rPr>
              <a:t>Excerpt 13:  (Näslund, </a:t>
            </a:r>
            <a:r>
              <a:rPr lang="en-US" sz="3200" dirty="0">
                <a:latin typeface="+mn-lt"/>
              </a:rPr>
              <a:t>2017, p. 30)</a:t>
            </a:r>
            <a:br>
              <a:rPr lang="en-US" sz="3200" dirty="0">
                <a:latin typeface="+mn-lt"/>
              </a:rPr>
            </a:br>
            <a:endParaRPr lang="en-US" sz="3200" dirty="0">
              <a:latin typeface="+mn-lt"/>
            </a:endParaRPr>
          </a:p>
        </p:txBody>
      </p:sp>
      <p:sp>
        <p:nvSpPr>
          <p:cNvPr id="3" name="Content Placeholder 2"/>
          <p:cNvSpPr>
            <a:spLocks noGrp="1"/>
          </p:cNvSpPr>
          <p:nvPr>
            <p:ph idx="1"/>
          </p:nvPr>
        </p:nvSpPr>
        <p:spPr>
          <a:xfrm>
            <a:off x="1521228" y="698269"/>
            <a:ext cx="9832571" cy="6023206"/>
          </a:xfrm>
        </p:spPr>
        <p:txBody>
          <a:bodyPr/>
          <a:lstStyle/>
          <a:p>
            <a:pPr marL="0" indent="0">
              <a:lnSpc>
                <a:spcPct val="100000"/>
              </a:lnSpc>
              <a:spcBef>
                <a:spcPts val="0"/>
              </a:spcBef>
              <a:buNone/>
            </a:pPr>
            <a:r>
              <a:rPr lang="en-US" sz="1400" b="1" dirty="0"/>
              <a:t>01	D:	</a:t>
            </a:r>
            <a:r>
              <a:rPr lang="en-US" sz="1400" b="1" i="1" dirty="0" err="1"/>
              <a:t>Ibland</a:t>
            </a:r>
            <a:r>
              <a:rPr lang="en-US" sz="1400" b="1" i="1"/>
              <a:t>        kan de ju va: så</a:t>
            </a:r>
            <a:endParaRPr lang="en-US" sz="1400"/>
          </a:p>
          <a:p>
            <a:pPr marL="0" indent="0">
              <a:lnSpc>
                <a:spcPct val="100000"/>
              </a:lnSpc>
              <a:spcBef>
                <a:spcPts val="0"/>
              </a:spcBef>
              <a:buNone/>
            </a:pPr>
            <a:r>
              <a:rPr lang="en-US" sz="1400"/>
              <a:t>		Sometimes can it ju be   so</a:t>
            </a:r>
          </a:p>
          <a:p>
            <a:pPr marL="0" indent="0">
              <a:lnSpc>
                <a:spcPct val="100000"/>
              </a:lnSpc>
              <a:spcBef>
                <a:spcPts val="0"/>
              </a:spcBef>
              <a:buNone/>
            </a:pPr>
            <a:r>
              <a:rPr lang="en-US" sz="1400"/>
              <a:t>		Sometimes it might be the case</a:t>
            </a:r>
          </a:p>
          <a:p>
            <a:pPr marL="0" indent="0">
              <a:lnSpc>
                <a:spcPct val="100000"/>
              </a:lnSpc>
              <a:spcBef>
                <a:spcPts val="0"/>
              </a:spcBef>
              <a:buNone/>
            </a:pPr>
            <a:r>
              <a:rPr lang="en-US" sz="1400" b="1"/>
              <a:t>02		</a:t>
            </a:r>
            <a:r>
              <a:rPr lang="en-US" sz="1400" b="1" i="1"/>
              <a:t>att en </a:t>
            </a:r>
            <a:r>
              <a:rPr lang="en-US" sz="1400" b="1" i="1" u="sng"/>
              <a:t>del</a:t>
            </a:r>
            <a:r>
              <a:rPr lang="en-US" sz="1400" b="1" i="1"/>
              <a:t> utav dedär</a:t>
            </a:r>
            <a:endParaRPr lang="en-US" sz="1400"/>
          </a:p>
          <a:p>
            <a:pPr marL="0" indent="0">
              <a:lnSpc>
                <a:spcPct val="100000"/>
              </a:lnSpc>
              <a:spcBef>
                <a:spcPts val="0"/>
              </a:spcBef>
              <a:buNone/>
            </a:pPr>
            <a:r>
              <a:rPr lang="en-US" sz="1400"/>
              <a:t>		to   one part of    that</a:t>
            </a:r>
          </a:p>
          <a:p>
            <a:pPr marL="0" indent="0">
              <a:lnSpc>
                <a:spcPct val="100000"/>
              </a:lnSpc>
              <a:spcBef>
                <a:spcPts val="0"/>
              </a:spcBef>
              <a:buNone/>
            </a:pPr>
            <a:r>
              <a:rPr lang="en-US" sz="1400"/>
              <a:t>		that one reason</a:t>
            </a:r>
          </a:p>
          <a:p>
            <a:pPr marL="0" indent="0">
              <a:lnSpc>
                <a:spcPct val="100000"/>
              </a:lnSpc>
              <a:spcBef>
                <a:spcPts val="0"/>
              </a:spcBef>
              <a:buNone/>
            </a:pPr>
            <a:r>
              <a:rPr lang="en-US" sz="1400" b="1"/>
              <a:t>03		</a:t>
            </a:r>
            <a:r>
              <a:rPr lang="en-US" sz="1400" b="1" i="1"/>
              <a:t>att man bli:r sämre de</a:t>
            </a:r>
            <a:endParaRPr lang="en-US" sz="1400"/>
          </a:p>
          <a:p>
            <a:pPr marL="0" indent="0">
              <a:lnSpc>
                <a:spcPct val="100000"/>
              </a:lnSpc>
              <a:spcBef>
                <a:spcPts val="0"/>
              </a:spcBef>
              <a:buNone/>
            </a:pPr>
            <a:r>
              <a:rPr lang="en-US" sz="1400"/>
              <a:t>		to one become worse it</a:t>
            </a:r>
          </a:p>
          <a:p>
            <a:pPr marL="0" indent="0">
              <a:lnSpc>
                <a:spcPct val="100000"/>
              </a:lnSpc>
              <a:spcBef>
                <a:spcPts val="0"/>
              </a:spcBef>
              <a:buNone/>
            </a:pPr>
            <a:r>
              <a:rPr lang="en-US" sz="1400"/>
              <a:t>		for growing worse</a:t>
            </a:r>
          </a:p>
          <a:p>
            <a:pPr marL="0" indent="0">
              <a:lnSpc>
                <a:spcPct val="100000"/>
              </a:lnSpc>
              <a:spcBef>
                <a:spcPts val="0"/>
              </a:spcBef>
              <a:buNone/>
            </a:pPr>
            <a:r>
              <a:rPr lang="en-US" sz="1400" b="1"/>
              <a:t>04		</a:t>
            </a:r>
            <a:r>
              <a:rPr lang="en-US" sz="1400" b="1" i="1"/>
              <a:t>hö:r     ju ålderdomen   </a:t>
            </a:r>
            <a:r>
              <a:rPr lang="en-US" sz="1400" b="1" i="1" u="sng"/>
              <a:t>till</a:t>
            </a:r>
            <a:endParaRPr lang="en-US" sz="1400"/>
          </a:p>
          <a:p>
            <a:pPr marL="0" indent="0">
              <a:lnSpc>
                <a:spcPct val="100000"/>
              </a:lnSpc>
              <a:spcBef>
                <a:spcPts val="0"/>
              </a:spcBef>
              <a:buNone/>
            </a:pPr>
            <a:r>
              <a:rPr lang="en-US" sz="1400"/>
              <a:t>		belongs   the old age to</a:t>
            </a:r>
          </a:p>
          <a:p>
            <a:pPr marL="0" indent="0">
              <a:lnSpc>
                <a:spcPct val="100000"/>
              </a:lnSpc>
              <a:spcBef>
                <a:spcPts val="0"/>
              </a:spcBef>
              <a:buNone/>
            </a:pPr>
            <a:r>
              <a:rPr lang="en-US" sz="1400"/>
              <a:t>		is old age</a:t>
            </a:r>
          </a:p>
          <a:p>
            <a:pPr marL="0" indent="0">
              <a:lnSpc>
                <a:spcPct val="100000"/>
              </a:lnSpc>
              <a:spcBef>
                <a:spcPts val="0"/>
              </a:spcBef>
              <a:buNone/>
            </a:pPr>
            <a:r>
              <a:rPr lang="en-US" sz="1400" b="1"/>
              <a:t>05		</a:t>
            </a:r>
            <a:r>
              <a:rPr lang="en-US" sz="1400" b="1" i="1"/>
              <a:t>så att sä[ja, .hh=</a:t>
            </a:r>
            <a:endParaRPr lang="en-US" sz="1400"/>
          </a:p>
          <a:p>
            <a:pPr marL="0" indent="0">
              <a:lnSpc>
                <a:spcPct val="100000"/>
              </a:lnSpc>
              <a:spcBef>
                <a:spcPts val="0"/>
              </a:spcBef>
              <a:buNone/>
            </a:pPr>
            <a:r>
              <a:rPr lang="en-US" sz="1400"/>
              <a:t>		so to say    .hh</a:t>
            </a:r>
          </a:p>
          <a:p>
            <a:pPr marL="0" indent="0">
              <a:lnSpc>
                <a:spcPct val="100000"/>
              </a:lnSpc>
              <a:spcBef>
                <a:spcPts val="0"/>
              </a:spcBef>
              <a:buNone/>
            </a:pPr>
            <a:r>
              <a:rPr lang="en-US" sz="1400"/>
              <a:t>		so to speak .hh</a:t>
            </a:r>
          </a:p>
          <a:p>
            <a:pPr marL="0" indent="0">
              <a:lnSpc>
                <a:spcPct val="100000"/>
              </a:lnSpc>
              <a:spcBef>
                <a:spcPts val="0"/>
              </a:spcBef>
              <a:buNone/>
            </a:pPr>
            <a:r>
              <a:rPr lang="en-US" sz="1400" b="1"/>
              <a:t>06	P:		</a:t>
            </a:r>
            <a:r>
              <a:rPr lang="en-US" sz="1400" b="1" i="1"/>
              <a:t>[Jo:  visserligen,</a:t>
            </a:r>
            <a:endParaRPr lang="en-US" sz="1400"/>
          </a:p>
          <a:p>
            <a:pPr marL="0" indent="0">
              <a:lnSpc>
                <a:spcPct val="100000"/>
              </a:lnSpc>
              <a:spcBef>
                <a:spcPts val="0"/>
              </a:spcBef>
              <a:buNone/>
            </a:pPr>
            <a:r>
              <a:rPr lang="en-US" sz="1400"/>
              <a:t>			Yes indeed</a:t>
            </a:r>
          </a:p>
          <a:p>
            <a:pPr marL="0" indent="0">
              <a:lnSpc>
                <a:spcPct val="100000"/>
              </a:lnSpc>
              <a:spcBef>
                <a:spcPts val="0"/>
              </a:spcBef>
              <a:buNone/>
            </a:pPr>
            <a:r>
              <a:rPr lang="en-US" sz="1400"/>
              <a:t>			Well that’s true</a:t>
            </a:r>
          </a:p>
          <a:p>
            <a:pPr marL="0" indent="0">
              <a:lnSpc>
                <a:spcPct val="100000"/>
              </a:lnSpc>
              <a:spcBef>
                <a:spcPts val="0"/>
              </a:spcBef>
              <a:buNone/>
            </a:pPr>
            <a:r>
              <a:rPr lang="en-US" sz="1400" b="1"/>
              <a:t>07	D:	</a:t>
            </a:r>
            <a:r>
              <a:rPr lang="en-US" sz="1400" b="1" i="1"/>
              <a:t>=O[ch- (.) M:en </a:t>
            </a:r>
            <a:r>
              <a:rPr lang="en-US" sz="1400" b="1" i="1" u="sng"/>
              <a:t>vi</a:t>
            </a:r>
            <a:r>
              <a:rPr lang="en-US" sz="1400" b="1" i="1"/>
              <a:t> s-</a:t>
            </a:r>
            <a:endParaRPr lang="en-US" sz="1400"/>
          </a:p>
          <a:p>
            <a:pPr marL="0" indent="0">
              <a:lnSpc>
                <a:spcPct val="100000"/>
              </a:lnSpc>
              <a:spcBef>
                <a:spcPts val="0"/>
              </a:spcBef>
              <a:buNone/>
            </a:pPr>
            <a:r>
              <a:rPr lang="en-US" sz="1400"/>
              <a:t>		And-         But we s-</a:t>
            </a:r>
          </a:p>
          <a:p>
            <a:pPr marL="0" indent="0">
              <a:lnSpc>
                <a:spcPct val="100000"/>
              </a:lnSpc>
              <a:spcBef>
                <a:spcPts val="0"/>
              </a:spcBef>
              <a:buNone/>
            </a:pPr>
            <a:r>
              <a:rPr lang="en-US" sz="1400" b="1"/>
              <a:t>08	P:	</a:t>
            </a:r>
            <a:r>
              <a:rPr lang="en-US" sz="1400" b="1" i="1"/>
              <a:t>    [Men (e) å ramla s-sådär</a:t>
            </a:r>
            <a:endParaRPr lang="en-US" sz="1400"/>
          </a:p>
          <a:p>
            <a:pPr marL="0" indent="0">
              <a:lnSpc>
                <a:spcPct val="100000"/>
              </a:lnSpc>
              <a:spcBef>
                <a:spcPts val="0"/>
              </a:spcBef>
              <a:buNone/>
            </a:pPr>
            <a:r>
              <a:rPr lang="en-US" sz="1400"/>
              <a:t>		     But (e) n’ fall l-like that</a:t>
            </a:r>
          </a:p>
          <a:p>
            <a:pPr marL="0" indent="0">
              <a:lnSpc>
                <a:spcPct val="100000"/>
              </a:lnSpc>
              <a:spcBef>
                <a:spcPts val="0"/>
              </a:spcBef>
              <a:buNone/>
            </a:pPr>
            <a:r>
              <a:rPr lang="en-US" sz="1400"/>
              <a:t>		     But (e) to fall that</a:t>
            </a:r>
          </a:p>
          <a:p>
            <a:pPr marL="0" indent="0">
              <a:lnSpc>
                <a:spcPct val="100000"/>
              </a:lnSpc>
              <a:spcBef>
                <a:spcPts val="0"/>
              </a:spcBef>
              <a:buNone/>
            </a:pPr>
            <a:r>
              <a:rPr lang="en-US" sz="1400" b="1"/>
              <a:t>09		</a:t>
            </a:r>
            <a:r>
              <a:rPr lang="en-US" sz="1400" b="1" i="1" u="sng"/>
              <a:t>has</a:t>
            </a:r>
            <a:r>
              <a:rPr lang="en-US" sz="1400" b="1" i="1"/>
              <a:t>tigt     å  .hh  Ja   ju:st nu=</a:t>
            </a:r>
            <a:endParaRPr lang="en-US" sz="1400"/>
          </a:p>
          <a:p>
            <a:pPr marL="0" indent="0">
              <a:lnSpc>
                <a:spcPct val="100000"/>
              </a:lnSpc>
              <a:spcBef>
                <a:spcPts val="0"/>
              </a:spcBef>
              <a:buNone/>
            </a:pPr>
            <a:r>
              <a:rPr lang="en-US" sz="1400"/>
              <a:t>		suddenly n’ .hh Yes right now</a:t>
            </a:r>
          </a:p>
          <a:p>
            <a:pPr marL="0" indent="0">
              <a:lnSpc>
                <a:spcPct val="100000"/>
              </a:lnSpc>
              <a:spcBef>
                <a:spcPts val="0"/>
              </a:spcBef>
              <a:buNone/>
            </a:pPr>
            <a:r>
              <a:rPr lang="en-US" sz="1400"/>
              <a:t>		suddenly and .hh Well right now</a:t>
            </a:r>
          </a:p>
          <a:p>
            <a:endParaRPr lang="en-US"/>
          </a:p>
        </p:txBody>
      </p:sp>
      <p:sp>
        <p:nvSpPr>
          <p:cNvPr id="4" name="Slide Number Placeholder 3"/>
          <p:cNvSpPr>
            <a:spLocks noGrp="1"/>
          </p:cNvSpPr>
          <p:nvPr>
            <p:ph type="sldNum" sz="quarter" idx="12"/>
          </p:nvPr>
        </p:nvSpPr>
        <p:spPr/>
        <p:txBody>
          <a:bodyPr/>
          <a:lstStyle/>
          <a:p>
            <a:fld id="{4F041AAF-D1B9-40F1-BFFF-0333789FFAB2}" type="slidenum">
              <a:rPr lang="en-US" smtClean="0"/>
              <a:t>18</a:t>
            </a:fld>
            <a:endParaRPr lang="en-US"/>
          </a:p>
        </p:txBody>
      </p:sp>
    </p:spTree>
    <p:extLst>
      <p:ext uri="{BB962C8B-B14F-4D97-AF65-F5344CB8AC3E}">
        <p14:creationId xmlns:p14="http://schemas.microsoft.com/office/powerpoint/2010/main" val="976846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0839"/>
          </a:xfrm>
        </p:spPr>
        <p:txBody>
          <a:bodyPr>
            <a:normAutofit/>
          </a:bodyPr>
          <a:lstStyle/>
          <a:p>
            <a:r>
              <a:rPr lang="en-US" sz="3200" dirty="0">
                <a:latin typeface="+mn-lt"/>
              </a:rPr>
              <a:t>Membership categorization analysis and identity</a:t>
            </a:r>
            <a:r>
              <a:rPr lang="en-US" sz="3200" i="1" dirty="0">
                <a:latin typeface="+mn-lt"/>
              </a:rPr>
              <a:t>: Gender</a:t>
            </a:r>
            <a:endParaRPr lang="en-US" sz="3200" dirty="0">
              <a:latin typeface="+mn-lt"/>
            </a:endParaRPr>
          </a:p>
        </p:txBody>
      </p:sp>
      <p:sp>
        <p:nvSpPr>
          <p:cNvPr id="3" name="Content Placeholder 2"/>
          <p:cNvSpPr>
            <a:spLocks noGrp="1"/>
          </p:cNvSpPr>
          <p:nvPr>
            <p:ph idx="1"/>
          </p:nvPr>
        </p:nvSpPr>
        <p:spPr>
          <a:xfrm>
            <a:off x="838200" y="1097280"/>
            <a:ext cx="10515600" cy="5552902"/>
          </a:xfrm>
        </p:spPr>
        <p:txBody>
          <a:bodyPr/>
          <a:lstStyle/>
          <a:p>
            <a:pPr marL="0" indent="0">
              <a:buNone/>
            </a:pPr>
            <a:r>
              <a:rPr lang="en-US" sz="2400" dirty="0"/>
              <a:t>Weatherall (2015) analyzed how people construct or contest sexism in everyday interactions.</a:t>
            </a:r>
          </a:p>
          <a:p>
            <a:pPr marL="0" indent="0">
              <a:buNone/>
            </a:pPr>
            <a:endParaRPr lang="en-US" sz="2400" dirty="0"/>
          </a:p>
          <a:p>
            <a:pPr marL="0" indent="0">
              <a:buNone/>
            </a:pPr>
            <a:r>
              <a:rPr lang="en-US" sz="2400"/>
              <a:t>Excerpt 15 </a:t>
            </a:r>
            <a:r>
              <a:rPr lang="en-US" sz="2400" dirty="0"/>
              <a:t>on the next slide shows assignation of the female gender being used as an insult.  The participants are family members planning a meal.</a:t>
            </a:r>
          </a:p>
          <a:p>
            <a:pPr marL="0" indent="0">
              <a:buNone/>
            </a:pPr>
            <a:endParaRPr lang="en-US" sz="2400" dirty="0"/>
          </a:p>
          <a:p>
            <a:pPr marL="0" indent="0">
              <a:buNone/>
            </a:pPr>
            <a:r>
              <a:rPr lang="en-US" sz="2400" dirty="0"/>
              <a:t>While Dave has insulted Mike by calling him a girl (line 3), Fran avoids topicalizing the gender reference and provides an alternative explanation for Mike’s rejection of the lasagna (“he is not a pasta person at all.”; line 5).  Mike and Dave then discuss the problematic use of “girl” as a criticism (lines 6-11).  </a:t>
            </a:r>
          </a:p>
          <a:p>
            <a:endParaRPr lang="en-US" dirty="0"/>
          </a:p>
        </p:txBody>
      </p:sp>
      <p:sp>
        <p:nvSpPr>
          <p:cNvPr id="4" name="Slide Number Placeholder 3"/>
          <p:cNvSpPr>
            <a:spLocks noGrp="1"/>
          </p:cNvSpPr>
          <p:nvPr>
            <p:ph type="sldNum" sz="quarter" idx="12"/>
          </p:nvPr>
        </p:nvSpPr>
        <p:spPr/>
        <p:txBody>
          <a:bodyPr/>
          <a:lstStyle/>
          <a:p>
            <a:fld id="{4F041AAF-D1B9-40F1-BFFF-0333789FFAB2}" type="slidenum">
              <a:rPr lang="en-US" smtClean="0"/>
              <a:t>19</a:t>
            </a:fld>
            <a:endParaRPr lang="en-US" dirty="0"/>
          </a:p>
        </p:txBody>
      </p:sp>
    </p:spTree>
    <p:extLst>
      <p:ext uri="{BB962C8B-B14F-4D97-AF65-F5344CB8AC3E}">
        <p14:creationId xmlns:p14="http://schemas.microsoft.com/office/powerpoint/2010/main" val="389687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9399"/>
          </a:xfrm>
        </p:spPr>
        <p:txBody>
          <a:bodyPr>
            <a:normAutofit/>
          </a:bodyPr>
          <a:lstStyle/>
          <a:p>
            <a:r>
              <a:rPr lang="en-US" sz="3200" dirty="0">
                <a:latin typeface="+mn-lt"/>
              </a:rPr>
              <a:t>Outline</a:t>
            </a:r>
          </a:p>
        </p:txBody>
      </p:sp>
      <p:sp>
        <p:nvSpPr>
          <p:cNvPr id="3" name="Content Placeholder 2"/>
          <p:cNvSpPr>
            <a:spLocks noGrp="1"/>
          </p:cNvSpPr>
          <p:nvPr>
            <p:ph idx="1"/>
          </p:nvPr>
        </p:nvSpPr>
        <p:spPr>
          <a:xfrm>
            <a:off x="2206304" y="1258348"/>
            <a:ext cx="9147495" cy="5404937"/>
          </a:xfrm>
        </p:spPr>
        <p:txBody>
          <a:bodyPr/>
          <a:lstStyle/>
          <a:p>
            <a:pPr marL="0" indent="0">
              <a:buNone/>
            </a:pPr>
            <a:r>
              <a:rPr lang="en-US" sz="2400" dirty="0"/>
              <a:t>Introduction</a:t>
            </a:r>
          </a:p>
          <a:p>
            <a:pPr marL="0" indent="0">
              <a:buNone/>
            </a:pPr>
            <a:r>
              <a:rPr lang="en-US" sz="2400" dirty="0"/>
              <a:t>Membership Categorization Analysis</a:t>
            </a:r>
          </a:p>
          <a:p>
            <a:pPr marL="0" indent="0">
              <a:buNone/>
            </a:pPr>
            <a:r>
              <a:rPr lang="en-US" sz="2400" dirty="0"/>
              <a:t>Membership Categorization Analysis in Legal Procedures</a:t>
            </a:r>
          </a:p>
          <a:p>
            <a:pPr marL="0" indent="0">
              <a:buNone/>
            </a:pPr>
            <a:r>
              <a:rPr lang="en-US" sz="2400" dirty="0"/>
              <a:t>Membership Categorization Analysis in the Workplace </a:t>
            </a:r>
          </a:p>
          <a:p>
            <a:pPr marL="0" indent="0">
              <a:buNone/>
            </a:pPr>
            <a:r>
              <a:rPr lang="en-US" sz="2400" dirty="0"/>
              <a:t>Membership Categorization Analysis in Informal Settings</a:t>
            </a:r>
          </a:p>
          <a:p>
            <a:pPr marL="457200" lvl="1" indent="0">
              <a:buNone/>
            </a:pPr>
            <a:r>
              <a:rPr lang="en-US" i="1" dirty="0"/>
              <a:t>Membership categorization analysis in online social groups</a:t>
            </a:r>
            <a:endParaRPr lang="en-US" dirty="0"/>
          </a:p>
          <a:p>
            <a:pPr marL="0" indent="0">
              <a:buNone/>
            </a:pPr>
            <a:r>
              <a:rPr lang="en-US" sz="2400" dirty="0"/>
              <a:t>Membership categorization analysis and identity </a:t>
            </a:r>
          </a:p>
          <a:p>
            <a:pPr marL="457200" lvl="1" indent="0">
              <a:buNone/>
            </a:pPr>
            <a:r>
              <a:rPr lang="en-US" i="1" dirty="0"/>
              <a:t>Race/ethnicity</a:t>
            </a:r>
          </a:p>
          <a:p>
            <a:pPr marL="457200" lvl="1" indent="0">
              <a:buNone/>
            </a:pPr>
            <a:r>
              <a:rPr lang="en-US" i="1" dirty="0"/>
              <a:t>Age</a:t>
            </a:r>
          </a:p>
          <a:p>
            <a:pPr marL="457200" lvl="1" indent="0">
              <a:buNone/>
            </a:pPr>
            <a:r>
              <a:rPr lang="en-US" i="1" dirty="0"/>
              <a:t>Gender</a:t>
            </a:r>
          </a:p>
          <a:p>
            <a:pPr marL="0" indent="0">
              <a:buNone/>
            </a:pPr>
            <a:r>
              <a:rPr lang="en-US" sz="2400" dirty="0"/>
              <a:t>Summary</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4F041AAF-D1B9-40F1-BFFF-0333789FFAB2}" type="slidenum">
              <a:rPr lang="en-US" smtClean="0"/>
              <a:t>2</a:t>
            </a:fld>
            <a:endParaRPr lang="en-US" dirty="0"/>
          </a:p>
        </p:txBody>
      </p:sp>
    </p:spTree>
    <p:extLst>
      <p:ext uri="{BB962C8B-B14F-4D97-AF65-F5344CB8AC3E}">
        <p14:creationId xmlns:p14="http://schemas.microsoft.com/office/powerpoint/2010/main" val="2999174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7711"/>
          </a:xfrm>
        </p:spPr>
        <p:txBody>
          <a:bodyPr>
            <a:normAutofit/>
          </a:bodyPr>
          <a:lstStyle/>
          <a:p>
            <a:r>
              <a:rPr lang="en-US" sz="3200">
                <a:latin typeface="+mn-lt"/>
              </a:rPr>
              <a:t>Excerpt 15:  </a:t>
            </a:r>
            <a:r>
              <a:rPr lang="en-US" sz="3200" dirty="0">
                <a:latin typeface="+mn-lt"/>
              </a:rPr>
              <a:t>Weatherall (2015, p. 413)</a:t>
            </a:r>
          </a:p>
        </p:txBody>
      </p:sp>
      <p:sp>
        <p:nvSpPr>
          <p:cNvPr id="3" name="Content Placeholder 2"/>
          <p:cNvSpPr>
            <a:spLocks noGrp="1"/>
          </p:cNvSpPr>
          <p:nvPr>
            <p:ph idx="1"/>
          </p:nvPr>
        </p:nvSpPr>
        <p:spPr>
          <a:xfrm>
            <a:off x="838200" y="1010977"/>
            <a:ext cx="10515600" cy="5647517"/>
          </a:xfrm>
        </p:spPr>
        <p:txBody>
          <a:bodyPr/>
          <a:lstStyle/>
          <a:p>
            <a:pPr marL="0" indent="0">
              <a:buNone/>
            </a:pPr>
            <a:r>
              <a:rPr lang="en-US" sz="2400" dirty="0"/>
              <a:t>01	Dave: 	do you like lasagna?</a:t>
            </a:r>
          </a:p>
          <a:p>
            <a:pPr marL="0" indent="0">
              <a:buNone/>
            </a:pPr>
            <a:r>
              <a:rPr lang="en-US" sz="2400" dirty="0"/>
              <a:t>02		(2.6)  ((Mike gestures no?))</a:t>
            </a:r>
          </a:p>
          <a:p>
            <a:pPr marL="0" indent="0">
              <a:buNone/>
            </a:pPr>
            <a:r>
              <a:rPr lang="en-US" sz="2400" dirty="0"/>
              <a:t>03	Dave:  </a:t>
            </a:r>
            <a:r>
              <a:rPr lang="en-US" sz="2400" dirty="0" err="1"/>
              <a:t>bitova</a:t>
            </a:r>
            <a:r>
              <a:rPr lang="en-US" sz="2400"/>
              <a:t> </a:t>
            </a:r>
            <a:r>
              <a:rPr lang="en-US" sz="2400" u="sng"/>
              <a:t>gir</a:t>
            </a:r>
            <a:r>
              <a:rPr lang="en-US" sz="2400"/>
              <a:t>l arent ya</a:t>
            </a:r>
          </a:p>
          <a:p>
            <a:pPr marL="0" indent="0">
              <a:buNone/>
            </a:pPr>
            <a:r>
              <a:rPr lang="en-US" sz="2400"/>
              <a:t>04		(0.6)</a:t>
            </a:r>
          </a:p>
          <a:p>
            <a:pPr marL="0" indent="0">
              <a:buNone/>
            </a:pPr>
            <a:r>
              <a:rPr lang="en-US" sz="2400"/>
              <a:t>05	Fran:	he is not a pasta person at all.</a:t>
            </a:r>
          </a:p>
          <a:p>
            <a:pPr marL="0" indent="0">
              <a:buNone/>
            </a:pPr>
            <a:r>
              <a:rPr lang="en-US" sz="2400"/>
              <a:t>06	Mike:  is th(h)at meant to be a cr</a:t>
            </a:r>
            <a:r>
              <a:rPr lang="en-US" sz="2400" u="sng"/>
              <a:t>i</a:t>
            </a:r>
            <a:r>
              <a:rPr lang="en-US" sz="2400"/>
              <a:t>ticism david</a:t>
            </a:r>
          </a:p>
          <a:p>
            <a:pPr marL="0" indent="0">
              <a:buNone/>
            </a:pPr>
            <a:r>
              <a:rPr lang="en-US" sz="2400"/>
              <a:t>07	Dave:	Hh Hehh.</a:t>
            </a:r>
          </a:p>
          <a:p>
            <a:pPr marL="0" indent="0">
              <a:buNone/>
            </a:pPr>
            <a:r>
              <a:rPr lang="en-US" sz="2400"/>
              <a:t>08		(1.2)</a:t>
            </a:r>
          </a:p>
          <a:p>
            <a:pPr marL="0" indent="0">
              <a:buNone/>
            </a:pPr>
            <a:r>
              <a:rPr lang="en-US" sz="2400"/>
              <a:t>09	Mike:	a bit </a:t>
            </a:r>
            <a:r>
              <a:rPr lang="en-US" sz="2400" u="sng"/>
              <a:t>sex</a:t>
            </a:r>
            <a:r>
              <a:rPr lang="en-US" sz="2400"/>
              <a:t>ist innit?</a:t>
            </a:r>
          </a:p>
          <a:p>
            <a:pPr marL="0" indent="0">
              <a:buNone/>
            </a:pPr>
            <a:r>
              <a:rPr lang="en-US" sz="2400"/>
              <a:t>10		(0.8)</a:t>
            </a:r>
          </a:p>
          <a:p>
            <a:pPr marL="0" indent="0">
              <a:buNone/>
            </a:pPr>
            <a:r>
              <a:rPr lang="en-US" sz="2400"/>
              <a:t>11	Dave:	yeah i guess it is really aye?</a:t>
            </a:r>
          </a:p>
          <a:p>
            <a:endParaRPr lang="en-US"/>
          </a:p>
        </p:txBody>
      </p:sp>
      <p:sp>
        <p:nvSpPr>
          <p:cNvPr id="4" name="Slide Number Placeholder 3"/>
          <p:cNvSpPr>
            <a:spLocks noGrp="1"/>
          </p:cNvSpPr>
          <p:nvPr>
            <p:ph type="sldNum" sz="quarter" idx="12"/>
          </p:nvPr>
        </p:nvSpPr>
        <p:spPr/>
        <p:txBody>
          <a:bodyPr/>
          <a:lstStyle/>
          <a:p>
            <a:fld id="{4F041AAF-D1B9-40F1-BFFF-0333789FFAB2}" type="slidenum">
              <a:rPr lang="en-US" smtClean="0"/>
              <a:t>20</a:t>
            </a:fld>
            <a:endParaRPr lang="en-US"/>
          </a:p>
        </p:txBody>
      </p:sp>
    </p:spTree>
    <p:extLst>
      <p:ext uri="{BB962C8B-B14F-4D97-AF65-F5344CB8AC3E}">
        <p14:creationId xmlns:p14="http://schemas.microsoft.com/office/powerpoint/2010/main" val="4096334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2650"/>
          </a:xfrm>
        </p:spPr>
        <p:txBody>
          <a:bodyPr>
            <a:normAutofit/>
          </a:bodyPr>
          <a:lstStyle/>
          <a:p>
            <a:r>
              <a:rPr lang="en-US" sz="3200" dirty="0">
                <a:latin typeface="+mn-lt"/>
              </a:rPr>
              <a:t>Summary</a:t>
            </a:r>
          </a:p>
        </p:txBody>
      </p:sp>
      <p:sp>
        <p:nvSpPr>
          <p:cNvPr id="3" name="Content Placeholder 2"/>
          <p:cNvSpPr>
            <a:spLocks noGrp="1"/>
          </p:cNvSpPr>
          <p:nvPr>
            <p:ph idx="1"/>
          </p:nvPr>
        </p:nvSpPr>
        <p:spPr>
          <a:xfrm>
            <a:off x="838200" y="1039091"/>
            <a:ext cx="10515600" cy="5511338"/>
          </a:xfrm>
        </p:spPr>
        <p:txBody>
          <a:bodyPr/>
          <a:lstStyle/>
          <a:p>
            <a:pPr marL="0" indent="0">
              <a:lnSpc>
                <a:spcPct val="100000"/>
              </a:lnSpc>
              <a:spcBef>
                <a:spcPts val="0"/>
              </a:spcBef>
              <a:buNone/>
            </a:pPr>
            <a:r>
              <a:rPr lang="en-US" sz="2400" dirty="0"/>
              <a:t>Membership categorization analysis is a resource for participants to manage and interpret references to persons and objects during interaction. </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Speakers can use categories, collections of categories, and category-bound activities to identify and claim characteristics for persons or objects mentioned, and these claims can be contested or resisted by other participants. </a:t>
            </a:r>
          </a:p>
          <a:p>
            <a:pPr marL="0" indent="0">
              <a:lnSpc>
                <a:spcPct val="100000"/>
              </a:lnSpc>
              <a:spcBef>
                <a:spcPts val="0"/>
              </a:spcBef>
              <a:buNone/>
            </a:pPr>
            <a:endParaRPr lang="en-US" sz="2400" dirty="0"/>
          </a:p>
          <a:p>
            <a:endParaRPr lang="en-US" dirty="0"/>
          </a:p>
        </p:txBody>
      </p:sp>
      <p:sp>
        <p:nvSpPr>
          <p:cNvPr id="4" name="Slide Number Placeholder 3"/>
          <p:cNvSpPr>
            <a:spLocks noGrp="1"/>
          </p:cNvSpPr>
          <p:nvPr>
            <p:ph type="sldNum" sz="quarter" idx="12"/>
          </p:nvPr>
        </p:nvSpPr>
        <p:spPr/>
        <p:txBody>
          <a:bodyPr/>
          <a:lstStyle/>
          <a:p>
            <a:fld id="{4F041AAF-D1B9-40F1-BFFF-0333789FFAB2}" type="slidenum">
              <a:rPr lang="en-US" smtClean="0"/>
              <a:t>21</a:t>
            </a:fld>
            <a:endParaRPr lang="en-US" dirty="0"/>
          </a:p>
        </p:txBody>
      </p:sp>
    </p:spTree>
    <p:extLst>
      <p:ext uri="{BB962C8B-B14F-4D97-AF65-F5344CB8AC3E}">
        <p14:creationId xmlns:p14="http://schemas.microsoft.com/office/powerpoint/2010/main" val="4096871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2756"/>
            <a:ext cx="10515600" cy="440575"/>
          </a:xfrm>
        </p:spPr>
        <p:txBody>
          <a:bodyPr>
            <a:normAutofit/>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a:xfrm>
            <a:off x="905312" y="798022"/>
            <a:ext cx="10515600" cy="5923453"/>
          </a:xfrm>
        </p:spPr>
        <p:txBody>
          <a:bodyPr/>
          <a:lstStyle/>
          <a:p>
            <a:pPr marL="0" indent="0">
              <a:lnSpc>
                <a:spcPct val="100000"/>
              </a:lnSpc>
              <a:spcBef>
                <a:spcPts val="0"/>
              </a:spcBef>
              <a:buNone/>
            </a:pPr>
            <a:r>
              <a:rPr lang="en-US" sz="1400" dirty="0"/>
              <a:t>Chernoff, Nathalie and Sue Widdicombe. (2015), '"I was bored so...":  motivational accounts of participation in an online emo group,'  </a:t>
            </a:r>
            <a:r>
              <a:rPr lang="en-US" sz="1400" u="sng" dirty="0"/>
              <a:t>Journal of Youth Studies</a:t>
            </a:r>
            <a:r>
              <a:rPr lang="en-US" sz="1400" dirty="0"/>
              <a:t>, 18, (3), 305-321.</a:t>
            </a:r>
          </a:p>
          <a:p>
            <a:pPr marL="0" indent="0">
              <a:lnSpc>
                <a:spcPct val="100000"/>
              </a:lnSpc>
              <a:spcBef>
                <a:spcPts val="0"/>
              </a:spcBef>
              <a:buNone/>
            </a:pPr>
            <a:r>
              <a:rPr lang="en-US" sz="1400" dirty="0"/>
              <a:t>Hester, Stephen and Eglin, Peter (eds). (1997), </a:t>
            </a:r>
            <a:r>
              <a:rPr lang="en-US" sz="1400" u="sng" dirty="0"/>
              <a:t>Culture in Action: Studies in Membership Categorization Analysis</a:t>
            </a:r>
            <a:r>
              <a:rPr lang="en-US" sz="1400" dirty="0"/>
              <a:t>. Washington, D.C.: International Institute for Ethnomethodology and Conversation Analysis &amp; University Press of America.</a:t>
            </a:r>
          </a:p>
          <a:p>
            <a:pPr marL="0" indent="0">
              <a:lnSpc>
                <a:spcPct val="100000"/>
              </a:lnSpc>
              <a:spcBef>
                <a:spcPts val="0"/>
              </a:spcBef>
              <a:buNone/>
            </a:pPr>
            <a:r>
              <a:rPr lang="en-US" sz="1400" dirty="0"/>
              <a:t>Halkowski, Timothy. (1990), ‘“Role” as an interactional device’, Social Problems, 37, (4), 564–77.</a:t>
            </a:r>
          </a:p>
          <a:p>
            <a:pPr marL="0" indent="0">
              <a:lnSpc>
                <a:spcPct val="100000"/>
              </a:lnSpc>
              <a:spcBef>
                <a:spcPts val="0"/>
              </a:spcBef>
              <a:buNone/>
            </a:pPr>
            <a:r>
              <a:rPr lang="en-US" sz="1400" dirty="0"/>
              <a:t>Markaki, Vassiliki and Mondada, Lorenza. (2012), 'Embodied orientations towards co-participants in multinational meetings’, </a:t>
            </a:r>
            <a:r>
              <a:rPr lang="en-US" sz="1400" u="sng" dirty="0"/>
              <a:t>Discourse Studies</a:t>
            </a:r>
            <a:r>
              <a:rPr lang="en-US" sz="1400" dirty="0"/>
              <a:t>, 14, (1), 31–52.</a:t>
            </a:r>
          </a:p>
          <a:p>
            <a:pPr marL="0" indent="0">
              <a:lnSpc>
                <a:spcPct val="100000"/>
              </a:lnSpc>
              <a:spcBef>
                <a:spcPts val="0"/>
              </a:spcBef>
              <a:buNone/>
            </a:pPr>
            <a:r>
              <a:rPr lang="en-US" sz="1400" dirty="0"/>
              <a:t>Mazeland, Harrie and Jan Berenst. (2008), 'Sorting pupils in a report-card meeting: Categorization in a situated activity system', </a:t>
            </a:r>
            <a:r>
              <a:rPr lang="en-US" sz="1400" u="sng" dirty="0"/>
              <a:t>Text &amp; Talk</a:t>
            </a:r>
            <a:r>
              <a:rPr lang="en-US" sz="1400" dirty="0"/>
              <a:t>, 28, (1), 55–78.</a:t>
            </a:r>
          </a:p>
          <a:p>
            <a:pPr marL="0" indent="0">
              <a:lnSpc>
                <a:spcPct val="100000"/>
              </a:lnSpc>
              <a:spcBef>
                <a:spcPts val="0"/>
              </a:spcBef>
              <a:buNone/>
            </a:pPr>
            <a:r>
              <a:rPr lang="en-US" sz="1400" dirty="0"/>
              <a:t>Näslund, Shirley. (2017), 'Age ascription as a resource and a source of resistance—An interactional study of health professionals’ castings of patients into the category ‘old’,' Journal of Aging Studies, 41, (2017), 28-35. </a:t>
            </a:r>
          </a:p>
          <a:p>
            <a:pPr marL="0" indent="0">
              <a:lnSpc>
                <a:spcPct val="100000"/>
              </a:lnSpc>
              <a:spcBef>
                <a:spcPts val="0"/>
              </a:spcBef>
              <a:buNone/>
            </a:pPr>
            <a:r>
              <a:rPr lang="en-US" sz="1400" dirty="0"/>
              <a:t>Nguyen, Hanh Thi and Minh Thi Thuy Nguyen. (2017), '“Am I a good boy?”:  Explicit membership categorization in parent-child interaction,'  </a:t>
            </a:r>
            <a:r>
              <a:rPr lang="en-US" sz="1400" u="sng" dirty="0"/>
              <a:t>Journal of Pragmatics</a:t>
            </a:r>
            <a:r>
              <a:rPr lang="en-US" sz="1400" dirty="0"/>
              <a:t>, 121,(2017), 25-39.</a:t>
            </a:r>
          </a:p>
          <a:p>
            <a:pPr marL="0" indent="0">
              <a:lnSpc>
                <a:spcPct val="100000"/>
              </a:lnSpc>
              <a:spcBef>
                <a:spcPts val="0"/>
              </a:spcBef>
              <a:buNone/>
            </a:pPr>
            <a:r>
              <a:rPr lang="en-US" sz="1400" dirty="0"/>
              <a:t>Sacks, Harvey. (1972), ‘On the analyzability of stories told by children’, in John Gumperz and Dell Hymes (eds), </a:t>
            </a:r>
            <a:r>
              <a:rPr lang="en-US" sz="1400" u="sng" dirty="0"/>
              <a:t>Directions in Sociolinguistics</a:t>
            </a:r>
            <a:r>
              <a:rPr lang="en-US" sz="1400" dirty="0"/>
              <a:t>. New York: Holt, Rinehart and Winston.</a:t>
            </a:r>
          </a:p>
          <a:p>
            <a:pPr marL="0" indent="0">
              <a:lnSpc>
                <a:spcPct val="100000"/>
              </a:lnSpc>
              <a:spcBef>
                <a:spcPts val="0"/>
              </a:spcBef>
              <a:buNone/>
            </a:pPr>
            <a:r>
              <a:rPr lang="en-US" sz="1400" dirty="0"/>
              <a:t>Schegloff, Emanuel A. (2007b), 'A tutorial on membership categorization', </a:t>
            </a:r>
            <a:r>
              <a:rPr lang="en-US" sz="1400" u="sng" dirty="0"/>
              <a:t>Journal of Pragmatics</a:t>
            </a:r>
            <a:r>
              <a:rPr lang="en-US" sz="1400" dirty="0"/>
              <a:t>, 39, 462–82.</a:t>
            </a:r>
          </a:p>
          <a:p>
            <a:pPr marL="0" indent="0">
              <a:lnSpc>
                <a:spcPct val="100000"/>
              </a:lnSpc>
              <a:spcBef>
                <a:spcPts val="0"/>
              </a:spcBef>
              <a:buNone/>
            </a:pPr>
            <a:r>
              <a:rPr lang="en-US" sz="1400" dirty="0"/>
              <a:t>Stokoe, Elizabeth. (2009), 'Doing actions with identity categories: complaints and denials in neighbor disputes', </a:t>
            </a:r>
            <a:r>
              <a:rPr lang="en-US" sz="1400" u="sng" dirty="0"/>
              <a:t>Text &amp; Talk</a:t>
            </a:r>
            <a:r>
              <a:rPr lang="en-US" sz="1400" dirty="0"/>
              <a:t>, 29, (1), 75–97.</a:t>
            </a:r>
          </a:p>
          <a:p>
            <a:pPr marL="0" indent="0">
              <a:lnSpc>
                <a:spcPct val="100000"/>
              </a:lnSpc>
              <a:spcBef>
                <a:spcPts val="0"/>
              </a:spcBef>
              <a:buNone/>
            </a:pPr>
            <a:r>
              <a:rPr lang="en-US" sz="1400" dirty="0"/>
              <a:t>Stokoe, Elizabeth. (2015), 'Identifying and responding to possible –isms in institutional encounters:  Alignment, impartiality, and the implications for communication training,' </a:t>
            </a:r>
            <a:r>
              <a:rPr lang="en-US" sz="1400" u="sng" dirty="0"/>
              <a:t>Journal of Language and Social Psychology</a:t>
            </a:r>
            <a:r>
              <a:rPr lang="en-US" sz="1400" dirty="0"/>
              <a:t>, 34, (4), 427-445.</a:t>
            </a:r>
          </a:p>
          <a:p>
            <a:pPr marL="0" indent="0">
              <a:lnSpc>
                <a:spcPct val="100000"/>
              </a:lnSpc>
              <a:spcBef>
                <a:spcPts val="0"/>
              </a:spcBef>
              <a:buNone/>
            </a:pPr>
            <a:r>
              <a:rPr lang="en-US" sz="1400" dirty="0"/>
              <a:t>van de Weerd, Pomme.  (2019), ‘"Those foreigners ruin everything here":  Interactional functions of ethnic labelling among pupils in the Netherlands</a:t>
            </a:r>
            <a:r>
              <a:rPr lang="en-US" sz="1400" u="sng" dirty="0"/>
              <a:t>,' Journal of Sociolinguistics</a:t>
            </a:r>
            <a:r>
              <a:rPr lang="en-US" sz="1400" dirty="0"/>
              <a:t>, 23, 244-262. </a:t>
            </a:r>
          </a:p>
          <a:p>
            <a:pPr marL="0" indent="0">
              <a:lnSpc>
                <a:spcPct val="100000"/>
              </a:lnSpc>
              <a:spcBef>
                <a:spcPts val="0"/>
              </a:spcBef>
              <a:buNone/>
            </a:pPr>
            <a:r>
              <a:rPr lang="en-US" sz="1400" dirty="0"/>
              <a:t>Weatherall, Ann. (2015), 'Sexism in language and talk-in-interaction,' </a:t>
            </a:r>
            <a:r>
              <a:rPr lang="en-US" sz="1400" u="sng" dirty="0"/>
              <a:t>Journal of Language and Social Psychology</a:t>
            </a:r>
            <a:r>
              <a:rPr lang="en-US" sz="1400" dirty="0"/>
              <a:t>, 34, (4), 410-426.</a:t>
            </a:r>
            <a:r>
              <a:rPr lang="en-US" sz="1400" b="1" dirty="0"/>
              <a:t> </a:t>
            </a:r>
          </a:p>
          <a:p>
            <a:pPr marL="0" indent="0">
              <a:lnSpc>
                <a:spcPct val="100000"/>
              </a:lnSpc>
              <a:spcBef>
                <a:spcPts val="0"/>
              </a:spcBef>
              <a:buNone/>
            </a:pPr>
            <a:r>
              <a:rPr lang="en-US" sz="1400" dirty="0"/>
              <a:t>Whitehead, K. A. (2020), 'The problem of context in the analysis of social action:  The case of implicit whiteness in post-apartheid South Africa,' </a:t>
            </a:r>
            <a:r>
              <a:rPr lang="en-US" sz="1400" u="sng" dirty="0"/>
              <a:t>Social Psychology Quarterly</a:t>
            </a:r>
            <a:r>
              <a:rPr lang="en-US" sz="1400" dirty="0"/>
              <a:t>, 83(3), 294–313. </a:t>
            </a:r>
          </a:p>
          <a:p>
            <a:pPr marL="0" indent="0">
              <a:buNone/>
            </a:pPr>
            <a:endParaRPr lang="en-US" dirty="0"/>
          </a:p>
        </p:txBody>
      </p:sp>
      <p:sp>
        <p:nvSpPr>
          <p:cNvPr id="4" name="Slide Number Placeholder 3"/>
          <p:cNvSpPr>
            <a:spLocks noGrp="1"/>
          </p:cNvSpPr>
          <p:nvPr>
            <p:ph type="sldNum" sz="quarter" idx="12"/>
          </p:nvPr>
        </p:nvSpPr>
        <p:spPr/>
        <p:txBody>
          <a:bodyPr/>
          <a:lstStyle/>
          <a:p>
            <a:fld id="{4F041AAF-D1B9-40F1-BFFF-0333789FFAB2}" type="slidenum">
              <a:rPr lang="en-US" smtClean="0"/>
              <a:t>22</a:t>
            </a:fld>
            <a:endParaRPr lang="en-US" dirty="0"/>
          </a:p>
        </p:txBody>
      </p:sp>
    </p:spTree>
    <p:extLst>
      <p:ext uri="{BB962C8B-B14F-4D97-AF65-F5344CB8AC3E}">
        <p14:creationId xmlns:p14="http://schemas.microsoft.com/office/powerpoint/2010/main" val="3835943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9668"/>
          </a:xfrm>
        </p:spPr>
        <p:txBody>
          <a:bodyPr>
            <a:normAutofit/>
          </a:bodyPr>
          <a:lstStyle/>
          <a:p>
            <a:r>
              <a:rPr lang="en-US" sz="3200" dirty="0">
                <a:latin typeface="+mn-lt"/>
              </a:rPr>
              <a:t>Introduction:  Membership Categorization Analysis</a:t>
            </a:r>
          </a:p>
        </p:txBody>
      </p:sp>
      <p:sp>
        <p:nvSpPr>
          <p:cNvPr id="3" name="Content Placeholder 2"/>
          <p:cNvSpPr>
            <a:spLocks noGrp="1"/>
          </p:cNvSpPr>
          <p:nvPr>
            <p:ph idx="1"/>
          </p:nvPr>
        </p:nvSpPr>
        <p:spPr>
          <a:xfrm>
            <a:off x="1946246" y="1825625"/>
            <a:ext cx="9407554" cy="4351338"/>
          </a:xfrm>
        </p:spPr>
        <p:txBody>
          <a:bodyPr>
            <a:normAutofit/>
          </a:bodyPr>
          <a:lstStyle/>
          <a:p>
            <a:pPr marL="0" indent="0">
              <a:buNone/>
            </a:pPr>
            <a:r>
              <a:rPr lang="en-US" sz="2400" dirty="0"/>
              <a:t>Participants in interaction use categories and attributes, actions and behaviors associated with them to refer to or characterize others.</a:t>
            </a:r>
          </a:p>
          <a:p>
            <a:pPr marL="0" indent="0">
              <a:buNone/>
            </a:pPr>
            <a:endParaRPr lang="en-US" sz="2400" dirty="0"/>
          </a:p>
          <a:p>
            <a:pPr marL="0" indent="0">
              <a:buNone/>
            </a:pPr>
            <a:r>
              <a:rPr lang="en-US" sz="2400" dirty="0"/>
              <a:t>They also use these categories and category-bound activities to understand how others use categories; this “membership categorization analysis” both describes the process people use in interaction and the process researchers can use to analyze how they do referring to persons and describing persons.</a:t>
            </a:r>
          </a:p>
          <a:p>
            <a:pPr marL="0" indent="0">
              <a:buNone/>
            </a:pPr>
            <a:endParaRPr lang="en-US" sz="2400" dirty="0"/>
          </a:p>
          <a:p>
            <a:pPr marL="0" indent="0">
              <a:buNone/>
            </a:pPr>
            <a:endParaRPr lang="en-US" sz="2400" dirty="0"/>
          </a:p>
          <a:p>
            <a:pPr marL="0" indent="0">
              <a:buNone/>
            </a:pPr>
            <a:r>
              <a:rPr lang="en-US" sz="2400"/>
              <a:t>(Sacks, </a:t>
            </a:r>
            <a:r>
              <a:rPr lang="en-US" sz="2400" dirty="0"/>
              <a:t>1972)</a:t>
            </a:r>
          </a:p>
        </p:txBody>
      </p:sp>
      <p:sp>
        <p:nvSpPr>
          <p:cNvPr id="4" name="Slide Number Placeholder 3"/>
          <p:cNvSpPr>
            <a:spLocks noGrp="1"/>
          </p:cNvSpPr>
          <p:nvPr>
            <p:ph type="sldNum" sz="quarter" idx="12"/>
          </p:nvPr>
        </p:nvSpPr>
        <p:spPr/>
        <p:txBody>
          <a:bodyPr/>
          <a:lstStyle/>
          <a:p>
            <a:fld id="{4F041AAF-D1B9-40F1-BFFF-0333789FFAB2}" type="slidenum">
              <a:rPr lang="en-US" smtClean="0"/>
              <a:t>3</a:t>
            </a:fld>
            <a:endParaRPr lang="en-US" dirty="0"/>
          </a:p>
        </p:txBody>
      </p:sp>
    </p:spTree>
    <p:extLst>
      <p:ext uri="{BB962C8B-B14F-4D97-AF65-F5344CB8AC3E}">
        <p14:creationId xmlns:p14="http://schemas.microsoft.com/office/powerpoint/2010/main" val="50774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6112"/>
          </a:xfrm>
        </p:spPr>
        <p:txBody>
          <a:bodyPr/>
          <a:lstStyle/>
          <a:p>
            <a:br>
              <a:rPr lang="en-US" sz="3200" dirty="0">
                <a:latin typeface="+mn-lt"/>
              </a:rPr>
            </a:br>
            <a:r>
              <a:rPr lang="en-US" sz="3200" dirty="0">
                <a:latin typeface="+mn-lt"/>
              </a:rPr>
              <a:t>Membership Categorization Analysis</a:t>
            </a:r>
            <a:br>
              <a:rPr lang="en-US" dirty="0"/>
            </a:br>
            <a:endParaRPr lang="en-US" dirty="0"/>
          </a:p>
        </p:txBody>
      </p:sp>
      <p:sp>
        <p:nvSpPr>
          <p:cNvPr id="3" name="Content Placeholder 2"/>
          <p:cNvSpPr>
            <a:spLocks noGrp="1"/>
          </p:cNvSpPr>
          <p:nvPr>
            <p:ph idx="1"/>
          </p:nvPr>
        </p:nvSpPr>
        <p:spPr>
          <a:xfrm>
            <a:off x="1635852" y="2021747"/>
            <a:ext cx="9717947" cy="4155216"/>
          </a:xfrm>
        </p:spPr>
        <p:txBody>
          <a:bodyPr/>
          <a:lstStyle/>
          <a:p>
            <a:pPr marL="0" indent="0">
              <a:buNone/>
            </a:pPr>
            <a:r>
              <a:rPr lang="en-US" dirty="0"/>
              <a:t>Membership categories e.g., friend, family, colleague</a:t>
            </a:r>
          </a:p>
          <a:p>
            <a:pPr marL="0" indent="0">
              <a:buNone/>
            </a:pPr>
            <a:endParaRPr lang="en-US" dirty="0"/>
          </a:p>
          <a:p>
            <a:pPr marL="0" indent="0">
              <a:buNone/>
            </a:pPr>
            <a:endParaRPr lang="en-US" dirty="0"/>
          </a:p>
          <a:p>
            <a:pPr marL="0" indent="0">
              <a:buNone/>
            </a:pPr>
            <a:r>
              <a:rPr lang="en-US" dirty="0"/>
              <a:t>Collections of categories: e.g., father, mother, son, daughter categories belong to the collection “family” (Hester and Eglin, 1997)</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F041AAF-D1B9-40F1-BFFF-0333789FFAB2}" type="slidenum">
              <a:rPr lang="en-US" smtClean="0"/>
              <a:t>4</a:t>
            </a:fld>
            <a:endParaRPr lang="en-US" dirty="0"/>
          </a:p>
        </p:txBody>
      </p:sp>
    </p:spTree>
    <p:extLst>
      <p:ext uri="{BB962C8B-B14F-4D97-AF65-F5344CB8AC3E}">
        <p14:creationId xmlns:p14="http://schemas.microsoft.com/office/powerpoint/2010/main" val="3734165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mn-lt"/>
              </a:rPr>
              <a:t>Sacks (1972) membership categorization devices: procedures for connecting category with individuals </a:t>
            </a:r>
            <a:br>
              <a:rPr lang="en-US" dirty="0"/>
            </a:br>
            <a:endParaRPr lang="en-US" dirty="0"/>
          </a:p>
        </p:txBody>
      </p:sp>
      <p:sp>
        <p:nvSpPr>
          <p:cNvPr id="3" name="Content Placeholder 2"/>
          <p:cNvSpPr>
            <a:spLocks noGrp="1"/>
          </p:cNvSpPr>
          <p:nvPr>
            <p:ph idx="1"/>
          </p:nvPr>
        </p:nvSpPr>
        <p:spPr>
          <a:xfrm>
            <a:off x="1635852" y="1825625"/>
            <a:ext cx="9717947" cy="4351338"/>
          </a:xfrm>
        </p:spPr>
        <p:txBody>
          <a:bodyPr/>
          <a:lstStyle/>
          <a:p>
            <a:pPr marL="457200" lvl="1" indent="0">
              <a:buNone/>
            </a:pPr>
            <a:r>
              <a:rPr lang="en-US" dirty="0"/>
              <a:t>Economy rule:  only one category is necessary </a:t>
            </a:r>
          </a:p>
          <a:p>
            <a:pPr marL="457200" lvl="1" indent="0">
              <a:buNone/>
            </a:pPr>
            <a:endParaRPr lang="en-US" dirty="0"/>
          </a:p>
          <a:p>
            <a:pPr marL="457200" lvl="1" indent="0">
              <a:buNone/>
            </a:pPr>
            <a:r>
              <a:rPr lang="en-US" dirty="0"/>
              <a:t>Consistency rule:  use of one category from a collection makes other categories relevant (e.g., baby, mommy)</a:t>
            </a:r>
          </a:p>
          <a:p>
            <a:pPr marL="457200" lvl="1" indent="0">
              <a:buNone/>
            </a:pPr>
            <a:endParaRPr lang="en-US" dirty="0"/>
          </a:p>
          <a:p>
            <a:pPr marL="457200" lvl="1" indent="0">
              <a:buNone/>
            </a:pPr>
            <a:r>
              <a:rPr lang="en-US" dirty="0"/>
              <a:t>Hearer’s maxim:  the default assumption is that categories are from the same collection</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4F041AAF-D1B9-40F1-BFFF-0333789FFAB2}" type="slidenum">
              <a:rPr lang="en-US" smtClean="0"/>
              <a:t>5</a:t>
            </a:fld>
            <a:endParaRPr lang="en-US" dirty="0"/>
          </a:p>
        </p:txBody>
      </p:sp>
    </p:spTree>
    <p:extLst>
      <p:ext uri="{BB962C8B-B14F-4D97-AF65-F5344CB8AC3E}">
        <p14:creationId xmlns:p14="http://schemas.microsoft.com/office/powerpoint/2010/main" val="810617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Category-bound activities (“Category-predicates”) (Sacks 1972; Schegloff, 2007b)</a:t>
            </a:r>
          </a:p>
        </p:txBody>
      </p:sp>
      <p:sp>
        <p:nvSpPr>
          <p:cNvPr id="3" name="Content Placeholder 2"/>
          <p:cNvSpPr>
            <a:spLocks noGrp="1"/>
          </p:cNvSpPr>
          <p:nvPr>
            <p:ph idx="1"/>
          </p:nvPr>
        </p:nvSpPr>
        <p:spPr>
          <a:xfrm>
            <a:off x="1786855" y="1988191"/>
            <a:ext cx="9566945" cy="4188772"/>
          </a:xfrm>
        </p:spPr>
        <p:txBody>
          <a:bodyPr/>
          <a:lstStyle/>
          <a:p>
            <a:pPr marL="0" indent="0">
              <a:buNone/>
            </a:pPr>
            <a:r>
              <a:rPr lang="en-US" sz="2400" dirty="0"/>
              <a:t>Commonsense knowledge about what individuals in different categories do</a:t>
            </a:r>
          </a:p>
          <a:p>
            <a:pPr marL="0" indent="0">
              <a:buNone/>
            </a:pPr>
            <a:r>
              <a:rPr lang="en-US" sz="2400" dirty="0"/>
              <a:t>	(e.g., babies cry, dogs bark)</a:t>
            </a:r>
          </a:p>
          <a:p>
            <a:pPr marL="0" indent="0">
              <a:buNone/>
            </a:pPr>
            <a:r>
              <a:rPr lang="en-US" sz="2400" dirty="0"/>
              <a:t>	(e.g., parent puts child to bed (Stokoe, 2009)</a:t>
            </a:r>
          </a:p>
          <a:p>
            <a:pPr marL="0" indent="0">
              <a:buNone/>
            </a:pPr>
            <a:endParaRPr lang="en-US" sz="2400" dirty="0"/>
          </a:p>
          <a:p>
            <a:pPr marL="0" indent="0">
              <a:buNone/>
            </a:pPr>
            <a:endParaRPr lang="en-US" sz="2400" dirty="0"/>
          </a:p>
          <a:p>
            <a:pPr marL="0" indent="0">
              <a:buNone/>
            </a:pPr>
            <a:r>
              <a:rPr lang="en-US" sz="2400" dirty="0"/>
              <a:t>People can be referred to by their category and/or by their actions (“category-bound activities”)</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4F041AAF-D1B9-40F1-BFFF-0333789FFAB2}" type="slidenum">
              <a:rPr lang="en-US" smtClean="0"/>
              <a:t>6</a:t>
            </a:fld>
            <a:endParaRPr lang="en-US" dirty="0"/>
          </a:p>
        </p:txBody>
      </p:sp>
    </p:spTree>
    <p:extLst>
      <p:ext uri="{BB962C8B-B14F-4D97-AF65-F5344CB8AC3E}">
        <p14:creationId xmlns:p14="http://schemas.microsoft.com/office/powerpoint/2010/main" val="3924115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8057"/>
          </a:xfrm>
        </p:spPr>
        <p:txBody>
          <a:bodyPr/>
          <a:lstStyle/>
          <a:p>
            <a:r>
              <a:rPr lang="en-US" sz="3200" dirty="0">
                <a:latin typeface="+mn-lt"/>
              </a:rPr>
              <a:t>Membership Categorization Analysis in Legal Procedures</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2400" dirty="0"/>
              <a:t>MCA can be used strategically to convey impressions</a:t>
            </a:r>
          </a:p>
          <a:p>
            <a:pPr marL="0" indent="0">
              <a:buNone/>
            </a:pPr>
            <a:endParaRPr lang="en-US" sz="2400" dirty="0"/>
          </a:p>
          <a:p>
            <a:pPr marL="0" indent="0">
              <a:buNone/>
            </a:pPr>
            <a:r>
              <a:rPr lang="en-US" sz="2400" dirty="0"/>
              <a:t>Halkowski (1990) analyzed Oliver North’s testimony in the Iran-Contra hearings.  </a:t>
            </a:r>
          </a:p>
          <a:p>
            <a:pPr marL="0" indent="0">
              <a:buNone/>
            </a:pPr>
            <a:endParaRPr lang="en-US" sz="2400" dirty="0"/>
          </a:p>
          <a:p>
            <a:pPr marL="0" indent="0">
              <a:buNone/>
            </a:pPr>
            <a:r>
              <a:rPr lang="en-US" sz="2400" dirty="0"/>
              <a:t>Excerpt 3 on the next slide shows Colonel North switching from referring to the “Attorney General” (line 40) to using his name “Mr. Meese” (line 42)</a:t>
            </a:r>
          </a:p>
          <a:p>
            <a:pPr marL="0" indent="0">
              <a:buNone/>
            </a:pPr>
            <a:endParaRPr lang="en-US" sz="2400" dirty="0"/>
          </a:p>
          <a:p>
            <a:pPr marL="0" indent="0">
              <a:buNone/>
            </a:pPr>
            <a:r>
              <a:rPr lang="en-US" sz="2400" dirty="0"/>
              <a:t>Halkowski (1990) argues this makes the investigation he is testifying about seem less legally problematic</a:t>
            </a:r>
          </a:p>
        </p:txBody>
      </p:sp>
      <p:sp>
        <p:nvSpPr>
          <p:cNvPr id="4" name="Slide Number Placeholder 3"/>
          <p:cNvSpPr>
            <a:spLocks noGrp="1"/>
          </p:cNvSpPr>
          <p:nvPr>
            <p:ph type="sldNum" sz="quarter" idx="12"/>
          </p:nvPr>
        </p:nvSpPr>
        <p:spPr/>
        <p:txBody>
          <a:bodyPr/>
          <a:lstStyle/>
          <a:p>
            <a:fld id="{4F041AAF-D1B9-40F1-BFFF-0333789FFAB2}" type="slidenum">
              <a:rPr lang="en-US" smtClean="0"/>
              <a:t>7</a:t>
            </a:fld>
            <a:endParaRPr lang="en-US" dirty="0"/>
          </a:p>
        </p:txBody>
      </p:sp>
    </p:spTree>
    <p:extLst>
      <p:ext uri="{BB962C8B-B14F-4D97-AF65-F5344CB8AC3E}">
        <p14:creationId xmlns:p14="http://schemas.microsoft.com/office/powerpoint/2010/main" val="1078903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9151"/>
          </a:xfrm>
        </p:spPr>
        <p:txBody>
          <a:bodyPr/>
          <a:lstStyle/>
          <a:p>
            <a:br>
              <a:rPr lang="en-US" sz="3200" dirty="0">
                <a:latin typeface="+mn-lt"/>
              </a:rPr>
            </a:br>
            <a:r>
              <a:rPr lang="en-US" sz="3200" dirty="0">
                <a:latin typeface="+mn-lt"/>
              </a:rPr>
              <a:t>Excerpt 3:  (Halkowski, 1990, p. 572)</a:t>
            </a:r>
            <a:br>
              <a:rPr lang="en-US" dirty="0"/>
            </a:br>
            <a:endParaRPr lang="en-US" dirty="0"/>
          </a:p>
        </p:txBody>
      </p:sp>
      <p:sp>
        <p:nvSpPr>
          <p:cNvPr id="3" name="Content Placeholder 2"/>
          <p:cNvSpPr>
            <a:spLocks noGrp="1"/>
          </p:cNvSpPr>
          <p:nvPr>
            <p:ph idx="1"/>
          </p:nvPr>
        </p:nvSpPr>
        <p:spPr>
          <a:xfrm>
            <a:off x="838200" y="856211"/>
            <a:ext cx="10515600" cy="5719156"/>
          </a:xfrm>
        </p:spPr>
        <p:txBody>
          <a:bodyPr/>
          <a:lstStyle/>
          <a:p>
            <a:pPr marL="0" indent="0">
              <a:lnSpc>
                <a:spcPct val="100000"/>
              </a:lnSpc>
              <a:spcBef>
                <a:spcPts val="0"/>
              </a:spcBef>
              <a:buNone/>
            </a:pPr>
            <a:r>
              <a:rPr lang="en-US" sz="2400" dirty="0"/>
              <a:t>40	</a:t>
            </a:r>
            <a:r>
              <a:rPr lang="en-US" sz="2400" dirty="0" err="1"/>
              <a:t>thet</a:t>
            </a:r>
            <a:r>
              <a:rPr lang="en-US" sz="2400"/>
              <a:t> thee Attorney General,</a:t>
            </a:r>
          </a:p>
          <a:p>
            <a:pPr marL="0" indent="0">
              <a:lnSpc>
                <a:spcPct val="100000"/>
              </a:lnSpc>
              <a:spcBef>
                <a:spcPts val="0"/>
              </a:spcBef>
              <a:buNone/>
            </a:pPr>
            <a:r>
              <a:rPr lang="en-US" sz="2400"/>
              <a:t>41	(0.5)</a:t>
            </a:r>
          </a:p>
          <a:p>
            <a:pPr marL="0" indent="0">
              <a:lnSpc>
                <a:spcPct val="100000"/>
              </a:lnSpc>
              <a:spcBef>
                <a:spcPts val="0"/>
              </a:spcBef>
              <a:buNone/>
            </a:pPr>
            <a:r>
              <a:rPr lang="en-US" sz="2400"/>
              <a:t>42	in his </a:t>
            </a:r>
            <a:r>
              <a:rPr lang="en-US" sz="2400" u="sng"/>
              <a:t>r:ole</a:t>
            </a:r>
            <a:r>
              <a:rPr lang="en-US" sz="2400"/>
              <a:t> as (0.4) Mister </a:t>
            </a:r>
            <a:r>
              <a:rPr lang="en-US" sz="2400" u="sng"/>
              <a:t>Meese</a:t>
            </a:r>
            <a:r>
              <a:rPr lang="en-US" sz="2400"/>
              <a:t>.</a:t>
            </a:r>
          </a:p>
          <a:p>
            <a:pPr marL="0" indent="0">
              <a:lnSpc>
                <a:spcPct val="100000"/>
              </a:lnSpc>
              <a:spcBef>
                <a:spcPts val="0"/>
              </a:spcBef>
              <a:buNone/>
            </a:pPr>
            <a:r>
              <a:rPr lang="en-US" sz="2400"/>
              <a:t>43	(0.2)</a:t>
            </a:r>
          </a:p>
          <a:p>
            <a:pPr marL="0" indent="0">
              <a:lnSpc>
                <a:spcPct val="100000"/>
              </a:lnSpc>
              <a:spcBef>
                <a:spcPts val="0"/>
              </a:spcBef>
              <a:buNone/>
            </a:pPr>
            <a:r>
              <a:rPr lang="en-US" sz="2400"/>
              <a:t>44	NOT (0.2) thet thee Attorney General is gonna come </a:t>
            </a:r>
            <a:r>
              <a:rPr lang="en-US" sz="2400" u="sng"/>
              <a:t>by:</a:t>
            </a:r>
            <a:endParaRPr lang="en-US" sz="2400"/>
          </a:p>
          <a:p>
            <a:pPr marL="0" indent="0">
              <a:lnSpc>
                <a:spcPct val="100000"/>
              </a:lnSpc>
              <a:spcBef>
                <a:spcPts val="0"/>
              </a:spcBef>
              <a:buNone/>
            </a:pPr>
            <a:r>
              <a:rPr lang="en-US" sz="2400"/>
              <a:t>45	(0.2)</a:t>
            </a:r>
          </a:p>
          <a:p>
            <a:pPr marL="0" indent="0">
              <a:lnSpc>
                <a:spcPct val="100000"/>
              </a:lnSpc>
              <a:spcBef>
                <a:spcPts val="0"/>
              </a:spcBef>
              <a:buNone/>
            </a:pPr>
            <a:r>
              <a:rPr lang="en-US" sz="2400"/>
              <a:t>46	an’ do ah full fledged investi</a:t>
            </a:r>
            <a:r>
              <a:rPr lang="en-US" sz="2400" u="sng"/>
              <a:t>ga</a:t>
            </a:r>
            <a:r>
              <a:rPr lang="en-US" sz="2400"/>
              <a:t>tion.=thuh word</a:t>
            </a:r>
          </a:p>
          <a:p>
            <a:pPr marL="0" indent="0">
              <a:lnSpc>
                <a:spcPct val="100000"/>
              </a:lnSpc>
              <a:spcBef>
                <a:spcPts val="0"/>
              </a:spcBef>
              <a:buNone/>
            </a:pPr>
            <a:r>
              <a:rPr lang="en-US" sz="2400"/>
              <a:t>47	investigation wasn’t </a:t>
            </a:r>
            <a:r>
              <a:rPr lang="en-US" sz="2400" u="sng"/>
              <a:t>used</a:t>
            </a:r>
            <a:r>
              <a:rPr lang="en-US" sz="2400"/>
              <a:t>.</a:t>
            </a:r>
          </a:p>
          <a:p>
            <a:pPr marL="0" indent="0">
              <a:lnSpc>
                <a:spcPct val="100000"/>
              </a:lnSpc>
              <a:spcBef>
                <a:spcPts val="0"/>
              </a:spcBef>
              <a:buNone/>
            </a:pPr>
            <a:r>
              <a:rPr lang="en-US" sz="2400"/>
              <a:t>48	(0.6)</a:t>
            </a:r>
          </a:p>
          <a:p>
            <a:pPr marL="0" indent="0">
              <a:lnSpc>
                <a:spcPct val="100000"/>
              </a:lnSpc>
              <a:spcBef>
                <a:spcPts val="0"/>
              </a:spcBef>
              <a:buNone/>
            </a:pPr>
            <a:r>
              <a:rPr lang="en-US" sz="2400"/>
              <a:t>49	Thet</a:t>
            </a:r>
          </a:p>
          <a:p>
            <a:pPr marL="0" indent="0">
              <a:lnSpc>
                <a:spcPct val="100000"/>
              </a:lnSpc>
              <a:spcBef>
                <a:spcPts val="0"/>
              </a:spcBef>
              <a:buNone/>
            </a:pPr>
            <a:r>
              <a:rPr lang="en-US" sz="2400"/>
              <a:t>50	(0.2)</a:t>
            </a:r>
          </a:p>
          <a:p>
            <a:pPr marL="0" indent="0">
              <a:lnSpc>
                <a:spcPct val="100000"/>
              </a:lnSpc>
              <a:spcBef>
                <a:spcPts val="0"/>
              </a:spcBef>
              <a:buNone/>
            </a:pPr>
            <a:r>
              <a:rPr lang="en-US" sz="2400"/>
              <a:t>51	Mister Meese</a:t>
            </a:r>
          </a:p>
          <a:p>
            <a:pPr marL="0" indent="0">
              <a:lnSpc>
                <a:spcPct val="100000"/>
              </a:lnSpc>
              <a:spcBef>
                <a:spcPts val="0"/>
              </a:spcBef>
              <a:buNone/>
            </a:pPr>
            <a:r>
              <a:rPr lang="en-US" sz="2400"/>
              <a:t>52	(0.3)</a:t>
            </a:r>
          </a:p>
          <a:p>
            <a:pPr marL="0" indent="0">
              <a:lnSpc>
                <a:spcPct val="100000"/>
              </a:lnSpc>
              <a:spcBef>
                <a:spcPts val="0"/>
              </a:spcBef>
              <a:buNone/>
            </a:pPr>
            <a:r>
              <a:rPr lang="en-US" sz="2400"/>
              <a:t>53	had been a:s:ked to do aye fact finding </a:t>
            </a:r>
            <a:r>
              <a:rPr lang="en-US" sz="2400" u="sng"/>
              <a:t>in</a:t>
            </a:r>
            <a:r>
              <a:rPr lang="en-US" sz="2400"/>
              <a:t>quiry.</a:t>
            </a:r>
          </a:p>
          <a:p>
            <a:endParaRPr lang="en-US"/>
          </a:p>
        </p:txBody>
      </p:sp>
      <p:sp>
        <p:nvSpPr>
          <p:cNvPr id="4" name="Slide Number Placeholder 3"/>
          <p:cNvSpPr>
            <a:spLocks noGrp="1"/>
          </p:cNvSpPr>
          <p:nvPr>
            <p:ph type="sldNum" sz="quarter" idx="12"/>
          </p:nvPr>
        </p:nvSpPr>
        <p:spPr/>
        <p:txBody>
          <a:bodyPr/>
          <a:lstStyle/>
          <a:p>
            <a:fld id="{4F041AAF-D1B9-40F1-BFFF-0333789FFAB2}" type="slidenum">
              <a:rPr lang="en-US" smtClean="0"/>
              <a:t>8</a:t>
            </a:fld>
            <a:endParaRPr lang="en-US"/>
          </a:p>
        </p:txBody>
      </p:sp>
    </p:spTree>
    <p:extLst>
      <p:ext uri="{BB962C8B-B14F-4D97-AF65-F5344CB8AC3E}">
        <p14:creationId xmlns:p14="http://schemas.microsoft.com/office/powerpoint/2010/main" val="240024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9640"/>
          </a:xfrm>
        </p:spPr>
        <p:txBody>
          <a:bodyPr/>
          <a:lstStyle/>
          <a:p>
            <a:br>
              <a:rPr lang="en-US" sz="3200">
                <a:latin typeface="+mn-lt"/>
              </a:rPr>
            </a:br>
            <a:r>
              <a:rPr lang="en-US" sz="3200" dirty="0">
                <a:latin typeface="+mn-lt"/>
              </a:rPr>
              <a:t>Membership Categorization Analysis in the Workplace </a:t>
            </a:r>
            <a:br>
              <a:rPr lang="en-US" dirty="0"/>
            </a:br>
            <a:endParaRPr lang="en-US" dirty="0"/>
          </a:p>
        </p:txBody>
      </p:sp>
      <p:sp>
        <p:nvSpPr>
          <p:cNvPr id="3" name="Content Placeholder 2"/>
          <p:cNvSpPr>
            <a:spLocks noGrp="1"/>
          </p:cNvSpPr>
          <p:nvPr>
            <p:ph idx="1"/>
          </p:nvPr>
        </p:nvSpPr>
        <p:spPr>
          <a:xfrm>
            <a:off x="1820410" y="1409350"/>
            <a:ext cx="9533389" cy="5312125"/>
          </a:xfrm>
        </p:spPr>
        <p:txBody>
          <a:bodyPr>
            <a:normAutofit/>
          </a:bodyPr>
          <a:lstStyle/>
          <a:p>
            <a:pPr marL="0" indent="0">
              <a:buNone/>
            </a:pPr>
            <a:r>
              <a:rPr lang="en-US" sz="2000" dirty="0"/>
              <a:t>Research shows how MCA can be used to perform institutional roles, accomplish work tasks and facilitate interaction in meetings</a:t>
            </a:r>
          </a:p>
          <a:p>
            <a:pPr marL="0" indent="0">
              <a:buNone/>
            </a:pPr>
            <a:endParaRPr lang="en-US" sz="2000" dirty="0"/>
          </a:p>
          <a:p>
            <a:pPr marL="0" indent="0">
              <a:buNone/>
            </a:pPr>
            <a:r>
              <a:rPr lang="en-US" sz="2000" dirty="0"/>
              <a:t>Markaki and Mondada (2012) show how category membership (e.g., nation of origin) can be called upon by participants in a multinational corporation meeting to help identify themselves to other representatives and display who they were working with</a:t>
            </a:r>
          </a:p>
          <a:p>
            <a:pPr marL="0" indent="0">
              <a:buNone/>
            </a:pPr>
            <a:endParaRPr lang="en-US" sz="2000" dirty="0"/>
          </a:p>
          <a:p>
            <a:pPr marL="0" indent="0">
              <a:buNone/>
            </a:pPr>
            <a:r>
              <a:rPr lang="en-US" sz="2000"/>
              <a:t>Mazeland and </a:t>
            </a:r>
            <a:r>
              <a:rPr lang="en-US" sz="2000" dirty="0"/>
              <a:t>Berenst (2008) analyzed a school staff meeting in which categories and the category-bound activities attached to them were used to do the work of deciding which school students should be promoted to.</a:t>
            </a:r>
          </a:p>
          <a:p>
            <a:pPr marL="0" indent="0">
              <a:buNone/>
            </a:pPr>
            <a:endParaRPr lang="en-US" sz="2000" dirty="0"/>
          </a:p>
          <a:p>
            <a:pPr marL="0" indent="0">
              <a:buNone/>
            </a:pPr>
            <a:r>
              <a:rPr lang="en-US" sz="2000" dirty="0"/>
              <a:t>Excerpt 5 on the next slide shows the teacher “Bert” recommending the student to the “MAVO” school (turn 6); evidence is category-linked behavior (student made some “minor mistakes”; turn 3)</a:t>
            </a:r>
          </a:p>
          <a:p>
            <a:pPr marL="0" indent="0">
              <a:buNone/>
            </a:pPr>
            <a:r>
              <a:rPr lang="en-US" sz="2400" dirty="0"/>
              <a:t> </a:t>
            </a:r>
          </a:p>
        </p:txBody>
      </p:sp>
      <p:sp>
        <p:nvSpPr>
          <p:cNvPr id="4" name="Slide Number Placeholder 3"/>
          <p:cNvSpPr>
            <a:spLocks noGrp="1"/>
          </p:cNvSpPr>
          <p:nvPr>
            <p:ph type="sldNum" sz="quarter" idx="12"/>
          </p:nvPr>
        </p:nvSpPr>
        <p:spPr/>
        <p:txBody>
          <a:bodyPr/>
          <a:lstStyle/>
          <a:p>
            <a:fld id="{4F041AAF-D1B9-40F1-BFFF-0333789FFAB2}" type="slidenum">
              <a:rPr lang="en-US" smtClean="0"/>
              <a:t>9</a:t>
            </a:fld>
            <a:endParaRPr lang="en-US" dirty="0"/>
          </a:p>
        </p:txBody>
      </p:sp>
    </p:spTree>
    <p:extLst>
      <p:ext uri="{BB962C8B-B14F-4D97-AF65-F5344CB8AC3E}">
        <p14:creationId xmlns:p14="http://schemas.microsoft.com/office/powerpoint/2010/main" val="24994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3197</Words>
  <Application>Microsoft Office PowerPoint</Application>
  <PresentationFormat>Widescreen</PresentationFormat>
  <Paragraphs>274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Chapter 12:  Referring to Persons:  Membership Categorization and Identity Work </vt:lpstr>
      <vt:lpstr>Outline</vt:lpstr>
      <vt:lpstr>Introduction:  Membership Categorization Analysis</vt:lpstr>
      <vt:lpstr> Membership Categorization Analysis </vt:lpstr>
      <vt:lpstr>Sacks (1972) membership categorization devices: procedures for connecting category with individuals  </vt:lpstr>
      <vt:lpstr>Category-bound activities (“Category-predicates”) (Sacks 1972; Schegloff, 2007b)</vt:lpstr>
      <vt:lpstr>Membership Categorization Analysis in Legal Procedures </vt:lpstr>
      <vt:lpstr> Excerpt 3:  (Halkowski, 1990, p. 572) </vt:lpstr>
      <vt:lpstr> Membership Categorization Analysis in the Workplace  </vt:lpstr>
      <vt:lpstr> Excerpt 5:  (Mazeland and Berenst, 2008, pp. 70–1) </vt:lpstr>
      <vt:lpstr> Membership Categorization Analysis in Social Interactions </vt:lpstr>
      <vt:lpstr> Excerpt 8:  Nguyen and Nguyen (2017, p. 35) </vt:lpstr>
      <vt:lpstr>Membership categorization analysis in online social groups </vt:lpstr>
      <vt:lpstr> Excerpt 9:  Chernoff and Widdicombe (2015, pp. 310-311) </vt:lpstr>
      <vt:lpstr>   Membership categorization analysis and identity:  Race/ethnicity   </vt:lpstr>
      <vt:lpstr> Excerpt 12: van de Weerd (2019, pp. 249-50)  </vt:lpstr>
      <vt:lpstr>  Membership categorization analysis and identity: Age  </vt:lpstr>
      <vt:lpstr> Excerpt 13:  (Näslund, 2017, p. 30) </vt:lpstr>
      <vt:lpstr>Membership categorization analysis and identity: Gender</vt:lpstr>
      <vt:lpstr>Excerpt 15:  Weatherall (2015, p. 413)</vt:lpstr>
      <vt:lpstr>Summary</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Referring to Persons:  Membership Categorization and Identity Work</dc:title>
  <dc:creator>Garcia, Angela</dc:creator>
  <cp:lastModifiedBy>Garcia, Angela</cp:lastModifiedBy>
  <cp:revision>19</cp:revision>
  <dcterms:created xsi:type="dcterms:W3CDTF">2021-11-14T19:51:48Z</dcterms:created>
  <dcterms:modified xsi:type="dcterms:W3CDTF">2022-08-16T17:42:04Z</dcterms:modified>
</cp:coreProperties>
</file>