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4" r:id="rId6"/>
    <p:sldId id="265" r:id="rId7"/>
    <p:sldId id="266" r:id="rId8"/>
    <p:sldId id="260" r:id="rId9"/>
    <p:sldId id="261" r:id="rId10"/>
    <p:sldId id="267" r:id="rId11"/>
    <p:sldId id="268" r:id="rId12"/>
    <p:sldId id="263"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56413B0C-5032-49EC-9DDC-49E2FE367C2E}"/>
    <pc:docChg chg="undo custSel modSld">
      <pc:chgData name="Garcia, Angela" userId="7c09586b-4f58-4c27-9ff0-1fa392274ef2" providerId="ADAL" clId="{56413B0C-5032-49EC-9DDC-49E2FE367C2E}" dt="2022-08-16T17:51:17.095" v="90" actId="6549"/>
      <pc:docMkLst>
        <pc:docMk/>
      </pc:docMkLst>
      <pc:sldChg chg="modSp mod">
        <pc:chgData name="Garcia, Angela" userId="7c09586b-4f58-4c27-9ff0-1fa392274ef2" providerId="ADAL" clId="{56413B0C-5032-49EC-9DDC-49E2FE367C2E}" dt="2022-08-16T17:43:16.757" v="6" actId="14100"/>
        <pc:sldMkLst>
          <pc:docMk/>
          <pc:sldMk cId="2739854266" sldId="256"/>
        </pc:sldMkLst>
        <pc:spChg chg="mod">
          <ac:chgData name="Garcia, Angela" userId="7c09586b-4f58-4c27-9ff0-1fa392274ef2" providerId="ADAL" clId="{56413B0C-5032-49EC-9DDC-49E2FE367C2E}" dt="2022-08-16T17:43:16.757" v="6" actId="14100"/>
          <ac:spMkLst>
            <pc:docMk/>
            <pc:sldMk cId="2739854266" sldId="256"/>
            <ac:spMk id="3" creationId="{00000000-0000-0000-0000-000000000000}"/>
          </ac:spMkLst>
        </pc:spChg>
      </pc:sldChg>
      <pc:sldChg chg="modSp mod">
        <pc:chgData name="Garcia, Angela" userId="7c09586b-4f58-4c27-9ff0-1fa392274ef2" providerId="ADAL" clId="{56413B0C-5032-49EC-9DDC-49E2FE367C2E}" dt="2022-08-16T17:43:43.634" v="26" actId="20577"/>
        <pc:sldMkLst>
          <pc:docMk/>
          <pc:sldMk cId="335523338" sldId="257"/>
        </pc:sldMkLst>
        <pc:spChg chg="mod">
          <ac:chgData name="Garcia, Angela" userId="7c09586b-4f58-4c27-9ff0-1fa392274ef2" providerId="ADAL" clId="{56413B0C-5032-49EC-9DDC-49E2FE367C2E}" dt="2022-08-16T17:43:43.634" v="26" actId="20577"/>
          <ac:spMkLst>
            <pc:docMk/>
            <pc:sldMk cId="335523338" sldId="257"/>
            <ac:spMk id="3" creationId="{00000000-0000-0000-0000-000000000000}"/>
          </ac:spMkLst>
        </pc:spChg>
      </pc:sldChg>
      <pc:sldChg chg="modSp mod">
        <pc:chgData name="Garcia, Angela" userId="7c09586b-4f58-4c27-9ff0-1fa392274ef2" providerId="ADAL" clId="{56413B0C-5032-49EC-9DDC-49E2FE367C2E}" dt="2022-08-16T17:51:17.095" v="90" actId="6549"/>
        <pc:sldMkLst>
          <pc:docMk/>
          <pc:sldMk cId="704302208" sldId="262"/>
        </pc:sldMkLst>
        <pc:spChg chg="mod">
          <ac:chgData name="Garcia, Angela" userId="7c09586b-4f58-4c27-9ff0-1fa392274ef2" providerId="ADAL" clId="{56413B0C-5032-49EC-9DDC-49E2FE367C2E}" dt="2022-08-16T17:46:15.484" v="38" actId="20577"/>
          <ac:spMkLst>
            <pc:docMk/>
            <pc:sldMk cId="704302208" sldId="262"/>
            <ac:spMk id="2" creationId="{00000000-0000-0000-0000-000000000000}"/>
          </ac:spMkLst>
        </pc:spChg>
        <pc:spChg chg="mod">
          <ac:chgData name="Garcia, Angela" userId="7c09586b-4f58-4c27-9ff0-1fa392274ef2" providerId="ADAL" clId="{56413B0C-5032-49EC-9DDC-49E2FE367C2E}" dt="2022-08-16T17:51:17.095" v="90" actId="6549"/>
          <ac:spMkLst>
            <pc:docMk/>
            <pc:sldMk cId="704302208" sldId="262"/>
            <ac:spMk id="3" creationId="{00000000-0000-0000-0000-000000000000}"/>
          </ac:spMkLst>
        </pc:spChg>
      </pc:sldChg>
      <pc:sldChg chg="modSp mod">
        <pc:chgData name="Garcia, Angela" userId="7c09586b-4f58-4c27-9ff0-1fa392274ef2" providerId="ADAL" clId="{56413B0C-5032-49EC-9DDC-49E2FE367C2E}" dt="2022-08-16T17:45:28.224" v="28" actId="20577"/>
        <pc:sldMkLst>
          <pc:docMk/>
          <pc:sldMk cId="3408890373" sldId="267"/>
        </pc:sldMkLst>
        <pc:spChg chg="mod">
          <ac:chgData name="Garcia, Angela" userId="7c09586b-4f58-4c27-9ff0-1fa392274ef2" providerId="ADAL" clId="{56413B0C-5032-49EC-9DDC-49E2FE367C2E}" dt="2022-08-16T17:45:28.224" v="28" actId="20577"/>
          <ac:spMkLst>
            <pc:docMk/>
            <pc:sldMk cId="3408890373" sldId="267"/>
            <ac:spMk id="3" creationId="{B3EFE6E4-9700-4DB0-B81F-76E9FED37C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06915-A022-42DD-94F5-69076FD87730}"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9140E-AA11-4224-9651-0C4C164DACF8}" type="slidenum">
              <a:rPr lang="en-US" smtClean="0"/>
              <a:t>‹#›</a:t>
            </a:fld>
            <a:endParaRPr lang="en-US" dirty="0"/>
          </a:p>
        </p:txBody>
      </p:sp>
    </p:spTree>
    <p:extLst>
      <p:ext uri="{BB962C8B-B14F-4D97-AF65-F5344CB8AC3E}">
        <p14:creationId xmlns:p14="http://schemas.microsoft.com/office/powerpoint/2010/main" val="350646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9C59AA-7F5D-426D-834C-ACD77756F13E}"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21613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E3B3D-8600-4723-9164-079F0049ADAB}"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169224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29087-913A-477F-8F48-A3ADAEFAD06B}"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91653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11001C-1B0F-471F-8708-5D2006012C0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246097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E2DC1F-4B9B-45A6-BD0D-D3F8CBFADA09}"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7660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A554F4-0500-4D73-80B4-C19E15FC072A}"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275112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6907DF-4A9B-4914-ACE6-679E461D1966}"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92068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37697F-3ED2-4DCC-B5E3-59D6C2B8215D}"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41176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A275-9E8A-4048-97B3-B81152487DB3}"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75831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73CFB3-3C2F-4A7A-A4E2-F0D3B551A76D}"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333099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337988-D854-420B-A303-6F847B578EC6}"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4C7075-94B7-4396-8488-F9671A886587}" type="slidenum">
              <a:rPr lang="en-US" smtClean="0"/>
              <a:t>‹#›</a:t>
            </a:fld>
            <a:endParaRPr lang="en-US" dirty="0"/>
          </a:p>
        </p:txBody>
      </p:sp>
    </p:spTree>
    <p:extLst>
      <p:ext uri="{BB962C8B-B14F-4D97-AF65-F5344CB8AC3E}">
        <p14:creationId xmlns:p14="http://schemas.microsoft.com/office/powerpoint/2010/main" val="279685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59ACD-A06E-48D5-8589-CB4D35001F44}"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C7075-94B7-4396-8488-F9671A886587}" type="slidenum">
              <a:rPr lang="en-US" smtClean="0"/>
              <a:t>‹#›</a:t>
            </a:fld>
            <a:endParaRPr lang="en-US" dirty="0"/>
          </a:p>
        </p:txBody>
      </p:sp>
    </p:spTree>
    <p:extLst>
      <p:ext uri="{BB962C8B-B14F-4D97-AF65-F5344CB8AC3E}">
        <p14:creationId xmlns:p14="http://schemas.microsoft.com/office/powerpoint/2010/main" val="167670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13:  Routine Service Calls:  Emergency Calls to the Police</a:t>
            </a:r>
          </a:p>
        </p:txBody>
      </p:sp>
      <p:sp>
        <p:nvSpPr>
          <p:cNvPr id="3" name="Subtitle 2"/>
          <p:cNvSpPr>
            <a:spLocks noGrp="1"/>
          </p:cNvSpPr>
          <p:nvPr>
            <p:ph type="subTitle" idx="1"/>
          </p:nvPr>
        </p:nvSpPr>
        <p:spPr>
          <a:xfrm>
            <a:off x="1524000" y="3602037"/>
            <a:ext cx="9144000" cy="2896733"/>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13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739854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BD837-727C-44C5-BEBA-D338875B9B22}"/>
              </a:ext>
            </a:extLst>
          </p:cNvPr>
          <p:cNvSpPr>
            <a:spLocks noGrp="1"/>
          </p:cNvSpPr>
          <p:nvPr>
            <p:ph type="title"/>
          </p:nvPr>
        </p:nvSpPr>
        <p:spPr>
          <a:xfrm>
            <a:off x="838200" y="136526"/>
            <a:ext cx="10515600" cy="685596"/>
          </a:xfrm>
        </p:spPr>
        <p:txBody>
          <a:bodyPr>
            <a:normAutofit/>
          </a:bodyPr>
          <a:lstStyle/>
          <a:p>
            <a:br>
              <a:rPr lang="en-US" sz="3200">
                <a:effectLst/>
                <a:latin typeface="+mn-lt"/>
                <a:ea typeface="Calibri" panose="020F0502020204030204" pitchFamily="34" charset="0"/>
              </a:rPr>
            </a:br>
            <a:r>
              <a:rPr lang="en-US" sz="3200">
                <a:effectLst/>
                <a:latin typeface="+mn-lt"/>
                <a:ea typeface="Calibri" panose="020F0502020204030204" pitchFamily="34" charset="0"/>
              </a:rPr>
              <a:t>Excerpt 16:  Raymond (2014, pp. 46-47)</a:t>
            </a:r>
            <a:br>
              <a:rPr lang="en-US" sz="3200">
                <a:effectLst/>
                <a:latin typeface="+mn-lt"/>
                <a:ea typeface="Calibri" panose="020F0502020204030204" pitchFamily="34" charset="0"/>
              </a:rPr>
            </a:br>
            <a:endParaRPr lang="en-US" sz="3200">
              <a:latin typeface="+mn-lt"/>
            </a:endParaRPr>
          </a:p>
        </p:txBody>
      </p:sp>
      <p:sp>
        <p:nvSpPr>
          <p:cNvPr id="3" name="Content Placeholder 2">
            <a:extLst>
              <a:ext uri="{FF2B5EF4-FFF2-40B4-BE49-F238E27FC236}">
                <a16:creationId xmlns:a16="http://schemas.microsoft.com/office/drawing/2014/main" id="{B3EFE6E4-9700-4DB0-B81F-76E9FED37CCC}"/>
              </a:ext>
            </a:extLst>
          </p:cNvPr>
          <p:cNvSpPr>
            <a:spLocks noGrp="1"/>
          </p:cNvSpPr>
          <p:nvPr>
            <p:ph idx="1"/>
          </p:nvPr>
        </p:nvSpPr>
        <p:spPr>
          <a:xfrm>
            <a:off x="838200" y="981512"/>
            <a:ext cx="10515600" cy="5739962"/>
          </a:xfrm>
        </p:spPr>
        <p:txBody>
          <a:bodyPr/>
          <a:lstStyle/>
          <a:p>
            <a:pPr marL="0" marR="0" indent="0">
              <a:lnSpc>
                <a:spcPct val="100000"/>
              </a:lnSpc>
              <a:spcBef>
                <a:spcPts val="0"/>
              </a:spcBef>
              <a:spcAft>
                <a:spcPts val="0"/>
              </a:spcAft>
              <a:buNone/>
            </a:pPr>
            <a:r>
              <a:rPr lang="en-US" sz="2000">
                <a:effectLst/>
                <a:ea typeface="Calibri" panose="020F0502020204030204" pitchFamily="34" charset="0"/>
              </a:rPr>
              <a:t>1	911:	Newland nine one one?</a:t>
            </a:r>
          </a:p>
          <a:p>
            <a:pPr marL="0" marR="0" indent="0">
              <a:lnSpc>
                <a:spcPct val="100000"/>
              </a:lnSpc>
              <a:spcBef>
                <a:spcPts val="0"/>
              </a:spcBef>
              <a:spcAft>
                <a:spcPts val="0"/>
              </a:spcAft>
              <a:buNone/>
            </a:pPr>
            <a:r>
              <a:rPr lang="en-US" sz="2000">
                <a:effectLst/>
                <a:ea typeface="Calibri" panose="020F0502020204030204" pitchFamily="34" charset="0"/>
              </a:rPr>
              <a:t>2		(0.5)</a:t>
            </a:r>
          </a:p>
          <a:p>
            <a:pPr marL="0" marR="0" indent="0">
              <a:lnSpc>
                <a:spcPct val="100000"/>
              </a:lnSpc>
              <a:spcBef>
                <a:spcPts val="0"/>
              </a:spcBef>
              <a:spcAft>
                <a:spcPts val="0"/>
              </a:spcAft>
              <a:buNone/>
            </a:pPr>
            <a:r>
              <a:rPr lang="en-US" sz="2000">
                <a:effectLst/>
                <a:ea typeface="Calibri" panose="020F0502020204030204" pitchFamily="34" charset="0"/>
              </a:rPr>
              <a:t>3	CLR:	Sí:: Buenos días?</a:t>
            </a:r>
          </a:p>
          <a:p>
            <a:pPr marL="0" marR="0" indent="0">
              <a:lnSpc>
                <a:spcPct val="100000"/>
              </a:lnSpc>
              <a:spcBef>
                <a:spcPts val="0"/>
              </a:spcBef>
              <a:spcAft>
                <a:spcPts val="0"/>
              </a:spcAft>
              <a:buNone/>
            </a:pPr>
            <a:r>
              <a:rPr lang="en-US" sz="2000">
                <a:effectLst/>
                <a:ea typeface="Calibri" panose="020F0502020204030204" pitchFamily="34" charset="0"/>
              </a:rPr>
              <a:t>		‘Ye::s Good morning?’</a:t>
            </a:r>
          </a:p>
          <a:p>
            <a:pPr marL="0" marR="0" indent="0">
              <a:lnSpc>
                <a:spcPct val="100000"/>
              </a:lnSpc>
              <a:spcBef>
                <a:spcPts val="0"/>
              </a:spcBef>
              <a:spcAft>
                <a:spcPts val="0"/>
              </a:spcAft>
              <a:buNone/>
            </a:pPr>
            <a:r>
              <a:rPr lang="en-US" sz="2000">
                <a:effectLst/>
                <a:ea typeface="Calibri" panose="020F0502020204030204" pitchFamily="34" charset="0"/>
              </a:rPr>
              <a:t>4		(0.5)</a:t>
            </a:r>
          </a:p>
          <a:p>
            <a:pPr marL="0" marR="0" indent="0">
              <a:lnSpc>
                <a:spcPct val="100000"/>
              </a:lnSpc>
              <a:spcBef>
                <a:spcPts val="0"/>
              </a:spcBef>
              <a:spcAft>
                <a:spcPts val="0"/>
              </a:spcAft>
              <a:buNone/>
            </a:pPr>
            <a:r>
              <a:rPr lang="en-US" sz="2000">
                <a:effectLst/>
                <a:ea typeface="Calibri" panose="020F0502020204030204" pitchFamily="34" charset="0"/>
              </a:rPr>
              <a:t>5	911:     -&gt;No: do you speak En:glish?</a:t>
            </a:r>
          </a:p>
          <a:p>
            <a:pPr marL="0" marR="0" indent="0">
              <a:lnSpc>
                <a:spcPct val="100000"/>
              </a:lnSpc>
              <a:spcBef>
                <a:spcPts val="0"/>
              </a:spcBef>
              <a:spcAft>
                <a:spcPts val="0"/>
              </a:spcAft>
              <a:buNone/>
            </a:pPr>
            <a:r>
              <a:rPr lang="en-US" sz="2000">
                <a:effectLst/>
                <a:ea typeface="Calibri" panose="020F0502020204030204" pitchFamily="34" charset="0"/>
              </a:rPr>
              <a:t>6		(1.7)</a:t>
            </a:r>
          </a:p>
          <a:p>
            <a:pPr marL="0" marR="0" indent="0">
              <a:lnSpc>
                <a:spcPct val="100000"/>
              </a:lnSpc>
              <a:spcBef>
                <a:spcPts val="0"/>
              </a:spcBef>
              <a:spcAft>
                <a:spcPts val="0"/>
              </a:spcAft>
              <a:buNone/>
            </a:pPr>
            <a:r>
              <a:rPr lang="en-US" sz="2000">
                <a:effectLst/>
                <a:ea typeface="Calibri" panose="020F0502020204030204" pitchFamily="34" charset="0"/>
              </a:rPr>
              <a:t>7	CLR:	Buenos </a:t>
            </a:r>
            <a:r>
              <a:rPr lang="en-US" sz="2000" u="sng">
                <a:effectLst/>
                <a:ea typeface="Calibri" panose="020F0502020204030204" pitchFamily="34" charset="0"/>
              </a:rPr>
              <a:t>dí</a:t>
            </a:r>
            <a:r>
              <a:rPr lang="en-US" sz="2000">
                <a:effectLst/>
                <a:ea typeface="Calibri" panose="020F0502020204030204" pitchFamily="34" charset="0"/>
              </a:rPr>
              <a:t>as.</a:t>
            </a:r>
          </a:p>
          <a:p>
            <a:pPr marL="0" marR="0" indent="0">
              <a:lnSpc>
                <a:spcPct val="100000"/>
              </a:lnSpc>
              <a:spcBef>
                <a:spcPts val="0"/>
              </a:spcBef>
              <a:spcAft>
                <a:spcPts val="0"/>
              </a:spcAft>
              <a:buNone/>
            </a:pPr>
            <a:r>
              <a:rPr lang="en-US" sz="2000">
                <a:effectLst/>
                <a:ea typeface="Calibri" panose="020F0502020204030204" pitchFamily="34" charset="0"/>
              </a:rPr>
              <a:t>		‘Good </a:t>
            </a:r>
            <a:r>
              <a:rPr lang="en-US" sz="2000" u="sng">
                <a:effectLst/>
                <a:ea typeface="Calibri" panose="020F0502020204030204" pitchFamily="34" charset="0"/>
              </a:rPr>
              <a:t>mo</a:t>
            </a:r>
            <a:r>
              <a:rPr lang="en-US" sz="2000">
                <a:effectLst/>
                <a:ea typeface="Calibri" panose="020F0502020204030204" pitchFamily="34" charset="0"/>
              </a:rPr>
              <a:t>rning.’</a:t>
            </a:r>
          </a:p>
          <a:p>
            <a:pPr marL="0" marR="0" indent="0">
              <a:lnSpc>
                <a:spcPct val="100000"/>
              </a:lnSpc>
              <a:spcBef>
                <a:spcPts val="0"/>
              </a:spcBef>
              <a:spcAft>
                <a:spcPts val="0"/>
              </a:spcAft>
              <a:buNone/>
            </a:pPr>
            <a:r>
              <a:rPr lang="en-US" sz="2000">
                <a:effectLst/>
                <a:ea typeface="Calibri" panose="020F0502020204030204" pitchFamily="34" charset="0"/>
              </a:rPr>
              <a:t>8		(.)</a:t>
            </a:r>
          </a:p>
          <a:p>
            <a:pPr marL="0" marR="0" indent="0">
              <a:lnSpc>
                <a:spcPct val="100000"/>
              </a:lnSpc>
              <a:spcBef>
                <a:spcPts val="0"/>
              </a:spcBef>
              <a:spcAft>
                <a:spcPts val="0"/>
              </a:spcAft>
              <a:buNone/>
            </a:pPr>
            <a:r>
              <a:rPr lang="en-US" sz="2000">
                <a:effectLst/>
                <a:ea typeface="Calibri" panose="020F0502020204030204" pitchFamily="34" charset="0"/>
              </a:rPr>
              <a:t>9	?:	( ) = ((female speech in background on CLR’s line))</a:t>
            </a:r>
          </a:p>
          <a:p>
            <a:pPr marL="0" marR="0" indent="0">
              <a:lnSpc>
                <a:spcPct val="100000"/>
              </a:lnSpc>
              <a:spcBef>
                <a:spcPts val="0"/>
              </a:spcBef>
              <a:spcAft>
                <a:spcPts val="0"/>
              </a:spcAft>
              <a:buNone/>
            </a:pPr>
            <a:r>
              <a:rPr lang="en-US" sz="2000">
                <a:effectLst/>
                <a:ea typeface="Calibri" panose="020F0502020204030204" pitchFamily="34" charset="0"/>
              </a:rPr>
              <a:t>10	911:	=</a:t>
            </a:r>
            <a:r>
              <a:rPr lang="en-US" sz="2000" u="sng">
                <a:effectLst/>
                <a:ea typeface="Calibri" panose="020F0502020204030204" pitchFamily="34" charset="0"/>
              </a:rPr>
              <a:t>D</a:t>
            </a:r>
            <a:r>
              <a:rPr lang="en-US" sz="2000">
                <a:effectLst/>
                <a:ea typeface="Calibri" panose="020F0502020204030204" pitchFamily="34" charset="0"/>
              </a:rPr>
              <a:t>o </a:t>
            </a:r>
            <a:r>
              <a:rPr lang="en-US" sz="2000" u="sng">
                <a:effectLst/>
                <a:ea typeface="Calibri" panose="020F0502020204030204" pitchFamily="34" charset="0"/>
              </a:rPr>
              <a:t>y</a:t>
            </a:r>
            <a:r>
              <a:rPr lang="en-US" sz="2000">
                <a:effectLst/>
                <a:ea typeface="Calibri" panose="020F0502020204030204" pitchFamily="34" charset="0"/>
              </a:rPr>
              <a:t>ou </a:t>
            </a:r>
            <a:r>
              <a:rPr lang="en-US" sz="2000" u="sng">
                <a:effectLst/>
                <a:ea typeface="Calibri" panose="020F0502020204030204" pitchFamily="34" charset="0"/>
              </a:rPr>
              <a:t>sp</a:t>
            </a:r>
            <a:r>
              <a:rPr lang="en-US" sz="2000">
                <a:effectLst/>
                <a:ea typeface="Calibri" panose="020F0502020204030204" pitchFamily="34" charset="0"/>
              </a:rPr>
              <a:t>eak </a:t>
            </a:r>
            <a:r>
              <a:rPr lang="en-US" sz="2000" u="sng">
                <a:effectLst/>
                <a:ea typeface="Calibri" panose="020F0502020204030204" pitchFamily="34" charset="0"/>
              </a:rPr>
              <a:t>E</a:t>
            </a:r>
            <a:r>
              <a:rPr lang="en-US" sz="2000">
                <a:effectLst/>
                <a:ea typeface="Calibri" panose="020F0502020204030204" pitchFamily="34" charset="0"/>
              </a:rPr>
              <a:t>n:glish?</a:t>
            </a:r>
          </a:p>
          <a:p>
            <a:pPr marL="0" marR="0" indent="0">
              <a:lnSpc>
                <a:spcPct val="100000"/>
              </a:lnSpc>
              <a:spcBef>
                <a:spcPts val="0"/>
              </a:spcBef>
              <a:spcAft>
                <a:spcPts val="0"/>
              </a:spcAft>
              <a:buNone/>
            </a:pPr>
            <a:r>
              <a:rPr lang="en-US" sz="2000">
                <a:effectLst/>
                <a:ea typeface="Calibri" panose="020F0502020204030204" pitchFamily="34" charset="0"/>
              </a:rPr>
              <a:t>11		(0.5)</a:t>
            </a:r>
          </a:p>
          <a:p>
            <a:pPr marL="0" marR="0" indent="0">
              <a:lnSpc>
                <a:spcPct val="100000"/>
              </a:lnSpc>
              <a:spcBef>
                <a:spcPts val="0"/>
              </a:spcBef>
              <a:spcAft>
                <a:spcPts val="0"/>
              </a:spcAft>
              <a:buNone/>
            </a:pPr>
            <a:r>
              <a:rPr lang="en-US" sz="2000">
                <a:effectLst/>
                <a:ea typeface="Calibri" panose="020F0502020204030204" pitchFamily="34" charset="0"/>
              </a:rPr>
              <a:t>12	CLR:	Eh: Perdón estoy buscando alguien espeak emi: e</a:t>
            </a:r>
            <a:r>
              <a:rPr lang="en-US" sz="2000" u="sng">
                <a:effectLst/>
                <a:ea typeface="Calibri" panose="020F0502020204030204" pitchFamily="34" charset="0"/>
              </a:rPr>
              <a:t>spa</a:t>
            </a:r>
            <a:r>
              <a:rPr lang="en-US" sz="2000">
                <a:effectLst/>
                <a:ea typeface="Calibri" panose="020F0502020204030204" pitchFamily="34" charset="0"/>
              </a:rPr>
              <a:t>nish.</a:t>
            </a:r>
          </a:p>
          <a:p>
            <a:pPr marL="0" marR="0" indent="0">
              <a:lnSpc>
                <a:spcPct val="100000"/>
              </a:lnSpc>
              <a:spcBef>
                <a:spcPts val="0"/>
              </a:spcBef>
              <a:spcAft>
                <a:spcPts val="0"/>
              </a:spcAft>
              <a:buNone/>
            </a:pPr>
            <a:r>
              <a:rPr lang="en-US" sz="2000">
                <a:effectLst/>
                <a:ea typeface="Calibri" panose="020F0502020204030204" pitchFamily="34" charset="0"/>
              </a:rPr>
              <a:t>		uh    pardon  I-am looking-for   someone</a:t>
            </a:r>
          </a:p>
          <a:p>
            <a:pPr marL="0" marR="0" indent="0">
              <a:lnSpc>
                <a:spcPct val="100000"/>
              </a:lnSpc>
              <a:spcBef>
                <a:spcPts val="0"/>
              </a:spcBef>
              <a:spcAft>
                <a:spcPts val="0"/>
              </a:spcAft>
              <a:buNone/>
            </a:pPr>
            <a:r>
              <a:rPr lang="en-US" sz="2000">
                <a:effectLst/>
                <a:ea typeface="Calibri" panose="020F0502020204030204" pitchFamily="34" charset="0"/>
              </a:rPr>
              <a:t>		‘Uh: Pardon I am looking for    someone espeak emi: e</a:t>
            </a:r>
            <a:r>
              <a:rPr lang="en-US" sz="2000" u="sng">
                <a:effectLst/>
                <a:ea typeface="Calibri" panose="020F0502020204030204" pitchFamily="34" charset="0"/>
              </a:rPr>
              <a:t>spa</a:t>
            </a:r>
            <a:r>
              <a:rPr lang="en-US" sz="2000">
                <a:effectLst/>
                <a:ea typeface="Calibri" panose="020F0502020204030204" pitchFamily="34" charset="0"/>
              </a:rPr>
              <a:t>nish.’</a:t>
            </a:r>
          </a:p>
          <a:p>
            <a:pPr marL="0" marR="0" indent="0">
              <a:lnSpc>
                <a:spcPct val="100000"/>
              </a:lnSpc>
              <a:spcBef>
                <a:spcPts val="0"/>
              </a:spcBef>
              <a:spcAft>
                <a:spcPts val="0"/>
              </a:spcAft>
              <a:buNone/>
            </a:pPr>
            <a:r>
              <a:rPr lang="en-US" sz="2000">
                <a:effectLst/>
                <a:ea typeface="Calibri" panose="020F0502020204030204" pitchFamily="34" charset="0"/>
              </a:rPr>
              <a:t>13		(0.5)</a:t>
            </a:r>
          </a:p>
          <a:p>
            <a:pPr marL="0" marR="0" indent="0">
              <a:lnSpc>
                <a:spcPct val="100000"/>
              </a:lnSpc>
              <a:spcBef>
                <a:spcPts val="0"/>
              </a:spcBef>
              <a:spcAft>
                <a:spcPts val="0"/>
              </a:spcAft>
              <a:buNone/>
            </a:pPr>
            <a:r>
              <a:rPr lang="en-US" sz="2000">
                <a:effectLst/>
                <a:ea typeface="Calibri" panose="020F0502020204030204" pitchFamily="34" charset="0"/>
              </a:rPr>
              <a:t>14		((transfer to translator))</a:t>
            </a:r>
          </a:p>
          <a:p>
            <a:endParaRPr lang="en-US"/>
          </a:p>
        </p:txBody>
      </p:sp>
      <p:sp>
        <p:nvSpPr>
          <p:cNvPr id="4" name="Slide Number Placeholder 3">
            <a:extLst>
              <a:ext uri="{FF2B5EF4-FFF2-40B4-BE49-F238E27FC236}">
                <a16:creationId xmlns:a16="http://schemas.microsoft.com/office/drawing/2014/main" id="{68BEE07F-3580-45BA-8074-B94593DD3C0B}"/>
              </a:ext>
            </a:extLst>
          </p:cNvPr>
          <p:cNvSpPr>
            <a:spLocks noGrp="1"/>
          </p:cNvSpPr>
          <p:nvPr>
            <p:ph type="sldNum" sz="quarter" idx="12"/>
          </p:nvPr>
        </p:nvSpPr>
        <p:spPr/>
        <p:txBody>
          <a:bodyPr/>
          <a:lstStyle/>
          <a:p>
            <a:fld id="{A04C7075-94B7-4396-8488-F9671A886587}" type="slidenum">
              <a:rPr lang="en-US" smtClean="0"/>
              <a:t>10</a:t>
            </a:fld>
            <a:endParaRPr lang="en-US" dirty="0"/>
          </a:p>
        </p:txBody>
      </p:sp>
    </p:spTree>
    <p:extLst>
      <p:ext uri="{BB962C8B-B14F-4D97-AF65-F5344CB8AC3E}">
        <p14:creationId xmlns:p14="http://schemas.microsoft.com/office/powerpoint/2010/main" val="340889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B526-AEBC-47F9-B90F-5DF96DE9EB18}"/>
              </a:ext>
            </a:extLst>
          </p:cNvPr>
          <p:cNvSpPr>
            <a:spLocks noGrp="1"/>
          </p:cNvSpPr>
          <p:nvPr>
            <p:ph type="title"/>
          </p:nvPr>
        </p:nvSpPr>
        <p:spPr>
          <a:xfrm>
            <a:off x="838200" y="365126"/>
            <a:ext cx="10515600" cy="624776"/>
          </a:xfrm>
        </p:spPr>
        <p:txBody>
          <a:bodyPr>
            <a:normAutofit/>
          </a:bodyPr>
          <a:lstStyle/>
          <a:p>
            <a:r>
              <a:rPr lang="en-US" sz="3200">
                <a:effectLst/>
                <a:latin typeface="+mn-lt"/>
                <a:ea typeface="Calibri" panose="020F0502020204030204" pitchFamily="34" charset="0"/>
              </a:rPr>
              <a:t>Excerpt 17:  Penn et al. (2017, p. 1774)</a:t>
            </a:r>
            <a:br>
              <a:rPr lang="en-US" sz="3200">
                <a:effectLst/>
                <a:latin typeface="+mn-lt"/>
                <a:ea typeface="Calibri" panose="020F0502020204030204" pitchFamily="34" charset="0"/>
              </a:rPr>
            </a:br>
            <a:endParaRPr lang="en-US" sz="3200">
              <a:latin typeface="+mn-lt"/>
            </a:endParaRPr>
          </a:p>
        </p:txBody>
      </p:sp>
      <p:sp>
        <p:nvSpPr>
          <p:cNvPr id="3" name="Content Placeholder 2">
            <a:extLst>
              <a:ext uri="{FF2B5EF4-FFF2-40B4-BE49-F238E27FC236}">
                <a16:creationId xmlns:a16="http://schemas.microsoft.com/office/drawing/2014/main" id="{0BCADF34-0FF6-4EB1-893A-1C4CF7A6641B}"/>
              </a:ext>
            </a:extLst>
          </p:cNvPr>
          <p:cNvSpPr>
            <a:spLocks noGrp="1"/>
          </p:cNvSpPr>
          <p:nvPr>
            <p:ph idx="1"/>
          </p:nvPr>
        </p:nvSpPr>
        <p:spPr>
          <a:xfrm>
            <a:off x="838200" y="989902"/>
            <a:ext cx="10515600" cy="5731573"/>
          </a:xfrm>
        </p:spPr>
        <p:txBody>
          <a:bodyPr>
            <a:noAutofit/>
          </a:bodyPr>
          <a:lstStyle/>
          <a:p>
            <a:pPr marL="0" marR="0" indent="0">
              <a:lnSpc>
                <a:spcPct val="100000"/>
              </a:lnSpc>
              <a:spcBef>
                <a:spcPts val="0"/>
              </a:spcBef>
              <a:buNone/>
            </a:pPr>
            <a:r>
              <a:rPr lang="en-US" sz="2000">
                <a:effectLst/>
                <a:ea typeface="Calibri" panose="020F0502020204030204" pitchFamily="34" charset="0"/>
              </a:rPr>
              <a:t>1	CT	Emergency Medical Services</a:t>
            </a:r>
          </a:p>
          <a:p>
            <a:pPr marL="0" marR="0" indent="0">
              <a:lnSpc>
                <a:spcPct val="100000"/>
              </a:lnSpc>
              <a:spcBef>
                <a:spcPts val="0"/>
              </a:spcBef>
              <a:buNone/>
            </a:pPr>
            <a:r>
              <a:rPr lang="en-US" sz="2000">
                <a:effectLst/>
                <a:ea typeface="Calibri" panose="020F0502020204030204" pitchFamily="34" charset="0"/>
              </a:rPr>
              <a:t>2	C	[Hello sisi</a:t>
            </a:r>
          </a:p>
          <a:p>
            <a:pPr marL="0" marR="0" indent="0">
              <a:lnSpc>
                <a:spcPct val="100000"/>
              </a:lnSpc>
              <a:spcBef>
                <a:spcPts val="0"/>
              </a:spcBef>
              <a:buNone/>
            </a:pPr>
            <a:r>
              <a:rPr lang="en-US" sz="2000">
                <a:effectLst/>
                <a:ea typeface="Calibri" panose="020F0502020204030204" pitchFamily="34" charset="0"/>
              </a:rPr>
              <a:t>		</a:t>
            </a:r>
            <a:r>
              <a:rPr lang="en-US" sz="2000" i="1">
                <a:effectLst/>
                <a:ea typeface="Calibri" panose="020F0502020204030204" pitchFamily="34" charset="0"/>
              </a:rPr>
              <a:t>Hello sister</a:t>
            </a:r>
            <a:endParaRPr lang="en-US" sz="2000">
              <a:effectLst/>
              <a:ea typeface="Calibri" panose="020F0502020204030204" pitchFamily="34" charset="0"/>
            </a:endParaRPr>
          </a:p>
          <a:p>
            <a:pPr marL="0" marR="0" indent="0">
              <a:lnSpc>
                <a:spcPct val="100000"/>
              </a:lnSpc>
              <a:spcBef>
                <a:spcPts val="0"/>
              </a:spcBef>
              <a:buNone/>
            </a:pPr>
            <a:r>
              <a:rPr lang="en-US" sz="2000">
                <a:effectLst/>
                <a:ea typeface="Calibri" panose="020F0502020204030204" pitchFamily="34" charset="0"/>
              </a:rPr>
              <a:t>3	CT	[G’day.  Good evening</a:t>
            </a:r>
          </a:p>
          <a:p>
            <a:pPr marL="0" marR="0" indent="0">
              <a:lnSpc>
                <a:spcPct val="100000"/>
              </a:lnSpc>
              <a:spcBef>
                <a:spcPts val="0"/>
              </a:spcBef>
              <a:buNone/>
            </a:pPr>
            <a:r>
              <a:rPr lang="en-US" sz="2000">
                <a:effectLst/>
                <a:ea typeface="Calibri" panose="020F0502020204030204" pitchFamily="34" charset="0"/>
              </a:rPr>
              <a:t>4	C:	Hello</a:t>
            </a:r>
          </a:p>
          <a:p>
            <a:pPr marL="0" marR="0" indent="0">
              <a:lnSpc>
                <a:spcPct val="100000"/>
              </a:lnSpc>
              <a:spcBef>
                <a:spcPts val="0"/>
              </a:spcBef>
              <a:buNone/>
            </a:pPr>
            <a:r>
              <a:rPr lang="en-US" sz="2000">
                <a:effectLst/>
                <a:ea typeface="Calibri" panose="020F0502020204030204" pitchFamily="34" charset="0"/>
              </a:rPr>
              <a:t>5	CT	Hi good evening how can I help you?</a:t>
            </a:r>
          </a:p>
          <a:p>
            <a:pPr marL="0" marR="0" indent="0">
              <a:lnSpc>
                <a:spcPct val="100000"/>
              </a:lnSpc>
              <a:spcBef>
                <a:spcPts val="0"/>
              </a:spcBef>
              <a:buNone/>
            </a:pPr>
            <a:r>
              <a:rPr lang="en-US" sz="2000">
                <a:effectLst/>
                <a:ea typeface="Calibri" panose="020F0502020204030204" pitchFamily="34" charset="0"/>
              </a:rPr>
              <a:t>6	C	(.) ndicela e iambu[lance</a:t>
            </a:r>
          </a:p>
          <a:p>
            <a:pPr marL="0" marR="0" indent="0">
              <a:lnSpc>
                <a:spcPct val="100000"/>
              </a:lnSpc>
              <a:spcBef>
                <a:spcPts val="0"/>
              </a:spcBef>
              <a:buNone/>
            </a:pPr>
            <a:r>
              <a:rPr lang="en-US" sz="2000">
                <a:effectLst/>
                <a:ea typeface="Calibri" panose="020F0502020204030204" pitchFamily="34" charset="0"/>
              </a:rPr>
              <a:t>		</a:t>
            </a:r>
            <a:r>
              <a:rPr lang="en-US" sz="2000" i="1">
                <a:effectLst/>
                <a:ea typeface="Calibri" panose="020F0502020204030204" pitchFamily="34" charset="0"/>
              </a:rPr>
              <a:t>I need an ambulance</a:t>
            </a:r>
            <a:endParaRPr lang="en-US" sz="2000">
              <a:effectLst/>
              <a:ea typeface="Calibri" panose="020F0502020204030204" pitchFamily="34" charset="0"/>
            </a:endParaRPr>
          </a:p>
          <a:p>
            <a:pPr marL="0" marR="0" indent="0">
              <a:lnSpc>
                <a:spcPct val="100000"/>
              </a:lnSpc>
              <a:spcBef>
                <a:spcPts val="0"/>
              </a:spcBef>
              <a:buNone/>
            </a:pPr>
            <a:r>
              <a:rPr lang="en-US" sz="2000">
                <a:effectLst/>
                <a:ea typeface="Calibri" panose="020F0502020204030204" pitchFamily="34" charset="0"/>
              </a:rPr>
              <a:t>7	CT:			      [No=no=no=no speak English to me please English</a:t>
            </a:r>
          </a:p>
          <a:p>
            <a:pPr marL="0" marR="0" indent="0">
              <a:lnSpc>
                <a:spcPct val="100000"/>
              </a:lnSpc>
              <a:spcBef>
                <a:spcPts val="0"/>
              </a:spcBef>
              <a:buNone/>
            </a:pPr>
            <a:r>
              <a:rPr lang="en-US" sz="2000">
                <a:effectLst/>
                <a:ea typeface="Calibri" panose="020F0502020204030204" pitchFamily="34" charset="0"/>
              </a:rPr>
              <a:t>8	C	(Ndicela umntu wesiXhosa ke)</a:t>
            </a:r>
          </a:p>
          <a:p>
            <a:pPr marL="0" marR="0" indent="0">
              <a:lnSpc>
                <a:spcPct val="100000"/>
              </a:lnSpc>
              <a:spcBef>
                <a:spcPts val="0"/>
              </a:spcBef>
              <a:buNone/>
            </a:pPr>
            <a:r>
              <a:rPr lang="en-US" sz="2000">
                <a:effectLst/>
                <a:ea typeface="Calibri" panose="020F0502020204030204" pitchFamily="34" charset="0"/>
              </a:rPr>
              <a:t>		</a:t>
            </a:r>
            <a:r>
              <a:rPr lang="en-US" sz="2000" i="1">
                <a:effectLst/>
                <a:ea typeface="Calibri" panose="020F0502020204030204" pitchFamily="34" charset="0"/>
              </a:rPr>
              <a:t>I am asking for a Xhosa speaker</a:t>
            </a:r>
            <a:endParaRPr lang="en-US" sz="2000">
              <a:effectLst/>
              <a:ea typeface="Calibri" panose="020F0502020204030204" pitchFamily="34" charset="0"/>
            </a:endParaRPr>
          </a:p>
          <a:p>
            <a:pPr marL="0" marR="0" indent="0">
              <a:lnSpc>
                <a:spcPct val="100000"/>
              </a:lnSpc>
              <a:spcBef>
                <a:spcPts val="0"/>
              </a:spcBef>
              <a:buNone/>
            </a:pPr>
            <a:r>
              <a:rPr lang="en-US" sz="2000">
                <a:effectLst/>
                <a:ea typeface="Calibri" panose="020F0502020204030204" pitchFamily="34" charset="0"/>
              </a:rPr>
              <a:t>9	CT:	(hamba darling hamba).</a:t>
            </a:r>
          </a:p>
          <a:p>
            <a:pPr marL="0" marR="0" indent="0">
              <a:lnSpc>
                <a:spcPct val="100000"/>
              </a:lnSpc>
              <a:spcBef>
                <a:spcPts val="0"/>
              </a:spcBef>
              <a:buNone/>
            </a:pPr>
            <a:r>
              <a:rPr lang="en-US" sz="2000">
                <a:effectLst/>
                <a:ea typeface="Calibri" panose="020F0502020204030204" pitchFamily="34" charset="0"/>
              </a:rPr>
              <a:t>		</a:t>
            </a:r>
            <a:r>
              <a:rPr lang="en-US" sz="2000" i="1">
                <a:effectLst/>
                <a:ea typeface="Calibri" panose="020F0502020204030204" pitchFamily="34" charset="0"/>
              </a:rPr>
              <a:t>(go darling go)</a:t>
            </a:r>
            <a:endParaRPr lang="en-US" sz="2000">
              <a:effectLst/>
              <a:ea typeface="Calibri" panose="020F0502020204030204" pitchFamily="34" charset="0"/>
            </a:endParaRPr>
          </a:p>
          <a:p>
            <a:pPr marL="0" marR="0" indent="0">
              <a:lnSpc>
                <a:spcPct val="100000"/>
              </a:lnSpc>
              <a:spcBef>
                <a:spcPts val="0"/>
              </a:spcBef>
              <a:buNone/>
            </a:pPr>
            <a:r>
              <a:rPr lang="en-US" sz="2000">
                <a:effectLst/>
                <a:ea typeface="Calibri" panose="020F0502020204030204" pitchFamily="34" charset="0"/>
              </a:rPr>
              <a:t>		Hold on for me. </a:t>
            </a:r>
            <a:r>
              <a:rPr lang="en-US" sz="2000" u="sng">
                <a:effectLst/>
                <a:ea typeface="Calibri" panose="020F0502020204030204" pitchFamily="34" charset="0"/>
              </a:rPr>
              <a:t>Hold</a:t>
            </a:r>
            <a:r>
              <a:rPr lang="en-US" sz="2000">
                <a:effectLst/>
                <a:ea typeface="Calibri" panose="020F0502020204030204" pitchFamily="34" charset="0"/>
              </a:rPr>
              <a:t> </a:t>
            </a:r>
            <a:r>
              <a:rPr lang="en-US" sz="2000" u="sng">
                <a:effectLst/>
                <a:ea typeface="Calibri" panose="020F0502020204030204" pitchFamily="34" charset="0"/>
              </a:rPr>
              <a:t>on</a:t>
            </a:r>
            <a:r>
              <a:rPr lang="en-US" sz="2000">
                <a:effectLst/>
                <a:ea typeface="Calibri" panose="020F0502020204030204" pitchFamily="34" charset="0"/>
              </a:rPr>
              <a:t> hold on I’ll get the Xhosa speaker for you.  Hold on.</a:t>
            </a:r>
          </a:p>
          <a:p>
            <a:pPr marL="0" indent="0">
              <a:lnSpc>
                <a:spcPct val="100000"/>
              </a:lnSpc>
              <a:spcBef>
                <a:spcPts val="0"/>
              </a:spcBef>
              <a:buNone/>
            </a:pPr>
            <a:r>
              <a:rPr lang="en-US" sz="2000">
                <a:effectLst/>
                <a:ea typeface="Calibri" panose="020F0502020204030204" pitchFamily="34" charset="0"/>
              </a:rPr>
              <a:t>10	C:	Okay</a:t>
            </a:r>
            <a:endParaRPr lang="en-US" sz="2000"/>
          </a:p>
        </p:txBody>
      </p:sp>
      <p:sp>
        <p:nvSpPr>
          <p:cNvPr id="4" name="Slide Number Placeholder 3">
            <a:extLst>
              <a:ext uri="{FF2B5EF4-FFF2-40B4-BE49-F238E27FC236}">
                <a16:creationId xmlns:a16="http://schemas.microsoft.com/office/drawing/2014/main" id="{7962AB42-7855-43F1-8D4E-F56A52ACD65B}"/>
              </a:ext>
            </a:extLst>
          </p:cNvPr>
          <p:cNvSpPr>
            <a:spLocks noGrp="1"/>
          </p:cNvSpPr>
          <p:nvPr>
            <p:ph type="sldNum" sz="quarter" idx="12"/>
          </p:nvPr>
        </p:nvSpPr>
        <p:spPr/>
        <p:txBody>
          <a:bodyPr/>
          <a:lstStyle/>
          <a:p>
            <a:fld id="{A04C7075-94B7-4396-8488-F9671A886587}" type="slidenum">
              <a:rPr lang="en-US" smtClean="0"/>
              <a:t>11</a:t>
            </a:fld>
            <a:endParaRPr lang="en-US" dirty="0"/>
          </a:p>
        </p:txBody>
      </p:sp>
    </p:spTree>
    <p:extLst>
      <p:ext uri="{BB962C8B-B14F-4D97-AF65-F5344CB8AC3E}">
        <p14:creationId xmlns:p14="http://schemas.microsoft.com/office/powerpoint/2010/main" val="1122040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n-lt"/>
              </a:rPr>
              <a:t>Summary</a:t>
            </a:r>
          </a:p>
        </p:txBody>
      </p:sp>
      <p:sp>
        <p:nvSpPr>
          <p:cNvPr id="3" name="Content Placeholder 2"/>
          <p:cNvSpPr>
            <a:spLocks noGrp="1"/>
          </p:cNvSpPr>
          <p:nvPr>
            <p:ph idx="1"/>
          </p:nvPr>
        </p:nvSpPr>
        <p:spPr>
          <a:xfrm>
            <a:off x="1375794" y="1690688"/>
            <a:ext cx="9978006" cy="4928226"/>
          </a:xfrm>
        </p:spPr>
        <p:txBody>
          <a:bodyPr>
            <a:normAutofit/>
          </a:bodyPr>
          <a:lstStyle/>
          <a:p>
            <a:pPr marL="0" indent="0">
              <a:buNone/>
            </a:pPr>
            <a:r>
              <a:rPr lang="en-US" sz="2400" dirty="0"/>
              <a:t>Interactional organization of emergency service calls differs from that of ordinary conversations</a:t>
            </a:r>
          </a:p>
          <a:p>
            <a:pPr marL="0" indent="0">
              <a:buNone/>
            </a:pPr>
            <a:endParaRPr lang="en-US" sz="2400" dirty="0"/>
          </a:p>
          <a:p>
            <a:pPr marL="0" indent="0">
              <a:buNone/>
            </a:pPr>
            <a:r>
              <a:rPr lang="en-US" sz="2400" dirty="0"/>
              <a:t>Opening sequences are condensed, body of the call consists of an interrogative series, response to the request is delayed (insertion sequence organization), closing sequence condensed</a:t>
            </a:r>
          </a:p>
          <a:p>
            <a:pPr marL="0" indent="0">
              <a:buNone/>
            </a:pPr>
            <a:endParaRPr lang="en-US" sz="2400" dirty="0"/>
          </a:p>
          <a:p>
            <a:pPr marL="0" indent="0">
              <a:buNone/>
            </a:pPr>
            <a:r>
              <a:rPr lang="en-US" sz="2400" dirty="0"/>
              <a:t>Successful calls may require emotion management or “care work” on the part of the call takers</a:t>
            </a:r>
          </a:p>
          <a:p>
            <a:pPr marL="0" indent="0">
              <a:buNone/>
            </a:pPr>
            <a:endParaRPr lang="en-US" sz="2400" dirty="0"/>
          </a:p>
          <a:p>
            <a:pPr marL="0" indent="0">
              <a:buNone/>
            </a:pPr>
            <a:r>
              <a:rPr lang="en-US" sz="2400" dirty="0"/>
              <a:t>Call takers must work to manage interactions with non-native speakers when threats to intersubjectivity occur due to the language limitations</a:t>
            </a:r>
          </a:p>
        </p:txBody>
      </p:sp>
      <p:sp>
        <p:nvSpPr>
          <p:cNvPr id="4" name="Slide Number Placeholder 3">
            <a:extLst>
              <a:ext uri="{FF2B5EF4-FFF2-40B4-BE49-F238E27FC236}">
                <a16:creationId xmlns:a16="http://schemas.microsoft.com/office/drawing/2014/main" id="{3D6CAAFA-C2F6-4A45-BA35-964E8BDA51FE}"/>
              </a:ext>
            </a:extLst>
          </p:cNvPr>
          <p:cNvSpPr>
            <a:spLocks noGrp="1"/>
          </p:cNvSpPr>
          <p:nvPr>
            <p:ph type="sldNum" sz="quarter" idx="12"/>
          </p:nvPr>
        </p:nvSpPr>
        <p:spPr/>
        <p:txBody>
          <a:bodyPr/>
          <a:lstStyle/>
          <a:p>
            <a:fld id="{A04C7075-94B7-4396-8488-F9671A886587}" type="slidenum">
              <a:rPr lang="en-US" smtClean="0"/>
              <a:t>12</a:t>
            </a:fld>
            <a:endParaRPr lang="en-US" dirty="0"/>
          </a:p>
        </p:txBody>
      </p:sp>
    </p:spTree>
    <p:extLst>
      <p:ext uri="{BB962C8B-B14F-4D97-AF65-F5344CB8AC3E}">
        <p14:creationId xmlns:p14="http://schemas.microsoft.com/office/powerpoint/2010/main" val="1150177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7340"/>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625929" y="1079229"/>
            <a:ext cx="10515600" cy="5413645"/>
          </a:xfrm>
        </p:spPr>
        <p:txBody>
          <a:bodyPr>
            <a:normAutofit/>
          </a:bodyPr>
          <a:lstStyle/>
          <a:p>
            <a:pPr marL="0" indent="0">
              <a:lnSpc>
                <a:spcPct val="100000"/>
              </a:lnSpc>
              <a:spcBef>
                <a:spcPts val="0"/>
              </a:spcBef>
              <a:buNone/>
            </a:pPr>
            <a:r>
              <a:rPr lang="en-US" sz="2400"/>
              <a:t>Penn, Claire, Jennifer Watermeyer, and Rhona Nattrass. (2017), “Managing language mismatches in emergency calls,” Journal of Health Psychology, 22(14), 1769–79</a:t>
            </a:r>
          </a:p>
          <a:p>
            <a:pPr marL="0" indent="0">
              <a:lnSpc>
                <a:spcPct val="100000"/>
              </a:lnSpc>
              <a:spcBef>
                <a:spcPts val="0"/>
              </a:spcBef>
              <a:buNone/>
            </a:pPr>
            <a:endParaRPr lang="en-US" sz="2400"/>
          </a:p>
          <a:p>
            <a:pPr marL="0" indent="0">
              <a:lnSpc>
                <a:spcPct val="100000"/>
              </a:lnSpc>
              <a:spcBef>
                <a:spcPts val="0"/>
              </a:spcBef>
              <a:buNone/>
            </a:pPr>
            <a:r>
              <a:rPr lang="en-US" sz="2400"/>
              <a:t>Raymond, Chase Wesley. (2014), “Negotiating entitlement to language: Calling 911 without English,” Language in Society, 43, 33–59.</a:t>
            </a:r>
          </a:p>
          <a:p>
            <a:pPr marL="0" indent="0">
              <a:lnSpc>
                <a:spcPct val="100000"/>
              </a:lnSpc>
              <a:spcBef>
                <a:spcPts val="0"/>
              </a:spcBef>
              <a:buNone/>
            </a:pPr>
            <a:endParaRPr lang="en-US" sz="2400"/>
          </a:p>
          <a:p>
            <a:pPr marL="0" indent="0">
              <a:lnSpc>
                <a:spcPct val="100000"/>
              </a:lnSpc>
              <a:spcBef>
                <a:spcPts val="0"/>
              </a:spcBef>
              <a:buNone/>
            </a:pPr>
            <a:r>
              <a:rPr lang="en-US" sz="2400"/>
              <a:t>Whalen</a:t>
            </a:r>
            <a:r>
              <a:rPr lang="en-US" sz="2400" dirty="0"/>
              <a:t>, Jack and Zimmerman, Don H. (1998), ‘Observations on the display and management of emotion in naturally occurring activities: the case of "hysteria" in calls to 9-1-1’, </a:t>
            </a:r>
            <a:r>
              <a:rPr lang="en-US" sz="2400" u="sng" dirty="0"/>
              <a:t>Social Psychology Quarterly</a:t>
            </a:r>
            <a:r>
              <a:rPr lang="en-US" sz="2400" dirty="0"/>
              <a:t>, 61, (2), 141–59.</a:t>
            </a:r>
          </a:p>
          <a:p>
            <a:pPr marL="0" indent="0">
              <a:lnSpc>
                <a:spcPct val="100000"/>
              </a:lnSpc>
              <a:spcBef>
                <a:spcPts val="0"/>
              </a:spcBef>
              <a:buNone/>
            </a:pPr>
            <a:endParaRPr lang="en-US" sz="2400" dirty="0"/>
          </a:p>
          <a:p>
            <a:pPr marL="0" marR="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Zimmerman, Don H. (1992b), ‘Achieving context: openings in emergency calls’, in Graham Watson and Robert M. Seiler (eds), </a:t>
            </a:r>
            <a:r>
              <a:rPr lang="en-US" sz="2400" u="sng" dirty="0">
                <a:effectLst/>
                <a:ea typeface="Calibri" panose="020F0502020204030204" pitchFamily="34" charset="0"/>
                <a:cs typeface="Times New Roman" panose="02020603050405020304" pitchFamily="18" charset="0"/>
              </a:rPr>
              <a:t>Text in Context: Contributions to Ethnomethodology</a:t>
            </a:r>
            <a:r>
              <a:rPr lang="en-US" sz="2400" dirty="0">
                <a:effectLst/>
                <a:ea typeface="Calibri" panose="020F0502020204030204" pitchFamily="34" charset="0"/>
                <a:cs typeface="Times New Roman" panose="02020603050405020304" pitchFamily="18" charset="0"/>
              </a:rPr>
              <a:t>. Newbury Park, CA: Sage, pp. 35–51.</a:t>
            </a:r>
          </a:p>
          <a:p>
            <a:pPr marL="0" indent="0">
              <a:lnSpc>
                <a:spcPct val="100000"/>
              </a:lnSpc>
              <a:spcBef>
                <a:spcPts val="0"/>
              </a:spcBef>
              <a:buNone/>
            </a:pPr>
            <a:endParaRPr lang="en-US" sz="2400" dirty="0"/>
          </a:p>
          <a:p>
            <a:pPr marL="0" indent="0">
              <a:lnSpc>
                <a:spcPct val="100000"/>
              </a:lnSpc>
              <a:spcBef>
                <a:spcPts val="0"/>
              </a:spcBef>
              <a:buNone/>
            </a:pPr>
            <a:endParaRPr lang="en-US" sz="2400" dirty="0"/>
          </a:p>
        </p:txBody>
      </p:sp>
      <p:sp>
        <p:nvSpPr>
          <p:cNvPr id="4" name="Slide Number Placeholder 3">
            <a:extLst>
              <a:ext uri="{FF2B5EF4-FFF2-40B4-BE49-F238E27FC236}">
                <a16:creationId xmlns:a16="http://schemas.microsoft.com/office/drawing/2014/main" id="{A2BB7164-C646-4A40-8BB1-6B4DB33E5992}"/>
              </a:ext>
            </a:extLst>
          </p:cNvPr>
          <p:cNvSpPr>
            <a:spLocks noGrp="1"/>
          </p:cNvSpPr>
          <p:nvPr>
            <p:ph type="sldNum" sz="quarter" idx="12"/>
          </p:nvPr>
        </p:nvSpPr>
        <p:spPr/>
        <p:txBody>
          <a:bodyPr/>
          <a:lstStyle/>
          <a:p>
            <a:fld id="{A04C7075-94B7-4396-8488-F9671A886587}" type="slidenum">
              <a:rPr lang="en-US" smtClean="0"/>
              <a:t>13</a:t>
            </a:fld>
            <a:endParaRPr lang="en-US" dirty="0"/>
          </a:p>
        </p:txBody>
      </p:sp>
    </p:spTree>
    <p:extLst>
      <p:ext uri="{BB962C8B-B14F-4D97-AF65-F5344CB8AC3E}">
        <p14:creationId xmlns:p14="http://schemas.microsoft.com/office/powerpoint/2010/main" val="70430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526"/>
          </a:xfrm>
        </p:spPr>
        <p:txBody>
          <a:bodyPr>
            <a:normAutofit/>
          </a:bodyPr>
          <a:lstStyle/>
          <a:p>
            <a:r>
              <a:rPr lang="en-US" sz="3200" dirty="0">
                <a:latin typeface="+mn-lt"/>
              </a:rPr>
              <a:t>Outline</a:t>
            </a:r>
          </a:p>
        </p:txBody>
      </p:sp>
      <p:sp>
        <p:nvSpPr>
          <p:cNvPr id="3" name="Content Placeholder 2"/>
          <p:cNvSpPr>
            <a:spLocks noGrp="1"/>
          </p:cNvSpPr>
          <p:nvPr>
            <p:ph idx="1"/>
          </p:nvPr>
        </p:nvSpPr>
        <p:spPr>
          <a:xfrm>
            <a:off x="838200" y="1130530"/>
            <a:ext cx="10515600" cy="5519651"/>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The Interactional Organization of Emergency Telephone Calls</a:t>
            </a:r>
          </a:p>
          <a:p>
            <a:pPr marL="457200" lvl="1" indent="0">
              <a:lnSpc>
                <a:spcPct val="100000"/>
              </a:lnSpc>
              <a:spcBef>
                <a:spcPts val="0"/>
              </a:spcBef>
              <a:buNone/>
            </a:pPr>
            <a:endParaRPr lang="en-US" dirty="0"/>
          </a:p>
          <a:p>
            <a:pPr marL="0" indent="0">
              <a:lnSpc>
                <a:spcPct val="100000"/>
              </a:lnSpc>
              <a:spcBef>
                <a:spcPts val="0"/>
              </a:spcBef>
              <a:buNone/>
            </a:pPr>
            <a:r>
              <a:rPr lang="en-US" sz="2400" dirty="0"/>
              <a:t>The Display of Emotions in Emergency Service Calls</a:t>
            </a:r>
          </a:p>
          <a:p>
            <a:pPr marL="0" indent="0">
              <a:lnSpc>
                <a:spcPct val="100000"/>
              </a:lnSpc>
              <a:spcBef>
                <a:spcPts val="0"/>
              </a:spcBef>
              <a:buNone/>
            </a:pPr>
            <a:endParaRPr lang="en-US" sz="2400" dirty="0"/>
          </a:p>
          <a:p>
            <a:pPr marL="0" indent="0">
              <a:lnSpc>
                <a:spcPct val="100000"/>
              </a:lnSpc>
              <a:spcBef>
                <a:spcPts val="0"/>
              </a:spcBef>
              <a:buNone/>
            </a:pPr>
            <a:r>
              <a:rPr lang="en-US" sz="2400" dirty="0"/>
              <a:t>Language Differences and Emergency Service Calls</a:t>
            </a:r>
          </a:p>
          <a:p>
            <a:pPr marL="0" indent="0">
              <a:lnSpc>
                <a:spcPct val="100000"/>
              </a:lnSpc>
              <a:spcBef>
                <a:spcPts val="0"/>
              </a:spcBef>
              <a:buNone/>
            </a:pPr>
            <a:endParaRPr lang="en-US" sz="2400" dirty="0"/>
          </a:p>
          <a:p>
            <a:pPr marL="0" indent="0">
              <a:lnSpc>
                <a:spcPct val="100000"/>
              </a:lnSpc>
              <a:spcBef>
                <a:spcPts val="0"/>
              </a:spcBef>
              <a:buNone/>
            </a:pPr>
            <a:r>
              <a:rPr lang="en-US" sz="240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sz="24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5220215-63EC-4DCB-ACD7-3633BAABDC84}"/>
              </a:ext>
            </a:extLst>
          </p:cNvPr>
          <p:cNvSpPr>
            <a:spLocks noGrp="1"/>
          </p:cNvSpPr>
          <p:nvPr>
            <p:ph type="sldNum" sz="quarter" idx="12"/>
          </p:nvPr>
        </p:nvSpPr>
        <p:spPr/>
        <p:txBody>
          <a:bodyPr/>
          <a:lstStyle/>
          <a:p>
            <a:fld id="{A04C7075-94B7-4396-8488-F9671A886587}" type="slidenum">
              <a:rPr lang="en-US" smtClean="0"/>
              <a:t>2</a:t>
            </a:fld>
            <a:endParaRPr lang="en-US" dirty="0"/>
          </a:p>
        </p:txBody>
      </p:sp>
    </p:spTree>
    <p:extLst>
      <p:ext uri="{BB962C8B-B14F-4D97-AF65-F5344CB8AC3E}">
        <p14:creationId xmlns:p14="http://schemas.microsoft.com/office/powerpoint/2010/main" val="33552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9399"/>
          </a:xfrm>
        </p:spPr>
        <p:txBody>
          <a:bodyPr/>
          <a:lstStyle/>
          <a:p>
            <a:br>
              <a:rPr lang="en-US" sz="3200" dirty="0">
                <a:latin typeface="+mn-lt"/>
              </a:rPr>
            </a:br>
            <a:r>
              <a:rPr lang="en-US" sz="3200" dirty="0">
                <a:latin typeface="+mn-lt"/>
              </a:rPr>
              <a:t>Introduction</a:t>
            </a:r>
            <a:br>
              <a:rPr lang="en-US" dirty="0"/>
            </a:br>
            <a:endParaRPr lang="en-US" dirty="0"/>
          </a:p>
        </p:txBody>
      </p:sp>
      <p:sp>
        <p:nvSpPr>
          <p:cNvPr id="3" name="Content Placeholder 2"/>
          <p:cNvSpPr>
            <a:spLocks noGrp="1"/>
          </p:cNvSpPr>
          <p:nvPr>
            <p:ph idx="1"/>
          </p:nvPr>
        </p:nvSpPr>
        <p:spPr>
          <a:xfrm>
            <a:off x="1266738" y="1182848"/>
            <a:ext cx="10087062" cy="5517210"/>
          </a:xfrm>
        </p:spPr>
        <p:txBody>
          <a:bodyPr>
            <a:normAutofit/>
          </a:bodyPr>
          <a:lstStyle/>
          <a:p>
            <a:pPr marL="0" indent="0">
              <a:lnSpc>
                <a:spcPct val="100000"/>
              </a:lnSpc>
              <a:spcBef>
                <a:spcPts val="0"/>
              </a:spcBef>
              <a:buNone/>
            </a:pPr>
            <a:r>
              <a:rPr lang="en-US" sz="2000" dirty="0"/>
              <a:t>Exploration of emergency telephone calls begins our exploration of how the interactional organization in various types of institutional and employment settings differs from ordinary conversation, and how its specific interactional organization facilitates the doing of the type of work done in that institution</a:t>
            </a:r>
          </a:p>
          <a:p>
            <a:pPr marL="0" indent="0">
              <a:lnSpc>
                <a:spcPct val="100000"/>
              </a:lnSpc>
              <a:spcBef>
                <a:spcPts val="0"/>
              </a:spcBef>
              <a:buNone/>
            </a:pPr>
            <a:endParaRPr lang="en-US" sz="2000" dirty="0"/>
          </a:p>
          <a:p>
            <a:pPr marL="0" indent="0">
              <a:lnSpc>
                <a:spcPct val="100000"/>
              </a:lnSpc>
              <a:spcBef>
                <a:spcPts val="0"/>
              </a:spcBef>
              <a:buNone/>
            </a:pPr>
            <a:r>
              <a:rPr lang="en-US" sz="2000" dirty="0"/>
              <a:t>Emergency telephone calls have constraints (e.g., time urgency) and goals (getting help where needed) that ordinary conversations over the phone do not have</a:t>
            </a:r>
          </a:p>
          <a:p>
            <a:pPr marL="0" indent="0">
              <a:lnSpc>
                <a:spcPct val="100000"/>
              </a:lnSpc>
              <a:spcBef>
                <a:spcPts val="0"/>
              </a:spcBef>
              <a:buNone/>
            </a:pPr>
            <a:endParaRPr lang="en-US" sz="2000" dirty="0"/>
          </a:p>
          <a:p>
            <a:pPr marL="0" indent="0">
              <a:lnSpc>
                <a:spcPct val="100000"/>
              </a:lnSpc>
              <a:spcBef>
                <a:spcPts val="0"/>
              </a:spcBef>
              <a:buNone/>
            </a:pPr>
            <a:r>
              <a:rPr lang="en-US" sz="2000" dirty="0"/>
              <a:t>In order to accomplish this work, the way openings, the body of the interaction, turn exchange, and closings are organized are done may differ from ordinary calls</a:t>
            </a:r>
          </a:p>
          <a:p>
            <a:pPr marL="0" indent="0">
              <a:lnSpc>
                <a:spcPct val="100000"/>
              </a:lnSpc>
              <a:spcBef>
                <a:spcPts val="0"/>
              </a:spcBef>
              <a:buNone/>
            </a:pPr>
            <a:endParaRPr lang="en-US" sz="2000" dirty="0"/>
          </a:p>
          <a:p>
            <a:pPr marL="0" indent="0">
              <a:lnSpc>
                <a:spcPct val="100000"/>
              </a:lnSpc>
              <a:spcBef>
                <a:spcPts val="0"/>
              </a:spcBef>
              <a:buNone/>
            </a:pPr>
            <a:r>
              <a:rPr lang="en-US" sz="2000" dirty="0"/>
              <a:t>In addition, call takers must find productive ways of handling caller’s emotions and other concerns that may impeded the doing of the work</a:t>
            </a:r>
          </a:p>
          <a:p>
            <a:pPr marL="0" indent="0">
              <a:lnSpc>
                <a:spcPct val="100000"/>
              </a:lnSpc>
              <a:spcBef>
                <a:spcPts val="0"/>
              </a:spcBef>
              <a:buNone/>
            </a:pPr>
            <a:endParaRPr lang="en-US" sz="2000" dirty="0"/>
          </a:p>
          <a:p>
            <a:pPr marL="0" indent="0">
              <a:lnSpc>
                <a:spcPct val="100000"/>
              </a:lnSpc>
              <a:spcBef>
                <a:spcPts val="0"/>
              </a:spcBef>
              <a:buNone/>
            </a:pPr>
            <a:r>
              <a:rPr lang="en-US" sz="2000" dirty="0"/>
              <a:t>When a caller speaks a different language than the call taker, a specific set of skills and procedures may be required to manage the call effectively</a:t>
            </a:r>
          </a:p>
        </p:txBody>
      </p:sp>
      <p:sp>
        <p:nvSpPr>
          <p:cNvPr id="4" name="Slide Number Placeholder 3">
            <a:extLst>
              <a:ext uri="{FF2B5EF4-FFF2-40B4-BE49-F238E27FC236}">
                <a16:creationId xmlns:a16="http://schemas.microsoft.com/office/drawing/2014/main" id="{B8EF5F8E-19A5-420E-A697-E57A52400ADB}"/>
              </a:ext>
            </a:extLst>
          </p:cNvPr>
          <p:cNvSpPr>
            <a:spLocks noGrp="1"/>
          </p:cNvSpPr>
          <p:nvPr>
            <p:ph type="sldNum" sz="quarter" idx="12"/>
          </p:nvPr>
        </p:nvSpPr>
        <p:spPr/>
        <p:txBody>
          <a:bodyPr/>
          <a:lstStyle/>
          <a:p>
            <a:fld id="{A04C7075-94B7-4396-8488-F9671A886587}" type="slidenum">
              <a:rPr lang="en-US" smtClean="0"/>
              <a:t>3</a:t>
            </a:fld>
            <a:endParaRPr lang="en-US" dirty="0"/>
          </a:p>
        </p:txBody>
      </p:sp>
    </p:spTree>
    <p:extLst>
      <p:ext uri="{BB962C8B-B14F-4D97-AF65-F5344CB8AC3E}">
        <p14:creationId xmlns:p14="http://schemas.microsoft.com/office/powerpoint/2010/main" val="77732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4664"/>
          </a:xfrm>
        </p:spPr>
        <p:txBody>
          <a:bodyPr>
            <a:normAutofit/>
          </a:bodyPr>
          <a:lstStyle/>
          <a:p>
            <a:r>
              <a:rPr lang="en-US" sz="3200" dirty="0">
                <a:latin typeface="+mn-lt"/>
              </a:rPr>
              <a:t>The Opening/Identification Sequence in Emergency Telephone Calls</a:t>
            </a:r>
          </a:p>
        </p:txBody>
      </p:sp>
      <p:sp>
        <p:nvSpPr>
          <p:cNvPr id="3" name="Content Placeholder 2"/>
          <p:cNvSpPr>
            <a:spLocks noGrp="1"/>
          </p:cNvSpPr>
          <p:nvPr>
            <p:ph idx="1"/>
          </p:nvPr>
        </p:nvSpPr>
        <p:spPr>
          <a:xfrm>
            <a:off x="1132514" y="1429790"/>
            <a:ext cx="10221286" cy="5137265"/>
          </a:xfrm>
        </p:spPr>
        <p:txBody>
          <a:bodyPr>
            <a:normAutofit/>
          </a:bodyPr>
          <a:lstStyle/>
          <a:p>
            <a:pPr marL="0" indent="0">
              <a:lnSpc>
                <a:spcPct val="100000"/>
              </a:lnSpc>
              <a:spcBef>
                <a:spcPts val="0"/>
              </a:spcBef>
              <a:buNone/>
            </a:pPr>
            <a:r>
              <a:rPr lang="en-US" sz="2400" dirty="0"/>
              <a:t>Openings in emergency service calls differ from ordinary call openings in that the opening sequence is compressed or truncated to better accomplish institutional goals (completing the work of the call and operating with maximum possible time efficiency)</a:t>
            </a:r>
          </a:p>
          <a:p>
            <a:pPr marL="0" indent="0">
              <a:lnSpc>
                <a:spcPct val="100000"/>
              </a:lnSpc>
              <a:spcBef>
                <a:spcPts val="0"/>
              </a:spcBef>
              <a:buNone/>
            </a:pPr>
            <a:endParaRPr lang="en-US" sz="2400" dirty="0"/>
          </a:p>
          <a:p>
            <a:pPr marL="0" indent="0">
              <a:lnSpc>
                <a:spcPct val="100000"/>
              </a:lnSpc>
              <a:spcBef>
                <a:spcPts val="0"/>
              </a:spcBef>
              <a:buNone/>
            </a:pPr>
            <a:r>
              <a:rPr lang="en-US" sz="2400" dirty="0"/>
              <a:t>In Excerpt 1 on the next slide, the call taker combines the answering of the summons with their institutional identification, and omits a personal identification (line 1)</a:t>
            </a:r>
          </a:p>
          <a:p>
            <a:pPr marL="0" indent="0">
              <a:lnSpc>
                <a:spcPct val="100000"/>
              </a:lnSpc>
              <a:spcBef>
                <a:spcPts val="0"/>
              </a:spcBef>
              <a:buNone/>
            </a:pPr>
            <a:endParaRPr lang="en-US" sz="2400" dirty="0"/>
          </a:p>
          <a:p>
            <a:pPr marL="0" indent="0">
              <a:lnSpc>
                <a:spcPct val="100000"/>
              </a:lnSpc>
              <a:spcBef>
                <a:spcPts val="0"/>
              </a:spcBef>
              <a:buNone/>
            </a:pPr>
            <a:r>
              <a:rPr lang="en-US" sz="2400" dirty="0"/>
              <a:t>The caller’s first turn acknowledges the institutional identification and presents a reason for the call (either a request for help, a description of the problem, or a location where the help is needed); in this case the caller makes a request for help and provides a location (lines 2-3)</a:t>
            </a:r>
          </a:p>
        </p:txBody>
      </p:sp>
      <p:sp>
        <p:nvSpPr>
          <p:cNvPr id="4" name="Slide Number Placeholder 3">
            <a:extLst>
              <a:ext uri="{FF2B5EF4-FFF2-40B4-BE49-F238E27FC236}">
                <a16:creationId xmlns:a16="http://schemas.microsoft.com/office/drawing/2014/main" id="{4089B00A-0606-442C-8E7C-F70267FC0319}"/>
              </a:ext>
            </a:extLst>
          </p:cNvPr>
          <p:cNvSpPr>
            <a:spLocks noGrp="1"/>
          </p:cNvSpPr>
          <p:nvPr>
            <p:ph type="sldNum" sz="quarter" idx="12"/>
          </p:nvPr>
        </p:nvSpPr>
        <p:spPr/>
        <p:txBody>
          <a:bodyPr/>
          <a:lstStyle/>
          <a:p>
            <a:fld id="{A04C7075-94B7-4396-8488-F9671A886587}" type="slidenum">
              <a:rPr lang="en-US" smtClean="0"/>
              <a:t>4</a:t>
            </a:fld>
            <a:endParaRPr lang="en-US" dirty="0"/>
          </a:p>
        </p:txBody>
      </p:sp>
    </p:spTree>
    <p:extLst>
      <p:ext uri="{BB962C8B-B14F-4D97-AF65-F5344CB8AC3E}">
        <p14:creationId xmlns:p14="http://schemas.microsoft.com/office/powerpoint/2010/main" val="170320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8780"/>
          </a:xfrm>
        </p:spPr>
        <p:txBody>
          <a:bodyPr/>
          <a:lstStyle/>
          <a:p>
            <a:br>
              <a:rPr lang="en-US" sz="3200" dirty="0">
                <a:latin typeface="+mn-lt"/>
              </a:rPr>
            </a:br>
            <a:r>
              <a:rPr lang="en-US" sz="3200" dirty="0">
                <a:latin typeface="+mn-lt"/>
              </a:rPr>
              <a:t>Excerpt 1: Zimmerman (1992b, p. 45)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1	CT:	Mid-City Emergency</a:t>
            </a:r>
          </a:p>
          <a:p>
            <a:pPr marL="0" indent="0">
              <a:buNone/>
            </a:pPr>
            <a:r>
              <a:rPr lang="en-US" sz="2400" dirty="0"/>
              <a:t>2	C:	Uh: yes. I would like </a:t>
            </a:r>
            <a:r>
              <a:rPr lang="en-US" sz="2400" dirty="0" err="1"/>
              <a:t>tuh</a:t>
            </a:r>
            <a:r>
              <a:rPr lang="en-US" sz="2400"/>
              <a:t> speak with someone abou’ havin’ uh car	</a:t>
            </a:r>
          </a:p>
          <a:p>
            <a:pPr marL="0" indent="0">
              <a:buNone/>
            </a:pPr>
            <a:r>
              <a:rPr lang="en-US" sz="2400"/>
              <a:t>3		come out to thuh </a:t>
            </a:r>
            <a:r>
              <a:rPr lang="en-US" sz="2400" u="sng"/>
              <a:t>An</a:t>
            </a:r>
            <a:r>
              <a:rPr lang="en-US" sz="2400"/>
              <a:t>drews Hotel please hh=</a:t>
            </a:r>
          </a:p>
          <a:p>
            <a:pPr marL="0" indent="0">
              <a:buNone/>
            </a:pPr>
            <a:endParaRPr lang="en-US" sz="2400"/>
          </a:p>
        </p:txBody>
      </p:sp>
      <p:sp>
        <p:nvSpPr>
          <p:cNvPr id="4" name="Slide Number Placeholder 3">
            <a:extLst>
              <a:ext uri="{FF2B5EF4-FFF2-40B4-BE49-F238E27FC236}">
                <a16:creationId xmlns:a16="http://schemas.microsoft.com/office/drawing/2014/main" id="{9A823DF6-C741-4169-9FDC-43AA29B48515}"/>
              </a:ext>
            </a:extLst>
          </p:cNvPr>
          <p:cNvSpPr>
            <a:spLocks noGrp="1"/>
          </p:cNvSpPr>
          <p:nvPr>
            <p:ph type="sldNum" sz="quarter" idx="12"/>
          </p:nvPr>
        </p:nvSpPr>
        <p:spPr/>
        <p:txBody>
          <a:bodyPr/>
          <a:lstStyle/>
          <a:p>
            <a:fld id="{A04C7075-94B7-4396-8488-F9671A886587}" type="slidenum">
              <a:rPr lang="en-US" smtClean="0"/>
              <a:t>5</a:t>
            </a:fld>
            <a:endParaRPr lang="en-US"/>
          </a:p>
        </p:txBody>
      </p:sp>
    </p:spTree>
    <p:extLst>
      <p:ext uri="{BB962C8B-B14F-4D97-AF65-F5344CB8AC3E}">
        <p14:creationId xmlns:p14="http://schemas.microsoft.com/office/powerpoint/2010/main" val="261829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286"/>
          </a:xfrm>
        </p:spPr>
        <p:txBody>
          <a:bodyPr>
            <a:normAutofit/>
          </a:bodyPr>
          <a:lstStyle/>
          <a:p>
            <a:r>
              <a:rPr lang="en-US" sz="3200" dirty="0">
                <a:latin typeface="+mn-lt"/>
              </a:rPr>
              <a:t>The Interrogative Series and the Response to the Request for Help</a:t>
            </a:r>
          </a:p>
        </p:txBody>
      </p:sp>
      <p:sp>
        <p:nvSpPr>
          <p:cNvPr id="3" name="Content Placeholder 2"/>
          <p:cNvSpPr>
            <a:spLocks noGrp="1"/>
          </p:cNvSpPr>
          <p:nvPr>
            <p:ph idx="1"/>
          </p:nvPr>
        </p:nvSpPr>
        <p:spPr>
          <a:xfrm>
            <a:off x="1669408" y="1404850"/>
            <a:ext cx="9684391" cy="5087389"/>
          </a:xfrm>
        </p:spPr>
        <p:txBody>
          <a:bodyPr>
            <a:normAutofit/>
          </a:bodyPr>
          <a:lstStyle/>
          <a:p>
            <a:pPr marL="0" indent="0">
              <a:lnSpc>
                <a:spcPct val="100000"/>
              </a:lnSpc>
              <a:spcBef>
                <a:spcPts val="0"/>
              </a:spcBef>
              <a:buNone/>
            </a:pPr>
            <a:r>
              <a:rPr lang="en-US" sz="2400" dirty="0"/>
              <a:t>In emergency telephone calls the body of the call consists of an interrogative series (adjacency pair chain) conducted by the call taker in which they elicit information needed to complete the work of the call.</a:t>
            </a:r>
          </a:p>
          <a:p>
            <a:pPr marL="0" indent="0">
              <a:lnSpc>
                <a:spcPct val="100000"/>
              </a:lnSpc>
              <a:spcBef>
                <a:spcPts val="0"/>
              </a:spcBef>
              <a:buNone/>
            </a:pPr>
            <a:endParaRPr lang="en-US" sz="2400" dirty="0"/>
          </a:p>
          <a:p>
            <a:pPr marL="0" indent="0">
              <a:lnSpc>
                <a:spcPct val="100000"/>
              </a:lnSpc>
              <a:spcBef>
                <a:spcPts val="0"/>
              </a:spcBef>
              <a:buNone/>
            </a:pPr>
            <a:r>
              <a:rPr lang="en-US" sz="2400" dirty="0"/>
              <a:t>The granting of the request for help is delayed until after the interrogative series is completed.</a:t>
            </a:r>
          </a:p>
          <a:p>
            <a:pPr marL="0" indent="0">
              <a:lnSpc>
                <a:spcPct val="100000"/>
              </a:lnSpc>
              <a:spcBef>
                <a:spcPts val="0"/>
              </a:spcBef>
              <a:buNone/>
            </a:pPr>
            <a:endParaRPr lang="en-US" sz="2400" dirty="0"/>
          </a:p>
          <a:p>
            <a:pPr marL="0" indent="0">
              <a:lnSpc>
                <a:spcPct val="100000"/>
              </a:lnSpc>
              <a:spcBef>
                <a:spcPts val="0"/>
              </a:spcBef>
              <a:buNone/>
            </a:pPr>
            <a:r>
              <a:rPr lang="en-US" sz="2400" dirty="0"/>
              <a:t>In Excerpt 9 on the next slide the interrogative series begins on line 5 and ends on line 14.</a:t>
            </a:r>
          </a:p>
          <a:p>
            <a:pPr marL="0" indent="0">
              <a:lnSpc>
                <a:spcPct val="100000"/>
              </a:lnSpc>
              <a:spcBef>
                <a:spcPts val="0"/>
              </a:spcBef>
              <a:buNone/>
            </a:pPr>
            <a:endParaRPr lang="en-US" sz="2400" dirty="0"/>
          </a:p>
          <a:p>
            <a:pPr marL="0" indent="0">
              <a:lnSpc>
                <a:spcPct val="100000"/>
              </a:lnSpc>
              <a:spcBef>
                <a:spcPts val="0"/>
              </a:spcBef>
              <a:buNone/>
            </a:pPr>
            <a:r>
              <a:rPr lang="en-US" sz="2400" dirty="0"/>
              <a:t>The granting of the request occurs on line 15.  The granting of the request makes preclosing moves relevant (lines 16 and 17).</a:t>
            </a:r>
          </a:p>
        </p:txBody>
      </p:sp>
      <p:sp>
        <p:nvSpPr>
          <p:cNvPr id="4" name="Slide Number Placeholder 3">
            <a:extLst>
              <a:ext uri="{FF2B5EF4-FFF2-40B4-BE49-F238E27FC236}">
                <a16:creationId xmlns:a16="http://schemas.microsoft.com/office/drawing/2014/main" id="{8D6E3336-D176-4139-92BE-FDC779E88155}"/>
              </a:ext>
            </a:extLst>
          </p:cNvPr>
          <p:cNvSpPr>
            <a:spLocks noGrp="1"/>
          </p:cNvSpPr>
          <p:nvPr>
            <p:ph type="sldNum" sz="quarter" idx="12"/>
          </p:nvPr>
        </p:nvSpPr>
        <p:spPr/>
        <p:txBody>
          <a:bodyPr/>
          <a:lstStyle/>
          <a:p>
            <a:fld id="{A04C7075-94B7-4396-8488-F9671A886587}" type="slidenum">
              <a:rPr lang="en-US" smtClean="0"/>
              <a:t>6</a:t>
            </a:fld>
            <a:endParaRPr lang="en-US" dirty="0"/>
          </a:p>
        </p:txBody>
      </p:sp>
    </p:spTree>
    <p:extLst>
      <p:ext uri="{BB962C8B-B14F-4D97-AF65-F5344CB8AC3E}">
        <p14:creationId xmlns:p14="http://schemas.microsoft.com/office/powerpoint/2010/main" val="351439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lstStyle/>
          <a:p>
            <a:br>
              <a:rPr lang="en-US" sz="3200" dirty="0">
                <a:latin typeface="+mn-lt"/>
              </a:rPr>
            </a:br>
            <a:r>
              <a:rPr lang="en-US" sz="3200" dirty="0">
                <a:latin typeface="+mn-lt"/>
              </a:rPr>
              <a:t>Excerpt 9: Zimmerman (1992b, pp. 45–6) </a:t>
            </a:r>
            <a:br>
              <a:rPr lang="en-US" dirty="0"/>
            </a:br>
            <a:endParaRPr lang="en-US" dirty="0"/>
          </a:p>
        </p:txBody>
      </p:sp>
      <p:sp>
        <p:nvSpPr>
          <p:cNvPr id="3" name="Content Placeholder 2"/>
          <p:cNvSpPr>
            <a:spLocks noGrp="1"/>
          </p:cNvSpPr>
          <p:nvPr>
            <p:ph idx="1"/>
          </p:nvPr>
        </p:nvSpPr>
        <p:spPr>
          <a:xfrm>
            <a:off x="838200" y="914400"/>
            <a:ext cx="10515600" cy="5793971"/>
          </a:xfrm>
        </p:spPr>
        <p:txBody>
          <a:bodyPr>
            <a:noAutofit/>
          </a:bodyPr>
          <a:lstStyle/>
          <a:p>
            <a:pPr marL="0" indent="0">
              <a:lnSpc>
                <a:spcPct val="100000"/>
              </a:lnSpc>
              <a:spcBef>
                <a:spcPts val="0"/>
              </a:spcBef>
              <a:buNone/>
            </a:pPr>
            <a:r>
              <a:rPr lang="en-US" sz="2000" dirty="0"/>
              <a:t>1	CT:	Mid-City Emergency</a:t>
            </a:r>
          </a:p>
          <a:p>
            <a:pPr marL="0" indent="0">
              <a:lnSpc>
                <a:spcPct val="100000"/>
              </a:lnSpc>
              <a:spcBef>
                <a:spcPts val="0"/>
              </a:spcBef>
              <a:buNone/>
            </a:pPr>
            <a:r>
              <a:rPr lang="en-US" sz="2000" dirty="0"/>
              <a:t>2	C:	Uh: yes. I would like </a:t>
            </a:r>
            <a:r>
              <a:rPr lang="en-US" sz="2000" dirty="0" err="1"/>
              <a:t>tuh</a:t>
            </a:r>
            <a:r>
              <a:rPr lang="en-US" sz="2000"/>
              <a:t> speak with someone abou’ havin’ uh car	</a:t>
            </a:r>
          </a:p>
          <a:p>
            <a:pPr marL="0" indent="0">
              <a:lnSpc>
                <a:spcPct val="100000"/>
              </a:lnSpc>
              <a:spcBef>
                <a:spcPts val="0"/>
              </a:spcBef>
              <a:buNone/>
            </a:pPr>
            <a:r>
              <a:rPr lang="en-US" sz="2000"/>
              <a:t>3		come out to thuh </a:t>
            </a:r>
            <a:r>
              <a:rPr lang="en-US" sz="2000" u="sng"/>
              <a:t>An</a:t>
            </a:r>
            <a:r>
              <a:rPr lang="en-US" sz="2000"/>
              <a:t>drews Hotel please hh=</a:t>
            </a:r>
          </a:p>
          <a:p>
            <a:pPr marL="0" indent="0">
              <a:lnSpc>
                <a:spcPct val="100000"/>
              </a:lnSpc>
              <a:spcBef>
                <a:spcPts val="0"/>
              </a:spcBef>
              <a:buNone/>
            </a:pPr>
            <a:r>
              <a:rPr lang="en-US" sz="2000"/>
              <a:t>4	CT:					             =Hold on sir.  (  ) Ah- </a:t>
            </a:r>
          </a:p>
          <a:p>
            <a:pPr marL="0" indent="0">
              <a:lnSpc>
                <a:spcPct val="100000"/>
              </a:lnSpc>
              <a:spcBef>
                <a:spcPts val="0"/>
              </a:spcBef>
              <a:buNone/>
            </a:pPr>
            <a:r>
              <a:rPr lang="en-US" sz="2000"/>
              <a:t>5		thuh Andrews hotel?</a:t>
            </a:r>
          </a:p>
          <a:p>
            <a:pPr marL="0" indent="0">
              <a:lnSpc>
                <a:spcPct val="100000"/>
              </a:lnSpc>
              <a:spcBef>
                <a:spcPts val="0"/>
              </a:spcBef>
              <a:buNone/>
            </a:pPr>
            <a:r>
              <a:rPr lang="en-US" sz="2000"/>
              <a:t>6	C:	Right.</a:t>
            </a:r>
          </a:p>
          <a:p>
            <a:pPr marL="0" indent="0">
              <a:lnSpc>
                <a:spcPct val="100000"/>
              </a:lnSpc>
              <a:spcBef>
                <a:spcPts val="0"/>
              </a:spcBef>
              <a:buNone/>
            </a:pPr>
            <a:r>
              <a:rPr lang="en-US" sz="2000"/>
              <a:t>7	CT:	In thuh lobby?</a:t>
            </a:r>
          </a:p>
          <a:p>
            <a:pPr marL="0" indent="0">
              <a:lnSpc>
                <a:spcPct val="100000"/>
              </a:lnSpc>
              <a:spcBef>
                <a:spcPts val="0"/>
              </a:spcBef>
              <a:buNone/>
            </a:pPr>
            <a:r>
              <a:rPr lang="en-US" sz="2000"/>
              <a:t>8	C:	Correct.</a:t>
            </a:r>
          </a:p>
          <a:p>
            <a:pPr marL="0" indent="0">
              <a:lnSpc>
                <a:spcPct val="100000"/>
              </a:lnSpc>
              <a:spcBef>
                <a:spcPts val="0"/>
              </a:spcBef>
              <a:buNone/>
            </a:pPr>
            <a:r>
              <a:rPr lang="en-US" sz="2000"/>
              <a:t>9	CT:	What’s thuh=problem there.</a:t>
            </a:r>
          </a:p>
          <a:p>
            <a:pPr marL="0" indent="0">
              <a:lnSpc>
                <a:spcPct val="100000"/>
              </a:lnSpc>
              <a:spcBef>
                <a:spcPts val="0"/>
              </a:spcBef>
              <a:buNone/>
            </a:pPr>
            <a:r>
              <a:rPr lang="en-US" sz="2000"/>
              <a:t>10	C:	Thuh problum iz, that we have a tendent here that uh didn’t pay </a:t>
            </a:r>
          </a:p>
          <a:p>
            <a:pPr marL="0" indent="0">
              <a:lnSpc>
                <a:spcPct val="100000"/>
              </a:lnSpc>
              <a:spcBef>
                <a:spcPts val="0"/>
              </a:spcBef>
              <a:buNone/>
            </a:pPr>
            <a:r>
              <a:rPr lang="en-US" sz="2000"/>
              <a:t>11		thuh rent We went up to her room tuh askt her tuh either leave or </a:t>
            </a:r>
          </a:p>
          <a:p>
            <a:pPr marL="0" indent="0">
              <a:lnSpc>
                <a:spcPct val="100000"/>
              </a:lnSpc>
              <a:spcBef>
                <a:spcPts val="0"/>
              </a:spcBef>
              <a:buNone/>
            </a:pPr>
            <a:r>
              <a:rPr lang="en-US" sz="2000"/>
              <a:t>12		(whatza callu,) .hh an whan thee uh security guard knocked on the </a:t>
            </a:r>
          </a:p>
          <a:p>
            <a:pPr marL="0" indent="0">
              <a:lnSpc>
                <a:spcPct val="100000"/>
              </a:lnSpc>
              <a:spcBef>
                <a:spcPts val="0"/>
              </a:spcBef>
              <a:buNone/>
            </a:pPr>
            <a:r>
              <a:rPr lang="en-US" sz="2000"/>
              <a:t>13		door tuh tell ur (.) she threatened tuh (tow) thuh security ta guards </a:t>
            </a:r>
          </a:p>
          <a:p>
            <a:pPr marL="0" indent="0">
              <a:lnSpc>
                <a:spcPct val="100000"/>
              </a:lnSpc>
              <a:spcBef>
                <a:spcPts val="0"/>
              </a:spcBef>
              <a:buNone/>
            </a:pPr>
            <a:r>
              <a:rPr lang="en-US" sz="2000"/>
              <a:t>14		heads off wif a gun.</a:t>
            </a:r>
          </a:p>
          <a:p>
            <a:pPr marL="0" indent="0">
              <a:lnSpc>
                <a:spcPct val="100000"/>
              </a:lnSpc>
              <a:spcBef>
                <a:spcPts val="0"/>
              </a:spcBef>
              <a:buNone/>
            </a:pPr>
            <a:r>
              <a:rPr lang="en-US" sz="2000"/>
              <a:t>15	CT:	O:kay will get somebody=there right away.=</a:t>
            </a:r>
          </a:p>
          <a:p>
            <a:pPr marL="0" indent="0">
              <a:lnSpc>
                <a:spcPct val="100000"/>
              </a:lnSpc>
              <a:spcBef>
                <a:spcPts val="0"/>
              </a:spcBef>
              <a:buNone/>
            </a:pPr>
            <a:r>
              <a:rPr lang="en-US" sz="2000"/>
              <a:t>16	C:				 	            =Okay thank you</a:t>
            </a:r>
          </a:p>
          <a:p>
            <a:pPr marL="0" indent="0">
              <a:lnSpc>
                <a:spcPct val="100000"/>
              </a:lnSpc>
              <a:spcBef>
                <a:spcPts val="0"/>
              </a:spcBef>
              <a:buNone/>
            </a:pPr>
            <a:r>
              <a:rPr lang="en-US" sz="2000"/>
              <a:t>17	CT:	Thank you.</a:t>
            </a:r>
          </a:p>
        </p:txBody>
      </p:sp>
      <p:sp>
        <p:nvSpPr>
          <p:cNvPr id="4" name="Slide Number Placeholder 3">
            <a:extLst>
              <a:ext uri="{FF2B5EF4-FFF2-40B4-BE49-F238E27FC236}">
                <a16:creationId xmlns:a16="http://schemas.microsoft.com/office/drawing/2014/main" id="{AC8E04B2-5440-405A-88B6-B3A0BBBD91F6}"/>
              </a:ext>
            </a:extLst>
          </p:cNvPr>
          <p:cNvSpPr>
            <a:spLocks noGrp="1"/>
          </p:cNvSpPr>
          <p:nvPr>
            <p:ph type="sldNum" sz="quarter" idx="12"/>
          </p:nvPr>
        </p:nvSpPr>
        <p:spPr/>
        <p:txBody>
          <a:bodyPr/>
          <a:lstStyle/>
          <a:p>
            <a:fld id="{A04C7075-94B7-4396-8488-F9671A886587}" type="slidenum">
              <a:rPr lang="en-US" smtClean="0"/>
              <a:t>7</a:t>
            </a:fld>
            <a:endParaRPr lang="en-US"/>
          </a:p>
        </p:txBody>
      </p:sp>
    </p:spTree>
    <p:extLst>
      <p:ext uri="{BB962C8B-B14F-4D97-AF65-F5344CB8AC3E}">
        <p14:creationId xmlns:p14="http://schemas.microsoft.com/office/powerpoint/2010/main" val="249904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5444"/>
          </a:xfrm>
        </p:spPr>
        <p:txBody>
          <a:bodyPr/>
          <a:lstStyle/>
          <a:p>
            <a:br>
              <a:rPr lang="en-US" sz="3200">
                <a:latin typeface="+mn-lt"/>
              </a:rPr>
            </a:br>
            <a:r>
              <a:rPr lang="en-US" sz="3200" dirty="0">
                <a:latin typeface="+mn-lt"/>
              </a:rPr>
              <a:t>The Display of Emotions in Emergency Service Calls</a:t>
            </a:r>
            <a:br>
              <a:rPr lang="en-US" dirty="0"/>
            </a:br>
            <a:endParaRPr lang="en-US" dirty="0"/>
          </a:p>
        </p:txBody>
      </p:sp>
      <p:sp>
        <p:nvSpPr>
          <p:cNvPr id="3" name="Content Placeholder 2"/>
          <p:cNvSpPr>
            <a:spLocks noGrp="1"/>
          </p:cNvSpPr>
          <p:nvPr>
            <p:ph idx="1"/>
          </p:nvPr>
        </p:nvSpPr>
        <p:spPr>
          <a:xfrm>
            <a:off x="2038524" y="1825625"/>
            <a:ext cx="9315275" cy="4351338"/>
          </a:xfrm>
        </p:spPr>
        <p:txBody>
          <a:bodyPr/>
          <a:lstStyle/>
          <a:p>
            <a:pPr marL="0" indent="0">
              <a:buNone/>
            </a:pPr>
            <a:r>
              <a:rPr lang="en-US" sz="2400" dirty="0"/>
              <a:t>Whalen and Zimmerman (1998) investigated how callers who loose control of their emotions can have trouble communicating.  Call takers must take action to try to calm callers down sufficiently so that they can answer questions</a:t>
            </a:r>
          </a:p>
          <a:p>
            <a:pPr marL="0" indent="0">
              <a:buNone/>
            </a:pPr>
            <a:endParaRPr lang="en-US" sz="2400" dirty="0"/>
          </a:p>
          <a:p>
            <a:pPr marL="0" indent="0">
              <a:buNone/>
            </a:pPr>
            <a:endParaRPr lang="en-US" sz="2400" dirty="0"/>
          </a:p>
          <a:p>
            <a:endParaRPr lang="en-US" dirty="0"/>
          </a:p>
        </p:txBody>
      </p:sp>
      <p:sp>
        <p:nvSpPr>
          <p:cNvPr id="4" name="Slide Number Placeholder 3">
            <a:extLst>
              <a:ext uri="{FF2B5EF4-FFF2-40B4-BE49-F238E27FC236}">
                <a16:creationId xmlns:a16="http://schemas.microsoft.com/office/drawing/2014/main" id="{76A1131C-D2EC-40BB-9ECC-B9D7B15C4DA9}"/>
              </a:ext>
            </a:extLst>
          </p:cNvPr>
          <p:cNvSpPr>
            <a:spLocks noGrp="1"/>
          </p:cNvSpPr>
          <p:nvPr>
            <p:ph type="sldNum" sz="quarter" idx="12"/>
          </p:nvPr>
        </p:nvSpPr>
        <p:spPr/>
        <p:txBody>
          <a:bodyPr/>
          <a:lstStyle/>
          <a:p>
            <a:fld id="{A04C7075-94B7-4396-8488-F9671A886587}" type="slidenum">
              <a:rPr lang="en-US" smtClean="0"/>
              <a:t>8</a:t>
            </a:fld>
            <a:endParaRPr lang="en-US" dirty="0"/>
          </a:p>
        </p:txBody>
      </p:sp>
    </p:spTree>
    <p:extLst>
      <p:ext uri="{BB962C8B-B14F-4D97-AF65-F5344CB8AC3E}">
        <p14:creationId xmlns:p14="http://schemas.microsoft.com/office/powerpoint/2010/main" val="157065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Language Differences and Emergency Service Calls</a:t>
            </a:r>
            <a:br>
              <a:rPr lang="en-US" dirty="0"/>
            </a:br>
            <a:endParaRPr lang="en-US" dirty="0"/>
          </a:p>
        </p:txBody>
      </p:sp>
      <p:sp>
        <p:nvSpPr>
          <p:cNvPr id="3" name="Content Placeholder 2"/>
          <p:cNvSpPr>
            <a:spLocks noGrp="1"/>
          </p:cNvSpPr>
          <p:nvPr>
            <p:ph idx="1"/>
          </p:nvPr>
        </p:nvSpPr>
        <p:spPr>
          <a:xfrm>
            <a:off x="1568740" y="1174459"/>
            <a:ext cx="9785059" cy="5547016"/>
          </a:xfrm>
        </p:spPr>
        <p:txBody>
          <a:bodyPr/>
          <a:lstStyle/>
          <a:p>
            <a:pPr marL="0" indent="0">
              <a:buNone/>
            </a:pPr>
            <a:r>
              <a:rPr lang="en-US" sz="2400" dirty="0"/>
              <a:t>When the caller to emergency services does not speak the language of the call taker, or does not have sufficient ability in that language to communicate effectively, interpreters would be helpful.</a:t>
            </a:r>
          </a:p>
          <a:p>
            <a:pPr marL="0" indent="0">
              <a:buNone/>
            </a:pPr>
            <a:endParaRPr lang="en-US" sz="2400" dirty="0"/>
          </a:p>
          <a:p>
            <a:pPr marL="0" indent="0">
              <a:buNone/>
            </a:pPr>
            <a:r>
              <a:rPr lang="en-US" sz="2400" dirty="0"/>
              <a:t>Interpreters are often not available, and the caller then relies on the interactional competence of the call taker to understand what they are saying.</a:t>
            </a:r>
          </a:p>
          <a:p>
            <a:pPr marL="0" indent="0">
              <a:buNone/>
            </a:pPr>
            <a:endParaRPr lang="en-US" sz="2400" dirty="0"/>
          </a:p>
          <a:p>
            <a:pPr marL="0" indent="0">
              <a:buNone/>
            </a:pPr>
            <a:r>
              <a:rPr lang="en-US" sz="2400" dirty="0"/>
              <a:t>Non-native speakers may have challenges not just in pronunciation, grammar and vocabulary, but their language difficulties may make pragmatics of interaction challenging as </a:t>
            </a:r>
            <a:r>
              <a:rPr lang="en-US" sz="2400"/>
              <a:t>well.</a:t>
            </a:r>
          </a:p>
          <a:p>
            <a:pPr marL="0" indent="0">
              <a:buNone/>
            </a:pPr>
            <a:endParaRPr lang="en-US" sz="2400" dirty="0"/>
          </a:p>
          <a:p>
            <a:pPr marL="0" indent="0">
              <a:buNone/>
            </a:pPr>
            <a:r>
              <a:rPr lang="en-US" sz="2400"/>
              <a:t>Excerpts 16 and 17 on the next slides illustrates challenges non-native speakers have getting access to translators or interpreters</a:t>
            </a:r>
            <a:endParaRPr lang="en-US" sz="2400" dirty="0"/>
          </a:p>
          <a:p>
            <a:endParaRPr lang="en-US" dirty="0"/>
          </a:p>
        </p:txBody>
      </p:sp>
      <p:sp>
        <p:nvSpPr>
          <p:cNvPr id="4" name="Slide Number Placeholder 3">
            <a:extLst>
              <a:ext uri="{FF2B5EF4-FFF2-40B4-BE49-F238E27FC236}">
                <a16:creationId xmlns:a16="http://schemas.microsoft.com/office/drawing/2014/main" id="{518EAB06-0CC5-4BF9-80F2-77B80FF5087B}"/>
              </a:ext>
            </a:extLst>
          </p:cNvPr>
          <p:cNvSpPr>
            <a:spLocks noGrp="1"/>
          </p:cNvSpPr>
          <p:nvPr>
            <p:ph type="sldNum" sz="quarter" idx="12"/>
          </p:nvPr>
        </p:nvSpPr>
        <p:spPr/>
        <p:txBody>
          <a:bodyPr/>
          <a:lstStyle/>
          <a:p>
            <a:fld id="{A04C7075-94B7-4396-8488-F9671A886587}" type="slidenum">
              <a:rPr lang="en-US" smtClean="0"/>
              <a:t>9</a:t>
            </a:fld>
            <a:endParaRPr lang="en-US" dirty="0"/>
          </a:p>
        </p:txBody>
      </p:sp>
    </p:spTree>
    <p:extLst>
      <p:ext uri="{BB962C8B-B14F-4D97-AF65-F5344CB8AC3E}">
        <p14:creationId xmlns:p14="http://schemas.microsoft.com/office/powerpoint/2010/main" val="3768075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1546</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Chapter 13:  Routine Service Calls:  Emergency Calls to the Police</vt:lpstr>
      <vt:lpstr>Outline</vt:lpstr>
      <vt:lpstr> Introduction </vt:lpstr>
      <vt:lpstr>The Opening/Identification Sequence in Emergency Telephone Calls</vt:lpstr>
      <vt:lpstr> Excerpt 1: Zimmerman (1992b, p. 45)  </vt:lpstr>
      <vt:lpstr>The Interrogative Series and the Response to the Request for Help</vt:lpstr>
      <vt:lpstr> Excerpt 9: Zimmerman (1992b, pp. 45–6)  </vt:lpstr>
      <vt:lpstr> The Display of Emotions in Emergency Service Calls </vt:lpstr>
      <vt:lpstr>Language Differences and Emergency Service Calls </vt:lpstr>
      <vt:lpstr> Excerpt 16:  Raymond (2014, pp. 46-47) </vt:lpstr>
      <vt:lpstr>Excerpt 17:  Penn et al. (2017, p. 1774)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Routine Service Calls:  Emergency Calls to the Police</dc:title>
  <dc:creator>Garcia, Angela</dc:creator>
  <cp:lastModifiedBy>Garcia, Angela</cp:lastModifiedBy>
  <cp:revision>14</cp:revision>
  <dcterms:created xsi:type="dcterms:W3CDTF">2021-10-17T12:47:43Z</dcterms:created>
  <dcterms:modified xsi:type="dcterms:W3CDTF">2022-08-16T17:51:23Z</dcterms:modified>
</cp:coreProperties>
</file>