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3" r:id="rId7"/>
    <p:sldId id="264" r:id="rId8"/>
    <p:sldId id="265" r:id="rId9"/>
    <p:sldId id="266" r:id="rId10"/>
    <p:sldId id="267" r:id="rId11"/>
    <p:sldId id="268" r:id="rId12"/>
    <p:sldId id="269" r:id="rId13"/>
    <p:sldId id="26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7B9428-DE8D-465D-A718-A715418CF2E9}" v="1" dt="2022-08-16T17:52:56.4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9" d="100"/>
          <a:sy n="59" d="100"/>
        </p:scale>
        <p:origin x="90"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537B9428-DE8D-465D-A718-A715418CF2E9}"/>
    <pc:docChg chg="undo custSel modSld">
      <pc:chgData name="Garcia, Angela" userId="7c09586b-4f58-4c27-9ff0-1fa392274ef2" providerId="ADAL" clId="{537B9428-DE8D-465D-A718-A715418CF2E9}" dt="2022-08-16T17:59:15.492" v="208" actId="20577"/>
      <pc:docMkLst>
        <pc:docMk/>
      </pc:docMkLst>
      <pc:sldChg chg="addSp delSp modSp mod">
        <pc:chgData name="Garcia, Angela" userId="7c09586b-4f58-4c27-9ff0-1fa392274ef2" providerId="ADAL" clId="{537B9428-DE8D-465D-A718-A715418CF2E9}" dt="2022-08-16T17:53:26.803" v="8" actId="6549"/>
        <pc:sldMkLst>
          <pc:docMk/>
          <pc:sldMk cId="2831339210" sldId="256"/>
        </pc:sldMkLst>
        <pc:spChg chg="mod">
          <ac:chgData name="Garcia, Angela" userId="7c09586b-4f58-4c27-9ff0-1fa392274ef2" providerId="ADAL" clId="{537B9428-DE8D-465D-A718-A715418CF2E9}" dt="2022-08-16T17:53:26.803" v="8" actId="6549"/>
          <ac:spMkLst>
            <pc:docMk/>
            <pc:sldMk cId="2831339210" sldId="256"/>
            <ac:spMk id="3" creationId="{00000000-0000-0000-0000-000000000000}"/>
          </ac:spMkLst>
        </pc:spChg>
        <pc:graphicFrameChg chg="add del mod">
          <ac:chgData name="Garcia, Angela" userId="7c09586b-4f58-4c27-9ff0-1fa392274ef2" providerId="ADAL" clId="{537B9428-DE8D-465D-A718-A715418CF2E9}" dt="2022-08-16T17:52:59.411" v="3" actId="478"/>
          <ac:graphicFrameMkLst>
            <pc:docMk/>
            <pc:sldMk cId="2831339210" sldId="256"/>
            <ac:graphicFrameMk id="4" creationId="{71C3B06E-D752-2F2E-1557-B954685A57F3}"/>
          </ac:graphicFrameMkLst>
        </pc:graphicFrameChg>
      </pc:sldChg>
      <pc:sldChg chg="modSp mod">
        <pc:chgData name="Garcia, Angela" userId="7c09586b-4f58-4c27-9ff0-1fa392274ef2" providerId="ADAL" clId="{537B9428-DE8D-465D-A718-A715418CF2E9}" dt="2022-08-16T17:53:35.443" v="19" actId="20577"/>
        <pc:sldMkLst>
          <pc:docMk/>
          <pc:sldMk cId="2007017004" sldId="257"/>
        </pc:sldMkLst>
        <pc:spChg chg="mod">
          <ac:chgData name="Garcia, Angela" userId="7c09586b-4f58-4c27-9ff0-1fa392274ef2" providerId="ADAL" clId="{537B9428-DE8D-465D-A718-A715418CF2E9}" dt="2022-08-16T17:53:35.443" v="19" actId="20577"/>
          <ac:spMkLst>
            <pc:docMk/>
            <pc:sldMk cId="2007017004" sldId="257"/>
            <ac:spMk id="3" creationId="{00000000-0000-0000-0000-000000000000}"/>
          </ac:spMkLst>
        </pc:spChg>
      </pc:sldChg>
      <pc:sldChg chg="modSp mod">
        <pc:chgData name="Garcia, Angela" userId="7c09586b-4f58-4c27-9ff0-1fa392274ef2" providerId="ADAL" clId="{537B9428-DE8D-465D-A718-A715418CF2E9}" dt="2022-08-16T17:54:37.652" v="33" actId="6549"/>
        <pc:sldMkLst>
          <pc:docMk/>
          <pc:sldMk cId="89659963" sldId="261"/>
        </pc:sldMkLst>
        <pc:spChg chg="mod">
          <ac:chgData name="Garcia, Angela" userId="7c09586b-4f58-4c27-9ff0-1fa392274ef2" providerId="ADAL" clId="{537B9428-DE8D-465D-A718-A715418CF2E9}" dt="2022-08-16T17:54:37.652" v="33" actId="6549"/>
          <ac:spMkLst>
            <pc:docMk/>
            <pc:sldMk cId="89659963" sldId="261"/>
            <ac:spMk id="3" creationId="{00000000-0000-0000-0000-000000000000}"/>
          </ac:spMkLst>
        </pc:spChg>
      </pc:sldChg>
      <pc:sldChg chg="modSp mod">
        <pc:chgData name="Garcia, Angela" userId="7c09586b-4f58-4c27-9ff0-1fa392274ef2" providerId="ADAL" clId="{537B9428-DE8D-465D-A718-A715418CF2E9}" dt="2022-08-16T17:56:49.833" v="82" actId="115"/>
        <pc:sldMkLst>
          <pc:docMk/>
          <pc:sldMk cId="1487540316" sldId="262"/>
        </pc:sldMkLst>
        <pc:spChg chg="mod">
          <ac:chgData name="Garcia, Angela" userId="7c09586b-4f58-4c27-9ff0-1fa392274ef2" providerId="ADAL" clId="{537B9428-DE8D-465D-A718-A715418CF2E9}" dt="2022-08-16T17:53:45.296" v="29" actId="20577"/>
          <ac:spMkLst>
            <pc:docMk/>
            <pc:sldMk cId="1487540316" sldId="262"/>
            <ac:spMk id="2" creationId="{00000000-0000-0000-0000-000000000000}"/>
          </ac:spMkLst>
        </pc:spChg>
        <pc:spChg chg="mod">
          <ac:chgData name="Garcia, Angela" userId="7c09586b-4f58-4c27-9ff0-1fa392274ef2" providerId="ADAL" clId="{537B9428-DE8D-465D-A718-A715418CF2E9}" dt="2022-08-16T17:56:49.833" v="82" actId="115"/>
          <ac:spMkLst>
            <pc:docMk/>
            <pc:sldMk cId="1487540316" sldId="262"/>
            <ac:spMk id="3" creationId="{00000000-0000-0000-0000-000000000000}"/>
          </ac:spMkLst>
        </pc:spChg>
      </pc:sldChg>
      <pc:sldChg chg="modSp mod">
        <pc:chgData name="Garcia, Angela" userId="7c09586b-4f58-4c27-9ff0-1fa392274ef2" providerId="ADAL" clId="{537B9428-DE8D-465D-A718-A715418CF2E9}" dt="2022-08-16T17:55:50.959" v="77" actId="14100"/>
        <pc:sldMkLst>
          <pc:docMk/>
          <pc:sldMk cId="1186929847" sldId="266"/>
        </pc:sldMkLst>
        <pc:spChg chg="mod">
          <ac:chgData name="Garcia, Angela" userId="7c09586b-4f58-4c27-9ff0-1fa392274ef2" providerId="ADAL" clId="{537B9428-DE8D-465D-A718-A715418CF2E9}" dt="2022-08-16T17:55:50.959" v="77" actId="14100"/>
          <ac:spMkLst>
            <pc:docMk/>
            <pc:sldMk cId="1186929847" sldId="266"/>
            <ac:spMk id="2" creationId="{00000000-0000-0000-0000-000000000000}"/>
          </ac:spMkLst>
        </pc:spChg>
      </pc:sldChg>
      <pc:sldChg chg="modSp mod">
        <pc:chgData name="Garcia, Angela" userId="7c09586b-4f58-4c27-9ff0-1fa392274ef2" providerId="ADAL" clId="{537B9428-DE8D-465D-A718-A715418CF2E9}" dt="2022-08-16T17:57:34.628" v="97" actId="6549"/>
        <pc:sldMkLst>
          <pc:docMk/>
          <pc:sldMk cId="2596099368" sldId="267"/>
        </pc:sldMkLst>
        <pc:spChg chg="mod">
          <ac:chgData name="Garcia, Angela" userId="7c09586b-4f58-4c27-9ff0-1fa392274ef2" providerId="ADAL" clId="{537B9428-DE8D-465D-A718-A715418CF2E9}" dt="2022-08-16T17:57:34.628" v="97" actId="6549"/>
          <ac:spMkLst>
            <pc:docMk/>
            <pc:sldMk cId="2596099368" sldId="267"/>
            <ac:spMk id="3" creationId="{00000000-0000-0000-0000-000000000000}"/>
          </ac:spMkLst>
        </pc:spChg>
      </pc:sldChg>
      <pc:sldChg chg="modSp mod">
        <pc:chgData name="Garcia, Angela" userId="7c09586b-4f58-4c27-9ff0-1fa392274ef2" providerId="ADAL" clId="{537B9428-DE8D-465D-A718-A715418CF2E9}" dt="2022-08-16T17:59:15.492" v="208" actId="20577"/>
        <pc:sldMkLst>
          <pc:docMk/>
          <pc:sldMk cId="1390694441" sldId="268"/>
        </pc:sldMkLst>
        <pc:spChg chg="mod">
          <ac:chgData name="Garcia, Angela" userId="7c09586b-4f58-4c27-9ff0-1fa392274ef2" providerId="ADAL" clId="{537B9428-DE8D-465D-A718-A715418CF2E9}" dt="2022-08-16T17:59:15.492" v="208" actId="20577"/>
          <ac:spMkLst>
            <pc:docMk/>
            <pc:sldMk cId="1390694441" sldId="268"/>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49176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1302326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213654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340618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2369531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204481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290305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2924311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18297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2520000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6675C9-8DCA-4E31-A971-3CC1FBB1C514}" type="datetimeFigureOut">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A0806C-7966-4E41-9BE2-427211298280}" type="slidenum">
              <a:rPr lang="en-US" smtClean="0"/>
              <a:t>‹#›</a:t>
            </a:fld>
            <a:endParaRPr lang="en-US" dirty="0"/>
          </a:p>
        </p:txBody>
      </p:sp>
    </p:spTree>
    <p:extLst>
      <p:ext uri="{BB962C8B-B14F-4D97-AF65-F5344CB8AC3E}">
        <p14:creationId xmlns:p14="http://schemas.microsoft.com/office/powerpoint/2010/main" val="2178566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675C9-8DCA-4E31-A971-3CC1FBB1C514}" type="datetimeFigureOut">
              <a:rPr lang="en-US" smtClean="0"/>
              <a:t>8/16/2022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A0806C-7966-4E41-9BE2-427211298280}" type="slidenum">
              <a:rPr lang="en-US" smtClean="0"/>
              <a:t>‹#›</a:t>
            </a:fld>
            <a:endParaRPr lang="en-US" dirty="0"/>
          </a:p>
        </p:txBody>
      </p:sp>
    </p:spTree>
    <p:extLst>
      <p:ext uri="{BB962C8B-B14F-4D97-AF65-F5344CB8AC3E}">
        <p14:creationId xmlns:p14="http://schemas.microsoft.com/office/powerpoint/2010/main" val="3343987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a:latin typeface="+mn-lt"/>
              </a:rPr>
              <a:t>Chapter 14   Problematic Emergency Service Calls</a:t>
            </a:r>
            <a:br>
              <a:rPr lang="en-US" dirty="0"/>
            </a:br>
            <a:endParaRPr lang="en-US" dirty="0"/>
          </a:p>
        </p:txBody>
      </p:sp>
      <p:sp>
        <p:nvSpPr>
          <p:cNvPr id="3" name="Subtitle 2"/>
          <p:cNvSpPr>
            <a:spLocks noGrp="1"/>
          </p:cNvSpPr>
          <p:nvPr>
            <p:ph type="subTitle" idx="1"/>
          </p:nvPr>
        </p:nvSpPr>
        <p:spPr>
          <a:xfrm>
            <a:off x="1524000" y="3602038"/>
            <a:ext cx="9144000" cy="2978376"/>
          </a:xfrm>
        </p:spPr>
        <p:txBody>
          <a:bodyPr/>
          <a:lstStyle/>
          <a:p>
            <a:pPr algn="l"/>
            <a:r>
              <a:rPr lang="en-US" sz="2400">
                <a:latin typeface="Calibri" panose="020F0502020204030204" pitchFamily="34" charset="0"/>
                <a:cs typeface="Calibri" panose="020F0502020204030204" pitchFamily="34" charset="0"/>
              </a:rPr>
              <a:t>Angela Cora Garcia, c2022; slides to accompany Chapter 14 of </a:t>
            </a:r>
            <a:r>
              <a:rPr lang="en-US" sz="2400" i="1">
                <a:latin typeface="Calibri" panose="020F0502020204030204" pitchFamily="34" charset="0"/>
                <a:cs typeface="Calibri" panose="020F0502020204030204" pitchFamily="34" charset="0"/>
              </a:rPr>
              <a:t>An Introduction to Interaction: Understanding Talk in the Workplace and Everyday Life, Second Edition</a:t>
            </a:r>
            <a:r>
              <a:rPr lang="en-US" sz="2400">
                <a:latin typeface="Calibri" panose="020F0502020204030204" pitchFamily="34" charset="0"/>
                <a:cs typeface="Calibri" panose="020F0502020204030204" pitchFamily="34" charset="0"/>
              </a:rPr>
              <a:t>.  Bloomsbury Press.</a:t>
            </a:r>
          </a:p>
          <a:p>
            <a:pPr algn="l"/>
            <a:endParaRPr lang="en-US"/>
          </a:p>
          <a:p>
            <a:pPr algn="l"/>
            <a:r>
              <a:rPr lang="en-US"/>
              <a:t>(</a:t>
            </a:r>
            <a:r>
              <a:rPr lang="en-US" dirty="0"/>
              <a:t>Note:  Excerpt numbers will follow the number they were given in the textbook chapter, to make it easier to refer back to that section of the chapter for more details.)</a:t>
            </a:r>
          </a:p>
          <a:p>
            <a:endParaRPr lang="en-US" dirty="0"/>
          </a:p>
        </p:txBody>
      </p:sp>
    </p:spTree>
    <p:extLst>
      <p:ext uri="{BB962C8B-B14F-4D97-AF65-F5344CB8AC3E}">
        <p14:creationId xmlns:p14="http://schemas.microsoft.com/office/powerpoint/2010/main" val="2831339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2"/>
          </a:xfrm>
        </p:spPr>
        <p:txBody>
          <a:bodyPr/>
          <a:lstStyle/>
          <a:p>
            <a:br>
              <a:rPr lang="en-US" sz="3200">
                <a:latin typeface="+mn-lt"/>
              </a:rPr>
            </a:br>
            <a:r>
              <a:rPr lang="en-US" sz="3200" dirty="0">
                <a:latin typeface="+mn-lt"/>
              </a:rPr>
              <a:t>Racial/Ethnic Categories in Emergency Service Calls </a:t>
            </a:r>
            <a:br>
              <a:rPr lang="en-US" dirty="0"/>
            </a:br>
            <a:endParaRPr lang="en-US" dirty="0"/>
          </a:p>
        </p:txBody>
      </p:sp>
      <p:sp>
        <p:nvSpPr>
          <p:cNvPr id="3" name="Content Placeholder 2"/>
          <p:cNvSpPr>
            <a:spLocks noGrp="1"/>
          </p:cNvSpPr>
          <p:nvPr>
            <p:ph idx="1"/>
          </p:nvPr>
        </p:nvSpPr>
        <p:spPr>
          <a:xfrm>
            <a:off x="838200" y="997528"/>
            <a:ext cx="10515600" cy="5469774"/>
          </a:xfrm>
        </p:spPr>
        <p:txBody>
          <a:bodyPr/>
          <a:lstStyle/>
          <a:p>
            <a:pPr marL="0" indent="0">
              <a:lnSpc>
                <a:spcPct val="100000"/>
              </a:lnSpc>
              <a:spcBef>
                <a:spcPts val="0"/>
              </a:spcBef>
              <a:buNone/>
            </a:pPr>
            <a:r>
              <a:rPr lang="en-US" sz="2400" dirty="0"/>
              <a:t>Another type of problem that can occur in emergency service calls is the inappropriate use of racial/ethnic categories</a:t>
            </a:r>
          </a:p>
          <a:p>
            <a:pPr marL="0" indent="0">
              <a:lnSpc>
                <a:spcPct val="100000"/>
              </a:lnSpc>
              <a:spcBef>
                <a:spcPts val="0"/>
              </a:spcBef>
              <a:buNone/>
            </a:pPr>
            <a:endParaRPr lang="en-US" sz="2400" dirty="0"/>
          </a:p>
          <a:p>
            <a:pPr marL="0" indent="0">
              <a:lnSpc>
                <a:spcPct val="100000"/>
              </a:lnSpc>
              <a:spcBef>
                <a:spcPts val="0"/>
              </a:spcBef>
              <a:buNone/>
            </a:pPr>
            <a:r>
              <a:rPr lang="en-US" sz="2400"/>
              <a:t>Garcia (2022) </a:t>
            </a:r>
            <a:r>
              <a:rPr lang="en-US" sz="2400" dirty="0"/>
              <a:t>analyzes a case of racial profiling in which the caller uses the person’s race as a justification for reporting him to the police for suspected kidnapping</a:t>
            </a:r>
          </a:p>
          <a:p>
            <a:pPr marL="0" indent="0">
              <a:lnSpc>
                <a:spcPct val="100000"/>
              </a:lnSpc>
              <a:spcBef>
                <a:spcPts val="0"/>
              </a:spcBef>
              <a:buNone/>
            </a:pPr>
            <a:endParaRPr lang="en-US" sz="2400" dirty="0"/>
          </a:p>
          <a:p>
            <a:pPr marL="0" indent="0">
              <a:lnSpc>
                <a:spcPct val="100000"/>
              </a:lnSpc>
              <a:spcBef>
                <a:spcPts val="0"/>
              </a:spcBef>
              <a:buNone/>
            </a:pPr>
            <a:r>
              <a:rPr lang="en-US" sz="2400" dirty="0"/>
              <a:t>In Excerpt 15 on the next slide the caller refers to the person as the “black gentleman” (lines 4-5), and then tells the story of her encounter with him.  The only grounds she conveys for her suspicions are the fact that the children he is with are white (line 5)</a:t>
            </a:r>
          </a:p>
          <a:p>
            <a:pPr marL="0" indent="0">
              <a:lnSpc>
                <a:spcPct val="100000"/>
              </a:lnSpc>
              <a:spcBef>
                <a:spcPts val="0"/>
              </a:spcBef>
              <a:buNone/>
            </a:pPr>
            <a:endParaRPr lang="en-US" sz="2400" dirty="0"/>
          </a:p>
          <a:p>
            <a:pPr marL="0" indent="0">
              <a:lnSpc>
                <a:spcPct val="100000"/>
              </a:lnSpc>
              <a:spcBef>
                <a:spcPts val="0"/>
              </a:spcBef>
              <a:buNone/>
            </a:pPr>
            <a:r>
              <a:rPr lang="en-US" sz="2400" dirty="0"/>
              <a:t>The caller is unable to see a legitimate membership category for the three people she observes, relies on negative stereotypes to justify her report</a:t>
            </a:r>
          </a:p>
          <a:p>
            <a:endParaRPr lang="en-US" dirty="0"/>
          </a:p>
          <a:p>
            <a:endParaRPr lang="en-US" dirty="0"/>
          </a:p>
        </p:txBody>
      </p:sp>
    </p:spTree>
    <p:extLst>
      <p:ext uri="{BB962C8B-B14F-4D97-AF65-F5344CB8AC3E}">
        <p14:creationId xmlns:p14="http://schemas.microsoft.com/office/powerpoint/2010/main" val="2596099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819"/>
            <a:ext cx="10515600" cy="1346661"/>
          </a:xfrm>
        </p:spPr>
        <p:txBody>
          <a:bodyPr/>
          <a:lstStyle/>
          <a:p>
            <a:br>
              <a:rPr lang="en-US" sz="3200" dirty="0">
                <a:latin typeface="+mn-lt"/>
              </a:rPr>
            </a:br>
            <a:r>
              <a:rPr lang="en-US" sz="3200" dirty="0">
                <a:latin typeface="+mn-lt"/>
              </a:rPr>
              <a:t>Excerpt 15:  (Garcia</a:t>
            </a:r>
            <a:r>
              <a:rPr lang="en-US" sz="3200">
                <a:latin typeface="+mn-lt"/>
              </a:rPr>
              <a:t>, 2022, p. 8); Reprinted by permission of Taylor &amp; Francis Ltd, http://www.tandfonline.com.</a:t>
            </a:r>
            <a:br>
              <a:rPr lang="en-US" sz="3200" dirty="0">
                <a:latin typeface="+mn-lt"/>
              </a:rPr>
            </a:br>
            <a:r>
              <a:rPr lang="en-US" sz="3200" dirty="0">
                <a:latin typeface="+mn-lt"/>
              </a:rPr>
              <a:t>((CT: male, C: female))</a:t>
            </a:r>
            <a:br>
              <a:rPr lang="en-US" dirty="0"/>
            </a:br>
            <a:endParaRPr lang="en-US" dirty="0"/>
          </a:p>
        </p:txBody>
      </p:sp>
      <p:sp>
        <p:nvSpPr>
          <p:cNvPr id="3" name="Content Placeholder 2"/>
          <p:cNvSpPr>
            <a:spLocks noGrp="1"/>
          </p:cNvSpPr>
          <p:nvPr>
            <p:ph idx="1"/>
          </p:nvPr>
        </p:nvSpPr>
        <p:spPr>
          <a:xfrm>
            <a:off x="838200" y="1878675"/>
            <a:ext cx="10515600" cy="4688379"/>
          </a:xfrm>
        </p:spPr>
        <p:txBody>
          <a:bodyPr/>
          <a:lstStyle/>
          <a:p>
            <a:pPr marL="0" indent="0">
              <a:lnSpc>
                <a:spcPct val="100000"/>
              </a:lnSpc>
              <a:spcBef>
                <a:spcPts val="0"/>
              </a:spcBef>
              <a:buNone/>
            </a:pPr>
            <a:r>
              <a:rPr lang="en-US" sz="2000" dirty="0"/>
              <a:t>1	CT: 	nine one one what’s (the address) of your emergency</a:t>
            </a:r>
          </a:p>
          <a:p>
            <a:pPr marL="0" indent="0">
              <a:lnSpc>
                <a:spcPct val="100000"/>
              </a:lnSpc>
              <a:spcBef>
                <a:spcPts val="0"/>
              </a:spcBef>
              <a:buNone/>
            </a:pPr>
            <a:r>
              <a:rPr lang="en-US" sz="2000" dirty="0"/>
              <a:t>2		(0.6)</a:t>
            </a:r>
          </a:p>
          <a:p>
            <a:pPr marL="0" indent="0">
              <a:lnSpc>
                <a:spcPct val="100000"/>
              </a:lnSpc>
              <a:spcBef>
                <a:spcPts val="0"/>
              </a:spcBef>
              <a:buNone/>
            </a:pPr>
            <a:r>
              <a:rPr lang="en-US" sz="2000" dirty="0"/>
              <a:t>3	C:  	hi there um I’m in the </a:t>
            </a:r>
            <a:r>
              <a:rPr lang="en-US" sz="2000" dirty="0" err="1"/>
              <a:t>Wa:lmart</a:t>
            </a:r>
            <a:r>
              <a:rPr lang="en-US" sz="2000"/>
              <a:t> parking lot at (Conner) parkway? </a:t>
            </a:r>
          </a:p>
          <a:p>
            <a:pPr marL="0" indent="0">
              <a:lnSpc>
                <a:spcPct val="100000"/>
              </a:lnSpc>
              <a:spcBef>
                <a:spcPts val="0"/>
              </a:spcBef>
              <a:buNone/>
            </a:pPr>
            <a:r>
              <a:rPr lang="en-US" sz="2000"/>
              <a:t>4		(0.2) </a:t>
            </a:r>
            <a:r>
              <a:rPr lang="en-US" sz="2000" u="sng"/>
              <a:t>a</a:t>
            </a:r>
            <a:r>
              <a:rPr lang="en-US" sz="2000"/>
              <a:t>nd (0.2) I just got my nails done and I see this (0.2) black </a:t>
            </a:r>
          </a:p>
          <a:p>
            <a:pPr marL="0" indent="0">
              <a:lnSpc>
                <a:spcPct val="100000"/>
              </a:lnSpc>
              <a:spcBef>
                <a:spcPts val="0"/>
              </a:spcBef>
              <a:buNone/>
            </a:pPr>
            <a:r>
              <a:rPr lang="en-US" sz="2000"/>
              <a:t>5		gentleman with these two little </a:t>
            </a:r>
            <a:r>
              <a:rPr lang="en-US" sz="2000" u="sng"/>
              <a:t>white</a:t>
            </a:r>
            <a:r>
              <a:rPr lang="en-US" sz="2000"/>
              <a:t> kids and I (0.2) a:nd (0.3) so </a:t>
            </a:r>
          </a:p>
          <a:p>
            <a:pPr marL="0" indent="0">
              <a:lnSpc>
                <a:spcPct val="100000"/>
              </a:lnSpc>
              <a:spcBef>
                <a:spcPts val="0"/>
              </a:spcBef>
              <a:buNone/>
            </a:pPr>
            <a:r>
              <a:rPr lang="en-US" sz="2000"/>
              <a:t>6		I just had a funny feeling (0.2) a:nd so I rode around and I sh- I </a:t>
            </a:r>
          </a:p>
          <a:p>
            <a:pPr marL="0" indent="0">
              <a:lnSpc>
                <a:spcPct val="100000"/>
              </a:lnSpc>
              <a:spcBef>
                <a:spcPts val="0"/>
              </a:spcBef>
              <a:buNone/>
            </a:pPr>
            <a:r>
              <a:rPr lang="en-US" sz="2000"/>
              <a:t>7		came back and I said- I saw the </a:t>
            </a:r>
            <a:r>
              <a:rPr lang="en-US" sz="2000" u="sng"/>
              <a:t>gi:</a:t>
            </a:r>
            <a:r>
              <a:rPr lang="en-US" sz="2000"/>
              <a:t>rl get in (0.2) and the- the </a:t>
            </a:r>
          </a:p>
          <a:p>
            <a:pPr marL="0" indent="0">
              <a:lnSpc>
                <a:spcPct val="100000"/>
              </a:lnSpc>
              <a:spcBef>
                <a:spcPts val="0"/>
              </a:spcBef>
              <a:buNone/>
            </a:pPr>
            <a:r>
              <a:rPr lang="en-US" sz="2000"/>
              <a:t>8		little boy and I said I wal- I drove around these kids are these kids </a:t>
            </a:r>
          </a:p>
          <a:p>
            <a:pPr marL="0" indent="0">
              <a:lnSpc>
                <a:spcPct val="100000"/>
              </a:lnSpc>
              <a:spcBef>
                <a:spcPts val="0"/>
              </a:spcBef>
              <a:buNone/>
            </a:pPr>
            <a:r>
              <a:rPr lang="en-US" sz="2000"/>
              <a:t>9		okay? do you </a:t>
            </a:r>
            <a:r>
              <a:rPr lang="en-US" sz="2000" u="sng"/>
              <a:t>kno</a:t>
            </a:r>
            <a:r>
              <a:rPr lang="en-US" sz="2000"/>
              <a:t>w these kids and he said why </a:t>
            </a:r>
            <a:r>
              <a:rPr lang="en-US" sz="2000" u="sng"/>
              <a:t>wou</a:t>
            </a:r>
            <a:r>
              <a:rPr lang="en-US" sz="2000"/>
              <a:t>ldn’t I  I said I </a:t>
            </a:r>
          </a:p>
          <a:p>
            <a:pPr marL="0" indent="0">
              <a:lnSpc>
                <a:spcPct val="100000"/>
              </a:lnSpc>
              <a:spcBef>
                <a:spcPts val="0"/>
              </a:spcBef>
              <a:buNone/>
            </a:pPr>
            <a:r>
              <a:rPr lang="en-US" sz="2000"/>
              <a:t>10		don’t know (		) I rode around again let me see the little </a:t>
            </a:r>
          </a:p>
          <a:p>
            <a:pPr marL="0" indent="0">
              <a:lnSpc>
                <a:spcPct val="100000"/>
              </a:lnSpc>
              <a:spcBef>
                <a:spcPts val="0"/>
              </a:spcBef>
              <a:buNone/>
            </a:pPr>
            <a:r>
              <a:rPr lang="en-US" sz="2000"/>
              <a:t>11		girl and he said NO and I said let me see the little girl! and jus- </a:t>
            </a:r>
          </a:p>
          <a:p>
            <a:pPr marL="0" indent="0">
              <a:lnSpc>
                <a:spcPct val="100000"/>
              </a:lnSpc>
              <a:spcBef>
                <a:spcPts val="0"/>
              </a:spcBef>
              <a:buNone/>
            </a:pPr>
            <a:r>
              <a:rPr lang="en-US" sz="2000"/>
              <a:t>12		see if she </a:t>
            </a:r>
            <a:r>
              <a:rPr lang="en-US" sz="2000" u="sng"/>
              <a:t>kno</a:t>
            </a:r>
            <a:r>
              <a:rPr lang="en-US" sz="2000"/>
              <a:t>ws you and and uh you know so (0.4) he’s in the:: </a:t>
            </a:r>
          </a:p>
          <a:p>
            <a:pPr marL="0" indent="0">
              <a:lnSpc>
                <a:spcPct val="100000"/>
              </a:lnSpc>
              <a:spcBef>
                <a:spcPts val="0"/>
              </a:spcBef>
              <a:buNone/>
            </a:pPr>
            <a:r>
              <a:rPr lang="en-US" sz="2000"/>
              <a:t>13		(0.2) the:: (0.2) u:h gas station right now (0.2) and the number </a:t>
            </a:r>
          </a:p>
          <a:p>
            <a:pPr marL="0" indent="0">
              <a:lnSpc>
                <a:spcPct val="100000"/>
              </a:lnSpc>
              <a:spcBef>
                <a:spcPts val="0"/>
              </a:spcBef>
              <a:buNone/>
            </a:pPr>
            <a:r>
              <a:rPr lang="en-US" sz="2000"/>
              <a:t>14		on the plate is uh ((license number deleted)) it’s u:h (0.2) u:m </a:t>
            </a:r>
          </a:p>
          <a:p>
            <a:pPr marL="0" indent="0">
              <a:lnSpc>
                <a:spcPct val="100000"/>
              </a:lnSpc>
              <a:spcBef>
                <a:spcPts val="0"/>
              </a:spcBef>
              <a:buNone/>
            </a:pPr>
            <a:r>
              <a:rPr lang="en-US" sz="2000"/>
              <a:t>15		like an electric </a:t>
            </a:r>
            <a:r>
              <a:rPr lang="en-US" sz="2000" u="sng"/>
              <a:t>blue</a:t>
            </a:r>
            <a:r>
              <a:rPr lang="en-US" sz="2000"/>
              <a:t> honda</a:t>
            </a:r>
          </a:p>
          <a:p>
            <a:endParaRPr lang="en-US"/>
          </a:p>
        </p:txBody>
      </p:sp>
    </p:spTree>
    <p:extLst>
      <p:ext uri="{BB962C8B-B14F-4D97-AF65-F5344CB8AC3E}">
        <p14:creationId xmlns:p14="http://schemas.microsoft.com/office/powerpoint/2010/main" val="1390694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4213"/>
          </a:xfrm>
        </p:spPr>
        <p:txBody>
          <a:bodyPr/>
          <a:lstStyle/>
          <a:p>
            <a:r>
              <a:rPr lang="en-US" sz="3200" dirty="0">
                <a:latin typeface="+mn-lt"/>
              </a:rPr>
              <a:t>Summary</a:t>
            </a:r>
          </a:p>
        </p:txBody>
      </p:sp>
      <p:sp>
        <p:nvSpPr>
          <p:cNvPr id="3" name="Content Placeholder 2"/>
          <p:cNvSpPr>
            <a:spLocks noGrp="1"/>
          </p:cNvSpPr>
          <p:nvPr>
            <p:ph idx="1"/>
          </p:nvPr>
        </p:nvSpPr>
        <p:spPr>
          <a:xfrm>
            <a:off x="838200" y="1995055"/>
            <a:ext cx="10515600" cy="4655126"/>
          </a:xfrm>
        </p:spPr>
        <p:txBody>
          <a:bodyPr>
            <a:normAutofit/>
          </a:bodyPr>
          <a:lstStyle/>
          <a:p>
            <a:pPr marL="0" indent="0">
              <a:lnSpc>
                <a:spcPct val="100000"/>
              </a:lnSpc>
              <a:spcBef>
                <a:spcPts val="0"/>
              </a:spcBef>
              <a:buNone/>
            </a:pPr>
            <a:r>
              <a:rPr lang="en-US" sz="2400" dirty="0"/>
              <a:t>Problems in the interaction between callers and call takers in emergency service calls can be caused by both parties</a:t>
            </a:r>
          </a:p>
          <a:p>
            <a:pPr marL="0" indent="0">
              <a:lnSpc>
                <a:spcPct val="100000"/>
              </a:lnSpc>
              <a:spcBef>
                <a:spcPts val="0"/>
              </a:spcBef>
              <a:buNone/>
            </a:pPr>
            <a:endParaRPr lang="en-US" sz="2400" dirty="0"/>
          </a:p>
          <a:p>
            <a:pPr marL="0" indent="0">
              <a:lnSpc>
                <a:spcPct val="100000"/>
              </a:lnSpc>
              <a:spcBef>
                <a:spcPts val="0"/>
              </a:spcBef>
              <a:buNone/>
            </a:pPr>
            <a:r>
              <a:rPr lang="en-US" sz="2400" dirty="0"/>
              <a:t>These interactional problems can lead to arguing, lack of trust or credibility, failure to convey the urgency of a situation, or inappropriate reports against innocent people</a:t>
            </a:r>
          </a:p>
          <a:p>
            <a:pPr marL="0" indent="0">
              <a:lnSpc>
                <a:spcPct val="100000"/>
              </a:lnSpc>
              <a:spcBef>
                <a:spcPts val="0"/>
              </a:spcBef>
              <a:buNone/>
            </a:pPr>
            <a:endParaRPr lang="en-US" sz="2400" dirty="0"/>
          </a:p>
          <a:p>
            <a:pPr marL="0" indent="0">
              <a:lnSpc>
                <a:spcPct val="100000"/>
              </a:lnSpc>
              <a:spcBef>
                <a:spcPts val="0"/>
              </a:spcBef>
              <a:buNone/>
            </a:pPr>
            <a:r>
              <a:rPr lang="en-US" sz="2400" dirty="0"/>
              <a:t>Conversation analysis is a useful tool for discovering the causes of the problematic communications in these calls and providing guidance for how to avoid such problems in future calls</a:t>
            </a:r>
          </a:p>
          <a:p>
            <a:pPr marL="0" indent="0">
              <a:lnSpc>
                <a:spcPct val="100000"/>
              </a:lnSpc>
              <a:spcBef>
                <a:spcPts val="0"/>
              </a:spcBef>
              <a:buNone/>
            </a:pPr>
            <a:endParaRPr lang="en-US" sz="2400" dirty="0"/>
          </a:p>
          <a:p>
            <a:endParaRPr lang="en-US" sz="2400" dirty="0"/>
          </a:p>
        </p:txBody>
      </p:sp>
    </p:spTree>
    <p:extLst>
      <p:ext uri="{BB962C8B-B14F-4D97-AF65-F5344CB8AC3E}">
        <p14:creationId xmlns:p14="http://schemas.microsoft.com/office/powerpoint/2010/main" val="2083037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7464"/>
          </a:xfrm>
        </p:spPr>
        <p:txBody>
          <a:bodyPr>
            <a:normAutofit/>
          </a:bodyPr>
          <a:lstStyle/>
          <a:p>
            <a:r>
              <a:rPr lang="en-US" sz="3200">
                <a:latin typeface="+mn-lt"/>
              </a:rPr>
              <a:t>References</a:t>
            </a:r>
            <a:endParaRPr lang="en-US" sz="3200" dirty="0">
              <a:latin typeface="+mn-lt"/>
            </a:endParaRPr>
          </a:p>
        </p:txBody>
      </p:sp>
      <p:sp>
        <p:nvSpPr>
          <p:cNvPr id="3" name="Content Placeholder 2"/>
          <p:cNvSpPr>
            <a:spLocks noGrp="1"/>
          </p:cNvSpPr>
          <p:nvPr>
            <p:ph idx="1"/>
          </p:nvPr>
        </p:nvSpPr>
        <p:spPr>
          <a:xfrm>
            <a:off x="838200" y="1039091"/>
            <a:ext cx="10515600" cy="5137872"/>
          </a:xfrm>
        </p:spPr>
        <p:txBody>
          <a:bodyPr>
            <a:normAutofit/>
          </a:bodyPr>
          <a:lstStyle/>
          <a:p>
            <a:pPr marL="0" indent="0">
              <a:lnSpc>
                <a:spcPct val="100000"/>
              </a:lnSpc>
              <a:spcBef>
                <a:spcPts val="0"/>
              </a:spcBef>
              <a:buNone/>
            </a:pPr>
            <a:r>
              <a:rPr lang="en-US" sz="2400" dirty="0"/>
              <a:t>Garcia, Angela Cora. (2015), ‘"Something really weird has happened":  Losing the "big picture" in emergency service calls,' </a:t>
            </a:r>
            <a:r>
              <a:rPr lang="en-US" sz="2400" u="sng" dirty="0"/>
              <a:t>Journal of Pragmatics</a:t>
            </a:r>
            <a:r>
              <a:rPr lang="en-US" sz="2400" i="1" dirty="0"/>
              <a:t>,</a:t>
            </a:r>
            <a:r>
              <a:rPr lang="en-US" sz="2400" dirty="0"/>
              <a:t> 84, (2015), 102-120. </a:t>
            </a:r>
          </a:p>
          <a:p>
            <a:pPr marL="0" indent="0">
              <a:lnSpc>
                <a:spcPct val="100000"/>
              </a:lnSpc>
              <a:spcBef>
                <a:spcPts val="0"/>
              </a:spcBef>
              <a:buNone/>
            </a:pPr>
            <a:r>
              <a:rPr lang="en-US" sz="2400" dirty="0"/>
              <a:t> </a:t>
            </a:r>
          </a:p>
          <a:p>
            <a:pPr marL="0" indent="0">
              <a:lnSpc>
                <a:spcPct val="100000"/>
              </a:lnSpc>
              <a:spcBef>
                <a:spcPts val="0"/>
              </a:spcBef>
              <a:buNone/>
            </a:pPr>
            <a:r>
              <a:rPr lang="en-US" sz="2400"/>
              <a:t>Garcia, Angela Cora.  (2022). A preliminary investigation of the use of racial/ethnic categories in emergency telephone calls in the United States, </a:t>
            </a:r>
            <a:r>
              <a:rPr lang="en-US" sz="2400" u="sng"/>
              <a:t>Journal of Applied Communication Research</a:t>
            </a:r>
            <a:r>
              <a:rPr lang="en-US" sz="2400"/>
              <a:t>, DOI: 10.1080/00909882.2021.2012224</a:t>
            </a:r>
          </a:p>
          <a:p>
            <a:pPr marL="0" indent="0">
              <a:lnSpc>
                <a:spcPct val="100000"/>
              </a:lnSpc>
              <a:spcBef>
                <a:spcPts val="0"/>
              </a:spcBef>
              <a:buNone/>
            </a:pPr>
            <a:endParaRPr lang="en-US" sz="2400" dirty="0">
              <a:effectLst/>
              <a:ea typeface="Calibri" panose="020F0502020204030204" pitchFamily="34" charset="0"/>
              <a:cs typeface="Times New Roman" panose="02020603050405020304" pitchFamily="18" charset="0"/>
            </a:endParaRPr>
          </a:p>
          <a:p>
            <a:pPr marL="0" indent="0">
              <a:lnSpc>
                <a:spcPct val="100000"/>
              </a:lnSpc>
              <a:spcBef>
                <a:spcPts val="0"/>
              </a:spcBef>
              <a:buNone/>
            </a:pPr>
            <a:r>
              <a:rPr lang="en-US" sz="2400" dirty="0">
                <a:effectLst/>
                <a:ea typeface="Calibri" panose="020F0502020204030204" pitchFamily="34" charset="0"/>
                <a:cs typeface="Times New Roman" panose="02020603050405020304" pitchFamily="18" charset="0"/>
              </a:rPr>
              <a:t>Garcia, Angela Cora and Penelope A. Parmer. (1999), ‘Misplaced mistrust: the collaborative construction of doubt in 911 emergency calls’, </a:t>
            </a:r>
            <a:r>
              <a:rPr lang="en-US" sz="2400" u="sng" dirty="0">
                <a:effectLst/>
                <a:ea typeface="Calibri" panose="020F0502020204030204" pitchFamily="34" charset="0"/>
                <a:cs typeface="Times New Roman" panose="02020603050405020304" pitchFamily="18" charset="0"/>
              </a:rPr>
              <a:t>Symbolic Interaction</a:t>
            </a:r>
            <a:r>
              <a:rPr lang="en-US" sz="2400" dirty="0">
                <a:effectLst/>
                <a:ea typeface="Calibri" panose="020F0502020204030204" pitchFamily="34" charset="0"/>
                <a:cs typeface="Times New Roman" panose="02020603050405020304" pitchFamily="18" charset="0"/>
              </a:rPr>
              <a:t>, 22, (4), 297–324.</a:t>
            </a:r>
          </a:p>
          <a:p>
            <a:pPr marL="0" indent="0">
              <a:lnSpc>
                <a:spcPct val="100000"/>
              </a:lnSpc>
              <a:spcBef>
                <a:spcPts val="0"/>
              </a:spcBef>
              <a:buNone/>
            </a:pPr>
            <a:r>
              <a:rPr lang="en-US" sz="2400" dirty="0"/>
              <a:t> </a:t>
            </a:r>
          </a:p>
          <a:p>
            <a:pPr marL="0" marR="0" indent="0">
              <a:lnSpc>
                <a:spcPct val="100000"/>
              </a:lnSpc>
              <a:spcBef>
                <a:spcPts val="0"/>
              </a:spcBef>
              <a:buNone/>
              <a:tabLst>
                <a:tab pos="-457200" algn="l"/>
                <a:tab pos="457200" algn="l"/>
              </a:tabLst>
            </a:pPr>
            <a:r>
              <a:rPr lang="en-US" sz="2400" spc="-15" dirty="0">
                <a:effectLst/>
                <a:ea typeface="Calibri" panose="020F0502020204030204" pitchFamily="34" charset="0"/>
                <a:cs typeface="Times New Roman" panose="02020603050405020304" pitchFamily="18" charset="0"/>
              </a:rPr>
              <a:t>Whalen, Jack, Don H. Zimmerman, and Marilyn R. Whalen. (1988), ‘When words fail: a single case analysis’, </a:t>
            </a:r>
            <a:r>
              <a:rPr lang="en-US" sz="2400" u="sng" spc="-15" dirty="0">
                <a:effectLst/>
                <a:ea typeface="Calibri" panose="020F0502020204030204" pitchFamily="34" charset="0"/>
                <a:cs typeface="Times New Roman" panose="02020603050405020304" pitchFamily="18" charset="0"/>
              </a:rPr>
              <a:t>Social Problems</a:t>
            </a:r>
            <a:r>
              <a:rPr lang="en-US" sz="2400" spc="-15" dirty="0">
                <a:effectLst/>
                <a:ea typeface="Calibri" panose="020F0502020204030204" pitchFamily="34" charset="0"/>
                <a:cs typeface="Times New Roman" panose="02020603050405020304" pitchFamily="18" charset="0"/>
              </a:rPr>
              <a:t>, 35, (4), 335–62.</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7540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1086"/>
          </a:xfrm>
        </p:spPr>
        <p:txBody>
          <a:bodyPr>
            <a:normAutofit/>
          </a:bodyPr>
          <a:lstStyle/>
          <a:p>
            <a:r>
              <a:rPr lang="en-US" sz="3200" dirty="0">
                <a:latin typeface="+mn-lt"/>
              </a:rPr>
              <a:t>Outline</a:t>
            </a:r>
          </a:p>
        </p:txBody>
      </p:sp>
      <p:sp>
        <p:nvSpPr>
          <p:cNvPr id="3" name="Content Placeholder 2"/>
          <p:cNvSpPr>
            <a:spLocks noGrp="1"/>
          </p:cNvSpPr>
          <p:nvPr>
            <p:ph idx="1"/>
          </p:nvPr>
        </p:nvSpPr>
        <p:spPr>
          <a:xfrm>
            <a:off x="838200" y="931025"/>
            <a:ext cx="10515600" cy="5710843"/>
          </a:xfrm>
        </p:spPr>
        <p:txBody>
          <a:bodyPr/>
          <a:lstStyle/>
          <a:p>
            <a:pPr marL="0" indent="0">
              <a:buNone/>
            </a:pPr>
            <a:r>
              <a:rPr lang="en-US" sz="2400" dirty="0"/>
              <a:t>Introduction</a:t>
            </a:r>
          </a:p>
          <a:p>
            <a:pPr marL="0" indent="0">
              <a:buNone/>
            </a:pPr>
            <a:r>
              <a:rPr lang="en-US" sz="2400" dirty="0"/>
              <a:t>A Problematic Emergency Service Call</a:t>
            </a:r>
          </a:p>
          <a:p>
            <a:pPr marL="0" indent="0">
              <a:buNone/>
            </a:pPr>
            <a:r>
              <a:rPr lang="en-US" sz="2400" dirty="0"/>
              <a:t>A Problematic Service Call: Failure to Maintain Trust</a:t>
            </a:r>
          </a:p>
          <a:p>
            <a:pPr marL="457200" lvl="1" indent="0">
              <a:buNone/>
            </a:pPr>
            <a:r>
              <a:rPr lang="en-US" dirty="0"/>
              <a:t>The Importance of Context</a:t>
            </a:r>
          </a:p>
          <a:p>
            <a:pPr marL="457200" lvl="1" indent="0">
              <a:buNone/>
            </a:pPr>
            <a:r>
              <a:rPr lang="en-US" dirty="0"/>
              <a:t>The Importance of Callers' Opening Turns </a:t>
            </a:r>
          </a:p>
          <a:p>
            <a:pPr marL="457200" lvl="1" indent="0">
              <a:buNone/>
            </a:pPr>
            <a:r>
              <a:rPr lang="en-US" dirty="0"/>
              <a:t>The Problematic Nature of Unresolved Disjunctures </a:t>
            </a:r>
          </a:p>
          <a:p>
            <a:pPr marL="457200" lvl="1" indent="0">
              <a:buNone/>
            </a:pPr>
            <a:r>
              <a:rPr lang="en-US" dirty="0"/>
              <a:t>The Problematics of Multi-Topic Emergency Service Calls</a:t>
            </a:r>
          </a:p>
          <a:p>
            <a:pPr marL="457200" lvl="1" indent="0">
              <a:buNone/>
            </a:pPr>
            <a:r>
              <a:rPr lang="en-US" dirty="0"/>
              <a:t>The Problematics of Concealment in Emergency Service Calls</a:t>
            </a:r>
          </a:p>
          <a:p>
            <a:pPr marL="457200" lvl="1" indent="0">
              <a:buNone/>
            </a:pPr>
            <a:r>
              <a:rPr lang="en-US" dirty="0"/>
              <a:t>The Lack of a Coherent Story or Narrative </a:t>
            </a:r>
          </a:p>
          <a:p>
            <a:pPr marL="0" indent="0">
              <a:buNone/>
            </a:pPr>
            <a:r>
              <a:rPr lang="en-US" sz="2400" dirty="0"/>
              <a:t>A Problematic Emergency Call:  Failure to Establish the Urgency of the Situation</a:t>
            </a:r>
          </a:p>
          <a:p>
            <a:pPr marL="0" indent="0">
              <a:buNone/>
            </a:pPr>
            <a:r>
              <a:rPr lang="en-US" sz="2400" dirty="0"/>
              <a:t>Racial/Ethnic Categories in Emergency Service Calls </a:t>
            </a:r>
          </a:p>
          <a:p>
            <a:pPr marL="0" indent="0">
              <a:buNone/>
            </a:pPr>
            <a:r>
              <a:rPr lang="en-US" sz="2400"/>
              <a:t>Summary</a:t>
            </a:r>
          </a:p>
          <a:p>
            <a:pPr marL="0" indent="0">
              <a:buNone/>
            </a:pPr>
            <a:r>
              <a:rPr lang="en-US" sz="2400"/>
              <a:t>References</a:t>
            </a:r>
            <a:endParaRPr lang="en-US" sz="24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07017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8904"/>
          </a:xfrm>
        </p:spPr>
        <p:txBody>
          <a:bodyPr/>
          <a:lstStyle/>
          <a:p>
            <a:br>
              <a:rPr lang="en-US" sz="3200" dirty="0">
                <a:latin typeface="+mn-lt"/>
              </a:rPr>
            </a:br>
            <a:r>
              <a:rPr lang="en-US" sz="3200" dirty="0">
                <a:latin typeface="+mn-lt"/>
              </a:rPr>
              <a:t>Introduction</a:t>
            </a:r>
            <a:br>
              <a:rPr lang="en-US" dirty="0"/>
            </a:br>
            <a:endParaRPr lang="en-US" dirty="0"/>
          </a:p>
        </p:txBody>
      </p:sp>
      <p:sp>
        <p:nvSpPr>
          <p:cNvPr id="3" name="Content Placeholder 2"/>
          <p:cNvSpPr>
            <a:spLocks noGrp="1"/>
          </p:cNvSpPr>
          <p:nvPr>
            <p:ph idx="1"/>
          </p:nvPr>
        </p:nvSpPr>
        <p:spPr>
          <a:xfrm>
            <a:off x="838200" y="1313411"/>
            <a:ext cx="10515600" cy="4863552"/>
          </a:xfrm>
        </p:spPr>
        <p:txBody>
          <a:bodyPr>
            <a:normAutofit/>
          </a:bodyPr>
          <a:lstStyle/>
          <a:p>
            <a:pPr marL="0" indent="0">
              <a:buNone/>
            </a:pPr>
            <a:r>
              <a:rPr lang="en-US" sz="2400" dirty="0"/>
              <a:t>Chapter 13 described the interactional organization of routine emergency service calls</a:t>
            </a:r>
          </a:p>
          <a:p>
            <a:pPr marL="0" indent="0">
              <a:buNone/>
            </a:pPr>
            <a:endParaRPr lang="en-US" sz="2400" dirty="0"/>
          </a:p>
          <a:p>
            <a:pPr marL="0" indent="0">
              <a:buNone/>
            </a:pPr>
            <a:r>
              <a:rPr lang="en-US" sz="2400" dirty="0"/>
              <a:t>When problems occur in the call, the provision of service can be delayed</a:t>
            </a:r>
          </a:p>
          <a:p>
            <a:pPr marL="0" indent="0">
              <a:buNone/>
            </a:pPr>
            <a:endParaRPr lang="en-US" sz="2400" dirty="0"/>
          </a:p>
          <a:p>
            <a:pPr marL="0" indent="0">
              <a:buNone/>
            </a:pPr>
            <a:r>
              <a:rPr lang="en-US" sz="2400" dirty="0"/>
              <a:t>In this chapter we examine a range of interactional problems that can occur in the interaction between callers and call takers that may be consequential for the work of the call</a:t>
            </a:r>
          </a:p>
        </p:txBody>
      </p:sp>
    </p:spTree>
    <p:extLst>
      <p:ext uri="{BB962C8B-B14F-4D97-AF65-F5344CB8AC3E}">
        <p14:creationId xmlns:p14="http://schemas.microsoft.com/office/powerpoint/2010/main" val="509547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9522"/>
          </a:xfrm>
        </p:spPr>
        <p:txBody>
          <a:bodyPr/>
          <a:lstStyle/>
          <a:p>
            <a:br>
              <a:rPr lang="en-US" sz="2400" dirty="0">
                <a:latin typeface="+mn-lt"/>
              </a:rPr>
            </a:br>
            <a:r>
              <a:rPr lang="en-US" sz="3200" dirty="0">
                <a:latin typeface="+mn-lt"/>
              </a:rPr>
              <a:t>A Problematic Emergency Service Call</a:t>
            </a:r>
            <a:br>
              <a:rPr lang="en-US" sz="3200" dirty="0">
                <a:latin typeface="+mn-lt"/>
              </a:rPr>
            </a:br>
            <a:endParaRPr lang="en-US" sz="3200" dirty="0">
              <a:latin typeface="+mn-lt"/>
            </a:endParaRPr>
          </a:p>
        </p:txBody>
      </p:sp>
      <p:sp>
        <p:nvSpPr>
          <p:cNvPr id="3" name="Content Placeholder 2"/>
          <p:cNvSpPr>
            <a:spLocks noGrp="1"/>
          </p:cNvSpPr>
          <p:nvPr>
            <p:ph idx="1"/>
          </p:nvPr>
        </p:nvSpPr>
        <p:spPr>
          <a:xfrm>
            <a:off x="838200" y="1122218"/>
            <a:ext cx="10515600" cy="5461462"/>
          </a:xfrm>
        </p:spPr>
        <p:txBody>
          <a:bodyPr/>
          <a:lstStyle/>
          <a:p>
            <a:pPr marL="0" indent="0">
              <a:lnSpc>
                <a:spcPct val="100000"/>
              </a:lnSpc>
              <a:spcBef>
                <a:spcPts val="0"/>
              </a:spcBef>
              <a:buNone/>
            </a:pPr>
            <a:r>
              <a:rPr lang="en-US" sz="2400" dirty="0"/>
              <a:t>Whalen et al. (1988) analyzed call in which argument emerged between the caller, who was trying to get an ambulance for his mother who was seriously ill, and the nurse call taker who was trying to screen the call for medical reasons to justify provision of service, as well as collect the information needed to send help</a:t>
            </a:r>
          </a:p>
          <a:p>
            <a:pPr marL="0" indent="0">
              <a:lnSpc>
                <a:spcPct val="100000"/>
              </a:lnSpc>
              <a:spcBef>
                <a:spcPts val="0"/>
              </a:spcBef>
              <a:buNone/>
            </a:pPr>
            <a:endParaRPr lang="en-US" sz="2400" dirty="0"/>
          </a:p>
          <a:p>
            <a:pPr marL="0" indent="0">
              <a:lnSpc>
                <a:spcPct val="100000"/>
              </a:lnSpc>
              <a:spcBef>
                <a:spcPts val="0"/>
              </a:spcBef>
              <a:buNone/>
            </a:pPr>
            <a:r>
              <a:rPr lang="en-US" sz="2400" dirty="0"/>
              <a:t>Several types of problems emerged, including:</a:t>
            </a:r>
          </a:p>
          <a:p>
            <a:pPr marL="457200" lvl="1" indent="0">
              <a:lnSpc>
                <a:spcPct val="100000"/>
              </a:lnSpc>
              <a:spcBef>
                <a:spcPts val="0"/>
              </a:spcBef>
              <a:buNone/>
            </a:pPr>
            <a:endParaRPr lang="en-US" dirty="0"/>
          </a:p>
          <a:p>
            <a:pPr marL="457200" lvl="1" indent="0">
              <a:lnSpc>
                <a:spcPct val="100000"/>
              </a:lnSpc>
              <a:spcBef>
                <a:spcPts val="0"/>
              </a:spcBef>
              <a:buNone/>
            </a:pPr>
            <a:r>
              <a:rPr lang="en-US" dirty="0"/>
              <a:t>The caller did not seem to understand that he needed to justify his request for help (Excerpt 5, next slide, lines 65, 69-70, and 72-3)</a:t>
            </a:r>
          </a:p>
          <a:p>
            <a:pPr marL="457200" lvl="1" indent="0">
              <a:lnSpc>
                <a:spcPct val="100000"/>
              </a:lnSpc>
              <a:spcBef>
                <a:spcPts val="0"/>
              </a:spcBef>
              <a:buNone/>
            </a:pPr>
            <a:endParaRPr lang="en-US" dirty="0"/>
          </a:p>
          <a:p>
            <a:pPr marL="457200" lvl="1" indent="0">
              <a:lnSpc>
                <a:spcPct val="100000"/>
              </a:lnSpc>
              <a:spcBef>
                <a:spcPts val="0"/>
              </a:spcBef>
              <a:buNone/>
            </a:pPr>
            <a:r>
              <a:rPr lang="en-US" dirty="0"/>
              <a:t>The caller claimed not to know what was wrong with his mother.  He produced clear statements of medical problems only very late in the call and in the context of a disagreement with the call taker (Excerpt 5, next slide, lines 77-78)</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07010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99399"/>
          </a:xfrm>
        </p:spPr>
        <p:txBody>
          <a:bodyPr/>
          <a:lstStyle/>
          <a:p>
            <a:br>
              <a:rPr lang="en-US" sz="3200" dirty="0">
                <a:latin typeface="+mn-lt"/>
              </a:rPr>
            </a:br>
            <a:r>
              <a:rPr lang="en-US" sz="3200" dirty="0">
                <a:latin typeface="+mn-lt"/>
              </a:rPr>
              <a:t>Excerpt 5:  Whalen et al. (1988, pp. 337–8)</a:t>
            </a:r>
            <a:br>
              <a:rPr lang="en-US" dirty="0"/>
            </a:br>
            <a:endParaRPr lang="en-US" dirty="0"/>
          </a:p>
        </p:txBody>
      </p:sp>
      <p:sp>
        <p:nvSpPr>
          <p:cNvPr id="3" name="Content Placeholder 2"/>
          <p:cNvSpPr>
            <a:spLocks noGrp="1"/>
          </p:cNvSpPr>
          <p:nvPr>
            <p:ph idx="1"/>
          </p:nvPr>
        </p:nvSpPr>
        <p:spPr>
          <a:xfrm>
            <a:off x="838200" y="864524"/>
            <a:ext cx="10515600" cy="5769032"/>
          </a:xfrm>
        </p:spPr>
        <p:txBody>
          <a:bodyPr/>
          <a:lstStyle/>
          <a:p>
            <a:pPr marL="0" indent="0">
              <a:lnSpc>
                <a:spcPct val="100000"/>
              </a:lnSpc>
              <a:spcBef>
                <a:spcPts val="0"/>
              </a:spcBef>
              <a:buNone/>
            </a:pPr>
            <a:r>
              <a:rPr lang="en-US" sz="2000" dirty="0"/>
              <a:t>64	N:	</a:t>
            </a:r>
            <a:r>
              <a:rPr lang="en-US" sz="2000" u="sng" dirty="0"/>
              <a:t>Why</a:t>
            </a:r>
            <a:r>
              <a:rPr lang="en-US" sz="2000" dirty="0"/>
              <a:t> is she inco</a:t>
            </a:r>
            <a:r>
              <a:rPr lang="en-US" sz="2000" u="sng" dirty="0"/>
              <a:t>her</a:t>
            </a:r>
            <a:r>
              <a:rPr lang="en-US" sz="2000" dirty="0"/>
              <a:t>ent?</a:t>
            </a:r>
          </a:p>
          <a:p>
            <a:pPr marL="0" indent="0">
              <a:lnSpc>
                <a:spcPct val="100000"/>
              </a:lnSpc>
              <a:spcBef>
                <a:spcPts val="0"/>
              </a:spcBef>
              <a:buNone/>
            </a:pPr>
            <a:r>
              <a:rPr lang="en-US" sz="2000" dirty="0"/>
              <a:t>65	C:	How </a:t>
            </a:r>
            <a:r>
              <a:rPr lang="en-US" sz="2000" dirty="0" err="1"/>
              <a:t>thuh</a:t>
            </a:r>
            <a:r>
              <a:rPr lang="en-US" sz="2000"/>
              <a:t> hell do I:: kno::w</a:t>
            </a:r>
          </a:p>
          <a:p>
            <a:pPr marL="0" indent="0">
              <a:lnSpc>
                <a:spcPct val="100000"/>
              </a:lnSpc>
              <a:spcBef>
                <a:spcPts val="0"/>
              </a:spcBef>
              <a:buNone/>
            </a:pPr>
            <a:r>
              <a:rPr lang="en-US" sz="2000"/>
              <a:t>66		(.)</a:t>
            </a:r>
          </a:p>
          <a:p>
            <a:pPr marL="0" indent="0">
              <a:lnSpc>
                <a:spcPct val="100000"/>
              </a:lnSpc>
              <a:spcBef>
                <a:spcPts val="0"/>
              </a:spcBef>
              <a:buNone/>
            </a:pPr>
            <a:r>
              <a:rPr lang="en-US" sz="2000"/>
              <a:t>67	N:	Sir </a:t>
            </a:r>
            <a:r>
              <a:rPr lang="en-US" sz="2000" u="sng"/>
              <a:t>do</a:t>
            </a:r>
            <a:r>
              <a:rPr lang="en-US" sz="2000"/>
              <a:t>n't curse </a:t>
            </a:r>
            <a:r>
              <a:rPr lang="en-US" sz="2000" u="sng"/>
              <a:t>me</a:t>
            </a:r>
            <a:endParaRPr lang="en-US" sz="2000"/>
          </a:p>
          <a:p>
            <a:pPr marL="0" indent="0">
              <a:lnSpc>
                <a:spcPct val="100000"/>
              </a:lnSpc>
              <a:spcBef>
                <a:spcPts val="0"/>
              </a:spcBef>
              <a:buNone/>
            </a:pPr>
            <a:r>
              <a:rPr lang="en-US" sz="2000"/>
              <a:t>68		(.)</a:t>
            </a:r>
          </a:p>
          <a:p>
            <a:pPr marL="0" indent="0">
              <a:lnSpc>
                <a:spcPct val="100000"/>
              </a:lnSpc>
              <a:spcBef>
                <a:spcPts val="0"/>
              </a:spcBef>
              <a:buNone/>
            </a:pPr>
            <a:r>
              <a:rPr lang="en-US" sz="2000"/>
              <a:t>69	C:	Well I don't care, you- ya- ya-stupid ass</a:t>
            </a:r>
          </a:p>
          <a:p>
            <a:pPr marL="0" indent="0">
              <a:lnSpc>
                <a:spcPct val="100000"/>
              </a:lnSpc>
              <a:spcBef>
                <a:spcPts val="0"/>
              </a:spcBef>
              <a:buNone/>
            </a:pPr>
            <a:r>
              <a:rPr lang="en-US" sz="2000"/>
              <a:t>70		(anit-) questions you're asking</a:t>
            </a:r>
          </a:p>
          <a:p>
            <a:pPr marL="0" indent="0">
              <a:lnSpc>
                <a:spcPct val="100000"/>
              </a:lnSpc>
              <a:spcBef>
                <a:spcPts val="0"/>
              </a:spcBef>
              <a:buNone/>
            </a:pPr>
            <a:r>
              <a:rPr lang="en-US" sz="2000"/>
              <a:t>71		(3.0)</a:t>
            </a:r>
          </a:p>
          <a:p>
            <a:pPr marL="0" indent="0">
              <a:lnSpc>
                <a:spcPct val="100000"/>
              </a:lnSpc>
              <a:spcBef>
                <a:spcPts val="0"/>
              </a:spcBef>
              <a:buNone/>
            </a:pPr>
            <a:r>
              <a:rPr lang="en-US" sz="2000"/>
              <a:t>72	C:	</a:t>
            </a:r>
            <a:r>
              <a:rPr lang="en-US" sz="2000" u="sng"/>
              <a:t>Gi</a:t>
            </a:r>
            <a:r>
              <a:rPr lang="en-US" sz="2000"/>
              <a:t>mme someone that knows what they're </a:t>
            </a:r>
            <a:r>
              <a:rPr lang="en-US" sz="2000" u="sng"/>
              <a:t>do</a:t>
            </a:r>
            <a:r>
              <a:rPr lang="en-US" sz="2000"/>
              <a:t>in',</a:t>
            </a:r>
          </a:p>
          <a:p>
            <a:pPr marL="0" indent="0">
              <a:lnSpc>
                <a:spcPct val="100000"/>
              </a:lnSpc>
              <a:spcBef>
                <a:spcPts val="0"/>
              </a:spcBef>
              <a:buNone/>
            </a:pPr>
            <a:r>
              <a:rPr lang="en-US" sz="2000"/>
              <a:t>73		why don't you just send an </a:t>
            </a:r>
            <a:r>
              <a:rPr lang="en-US" sz="2000" u="sng"/>
              <a:t>am</a:t>
            </a:r>
            <a:r>
              <a:rPr lang="en-US" sz="2000"/>
              <a:t>bulance out here?</a:t>
            </a:r>
          </a:p>
          <a:p>
            <a:pPr marL="0" indent="0">
              <a:lnSpc>
                <a:spcPct val="100000"/>
              </a:lnSpc>
              <a:spcBef>
                <a:spcPts val="0"/>
              </a:spcBef>
              <a:buNone/>
            </a:pPr>
            <a:r>
              <a:rPr lang="en-US" sz="2000"/>
              <a:t>74		(0.6)</a:t>
            </a:r>
          </a:p>
          <a:p>
            <a:pPr marL="0" indent="0">
              <a:lnSpc>
                <a:spcPct val="100000"/>
              </a:lnSpc>
              <a:spcBef>
                <a:spcPts val="0"/>
              </a:spcBef>
              <a:buNone/>
            </a:pPr>
            <a:r>
              <a:rPr lang="en-US" sz="2000"/>
              <a:t>75	N:	Sir, we only come out on </a:t>
            </a:r>
            <a:r>
              <a:rPr lang="en-US" sz="2000" u="sng"/>
              <a:t>li</a:t>
            </a:r>
            <a:r>
              <a:rPr lang="en-US" sz="2000"/>
              <a:t>fe threatening </a:t>
            </a:r>
          </a:p>
          <a:p>
            <a:pPr marL="0" indent="0">
              <a:lnSpc>
                <a:spcPct val="100000"/>
              </a:lnSpc>
              <a:spcBef>
                <a:spcPts val="0"/>
              </a:spcBef>
              <a:buNone/>
            </a:pPr>
            <a:r>
              <a:rPr lang="en-US" sz="2000"/>
              <a:t>76		</a:t>
            </a:r>
            <a:r>
              <a:rPr lang="en-US" sz="2000" u="sng"/>
              <a:t>eme:r</a:t>
            </a:r>
            <a:r>
              <a:rPr lang="en-US" sz="2000"/>
              <a:t>[gencies, okay?]</a:t>
            </a:r>
          </a:p>
          <a:p>
            <a:pPr marL="0" indent="0">
              <a:lnSpc>
                <a:spcPct val="100000"/>
              </a:lnSpc>
              <a:spcBef>
                <a:spcPts val="0"/>
              </a:spcBef>
              <a:buNone/>
            </a:pPr>
            <a:r>
              <a:rPr lang="en-US" sz="2000"/>
              <a:t>77	C:	          [Well </a:t>
            </a:r>
            <a:r>
              <a:rPr lang="en-US" sz="2000" u="sng"/>
              <a:t>th</a:t>
            </a:r>
            <a:r>
              <a:rPr lang="en-US" sz="2000"/>
              <a:t>is is     </a:t>
            </a:r>
            <a:r>
              <a:rPr lang="en-US" sz="2000" u="sng"/>
              <a:t>li</a:t>
            </a:r>
            <a:r>
              <a:rPr lang="en-US" sz="2000"/>
              <a:t>]fe threatening</a:t>
            </a:r>
          </a:p>
          <a:p>
            <a:pPr marL="0" indent="0">
              <a:lnSpc>
                <a:spcPct val="100000"/>
              </a:lnSpc>
              <a:spcBef>
                <a:spcPts val="0"/>
              </a:spcBef>
              <a:buNone/>
            </a:pPr>
            <a:r>
              <a:rPr lang="en-US" sz="2000"/>
              <a:t>78		e</a:t>
            </a:r>
            <a:r>
              <a:rPr lang="en-US" sz="2000" u="sng"/>
              <a:t>mer</a:t>
            </a:r>
            <a:r>
              <a:rPr lang="en-US" sz="2000"/>
              <a:t>gency=	</a:t>
            </a:r>
          </a:p>
          <a:p>
            <a:pPr marL="0" indent="0">
              <a:lnSpc>
                <a:spcPct val="100000"/>
              </a:lnSpc>
              <a:spcBef>
                <a:spcPts val="0"/>
              </a:spcBef>
              <a:buNone/>
            </a:pPr>
            <a:r>
              <a:rPr lang="en-US" sz="2000"/>
              <a:t>79	N:		    =hold on sir, I'll let you speak with</a:t>
            </a:r>
          </a:p>
          <a:p>
            <a:pPr marL="0" indent="0">
              <a:lnSpc>
                <a:spcPct val="100000"/>
              </a:lnSpc>
              <a:spcBef>
                <a:spcPts val="0"/>
              </a:spcBef>
              <a:buNone/>
            </a:pPr>
            <a:r>
              <a:rPr lang="en-US" sz="2000"/>
              <a:t>80		my sup- uh </a:t>
            </a:r>
            <a:r>
              <a:rPr lang="en-US" sz="2000" u="sng"/>
              <a:t>off</a:t>
            </a:r>
            <a:r>
              <a:rPr lang="en-US" sz="2000"/>
              <a:t>icer</a:t>
            </a:r>
          </a:p>
          <a:p>
            <a:endParaRPr lang="en-US"/>
          </a:p>
        </p:txBody>
      </p:sp>
    </p:spTree>
    <p:extLst>
      <p:ext uri="{BB962C8B-B14F-4D97-AF65-F5344CB8AC3E}">
        <p14:creationId xmlns:p14="http://schemas.microsoft.com/office/powerpoint/2010/main" val="89659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mn-lt"/>
              </a:rPr>
              <a:t>A Problematic Service Call: Failure to Maintain Trust</a:t>
            </a:r>
            <a:br>
              <a:rPr lang="en-US" dirty="0"/>
            </a:br>
            <a:endParaRPr lang="en-US" dirty="0"/>
          </a:p>
        </p:txBody>
      </p:sp>
      <p:sp>
        <p:nvSpPr>
          <p:cNvPr id="3" name="Content Placeholder 2"/>
          <p:cNvSpPr>
            <a:spLocks noGrp="1"/>
          </p:cNvSpPr>
          <p:nvPr>
            <p:ph idx="1"/>
          </p:nvPr>
        </p:nvSpPr>
        <p:spPr>
          <a:xfrm>
            <a:off x="838200" y="1172094"/>
            <a:ext cx="10515600" cy="5453149"/>
          </a:xfrm>
        </p:spPr>
        <p:txBody>
          <a:bodyPr/>
          <a:lstStyle/>
          <a:p>
            <a:pPr marL="0" indent="0">
              <a:lnSpc>
                <a:spcPct val="100000"/>
              </a:lnSpc>
              <a:spcBef>
                <a:spcPts val="0"/>
              </a:spcBef>
              <a:buNone/>
            </a:pPr>
            <a:r>
              <a:rPr lang="en-US" sz="2400" dirty="0"/>
              <a:t>Garcia and Parmer (1999) analyzed call from person who witnessed the fatal shooting of 2 police officers inside a friend’s apartment.  His call to request an ambulance was unsuccessful in convincing the call taker that he was calling about a different shooting than one she already knew about that had just happened a block away.</a:t>
            </a:r>
          </a:p>
          <a:p>
            <a:pPr marL="0" indent="0">
              <a:lnSpc>
                <a:spcPct val="100000"/>
              </a:lnSpc>
              <a:spcBef>
                <a:spcPts val="0"/>
              </a:spcBef>
              <a:buNone/>
            </a:pPr>
            <a:endParaRPr lang="en-US" sz="2400" dirty="0"/>
          </a:p>
          <a:p>
            <a:pPr marL="0" indent="0">
              <a:lnSpc>
                <a:spcPct val="100000"/>
              </a:lnSpc>
              <a:spcBef>
                <a:spcPts val="0"/>
              </a:spcBef>
              <a:buNone/>
            </a:pPr>
            <a:r>
              <a:rPr lang="en-US" sz="2400" dirty="0"/>
              <a:t>Excerpt 7 (next slide) illustrates several types of problems emerged during the call, including:</a:t>
            </a:r>
          </a:p>
          <a:p>
            <a:pPr marL="457200" lvl="1" indent="0">
              <a:lnSpc>
                <a:spcPct val="100000"/>
              </a:lnSpc>
              <a:spcBef>
                <a:spcPts val="0"/>
              </a:spcBef>
              <a:buNone/>
            </a:pPr>
            <a:r>
              <a:rPr lang="en-US" dirty="0"/>
              <a:t>Caller did not state specify that he had seen the shooting (lines 3-5) </a:t>
            </a:r>
          </a:p>
          <a:p>
            <a:pPr marL="457200" lvl="1" indent="0">
              <a:lnSpc>
                <a:spcPct val="100000"/>
              </a:lnSpc>
              <a:spcBef>
                <a:spcPts val="0"/>
              </a:spcBef>
              <a:buNone/>
            </a:pPr>
            <a:r>
              <a:rPr lang="en-US" dirty="0"/>
              <a:t>Caller produced contradictory information during the call (“unresolved disjunctures”) (compare lines 3-5 with line 9)</a:t>
            </a:r>
          </a:p>
          <a:p>
            <a:pPr marL="457200" lvl="1" indent="0">
              <a:lnSpc>
                <a:spcPct val="100000"/>
              </a:lnSpc>
              <a:spcBef>
                <a:spcPts val="0"/>
              </a:spcBef>
              <a:buNone/>
            </a:pPr>
            <a:r>
              <a:rPr lang="en-US" dirty="0"/>
              <a:t>Caller failed to produce a narrative explaining how he knew what he knew (caller withholds story of what happened)</a:t>
            </a:r>
          </a:p>
          <a:p>
            <a:pPr marL="457200" lvl="1" indent="0">
              <a:lnSpc>
                <a:spcPct val="100000"/>
              </a:lnSpc>
              <a:spcBef>
                <a:spcPts val="0"/>
              </a:spcBef>
              <a:buNone/>
            </a:pPr>
            <a:endParaRPr lang="en-US" dirty="0"/>
          </a:p>
          <a:p>
            <a:pPr marL="0" indent="0">
              <a:lnSpc>
                <a:spcPct val="100000"/>
              </a:lnSpc>
              <a:spcBef>
                <a:spcPts val="0"/>
              </a:spcBef>
              <a:buNone/>
            </a:pPr>
            <a:endParaRPr lang="en-US" sz="2400" dirty="0"/>
          </a:p>
          <a:p>
            <a:endParaRPr lang="en-US" dirty="0"/>
          </a:p>
        </p:txBody>
      </p:sp>
    </p:spTree>
    <p:extLst>
      <p:ext uri="{BB962C8B-B14F-4D97-AF65-F5344CB8AC3E}">
        <p14:creationId xmlns:p14="http://schemas.microsoft.com/office/powerpoint/2010/main" val="3449158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7711"/>
          </a:xfrm>
        </p:spPr>
        <p:txBody>
          <a:bodyPr/>
          <a:lstStyle/>
          <a:p>
            <a:br>
              <a:rPr lang="en-US" sz="3200" dirty="0">
                <a:latin typeface="+mn-lt"/>
              </a:rPr>
            </a:br>
            <a:r>
              <a:rPr lang="en-US" sz="3200" dirty="0">
                <a:latin typeface="+mn-lt"/>
              </a:rPr>
              <a:t>Excerpt 7:  Garcia and Parmer (1999, p. 300)</a:t>
            </a:r>
            <a:br>
              <a:rPr lang="en-US" dirty="0"/>
            </a:br>
            <a:endParaRPr lang="en-US" dirty="0"/>
          </a:p>
        </p:txBody>
      </p:sp>
      <p:sp>
        <p:nvSpPr>
          <p:cNvPr id="3" name="Content Placeholder 2"/>
          <p:cNvSpPr>
            <a:spLocks noGrp="1"/>
          </p:cNvSpPr>
          <p:nvPr>
            <p:ph idx="1"/>
          </p:nvPr>
        </p:nvSpPr>
        <p:spPr>
          <a:xfrm>
            <a:off x="838200" y="1072342"/>
            <a:ext cx="10515600" cy="5469774"/>
          </a:xfrm>
        </p:spPr>
        <p:txBody>
          <a:bodyPr/>
          <a:lstStyle/>
          <a:p>
            <a:pPr marL="0" indent="0">
              <a:lnSpc>
                <a:spcPct val="100000"/>
              </a:lnSpc>
              <a:spcBef>
                <a:spcPts val="0"/>
              </a:spcBef>
              <a:buNone/>
            </a:pPr>
            <a:r>
              <a:rPr lang="en-US" sz="2000" dirty="0"/>
              <a:t>01	CT:  	((click))=°</a:t>
            </a:r>
            <a:r>
              <a:rPr lang="en-US" sz="2000" u="sng" dirty="0"/>
              <a:t>nine</a:t>
            </a:r>
            <a:r>
              <a:rPr lang="en-US" sz="2000" dirty="0"/>
              <a:t> one one.°</a:t>
            </a:r>
          </a:p>
          <a:p>
            <a:pPr marL="0" indent="0">
              <a:lnSpc>
                <a:spcPct val="100000"/>
              </a:lnSpc>
              <a:spcBef>
                <a:spcPts val="0"/>
              </a:spcBef>
              <a:buNone/>
            </a:pPr>
            <a:r>
              <a:rPr lang="en-US" sz="2000" dirty="0"/>
              <a:t>02		(0.4)</a:t>
            </a:r>
          </a:p>
          <a:p>
            <a:pPr marL="0" indent="0">
              <a:lnSpc>
                <a:spcPct val="100000"/>
              </a:lnSpc>
              <a:spcBef>
                <a:spcPts val="0"/>
              </a:spcBef>
              <a:buNone/>
            </a:pPr>
            <a:r>
              <a:rPr lang="en-US" sz="2000" dirty="0"/>
              <a:t>03	MS:	nine one one? 'h=needs U::H (0.2) .h </a:t>
            </a:r>
            <a:r>
              <a:rPr lang="en-US" sz="2000" dirty="0" err="1"/>
              <a:t>i</a:t>
            </a:r>
            <a:r>
              <a:rPr lang="en-US" sz="2000"/>
              <a:t> need=uh (0.3) uh shots fired at </a:t>
            </a:r>
          </a:p>
          <a:p>
            <a:pPr marL="0" indent="0">
              <a:lnSpc>
                <a:spcPct val="100000"/>
              </a:lnSpc>
              <a:spcBef>
                <a:spcPts val="0"/>
              </a:spcBef>
              <a:buNone/>
            </a:pPr>
            <a:r>
              <a:rPr lang="en-US" sz="2000"/>
              <a:t>04		uh twenny two west hanover street.  ((Caller's voice sounds rough </a:t>
            </a:r>
          </a:p>
          <a:p>
            <a:pPr marL="0" indent="0">
              <a:lnSpc>
                <a:spcPct val="100000"/>
              </a:lnSpc>
              <a:spcBef>
                <a:spcPts val="0"/>
              </a:spcBef>
              <a:buNone/>
            </a:pPr>
            <a:r>
              <a:rPr lang="en-US" sz="2000"/>
              <a:t>05		and slightly slurred))  </a:t>
            </a:r>
          </a:p>
          <a:p>
            <a:pPr marL="0" indent="0">
              <a:lnSpc>
                <a:spcPct val="100000"/>
              </a:lnSpc>
              <a:spcBef>
                <a:spcPts val="0"/>
              </a:spcBef>
              <a:buNone/>
            </a:pPr>
            <a:r>
              <a:rPr lang="en-US" sz="2000"/>
              <a:t>06		(0.4)</a:t>
            </a:r>
          </a:p>
          <a:p>
            <a:pPr marL="0" indent="0">
              <a:lnSpc>
                <a:spcPct val="100000"/>
              </a:lnSpc>
              <a:spcBef>
                <a:spcPts val="0"/>
              </a:spcBef>
              <a:buNone/>
            </a:pPr>
            <a:r>
              <a:rPr lang="en-US" sz="2000"/>
              <a:t>07	CT:	twenny two?  ((sounds bored))</a:t>
            </a:r>
          </a:p>
          <a:p>
            <a:pPr marL="0" indent="0">
              <a:lnSpc>
                <a:spcPct val="100000"/>
              </a:lnSpc>
              <a:spcBef>
                <a:spcPts val="0"/>
              </a:spcBef>
              <a:buNone/>
            </a:pPr>
            <a:r>
              <a:rPr lang="en-US" sz="2000"/>
              <a:t>08		(0.2)</a:t>
            </a:r>
          </a:p>
          <a:p>
            <a:pPr marL="0" indent="0">
              <a:lnSpc>
                <a:spcPct val="100000"/>
              </a:lnSpc>
              <a:spcBef>
                <a:spcPts val="0"/>
              </a:spcBef>
              <a:buNone/>
            </a:pPr>
            <a:r>
              <a:rPr lang="en-US" sz="2000"/>
              <a:t>09	MS:	yehs.  (0.2) </a:t>
            </a:r>
            <a:r>
              <a:rPr lang="en-US" sz="2000" u="sng"/>
              <a:t>ple:ase</a:t>
            </a:r>
            <a:r>
              <a:rPr lang="en-US" sz="2000"/>
              <a:t>.  </a:t>
            </a:r>
            <a:r>
              <a:rPr lang="en-US" sz="2000" u="sng"/>
              <a:t>ple:ase</a:t>
            </a:r>
            <a:r>
              <a:rPr lang="en-US" sz="2000"/>
              <a:t>.  (there's) two police down.</a:t>
            </a:r>
          </a:p>
          <a:p>
            <a:pPr marL="0" indent="0">
              <a:lnSpc>
                <a:spcPct val="100000"/>
              </a:lnSpc>
              <a:spcBef>
                <a:spcPts val="0"/>
              </a:spcBef>
              <a:buNone/>
            </a:pPr>
            <a:r>
              <a:rPr lang="en-US" sz="2000"/>
              <a:t>10		(0.2)</a:t>
            </a:r>
          </a:p>
          <a:p>
            <a:pPr marL="0" indent="0">
              <a:lnSpc>
                <a:spcPct val="100000"/>
              </a:lnSpc>
              <a:spcBef>
                <a:spcPts val="0"/>
              </a:spcBef>
              <a:buNone/>
            </a:pPr>
            <a:r>
              <a:rPr lang="en-US" sz="2000"/>
              <a:t>11	CT:	are you </a:t>
            </a:r>
            <a:r>
              <a:rPr lang="en-US" sz="2000" u="sng"/>
              <a:t>ou:t</a:t>
            </a:r>
            <a:r>
              <a:rPr lang="en-US" sz="2000"/>
              <a:t>side?,</a:t>
            </a:r>
          </a:p>
          <a:p>
            <a:pPr marL="0" indent="0">
              <a:lnSpc>
                <a:spcPct val="100000"/>
              </a:lnSpc>
              <a:spcBef>
                <a:spcPts val="0"/>
              </a:spcBef>
              <a:buNone/>
            </a:pPr>
            <a:r>
              <a:rPr lang="en-US" sz="2000"/>
              <a:t>12		(0.2)</a:t>
            </a:r>
          </a:p>
          <a:p>
            <a:pPr marL="0" indent="0">
              <a:lnSpc>
                <a:spcPct val="100000"/>
              </a:lnSpc>
              <a:spcBef>
                <a:spcPts val="0"/>
              </a:spcBef>
              <a:buNone/>
            </a:pPr>
            <a:r>
              <a:rPr lang="en-US" sz="2000"/>
              <a:t>13	MS:	no i'm inSI::'e!</a:t>
            </a:r>
          </a:p>
          <a:p>
            <a:pPr marL="0" indent="0">
              <a:lnSpc>
                <a:spcPct val="100000"/>
              </a:lnSpc>
              <a:spcBef>
                <a:spcPts val="0"/>
              </a:spcBef>
              <a:buNone/>
            </a:pPr>
            <a:r>
              <a:rPr lang="en-US" sz="2000"/>
              <a:t>14		(0.3)</a:t>
            </a:r>
          </a:p>
          <a:p>
            <a:pPr marL="0" indent="0">
              <a:lnSpc>
                <a:spcPct val="100000"/>
              </a:lnSpc>
              <a:spcBef>
                <a:spcPts val="0"/>
              </a:spcBef>
              <a:buNone/>
            </a:pPr>
            <a:r>
              <a:rPr lang="en-US" sz="2000"/>
              <a:t>15	CT:	well how do you know they're down?</a:t>
            </a:r>
          </a:p>
          <a:p>
            <a:pPr marL="0" indent="0">
              <a:lnSpc>
                <a:spcPct val="100000"/>
              </a:lnSpc>
              <a:spcBef>
                <a:spcPts val="0"/>
              </a:spcBef>
              <a:buNone/>
            </a:pPr>
            <a:r>
              <a:rPr lang="en-US" sz="2000"/>
              <a:t>16		(0.2)</a:t>
            </a:r>
          </a:p>
          <a:p>
            <a:pPr marL="0" indent="0">
              <a:lnSpc>
                <a:spcPct val="100000"/>
              </a:lnSpc>
              <a:spcBef>
                <a:spcPts val="0"/>
              </a:spcBef>
              <a:buNone/>
            </a:pPr>
            <a:r>
              <a:rPr lang="en-US" sz="2000"/>
              <a:t>17	MS:	because they're in fron' uh MY FA::CE!  ((last two words in </a:t>
            </a:r>
          </a:p>
          <a:p>
            <a:pPr marL="0" indent="0">
              <a:lnSpc>
                <a:spcPct val="100000"/>
              </a:lnSpc>
              <a:spcBef>
                <a:spcPts val="0"/>
              </a:spcBef>
              <a:buNone/>
            </a:pPr>
            <a:r>
              <a:rPr lang="en-US" sz="2000"/>
              <a:t>18		anguished shout))</a:t>
            </a:r>
          </a:p>
          <a:p>
            <a:endParaRPr lang="en-US"/>
          </a:p>
        </p:txBody>
      </p:sp>
    </p:spTree>
    <p:extLst>
      <p:ext uri="{BB962C8B-B14F-4D97-AF65-F5344CB8AC3E}">
        <p14:creationId xmlns:p14="http://schemas.microsoft.com/office/powerpoint/2010/main" val="3794344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327" y="191194"/>
            <a:ext cx="10515600" cy="872835"/>
          </a:xfrm>
        </p:spPr>
        <p:txBody>
          <a:bodyPr/>
          <a:lstStyle/>
          <a:p>
            <a:br>
              <a:rPr lang="en-US" sz="3200" b="1">
                <a:latin typeface="+mn-lt"/>
              </a:rPr>
            </a:br>
            <a:r>
              <a:rPr lang="en-US" sz="3200" dirty="0">
                <a:latin typeface="+mn-lt"/>
              </a:rPr>
              <a:t>A Problematic Emergency Call:  Failure to Establish the Urgency of the Situation</a:t>
            </a:r>
            <a:br>
              <a:rPr lang="en-US" dirty="0"/>
            </a:br>
            <a:endParaRPr lang="en-US" dirty="0"/>
          </a:p>
        </p:txBody>
      </p:sp>
      <p:sp>
        <p:nvSpPr>
          <p:cNvPr id="3" name="Content Placeholder 2"/>
          <p:cNvSpPr>
            <a:spLocks noGrp="1"/>
          </p:cNvSpPr>
          <p:nvPr>
            <p:ph idx="1"/>
          </p:nvPr>
        </p:nvSpPr>
        <p:spPr>
          <a:xfrm>
            <a:off x="838200" y="1064028"/>
            <a:ext cx="10515600" cy="5793971"/>
          </a:xfrm>
        </p:spPr>
        <p:txBody>
          <a:bodyPr>
            <a:normAutofit/>
          </a:bodyPr>
          <a:lstStyle/>
          <a:p>
            <a:pPr marL="0" indent="0">
              <a:lnSpc>
                <a:spcPct val="100000"/>
              </a:lnSpc>
              <a:spcBef>
                <a:spcPts val="0"/>
              </a:spcBef>
              <a:buNone/>
            </a:pPr>
            <a:r>
              <a:rPr lang="en-US" sz="2000" dirty="0"/>
              <a:t>Garcia (2015) analyzes an emergency service call from a social worker who was supposed to be supervising the visit of two boys with their father, a suspected murderer.  He grabbed the two boys and locked her out of the house, so she called 911.  The call taker failed to understand the urgency of the situation, and help was delayed to the site until after the father had killed the children and himself.</a:t>
            </a:r>
          </a:p>
          <a:p>
            <a:pPr marL="0" indent="0">
              <a:lnSpc>
                <a:spcPct val="100000"/>
              </a:lnSpc>
              <a:spcBef>
                <a:spcPts val="0"/>
              </a:spcBef>
              <a:buNone/>
            </a:pPr>
            <a:endParaRPr lang="en-US" sz="2000" dirty="0"/>
          </a:p>
          <a:p>
            <a:pPr marL="0" indent="0">
              <a:lnSpc>
                <a:spcPct val="100000"/>
              </a:lnSpc>
              <a:spcBef>
                <a:spcPts val="0"/>
              </a:spcBef>
              <a:buNone/>
            </a:pPr>
            <a:endParaRPr lang="en-US" sz="2000" dirty="0"/>
          </a:p>
          <a:p>
            <a:pPr marL="0" indent="0">
              <a:lnSpc>
                <a:spcPct val="100000"/>
              </a:lnSpc>
              <a:spcBef>
                <a:spcPts val="0"/>
              </a:spcBef>
              <a:buNone/>
            </a:pPr>
            <a:r>
              <a:rPr lang="en-US" sz="2000" dirty="0"/>
              <a:t>Excerpt 11 (next slide) illustrates several types of problems emerged during the call, including:</a:t>
            </a:r>
          </a:p>
          <a:p>
            <a:pPr marL="0" indent="0">
              <a:lnSpc>
                <a:spcPct val="100000"/>
              </a:lnSpc>
              <a:spcBef>
                <a:spcPts val="0"/>
              </a:spcBef>
              <a:buNone/>
            </a:pPr>
            <a:endParaRPr lang="en-US" sz="2000" dirty="0"/>
          </a:p>
          <a:p>
            <a:pPr marL="0" indent="0">
              <a:lnSpc>
                <a:spcPct val="100000"/>
              </a:lnSpc>
              <a:spcBef>
                <a:spcPts val="0"/>
              </a:spcBef>
              <a:buNone/>
            </a:pPr>
            <a:r>
              <a:rPr lang="en-US" sz="2000" dirty="0"/>
              <a:t>	Caller’s story preface “something really weird has happened” failed to 	convey urgency 	(line 4)</a:t>
            </a:r>
          </a:p>
          <a:p>
            <a:pPr marL="0" indent="0">
              <a:lnSpc>
                <a:spcPct val="100000"/>
              </a:lnSpc>
              <a:spcBef>
                <a:spcPts val="0"/>
              </a:spcBef>
              <a:buNone/>
            </a:pPr>
            <a:endParaRPr lang="en-US" sz="2000" dirty="0"/>
          </a:p>
          <a:p>
            <a:pPr marL="0" indent="0">
              <a:lnSpc>
                <a:spcPct val="100000"/>
              </a:lnSpc>
              <a:spcBef>
                <a:spcPts val="0"/>
              </a:spcBef>
              <a:buNone/>
            </a:pPr>
            <a:r>
              <a:rPr lang="en-US" sz="2000" dirty="0"/>
              <a:t>	Caller failed to explicitly identify herself as the social worker supervising the visit</a:t>
            </a:r>
          </a:p>
          <a:p>
            <a:pPr marL="0" indent="0">
              <a:lnSpc>
                <a:spcPct val="100000"/>
              </a:lnSpc>
              <a:spcBef>
                <a:spcPts val="0"/>
              </a:spcBef>
              <a:buNone/>
            </a:pPr>
            <a:r>
              <a:rPr lang="en-US" sz="2000" dirty="0"/>
              <a:t>	</a:t>
            </a:r>
          </a:p>
          <a:p>
            <a:pPr marL="0" indent="0">
              <a:lnSpc>
                <a:spcPct val="100000"/>
              </a:lnSpc>
              <a:spcBef>
                <a:spcPts val="0"/>
              </a:spcBef>
              <a:buNone/>
            </a:pPr>
            <a:r>
              <a:rPr lang="en-US" sz="2000" dirty="0"/>
              <a:t>	Caller’s use of the father’s name (“Mark Howell”) to convey to the call taker </a:t>
            </a:r>
          </a:p>
          <a:p>
            <a:pPr marL="0" indent="0">
              <a:lnSpc>
                <a:spcPct val="100000"/>
              </a:lnSpc>
              <a:spcBef>
                <a:spcPts val="0"/>
              </a:spcBef>
              <a:buNone/>
            </a:pPr>
            <a:r>
              <a:rPr lang="en-US" sz="2000" dirty="0"/>
              <a:t>	the seriousness of the situation failed</a:t>
            </a:r>
          </a:p>
          <a:p>
            <a:pPr marL="0" indent="0">
              <a:lnSpc>
                <a:spcPct val="100000"/>
              </a:lnSpc>
              <a:spcBef>
                <a:spcPts val="0"/>
              </a:spcBef>
              <a:buNone/>
            </a:pPr>
            <a:endParaRPr lang="en-US" sz="2400" dirty="0"/>
          </a:p>
          <a:p>
            <a:pPr marL="0" indent="0">
              <a:buNone/>
            </a:pPr>
            <a:endParaRPr lang="en-US" sz="2400" dirty="0"/>
          </a:p>
        </p:txBody>
      </p:sp>
    </p:spTree>
    <p:extLst>
      <p:ext uri="{BB962C8B-B14F-4D97-AF65-F5344CB8AC3E}">
        <p14:creationId xmlns:p14="http://schemas.microsoft.com/office/powerpoint/2010/main" val="2536080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6131"/>
            <a:ext cx="10515600" cy="877883"/>
          </a:xfrm>
        </p:spPr>
        <p:txBody>
          <a:bodyPr>
            <a:normAutofit/>
          </a:bodyPr>
          <a:lstStyle/>
          <a:p>
            <a:br>
              <a:rPr lang="en-US" sz="3200">
                <a:latin typeface="+mn-lt"/>
              </a:rPr>
            </a:br>
            <a:r>
              <a:rPr lang="en-US" sz="3200">
                <a:latin typeface="+mn-lt"/>
              </a:rPr>
              <a:t>Excerpt </a:t>
            </a:r>
            <a:r>
              <a:rPr lang="en-US" sz="3200" dirty="0">
                <a:latin typeface="+mn-lt"/>
              </a:rPr>
              <a:t>11:  Garcia (2015, p. </a:t>
            </a:r>
            <a:r>
              <a:rPr lang="en-US" sz="3200">
                <a:latin typeface="+mn-lt"/>
              </a:rPr>
              <a:t>105); Reprinted with permission from Elsevier.</a:t>
            </a:r>
            <a:br>
              <a:rPr lang="en-US" sz="3200" dirty="0">
                <a:latin typeface="+mn-lt"/>
              </a:rPr>
            </a:br>
            <a:endParaRPr lang="en-US" sz="3200" dirty="0">
              <a:latin typeface="+mn-lt"/>
            </a:endParaRPr>
          </a:p>
        </p:txBody>
      </p:sp>
      <p:sp>
        <p:nvSpPr>
          <p:cNvPr id="3" name="Content Placeholder 2"/>
          <p:cNvSpPr>
            <a:spLocks noGrp="1"/>
          </p:cNvSpPr>
          <p:nvPr>
            <p:ph idx="1"/>
          </p:nvPr>
        </p:nvSpPr>
        <p:spPr>
          <a:xfrm>
            <a:off x="1446414" y="1404851"/>
            <a:ext cx="9907385" cy="5212688"/>
          </a:xfrm>
        </p:spPr>
        <p:txBody>
          <a:bodyPr/>
          <a:lstStyle/>
          <a:p>
            <a:pPr marL="0" indent="0">
              <a:buNone/>
            </a:pPr>
            <a:r>
              <a:rPr lang="en-US" sz="2400" dirty="0"/>
              <a:t>1	CT:	morning?</a:t>
            </a:r>
          </a:p>
          <a:p>
            <a:pPr marL="0" indent="0">
              <a:buNone/>
            </a:pPr>
            <a:r>
              <a:rPr lang="en-US" sz="2400" dirty="0"/>
              <a:t>2		(0.5)</a:t>
            </a:r>
          </a:p>
          <a:p>
            <a:pPr marL="0" indent="0">
              <a:buNone/>
            </a:pPr>
            <a:r>
              <a:rPr lang="en-US" sz="2400" dirty="0"/>
              <a:t>3	C:	'kay, </a:t>
            </a:r>
            <a:r>
              <a:rPr lang="en-US" sz="2400" u="sng" dirty="0" err="1"/>
              <a:t>i'm</a:t>
            </a:r>
            <a:r>
              <a:rPr lang="en-US" sz="2400"/>
              <a:t> on uh supervised visitation for uh court ordered </a:t>
            </a:r>
          </a:p>
          <a:p>
            <a:pPr marL="0" indent="0">
              <a:buNone/>
            </a:pPr>
            <a:r>
              <a:rPr lang="en-US" sz="2400"/>
              <a:t>4		visit?, (0.3) .h  A:nd something really weird has happened </a:t>
            </a:r>
          </a:p>
          <a:p>
            <a:pPr marL="0" indent="0">
              <a:buNone/>
            </a:pPr>
            <a:r>
              <a:rPr lang="en-US" sz="2400"/>
              <a:t>5		thuh kids went into thuh house and thuh- </a:t>
            </a:r>
            <a:r>
              <a:rPr lang="en-US" sz="2400" u="sng"/>
              <a:t>PAr</a:t>
            </a:r>
            <a:r>
              <a:rPr lang="en-US" sz="2400"/>
              <a:t>ent (.) thuh </a:t>
            </a:r>
          </a:p>
          <a:p>
            <a:pPr marL="0" indent="0">
              <a:buNone/>
            </a:pPr>
            <a:r>
              <a:rPr lang="en-US" sz="2400"/>
              <a:t>6		biological parent whose name is Mark Howell will </a:t>
            </a:r>
            <a:r>
              <a:rPr lang="en-US" sz="2400" u="sng"/>
              <a:t>not</a:t>
            </a:r>
            <a:r>
              <a:rPr lang="en-US" sz="2400"/>
              <a:t> let me </a:t>
            </a:r>
          </a:p>
          <a:p>
            <a:pPr marL="0" indent="0">
              <a:buNone/>
            </a:pPr>
            <a:r>
              <a:rPr lang="en-US" sz="2400"/>
              <a:t>7		in thuh door.</a:t>
            </a:r>
          </a:p>
          <a:p>
            <a:pPr marL="0" indent="0">
              <a:buNone/>
            </a:pPr>
            <a:r>
              <a:rPr lang="en-US" sz="2400"/>
              <a:t>8		(0.9)</a:t>
            </a:r>
          </a:p>
          <a:p>
            <a:pPr marL="0" indent="0">
              <a:buNone/>
            </a:pPr>
            <a:r>
              <a:rPr lang="en-US" sz="2400"/>
              <a:t>9	C:	h  </a:t>
            </a:r>
            <a:r>
              <a:rPr lang="en-US" sz="2400" u="sng"/>
              <a:t>what</a:t>
            </a:r>
            <a:r>
              <a:rPr lang="en-US" sz="2400"/>
              <a:t> should i do hh=</a:t>
            </a:r>
          </a:p>
          <a:p>
            <a:endParaRPr lang="en-US"/>
          </a:p>
        </p:txBody>
      </p:sp>
    </p:spTree>
    <p:extLst>
      <p:ext uri="{BB962C8B-B14F-4D97-AF65-F5344CB8AC3E}">
        <p14:creationId xmlns:p14="http://schemas.microsoft.com/office/powerpoint/2010/main" val="1186929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1908</Words>
  <Application>Microsoft Office PowerPoint</Application>
  <PresentationFormat>Widescreen</PresentationFormat>
  <Paragraphs>144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Chapter 14   Problematic Emergency Service Calls </vt:lpstr>
      <vt:lpstr>Outline</vt:lpstr>
      <vt:lpstr> Introduction </vt:lpstr>
      <vt:lpstr> A Problematic Emergency Service Call </vt:lpstr>
      <vt:lpstr> Excerpt 5:  Whalen et al. (1988, pp. 337–8) </vt:lpstr>
      <vt:lpstr>A Problematic Service Call: Failure to Maintain Trust </vt:lpstr>
      <vt:lpstr> Excerpt 7:  Garcia and Parmer (1999, p. 300) </vt:lpstr>
      <vt:lpstr> A Problematic Emergency Call:  Failure to Establish the Urgency of the Situation </vt:lpstr>
      <vt:lpstr> Excerpt 11:  Garcia (2015, p. 105); Reprinted with permission from Elsevier. </vt:lpstr>
      <vt:lpstr> Racial/Ethnic Categories in Emergency Service Calls  </vt:lpstr>
      <vt:lpstr> Excerpt 15:  (Garcia, 2022, p. 8); Reprinted by permission of Taylor &amp; Francis Ltd, http://www.tandfonline.com. ((CT: male, C: female)) </vt:lpstr>
      <vt:lpstr>Summary</vt:lpstr>
      <vt:lpstr>References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14   Problematic Emergency Service Calls</dc:title>
  <dc:creator>Garcia, Angela</dc:creator>
  <cp:lastModifiedBy>Garcia, Angela</cp:lastModifiedBy>
  <cp:revision>13</cp:revision>
  <dcterms:created xsi:type="dcterms:W3CDTF">2021-11-20T19:12:42Z</dcterms:created>
  <dcterms:modified xsi:type="dcterms:W3CDTF">2022-08-16T17:59:23Z</dcterms:modified>
</cp:coreProperties>
</file>