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58" r:id="rId4"/>
    <p:sldId id="259" r:id="rId5"/>
    <p:sldId id="261" r:id="rId6"/>
    <p:sldId id="272" r:id="rId7"/>
    <p:sldId id="263" r:id="rId8"/>
    <p:sldId id="264" r:id="rId9"/>
    <p:sldId id="273" r:id="rId10"/>
    <p:sldId id="265" r:id="rId11"/>
    <p:sldId id="274" r:id="rId12"/>
    <p:sldId id="267" r:id="rId13"/>
    <p:sldId id="275" r:id="rId14"/>
    <p:sldId id="268" r:id="rId15"/>
    <p:sldId id="279" r:id="rId16"/>
    <p:sldId id="270" r:id="rId17"/>
    <p:sldId id="278" r:id="rId18"/>
    <p:sldId id="271" r:id="rId19"/>
    <p:sldId id="26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F6C3FA-D626-4B18-A4BB-A46DF5C91B64}" v="1" dt="2022-08-16T21:22:34.3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0" d="100"/>
          <a:sy n="70" d="100"/>
        </p:scale>
        <p:origin x="-348"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95F6C3FA-D626-4B18-A4BB-A46DF5C91B64}"/>
    <pc:docChg chg="addSld delSld modSld">
      <pc:chgData name="Garcia, Angela" userId="7c09586b-4f58-4c27-9ff0-1fa392274ef2" providerId="ADAL" clId="{95F6C3FA-D626-4B18-A4BB-A46DF5C91B64}" dt="2022-08-16T21:22:57.255" v="98" actId="6549"/>
      <pc:docMkLst>
        <pc:docMk/>
      </pc:docMkLst>
      <pc:sldChg chg="modSp mod">
        <pc:chgData name="Garcia, Angela" userId="7c09586b-4f58-4c27-9ff0-1fa392274ef2" providerId="ADAL" clId="{95F6C3FA-D626-4B18-A4BB-A46DF5C91B64}" dt="2022-08-16T21:15:01.513" v="8" actId="14100"/>
        <pc:sldMkLst>
          <pc:docMk/>
          <pc:sldMk cId="312757620" sldId="256"/>
        </pc:sldMkLst>
        <pc:spChg chg="mod">
          <ac:chgData name="Garcia, Angela" userId="7c09586b-4f58-4c27-9ff0-1fa392274ef2" providerId="ADAL" clId="{95F6C3FA-D626-4B18-A4BB-A46DF5C91B64}" dt="2022-08-16T21:15:01.513" v="8" actId="14100"/>
          <ac:spMkLst>
            <pc:docMk/>
            <pc:sldMk cId="312757620" sldId="256"/>
            <ac:spMk id="3" creationId="{00000000-0000-0000-0000-000000000000}"/>
          </ac:spMkLst>
        </pc:spChg>
      </pc:sldChg>
      <pc:sldChg chg="modSp mod">
        <pc:chgData name="Garcia, Angela" userId="7c09586b-4f58-4c27-9ff0-1fa392274ef2" providerId="ADAL" clId="{95F6C3FA-D626-4B18-A4BB-A46DF5C91B64}" dt="2022-08-16T21:15:08.529" v="20" actId="20577"/>
        <pc:sldMkLst>
          <pc:docMk/>
          <pc:sldMk cId="2171110440" sldId="257"/>
        </pc:sldMkLst>
        <pc:spChg chg="mod">
          <ac:chgData name="Garcia, Angela" userId="7c09586b-4f58-4c27-9ff0-1fa392274ef2" providerId="ADAL" clId="{95F6C3FA-D626-4B18-A4BB-A46DF5C91B64}" dt="2022-08-16T21:15:08.529" v="20" actId="20577"/>
          <ac:spMkLst>
            <pc:docMk/>
            <pc:sldMk cId="2171110440" sldId="257"/>
            <ac:spMk id="3" creationId="{00000000-0000-0000-0000-000000000000}"/>
          </ac:spMkLst>
        </pc:spChg>
      </pc:sldChg>
      <pc:sldChg chg="modSp mod">
        <pc:chgData name="Garcia, Angela" userId="7c09586b-4f58-4c27-9ff0-1fa392274ef2" providerId="ADAL" clId="{95F6C3FA-D626-4B18-A4BB-A46DF5C91B64}" dt="2022-08-16T21:15:18.276" v="30" actId="20577"/>
        <pc:sldMkLst>
          <pc:docMk/>
          <pc:sldMk cId="702812281" sldId="262"/>
        </pc:sldMkLst>
        <pc:spChg chg="mod">
          <ac:chgData name="Garcia, Angela" userId="7c09586b-4f58-4c27-9ff0-1fa392274ef2" providerId="ADAL" clId="{95F6C3FA-D626-4B18-A4BB-A46DF5C91B64}" dt="2022-08-16T21:15:18.276" v="30" actId="20577"/>
          <ac:spMkLst>
            <pc:docMk/>
            <pc:sldMk cId="702812281" sldId="262"/>
            <ac:spMk id="2" creationId="{00000000-0000-0000-0000-000000000000}"/>
          </ac:spMkLst>
        </pc:spChg>
      </pc:sldChg>
      <pc:sldChg chg="modSp mod">
        <pc:chgData name="Garcia, Angela" userId="7c09586b-4f58-4c27-9ff0-1fa392274ef2" providerId="ADAL" clId="{95F6C3FA-D626-4B18-A4BB-A46DF5C91B64}" dt="2022-08-16T21:19:21.351" v="34" actId="20577"/>
        <pc:sldMkLst>
          <pc:docMk/>
          <pc:sldMk cId="3546991081" sldId="264"/>
        </pc:sldMkLst>
        <pc:spChg chg="mod">
          <ac:chgData name="Garcia, Angela" userId="7c09586b-4f58-4c27-9ff0-1fa392274ef2" providerId="ADAL" clId="{95F6C3FA-D626-4B18-A4BB-A46DF5C91B64}" dt="2022-08-16T21:19:21.351" v="34" actId="20577"/>
          <ac:spMkLst>
            <pc:docMk/>
            <pc:sldMk cId="3546991081" sldId="264"/>
            <ac:spMk id="3" creationId="{00000000-0000-0000-0000-000000000000}"/>
          </ac:spMkLst>
        </pc:spChg>
      </pc:sldChg>
      <pc:sldChg chg="modSp mod">
        <pc:chgData name="Garcia, Angela" userId="7c09586b-4f58-4c27-9ff0-1fa392274ef2" providerId="ADAL" clId="{95F6C3FA-D626-4B18-A4BB-A46DF5C91B64}" dt="2022-08-16T21:19:58.632" v="38" actId="6549"/>
        <pc:sldMkLst>
          <pc:docMk/>
          <pc:sldMk cId="1229889365" sldId="265"/>
        </pc:sldMkLst>
        <pc:spChg chg="mod">
          <ac:chgData name="Garcia, Angela" userId="7c09586b-4f58-4c27-9ff0-1fa392274ef2" providerId="ADAL" clId="{95F6C3FA-D626-4B18-A4BB-A46DF5C91B64}" dt="2022-08-16T21:19:58.632" v="38" actId="6549"/>
          <ac:spMkLst>
            <pc:docMk/>
            <pc:sldMk cId="1229889365" sldId="265"/>
            <ac:spMk id="3" creationId="{00000000-0000-0000-0000-000000000000}"/>
          </ac:spMkLst>
        </pc:spChg>
      </pc:sldChg>
      <pc:sldChg chg="modSp mod">
        <pc:chgData name="Garcia, Angela" userId="7c09586b-4f58-4c27-9ff0-1fa392274ef2" providerId="ADAL" clId="{95F6C3FA-D626-4B18-A4BB-A46DF5C91B64}" dt="2022-08-16T21:22:57.255" v="98" actId="6549"/>
        <pc:sldMkLst>
          <pc:docMk/>
          <pc:sldMk cId="3902419200" sldId="270"/>
        </pc:sldMkLst>
        <pc:spChg chg="mod">
          <ac:chgData name="Garcia, Angela" userId="7c09586b-4f58-4c27-9ff0-1fa392274ef2" providerId="ADAL" clId="{95F6C3FA-D626-4B18-A4BB-A46DF5C91B64}" dt="2022-08-16T21:22:57.255" v="98" actId="6549"/>
          <ac:spMkLst>
            <pc:docMk/>
            <pc:sldMk cId="3902419200" sldId="270"/>
            <ac:spMk id="3" creationId="{00000000-0000-0000-0000-000000000000}"/>
          </ac:spMkLst>
        </pc:spChg>
      </pc:sldChg>
      <pc:sldChg chg="modSp mod">
        <pc:chgData name="Garcia, Angela" userId="7c09586b-4f58-4c27-9ff0-1fa392274ef2" providerId="ADAL" clId="{95F6C3FA-D626-4B18-A4BB-A46DF5C91B64}" dt="2022-08-16T21:19:15.463" v="32" actId="20577"/>
        <pc:sldMkLst>
          <pc:docMk/>
          <pc:sldMk cId="2485581018" sldId="273"/>
        </pc:sldMkLst>
        <pc:spChg chg="mod">
          <ac:chgData name="Garcia, Angela" userId="7c09586b-4f58-4c27-9ff0-1fa392274ef2" providerId="ADAL" clId="{95F6C3FA-D626-4B18-A4BB-A46DF5C91B64}" dt="2022-08-16T21:19:15.463" v="32" actId="20577"/>
          <ac:spMkLst>
            <pc:docMk/>
            <pc:sldMk cId="2485581018" sldId="273"/>
            <ac:spMk id="2" creationId="{00000000-0000-0000-0000-000000000000}"/>
          </ac:spMkLst>
        </pc:spChg>
      </pc:sldChg>
      <pc:sldChg chg="modSp mod">
        <pc:chgData name="Garcia, Angela" userId="7c09586b-4f58-4c27-9ff0-1fa392274ef2" providerId="ADAL" clId="{95F6C3FA-D626-4B18-A4BB-A46DF5C91B64}" dt="2022-08-16T21:19:51.944" v="36" actId="6549"/>
        <pc:sldMkLst>
          <pc:docMk/>
          <pc:sldMk cId="1664898781" sldId="274"/>
        </pc:sldMkLst>
        <pc:spChg chg="mod">
          <ac:chgData name="Garcia, Angela" userId="7c09586b-4f58-4c27-9ff0-1fa392274ef2" providerId="ADAL" clId="{95F6C3FA-D626-4B18-A4BB-A46DF5C91B64}" dt="2022-08-16T21:19:51.944" v="36" actId="6549"/>
          <ac:spMkLst>
            <pc:docMk/>
            <pc:sldMk cId="1664898781" sldId="274"/>
            <ac:spMk id="2" creationId="{00000000-0000-0000-0000-000000000000}"/>
          </ac:spMkLst>
        </pc:spChg>
      </pc:sldChg>
      <pc:sldChg chg="modSp mod">
        <pc:chgData name="Garcia, Angela" userId="7c09586b-4f58-4c27-9ff0-1fa392274ef2" providerId="ADAL" clId="{95F6C3FA-D626-4B18-A4BB-A46DF5C91B64}" dt="2022-08-16T21:21:06.271" v="90" actId="20577"/>
        <pc:sldMkLst>
          <pc:docMk/>
          <pc:sldMk cId="288407904" sldId="275"/>
        </pc:sldMkLst>
        <pc:spChg chg="mod">
          <ac:chgData name="Garcia, Angela" userId="7c09586b-4f58-4c27-9ff0-1fa392274ef2" providerId="ADAL" clId="{95F6C3FA-D626-4B18-A4BB-A46DF5C91B64}" dt="2022-08-16T21:20:17.333" v="41" actId="6549"/>
          <ac:spMkLst>
            <pc:docMk/>
            <pc:sldMk cId="288407904" sldId="275"/>
            <ac:spMk id="2" creationId="{00000000-0000-0000-0000-000000000000}"/>
          </ac:spMkLst>
        </pc:spChg>
        <pc:spChg chg="mod">
          <ac:chgData name="Garcia, Angela" userId="7c09586b-4f58-4c27-9ff0-1fa392274ef2" providerId="ADAL" clId="{95F6C3FA-D626-4B18-A4BB-A46DF5C91B64}" dt="2022-08-16T21:21:06.271" v="90" actId="20577"/>
          <ac:spMkLst>
            <pc:docMk/>
            <pc:sldMk cId="288407904" sldId="275"/>
            <ac:spMk id="3" creationId="{00000000-0000-0000-0000-000000000000}"/>
          </ac:spMkLst>
        </pc:spChg>
      </pc:sldChg>
      <pc:sldChg chg="modSp add del mod">
        <pc:chgData name="Garcia, Angela" userId="7c09586b-4f58-4c27-9ff0-1fa392274ef2" providerId="ADAL" clId="{95F6C3FA-D626-4B18-A4BB-A46DF5C91B64}" dt="2022-08-16T21:22:51.978" v="96" actId="6549"/>
        <pc:sldMkLst>
          <pc:docMk/>
          <pc:sldMk cId="2906760562" sldId="278"/>
        </pc:sldMkLst>
        <pc:spChg chg="mod">
          <ac:chgData name="Garcia, Angela" userId="7c09586b-4f58-4c27-9ff0-1fa392274ef2" providerId="ADAL" clId="{95F6C3FA-D626-4B18-A4BB-A46DF5C91B64}" dt="2022-08-16T21:22:51.978" v="96" actId="6549"/>
          <ac:spMkLst>
            <pc:docMk/>
            <pc:sldMk cId="2906760562" sldId="278"/>
            <ac:spMk id="2" creationId="{00000000-0000-0000-0000-000000000000}"/>
          </ac:spMkLst>
        </pc:spChg>
      </pc:sldChg>
      <pc:sldChg chg="new del">
        <pc:chgData name="Garcia, Angela" userId="7c09586b-4f58-4c27-9ff0-1fa392274ef2" providerId="ADAL" clId="{95F6C3FA-D626-4B18-A4BB-A46DF5C91B64}" dt="2022-08-16T21:22:39.137" v="94" actId="47"/>
        <pc:sldMkLst>
          <pc:docMk/>
          <pc:sldMk cId="1595549222" sldId="28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F00C31-F594-4E2C-9191-5A85B1C0D4DF}" type="datetimeFigureOut">
              <a:rPr lang="en-US" smtClean="0"/>
              <a:t>8/16/2022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DBE031-16BE-4422-8FFA-C38EEE8B9D16}" type="slidenum">
              <a:rPr lang="en-US" smtClean="0"/>
              <a:t>‹#›</a:t>
            </a:fld>
            <a:endParaRPr lang="en-US"/>
          </a:p>
        </p:txBody>
      </p:sp>
    </p:spTree>
    <p:extLst>
      <p:ext uri="{BB962C8B-B14F-4D97-AF65-F5344CB8AC3E}">
        <p14:creationId xmlns:p14="http://schemas.microsoft.com/office/powerpoint/2010/main" val="588563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9F0DC47-8B4F-4AF6-B7CB-A5599DDD7E08}"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249243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78A0B0-1470-453B-A781-224618B3C836}"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25116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904136-62F8-4255-8658-6AC06A7F4F14}"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469776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E47246-B7B8-4702-B037-75C05B1F1973}"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2871522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FBCA9F-1901-4748-AC1A-497AE8B5A0C0}"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724151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008005-0BDE-4FC2-9CDD-4EE468DEF264}"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223742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187C41-FC5B-4D27-99F4-05D5EB66AB0A}" type="datetime1">
              <a:rPr lang="en-US" smtClean="0"/>
              <a:t>8/16/2022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1040155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E56D0DA-AB10-42D9-8AD2-B292908C7CE6}" type="datetime1">
              <a:rPr lang="en-US" smtClean="0"/>
              <a:t>8/16/2022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3274120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D5532-1664-45AD-BD10-8D2039099C61}" type="datetime1">
              <a:rPr lang="en-US" smtClean="0"/>
              <a:t>8/16/2022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2375612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9C42B44-259F-44E8-ADF6-A7780473EDA1}"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28278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5C677D-96F7-4774-9577-39AA1C1307BA}"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A17A5-2855-4B7B-B7DF-30C7EF8FBB30}" type="slidenum">
              <a:rPr lang="en-US" smtClean="0"/>
              <a:t>‹#›</a:t>
            </a:fld>
            <a:endParaRPr lang="en-US"/>
          </a:p>
        </p:txBody>
      </p:sp>
    </p:spTree>
    <p:extLst>
      <p:ext uri="{BB962C8B-B14F-4D97-AF65-F5344CB8AC3E}">
        <p14:creationId xmlns:p14="http://schemas.microsoft.com/office/powerpoint/2010/main" val="3023913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82A7D-1C40-47EF-A41A-D52A0929C9A9}" type="datetime1">
              <a:rPr lang="en-US" smtClean="0"/>
              <a:t>8/16/2022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A17A5-2855-4B7B-B7DF-30C7EF8FBB30}" type="slidenum">
              <a:rPr lang="en-US" smtClean="0"/>
              <a:t>‹#›</a:t>
            </a:fld>
            <a:endParaRPr lang="en-US"/>
          </a:p>
        </p:txBody>
      </p:sp>
    </p:spTree>
    <p:extLst>
      <p:ext uri="{BB962C8B-B14F-4D97-AF65-F5344CB8AC3E}">
        <p14:creationId xmlns:p14="http://schemas.microsoft.com/office/powerpoint/2010/main" val="143364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a:latin typeface="+mn-lt"/>
              </a:rPr>
              <a:t>Chapter 26:  </a:t>
            </a:r>
            <a:r>
              <a:rPr lang="en-US" sz="3200" dirty="0">
                <a:latin typeface="+mn-lt"/>
              </a:rPr>
              <a:t>Talk in Business Contexts:  Meetings</a:t>
            </a:r>
            <a:br>
              <a:rPr lang="en-US" sz="3200" dirty="0">
                <a:latin typeface="+mn-lt"/>
              </a:rPr>
            </a:br>
            <a:endParaRPr lang="en-US" sz="3200" dirty="0">
              <a:latin typeface="+mn-lt"/>
            </a:endParaRPr>
          </a:p>
        </p:txBody>
      </p:sp>
      <p:sp>
        <p:nvSpPr>
          <p:cNvPr id="3" name="Subtitle 2"/>
          <p:cNvSpPr>
            <a:spLocks noGrp="1"/>
          </p:cNvSpPr>
          <p:nvPr>
            <p:ph type="subTitle" idx="1"/>
          </p:nvPr>
        </p:nvSpPr>
        <p:spPr>
          <a:xfrm>
            <a:off x="1524000" y="3602037"/>
            <a:ext cx="9144000" cy="2782433"/>
          </a:xfrm>
        </p:spPr>
        <p:txBody>
          <a:bodyPr/>
          <a:lstStyle/>
          <a:p>
            <a:pPr algn="l"/>
            <a:r>
              <a:rPr lang="en-US" sz="2400">
                <a:latin typeface="Calibri" panose="020F0502020204030204" pitchFamily="34" charset="0"/>
                <a:cs typeface="Calibri" panose="020F0502020204030204" pitchFamily="34" charset="0"/>
              </a:rPr>
              <a:t>Angela Cora Garcia, c2022; slides to accompany Chapter 26 of </a:t>
            </a:r>
            <a:r>
              <a:rPr lang="en-US" sz="2400" i="1">
                <a:latin typeface="Calibri" panose="020F0502020204030204" pitchFamily="34" charset="0"/>
                <a:cs typeface="Calibri" panose="020F0502020204030204" pitchFamily="34" charset="0"/>
              </a:rPr>
              <a:t>An Introduction to Interaction: Understanding Talk in the Workplace and Everyday Life, Second Edition</a:t>
            </a:r>
            <a:r>
              <a:rPr lang="en-US" sz="2400">
                <a:latin typeface="Calibri" panose="020F0502020204030204" pitchFamily="34" charset="0"/>
                <a:cs typeface="Calibri" panose="020F0502020204030204" pitchFamily="34" charset="0"/>
              </a:rPr>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a:p>
            <a:endParaRPr lang="en-US" dirty="0"/>
          </a:p>
        </p:txBody>
      </p:sp>
    </p:spTree>
    <p:extLst>
      <p:ext uri="{BB962C8B-B14F-4D97-AF65-F5344CB8AC3E}">
        <p14:creationId xmlns:p14="http://schemas.microsoft.com/office/powerpoint/2010/main" val="312757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0839"/>
          </a:xfrm>
        </p:spPr>
        <p:txBody>
          <a:bodyPr>
            <a:normAutofit/>
          </a:bodyPr>
          <a:lstStyle/>
          <a:p>
            <a:br>
              <a:rPr lang="en-US" sz="3200">
                <a:latin typeface="+mn-lt"/>
              </a:rPr>
            </a:br>
            <a:r>
              <a:rPr lang="en-US" sz="3200" dirty="0">
                <a:latin typeface="+mn-lt"/>
              </a:rPr>
              <a:t>Proposal Construction and Response</a:t>
            </a:r>
            <a:br>
              <a:rPr lang="en-US" sz="3200" dirty="0">
                <a:latin typeface="+mn-lt"/>
              </a:rPr>
            </a:br>
            <a:endParaRPr lang="en-US" sz="3200" dirty="0">
              <a:latin typeface="+mn-lt"/>
            </a:endParaRPr>
          </a:p>
        </p:txBody>
      </p:sp>
      <p:sp>
        <p:nvSpPr>
          <p:cNvPr id="3" name="Content Placeholder 2"/>
          <p:cNvSpPr>
            <a:spLocks noGrp="1"/>
          </p:cNvSpPr>
          <p:nvPr>
            <p:ph idx="1"/>
          </p:nvPr>
        </p:nvSpPr>
        <p:spPr>
          <a:xfrm>
            <a:off x="1434516" y="1593908"/>
            <a:ext cx="9919283" cy="4989772"/>
          </a:xfrm>
        </p:spPr>
        <p:txBody>
          <a:bodyPr>
            <a:normAutofit/>
          </a:bodyPr>
          <a:lstStyle/>
          <a:p>
            <a:pPr marL="0" indent="0">
              <a:buNone/>
            </a:pPr>
            <a:r>
              <a:rPr lang="en-US" sz="2400" dirty="0"/>
              <a:t>Status differences in meeting participants can complicate the proposal generation and response process</a:t>
            </a:r>
          </a:p>
          <a:p>
            <a:pPr marL="0" indent="0">
              <a:buNone/>
            </a:pPr>
            <a:endParaRPr lang="en-US" sz="2400" dirty="0"/>
          </a:p>
          <a:p>
            <a:pPr marL="0" indent="0">
              <a:buNone/>
            </a:pPr>
            <a:r>
              <a:rPr lang="en-US" sz="2400" dirty="0"/>
              <a:t>Higher status participants may display entitlement to make suggestions </a:t>
            </a:r>
            <a:r>
              <a:rPr lang="en-US" sz="1200" dirty="0"/>
              <a:t>(Asmuß and Oshima, 2012)</a:t>
            </a:r>
            <a:br>
              <a:rPr lang="en-US" sz="1200" dirty="0"/>
            </a:br>
            <a:endParaRPr lang="en-US" sz="1200" dirty="0"/>
          </a:p>
          <a:p>
            <a:pPr marL="0" indent="0">
              <a:buNone/>
            </a:pPr>
            <a:r>
              <a:rPr lang="en-US" sz="2400" dirty="0"/>
              <a:t>For example, </a:t>
            </a:r>
            <a:r>
              <a:rPr lang="en-US" sz="2400"/>
              <a:t>Excerpt 8 </a:t>
            </a:r>
            <a:r>
              <a:rPr lang="en-US" sz="2400" dirty="0"/>
              <a:t>on the next slide shows the CEO making a suggestion with a tag question that has a preference for a “yes” response (line 3), thus suggesting that his proposal will be accepted</a:t>
            </a:r>
          </a:p>
          <a:p>
            <a:pPr marL="0" indent="0">
              <a:buNone/>
            </a:pPr>
            <a:endParaRPr lang="en-US" sz="2400" dirty="0"/>
          </a:p>
          <a:p>
            <a:pPr marL="0" indent="0">
              <a:buNone/>
            </a:pPr>
            <a:r>
              <a:rPr lang="en-US" sz="2400" dirty="0"/>
              <a:t>The subordinate immediately accepts his proposal (line 4)</a:t>
            </a:r>
          </a:p>
        </p:txBody>
      </p:sp>
      <p:sp>
        <p:nvSpPr>
          <p:cNvPr id="4" name="Slide Number Placeholder 3"/>
          <p:cNvSpPr>
            <a:spLocks noGrp="1"/>
          </p:cNvSpPr>
          <p:nvPr>
            <p:ph type="sldNum" sz="quarter" idx="12"/>
          </p:nvPr>
        </p:nvSpPr>
        <p:spPr/>
        <p:txBody>
          <a:bodyPr/>
          <a:lstStyle/>
          <a:p>
            <a:fld id="{DABA17A5-2855-4B7B-B7DF-30C7EF8FBB30}" type="slidenum">
              <a:rPr lang="en-US" smtClean="0"/>
              <a:t>10</a:t>
            </a:fld>
            <a:endParaRPr lang="en-US" dirty="0"/>
          </a:p>
        </p:txBody>
      </p:sp>
    </p:spTree>
    <p:extLst>
      <p:ext uri="{BB962C8B-B14F-4D97-AF65-F5344CB8AC3E}">
        <p14:creationId xmlns:p14="http://schemas.microsoft.com/office/powerpoint/2010/main" val="1229889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9151"/>
          </a:xfrm>
        </p:spPr>
        <p:txBody>
          <a:bodyPr>
            <a:normAutofit/>
          </a:bodyPr>
          <a:lstStyle/>
          <a:p>
            <a:br>
              <a:rPr lang="en-US" sz="3200" dirty="0">
                <a:latin typeface="+mn-lt"/>
              </a:rPr>
            </a:br>
            <a:r>
              <a:rPr lang="en-US" sz="3200">
                <a:latin typeface="+mn-lt"/>
              </a:rPr>
              <a:t>Excerpt 8:  </a:t>
            </a:r>
            <a:r>
              <a:rPr lang="en-US" sz="3200" dirty="0">
                <a:latin typeface="+mn-lt"/>
              </a:rPr>
              <a:t>(Asmuß and Oshima, 2012, pp. 73-4)</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1180407"/>
            <a:ext cx="10515600" cy="5541068"/>
          </a:xfrm>
        </p:spPr>
        <p:txBody>
          <a:bodyPr/>
          <a:lstStyle/>
          <a:p>
            <a:pPr marL="0" indent="0">
              <a:lnSpc>
                <a:spcPct val="100000"/>
              </a:lnSpc>
              <a:spcBef>
                <a:spcPts val="0"/>
              </a:spcBef>
              <a:buNone/>
            </a:pPr>
            <a:r>
              <a:rPr lang="en-US" sz="2400" dirty="0"/>
              <a:t>1 HR		((types </a:t>
            </a:r>
            <a:r>
              <a:rPr lang="en-US" sz="2400" dirty="0" err="1"/>
              <a:t>strategien</a:t>
            </a:r>
            <a:r>
              <a:rPr lang="en-US" sz="2400"/>
              <a:t> (the strategy) and deletes thereafter</a:t>
            </a:r>
          </a:p>
          <a:p>
            <a:pPr marL="0" indent="0">
              <a:lnSpc>
                <a:spcPct val="100000"/>
              </a:lnSpc>
              <a:spcBef>
                <a:spcPts val="0"/>
              </a:spcBef>
              <a:buNone/>
            </a:pPr>
            <a:r>
              <a:rPr lang="en-US" sz="2400"/>
              <a:t>		strategien again))</a:t>
            </a:r>
          </a:p>
          <a:p>
            <a:pPr marL="0" indent="0">
              <a:lnSpc>
                <a:spcPct val="100000"/>
              </a:lnSpc>
              <a:spcBef>
                <a:spcPts val="0"/>
              </a:spcBef>
              <a:buNone/>
            </a:pPr>
            <a:r>
              <a:rPr lang="en-US" sz="2400"/>
              <a:t>2  HR:		.hh [</a:t>
            </a:r>
            <a:r>
              <a:rPr lang="en-US" sz="2400" u="sng"/>
              <a:t>e</a:t>
            </a:r>
            <a:r>
              <a:rPr lang="en-US" sz="2400"/>
              <a:t>r </a:t>
            </a:r>
            <a:r>
              <a:rPr lang="en-US" sz="2400" u="sng"/>
              <a:t>a</a:t>
            </a:r>
            <a:r>
              <a:rPr lang="en-US" sz="2400"/>
              <a:t>t] ((HR reads this aloud from CP))</a:t>
            </a:r>
          </a:p>
          <a:p>
            <a:pPr marL="0" indent="0">
              <a:lnSpc>
                <a:spcPct val="100000"/>
              </a:lnSpc>
              <a:spcBef>
                <a:spcPts val="0"/>
              </a:spcBef>
              <a:buNone/>
            </a:pPr>
            <a:r>
              <a:rPr lang="en-US" sz="2400"/>
              <a:t>		.hh are that</a:t>
            </a:r>
          </a:p>
          <a:p>
            <a:pPr marL="0" indent="0">
              <a:lnSpc>
                <a:spcPct val="100000"/>
              </a:lnSpc>
              <a:spcBef>
                <a:spcPts val="0"/>
              </a:spcBef>
              <a:buNone/>
            </a:pPr>
            <a:r>
              <a:rPr lang="en-US" sz="2400"/>
              <a:t>3  CEO:		[i i   ] i </a:t>
            </a:r>
            <a:r>
              <a:rPr lang="en-US" sz="2400" u="sng"/>
              <a:t>A</a:t>
            </a:r>
            <a:r>
              <a:rPr lang="en-US" sz="2400"/>
              <a:t>lsted ↑ikk?</a:t>
            </a:r>
          </a:p>
          <a:p>
            <a:pPr marL="0" indent="0">
              <a:lnSpc>
                <a:spcPct val="100000"/>
              </a:lnSpc>
              <a:spcBef>
                <a:spcPts val="0"/>
              </a:spcBef>
              <a:buNone/>
            </a:pPr>
            <a:r>
              <a:rPr lang="en-US" sz="2400"/>
              <a:t>			in in  in Alsted PRT</a:t>
            </a:r>
          </a:p>
          <a:p>
            <a:pPr marL="0" indent="0">
              <a:lnSpc>
                <a:spcPct val="100000"/>
              </a:lnSpc>
              <a:spcBef>
                <a:spcPts val="0"/>
              </a:spcBef>
              <a:buNone/>
            </a:pPr>
            <a:r>
              <a:rPr lang="en-US" sz="2400"/>
              <a:t>		</a:t>
            </a:r>
            <a:r>
              <a:rPr lang="en-US" sz="2400" i="1"/>
              <a:t>            in in   in Alsted right? </a:t>
            </a:r>
            <a:endParaRPr lang="en-US" sz="2400"/>
          </a:p>
          <a:p>
            <a:pPr marL="0" indent="0">
              <a:lnSpc>
                <a:spcPct val="100000"/>
              </a:lnSpc>
              <a:spcBef>
                <a:spcPts val="0"/>
              </a:spcBef>
              <a:buNone/>
            </a:pPr>
            <a:r>
              <a:rPr lang="en-US" sz="2400"/>
              <a:t>4  HR:		j</a:t>
            </a:r>
            <a:r>
              <a:rPr lang="en-US" sz="2400" u="sng"/>
              <a:t>o</a:t>
            </a:r>
            <a:r>
              <a:rPr lang="en-US" sz="2400"/>
              <a:t>:.</a:t>
            </a:r>
          </a:p>
          <a:p>
            <a:pPr marL="0" indent="0">
              <a:lnSpc>
                <a:spcPct val="100000"/>
              </a:lnSpc>
              <a:spcBef>
                <a:spcPts val="0"/>
              </a:spcBef>
              <a:buNone/>
            </a:pPr>
            <a:r>
              <a:rPr lang="en-US" sz="2400"/>
              <a:t>		</a:t>
            </a:r>
            <a:r>
              <a:rPr lang="en-US" sz="2400" i="1"/>
              <a:t>yes</a:t>
            </a:r>
            <a:endParaRPr lang="en-US" sz="2400"/>
          </a:p>
          <a:p>
            <a:pPr marL="0" indent="0">
              <a:lnSpc>
                <a:spcPct val="100000"/>
              </a:lnSpc>
              <a:spcBef>
                <a:spcPts val="0"/>
              </a:spcBef>
              <a:buNone/>
            </a:pPr>
            <a:r>
              <a:rPr lang="en-US" sz="2400"/>
              <a:t>5		(0.2)</a:t>
            </a:r>
          </a:p>
          <a:p>
            <a:pPr marL="0" indent="0">
              <a:lnSpc>
                <a:spcPct val="100000"/>
              </a:lnSpc>
              <a:spcBef>
                <a:spcPts val="0"/>
              </a:spcBef>
              <a:buNone/>
            </a:pPr>
            <a:r>
              <a:rPr lang="en-US" sz="2400"/>
              <a:t>6  HR:		((HR starts typing...))=</a:t>
            </a:r>
          </a:p>
          <a:p>
            <a:pPr marL="0" indent="0">
              <a:lnSpc>
                <a:spcPct val="100000"/>
              </a:lnSpc>
              <a:spcBef>
                <a:spcPts val="0"/>
              </a:spcBef>
              <a:buNone/>
            </a:pPr>
            <a:r>
              <a:rPr lang="en-US" sz="2400"/>
              <a:t>7  CEO:		=[.hhn</a:t>
            </a:r>
          </a:p>
          <a:p>
            <a:pPr marL="0" indent="0">
              <a:lnSpc>
                <a:spcPct val="100000"/>
              </a:lnSpc>
              <a:spcBef>
                <a:spcPts val="0"/>
              </a:spcBef>
              <a:buNone/>
            </a:pPr>
            <a:r>
              <a:rPr lang="en-US" sz="2400"/>
              <a:t>		=[((.........))</a:t>
            </a:r>
          </a:p>
          <a:p>
            <a:pPr marL="0" indent="0">
              <a:lnSpc>
                <a:spcPct val="100000"/>
              </a:lnSpc>
              <a:spcBef>
                <a:spcPts val="0"/>
              </a:spcBef>
              <a:buNone/>
            </a:pPr>
            <a:r>
              <a:rPr lang="en-US" sz="2400"/>
              <a:t>8		(1.8) ((HR continues typing </a:t>
            </a:r>
            <a:r>
              <a:rPr lang="en-US" sz="2400" i="1"/>
              <a:t>i Alsted</a:t>
            </a:r>
            <a:r>
              <a:rPr lang="en-US" sz="2400"/>
              <a:t>))</a:t>
            </a:r>
          </a:p>
          <a:p>
            <a:endParaRPr lang="en-US"/>
          </a:p>
        </p:txBody>
      </p:sp>
      <p:sp>
        <p:nvSpPr>
          <p:cNvPr id="4" name="Slide Number Placeholder 3"/>
          <p:cNvSpPr>
            <a:spLocks noGrp="1"/>
          </p:cNvSpPr>
          <p:nvPr>
            <p:ph type="sldNum" sz="quarter" idx="12"/>
          </p:nvPr>
        </p:nvSpPr>
        <p:spPr/>
        <p:txBody>
          <a:bodyPr/>
          <a:lstStyle/>
          <a:p>
            <a:fld id="{DABA17A5-2855-4B7B-B7DF-30C7EF8FBB30}" type="slidenum">
              <a:rPr lang="en-US" smtClean="0"/>
              <a:t>11</a:t>
            </a:fld>
            <a:endParaRPr lang="en-US"/>
          </a:p>
        </p:txBody>
      </p:sp>
    </p:spTree>
    <p:extLst>
      <p:ext uri="{BB962C8B-B14F-4D97-AF65-F5344CB8AC3E}">
        <p14:creationId xmlns:p14="http://schemas.microsoft.com/office/powerpoint/2010/main" val="1664898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0715"/>
          </a:xfrm>
        </p:spPr>
        <p:txBody>
          <a:bodyPr>
            <a:normAutofit/>
          </a:bodyPr>
          <a:lstStyle/>
          <a:p>
            <a:br>
              <a:rPr lang="en-US" sz="3200">
                <a:latin typeface="+mn-lt"/>
              </a:rPr>
            </a:br>
            <a:r>
              <a:rPr lang="en-US" sz="3200" dirty="0">
                <a:latin typeface="+mn-lt"/>
              </a:rPr>
              <a:t>The Interactional Accomplishment of Team Work </a:t>
            </a:r>
            <a:br>
              <a:rPr lang="en-US" sz="3200" dirty="0">
                <a:latin typeface="+mn-lt"/>
              </a:rPr>
            </a:br>
            <a:endParaRPr lang="en-US" sz="3200" dirty="0">
              <a:latin typeface="+mn-lt"/>
            </a:endParaRPr>
          </a:p>
        </p:txBody>
      </p:sp>
      <p:sp>
        <p:nvSpPr>
          <p:cNvPr id="3" name="Content Placeholder 2"/>
          <p:cNvSpPr>
            <a:spLocks noGrp="1"/>
          </p:cNvSpPr>
          <p:nvPr>
            <p:ph idx="1"/>
          </p:nvPr>
        </p:nvSpPr>
        <p:spPr>
          <a:xfrm>
            <a:off x="1526796" y="1825625"/>
            <a:ext cx="9827004" cy="4351338"/>
          </a:xfrm>
        </p:spPr>
        <p:txBody>
          <a:bodyPr>
            <a:normAutofit/>
          </a:bodyPr>
          <a:lstStyle/>
          <a:p>
            <a:pPr marL="0" indent="0">
              <a:lnSpc>
                <a:spcPct val="100000"/>
              </a:lnSpc>
              <a:spcBef>
                <a:spcPts val="0"/>
              </a:spcBef>
              <a:buNone/>
            </a:pPr>
            <a:r>
              <a:rPr lang="en-US" sz="2400" dirty="0"/>
              <a:t>Djordjilovic (2012) found several techniques used by team members to convey their status as a team to other meeting participants:</a:t>
            </a:r>
          </a:p>
          <a:p>
            <a:pPr marL="0" indent="0">
              <a:lnSpc>
                <a:spcPct val="100000"/>
              </a:lnSpc>
              <a:spcBef>
                <a:spcPts val="0"/>
              </a:spcBef>
              <a:buNone/>
            </a:pPr>
            <a:endParaRPr lang="en-US" sz="2400" dirty="0"/>
          </a:p>
          <a:p>
            <a:pPr marL="0" indent="0">
              <a:lnSpc>
                <a:spcPct val="100000"/>
              </a:lnSpc>
              <a:spcBef>
                <a:spcPts val="0"/>
              </a:spcBef>
              <a:buNone/>
            </a:pPr>
            <a:r>
              <a:rPr lang="en-US" sz="2400" dirty="0"/>
              <a:t>	gaze direction</a:t>
            </a:r>
          </a:p>
          <a:p>
            <a:pPr marL="0" indent="0">
              <a:lnSpc>
                <a:spcPct val="100000"/>
              </a:lnSpc>
              <a:spcBef>
                <a:spcPts val="0"/>
              </a:spcBef>
              <a:buNone/>
            </a:pPr>
            <a:endParaRPr lang="en-US" sz="2400" dirty="0"/>
          </a:p>
          <a:p>
            <a:pPr marL="0" indent="0">
              <a:lnSpc>
                <a:spcPct val="100000"/>
              </a:lnSpc>
              <a:spcBef>
                <a:spcPts val="0"/>
              </a:spcBef>
              <a:buNone/>
            </a:pPr>
            <a:r>
              <a:rPr lang="en-US" sz="2400" dirty="0"/>
              <a:t>	body orientation</a:t>
            </a:r>
          </a:p>
          <a:p>
            <a:pPr marL="0" indent="0">
              <a:lnSpc>
                <a:spcPct val="100000"/>
              </a:lnSpc>
              <a:spcBef>
                <a:spcPts val="0"/>
              </a:spcBef>
              <a:buNone/>
            </a:pPr>
            <a:endParaRPr lang="en-US" sz="2400" dirty="0"/>
          </a:p>
          <a:p>
            <a:pPr marL="0" indent="0">
              <a:lnSpc>
                <a:spcPct val="100000"/>
              </a:lnSpc>
              <a:spcBef>
                <a:spcPts val="0"/>
              </a:spcBef>
              <a:buNone/>
            </a:pPr>
            <a:r>
              <a:rPr lang="en-US" sz="2400" dirty="0"/>
              <a:t>	facial expressions</a:t>
            </a:r>
          </a:p>
          <a:p>
            <a:pPr marL="0" indent="0">
              <a:lnSpc>
                <a:spcPct val="100000"/>
              </a:lnSpc>
              <a:spcBef>
                <a:spcPts val="0"/>
              </a:spcBef>
              <a:buNone/>
            </a:pPr>
            <a:endParaRPr lang="en-US" sz="2400" dirty="0"/>
          </a:p>
          <a:p>
            <a:pPr marL="0" indent="0">
              <a:lnSpc>
                <a:spcPct val="100000"/>
              </a:lnSpc>
              <a:spcBef>
                <a:spcPts val="0"/>
              </a:spcBef>
              <a:buNone/>
            </a:pPr>
            <a:r>
              <a:rPr lang="en-US" sz="2400" dirty="0"/>
              <a:t>	sentence completion</a:t>
            </a:r>
          </a:p>
        </p:txBody>
      </p:sp>
      <p:sp>
        <p:nvSpPr>
          <p:cNvPr id="4" name="Slide Number Placeholder 3"/>
          <p:cNvSpPr>
            <a:spLocks noGrp="1"/>
          </p:cNvSpPr>
          <p:nvPr>
            <p:ph type="sldNum" sz="quarter" idx="12"/>
          </p:nvPr>
        </p:nvSpPr>
        <p:spPr/>
        <p:txBody>
          <a:bodyPr/>
          <a:lstStyle/>
          <a:p>
            <a:fld id="{DABA17A5-2855-4B7B-B7DF-30C7EF8FBB30}" type="slidenum">
              <a:rPr lang="en-US" smtClean="0"/>
              <a:t>12</a:t>
            </a:fld>
            <a:endParaRPr lang="en-US" dirty="0"/>
          </a:p>
        </p:txBody>
      </p:sp>
    </p:spTree>
    <p:extLst>
      <p:ext uri="{BB962C8B-B14F-4D97-AF65-F5344CB8AC3E}">
        <p14:creationId xmlns:p14="http://schemas.microsoft.com/office/powerpoint/2010/main" val="2142083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7696"/>
            <a:ext cx="10515600" cy="540326"/>
          </a:xfrm>
        </p:spPr>
        <p:txBody>
          <a:bodyPr>
            <a:noAutofit/>
          </a:bodyPr>
          <a:lstStyle/>
          <a:p>
            <a:br>
              <a:rPr lang="en-US" sz="2800" dirty="0">
                <a:latin typeface="+mn-lt"/>
              </a:rPr>
            </a:br>
            <a:r>
              <a:rPr lang="en-US" sz="2400" dirty="0">
                <a:latin typeface="+mn-lt"/>
              </a:rPr>
              <a:t>Doing Teamwork in a Group meeting, </a:t>
            </a:r>
            <a:r>
              <a:rPr lang="en-US" sz="2400">
                <a:latin typeface="+mn-lt"/>
              </a:rPr>
              <a:t>Excerpt 9:  </a:t>
            </a:r>
            <a:r>
              <a:rPr lang="en-US" sz="2400" dirty="0">
                <a:latin typeface="+mn-lt"/>
              </a:rPr>
              <a:t>(Djordjilovic, 2012, p. 120)</a:t>
            </a:r>
            <a:br>
              <a:rPr lang="en-US" sz="2800" dirty="0">
                <a:latin typeface="+mn-lt"/>
              </a:rPr>
            </a:br>
            <a:endParaRPr lang="en-US" sz="2800" dirty="0">
              <a:latin typeface="+mn-lt"/>
            </a:endParaRPr>
          </a:p>
        </p:txBody>
      </p:sp>
      <p:sp>
        <p:nvSpPr>
          <p:cNvPr id="3" name="Content Placeholder 2"/>
          <p:cNvSpPr>
            <a:spLocks noGrp="1"/>
          </p:cNvSpPr>
          <p:nvPr>
            <p:ph idx="1"/>
          </p:nvPr>
        </p:nvSpPr>
        <p:spPr>
          <a:xfrm>
            <a:off x="838200" y="864524"/>
            <a:ext cx="10515600" cy="5856951"/>
          </a:xfrm>
        </p:spPr>
        <p:txBody>
          <a:bodyPr>
            <a:noAutofit/>
          </a:bodyPr>
          <a:lstStyle/>
          <a:p>
            <a:pPr marL="0" indent="0">
              <a:lnSpc>
                <a:spcPct val="100000"/>
              </a:lnSpc>
              <a:spcBef>
                <a:spcPts val="0"/>
              </a:spcBef>
              <a:buNone/>
            </a:pPr>
            <a:r>
              <a:rPr lang="en-US" sz="1400" dirty="0"/>
              <a:t>1     	D:	</a:t>
            </a:r>
            <a:r>
              <a:rPr lang="en-US" sz="1400" dirty="0" err="1"/>
              <a:t>osamdeset</a:t>
            </a:r>
            <a:r>
              <a:rPr lang="en-US" sz="1400"/>
              <a:t> dvoje ljudi IZ sindikata je reklo ja </a:t>
            </a:r>
            <a:r>
              <a:rPr lang="en-US" sz="1400" u="sng"/>
              <a:t>hoću</a:t>
            </a:r>
            <a:r>
              <a:rPr lang="en-US" sz="1400"/>
              <a:t> da=</a:t>
            </a:r>
          </a:p>
          <a:p>
            <a:pPr marL="0" indent="0">
              <a:lnSpc>
                <a:spcPct val="100000"/>
              </a:lnSpc>
              <a:spcBef>
                <a:spcPts val="0"/>
              </a:spcBef>
              <a:buNone/>
            </a:pPr>
            <a:r>
              <a:rPr lang="en-US" sz="1400"/>
              <a:t>		</a:t>
            </a:r>
            <a:r>
              <a:rPr lang="en-US" sz="1400" b="1" i="1"/>
              <a:t>eighty two people FROM the union said I </a:t>
            </a:r>
            <a:r>
              <a:rPr lang="en-US" sz="1400" b="1" i="1" u="sng"/>
              <a:t>want</a:t>
            </a:r>
            <a:r>
              <a:rPr lang="en-US" sz="1400" b="1" i="1"/>
              <a:t> to=</a:t>
            </a:r>
            <a:endParaRPr lang="en-US" sz="1400"/>
          </a:p>
          <a:p>
            <a:pPr marL="0" indent="0">
              <a:lnSpc>
                <a:spcPct val="100000"/>
              </a:lnSpc>
              <a:spcBef>
                <a:spcPts val="0"/>
              </a:spcBef>
              <a:buNone/>
            </a:pPr>
            <a:r>
              <a:rPr lang="en-US" sz="1400"/>
              <a:t>2	D:	=svoj osmomartovski vaućer dam[u dobrotvorne svrhe]</a:t>
            </a:r>
          </a:p>
          <a:p>
            <a:pPr marL="0" indent="0">
              <a:lnSpc>
                <a:spcPct val="100000"/>
              </a:lnSpc>
              <a:spcBef>
                <a:spcPts val="0"/>
              </a:spcBef>
              <a:buNone/>
            </a:pPr>
            <a:r>
              <a:rPr lang="en-US" sz="1400"/>
              <a:t>		</a:t>
            </a:r>
            <a:r>
              <a:rPr lang="en-US" sz="1400" b="1" i="1"/>
              <a:t>=give away my March 8 coupon [to charity               ]</a:t>
            </a:r>
            <a:endParaRPr lang="en-US" sz="1400"/>
          </a:p>
          <a:p>
            <a:pPr marL="0" indent="0">
              <a:lnSpc>
                <a:spcPct val="100000"/>
              </a:lnSpc>
              <a:spcBef>
                <a:spcPts val="0"/>
              </a:spcBef>
              <a:buNone/>
            </a:pPr>
            <a:r>
              <a:rPr lang="en-US" sz="1400"/>
              <a:t>3	S:			             [a što su KAjly       ]pitali↑=</a:t>
            </a:r>
          </a:p>
          <a:p>
            <a:pPr marL="0" indent="0">
              <a:lnSpc>
                <a:spcPct val="100000"/>
              </a:lnSpc>
              <a:spcBef>
                <a:spcPts val="0"/>
              </a:spcBef>
              <a:buNone/>
            </a:pPr>
            <a:r>
              <a:rPr lang="en-US" sz="1400"/>
              <a:t>				        </a:t>
            </a:r>
            <a:r>
              <a:rPr lang="en-US" sz="1400" b="1" i="1"/>
              <a:t>     [but why was KAyla ] asked↑=</a:t>
            </a:r>
            <a:endParaRPr lang="en-US" sz="1400"/>
          </a:p>
          <a:p>
            <a:pPr marL="0" indent="0">
              <a:lnSpc>
                <a:spcPct val="100000"/>
              </a:lnSpc>
              <a:spcBef>
                <a:spcPts val="0"/>
              </a:spcBef>
              <a:buNone/>
            </a:pPr>
            <a:r>
              <a:rPr lang="en-US" sz="1400"/>
              <a:t>4	S:	=[zato sto ima  v-]</a:t>
            </a:r>
          </a:p>
          <a:p>
            <a:pPr marL="0" indent="0">
              <a:lnSpc>
                <a:spcPct val="100000"/>
              </a:lnSpc>
              <a:spcBef>
                <a:spcPts val="0"/>
              </a:spcBef>
              <a:buNone/>
            </a:pPr>
            <a:r>
              <a:rPr lang="en-US" sz="1400"/>
              <a:t>		</a:t>
            </a:r>
            <a:r>
              <a:rPr lang="en-US" sz="1400" b="1" i="1"/>
              <a:t>=[because she’s c-]</a:t>
            </a:r>
            <a:endParaRPr lang="en-US" sz="1400"/>
          </a:p>
          <a:p>
            <a:pPr marL="0" indent="0">
              <a:lnSpc>
                <a:spcPct val="100000"/>
              </a:lnSpc>
              <a:spcBef>
                <a:spcPts val="0"/>
              </a:spcBef>
              <a:buNone/>
            </a:pPr>
            <a:r>
              <a:rPr lang="en-US" sz="1400"/>
              <a:t>5	D:	[pa::  zbog  to]ga što oni </a:t>
            </a:r>
            <a:r>
              <a:rPr lang="en-US" sz="1400" u="sng"/>
              <a:t>is</a:t>
            </a:r>
            <a:r>
              <a:rPr lang="en-US" sz="1400"/>
              <a:t>tupaju kao nešto sto </a:t>
            </a:r>
            <a:r>
              <a:rPr lang="en-US" sz="1400" u="sng"/>
              <a:t>do</a:t>
            </a:r>
            <a:r>
              <a:rPr lang="en-US" sz="1400"/>
              <a:t>niraju</a:t>
            </a:r>
          </a:p>
          <a:p>
            <a:pPr marL="0" indent="0">
              <a:lnSpc>
                <a:spcPct val="100000"/>
              </a:lnSpc>
              <a:spcBef>
                <a:spcPts val="0"/>
              </a:spcBef>
              <a:buNone/>
            </a:pPr>
            <a:r>
              <a:rPr lang="en-US" sz="1400"/>
              <a:t>		</a:t>
            </a:r>
            <a:r>
              <a:rPr lang="en-US" sz="1400" b="1" i="1"/>
              <a:t>[well:: it’s beca]use they are </a:t>
            </a:r>
            <a:r>
              <a:rPr lang="en-US" sz="1400" b="1" i="1" u="sng"/>
              <a:t>stepp</a:t>
            </a:r>
            <a:r>
              <a:rPr lang="en-US" sz="1400" b="1" i="1"/>
              <a:t>ing forward as something that they are </a:t>
            </a:r>
            <a:r>
              <a:rPr lang="en-US" sz="1400" b="1" i="1" u="sng"/>
              <a:t>don</a:t>
            </a:r>
            <a:r>
              <a:rPr lang="en-US" sz="1400" b="1" i="1"/>
              <a:t>ating</a:t>
            </a:r>
            <a:endParaRPr lang="en-US" sz="1400"/>
          </a:p>
          <a:p>
            <a:pPr marL="0" indent="0">
              <a:lnSpc>
                <a:spcPct val="100000"/>
              </a:lnSpc>
              <a:spcBef>
                <a:spcPts val="0"/>
              </a:spcBef>
              <a:buNone/>
            </a:pPr>
            <a:r>
              <a:rPr lang="en-US" sz="1400"/>
              <a:t>6	S:	mhm</a:t>
            </a:r>
          </a:p>
          <a:p>
            <a:pPr marL="0" indent="0">
              <a:lnSpc>
                <a:spcPct val="100000"/>
              </a:lnSpc>
              <a:spcBef>
                <a:spcPts val="0"/>
              </a:spcBef>
              <a:buNone/>
            </a:pPr>
            <a:r>
              <a:rPr lang="en-US" sz="1400"/>
              <a:t>		</a:t>
            </a:r>
            <a:r>
              <a:rPr lang="en-US" sz="1400" b="1" i="1"/>
              <a:t>mhm</a:t>
            </a:r>
            <a:endParaRPr lang="en-US" sz="1400"/>
          </a:p>
          <a:p>
            <a:pPr marL="0" indent="0">
              <a:lnSpc>
                <a:spcPct val="100000"/>
              </a:lnSpc>
              <a:spcBef>
                <a:spcPts val="0"/>
              </a:spcBef>
              <a:buNone/>
            </a:pPr>
            <a:r>
              <a:rPr lang="en-US" sz="1400"/>
              <a:t>7	D:-&gt;	a SVE što ima veze sa donacijom mora da=</a:t>
            </a:r>
          </a:p>
          <a:p>
            <a:pPr marL="0" indent="0">
              <a:lnSpc>
                <a:spcPct val="100000"/>
              </a:lnSpc>
              <a:spcBef>
                <a:spcPts val="0"/>
              </a:spcBef>
              <a:buNone/>
            </a:pPr>
            <a:r>
              <a:rPr lang="en-US" sz="1400"/>
              <a:t>		</a:t>
            </a:r>
            <a:r>
              <a:rPr lang="en-US" sz="1400" b="1" i="1"/>
              <a:t>And EVERYTHING that’s connected to a donation has to=</a:t>
            </a:r>
            <a:endParaRPr lang="en-US" sz="1400"/>
          </a:p>
          <a:p>
            <a:pPr marL="0" indent="0">
              <a:lnSpc>
                <a:spcPct val="100000"/>
              </a:lnSpc>
              <a:spcBef>
                <a:spcPts val="0"/>
              </a:spcBef>
              <a:buNone/>
            </a:pPr>
            <a:r>
              <a:rPr lang="en-US" sz="1400"/>
              <a:t>8	D:	=[b- bude    prodje:	]</a:t>
            </a:r>
          </a:p>
          <a:p>
            <a:pPr marL="0" indent="0">
              <a:lnSpc>
                <a:spcPct val="100000"/>
              </a:lnSpc>
              <a:spcBef>
                <a:spcPts val="0"/>
              </a:spcBef>
              <a:buNone/>
            </a:pPr>
            <a:r>
              <a:rPr lang="en-US" sz="1400"/>
              <a:t>		</a:t>
            </a:r>
            <a:r>
              <a:rPr lang="en-US" sz="1400" b="1" i="1"/>
              <a:t>=[b-   be       go:          ]</a:t>
            </a:r>
            <a:endParaRPr lang="en-US" sz="1400"/>
          </a:p>
          <a:p>
            <a:pPr marL="0" indent="0">
              <a:lnSpc>
                <a:spcPct val="100000"/>
              </a:lnSpc>
              <a:spcBef>
                <a:spcPts val="0"/>
              </a:spcBef>
              <a:buNone/>
            </a:pPr>
            <a:r>
              <a:rPr lang="en-US" sz="1400"/>
              <a:t>9	A:-&gt;	[radi     fondacija         ]tako da:</a:t>
            </a:r>
          </a:p>
          <a:p>
            <a:pPr marL="0" indent="0">
              <a:lnSpc>
                <a:spcPct val="100000"/>
              </a:lnSpc>
              <a:spcBef>
                <a:spcPts val="0"/>
              </a:spcBef>
              <a:buNone/>
            </a:pPr>
            <a:r>
              <a:rPr lang="en-US" sz="1400"/>
              <a:t>		</a:t>
            </a:r>
            <a:r>
              <a:rPr lang="en-US" sz="1400" b="1" i="1"/>
              <a:t>[be done by the foundation] so:  ((Alex nods throughout this </a:t>
            </a:r>
            <a:endParaRPr lang="en-US" sz="1400"/>
          </a:p>
          <a:p>
            <a:pPr marL="0" indent="0">
              <a:lnSpc>
                <a:spcPct val="100000"/>
              </a:lnSpc>
              <a:spcBef>
                <a:spcPts val="0"/>
              </a:spcBef>
              <a:buNone/>
            </a:pPr>
            <a:r>
              <a:rPr lang="en-US" sz="1400" b="1" i="1"/>
              <a:t>				               turn, Dona nods from his ‘so’ </a:t>
            </a:r>
            <a:endParaRPr lang="en-US" sz="1400"/>
          </a:p>
          <a:p>
            <a:pPr marL="0" indent="0">
              <a:lnSpc>
                <a:spcPct val="100000"/>
              </a:lnSpc>
              <a:spcBef>
                <a:spcPts val="0"/>
              </a:spcBef>
              <a:buNone/>
            </a:pPr>
            <a:r>
              <a:rPr lang="en-US" sz="1400" b="1" i="1"/>
              <a:t>				               and through line 10))</a:t>
            </a:r>
            <a:endParaRPr lang="en-US" sz="1400"/>
          </a:p>
          <a:p>
            <a:pPr marL="0" indent="0">
              <a:lnSpc>
                <a:spcPct val="100000"/>
              </a:lnSpc>
              <a:spcBef>
                <a:spcPts val="0"/>
              </a:spcBef>
              <a:buNone/>
            </a:pPr>
            <a:r>
              <a:rPr lang="en-US" sz="1400"/>
              <a:t>10	D:	[pored KAjle    ]=</a:t>
            </a:r>
          </a:p>
          <a:p>
            <a:pPr marL="0" indent="0">
              <a:lnSpc>
                <a:spcPct val="100000"/>
              </a:lnSpc>
              <a:spcBef>
                <a:spcPts val="0"/>
              </a:spcBef>
              <a:buNone/>
            </a:pPr>
            <a:r>
              <a:rPr lang="en-US" sz="1400"/>
              <a:t>		</a:t>
            </a:r>
            <a:r>
              <a:rPr lang="en-US" sz="1400" b="1" i="1"/>
              <a:t>[through KAyla]=</a:t>
            </a:r>
            <a:endParaRPr lang="en-US" sz="1400"/>
          </a:p>
          <a:p>
            <a:pPr marL="0" indent="0">
              <a:lnSpc>
                <a:spcPct val="100000"/>
              </a:lnSpc>
              <a:spcBef>
                <a:spcPts val="0"/>
              </a:spcBef>
              <a:buNone/>
            </a:pPr>
            <a:r>
              <a:rPr lang="en-US" sz="1400"/>
              <a:t>11	S:	[mhm   mhm   ]</a:t>
            </a:r>
          </a:p>
          <a:p>
            <a:pPr marL="0" indent="0">
              <a:lnSpc>
                <a:spcPct val="100000"/>
              </a:lnSpc>
              <a:spcBef>
                <a:spcPts val="0"/>
              </a:spcBef>
              <a:buNone/>
            </a:pPr>
            <a:r>
              <a:rPr lang="en-US" sz="1400"/>
              <a:t>12	D:	=jer      [&gt;ona je za   ]dužena&lt; za fondaciju</a:t>
            </a:r>
          </a:p>
          <a:p>
            <a:pPr marL="0" indent="0">
              <a:lnSpc>
                <a:spcPct val="100000"/>
              </a:lnSpc>
              <a:spcBef>
                <a:spcPts val="0"/>
              </a:spcBef>
              <a:buNone/>
            </a:pPr>
            <a:r>
              <a:rPr lang="en-US" sz="1400"/>
              <a:t>		</a:t>
            </a:r>
            <a:r>
              <a:rPr lang="en-US" sz="1400" b="1" i="1"/>
              <a:t>=because [&gt;she is in cha]rge&lt; of the foundation</a:t>
            </a:r>
            <a:endParaRPr lang="en-US" sz="1400"/>
          </a:p>
          <a:p>
            <a:pPr marL="0" indent="0">
              <a:lnSpc>
                <a:spcPct val="100000"/>
              </a:lnSpc>
              <a:spcBef>
                <a:spcPts val="0"/>
              </a:spcBef>
              <a:buNone/>
            </a:pPr>
            <a:r>
              <a:rPr lang="en-US" sz="1400"/>
              <a:t>13	S:		   [  &lt;do:bro&gt;   ]</a:t>
            </a:r>
          </a:p>
          <a:p>
            <a:pPr marL="0" indent="0">
              <a:lnSpc>
                <a:spcPct val="100000"/>
              </a:lnSpc>
              <a:spcBef>
                <a:spcPts val="0"/>
              </a:spcBef>
              <a:buNone/>
            </a:pPr>
            <a:r>
              <a:rPr lang="en-US" sz="1400"/>
              <a:t>			   </a:t>
            </a:r>
            <a:r>
              <a:rPr lang="en-US" sz="1400" b="1" i="1"/>
              <a:t>[  &lt;oke:y&gt;   ]</a:t>
            </a:r>
            <a:endParaRPr lang="en-US" sz="1400"/>
          </a:p>
          <a:p>
            <a:pPr marL="0" indent="0">
              <a:lnSpc>
                <a:spcPct val="100000"/>
              </a:lnSpc>
              <a:spcBef>
                <a:spcPts val="0"/>
              </a:spcBef>
              <a:buNone/>
            </a:pPr>
            <a:endParaRPr lang="en-US" sz="1400"/>
          </a:p>
        </p:txBody>
      </p:sp>
      <p:sp>
        <p:nvSpPr>
          <p:cNvPr id="4" name="Slide Number Placeholder 3"/>
          <p:cNvSpPr>
            <a:spLocks noGrp="1"/>
          </p:cNvSpPr>
          <p:nvPr>
            <p:ph type="sldNum" sz="quarter" idx="12"/>
          </p:nvPr>
        </p:nvSpPr>
        <p:spPr/>
        <p:txBody>
          <a:bodyPr/>
          <a:lstStyle/>
          <a:p>
            <a:fld id="{DABA17A5-2855-4B7B-B7DF-30C7EF8FBB30}" type="slidenum">
              <a:rPr lang="en-US" smtClean="0"/>
              <a:t>13</a:t>
            </a:fld>
            <a:endParaRPr lang="en-US"/>
          </a:p>
        </p:txBody>
      </p:sp>
    </p:spTree>
    <p:extLst>
      <p:ext uri="{BB962C8B-B14F-4D97-AF65-F5344CB8AC3E}">
        <p14:creationId xmlns:p14="http://schemas.microsoft.com/office/powerpoint/2010/main" val="288407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2"/>
          </a:xfrm>
        </p:spPr>
        <p:txBody>
          <a:bodyPr/>
          <a:lstStyle/>
          <a:p>
            <a:br>
              <a:rPr lang="en-US" sz="3200">
                <a:latin typeface="+mn-lt"/>
              </a:rPr>
            </a:br>
            <a:r>
              <a:rPr lang="en-US" sz="3200" dirty="0">
                <a:latin typeface="+mn-lt"/>
              </a:rPr>
              <a:t>Brainstorming and Idea Creation in Business Meetings </a:t>
            </a:r>
            <a:br>
              <a:rPr lang="en-US" dirty="0"/>
            </a:br>
            <a:endParaRPr lang="en-US" dirty="0"/>
          </a:p>
        </p:txBody>
      </p:sp>
      <p:sp>
        <p:nvSpPr>
          <p:cNvPr id="3" name="Content Placeholder 2"/>
          <p:cNvSpPr>
            <a:spLocks noGrp="1"/>
          </p:cNvSpPr>
          <p:nvPr>
            <p:ph idx="1"/>
          </p:nvPr>
        </p:nvSpPr>
        <p:spPr>
          <a:xfrm>
            <a:off x="1476462" y="1633183"/>
            <a:ext cx="9877338" cy="4905729"/>
          </a:xfrm>
        </p:spPr>
        <p:txBody>
          <a:bodyPr>
            <a:normAutofit/>
          </a:bodyPr>
          <a:lstStyle/>
          <a:p>
            <a:pPr marL="0" indent="0">
              <a:lnSpc>
                <a:spcPct val="100000"/>
              </a:lnSpc>
              <a:spcBef>
                <a:spcPts val="0"/>
              </a:spcBef>
              <a:buNone/>
            </a:pPr>
            <a:r>
              <a:rPr lang="en-US" sz="2400" dirty="0"/>
              <a:t>Idea-creation can be facilitated by interactional techniques</a:t>
            </a:r>
          </a:p>
          <a:p>
            <a:pPr marL="0" indent="0">
              <a:lnSpc>
                <a:spcPct val="100000"/>
              </a:lnSpc>
              <a:spcBef>
                <a:spcPts val="0"/>
              </a:spcBef>
              <a:buNone/>
            </a:pPr>
            <a:endParaRPr lang="en-US" sz="2400" dirty="0"/>
          </a:p>
          <a:p>
            <a:pPr marL="0" indent="0">
              <a:lnSpc>
                <a:spcPct val="100000"/>
              </a:lnSpc>
              <a:spcBef>
                <a:spcPts val="0"/>
              </a:spcBef>
              <a:buNone/>
            </a:pPr>
            <a:r>
              <a:rPr lang="en-US" sz="2400" dirty="0"/>
              <a:t>Due (2018) studies how colleagues construct an “imagination space” as they work together to design websites:  </a:t>
            </a:r>
          </a:p>
          <a:p>
            <a:pPr marL="0" lvl="1" indent="0">
              <a:lnSpc>
                <a:spcPct val="100000"/>
              </a:lnSpc>
              <a:spcBef>
                <a:spcPts val="0"/>
              </a:spcBef>
              <a:buNone/>
            </a:pPr>
            <a:endParaRPr lang="en-US" dirty="0"/>
          </a:p>
          <a:p>
            <a:pPr marL="0" lvl="1" indent="0">
              <a:lnSpc>
                <a:spcPct val="100000"/>
              </a:lnSpc>
              <a:spcBef>
                <a:spcPts val="0"/>
              </a:spcBef>
              <a:buNone/>
            </a:pPr>
            <a:r>
              <a:rPr lang="en-US" dirty="0"/>
              <a:t>	verbal actions</a:t>
            </a:r>
          </a:p>
          <a:p>
            <a:pPr marL="0" lvl="1" indent="0">
              <a:lnSpc>
                <a:spcPct val="100000"/>
              </a:lnSpc>
              <a:spcBef>
                <a:spcPts val="0"/>
              </a:spcBef>
              <a:buNone/>
            </a:pPr>
            <a:endParaRPr lang="en-US" dirty="0"/>
          </a:p>
          <a:p>
            <a:pPr marL="0" lvl="1" indent="0">
              <a:lnSpc>
                <a:spcPct val="100000"/>
              </a:lnSpc>
              <a:spcBef>
                <a:spcPts val="0"/>
              </a:spcBef>
              <a:buNone/>
            </a:pPr>
            <a:r>
              <a:rPr lang="en-US" dirty="0"/>
              <a:t>	embodied action </a:t>
            </a:r>
          </a:p>
          <a:p>
            <a:pPr marL="0" lvl="1" indent="0">
              <a:lnSpc>
                <a:spcPct val="100000"/>
              </a:lnSpc>
              <a:spcBef>
                <a:spcPts val="0"/>
              </a:spcBef>
              <a:buNone/>
            </a:pPr>
            <a:endParaRPr lang="en-US" dirty="0"/>
          </a:p>
        </p:txBody>
      </p:sp>
      <p:sp>
        <p:nvSpPr>
          <p:cNvPr id="4" name="Slide Number Placeholder 3"/>
          <p:cNvSpPr>
            <a:spLocks noGrp="1"/>
          </p:cNvSpPr>
          <p:nvPr>
            <p:ph type="sldNum" sz="quarter" idx="12"/>
          </p:nvPr>
        </p:nvSpPr>
        <p:spPr/>
        <p:txBody>
          <a:bodyPr/>
          <a:lstStyle/>
          <a:p>
            <a:fld id="{DABA17A5-2855-4B7B-B7DF-30C7EF8FBB30}" type="slidenum">
              <a:rPr lang="en-US" smtClean="0"/>
              <a:t>14</a:t>
            </a:fld>
            <a:endParaRPr lang="en-US" dirty="0"/>
          </a:p>
        </p:txBody>
      </p:sp>
    </p:spTree>
    <p:extLst>
      <p:ext uri="{BB962C8B-B14F-4D97-AF65-F5344CB8AC3E}">
        <p14:creationId xmlns:p14="http://schemas.microsoft.com/office/powerpoint/2010/main" val="1086349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1859-1AEA-45E4-AEC2-3150CAD746C0}"/>
              </a:ext>
            </a:extLst>
          </p:cNvPr>
          <p:cNvSpPr>
            <a:spLocks noGrp="1"/>
          </p:cNvSpPr>
          <p:nvPr>
            <p:ph type="title"/>
          </p:nvPr>
        </p:nvSpPr>
        <p:spPr>
          <a:xfrm>
            <a:off x="838200" y="365126"/>
            <a:ext cx="10515600" cy="691888"/>
          </a:xfrm>
        </p:spPr>
        <p:txBody>
          <a:bodyPr>
            <a:normAutofit/>
          </a:bodyPr>
          <a:lstStyle/>
          <a:p>
            <a:r>
              <a:rPr lang="en-US" sz="3200">
                <a:latin typeface="+mn-lt"/>
              </a:rPr>
              <a:t>Techniques for discussing design ideas (Due, 2018)</a:t>
            </a:r>
          </a:p>
        </p:txBody>
      </p:sp>
      <p:sp>
        <p:nvSpPr>
          <p:cNvPr id="3" name="Content Placeholder 2">
            <a:extLst>
              <a:ext uri="{FF2B5EF4-FFF2-40B4-BE49-F238E27FC236}">
                <a16:creationId xmlns:a16="http://schemas.microsoft.com/office/drawing/2014/main" id="{0A2F30A5-6ACD-4122-B135-4733B6ED2ADB}"/>
              </a:ext>
            </a:extLst>
          </p:cNvPr>
          <p:cNvSpPr>
            <a:spLocks noGrp="1"/>
          </p:cNvSpPr>
          <p:nvPr>
            <p:ph idx="1"/>
          </p:nvPr>
        </p:nvSpPr>
        <p:spPr>
          <a:xfrm>
            <a:off x="838200" y="1258350"/>
            <a:ext cx="10515600" cy="5360564"/>
          </a:xfrm>
        </p:spPr>
        <p:txBody>
          <a:bodyPr/>
          <a:lstStyle/>
          <a:p>
            <a:pPr marL="0" indent="0">
              <a:buNone/>
            </a:pPr>
            <a:r>
              <a:rPr lang="en-US" sz="2000">
                <a:effectLst/>
                <a:ea typeface="Calibri" panose="020F0502020204030204" pitchFamily="34" charset="0"/>
              </a:rPr>
              <a:t>The designers use verbal and embodied action to accomplish the discussion of potential ideas; things that are not yet real or agreed on, but which may lead them to solutions for problems.  </a:t>
            </a:r>
          </a:p>
          <a:p>
            <a:pPr marL="0" indent="0">
              <a:buNone/>
            </a:pPr>
            <a:r>
              <a:rPr lang="en-US" sz="2000">
                <a:effectLst/>
                <a:ea typeface="Calibri" panose="020F0502020204030204" pitchFamily="34" charset="0"/>
              </a:rPr>
              <a:t>The designers use verbal techniques such as hypothetical “if then” constructions and expressions such as “like” in which they propose the idea is similar to something which already exists (Due, 2018).  </a:t>
            </a:r>
          </a:p>
          <a:p>
            <a:pPr marL="0" indent="0">
              <a:buNone/>
            </a:pPr>
            <a:r>
              <a:rPr lang="en-US" sz="2000">
                <a:effectLst/>
                <a:ea typeface="Calibri" panose="020F0502020204030204" pitchFamily="34" charset="0"/>
              </a:rPr>
              <a:t>They also use embodied actions such as gestures showing how the future user of the website would use the digital images that they are creating.  </a:t>
            </a:r>
          </a:p>
          <a:p>
            <a:pPr marL="0" indent="0">
              <a:buNone/>
            </a:pPr>
            <a:r>
              <a:rPr lang="en-US" sz="2000">
                <a:effectLst/>
                <a:ea typeface="Calibri" panose="020F0502020204030204" pitchFamily="34" charset="0"/>
              </a:rPr>
              <a:t>One image they come up with is a "Babushka doll" (they are referring to a hollow wooden doll with nested dolls within it).  Reference to this object conveys the idea of what the image would look like on the website.  </a:t>
            </a:r>
          </a:p>
          <a:p>
            <a:pPr marL="0" indent="0">
              <a:buNone/>
            </a:pPr>
            <a:r>
              <a:rPr lang="en-US" sz="2000">
                <a:effectLst/>
                <a:ea typeface="Calibri" panose="020F0502020204030204" pitchFamily="34" charset="0"/>
              </a:rPr>
              <a:t>They also used “sound effects.” In Due's (2018) data a designer mimics the clicking sound the imagined website would make when the user opened the Babushka-doll-like image.  </a:t>
            </a:r>
          </a:p>
          <a:p>
            <a:pPr marL="0" indent="0">
              <a:buNone/>
            </a:pPr>
            <a:r>
              <a:rPr lang="en-US" sz="2000">
                <a:effectLst/>
                <a:ea typeface="Calibri" panose="020F0502020204030204" pitchFamily="34" charset="0"/>
              </a:rPr>
              <a:t>These varied actions, in conjunction with the shared orientation of both designers to the screen they are working on together and to their embodied actions lead to a shared understanding of the ideas they are creating and communicating about.</a:t>
            </a:r>
          </a:p>
          <a:p>
            <a:endParaRPr lang="en-US"/>
          </a:p>
        </p:txBody>
      </p:sp>
      <p:sp>
        <p:nvSpPr>
          <p:cNvPr id="4" name="Slide Number Placeholder 3">
            <a:extLst>
              <a:ext uri="{FF2B5EF4-FFF2-40B4-BE49-F238E27FC236}">
                <a16:creationId xmlns:a16="http://schemas.microsoft.com/office/drawing/2014/main" id="{1DD6EBFF-24DF-4C41-924A-A80E528EA399}"/>
              </a:ext>
            </a:extLst>
          </p:cNvPr>
          <p:cNvSpPr>
            <a:spLocks noGrp="1"/>
          </p:cNvSpPr>
          <p:nvPr>
            <p:ph type="sldNum" sz="quarter" idx="12"/>
          </p:nvPr>
        </p:nvSpPr>
        <p:spPr/>
        <p:txBody>
          <a:bodyPr/>
          <a:lstStyle/>
          <a:p>
            <a:fld id="{DABA17A5-2855-4B7B-B7DF-30C7EF8FBB30}" type="slidenum">
              <a:rPr lang="en-US" smtClean="0"/>
              <a:t>15</a:t>
            </a:fld>
            <a:endParaRPr lang="en-US"/>
          </a:p>
        </p:txBody>
      </p:sp>
    </p:spTree>
    <p:extLst>
      <p:ext uri="{BB962C8B-B14F-4D97-AF65-F5344CB8AC3E}">
        <p14:creationId xmlns:p14="http://schemas.microsoft.com/office/powerpoint/2010/main" val="3310848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2650"/>
          </a:xfrm>
        </p:spPr>
        <p:txBody>
          <a:bodyPr/>
          <a:lstStyle/>
          <a:p>
            <a:br>
              <a:rPr lang="en-US" sz="3200" dirty="0">
                <a:latin typeface="+mn-lt"/>
              </a:rPr>
            </a:br>
            <a:r>
              <a:rPr lang="en-US" sz="3200" dirty="0">
                <a:latin typeface="+mn-lt"/>
              </a:rPr>
              <a:t>Multiple Languages in Business Meetings</a:t>
            </a:r>
            <a:br>
              <a:rPr lang="en-US" dirty="0"/>
            </a:br>
            <a:endParaRPr lang="en-US" dirty="0"/>
          </a:p>
        </p:txBody>
      </p:sp>
      <p:sp>
        <p:nvSpPr>
          <p:cNvPr id="3" name="Content Placeholder 2"/>
          <p:cNvSpPr>
            <a:spLocks noGrp="1"/>
          </p:cNvSpPr>
          <p:nvPr>
            <p:ph idx="1"/>
          </p:nvPr>
        </p:nvSpPr>
        <p:spPr>
          <a:xfrm>
            <a:off x="1602296" y="1296785"/>
            <a:ext cx="9751503" cy="4880178"/>
          </a:xfrm>
        </p:spPr>
        <p:txBody>
          <a:bodyPr/>
          <a:lstStyle/>
          <a:p>
            <a:pPr marL="0" indent="0">
              <a:lnSpc>
                <a:spcPct val="100000"/>
              </a:lnSpc>
              <a:spcBef>
                <a:spcPts val="0"/>
              </a:spcBef>
              <a:buNone/>
            </a:pPr>
            <a:r>
              <a:rPr lang="en-US" sz="2400" dirty="0"/>
              <a:t>Meetings with participants who speak a variety of native languages are common in today’s business world</a:t>
            </a:r>
          </a:p>
          <a:p>
            <a:pPr marL="0" indent="0">
              <a:lnSpc>
                <a:spcPct val="100000"/>
              </a:lnSpc>
              <a:spcBef>
                <a:spcPts val="0"/>
              </a:spcBef>
              <a:buNone/>
            </a:pPr>
            <a:endParaRPr lang="en-US" sz="2400" dirty="0"/>
          </a:p>
          <a:p>
            <a:pPr marL="0" indent="0">
              <a:lnSpc>
                <a:spcPct val="100000"/>
              </a:lnSpc>
              <a:spcBef>
                <a:spcPts val="0"/>
              </a:spcBef>
              <a:buNone/>
            </a:pPr>
            <a:r>
              <a:rPr lang="en-US" sz="2400" dirty="0"/>
              <a:t>Other-repair initiation may be more common in this context in order to resolve misunderstandings due to language issues </a:t>
            </a:r>
            <a:r>
              <a:rPr lang="en-US" sz="1200" dirty="0"/>
              <a:t>(Oloff, 2018) </a:t>
            </a:r>
          </a:p>
          <a:p>
            <a:pPr marL="0" indent="0">
              <a:lnSpc>
                <a:spcPct val="100000"/>
              </a:lnSpc>
              <a:spcBef>
                <a:spcPts val="0"/>
              </a:spcBef>
              <a:buNone/>
            </a:pPr>
            <a:endParaRPr lang="en-US" sz="2400" dirty="0"/>
          </a:p>
          <a:p>
            <a:pPr marL="0" indent="0">
              <a:lnSpc>
                <a:spcPct val="100000"/>
              </a:lnSpc>
              <a:spcBef>
                <a:spcPts val="0"/>
              </a:spcBef>
              <a:buNone/>
            </a:pPr>
            <a:r>
              <a:rPr lang="en-US" sz="2400" dirty="0"/>
              <a:t>Embodied actions can help with communication in multi-lingual contexts to clarify or reinforce verbal messages</a:t>
            </a:r>
          </a:p>
          <a:p>
            <a:pPr marL="0" indent="0">
              <a:lnSpc>
                <a:spcPct val="100000"/>
              </a:lnSpc>
              <a:spcBef>
                <a:spcPts val="0"/>
              </a:spcBef>
              <a:buNone/>
            </a:pPr>
            <a:endParaRPr lang="en-US" sz="2400" dirty="0"/>
          </a:p>
          <a:p>
            <a:pPr marL="0" indent="0">
              <a:lnSpc>
                <a:spcPct val="100000"/>
              </a:lnSpc>
              <a:spcBef>
                <a:spcPts val="0"/>
              </a:spcBef>
              <a:buNone/>
            </a:pPr>
            <a:r>
              <a:rPr lang="en-US" sz="2400" dirty="0"/>
              <a:t>For example, in </a:t>
            </a:r>
            <a:r>
              <a:rPr lang="en-US" sz="2400"/>
              <a:t>Excerpt 10 </a:t>
            </a:r>
            <a:r>
              <a:rPr lang="en-US" sz="2400" dirty="0"/>
              <a:t>on the next slide different types of pointing are used at different times depending on the cultural meaning of the gesture for that participant </a:t>
            </a:r>
            <a:r>
              <a:rPr lang="en-US" sz="1200" dirty="0"/>
              <a:t>(Birlik and Kaur, 2020) </a:t>
            </a:r>
          </a:p>
        </p:txBody>
      </p:sp>
      <p:sp>
        <p:nvSpPr>
          <p:cNvPr id="4" name="Slide Number Placeholder 3"/>
          <p:cNvSpPr>
            <a:spLocks noGrp="1"/>
          </p:cNvSpPr>
          <p:nvPr>
            <p:ph type="sldNum" sz="quarter" idx="12"/>
          </p:nvPr>
        </p:nvSpPr>
        <p:spPr/>
        <p:txBody>
          <a:bodyPr/>
          <a:lstStyle/>
          <a:p>
            <a:fld id="{DABA17A5-2855-4B7B-B7DF-30C7EF8FBB30}" type="slidenum">
              <a:rPr lang="en-US" smtClean="0"/>
              <a:t>16</a:t>
            </a:fld>
            <a:endParaRPr lang="en-US" dirty="0"/>
          </a:p>
        </p:txBody>
      </p:sp>
    </p:spTree>
    <p:extLst>
      <p:ext uri="{BB962C8B-B14F-4D97-AF65-F5344CB8AC3E}">
        <p14:creationId xmlns:p14="http://schemas.microsoft.com/office/powerpoint/2010/main" val="3902419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6024"/>
          </a:xfrm>
        </p:spPr>
        <p:txBody>
          <a:bodyPr/>
          <a:lstStyle/>
          <a:p>
            <a:br>
              <a:rPr lang="en-US" sz="3200" dirty="0">
                <a:latin typeface="+mn-lt"/>
              </a:rPr>
            </a:br>
            <a:r>
              <a:rPr lang="en-US" sz="3200">
                <a:latin typeface="+mn-lt"/>
              </a:rPr>
              <a:t>Excerpt 10:  </a:t>
            </a:r>
            <a:r>
              <a:rPr lang="en-US" sz="3200" dirty="0">
                <a:latin typeface="+mn-lt"/>
              </a:rPr>
              <a:t>(Birlik and Kaur, 2020, p. 8)</a:t>
            </a:r>
            <a:br>
              <a:rPr lang="en-US" dirty="0"/>
            </a:br>
            <a:endParaRPr lang="en-US" dirty="0"/>
          </a:p>
        </p:txBody>
      </p:sp>
      <p:sp>
        <p:nvSpPr>
          <p:cNvPr id="3" name="Content Placeholder 2"/>
          <p:cNvSpPr>
            <a:spLocks noGrp="1"/>
          </p:cNvSpPr>
          <p:nvPr>
            <p:ph idx="1"/>
          </p:nvPr>
        </p:nvSpPr>
        <p:spPr>
          <a:xfrm>
            <a:off x="838200" y="947651"/>
            <a:ext cx="10515600" cy="5773824"/>
          </a:xfrm>
        </p:spPr>
        <p:txBody>
          <a:bodyPr/>
          <a:lstStyle/>
          <a:p>
            <a:pPr marL="0" indent="0">
              <a:lnSpc>
                <a:spcPct val="100000"/>
              </a:lnSpc>
              <a:spcBef>
                <a:spcPts val="0"/>
              </a:spcBef>
              <a:buNone/>
            </a:pPr>
            <a:r>
              <a:rPr lang="en-US" sz="1600" dirty="0"/>
              <a:t>1	</a:t>
            </a:r>
            <a:r>
              <a:rPr lang="en-US" sz="1600" dirty="0" err="1"/>
              <a:t>F5</a:t>
            </a:r>
            <a:r>
              <a:rPr lang="en-US" sz="1600"/>
              <a:t>	But I’m thinking you know [x((CM-&gt;F3))</a:t>
            </a:r>
          </a:p>
          <a:p>
            <a:pPr marL="0" indent="0">
              <a:lnSpc>
                <a:spcPct val="100000"/>
              </a:lnSpc>
              <a:spcBef>
                <a:spcPts val="0"/>
              </a:spcBef>
              <a:buNone/>
            </a:pPr>
            <a:r>
              <a:rPr lang="en-US" sz="1600"/>
              <a:t>2	CM	You, (a) you ((RH=index finger at F3)) come to in the afternoon please</a:t>
            </a:r>
          </a:p>
          <a:p>
            <a:pPr marL="0" indent="0">
              <a:lnSpc>
                <a:spcPct val="100000"/>
              </a:lnSpc>
              <a:spcBef>
                <a:spcPts val="0"/>
              </a:spcBef>
              <a:buNone/>
            </a:pPr>
            <a:r>
              <a:rPr lang="en-US" sz="1600"/>
              <a:t>3		(once) to my room ((RH-index finger ↑ up)) because I give you one more</a:t>
            </a:r>
          </a:p>
          <a:p>
            <a:pPr marL="0" indent="0">
              <a:lnSpc>
                <a:spcPct val="100000"/>
              </a:lnSpc>
              <a:spcBef>
                <a:spcPts val="0"/>
              </a:spcBef>
              <a:buNone/>
            </a:pPr>
            <a:r>
              <a:rPr lang="en-US" sz="1600"/>
              <a:t>4		contact on plantation buisness in ((State of Malaysia))</a:t>
            </a:r>
          </a:p>
          <a:p>
            <a:pPr marL="0" indent="0">
              <a:lnSpc>
                <a:spcPct val="100000"/>
              </a:lnSpc>
              <a:spcBef>
                <a:spcPts val="0"/>
              </a:spcBef>
              <a:buNone/>
            </a:pPr>
            <a:r>
              <a:rPr lang="en-US" sz="1600"/>
              <a:t>5	F3	A:am yes we got so many information (...) they using pumps (...)</a:t>
            </a:r>
          </a:p>
          <a:p>
            <a:pPr marL="0" indent="0">
              <a:lnSpc>
                <a:spcPct val="100000"/>
              </a:lnSpc>
              <a:spcBef>
                <a:spcPts val="0"/>
              </a:spcBef>
              <a:buNone/>
            </a:pPr>
            <a:r>
              <a:rPr lang="en-US" sz="1600"/>
              <a:t>							                 [x((-&gt;F5))</a:t>
            </a:r>
          </a:p>
          <a:p>
            <a:pPr marL="0" indent="0">
              <a:lnSpc>
                <a:spcPct val="100000"/>
              </a:lnSpc>
              <a:spcBef>
                <a:spcPts val="0"/>
              </a:spcBef>
              <a:buNone/>
            </a:pPr>
            <a:r>
              <a:rPr lang="en-US" sz="1600"/>
              <a:t>6	CM	This ((RH open palm to F3)) is the information we need and then [you (b)</a:t>
            </a:r>
          </a:p>
          <a:p>
            <a:pPr marL="0" indent="0">
              <a:lnSpc>
                <a:spcPct val="100000"/>
              </a:lnSpc>
              <a:spcBef>
                <a:spcPts val="0"/>
              </a:spcBef>
              <a:buNone/>
            </a:pPr>
            <a:r>
              <a:rPr lang="en-US" sz="1600"/>
              <a:t>7		call also please ((RH-index finger ↑ up towards F5)) NofP who is not in pumps</a:t>
            </a:r>
          </a:p>
          <a:p>
            <a:pPr marL="0" indent="0">
              <a:lnSpc>
                <a:spcPct val="100000"/>
              </a:lnSpc>
              <a:spcBef>
                <a:spcPts val="0"/>
              </a:spcBef>
              <a:buNone/>
            </a:pPr>
            <a:r>
              <a:rPr lang="en-US" sz="1600"/>
              <a:t>8		he ((RH-open palm)) is from you (.) ((RH open palm at F5)) know him yeah from (...)</a:t>
            </a:r>
          </a:p>
          <a:p>
            <a:pPr marL="0" indent="0">
              <a:lnSpc>
                <a:spcPct val="100000"/>
              </a:lnSpc>
              <a:spcBef>
                <a:spcPts val="0"/>
              </a:spcBef>
              <a:buNone/>
            </a:pPr>
            <a:r>
              <a:rPr lang="en-US" sz="1600"/>
              <a:t>9	F5	(From NofC?</a:t>
            </a:r>
          </a:p>
          <a:p>
            <a:pPr marL="0" indent="0">
              <a:lnSpc>
                <a:spcPct val="100000"/>
              </a:lnSpc>
              <a:spcBef>
                <a:spcPts val="0"/>
              </a:spcBef>
              <a:buNone/>
            </a:pPr>
            <a:r>
              <a:rPr lang="en-US" sz="1600"/>
              <a:t>10	CM	Yeah NofP we did the presentation (...) yeah</a:t>
            </a:r>
          </a:p>
          <a:p>
            <a:pPr marL="0" indent="0">
              <a:lnSpc>
                <a:spcPct val="100000"/>
              </a:lnSpc>
              <a:spcBef>
                <a:spcPts val="0"/>
              </a:spcBef>
              <a:buNone/>
            </a:pPr>
            <a:r>
              <a:rPr lang="en-US" sz="1600"/>
              <a:t>11	F5	Aha</a:t>
            </a:r>
          </a:p>
          <a:p>
            <a:pPr marL="0" indent="0">
              <a:lnSpc>
                <a:spcPct val="100000"/>
              </a:lnSpc>
              <a:spcBef>
                <a:spcPts val="0"/>
              </a:spcBef>
              <a:buNone/>
            </a:pPr>
            <a:r>
              <a:rPr lang="en-US" sz="1600"/>
              <a:t>		[x((CM-&gt;F3))</a:t>
            </a:r>
          </a:p>
          <a:p>
            <a:pPr marL="0" indent="0">
              <a:lnSpc>
                <a:spcPct val="100000"/>
              </a:lnSpc>
              <a:spcBef>
                <a:spcPts val="0"/>
              </a:spcBef>
              <a:buNone/>
            </a:pPr>
            <a:r>
              <a:rPr lang="en-US" sz="1600"/>
              <a:t>12	CM	[So he is very knowledgeable (...) knows the industry very well yeah so</a:t>
            </a:r>
          </a:p>
          <a:p>
            <a:pPr marL="0" indent="0">
              <a:lnSpc>
                <a:spcPct val="100000"/>
              </a:lnSpc>
              <a:spcBef>
                <a:spcPts val="0"/>
              </a:spcBef>
              <a:buNone/>
            </a:pPr>
            <a:r>
              <a:rPr lang="en-US" sz="1600"/>
              <a:t>		[x((CM-&gt;F5))</a:t>
            </a:r>
          </a:p>
          <a:p>
            <a:pPr marL="0" indent="0">
              <a:lnSpc>
                <a:spcPct val="100000"/>
              </a:lnSpc>
              <a:spcBef>
                <a:spcPts val="0"/>
              </a:spcBef>
              <a:buNone/>
            </a:pPr>
            <a:r>
              <a:rPr lang="en-US" sz="1600"/>
              <a:t>13		[you, NofF5, you provide NofP’s contact</a:t>
            </a:r>
          </a:p>
          <a:p>
            <a:pPr marL="0" indent="0">
              <a:lnSpc>
                <a:spcPct val="100000"/>
              </a:lnSpc>
              <a:spcBef>
                <a:spcPts val="0"/>
              </a:spcBef>
              <a:buNone/>
            </a:pPr>
            <a:r>
              <a:rPr lang="en-US" sz="1600"/>
              <a:t>14		he is member of us (d) what is the member ((RH directed to F10 sitting next to 				him--his head and body adjusted))</a:t>
            </a:r>
          </a:p>
          <a:p>
            <a:pPr marL="0" indent="0">
              <a:lnSpc>
                <a:spcPct val="100000"/>
              </a:lnSpc>
              <a:spcBef>
                <a:spcPts val="0"/>
              </a:spcBef>
              <a:buNone/>
            </a:pPr>
            <a:r>
              <a:rPr lang="en-US" sz="1600"/>
              <a:t>15	F6	Nof[P</a:t>
            </a:r>
          </a:p>
          <a:p>
            <a:pPr marL="0" indent="0">
              <a:lnSpc>
                <a:spcPct val="100000"/>
              </a:lnSpc>
              <a:spcBef>
                <a:spcPts val="0"/>
              </a:spcBef>
              <a:buNone/>
            </a:pPr>
            <a:r>
              <a:rPr lang="en-US" sz="1600"/>
              <a:t>		      [x((CM-&gt;F5))</a:t>
            </a:r>
          </a:p>
          <a:p>
            <a:pPr marL="0" indent="0">
              <a:lnSpc>
                <a:spcPct val="100000"/>
              </a:lnSpc>
              <a:spcBef>
                <a:spcPts val="0"/>
              </a:spcBef>
              <a:buNone/>
            </a:pPr>
            <a:r>
              <a:rPr lang="en-US" sz="1600"/>
              <a:t>16	CM	NofP  (RH)), yes ((RH index finger towards F6)) very good. (1.0)</a:t>
            </a:r>
          </a:p>
          <a:p>
            <a:endParaRPr lang="en-US"/>
          </a:p>
        </p:txBody>
      </p:sp>
      <p:sp>
        <p:nvSpPr>
          <p:cNvPr id="4" name="Slide Number Placeholder 3"/>
          <p:cNvSpPr>
            <a:spLocks noGrp="1"/>
          </p:cNvSpPr>
          <p:nvPr>
            <p:ph type="sldNum" sz="quarter" idx="12"/>
          </p:nvPr>
        </p:nvSpPr>
        <p:spPr/>
        <p:txBody>
          <a:bodyPr/>
          <a:lstStyle/>
          <a:p>
            <a:fld id="{DABA17A5-2855-4B7B-B7DF-30C7EF8FBB30}" type="slidenum">
              <a:rPr lang="en-US" smtClean="0"/>
              <a:t>17</a:t>
            </a:fld>
            <a:endParaRPr lang="en-US"/>
          </a:p>
        </p:txBody>
      </p:sp>
    </p:spTree>
    <p:extLst>
      <p:ext uri="{BB962C8B-B14F-4D97-AF65-F5344CB8AC3E}">
        <p14:creationId xmlns:p14="http://schemas.microsoft.com/office/powerpoint/2010/main" val="2906760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3595"/>
          </a:xfrm>
        </p:spPr>
        <p:txBody>
          <a:bodyPr>
            <a:normAutofit/>
          </a:bodyPr>
          <a:lstStyle/>
          <a:p>
            <a:br>
              <a:rPr lang="en-US" sz="3200">
                <a:latin typeface="+mn-lt"/>
              </a:rPr>
            </a:br>
            <a:r>
              <a:rPr lang="en-US" sz="3200" dirty="0">
                <a:latin typeface="+mn-lt"/>
              </a:rPr>
              <a:t>Summary</a:t>
            </a:r>
            <a:br>
              <a:rPr lang="en-US" sz="3200" dirty="0">
                <a:latin typeface="+mn-lt"/>
              </a:rPr>
            </a:br>
            <a:endParaRPr lang="en-US" sz="3200" dirty="0">
              <a:latin typeface="+mn-lt"/>
            </a:endParaRPr>
          </a:p>
        </p:txBody>
      </p:sp>
      <p:sp>
        <p:nvSpPr>
          <p:cNvPr id="3" name="Content Placeholder 2"/>
          <p:cNvSpPr>
            <a:spLocks noGrp="1"/>
          </p:cNvSpPr>
          <p:nvPr>
            <p:ph idx="1"/>
          </p:nvPr>
        </p:nvSpPr>
        <p:spPr>
          <a:xfrm>
            <a:off x="1627464" y="1610685"/>
            <a:ext cx="9726336" cy="4848303"/>
          </a:xfrm>
        </p:spPr>
        <p:txBody>
          <a:bodyPr/>
          <a:lstStyle/>
          <a:p>
            <a:pPr marL="0" indent="0">
              <a:lnSpc>
                <a:spcPct val="100000"/>
              </a:lnSpc>
              <a:spcBef>
                <a:spcPts val="0"/>
              </a:spcBef>
              <a:buNone/>
            </a:pPr>
            <a:r>
              <a:rPr lang="en-US" sz="2400" dirty="0"/>
              <a:t>The work of businesses and other organizations is done through talk. </a:t>
            </a:r>
          </a:p>
          <a:p>
            <a:pPr marL="0" indent="0">
              <a:lnSpc>
                <a:spcPct val="100000"/>
              </a:lnSpc>
              <a:spcBef>
                <a:spcPts val="0"/>
              </a:spcBef>
              <a:buNone/>
            </a:pPr>
            <a:endParaRPr lang="en-US" sz="2400" dirty="0"/>
          </a:p>
          <a:p>
            <a:pPr marL="0" indent="0">
              <a:lnSpc>
                <a:spcPct val="100000"/>
              </a:lnSpc>
              <a:spcBef>
                <a:spcPts val="0"/>
              </a:spcBef>
              <a:buNone/>
            </a:pPr>
            <a:endParaRPr lang="en-US" sz="2400" dirty="0"/>
          </a:p>
          <a:p>
            <a:pPr marL="0" indent="0">
              <a:lnSpc>
                <a:spcPct val="100000"/>
              </a:lnSpc>
              <a:spcBef>
                <a:spcPts val="0"/>
              </a:spcBef>
              <a:buNone/>
            </a:pPr>
            <a:r>
              <a:rPr lang="en-US" sz="2400" dirty="0"/>
              <a:t>Various types of meetings (“group work”) are the main interactional context in which this work is done</a:t>
            </a:r>
          </a:p>
          <a:p>
            <a:pPr marL="0" indent="0">
              <a:lnSpc>
                <a:spcPct val="100000"/>
              </a:lnSpc>
              <a:spcBef>
                <a:spcPts val="0"/>
              </a:spcBef>
              <a:buNone/>
            </a:pPr>
            <a:endParaRPr lang="en-US" sz="2400" dirty="0"/>
          </a:p>
          <a:p>
            <a:pPr marL="0" indent="0">
              <a:lnSpc>
                <a:spcPct val="100000"/>
              </a:lnSpc>
              <a:spcBef>
                <a:spcPts val="0"/>
              </a:spcBef>
              <a:buNone/>
            </a:pPr>
            <a:endParaRPr lang="en-US" sz="2400" dirty="0"/>
          </a:p>
          <a:p>
            <a:pPr marL="0" indent="0">
              <a:lnSpc>
                <a:spcPct val="100000"/>
              </a:lnSpc>
              <a:spcBef>
                <a:spcPts val="0"/>
              </a:spcBef>
              <a:buNone/>
            </a:pPr>
            <a:r>
              <a:rPr lang="en-US" sz="2400" dirty="0"/>
              <a:t>The institutional role/position of the participant is reflected in their use of verbal and embodied action in this context, as participants display and construct their institutional roles through their use of routine interactional procedures and task or institution-specific procedures. </a:t>
            </a:r>
          </a:p>
        </p:txBody>
      </p:sp>
      <p:sp>
        <p:nvSpPr>
          <p:cNvPr id="4" name="Slide Number Placeholder 3"/>
          <p:cNvSpPr>
            <a:spLocks noGrp="1"/>
          </p:cNvSpPr>
          <p:nvPr>
            <p:ph type="sldNum" sz="quarter" idx="12"/>
          </p:nvPr>
        </p:nvSpPr>
        <p:spPr/>
        <p:txBody>
          <a:bodyPr/>
          <a:lstStyle/>
          <a:p>
            <a:fld id="{DABA17A5-2855-4B7B-B7DF-30C7EF8FBB30}" type="slidenum">
              <a:rPr lang="en-US" smtClean="0"/>
              <a:t>18</a:t>
            </a:fld>
            <a:endParaRPr lang="en-US" dirty="0"/>
          </a:p>
        </p:txBody>
      </p:sp>
    </p:spTree>
    <p:extLst>
      <p:ext uri="{BB962C8B-B14F-4D97-AF65-F5344CB8AC3E}">
        <p14:creationId xmlns:p14="http://schemas.microsoft.com/office/powerpoint/2010/main" val="1600077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9028"/>
          </a:xfrm>
        </p:spPr>
        <p:txBody>
          <a:bodyPr>
            <a:normAutofit/>
          </a:bodyPr>
          <a:lstStyle/>
          <a:p>
            <a:r>
              <a:rPr lang="en-US" sz="3200">
                <a:latin typeface="+mn-lt"/>
              </a:rPr>
              <a:t>References</a:t>
            </a:r>
            <a:endParaRPr lang="en-US" sz="3200" dirty="0">
              <a:latin typeface="+mn-lt"/>
            </a:endParaRPr>
          </a:p>
        </p:txBody>
      </p:sp>
      <p:sp>
        <p:nvSpPr>
          <p:cNvPr id="3" name="Content Placeholder 2"/>
          <p:cNvSpPr>
            <a:spLocks noGrp="1"/>
          </p:cNvSpPr>
          <p:nvPr>
            <p:ph idx="1"/>
          </p:nvPr>
        </p:nvSpPr>
        <p:spPr>
          <a:xfrm>
            <a:off x="838200" y="1014154"/>
            <a:ext cx="10515600" cy="5611090"/>
          </a:xfrm>
        </p:spPr>
        <p:txBody>
          <a:bodyPr/>
          <a:lstStyle/>
          <a:p>
            <a:pPr marL="0" indent="0">
              <a:lnSpc>
                <a:spcPct val="100000"/>
              </a:lnSpc>
              <a:spcBef>
                <a:spcPts val="0"/>
              </a:spcBef>
              <a:spcAft>
                <a:spcPts val="600"/>
              </a:spcAft>
              <a:buNone/>
            </a:pPr>
            <a:r>
              <a:rPr lang="en-US" sz="1400" dirty="0"/>
              <a:t>Asmuß, </a:t>
            </a:r>
            <a:r>
              <a:rPr lang="en-US" sz="1400" dirty="0" err="1"/>
              <a:t>Birte</a:t>
            </a:r>
            <a:r>
              <a:rPr lang="en-US" sz="1400"/>
              <a:t> and Sae Oshima. (2012), 'Negotiation of entitlement in proposal sequences', </a:t>
            </a:r>
            <a:r>
              <a:rPr lang="en-US" sz="1400" u="sng"/>
              <a:t>Discourse Studies</a:t>
            </a:r>
            <a:r>
              <a:rPr lang="en-US" sz="1400"/>
              <a:t>, 14, (1), 67–86. </a:t>
            </a:r>
          </a:p>
          <a:p>
            <a:pPr marL="0" indent="0">
              <a:lnSpc>
                <a:spcPct val="100000"/>
              </a:lnSpc>
              <a:spcBef>
                <a:spcPts val="0"/>
              </a:spcBef>
              <a:spcAft>
                <a:spcPts val="600"/>
              </a:spcAft>
              <a:buNone/>
            </a:pPr>
            <a:r>
              <a:rPr lang="en-US" sz="1400">
                <a:effectLst/>
                <a:ea typeface="Calibri" panose="020F0502020204030204" pitchFamily="34" charset="0"/>
                <a:cs typeface="Times New Roman" panose="02020603050405020304" pitchFamily="18" charset="0"/>
              </a:rPr>
              <a:t>Barnes, Rebecca. (2007), ‘Formulations and the facilitation of common agreement in meetings talk’, </a:t>
            </a:r>
            <a:r>
              <a:rPr lang="en-US" sz="1400" u="sng">
                <a:effectLst/>
                <a:ea typeface="Calibri" panose="020F0502020204030204" pitchFamily="34" charset="0"/>
                <a:cs typeface="Times New Roman" panose="02020603050405020304" pitchFamily="18" charset="0"/>
              </a:rPr>
              <a:t>Text &amp; Talk</a:t>
            </a:r>
            <a:r>
              <a:rPr lang="en-US" sz="1400">
                <a:effectLst/>
                <a:ea typeface="Calibri" panose="020F0502020204030204" pitchFamily="34" charset="0"/>
                <a:cs typeface="Times New Roman" panose="02020603050405020304" pitchFamily="18" charset="0"/>
              </a:rPr>
              <a:t>, 27, (3), 273–96.</a:t>
            </a:r>
          </a:p>
          <a:p>
            <a:pPr marL="0" indent="0">
              <a:lnSpc>
                <a:spcPct val="100000"/>
              </a:lnSpc>
              <a:spcBef>
                <a:spcPts val="0"/>
              </a:spcBef>
              <a:spcAft>
                <a:spcPts val="600"/>
              </a:spcAft>
              <a:buNone/>
            </a:pPr>
            <a:r>
              <a:rPr lang="en-US" sz="1400"/>
              <a:t>Birlik, Seval and Jagdish Kaur. (2020), 'BELF expert users: Making understanding visible in internal BELF meetings through the use of nonverbal communication strategies. </a:t>
            </a:r>
            <a:r>
              <a:rPr lang="en-US" sz="1400" u="sng"/>
              <a:t>English for Specific Purposes</a:t>
            </a:r>
            <a:r>
              <a:rPr lang="en-US" sz="1400"/>
              <a:t>, 58, (2020), 1-14.</a:t>
            </a:r>
          </a:p>
          <a:p>
            <a:pPr marL="0" indent="0">
              <a:lnSpc>
                <a:spcPct val="100000"/>
              </a:lnSpc>
              <a:spcBef>
                <a:spcPts val="0"/>
              </a:spcBef>
              <a:spcAft>
                <a:spcPts val="600"/>
              </a:spcAft>
              <a:buNone/>
            </a:pPr>
            <a:r>
              <a:rPr lang="en-US" sz="1400"/>
              <a:t>Djordjilovic, Olga.  (2012b), 'Displaying and developing team identity in workplace meetings -- a multimodal perspective. </a:t>
            </a:r>
            <a:r>
              <a:rPr lang="en-US" sz="1400" u="sng"/>
              <a:t>Discourse Studies</a:t>
            </a:r>
            <a:r>
              <a:rPr lang="en-US" sz="1400"/>
              <a:t>, 14, 111-127.</a:t>
            </a:r>
          </a:p>
          <a:p>
            <a:pPr marL="0" indent="0">
              <a:lnSpc>
                <a:spcPct val="100000"/>
              </a:lnSpc>
              <a:spcBef>
                <a:spcPts val="0"/>
              </a:spcBef>
              <a:spcAft>
                <a:spcPts val="600"/>
              </a:spcAft>
              <a:buNone/>
            </a:pPr>
            <a:r>
              <a:rPr lang="en-US" sz="1400"/>
              <a:t>Due, Brian Lystgaard. (2018), 'Co-constructed imagination space:  A multimodal analysis of the interactional accomplishment of imagination during idea-development meetings', </a:t>
            </a:r>
            <a:r>
              <a:rPr lang="en-US" sz="1400" u="sng"/>
              <a:t>CoDesign</a:t>
            </a:r>
            <a:r>
              <a:rPr lang="en-US" sz="1400"/>
              <a:t>, 14, (3), 153-169. </a:t>
            </a:r>
          </a:p>
          <a:p>
            <a:pPr marL="0" indent="0">
              <a:lnSpc>
                <a:spcPct val="100000"/>
              </a:lnSpc>
              <a:spcBef>
                <a:spcPts val="0"/>
              </a:spcBef>
              <a:spcAft>
                <a:spcPts val="600"/>
              </a:spcAft>
              <a:buNone/>
            </a:pPr>
            <a:r>
              <a:rPr lang="en-US" sz="1400">
                <a:effectLst/>
                <a:ea typeface="Calibri" panose="020F0502020204030204" pitchFamily="34" charset="0"/>
                <a:cs typeface="Times New Roman" panose="02020603050405020304" pitchFamily="18" charset="0"/>
              </a:rPr>
              <a:t>Fairhurst, Gail. </a:t>
            </a:r>
            <a:r>
              <a:rPr lang="en-US" sz="1400" spc="-15">
                <a:effectLst/>
                <a:ea typeface="Calibri" panose="020F0502020204030204" pitchFamily="34" charset="0"/>
                <a:cs typeface="Times New Roman" panose="02020603050405020304" pitchFamily="18" charset="0"/>
              </a:rPr>
              <a:t>(2007), </a:t>
            </a:r>
            <a:r>
              <a:rPr lang="en-US" sz="1400" u="sng" spc="-15">
                <a:effectLst/>
                <a:ea typeface="Calibri" panose="020F0502020204030204" pitchFamily="34" charset="0"/>
                <a:cs typeface="Times New Roman" panose="02020603050405020304" pitchFamily="18" charset="0"/>
              </a:rPr>
              <a:t>Discursive Leadership: In Conversation with Leadership Psychology</a:t>
            </a:r>
            <a:r>
              <a:rPr lang="en-US" sz="1400" spc="-15">
                <a:effectLst/>
                <a:ea typeface="Calibri" panose="020F0502020204030204" pitchFamily="34" charset="0"/>
                <a:cs typeface="Times New Roman" panose="02020603050405020304" pitchFamily="18" charset="0"/>
              </a:rPr>
              <a:t>. Thousand Oaks, CA: Sage.</a:t>
            </a:r>
            <a:endParaRPr lang="en-US" sz="1400">
              <a:effectLst/>
              <a:ea typeface="Calibri" panose="020F0502020204030204" pitchFamily="34" charset="0"/>
              <a:cs typeface="Times New Roman" panose="02020603050405020304" pitchFamily="18" charset="0"/>
            </a:endParaRPr>
          </a:p>
          <a:p>
            <a:pPr marL="0" indent="0">
              <a:lnSpc>
                <a:spcPct val="100000"/>
              </a:lnSpc>
              <a:spcBef>
                <a:spcPts val="0"/>
              </a:spcBef>
              <a:spcAft>
                <a:spcPts val="600"/>
              </a:spcAft>
              <a:buNone/>
            </a:pPr>
            <a:r>
              <a:rPr lang="en-US" sz="1400"/>
              <a:t>Ford, Cecelia E. and Trini Stickle.  (2012), 'Securing recipiency in workplace meetings: Multimodal practices', </a:t>
            </a:r>
            <a:r>
              <a:rPr lang="en-US" sz="1400" u="sng"/>
              <a:t>Discourse Studies</a:t>
            </a:r>
            <a:r>
              <a:rPr lang="en-US" sz="1400"/>
              <a:t>, 14, (1), 11–30.</a:t>
            </a:r>
          </a:p>
          <a:p>
            <a:pPr marL="0" indent="0">
              <a:lnSpc>
                <a:spcPct val="100000"/>
              </a:lnSpc>
              <a:spcBef>
                <a:spcPts val="0"/>
              </a:spcBef>
              <a:spcAft>
                <a:spcPts val="600"/>
              </a:spcAft>
              <a:buNone/>
            </a:pPr>
            <a:r>
              <a:rPr lang="en-US" sz="1400"/>
              <a:t>Nissi, Riikka and Esa Lehtinen. (2016), 'Negotiation of expertise and multifunctionality:  PowerPoint presentations as interactional activity types in workplace meetings', </a:t>
            </a:r>
            <a:r>
              <a:rPr lang="en-US" sz="1400" u="sng"/>
              <a:t>Language &amp; Communication</a:t>
            </a:r>
            <a:r>
              <a:rPr lang="en-US" sz="1400"/>
              <a:t>, 48, (2016), 1-17. </a:t>
            </a:r>
          </a:p>
          <a:p>
            <a:pPr marL="0" indent="0">
              <a:lnSpc>
                <a:spcPct val="100000"/>
              </a:lnSpc>
              <a:spcBef>
                <a:spcPts val="0"/>
              </a:spcBef>
              <a:spcAft>
                <a:spcPts val="600"/>
              </a:spcAft>
              <a:buNone/>
            </a:pPr>
            <a:r>
              <a:rPr lang="en-US" sz="1400"/>
              <a:t>Oloff, Florence.  (2018), '“Sorry?”/”Como?”/”Was?”—open class and embodied repair initiators in international workplace interactions',  </a:t>
            </a:r>
            <a:r>
              <a:rPr lang="en-US" sz="1400" u="sng"/>
              <a:t>Journal of Pragmatics</a:t>
            </a:r>
            <a:r>
              <a:rPr lang="en-US" sz="1400"/>
              <a:t>, 126, (2018), 29-51.</a:t>
            </a:r>
          </a:p>
          <a:p>
            <a:pPr marL="0" indent="0">
              <a:lnSpc>
                <a:spcPct val="100000"/>
              </a:lnSpc>
              <a:spcBef>
                <a:spcPts val="0"/>
              </a:spcBef>
              <a:spcAft>
                <a:spcPts val="600"/>
              </a:spcAft>
              <a:buNone/>
            </a:pPr>
            <a:r>
              <a:rPr lang="en-US" sz="1400">
                <a:effectLst/>
                <a:ea typeface="Calibri" panose="020F0502020204030204" pitchFamily="34" charset="0"/>
                <a:cs typeface="Times New Roman" panose="02020603050405020304" pitchFamily="18" charset="0"/>
              </a:rPr>
              <a:t>Vinkhuyzen, Erik and Ikeya, Nozomi. (2011), ‘Rethinking how projects are managed: meeting communication across the organizational hierarchy’, in Margaret H. Szmanski and Jack Whalen (eds), </a:t>
            </a:r>
            <a:r>
              <a:rPr lang="en-US" sz="1400" u="sng">
                <a:effectLst/>
                <a:ea typeface="Calibri" panose="020F0502020204030204" pitchFamily="34" charset="0"/>
                <a:cs typeface="Times New Roman" panose="02020603050405020304" pitchFamily="18" charset="0"/>
              </a:rPr>
              <a:t>Making Work Visible</a:t>
            </a:r>
            <a:r>
              <a:rPr lang="en-US" sz="1400">
                <a:effectLst/>
                <a:ea typeface="Calibri" panose="020F0502020204030204" pitchFamily="34" charset="0"/>
                <a:cs typeface="Times New Roman" panose="02020603050405020304" pitchFamily="18" charset="0"/>
              </a:rPr>
              <a:t>. Cambridge, UK: Cambridge University Press, pp. 312–23.</a:t>
            </a:r>
          </a:p>
          <a:p>
            <a:pPr marL="0" marR="0" indent="0">
              <a:lnSpc>
                <a:spcPct val="100000"/>
              </a:lnSpc>
              <a:spcBef>
                <a:spcPts val="0"/>
              </a:spcBef>
              <a:spcAft>
                <a:spcPts val="600"/>
              </a:spcAft>
              <a:buNone/>
            </a:pPr>
            <a:r>
              <a:rPr lang="en-US" sz="1400">
                <a:effectLst/>
                <a:ea typeface="Calibri" panose="020F0502020204030204" pitchFamily="34" charset="0"/>
                <a:cs typeface="Times New Roman" panose="02020603050405020304" pitchFamily="18" charset="0"/>
              </a:rPr>
              <a:t>Vöge, Monika. (2010), ‘Local identity processes in business meetings displayed through laughter in complaint sequences’, </a:t>
            </a:r>
            <a:r>
              <a:rPr lang="en-US" sz="1400" u="sng">
                <a:effectLst/>
                <a:ea typeface="Calibri" panose="020F0502020204030204" pitchFamily="34" charset="0"/>
                <a:cs typeface="Times New Roman" panose="02020603050405020304" pitchFamily="18" charset="0"/>
              </a:rPr>
              <a:t>Journal of Pragmatics</a:t>
            </a:r>
            <a:r>
              <a:rPr lang="en-US" sz="1400">
                <a:effectLst/>
                <a:ea typeface="Calibri" panose="020F0502020204030204" pitchFamily="34" charset="0"/>
                <a:cs typeface="Times New Roman" panose="02020603050405020304" pitchFamily="18" charset="0"/>
              </a:rPr>
              <a:t>, 42, 1556–76.</a:t>
            </a:r>
          </a:p>
          <a:p>
            <a:pPr marL="0" indent="0">
              <a:lnSpc>
                <a:spcPct val="100000"/>
              </a:lnSpc>
              <a:spcBef>
                <a:spcPts val="0"/>
              </a:spcBef>
              <a:spcAft>
                <a:spcPts val="600"/>
              </a:spcAft>
              <a:buNone/>
            </a:pPr>
            <a:endParaRPr lang="en-US" sz="1400"/>
          </a:p>
          <a:p>
            <a:endParaRPr lang="en-US"/>
          </a:p>
        </p:txBody>
      </p:sp>
      <p:sp>
        <p:nvSpPr>
          <p:cNvPr id="4" name="Slide Number Placeholder 3"/>
          <p:cNvSpPr>
            <a:spLocks noGrp="1"/>
          </p:cNvSpPr>
          <p:nvPr>
            <p:ph type="sldNum" sz="quarter" idx="12"/>
          </p:nvPr>
        </p:nvSpPr>
        <p:spPr/>
        <p:txBody>
          <a:bodyPr/>
          <a:lstStyle/>
          <a:p>
            <a:fld id="{DABA17A5-2855-4B7B-B7DF-30C7EF8FBB30}" type="slidenum">
              <a:rPr lang="en-US" smtClean="0"/>
              <a:t>19</a:t>
            </a:fld>
            <a:endParaRPr lang="en-US"/>
          </a:p>
        </p:txBody>
      </p:sp>
    </p:spTree>
    <p:extLst>
      <p:ext uri="{BB962C8B-B14F-4D97-AF65-F5344CB8AC3E}">
        <p14:creationId xmlns:p14="http://schemas.microsoft.com/office/powerpoint/2010/main" val="702812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7711"/>
          </a:xfrm>
        </p:spPr>
        <p:txBody>
          <a:bodyPr>
            <a:normAutofit/>
          </a:bodyPr>
          <a:lstStyle/>
          <a:p>
            <a:r>
              <a:rPr lang="en-US" sz="3200" dirty="0">
                <a:latin typeface="+mn-lt"/>
              </a:rPr>
              <a:t>Outline</a:t>
            </a:r>
          </a:p>
        </p:txBody>
      </p:sp>
      <p:sp>
        <p:nvSpPr>
          <p:cNvPr id="3" name="Content Placeholder 2"/>
          <p:cNvSpPr>
            <a:spLocks noGrp="1"/>
          </p:cNvSpPr>
          <p:nvPr>
            <p:ph idx="1"/>
          </p:nvPr>
        </p:nvSpPr>
        <p:spPr>
          <a:xfrm>
            <a:off x="1568740" y="1180407"/>
            <a:ext cx="9785059" cy="5448161"/>
          </a:xfrm>
        </p:spPr>
        <p:txBody>
          <a:bodyPr/>
          <a:lstStyle/>
          <a:p>
            <a:pPr marL="0" indent="0">
              <a:lnSpc>
                <a:spcPct val="100000"/>
              </a:lnSpc>
              <a:spcBef>
                <a:spcPts val="0"/>
              </a:spcBef>
              <a:buNone/>
            </a:pPr>
            <a:r>
              <a:rPr lang="en-US" sz="1800" dirty="0"/>
              <a:t>Introduction</a:t>
            </a:r>
          </a:p>
          <a:p>
            <a:pPr marL="0" indent="0">
              <a:lnSpc>
                <a:spcPct val="100000"/>
              </a:lnSpc>
              <a:spcBef>
                <a:spcPts val="0"/>
              </a:spcBef>
              <a:buNone/>
            </a:pPr>
            <a:endParaRPr lang="en-US" sz="1800" dirty="0"/>
          </a:p>
          <a:p>
            <a:pPr marL="0" indent="0">
              <a:lnSpc>
                <a:spcPct val="100000"/>
              </a:lnSpc>
              <a:spcBef>
                <a:spcPts val="0"/>
              </a:spcBef>
              <a:buNone/>
            </a:pPr>
            <a:r>
              <a:rPr lang="en-US" sz="1800" dirty="0"/>
              <a:t>Meetings in Businesses and Other Organizational Contexts</a:t>
            </a:r>
          </a:p>
          <a:p>
            <a:pPr marL="457200" lvl="1" indent="0">
              <a:lnSpc>
                <a:spcPct val="100000"/>
              </a:lnSpc>
              <a:spcBef>
                <a:spcPts val="0"/>
              </a:spcBef>
              <a:buNone/>
            </a:pPr>
            <a:r>
              <a:rPr lang="en-US" sz="1800" dirty="0"/>
              <a:t>Institutional Role and Turn Taking</a:t>
            </a:r>
          </a:p>
          <a:p>
            <a:pPr marL="457200" lvl="1" indent="0">
              <a:lnSpc>
                <a:spcPct val="100000"/>
              </a:lnSpc>
              <a:spcBef>
                <a:spcPts val="0"/>
              </a:spcBef>
              <a:buNone/>
            </a:pPr>
            <a:r>
              <a:rPr lang="en-US" sz="1800" dirty="0"/>
              <a:t>Institutional Role and Topic Transition</a:t>
            </a:r>
          </a:p>
          <a:p>
            <a:pPr marL="0" indent="0">
              <a:lnSpc>
                <a:spcPct val="100000"/>
              </a:lnSpc>
              <a:spcBef>
                <a:spcPts val="0"/>
              </a:spcBef>
              <a:buNone/>
            </a:pPr>
            <a:endParaRPr lang="en-US" sz="1800" dirty="0"/>
          </a:p>
          <a:p>
            <a:pPr marL="0" indent="0">
              <a:lnSpc>
                <a:spcPct val="100000"/>
              </a:lnSpc>
              <a:spcBef>
                <a:spcPts val="0"/>
              </a:spcBef>
              <a:buNone/>
            </a:pPr>
            <a:r>
              <a:rPr lang="en-US" sz="1800" dirty="0"/>
              <a:t>Hierarchy/Institutional Role and Doing the Work of the Organization</a:t>
            </a:r>
          </a:p>
          <a:p>
            <a:pPr marL="457200" lvl="1" indent="0">
              <a:lnSpc>
                <a:spcPct val="100000"/>
              </a:lnSpc>
              <a:spcBef>
                <a:spcPts val="0"/>
              </a:spcBef>
              <a:buNone/>
            </a:pPr>
            <a:r>
              <a:rPr lang="en-US" sz="1800" dirty="0"/>
              <a:t>Disagreements in Institutional Context</a:t>
            </a:r>
          </a:p>
          <a:p>
            <a:pPr marL="457200" lvl="1" indent="0">
              <a:lnSpc>
                <a:spcPct val="100000"/>
              </a:lnSpc>
              <a:spcBef>
                <a:spcPts val="0"/>
              </a:spcBef>
              <a:buNone/>
            </a:pPr>
            <a:r>
              <a:rPr lang="en-US" sz="1800" dirty="0"/>
              <a:t>Proposal Construction and Response</a:t>
            </a:r>
          </a:p>
          <a:p>
            <a:pPr marL="0" indent="0">
              <a:lnSpc>
                <a:spcPct val="100000"/>
              </a:lnSpc>
              <a:spcBef>
                <a:spcPts val="0"/>
              </a:spcBef>
              <a:buNone/>
            </a:pPr>
            <a:endParaRPr lang="en-US" sz="1800" dirty="0"/>
          </a:p>
          <a:p>
            <a:pPr marL="0" indent="0">
              <a:lnSpc>
                <a:spcPct val="100000"/>
              </a:lnSpc>
              <a:spcBef>
                <a:spcPts val="0"/>
              </a:spcBef>
              <a:buNone/>
            </a:pPr>
            <a:r>
              <a:rPr lang="en-US" sz="1800" dirty="0"/>
              <a:t>The Interactional Accomplishment of Team Work </a:t>
            </a:r>
          </a:p>
          <a:p>
            <a:pPr marL="0" indent="0">
              <a:lnSpc>
                <a:spcPct val="100000"/>
              </a:lnSpc>
              <a:spcBef>
                <a:spcPts val="0"/>
              </a:spcBef>
              <a:buNone/>
            </a:pPr>
            <a:endParaRPr lang="en-US" sz="1800" dirty="0"/>
          </a:p>
          <a:p>
            <a:pPr marL="0" indent="0">
              <a:lnSpc>
                <a:spcPct val="100000"/>
              </a:lnSpc>
              <a:spcBef>
                <a:spcPts val="0"/>
              </a:spcBef>
              <a:buNone/>
            </a:pPr>
            <a:r>
              <a:rPr lang="en-US" sz="1800" dirty="0"/>
              <a:t>Brainstorming and Idea Creation in Business Meetings </a:t>
            </a:r>
          </a:p>
          <a:p>
            <a:pPr marL="0" indent="0">
              <a:lnSpc>
                <a:spcPct val="100000"/>
              </a:lnSpc>
              <a:spcBef>
                <a:spcPts val="0"/>
              </a:spcBef>
              <a:buNone/>
            </a:pPr>
            <a:endParaRPr lang="en-US" sz="1800" dirty="0"/>
          </a:p>
          <a:p>
            <a:pPr marL="0" indent="0">
              <a:lnSpc>
                <a:spcPct val="100000"/>
              </a:lnSpc>
              <a:spcBef>
                <a:spcPts val="0"/>
              </a:spcBef>
              <a:buNone/>
            </a:pPr>
            <a:r>
              <a:rPr lang="en-US" sz="1800" dirty="0"/>
              <a:t>Multiple Languages in Business Meetings</a:t>
            </a:r>
          </a:p>
          <a:p>
            <a:pPr marL="0" indent="0">
              <a:lnSpc>
                <a:spcPct val="100000"/>
              </a:lnSpc>
              <a:spcBef>
                <a:spcPts val="0"/>
              </a:spcBef>
              <a:buNone/>
            </a:pPr>
            <a:endParaRPr lang="en-US" sz="1800" dirty="0"/>
          </a:p>
          <a:p>
            <a:pPr marL="0" indent="0">
              <a:lnSpc>
                <a:spcPct val="100000"/>
              </a:lnSpc>
              <a:spcBef>
                <a:spcPts val="0"/>
              </a:spcBef>
              <a:buNone/>
            </a:pPr>
            <a:r>
              <a:rPr lang="en-US" sz="1800"/>
              <a:t>Summary</a:t>
            </a:r>
          </a:p>
          <a:p>
            <a:pPr marL="0" indent="0">
              <a:lnSpc>
                <a:spcPct val="100000"/>
              </a:lnSpc>
              <a:spcBef>
                <a:spcPts val="0"/>
              </a:spcBef>
              <a:buNone/>
            </a:pPr>
            <a:endParaRPr lang="en-US" sz="1800"/>
          </a:p>
          <a:p>
            <a:pPr marL="0" indent="0">
              <a:lnSpc>
                <a:spcPct val="100000"/>
              </a:lnSpc>
              <a:spcBef>
                <a:spcPts val="0"/>
              </a:spcBef>
              <a:buNone/>
            </a:pPr>
            <a:r>
              <a:rPr lang="en-US" sz="1800"/>
              <a:t>References</a:t>
            </a:r>
            <a:endParaRPr lang="en-US" sz="1800"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ABA17A5-2855-4B7B-B7DF-30C7EF8FBB30}" type="slidenum">
              <a:rPr lang="en-US" smtClean="0"/>
              <a:t>2</a:t>
            </a:fld>
            <a:endParaRPr lang="en-US" dirty="0"/>
          </a:p>
        </p:txBody>
      </p:sp>
    </p:spTree>
    <p:extLst>
      <p:ext uri="{BB962C8B-B14F-4D97-AF65-F5344CB8AC3E}">
        <p14:creationId xmlns:p14="http://schemas.microsoft.com/office/powerpoint/2010/main" val="2171110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7588"/>
          </a:xfrm>
        </p:spPr>
        <p:txBody>
          <a:bodyPr>
            <a:normAutofit/>
          </a:bodyPr>
          <a:lstStyle/>
          <a:p>
            <a:r>
              <a:rPr lang="en-US" sz="3200" dirty="0">
                <a:latin typeface="+mn-lt"/>
              </a:rPr>
              <a:t>Introduction</a:t>
            </a:r>
          </a:p>
        </p:txBody>
      </p:sp>
      <p:sp>
        <p:nvSpPr>
          <p:cNvPr id="3" name="Content Placeholder 2"/>
          <p:cNvSpPr>
            <a:spLocks noGrp="1"/>
          </p:cNvSpPr>
          <p:nvPr>
            <p:ph idx="1"/>
          </p:nvPr>
        </p:nvSpPr>
        <p:spPr>
          <a:xfrm>
            <a:off x="1652630" y="1787236"/>
            <a:ext cx="9701169" cy="4696691"/>
          </a:xfrm>
        </p:spPr>
        <p:txBody>
          <a:bodyPr>
            <a:normAutofit/>
          </a:bodyPr>
          <a:lstStyle/>
          <a:p>
            <a:pPr marL="0" indent="0">
              <a:buNone/>
            </a:pPr>
            <a:r>
              <a:rPr lang="en-US" sz="2400" dirty="0"/>
              <a:t>Interactional organization of meetings different from ordinary conversation</a:t>
            </a:r>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Participation framework tied to institutional role (social position or social status)</a:t>
            </a:r>
          </a:p>
          <a:p>
            <a:pPr marL="0" indent="0">
              <a:buNone/>
            </a:pPr>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DABA17A5-2855-4B7B-B7DF-30C7EF8FBB30}" type="slidenum">
              <a:rPr lang="en-US" smtClean="0"/>
              <a:t>3</a:t>
            </a:fld>
            <a:endParaRPr lang="en-US" dirty="0"/>
          </a:p>
        </p:txBody>
      </p:sp>
    </p:spTree>
    <p:extLst>
      <p:ext uri="{BB962C8B-B14F-4D97-AF65-F5344CB8AC3E}">
        <p14:creationId xmlns:p14="http://schemas.microsoft.com/office/powerpoint/2010/main" val="2165735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rmAutofit/>
          </a:bodyPr>
          <a:lstStyle/>
          <a:p>
            <a:br>
              <a:rPr lang="en-US" sz="3200" dirty="0">
                <a:latin typeface="+mn-lt"/>
              </a:rPr>
            </a:br>
            <a:r>
              <a:rPr lang="en-US" sz="3200" dirty="0">
                <a:latin typeface="+mn-lt"/>
              </a:rPr>
              <a:t>Meetings in Businesses and Other Organizational Contexts</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1197033"/>
            <a:ext cx="10515600" cy="5444836"/>
          </a:xfrm>
        </p:spPr>
        <p:txBody>
          <a:bodyPr/>
          <a:lstStyle/>
          <a:p>
            <a:pPr marL="0" indent="0">
              <a:buNone/>
            </a:pPr>
            <a:r>
              <a:rPr lang="en-US" dirty="0"/>
              <a:t>Institutional Role and Turn Taking:</a:t>
            </a:r>
          </a:p>
          <a:p>
            <a:pPr marL="0" indent="0">
              <a:buNone/>
            </a:pPr>
            <a:endParaRPr lang="en-US" dirty="0"/>
          </a:p>
          <a:p>
            <a:pPr marL="457200" lvl="1" indent="0">
              <a:buNone/>
            </a:pPr>
            <a:r>
              <a:rPr lang="en-US" dirty="0"/>
              <a:t>Leaders/facilitators/higher status individuals play different roles in the interaction in meetings</a:t>
            </a:r>
          </a:p>
          <a:p>
            <a:pPr marL="457200" lvl="1" indent="0">
              <a:buNone/>
            </a:pPr>
            <a:endParaRPr lang="en-US" dirty="0"/>
          </a:p>
          <a:p>
            <a:pPr marL="457200" lvl="1" indent="0">
              <a:buNone/>
            </a:pPr>
            <a:r>
              <a:rPr lang="en-US" dirty="0"/>
              <a:t>Turns at talk may be unequally distributed depending on social role</a:t>
            </a:r>
          </a:p>
          <a:p>
            <a:pPr marL="457200" lvl="1" indent="0">
              <a:buNone/>
            </a:pPr>
            <a:endParaRPr lang="en-US" dirty="0"/>
          </a:p>
          <a:p>
            <a:pPr marL="457200" lvl="1" indent="0">
              <a:buNone/>
            </a:pPr>
            <a:r>
              <a:rPr lang="en-US" dirty="0"/>
              <a:t>How one gets the floor to take a turn may differ depending on role/position</a:t>
            </a:r>
          </a:p>
          <a:p>
            <a:pPr marL="457200" lvl="1" indent="0">
              <a:buNone/>
            </a:pPr>
            <a:endParaRPr lang="en-US" dirty="0"/>
          </a:p>
          <a:p>
            <a:pPr marL="457200" lvl="1" indent="0">
              <a:buNone/>
            </a:pPr>
            <a:r>
              <a:rPr lang="en-US" dirty="0"/>
              <a:t>Embodied action may be used by subordinates as a way to get a turn at talk without interrupting the higher status speaker </a:t>
            </a:r>
            <a:r>
              <a:rPr lang="en-US" sz="1200" dirty="0"/>
              <a:t>(Ford and Stickle, 2012; Vinkhuyzen and Ikeya, 2011))</a:t>
            </a:r>
          </a:p>
        </p:txBody>
      </p:sp>
      <p:sp>
        <p:nvSpPr>
          <p:cNvPr id="4" name="Slide Number Placeholder 3"/>
          <p:cNvSpPr>
            <a:spLocks noGrp="1"/>
          </p:cNvSpPr>
          <p:nvPr>
            <p:ph type="sldNum" sz="quarter" idx="12"/>
          </p:nvPr>
        </p:nvSpPr>
        <p:spPr/>
        <p:txBody>
          <a:bodyPr/>
          <a:lstStyle/>
          <a:p>
            <a:fld id="{DABA17A5-2855-4B7B-B7DF-30C7EF8FBB30}" type="slidenum">
              <a:rPr lang="en-US" smtClean="0"/>
              <a:t>4</a:t>
            </a:fld>
            <a:endParaRPr lang="en-US" dirty="0"/>
          </a:p>
        </p:txBody>
      </p:sp>
    </p:spTree>
    <p:extLst>
      <p:ext uri="{BB962C8B-B14F-4D97-AF65-F5344CB8AC3E}">
        <p14:creationId xmlns:p14="http://schemas.microsoft.com/office/powerpoint/2010/main" val="2493133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1908"/>
          </a:xfrm>
        </p:spPr>
        <p:txBody>
          <a:bodyPr/>
          <a:lstStyle/>
          <a:p>
            <a:br>
              <a:rPr lang="en-US" dirty="0"/>
            </a:br>
            <a:r>
              <a:rPr lang="en-US" sz="3200" dirty="0">
                <a:latin typeface="+mn-lt"/>
              </a:rPr>
              <a:t>Meetings in Businesses and Other Organizational Contexts</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1454726"/>
            <a:ext cx="10515600" cy="4995949"/>
          </a:xfrm>
        </p:spPr>
        <p:txBody>
          <a:bodyPr>
            <a:normAutofit/>
          </a:bodyPr>
          <a:lstStyle/>
          <a:p>
            <a:pPr marL="0" indent="0">
              <a:lnSpc>
                <a:spcPct val="100000"/>
              </a:lnSpc>
              <a:spcBef>
                <a:spcPts val="0"/>
              </a:spcBef>
              <a:buNone/>
            </a:pPr>
            <a:r>
              <a:rPr lang="en-US" sz="2400" dirty="0"/>
              <a:t>Institutional Role and Topic Transition:</a:t>
            </a:r>
          </a:p>
          <a:p>
            <a:pPr marL="0" indent="0">
              <a:lnSpc>
                <a:spcPct val="100000"/>
              </a:lnSpc>
              <a:spcBef>
                <a:spcPts val="0"/>
              </a:spcBef>
              <a:buNone/>
            </a:pPr>
            <a:endParaRPr lang="en-US" sz="2400" dirty="0"/>
          </a:p>
          <a:p>
            <a:pPr marL="0" indent="0">
              <a:lnSpc>
                <a:spcPct val="100000"/>
              </a:lnSpc>
              <a:spcBef>
                <a:spcPts val="0"/>
              </a:spcBef>
              <a:buNone/>
            </a:pPr>
            <a:endParaRPr lang="en-US" sz="2400" dirty="0"/>
          </a:p>
          <a:p>
            <a:pPr marL="0" indent="0">
              <a:lnSpc>
                <a:spcPct val="100000"/>
              </a:lnSpc>
              <a:spcBef>
                <a:spcPts val="0"/>
              </a:spcBef>
              <a:buNone/>
            </a:pPr>
            <a:r>
              <a:rPr lang="en-US" sz="2400" dirty="0"/>
              <a:t>	Higher status participant may ask more questions and direct the topic, topic 	transitions and topic closure </a:t>
            </a:r>
            <a:r>
              <a:rPr lang="en-US" sz="1200" dirty="0"/>
              <a:t>(Barnes, 2007)</a:t>
            </a:r>
          </a:p>
          <a:p>
            <a:pPr marL="0" indent="0">
              <a:lnSpc>
                <a:spcPct val="100000"/>
              </a:lnSpc>
              <a:spcBef>
                <a:spcPts val="0"/>
              </a:spcBef>
              <a:buNone/>
            </a:pPr>
            <a:endParaRPr lang="en-US" sz="2400" dirty="0"/>
          </a:p>
          <a:p>
            <a:pPr marL="0" indent="0">
              <a:lnSpc>
                <a:spcPct val="100000"/>
              </a:lnSpc>
              <a:spcBef>
                <a:spcPts val="0"/>
              </a:spcBef>
              <a:buNone/>
            </a:pPr>
            <a:endParaRPr lang="en-US" sz="2400" dirty="0"/>
          </a:p>
          <a:p>
            <a:pPr marL="0" indent="0">
              <a:lnSpc>
                <a:spcPct val="100000"/>
              </a:lnSpc>
              <a:spcBef>
                <a:spcPts val="0"/>
              </a:spcBef>
              <a:buNone/>
            </a:pPr>
            <a:r>
              <a:rPr lang="en-US" sz="2400" dirty="0"/>
              <a:t>	Excerpt 3 on the next slide shows a leader using a transition marker and 	upshot to mark closure of a topic and make a new topic relevant  (line 5) </a:t>
            </a:r>
          </a:p>
          <a:p>
            <a:pPr marL="0" indent="0">
              <a:lnSpc>
                <a:spcPct val="100000"/>
              </a:lnSpc>
              <a:spcBef>
                <a:spcPts val="0"/>
              </a:spcBef>
              <a:buNone/>
            </a:pPr>
            <a:r>
              <a:rPr lang="en-US" sz="2400" dirty="0"/>
              <a:t>	</a:t>
            </a:r>
            <a:r>
              <a:rPr lang="en-US" sz="1200" dirty="0"/>
              <a:t>(Barnes, 2007)</a:t>
            </a:r>
          </a:p>
          <a:p>
            <a:pPr marL="0" indent="0">
              <a:lnSpc>
                <a:spcPct val="100000"/>
              </a:lnSpc>
              <a:spcBef>
                <a:spcPts val="0"/>
              </a:spcBef>
              <a:buNone/>
            </a:pPr>
            <a:endParaRPr lang="en-US" sz="2400" dirty="0"/>
          </a:p>
        </p:txBody>
      </p:sp>
      <p:sp>
        <p:nvSpPr>
          <p:cNvPr id="4" name="Slide Number Placeholder 3"/>
          <p:cNvSpPr>
            <a:spLocks noGrp="1"/>
          </p:cNvSpPr>
          <p:nvPr>
            <p:ph type="sldNum" sz="quarter" idx="12"/>
          </p:nvPr>
        </p:nvSpPr>
        <p:spPr/>
        <p:txBody>
          <a:bodyPr/>
          <a:lstStyle/>
          <a:p>
            <a:fld id="{DABA17A5-2855-4B7B-B7DF-30C7EF8FBB30}" type="slidenum">
              <a:rPr lang="en-US" smtClean="0"/>
              <a:t>5</a:t>
            </a:fld>
            <a:endParaRPr lang="en-US" dirty="0"/>
          </a:p>
        </p:txBody>
      </p:sp>
    </p:spTree>
    <p:extLst>
      <p:ext uri="{BB962C8B-B14F-4D97-AF65-F5344CB8AC3E}">
        <p14:creationId xmlns:p14="http://schemas.microsoft.com/office/powerpoint/2010/main" val="2203600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7464"/>
          </a:xfrm>
        </p:spPr>
        <p:txBody>
          <a:bodyPr/>
          <a:lstStyle/>
          <a:p>
            <a:br>
              <a:rPr lang="en-US" sz="3200" dirty="0">
                <a:latin typeface="+mn-lt"/>
              </a:rPr>
            </a:br>
            <a:r>
              <a:rPr lang="en-US" sz="3200" dirty="0">
                <a:latin typeface="+mn-lt"/>
              </a:rPr>
              <a:t>Excerpt 3:  Barnes (2007, p. 283)</a:t>
            </a:r>
            <a:r>
              <a:rPr lang="en-US" dirty="0"/>
              <a:t> </a:t>
            </a:r>
            <a:br>
              <a:rPr lang="en-US" dirty="0"/>
            </a:br>
            <a:endParaRPr lang="en-US" dirty="0"/>
          </a:p>
        </p:txBody>
      </p:sp>
      <p:sp>
        <p:nvSpPr>
          <p:cNvPr id="3" name="Content Placeholder 2"/>
          <p:cNvSpPr>
            <a:spLocks noGrp="1"/>
          </p:cNvSpPr>
          <p:nvPr>
            <p:ph idx="1"/>
          </p:nvPr>
        </p:nvSpPr>
        <p:spPr>
          <a:xfrm>
            <a:off x="838200" y="1670858"/>
            <a:ext cx="10515600" cy="4954386"/>
          </a:xfrm>
        </p:spPr>
        <p:txBody>
          <a:bodyPr>
            <a:normAutofit/>
          </a:bodyPr>
          <a:lstStyle/>
          <a:p>
            <a:pPr marL="0" indent="0">
              <a:buNone/>
            </a:pPr>
            <a:r>
              <a:rPr lang="en-US" sz="2400" dirty="0"/>
              <a:t>1	Tom:	An use a telematic lecture theatre to </a:t>
            </a:r>
            <a:r>
              <a:rPr lang="en-US" sz="2400" dirty="0" err="1"/>
              <a:t>y’know</a:t>
            </a:r>
            <a:r>
              <a:rPr lang="en-US" sz="2400" dirty="0"/>
              <a:t> in</a:t>
            </a:r>
          </a:p>
          <a:p>
            <a:pPr marL="0" indent="0">
              <a:buNone/>
            </a:pPr>
            <a:r>
              <a:rPr lang="en-US" sz="2400" dirty="0"/>
              <a:t>2		[ in  ] locality wee</a:t>
            </a:r>
            <a:r>
              <a:rPr lang="en-US" sz="2400" u="sng" dirty="0"/>
              <a:t>k</a:t>
            </a:r>
            <a:r>
              <a:rPr lang="en-US" sz="2400" dirty="0"/>
              <a:t> </a:t>
            </a:r>
            <a:r>
              <a:rPr lang="en-US" sz="2400"/>
              <a:t>y’know</a:t>
            </a:r>
            <a:r>
              <a:rPr lang="en-US" sz="2400" dirty="0"/>
              <a:t> to do that [kind] of induction</a:t>
            </a:r>
          </a:p>
          <a:p>
            <a:pPr marL="0" indent="0">
              <a:buNone/>
            </a:pPr>
            <a:r>
              <a:rPr lang="en-US" sz="2400" dirty="0"/>
              <a:t>3	Lau:	[Yeh]					  [Yeh]</a:t>
            </a:r>
          </a:p>
          <a:p>
            <a:pPr marL="0" indent="0">
              <a:buNone/>
            </a:pPr>
            <a:r>
              <a:rPr lang="en-US" sz="2400" dirty="0"/>
              <a:t>4		(2.7)</a:t>
            </a:r>
          </a:p>
          <a:p>
            <a:pPr marL="0" indent="0">
              <a:buNone/>
            </a:pPr>
            <a:r>
              <a:rPr lang="en-US" sz="2400" dirty="0"/>
              <a:t>5	Mic: -&gt;So we’ll put that down as a as a plenary slot</a:t>
            </a:r>
          </a:p>
          <a:p>
            <a:pPr marL="0" indent="0">
              <a:buNone/>
            </a:pPr>
            <a:r>
              <a:rPr lang="en-US" sz="2400" dirty="0"/>
              <a:t>6		(4.2)</a:t>
            </a:r>
          </a:p>
          <a:p>
            <a:pPr marL="0" indent="0">
              <a:buNone/>
            </a:pPr>
            <a:r>
              <a:rPr lang="en-US" sz="2400" dirty="0"/>
              <a:t>7	Lau:	Whe:re are they going to learn about y’know th</a:t>
            </a:r>
            <a:r>
              <a:rPr lang="en-US" sz="2400" u="sng" dirty="0"/>
              <a:t>e</a:t>
            </a:r>
            <a:r>
              <a:rPr lang="en-US" sz="2400" dirty="0"/>
              <a:t> the </a:t>
            </a:r>
            <a:r>
              <a:rPr lang="en-US" sz="2400" dirty="0" err="1"/>
              <a:t>sort’ov</a:t>
            </a:r>
            <a:endParaRPr lang="en-US" sz="2400"/>
          </a:p>
          <a:p>
            <a:pPr marL="0" indent="0">
              <a:buNone/>
            </a:pPr>
            <a:r>
              <a:rPr lang="en-US" sz="2400"/>
              <a:t>8		new t</a:t>
            </a:r>
            <a:r>
              <a:rPr lang="en-US" sz="2400" u="sng"/>
              <a:t>i</a:t>
            </a:r>
            <a:r>
              <a:rPr lang="en-US" sz="2400"/>
              <a:t>metable and the </a:t>
            </a:r>
            <a:r>
              <a:rPr lang="en-US" sz="2400" u="sng"/>
              <a:t>n</a:t>
            </a:r>
            <a:r>
              <a:rPr lang="en-US" sz="2400"/>
              <a:t>ew sort’ov methods of delivery</a:t>
            </a:r>
          </a:p>
        </p:txBody>
      </p:sp>
      <p:sp>
        <p:nvSpPr>
          <p:cNvPr id="4" name="Slide Number Placeholder 3"/>
          <p:cNvSpPr>
            <a:spLocks noGrp="1"/>
          </p:cNvSpPr>
          <p:nvPr>
            <p:ph type="sldNum" sz="quarter" idx="12"/>
          </p:nvPr>
        </p:nvSpPr>
        <p:spPr/>
        <p:txBody>
          <a:bodyPr/>
          <a:lstStyle/>
          <a:p>
            <a:fld id="{DABA17A5-2855-4B7B-B7DF-30C7EF8FBB30}" type="slidenum">
              <a:rPr lang="en-US" smtClean="0"/>
              <a:t>6</a:t>
            </a:fld>
            <a:endParaRPr lang="en-US"/>
          </a:p>
        </p:txBody>
      </p:sp>
    </p:spTree>
    <p:extLst>
      <p:ext uri="{BB962C8B-B14F-4D97-AF65-F5344CB8AC3E}">
        <p14:creationId xmlns:p14="http://schemas.microsoft.com/office/powerpoint/2010/main" val="4001933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8886"/>
            <a:ext cx="10515600" cy="1072343"/>
          </a:xfrm>
        </p:spPr>
        <p:txBody>
          <a:bodyPr/>
          <a:lstStyle/>
          <a:p>
            <a:br>
              <a:rPr lang="en-US" sz="3200">
                <a:latin typeface="+mn-lt"/>
              </a:rPr>
            </a:br>
            <a:br>
              <a:rPr lang="en-US" sz="3200">
                <a:latin typeface="+mn-lt"/>
              </a:rPr>
            </a:br>
            <a:r>
              <a:rPr lang="en-US" sz="3200" dirty="0">
                <a:latin typeface="+mn-lt"/>
              </a:rPr>
              <a:t>Hierarchy/Institutional Role and Doing the Work of the Organization</a:t>
            </a:r>
            <a:br>
              <a:rPr lang="en-US" dirty="0"/>
            </a:br>
            <a:endParaRPr lang="en-US" dirty="0"/>
          </a:p>
        </p:txBody>
      </p:sp>
      <p:sp>
        <p:nvSpPr>
          <p:cNvPr id="3" name="Content Placeholder 2"/>
          <p:cNvSpPr>
            <a:spLocks noGrp="1"/>
          </p:cNvSpPr>
          <p:nvPr>
            <p:ph idx="1"/>
          </p:nvPr>
        </p:nvSpPr>
        <p:spPr>
          <a:xfrm>
            <a:off x="1333850" y="1803862"/>
            <a:ext cx="10019950" cy="4373101"/>
          </a:xfrm>
        </p:spPr>
        <p:txBody>
          <a:bodyPr>
            <a:normAutofit/>
          </a:bodyPr>
          <a:lstStyle/>
          <a:p>
            <a:pPr marL="0" indent="0">
              <a:buNone/>
            </a:pPr>
            <a:r>
              <a:rPr lang="en-US" sz="2400" dirty="0"/>
              <a:t>Cross-status interactions can be delicate; even indirect methods of complaining about colleagues can be sensitive</a:t>
            </a:r>
          </a:p>
          <a:p>
            <a:pPr marL="0" indent="0">
              <a:buNone/>
            </a:pPr>
            <a:endParaRPr lang="en-US" sz="2400" dirty="0"/>
          </a:p>
          <a:p>
            <a:pPr marL="0" indent="0">
              <a:buNone/>
            </a:pPr>
            <a:endParaRPr lang="en-US" sz="2400" dirty="0"/>
          </a:p>
          <a:p>
            <a:pPr marL="0" indent="0">
              <a:buNone/>
            </a:pPr>
            <a:r>
              <a:rPr lang="en-US" sz="2400" dirty="0"/>
              <a:t>Using shared laughter in place of an articulated complaint can communicate the necessary information </a:t>
            </a:r>
            <a:r>
              <a:rPr lang="en-US" sz="1200" dirty="0"/>
              <a:t>(Vöge, 2010)</a:t>
            </a:r>
          </a:p>
          <a:p>
            <a:pPr marL="0" indent="0">
              <a:buNone/>
            </a:pPr>
            <a:endParaRPr lang="en-US" sz="2400" dirty="0"/>
          </a:p>
          <a:p>
            <a:pPr marL="0" indent="0">
              <a:buNone/>
            </a:pPr>
            <a:endParaRPr lang="en-US" sz="2400" dirty="0"/>
          </a:p>
          <a:p>
            <a:pPr marL="0" indent="0">
              <a:buNone/>
            </a:pPr>
            <a:r>
              <a:rPr lang="en-US" sz="2400" dirty="0"/>
              <a:t>Using dispreferred formats when challenging an employee’s position may help mitigate the challenge while still conveying the information </a:t>
            </a:r>
            <a:r>
              <a:rPr lang="en-US" sz="1200" dirty="0"/>
              <a:t>(Fairhurst, 2007)</a:t>
            </a:r>
          </a:p>
        </p:txBody>
      </p:sp>
      <p:sp>
        <p:nvSpPr>
          <p:cNvPr id="4" name="Slide Number Placeholder 3"/>
          <p:cNvSpPr>
            <a:spLocks noGrp="1"/>
          </p:cNvSpPr>
          <p:nvPr>
            <p:ph type="sldNum" sz="quarter" idx="12"/>
          </p:nvPr>
        </p:nvSpPr>
        <p:spPr/>
        <p:txBody>
          <a:bodyPr/>
          <a:lstStyle/>
          <a:p>
            <a:fld id="{DABA17A5-2855-4B7B-B7DF-30C7EF8FBB30}" type="slidenum">
              <a:rPr lang="en-US" smtClean="0"/>
              <a:t>7</a:t>
            </a:fld>
            <a:endParaRPr lang="en-US" dirty="0"/>
          </a:p>
        </p:txBody>
      </p:sp>
    </p:spTree>
    <p:extLst>
      <p:ext uri="{BB962C8B-B14F-4D97-AF65-F5344CB8AC3E}">
        <p14:creationId xmlns:p14="http://schemas.microsoft.com/office/powerpoint/2010/main" val="4097534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4584"/>
          </a:xfrm>
        </p:spPr>
        <p:txBody>
          <a:bodyPr/>
          <a:lstStyle/>
          <a:p>
            <a:br>
              <a:rPr lang="en-US" sz="3200" dirty="0">
                <a:latin typeface="+mn-lt"/>
              </a:rPr>
            </a:br>
            <a:r>
              <a:rPr lang="en-US" sz="3200" dirty="0">
                <a:latin typeface="+mn-lt"/>
              </a:rPr>
              <a:t>Disagreements in Institutional Context</a:t>
            </a:r>
            <a:br>
              <a:rPr lang="en-US" dirty="0"/>
            </a:br>
            <a:endParaRPr lang="en-US" dirty="0"/>
          </a:p>
        </p:txBody>
      </p:sp>
      <p:sp>
        <p:nvSpPr>
          <p:cNvPr id="3" name="Content Placeholder 2"/>
          <p:cNvSpPr>
            <a:spLocks noGrp="1"/>
          </p:cNvSpPr>
          <p:nvPr>
            <p:ph idx="1"/>
          </p:nvPr>
        </p:nvSpPr>
        <p:spPr>
          <a:xfrm>
            <a:off x="1912690" y="1484851"/>
            <a:ext cx="9441110" cy="4692112"/>
          </a:xfrm>
        </p:spPr>
        <p:txBody>
          <a:bodyPr>
            <a:normAutofit/>
          </a:bodyPr>
          <a:lstStyle/>
          <a:p>
            <a:pPr marL="0" indent="0">
              <a:buNone/>
            </a:pPr>
            <a:r>
              <a:rPr lang="en-US" sz="2400" dirty="0"/>
              <a:t>Direct disagreements can be avoided by hypothetical constructions such as</a:t>
            </a:r>
          </a:p>
          <a:p>
            <a:pPr marL="0" indent="0">
              <a:buNone/>
            </a:pPr>
            <a:r>
              <a:rPr lang="en-US" sz="2400" dirty="0"/>
              <a:t>“If.... then” </a:t>
            </a:r>
            <a:r>
              <a:rPr lang="en-US" sz="1200" dirty="0"/>
              <a:t>(Nissi and Lehtinen, 2016) </a:t>
            </a:r>
          </a:p>
          <a:p>
            <a:pPr marL="0" indent="0">
              <a:buNone/>
            </a:pPr>
            <a:endParaRPr lang="en-US" sz="2400" dirty="0"/>
          </a:p>
          <a:p>
            <a:pPr marL="0" indent="0">
              <a:buNone/>
            </a:pPr>
            <a:r>
              <a:rPr lang="en-US" sz="2400" dirty="0"/>
              <a:t>Illustrating potential negative consequences rather than directly disagreeing with the proposal can mitigate the impact</a:t>
            </a:r>
          </a:p>
          <a:p>
            <a:pPr marL="0" indent="0">
              <a:buNone/>
            </a:pPr>
            <a:endParaRPr lang="en-US" sz="2400" dirty="0"/>
          </a:p>
          <a:p>
            <a:pPr marL="0" indent="0">
              <a:buNone/>
            </a:pPr>
            <a:r>
              <a:rPr lang="en-US" sz="2400" dirty="0"/>
              <a:t>In </a:t>
            </a:r>
            <a:r>
              <a:rPr lang="en-US" sz="2400"/>
              <a:t>Excerpt 7 </a:t>
            </a:r>
            <a:r>
              <a:rPr lang="en-US" sz="2400" dirty="0"/>
              <a:t>on the next slide, Extract 2 shows Liisa using these techniques in response to Venla’s proposal  </a:t>
            </a:r>
          </a:p>
        </p:txBody>
      </p:sp>
      <p:sp>
        <p:nvSpPr>
          <p:cNvPr id="4" name="Slide Number Placeholder 3"/>
          <p:cNvSpPr>
            <a:spLocks noGrp="1"/>
          </p:cNvSpPr>
          <p:nvPr>
            <p:ph type="sldNum" sz="quarter" idx="12"/>
          </p:nvPr>
        </p:nvSpPr>
        <p:spPr/>
        <p:txBody>
          <a:bodyPr/>
          <a:lstStyle/>
          <a:p>
            <a:fld id="{DABA17A5-2855-4B7B-B7DF-30C7EF8FBB30}" type="slidenum">
              <a:rPr lang="en-US" smtClean="0"/>
              <a:t>8</a:t>
            </a:fld>
            <a:endParaRPr lang="en-US" dirty="0"/>
          </a:p>
        </p:txBody>
      </p:sp>
    </p:spTree>
    <p:extLst>
      <p:ext uri="{BB962C8B-B14F-4D97-AF65-F5344CB8AC3E}">
        <p14:creationId xmlns:p14="http://schemas.microsoft.com/office/powerpoint/2010/main" val="354699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065"/>
            <a:ext cx="10515600" cy="532015"/>
          </a:xfrm>
        </p:spPr>
        <p:txBody>
          <a:bodyPr>
            <a:normAutofit/>
          </a:bodyPr>
          <a:lstStyle/>
          <a:p>
            <a:br>
              <a:rPr lang="en-US" sz="2800" dirty="0">
                <a:latin typeface="+mn-lt"/>
              </a:rPr>
            </a:br>
            <a:r>
              <a:rPr lang="en-US" sz="2800">
                <a:latin typeface="+mn-lt"/>
              </a:rPr>
              <a:t>Excerpt 7:  </a:t>
            </a:r>
            <a:r>
              <a:rPr lang="en-US" sz="2800" dirty="0">
                <a:latin typeface="+mn-lt"/>
              </a:rPr>
              <a:t>(Nissi and Lehtinen, 2016, p. 318)</a:t>
            </a:r>
            <a:br>
              <a:rPr lang="en-US" sz="2800" dirty="0">
                <a:latin typeface="+mn-lt"/>
              </a:rPr>
            </a:br>
            <a:endParaRPr lang="en-US" sz="2800" dirty="0">
              <a:latin typeface="+mn-lt"/>
            </a:endParaRPr>
          </a:p>
        </p:txBody>
      </p:sp>
      <p:sp>
        <p:nvSpPr>
          <p:cNvPr id="3" name="Content Placeholder 2"/>
          <p:cNvSpPr>
            <a:spLocks noGrp="1"/>
          </p:cNvSpPr>
          <p:nvPr>
            <p:ph idx="1"/>
          </p:nvPr>
        </p:nvSpPr>
        <p:spPr>
          <a:xfrm>
            <a:off x="838200" y="731520"/>
            <a:ext cx="10515600" cy="5989955"/>
          </a:xfrm>
        </p:spPr>
        <p:txBody>
          <a:bodyPr>
            <a:noAutofit/>
          </a:bodyPr>
          <a:lstStyle/>
          <a:p>
            <a:pPr marL="0" indent="0">
              <a:lnSpc>
                <a:spcPct val="100000"/>
              </a:lnSpc>
              <a:spcBef>
                <a:spcPts val="0"/>
              </a:spcBef>
              <a:buNone/>
            </a:pPr>
            <a:r>
              <a:rPr lang="en-US" sz="1400" dirty="0"/>
              <a:t>Extract 1</a:t>
            </a:r>
          </a:p>
          <a:p>
            <a:pPr marL="0" indent="0">
              <a:lnSpc>
                <a:spcPct val="100000"/>
              </a:lnSpc>
              <a:spcBef>
                <a:spcPts val="0"/>
              </a:spcBef>
              <a:buNone/>
            </a:pPr>
            <a:r>
              <a:rPr lang="en-US" sz="1400" dirty="0"/>
              <a:t>01  </a:t>
            </a:r>
            <a:r>
              <a:rPr lang="en-US" sz="1400" dirty="0" err="1"/>
              <a:t>Venla</a:t>
            </a:r>
            <a:r>
              <a:rPr lang="en-US" sz="1400"/>
              <a:t>:-&gt;		-- </a:t>
            </a:r>
            <a:r>
              <a:rPr lang="en-US" sz="1400" b="1"/>
              <a:t>jos on ↑erilä- eri pisteitä (0.4) ˚(niinku et tai je-)˚ ei ole (.) m</a:t>
            </a:r>
            <a:r>
              <a:rPr lang="en-US" sz="1400" b="1" u="sng"/>
              <a:t>i</a:t>
            </a:r>
            <a:r>
              <a:rPr lang="en-US" sz="1400" b="1"/>
              <a:t>tään</a:t>
            </a:r>
            <a:endParaRPr lang="en-US" sz="1400"/>
          </a:p>
          <a:p>
            <a:pPr marL="0" indent="0">
              <a:lnSpc>
                <a:spcPct val="100000"/>
              </a:lnSpc>
              <a:spcBef>
                <a:spcPts val="0"/>
              </a:spcBef>
              <a:buNone/>
            </a:pPr>
            <a:r>
              <a:rPr lang="en-US" sz="1400"/>
              <a:t>		-- </a:t>
            </a:r>
            <a:r>
              <a:rPr lang="en-US" sz="1400" b="1" i="1"/>
              <a:t>if there are ↑diffe- different sites (0.4) ˚(like that or je-)˚ there isn’t (.) </a:t>
            </a:r>
            <a:r>
              <a:rPr lang="en-US" sz="1400" b="1" i="1" u="sng"/>
              <a:t>a</a:t>
            </a:r>
            <a:r>
              <a:rPr lang="en-US" sz="1400" b="1" i="1"/>
              <a:t>ny</a:t>
            </a:r>
            <a:endParaRPr lang="en-US" sz="1400"/>
          </a:p>
          <a:p>
            <a:pPr marL="0" indent="0">
              <a:lnSpc>
                <a:spcPct val="100000"/>
              </a:lnSpc>
              <a:spcBef>
                <a:spcPts val="0"/>
              </a:spcBef>
              <a:buNone/>
            </a:pPr>
            <a:r>
              <a:rPr lang="en-US" sz="1400"/>
              <a:t> </a:t>
            </a:r>
          </a:p>
          <a:p>
            <a:pPr marL="0" indent="0">
              <a:lnSpc>
                <a:spcPct val="100000"/>
              </a:lnSpc>
              <a:spcBef>
                <a:spcPts val="0"/>
              </a:spcBef>
              <a:buNone/>
            </a:pPr>
            <a:r>
              <a:rPr lang="en-US" sz="1400"/>
              <a:t>02   -&gt;		</a:t>
            </a:r>
            <a:r>
              <a:rPr lang="en-US" sz="1400" b="1" u="sng"/>
              <a:t>y</a:t>
            </a:r>
            <a:r>
              <a:rPr lang="en-US" sz="1400" b="1"/>
              <a:t>hteistä (.) pistettä,</a:t>
            </a:r>
            <a:r>
              <a:rPr lang="en-US" sz="1400"/>
              <a:t> (.) nii (1.0) mä pelkään että käy nii että:</a:t>
            </a:r>
          </a:p>
          <a:p>
            <a:pPr marL="0" indent="0">
              <a:lnSpc>
                <a:spcPct val="100000"/>
              </a:lnSpc>
              <a:spcBef>
                <a:spcPts val="0"/>
              </a:spcBef>
              <a:buNone/>
            </a:pPr>
            <a:r>
              <a:rPr lang="en-US" sz="1400"/>
              <a:t>		</a:t>
            </a:r>
            <a:r>
              <a:rPr lang="en-US" sz="1400" b="1" i="1"/>
              <a:t>sh</a:t>
            </a:r>
            <a:r>
              <a:rPr lang="en-US" sz="1400" b="1" i="1" u="sng"/>
              <a:t>a</a:t>
            </a:r>
            <a:r>
              <a:rPr lang="en-US" sz="1400" b="1" i="1"/>
              <a:t>red (.) point,</a:t>
            </a:r>
            <a:r>
              <a:rPr lang="en-US" sz="1400" i="1"/>
              <a:t> (.) then (1.0) I’m afraid that what will happen is tha:t</a:t>
            </a:r>
            <a:endParaRPr lang="en-US" sz="1400"/>
          </a:p>
          <a:p>
            <a:pPr marL="0" indent="0">
              <a:lnSpc>
                <a:spcPct val="100000"/>
              </a:lnSpc>
              <a:spcBef>
                <a:spcPts val="0"/>
              </a:spcBef>
              <a:buNone/>
            </a:pPr>
            <a:r>
              <a:rPr lang="en-US" sz="1400"/>
              <a:t> </a:t>
            </a:r>
          </a:p>
          <a:p>
            <a:pPr marL="0" indent="0">
              <a:lnSpc>
                <a:spcPct val="100000"/>
              </a:lnSpc>
              <a:spcBef>
                <a:spcPts val="0"/>
              </a:spcBef>
              <a:buNone/>
            </a:pPr>
            <a:r>
              <a:rPr lang="en-US" sz="1400"/>
              <a:t>03  -&gt;		jos se (.) kuntalainen nyt j</a:t>
            </a:r>
            <a:r>
              <a:rPr lang="en-US" sz="1400" u="sng"/>
              <a:t>o</a:t>
            </a:r>
            <a:r>
              <a:rPr lang="en-US" sz="1400"/>
              <a:t>llekki pisteele &lt;l</a:t>
            </a:r>
            <a:r>
              <a:rPr lang="en-US" sz="1400" u="sng"/>
              <a:t>öy</a:t>
            </a:r>
            <a:r>
              <a:rPr lang="en-US" sz="1400"/>
              <a:t>tääk</a:t>
            </a:r>
            <a:r>
              <a:rPr lang="en-US" sz="1400" u="sng"/>
              <a:t>i</a:t>
            </a:r>
            <a:r>
              <a:rPr lang="en-US" sz="1400"/>
              <a:t>n&gt; (0.4) niin hän</a:t>
            </a:r>
          </a:p>
          <a:p>
            <a:pPr marL="0" indent="0">
              <a:lnSpc>
                <a:spcPct val="100000"/>
              </a:lnSpc>
              <a:spcBef>
                <a:spcPts val="0"/>
              </a:spcBef>
              <a:buNone/>
            </a:pPr>
            <a:r>
              <a:rPr lang="en-US" sz="1400"/>
              <a:t>		</a:t>
            </a:r>
            <a:r>
              <a:rPr lang="en-US" sz="1400" i="1"/>
              <a:t>if the (.) citizen now &lt;h</a:t>
            </a:r>
            <a:r>
              <a:rPr lang="en-US" sz="1400" i="1" u="sng"/>
              <a:t>a</a:t>
            </a:r>
            <a:r>
              <a:rPr lang="en-US" sz="1400" i="1"/>
              <a:t>ppens to f</a:t>
            </a:r>
            <a:r>
              <a:rPr lang="en-US" sz="1400" i="1" u="sng"/>
              <a:t>i</a:t>
            </a:r>
            <a:r>
              <a:rPr lang="en-US" sz="1400" i="1"/>
              <a:t>nd&gt; s</a:t>
            </a:r>
            <a:r>
              <a:rPr lang="en-US" sz="1400" i="1" u="sng"/>
              <a:t>o</a:t>
            </a:r>
            <a:r>
              <a:rPr lang="en-US" sz="1400" i="1"/>
              <a:t>me service site (0.4) then (s)he</a:t>
            </a:r>
            <a:endParaRPr lang="en-US" sz="1400"/>
          </a:p>
          <a:p>
            <a:pPr marL="0" indent="0">
              <a:lnSpc>
                <a:spcPct val="100000"/>
              </a:lnSpc>
              <a:spcBef>
                <a:spcPts val="0"/>
              </a:spcBef>
              <a:buNone/>
            </a:pPr>
            <a:r>
              <a:rPr lang="en-US" sz="1400"/>
              <a:t> </a:t>
            </a:r>
          </a:p>
          <a:p>
            <a:pPr marL="0" indent="0">
              <a:lnSpc>
                <a:spcPct val="100000"/>
              </a:lnSpc>
              <a:spcBef>
                <a:spcPts val="0"/>
              </a:spcBef>
              <a:buNone/>
            </a:pPr>
            <a:r>
              <a:rPr lang="en-US" sz="1400"/>
              <a:t>04  -&gt;		ei ↑s</a:t>
            </a:r>
            <a:r>
              <a:rPr lang="en-US" sz="1400" u="sng"/>
              <a:t>aa</a:t>
            </a:r>
            <a:r>
              <a:rPr lang="en-US" sz="1400"/>
              <a:t> sieltä (0.4) yhen kohtaamisen periaatteella sitä palvelua.</a:t>
            </a:r>
          </a:p>
          <a:p>
            <a:pPr marL="0" indent="0">
              <a:lnSpc>
                <a:spcPct val="100000"/>
              </a:lnSpc>
              <a:spcBef>
                <a:spcPts val="0"/>
              </a:spcBef>
              <a:buNone/>
            </a:pPr>
            <a:r>
              <a:rPr lang="en-US" sz="1400"/>
              <a:t>		</a:t>
            </a:r>
            <a:r>
              <a:rPr lang="en-US" sz="1400" i="1"/>
              <a:t>won’t ↑g</a:t>
            </a:r>
            <a:r>
              <a:rPr lang="en-US" sz="1400" i="1" u="sng"/>
              <a:t>e</a:t>
            </a:r>
            <a:r>
              <a:rPr lang="en-US" sz="1400" i="1"/>
              <a:t>t the service from there (0.4) with one encounter principle</a:t>
            </a:r>
            <a:endParaRPr lang="en-US" sz="1400"/>
          </a:p>
          <a:p>
            <a:pPr marL="0" indent="0">
              <a:lnSpc>
                <a:spcPct val="100000"/>
              </a:lnSpc>
              <a:spcBef>
                <a:spcPts val="0"/>
              </a:spcBef>
              <a:buNone/>
            </a:pPr>
            <a:r>
              <a:rPr lang="en-US" sz="1400"/>
              <a:t> </a:t>
            </a:r>
          </a:p>
          <a:p>
            <a:pPr marL="0" indent="0">
              <a:lnSpc>
                <a:spcPct val="100000"/>
              </a:lnSpc>
              <a:spcBef>
                <a:spcPts val="0"/>
              </a:spcBef>
              <a:buNone/>
            </a:pPr>
            <a:r>
              <a:rPr lang="en-US" sz="1400"/>
              <a:t>Extract 2</a:t>
            </a:r>
          </a:p>
          <a:p>
            <a:pPr marL="0" indent="0">
              <a:lnSpc>
                <a:spcPct val="100000"/>
              </a:lnSpc>
              <a:spcBef>
                <a:spcPts val="0"/>
              </a:spcBef>
              <a:buNone/>
            </a:pPr>
            <a:r>
              <a:rPr lang="en-US" sz="1400"/>
              <a:t>01   Liisa: -&gt;		</a:t>
            </a:r>
            <a:r>
              <a:rPr lang="en-US" sz="1400" b="1"/>
              <a:t>-- jos  kaupungilla </a:t>
            </a:r>
            <a:r>
              <a:rPr lang="en-US" sz="1400" b="1" u="sng"/>
              <a:t>o</a:t>
            </a:r>
            <a:r>
              <a:rPr lang="en-US" sz="1400" b="1"/>
              <a:t>n vaan se yks numero mistä se(n) sais, </a:t>
            </a:r>
            <a:r>
              <a:rPr lang="en-US" sz="1400"/>
              <a:t>(0.9)</a:t>
            </a:r>
          </a:p>
          <a:p>
            <a:pPr marL="0" indent="0">
              <a:lnSpc>
                <a:spcPct val="100000"/>
              </a:lnSpc>
              <a:spcBef>
                <a:spcPts val="0"/>
              </a:spcBef>
              <a:buNone/>
            </a:pPr>
            <a:r>
              <a:rPr lang="en-US" sz="1400" b="1"/>
              <a:t>		--</a:t>
            </a:r>
            <a:r>
              <a:rPr lang="en-US" sz="1400" b="1" i="1"/>
              <a:t>if the city h</a:t>
            </a:r>
            <a:r>
              <a:rPr lang="en-US" sz="1400" b="1" i="1" u="sng"/>
              <a:t>a</a:t>
            </a:r>
            <a:r>
              <a:rPr lang="en-US" sz="1400" b="1" i="1"/>
              <a:t>s only that one single number where one would get it,</a:t>
            </a:r>
            <a:r>
              <a:rPr lang="en-US" sz="1400" i="1"/>
              <a:t> (0.9)</a:t>
            </a:r>
            <a:endParaRPr lang="en-US" sz="1400"/>
          </a:p>
          <a:p>
            <a:pPr marL="0" indent="0">
              <a:lnSpc>
                <a:spcPct val="100000"/>
              </a:lnSpc>
              <a:spcBef>
                <a:spcPts val="0"/>
              </a:spcBef>
              <a:buNone/>
            </a:pPr>
            <a:r>
              <a:rPr lang="en-US" sz="1400"/>
              <a:t> </a:t>
            </a:r>
          </a:p>
          <a:p>
            <a:pPr marL="0" indent="0">
              <a:lnSpc>
                <a:spcPct val="100000"/>
              </a:lnSpc>
              <a:spcBef>
                <a:spcPts val="0"/>
              </a:spcBef>
              <a:buNone/>
            </a:pPr>
            <a:r>
              <a:rPr lang="en-US" sz="1400"/>
              <a:t>02  -&gt;		silloha m</a:t>
            </a:r>
            <a:r>
              <a:rPr lang="en-US" sz="1400" u="sng"/>
              <a:t>ei</a:t>
            </a:r>
            <a:r>
              <a:rPr lang="en-US" sz="1400"/>
              <a:t>än aika menee (0.4) siihen nii että me ehkä </a:t>
            </a:r>
            <a:r>
              <a:rPr lang="en-US" sz="1400" u="sng"/>
              <a:t>e</a:t>
            </a:r>
            <a:r>
              <a:rPr lang="en-US" sz="1400"/>
              <a:t>nemmä</a:t>
            </a:r>
          </a:p>
          <a:p>
            <a:pPr marL="0" indent="0">
              <a:lnSpc>
                <a:spcPct val="100000"/>
              </a:lnSpc>
              <a:spcBef>
                <a:spcPts val="0"/>
              </a:spcBef>
              <a:buNone/>
            </a:pPr>
            <a:r>
              <a:rPr lang="en-US" sz="1400"/>
              <a:t>		</a:t>
            </a:r>
            <a:r>
              <a:rPr lang="en-US" sz="1400" i="1"/>
              <a:t>as you know in that case </a:t>
            </a:r>
            <a:r>
              <a:rPr lang="en-US" sz="1400" i="1" u="sng"/>
              <a:t>our</a:t>
            </a:r>
            <a:r>
              <a:rPr lang="en-US" sz="1400" i="1"/>
              <a:t> time goes (0.4) into having to perhaps</a:t>
            </a:r>
            <a:endParaRPr lang="en-US" sz="1400"/>
          </a:p>
          <a:p>
            <a:pPr marL="0" indent="0">
              <a:lnSpc>
                <a:spcPct val="100000"/>
              </a:lnSpc>
              <a:spcBef>
                <a:spcPts val="0"/>
              </a:spcBef>
              <a:buNone/>
            </a:pPr>
            <a:r>
              <a:rPr lang="en-US" sz="1400"/>
              <a:t> </a:t>
            </a:r>
          </a:p>
          <a:p>
            <a:pPr marL="0" indent="0">
              <a:lnSpc>
                <a:spcPct val="100000"/>
              </a:lnSpc>
              <a:spcBef>
                <a:spcPts val="0"/>
              </a:spcBef>
              <a:buNone/>
            </a:pPr>
            <a:r>
              <a:rPr lang="en-US" sz="1400"/>
              <a:t>03   -&gt;		jouvutaa auttamaa mut sit ku se kysyyki l</a:t>
            </a:r>
            <a:r>
              <a:rPr lang="en-US" sz="1400" u="sng"/>
              <a:t>i</a:t>
            </a:r>
            <a:r>
              <a:rPr lang="en-US" sz="1400"/>
              <a:t>sätietoo siitä nii</a:t>
            </a:r>
          </a:p>
          <a:p>
            <a:pPr marL="0" indent="0">
              <a:lnSpc>
                <a:spcPct val="100000"/>
              </a:lnSpc>
              <a:spcBef>
                <a:spcPts val="0"/>
              </a:spcBef>
              <a:buNone/>
            </a:pPr>
            <a:r>
              <a:rPr lang="en-US" sz="1400"/>
              <a:t>		</a:t>
            </a:r>
            <a:r>
              <a:rPr lang="en-US" sz="1400" i="1"/>
              <a:t>help some m</a:t>
            </a:r>
            <a:r>
              <a:rPr lang="en-US" sz="1400" i="1" u="sng"/>
              <a:t>o</a:t>
            </a:r>
            <a:r>
              <a:rPr lang="en-US" sz="1400" i="1"/>
              <a:t>re but once (s)he then asks for f</a:t>
            </a:r>
            <a:r>
              <a:rPr lang="en-US" sz="1400" i="1" u="sng"/>
              <a:t>u</a:t>
            </a:r>
            <a:r>
              <a:rPr lang="en-US" sz="1400" i="1"/>
              <a:t>rther information then</a:t>
            </a:r>
            <a:endParaRPr lang="en-US" sz="1400"/>
          </a:p>
          <a:p>
            <a:pPr marL="0" indent="0">
              <a:lnSpc>
                <a:spcPct val="100000"/>
              </a:lnSpc>
              <a:spcBef>
                <a:spcPts val="0"/>
              </a:spcBef>
              <a:buNone/>
            </a:pPr>
            <a:r>
              <a:rPr lang="en-US" sz="1400"/>
              <a:t> </a:t>
            </a:r>
          </a:p>
          <a:p>
            <a:pPr marL="0" indent="0">
              <a:lnSpc>
                <a:spcPct val="100000"/>
              </a:lnSpc>
              <a:spcBef>
                <a:spcPts val="0"/>
              </a:spcBef>
              <a:buNone/>
            </a:pPr>
            <a:r>
              <a:rPr lang="en-US" sz="1400"/>
              <a:t>04  -&gt;		et pystykkää antaa sit se on k</a:t>
            </a:r>
            <a:r>
              <a:rPr lang="en-US" sz="1400" u="sng"/>
              <a:t>ui</a:t>
            </a:r>
            <a:r>
              <a:rPr lang="en-US" sz="1400"/>
              <a:t>tenki yhdistettävä se</a:t>
            </a:r>
          </a:p>
          <a:p>
            <a:pPr marL="0" indent="0">
              <a:lnSpc>
                <a:spcPct val="100000"/>
              </a:lnSpc>
              <a:spcBef>
                <a:spcPts val="0"/>
              </a:spcBef>
              <a:buNone/>
            </a:pPr>
            <a:r>
              <a:rPr lang="en-US" sz="1400"/>
              <a:t>		</a:t>
            </a:r>
            <a:r>
              <a:rPr lang="en-US" sz="1400" i="1"/>
              <a:t>you aren’t able to give it so (s) has to be </a:t>
            </a:r>
            <a:r>
              <a:rPr lang="en-US" sz="1400" i="1" u="sng"/>
              <a:t>a</a:t>
            </a:r>
            <a:r>
              <a:rPr lang="en-US" sz="1400" i="1"/>
              <a:t>nyhow forwarded</a:t>
            </a:r>
            <a:endParaRPr lang="en-US" sz="1400"/>
          </a:p>
          <a:p>
            <a:pPr marL="0" indent="0">
              <a:lnSpc>
                <a:spcPct val="100000"/>
              </a:lnSpc>
              <a:spcBef>
                <a:spcPts val="0"/>
              </a:spcBef>
              <a:buNone/>
            </a:pPr>
            <a:r>
              <a:rPr lang="en-US" sz="1400"/>
              <a:t> </a:t>
            </a:r>
          </a:p>
          <a:p>
            <a:pPr marL="0" indent="0">
              <a:lnSpc>
                <a:spcPct val="100000"/>
              </a:lnSpc>
              <a:spcBef>
                <a:spcPts val="0"/>
              </a:spcBef>
              <a:buNone/>
            </a:pPr>
            <a:r>
              <a:rPr lang="en-US" sz="1400"/>
              <a:t>05  -&gt;		˚jonnekki eteenpäi˚.</a:t>
            </a:r>
          </a:p>
          <a:p>
            <a:pPr marL="0" indent="0">
              <a:lnSpc>
                <a:spcPct val="100000"/>
              </a:lnSpc>
              <a:spcBef>
                <a:spcPts val="0"/>
              </a:spcBef>
              <a:buNone/>
            </a:pPr>
            <a:r>
              <a:rPr lang="en-US" sz="1400"/>
              <a:t>		</a:t>
            </a:r>
            <a:r>
              <a:rPr lang="en-US" sz="1400" i="1"/>
              <a:t>˚somewhere else˚.</a:t>
            </a:r>
            <a:endParaRPr lang="en-US" sz="1400"/>
          </a:p>
          <a:p>
            <a:pPr marL="0" indent="0">
              <a:lnSpc>
                <a:spcPct val="100000"/>
              </a:lnSpc>
              <a:spcBef>
                <a:spcPts val="0"/>
              </a:spcBef>
              <a:buNone/>
            </a:pPr>
            <a:endParaRPr lang="en-US" sz="1400"/>
          </a:p>
        </p:txBody>
      </p:sp>
      <p:sp>
        <p:nvSpPr>
          <p:cNvPr id="4" name="Slide Number Placeholder 3"/>
          <p:cNvSpPr>
            <a:spLocks noGrp="1"/>
          </p:cNvSpPr>
          <p:nvPr>
            <p:ph type="sldNum" sz="quarter" idx="12"/>
          </p:nvPr>
        </p:nvSpPr>
        <p:spPr/>
        <p:txBody>
          <a:bodyPr/>
          <a:lstStyle/>
          <a:p>
            <a:fld id="{DABA17A5-2855-4B7B-B7DF-30C7EF8FBB30}" type="slidenum">
              <a:rPr lang="en-US" smtClean="0"/>
              <a:t>9</a:t>
            </a:fld>
            <a:endParaRPr lang="en-US"/>
          </a:p>
        </p:txBody>
      </p:sp>
    </p:spTree>
    <p:extLst>
      <p:ext uri="{BB962C8B-B14F-4D97-AF65-F5344CB8AC3E}">
        <p14:creationId xmlns:p14="http://schemas.microsoft.com/office/powerpoint/2010/main" val="2485581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TotalTime>
  <Words>2723</Words>
  <Application>Microsoft Office PowerPoint</Application>
  <PresentationFormat>Widescreen</PresentationFormat>
  <Paragraphs>248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Chapter 26:  Talk in Business Contexts:  Meetings </vt:lpstr>
      <vt:lpstr>Outline</vt:lpstr>
      <vt:lpstr>Introduction</vt:lpstr>
      <vt:lpstr> Meetings in Businesses and Other Organizational Contexts </vt:lpstr>
      <vt:lpstr> Meetings in Businesses and Other Organizational Contexts </vt:lpstr>
      <vt:lpstr> Excerpt 3:  Barnes (2007, p. 283)  </vt:lpstr>
      <vt:lpstr>  Hierarchy/Institutional Role and Doing the Work of the Organization </vt:lpstr>
      <vt:lpstr> Disagreements in Institutional Context </vt:lpstr>
      <vt:lpstr> Excerpt 7:  (Nissi and Lehtinen, 2016, p. 318) </vt:lpstr>
      <vt:lpstr> Proposal Construction and Response </vt:lpstr>
      <vt:lpstr> Excerpt 8:  (Asmuß and Oshima, 2012, pp. 73-4) </vt:lpstr>
      <vt:lpstr> The Interactional Accomplishment of Team Work  </vt:lpstr>
      <vt:lpstr> Doing Teamwork in a Group meeting, Excerpt 9:  (Djordjilovic, 2012, p. 120) </vt:lpstr>
      <vt:lpstr> Brainstorming and Idea Creation in Business Meetings  </vt:lpstr>
      <vt:lpstr>Techniques for discussing design ideas (Due, 2018)</vt:lpstr>
      <vt:lpstr> Multiple Languages in Business Meetings </vt:lpstr>
      <vt:lpstr> Excerpt 10:  (Birlik and Kaur, 2020, p. 8) </vt:lpstr>
      <vt:lpstr> Summary </vt:lpstr>
      <vt:lpstr>References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27:  Talk in Business Contexts:  Meetings</dc:title>
  <dc:creator>Garcia, Angela</dc:creator>
  <cp:lastModifiedBy>Garcia, Angela</cp:lastModifiedBy>
  <cp:revision>22</cp:revision>
  <dcterms:created xsi:type="dcterms:W3CDTF">2021-11-08T19:04:59Z</dcterms:created>
  <dcterms:modified xsi:type="dcterms:W3CDTF">2022-08-16T21:23:07Z</dcterms:modified>
</cp:coreProperties>
</file>