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58" r:id="rId4"/>
    <p:sldId id="259" r:id="rId5"/>
    <p:sldId id="269" r:id="rId6"/>
    <p:sldId id="260" r:id="rId7"/>
    <p:sldId id="271" r:id="rId8"/>
    <p:sldId id="270" r:id="rId9"/>
    <p:sldId id="264" r:id="rId10"/>
    <p:sldId id="272" r:id="rId11"/>
    <p:sldId id="266" r:id="rId12"/>
    <p:sldId id="267" r:id="rId13"/>
    <p:sldId id="273" r:id="rId14"/>
    <p:sldId id="275" r:id="rId15"/>
    <p:sldId id="268"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3" autoAdjust="0"/>
    <p:restoredTop sz="94660"/>
  </p:normalViewPr>
  <p:slideViewPr>
    <p:cSldViewPr snapToGrid="0">
      <p:cViewPr varScale="1">
        <p:scale>
          <a:sx n="56" d="100"/>
          <a:sy n="56" d="100"/>
        </p:scale>
        <p:origin x="96" y="9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cia, Angela" userId="7c09586b-4f58-4c27-9ff0-1fa392274ef2" providerId="ADAL" clId="{A4A7859A-C647-4D04-9AE0-5A7A8901E79E}"/>
    <pc:docChg chg="undo redo custSel modSld">
      <pc:chgData name="Garcia, Angela" userId="7c09586b-4f58-4c27-9ff0-1fa392274ef2" providerId="ADAL" clId="{A4A7859A-C647-4D04-9AE0-5A7A8901E79E}" dt="2022-08-16T15:23:07.051" v="35" actId="115"/>
      <pc:docMkLst>
        <pc:docMk/>
      </pc:docMkLst>
      <pc:sldChg chg="modSp mod">
        <pc:chgData name="Garcia, Angela" userId="7c09586b-4f58-4c27-9ff0-1fa392274ef2" providerId="ADAL" clId="{A4A7859A-C647-4D04-9AE0-5A7A8901E79E}" dt="2022-08-16T14:59:11.976" v="10" actId="6549"/>
        <pc:sldMkLst>
          <pc:docMk/>
          <pc:sldMk cId="3655718628" sldId="256"/>
        </pc:sldMkLst>
        <pc:spChg chg="mod">
          <ac:chgData name="Garcia, Angela" userId="7c09586b-4f58-4c27-9ff0-1fa392274ef2" providerId="ADAL" clId="{A4A7859A-C647-4D04-9AE0-5A7A8901E79E}" dt="2022-08-16T14:59:11.976" v="10" actId="6549"/>
          <ac:spMkLst>
            <pc:docMk/>
            <pc:sldMk cId="3655718628" sldId="256"/>
            <ac:spMk id="3" creationId="{00000000-0000-0000-0000-000000000000}"/>
          </ac:spMkLst>
        </pc:spChg>
      </pc:sldChg>
      <pc:sldChg chg="modSp mod">
        <pc:chgData name="Garcia, Angela" userId="7c09586b-4f58-4c27-9ff0-1fa392274ef2" providerId="ADAL" clId="{A4A7859A-C647-4D04-9AE0-5A7A8901E79E}" dt="2022-08-16T14:59:30.971" v="21" actId="20577"/>
        <pc:sldMkLst>
          <pc:docMk/>
          <pc:sldMk cId="911335380" sldId="257"/>
        </pc:sldMkLst>
        <pc:spChg chg="mod">
          <ac:chgData name="Garcia, Angela" userId="7c09586b-4f58-4c27-9ff0-1fa392274ef2" providerId="ADAL" clId="{A4A7859A-C647-4D04-9AE0-5A7A8901E79E}" dt="2022-08-16T14:59:30.971" v="21" actId="20577"/>
          <ac:spMkLst>
            <pc:docMk/>
            <pc:sldMk cId="911335380" sldId="257"/>
            <ac:spMk id="3" creationId="{00000000-0000-0000-0000-000000000000}"/>
          </ac:spMkLst>
        </pc:spChg>
      </pc:sldChg>
      <pc:sldChg chg="modSp mod">
        <pc:chgData name="Garcia, Angela" userId="7c09586b-4f58-4c27-9ff0-1fa392274ef2" providerId="ADAL" clId="{A4A7859A-C647-4D04-9AE0-5A7A8901E79E}" dt="2022-08-16T14:59:40.314" v="31" actId="20577"/>
        <pc:sldMkLst>
          <pc:docMk/>
          <pc:sldMk cId="2655133417" sldId="261"/>
        </pc:sldMkLst>
        <pc:spChg chg="mod">
          <ac:chgData name="Garcia, Angela" userId="7c09586b-4f58-4c27-9ff0-1fa392274ef2" providerId="ADAL" clId="{A4A7859A-C647-4D04-9AE0-5A7A8901E79E}" dt="2022-08-16T14:59:40.314" v="31" actId="20577"/>
          <ac:spMkLst>
            <pc:docMk/>
            <pc:sldMk cId="2655133417" sldId="261"/>
            <ac:spMk id="2" creationId="{00000000-0000-0000-0000-000000000000}"/>
          </ac:spMkLst>
        </pc:spChg>
      </pc:sldChg>
      <pc:sldChg chg="modSp mod">
        <pc:chgData name="Garcia, Angela" userId="7c09586b-4f58-4c27-9ff0-1fa392274ef2" providerId="ADAL" clId="{A4A7859A-C647-4D04-9AE0-5A7A8901E79E}" dt="2022-08-16T15:23:07.051" v="35" actId="115"/>
        <pc:sldMkLst>
          <pc:docMk/>
          <pc:sldMk cId="3615581714" sldId="270"/>
        </pc:sldMkLst>
        <pc:spChg chg="mod">
          <ac:chgData name="Garcia, Angela" userId="7c09586b-4f58-4c27-9ff0-1fa392274ef2" providerId="ADAL" clId="{A4A7859A-C647-4D04-9AE0-5A7A8901E79E}" dt="2022-08-16T15:23:07.051" v="35" actId="115"/>
          <ac:spMkLst>
            <pc:docMk/>
            <pc:sldMk cId="3615581714" sldId="270"/>
            <ac:spMk id="3" creationId="{00000000-0000-0000-0000-000000000000}"/>
          </ac:spMkLst>
        </pc:spChg>
      </pc:sldChg>
      <pc:sldChg chg="modSp mod">
        <pc:chgData name="Garcia, Angela" userId="7c09586b-4f58-4c27-9ff0-1fa392274ef2" providerId="ADAL" clId="{A4A7859A-C647-4D04-9AE0-5A7A8901E79E}" dt="2022-08-16T15:22:15.873" v="32" actId="115"/>
        <pc:sldMkLst>
          <pc:docMk/>
          <pc:sldMk cId="2512391956" sldId="272"/>
        </pc:sldMkLst>
        <pc:spChg chg="mod">
          <ac:chgData name="Garcia, Angela" userId="7c09586b-4f58-4c27-9ff0-1fa392274ef2" providerId="ADAL" clId="{A4A7859A-C647-4D04-9AE0-5A7A8901E79E}" dt="2022-08-16T15:22:15.873" v="32" actId="115"/>
          <ac:spMkLst>
            <pc:docMk/>
            <pc:sldMk cId="2512391956" sldId="272"/>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CBB29-9181-4A72-BA99-988695030E2D}" type="datetimeFigureOut">
              <a:rPr lang="en-US" smtClean="0"/>
              <a:t>8/16/2022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12C05-F795-4E8A-856B-E4A920601604}" type="slidenum">
              <a:rPr lang="en-US" smtClean="0"/>
              <a:t>‹#›</a:t>
            </a:fld>
            <a:endParaRPr lang="en-US" dirty="0"/>
          </a:p>
        </p:txBody>
      </p:sp>
    </p:spTree>
    <p:extLst>
      <p:ext uri="{BB962C8B-B14F-4D97-AF65-F5344CB8AC3E}">
        <p14:creationId xmlns:p14="http://schemas.microsoft.com/office/powerpoint/2010/main" val="791746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2FF845-D1B3-4D89-A07C-90630CADEAA6}"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413794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EF102E-A2BA-4F2F-8B5A-E75EA1016024}"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3510501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E4B04B-BA3B-4797-9CC8-82927295B267}"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1498643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1EC99D-4FA9-4623-B752-8065C2B56526}"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2889295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F34555B-8B1E-4D61-8531-951E3F653E0D}" type="datetime1">
              <a:rPr lang="en-US" smtClean="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1487308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F6C9AC-282E-4824-B8A1-583E9CCD1F1B}"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345209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1BBA93-A3EB-456D-ACAF-3BC377ED403B}" type="datetime1">
              <a:rPr lang="en-US" smtClean="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33539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E02527-F920-4BDC-BB5A-8FEA0F517805}" type="datetime1">
              <a:rPr lang="en-US" smtClean="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400264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C07FA3-64C5-42D8-9A36-744B5ADC4A35}" type="datetime1">
              <a:rPr lang="en-US" smtClean="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3585720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C17EC5A-61FF-4541-B745-21511BC8EEE8}"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49353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6054D3-CB6A-459F-A095-E2B5D3C5D6C5}" type="datetime1">
              <a:rPr lang="en-US" smtClean="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D87737-5E41-4F8F-A0D4-F7802D1C709D}" type="slidenum">
              <a:rPr lang="en-US" smtClean="0"/>
              <a:t>‹#›</a:t>
            </a:fld>
            <a:endParaRPr lang="en-US" dirty="0"/>
          </a:p>
        </p:txBody>
      </p:sp>
    </p:spTree>
    <p:extLst>
      <p:ext uri="{BB962C8B-B14F-4D97-AF65-F5344CB8AC3E}">
        <p14:creationId xmlns:p14="http://schemas.microsoft.com/office/powerpoint/2010/main" val="424062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9E635-BAA4-4068-B063-CB54FC3FBE2D}" type="datetime1">
              <a:rPr lang="en-US" smtClean="0"/>
              <a:t>8/16/2022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D87737-5E41-4F8F-A0D4-F7802D1C709D}" type="slidenum">
              <a:rPr lang="en-US" smtClean="0"/>
              <a:t>‹#›</a:t>
            </a:fld>
            <a:endParaRPr lang="en-US" dirty="0"/>
          </a:p>
        </p:txBody>
      </p:sp>
    </p:spTree>
    <p:extLst>
      <p:ext uri="{BB962C8B-B14F-4D97-AF65-F5344CB8AC3E}">
        <p14:creationId xmlns:p14="http://schemas.microsoft.com/office/powerpoint/2010/main" val="1828785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a:latin typeface="+mn-lt"/>
              </a:rPr>
              <a:t>Chapter 5:  Turn Taking</a:t>
            </a:r>
          </a:p>
        </p:txBody>
      </p:sp>
      <p:sp>
        <p:nvSpPr>
          <p:cNvPr id="3" name="Subtitle 2"/>
          <p:cNvSpPr>
            <a:spLocks noGrp="1"/>
          </p:cNvSpPr>
          <p:nvPr>
            <p:ph type="subTitle" idx="1"/>
          </p:nvPr>
        </p:nvSpPr>
        <p:spPr>
          <a:xfrm>
            <a:off x="1524000" y="3602037"/>
            <a:ext cx="9144000" cy="2840707"/>
          </a:xfrm>
        </p:spPr>
        <p:txBody>
          <a:bodyPr/>
          <a:lstStyle/>
          <a:p>
            <a:pPr algn="l"/>
            <a:r>
              <a:rPr lang="en-US"/>
              <a:t>Angela Cora Garcia, c2022; slides to accompany Chapter 5 of </a:t>
            </a:r>
            <a:r>
              <a:rPr lang="en-US" i="1"/>
              <a:t>An Introduction to Interaction: Understanding Talk in the Workplace and Everyday Life, Second Edition</a:t>
            </a:r>
            <a:r>
              <a:rPr lang="en-US"/>
              <a:t>.  Bloomsbury Press.</a:t>
            </a:r>
          </a:p>
          <a:p>
            <a:pPr algn="l"/>
            <a:endParaRPr lang="en-US"/>
          </a:p>
          <a:p>
            <a:pPr algn="l"/>
            <a:r>
              <a:rPr lang="en-US"/>
              <a:t>(</a:t>
            </a:r>
            <a:r>
              <a:rPr lang="en-US" dirty="0"/>
              <a:t>Note:  Excerpt numbers will follow the number they were given in the textbook chapter, to make it easier to refer back to that section of the chapter for more details.)</a:t>
            </a:r>
          </a:p>
          <a:p>
            <a:endParaRPr lang="en-US" dirty="0"/>
          </a:p>
        </p:txBody>
      </p:sp>
    </p:spTree>
    <p:extLst>
      <p:ext uri="{BB962C8B-B14F-4D97-AF65-F5344CB8AC3E}">
        <p14:creationId xmlns:p14="http://schemas.microsoft.com/office/powerpoint/2010/main" val="3655718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74460"/>
          </a:xfrm>
        </p:spPr>
        <p:txBody>
          <a:bodyPr/>
          <a:lstStyle/>
          <a:p>
            <a:br>
              <a:rPr lang="en-US" sz="3200" dirty="0">
                <a:latin typeface="+mn-lt"/>
              </a:rPr>
            </a:br>
            <a:r>
              <a:rPr lang="en-US" sz="3200" dirty="0">
                <a:latin typeface="+mn-lt"/>
              </a:rPr>
              <a:t>Excerpt 8:  Conversation between Students</a:t>
            </a:r>
            <a:br>
              <a:rPr lang="en-US" dirty="0"/>
            </a:br>
            <a:endParaRPr lang="en-US" dirty="0"/>
          </a:p>
        </p:txBody>
      </p:sp>
      <p:sp>
        <p:nvSpPr>
          <p:cNvPr id="3" name="Content Placeholder 2"/>
          <p:cNvSpPr>
            <a:spLocks noGrp="1"/>
          </p:cNvSpPr>
          <p:nvPr>
            <p:ph idx="1"/>
          </p:nvPr>
        </p:nvSpPr>
        <p:spPr>
          <a:xfrm>
            <a:off x="838200" y="1130531"/>
            <a:ext cx="10515600" cy="5046432"/>
          </a:xfrm>
        </p:spPr>
        <p:txBody>
          <a:bodyPr>
            <a:normAutofit/>
          </a:bodyPr>
          <a:lstStyle/>
          <a:p>
            <a:pPr marL="0" indent="0">
              <a:buNone/>
            </a:pPr>
            <a:r>
              <a:rPr lang="en-US" sz="2400" dirty="0"/>
              <a:t>1	Liz:	She's </a:t>
            </a:r>
            <a:r>
              <a:rPr lang="en-US" sz="2400" u="sng" dirty="0"/>
              <a:t>good</a:t>
            </a:r>
            <a:r>
              <a:rPr lang="en-US" sz="2400" dirty="0"/>
              <a:t>.  </a:t>
            </a:r>
          </a:p>
          <a:p>
            <a:pPr marL="0" indent="0">
              <a:buNone/>
            </a:pPr>
            <a:r>
              <a:rPr lang="en-US" sz="2400" dirty="0"/>
              <a:t>2		(0.5)</a:t>
            </a:r>
          </a:p>
          <a:p>
            <a:pPr marL="0" indent="0">
              <a:buNone/>
            </a:pPr>
            <a:r>
              <a:rPr lang="en-US" sz="2400" dirty="0"/>
              <a:t>3	Liz:	She went back to school.</a:t>
            </a:r>
          </a:p>
          <a:p>
            <a:pPr marL="0" indent="0">
              <a:buNone/>
            </a:pPr>
            <a:r>
              <a:rPr lang="en-US" sz="2400" dirty="0"/>
              <a:t>4		(0.5)</a:t>
            </a:r>
          </a:p>
          <a:p>
            <a:pPr marL="0" indent="0">
              <a:buNone/>
            </a:pPr>
            <a:r>
              <a:rPr lang="en-US" sz="2400" dirty="0"/>
              <a:t>5	Liz:	before I did.  ˚so.˚=</a:t>
            </a:r>
          </a:p>
          <a:p>
            <a:pPr marL="0" indent="0">
              <a:buNone/>
            </a:pPr>
            <a:r>
              <a:rPr lang="en-US" sz="2400" dirty="0"/>
              <a:t>6	Tina:			     =weren't you going out to see her?</a:t>
            </a:r>
          </a:p>
          <a:p>
            <a:pPr marL="0" indent="0">
              <a:buNone/>
            </a:pPr>
            <a:endParaRPr lang="en-US" sz="2400" dirty="0"/>
          </a:p>
        </p:txBody>
      </p:sp>
      <p:sp>
        <p:nvSpPr>
          <p:cNvPr id="4" name="Slide Number Placeholder 3"/>
          <p:cNvSpPr>
            <a:spLocks noGrp="1"/>
          </p:cNvSpPr>
          <p:nvPr>
            <p:ph type="sldNum" sz="quarter" idx="12"/>
          </p:nvPr>
        </p:nvSpPr>
        <p:spPr/>
        <p:txBody>
          <a:bodyPr/>
          <a:lstStyle/>
          <a:p>
            <a:fld id="{8BD87737-5E41-4F8F-A0D4-F7802D1C709D}" type="slidenum">
              <a:rPr lang="en-US" smtClean="0"/>
              <a:t>10</a:t>
            </a:fld>
            <a:endParaRPr lang="en-US" dirty="0"/>
          </a:p>
        </p:txBody>
      </p:sp>
    </p:spTree>
    <p:extLst>
      <p:ext uri="{BB962C8B-B14F-4D97-AF65-F5344CB8AC3E}">
        <p14:creationId xmlns:p14="http://schemas.microsoft.com/office/powerpoint/2010/main" val="2512391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2526"/>
          </a:xfrm>
        </p:spPr>
        <p:txBody>
          <a:bodyPr/>
          <a:lstStyle/>
          <a:p>
            <a:br>
              <a:rPr lang="en-US" sz="3200" dirty="0">
                <a:latin typeface="+mn-lt"/>
              </a:rPr>
            </a:br>
            <a:r>
              <a:rPr lang="en-US" sz="3200" dirty="0">
                <a:latin typeface="+mn-lt"/>
              </a:rPr>
              <a:t>Language-Based Variations in Turn Taking</a:t>
            </a:r>
            <a:br>
              <a:rPr lang="en-US" dirty="0"/>
            </a:br>
            <a:endParaRPr lang="en-US" dirty="0"/>
          </a:p>
        </p:txBody>
      </p:sp>
      <p:sp>
        <p:nvSpPr>
          <p:cNvPr id="3" name="Content Placeholder 2"/>
          <p:cNvSpPr>
            <a:spLocks noGrp="1"/>
          </p:cNvSpPr>
          <p:nvPr>
            <p:ph idx="1"/>
          </p:nvPr>
        </p:nvSpPr>
        <p:spPr>
          <a:xfrm>
            <a:off x="1083732" y="1055716"/>
            <a:ext cx="10270067" cy="5586153"/>
          </a:xfrm>
        </p:spPr>
        <p:txBody>
          <a:bodyPr>
            <a:normAutofit/>
          </a:bodyPr>
          <a:lstStyle/>
          <a:p>
            <a:pPr marL="0" indent="0">
              <a:buNone/>
            </a:pPr>
            <a:r>
              <a:rPr lang="en-US" sz="2400" dirty="0"/>
              <a:t>How turns are constructed may vary depending on the conventions of the language being spoken (e.g., grammatical structure)</a:t>
            </a:r>
          </a:p>
          <a:p>
            <a:pPr marL="0" indent="0">
              <a:buNone/>
            </a:pPr>
            <a:endParaRPr lang="en-US" sz="2400" dirty="0"/>
          </a:p>
          <a:p>
            <a:pPr marL="0" indent="0">
              <a:buNone/>
            </a:pPr>
            <a:r>
              <a:rPr lang="en-US" sz="2400" dirty="0"/>
              <a:t>Park (2016) notes that since the verb is the last item in many Korean turns at talk, it is the element which listeners may treat as projecting the end of a turn at talk.  </a:t>
            </a:r>
          </a:p>
          <a:p>
            <a:pPr marL="0" indent="0">
              <a:buNone/>
            </a:pPr>
            <a:endParaRPr lang="en-US" sz="2400" dirty="0"/>
          </a:p>
          <a:p>
            <a:pPr marL="0" indent="0">
              <a:buNone/>
            </a:pPr>
            <a:r>
              <a:rPr lang="en-US" sz="2400" dirty="0"/>
              <a:t>However, Park discovered that Korean speakers often leave the final verb unarticulated; relying on listeners  to infer the probable verb from the context of the talk up to that point.  </a:t>
            </a:r>
          </a:p>
          <a:p>
            <a:pPr marL="0" indent="0">
              <a:buNone/>
            </a:pPr>
            <a:endParaRPr lang="en-US" sz="2400" dirty="0"/>
          </a:p>
          <a:p>
            <a:pPr marL="0" indent="0">
              <a:buNone/>
            </a:pPr>
            <a:r>
              <a:rPr lang="en-US" sz="2400" dirty="0"/>
              <a:t>The speaker then uses  “completion intonation” and other methods of signaling that this point in the utterance is a transition relevance place, even though the projected verb has not been produced. </a:t>
            </a:r>
          </a:p>
        </p:txBody>
      </p:sp>
      <p:sp>
        <p:nvSpPr>
          <p:cNvPr id="4" name="Slide Number Placeholder 3"/>
          <p:cNvSpPr>
            <a:spLocks noGrp="1"/>
          </p:cNvSpPr>
          <p:nvPr>
            <p:ph type="sldNum" sz="quarter" idx="12"/>
          </p:nvPr>
        </p:nvSpPr>
        <p:spPr/>
        <p:txBody>
          <a:bodyPr/>
          <a:lstStyle/>
          <a:p>
            <a:fld id="{8BD87737-5E41-4F8F-A0D4-F7802D1C709D}" type="slidenum">
              <a:rPr lang="en-US" smtClean="0"/>
              <a:t>11</a:t>
            </a:fld>
            <a:endParaRPr lang="en-US" dirty="0"/>
          </a:p>
        </p:txBody>
      </p:sp>
    </p:spTree>
    <p:extLst>
      <p:ext uri="{BB962C8B-B14F-4D97-AF65-F5344CB8AC3E}">
        <p14:creationId xmlns:p14="http://schemas.microsoft.com/office/powerpoint/2010/main" val="2622761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0186"/>
            <a:ext cx="10515600" cy="507711"/>
          </a:xfrm>
        </p:spPr>
        <p:txBody>
          <a:bodyPr/>
          <a:lstStyle/>
          <a:p>
            <a:br>
              <a:rPr lang="en-US" sz="3200" dirty="0">
                <a:latin typeface="+mn-lt"/>
              </a:rPr>
            </a:br>
            <a:r>
              <a:rPr lang="en-US" sz="3200" dirty="0">
                <a:latin typeface="+mn-lt"/>
              </a:rPr>
              <a:t>The Role of Embodied Action in Facilitating Turn Taking</a:t>
            </a:r>
            <a:r>
              <a:rPr lang="en-US" dirty="0"/>
              <a:t>  </a:t>
            </a:r>
            <a:br>
              <a:rPr lang="en-US" dirty="0"/>
            </a:br>
            <a:endParaRPr lang="en-US" dirty="0"/>
          </a:p>
        </p:txBody>
      </p:sp>
      <p:sp>
        <p:nvSpPr>
          <p:cNvPr id="3" name="Content Placeholder 2"/>
          <p:cNvSpPr>
            <a:spLocks noGrp="1"/>
          </p:cNvSpPr>
          <p:nvPr>
            <p:ph idx="1"/>
          </p:nvPr>
        </p:nvSpPr>
        <p:spPr>
          <a:xfrm>
            <a:off x="838200" y="972588"/>
            <a:ext cx="10515600" cy="5586153"/>
          </a:xfrm>
        </p:spPr>
        <p:txBody>
          <a:bodyPr/>
          <a:lstStyle/>
          <a:p>
            <a:pPr marL="0" indent="0">
              <a:buNone/>
            </a:pPr>
            <a:r>
              <a:rPr lang="en-US" sz="2400" dirty="0"/>
              <a:t>Blythe et al. (2018) examined how gaze direction, body orientation and pointing can be used during multiparty conversations to accomplish the “current speaker selects next” turn taking option.  The interactions they study involve Aboriginal Australian speakers engaged in informal conversation. </a:t>
            </a:r>
          </a:p>
          <a:p>
            <a:pPr marL="0" indent="0">
              <a:buNone/>
            </a:pPr>
            <a:endParaRPr lang="en-US" sz="2400" dirty="0"/>
          </a:p>
          <a:p>
            <a:pPr marL="0" indent="0">
              <a:buNone/>
            </a:pPr>
            <a:r>
              <a:rPr lang="en-US" sz="2400" dirty="0"/>
              <a:t>The speakers in their data set typically position themselves so that they can see the others in the conversation to monitor their facial expressions or exchanges of eye contact.  When seated in a way that allows for this monitoring, shifts in gaze and/or body orientation were often used in conjunction with question formation, address terms, or content-based clues to indicate which next speaker is selected. </a:t>
            </a:r>
          </a:p>
          <a:p>
            <a:pPr marL="0" indent="0">
              <a:buNone/>
            </a:pPr>
            <a:r>
              <a:rPr lang="en-US" sz="2400" dirty="0"/>
              <a:t> </a:t>
            </a:r>
          </a:p>
          <a:p>
            <a:pPr marL="0" indent="0">
              <a:buNone/>
            </a:pPr>
            <a:r>
              <a:rPr lang="en-US" sz="2400" dirty="0"/>
              <a:t>In Excerpt 9 on the next slide, Jenny and Nelly use body orientation and gaze direction to facilitate current speaker selection of next speaker.</a:t>
            </a:r>
          </a:p>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12</a:t>
            </a:fld>
            <a:endParaRPr lang="en-US" dirty="0"/>
          </a:p>
        </p:txBody>
      </p:sp>
    </p:spTree>
    <p:extLst>
      <p:ext uri="{BB962C8B-B14F-4D97-AF65-F5344CB8AC3E}">
        <p14:creationId xmlns:p14="http://schemas.microsoft.com/office/powerpoint/2010/main" val="316221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5900"/>
          </a:xfrm>
        </p:spPr>
        <p:txBody>
          <a:bodyPr>
            <a:normAutofit/>
          </a:bodyPr>
          <a:lstStyle/>
          <a:p>
            <a:br>
              <a:rPr lang="en-US" sz="3200" dirty="0">
                <a:latin typeface="+mn-lt"/>
              </a:rPr>
            </a:br>
            <a:r>
              <a:rPr lang="en-US" sz="3200" dirty="0">
                <a:latin typeface="+mn-lt"/>
              </a:rPr>
              <a:t>Excerpt 9:  (Blythe et al. 2018, p. 152)</a:t>
            </a:r>
            <a:br>
              <a:rPr lang="en-US" sz="3200" dirty="0">
                <a:latin typeface="+mn-lt"/>
              </a:rPr>
            </a:br>
            <a:endParaRPr lang="en-US" sz="3200" dirty="0">
              <a:latin typeface="+mn-lt"/>
            </a:endParaRPr>
          </a:p>
        </p:txBody>
      </p:sp>
      <p:sp>
        <p:nvSpPr>
          <p:cNvPr id="3" name="Content Placeholder 2"/>
          <p:cNvSpPr>
            <a:spLocks noGrp="1"/>
          </p:cNvSpPr>
          <p:nvPr>
            <p:ph idx="1"/>
          </p:nvPr>
        </p:nvSpPr>
        <p:spPr>
          <a:xfrm>
            <a:off x="838200" y="1014154"/>
            <a:ext cx="10515600" cy="5707322"/>
          </a:xfrm>
        </p:spPr>
        <p:txBody>
          <a:bodyPr/>
          <a:lstStyle/>
          <a:p>
            <a:pPr marL="0" indent="0">
              <a:lnSpc>
                <a:spcPct val="100000"/>
              </a:lnSpc>
              <a:spcBef>
                <a:spcPts val="0"/>
              </a:spcBef>
              <a:buNone/>
            </a:pPr>
            <a:r>
              <a:rPr lang="en-US" sz="1800" dirty="0"/>
              <a:t>1	Nelly		Da </a:t>
            </a:r>
            <a:r>
              <a:rPr lang="en-US" sz="1800" dirty="0" err="1"/>
              <a:t>minu</a:t>
            </a:r>
            <a:r>
              <a:rPr lang="en-US" sz="1800"/>
              <a:t> nganikutnuka nyindamatha.</a:t>
            </a:r>
          </a:p>
          <a:p>
            <a:pPr marL="0" indent="0">
              <a:lnSpc>
                <a:spcPct val="100000"/>
              </a:lnSpc>
              <a:spcBef>
                <a:spcPts val="0"/>
              </a:spcBef>
              <a:buNone/>
            </a:pPr>
            <a:r>
              <a:rPr lang="en-US" sz="1800"/>
              <a:t>			da	     mi            -nu     ngani                  -kut     -nu   -ka      nyini</a:t>
            </a:r>
          </a:p>
          <a:p>
            <a:pPr marL="0" indent="0">
              <a:lnSpc>
                <a:spcPct val="100000"/>
              </a:lnSpc>
              <a:spcBef>
                <a:spcPts val="0"/>
              </a:spcBef>
              <a:buNone/>
            </a:pPr>
            <a:r>
              <a:rPr lang="en-US" sz="1800"/>
              <a:t>			NC:PL/T  NC:VEG-DAT   1SG.S.4be.FUT-collect-FUT-TOP ANAPH	</a:t>
            </a:r>
          </a:p>
          <a:p>
            <a:pPr marL="0" indent="0">
              <a:lnSpc>
                <a:spcPct val="100000"/>
              </a:lnSpc>
              <a:spcBef>
                <a:spcPts val="0"/>
              </a:spcBef>
              <a:buNone/>
            </a:pPr>
            <a:r>
              <a:rPr lang="en-US" sz="1800"/>
              <a:t>			damatha</a:t>
            </a:r>
          </a:p>
          <a:p>
            <a:pPr marL="0" indent="0">
              <a:lnSpc>
                <a:spcPct val="100000"/>
              </a:lnSpc>
              <a:spcBef>
                <a:spcPts val="0"/>
              </a:spcBef>
              <a:buNone/>
            </a:pPr>
            <a:r>
              <a:rPr lang="en-US" sz="1800"/>
              <a:t>			INTS</a:t>
            </a:r>
          </a:p>
          <a:p>
            <a:pPr marL="0" indent="0">
              <a:lnSpc>
                <a:spcPct val="100000"/>
              </a:lnSpc>
              <a:spcBef>
                <a:spcPts val="0"/>
              </a:spcBef>
              <a:buNone/>
            </a:pPr>
            <a:r>
              <a:rPr lang="en-US" sz="1800"/>
              <a:t>			</a:t>
            </a:r>
            <a:r>
              <a:rPr lang="en-US" sz="1800" b="1" i="1"/>
              <a:t>At the shop, I’ll get food with it ((money)).</a:t>
            </a:r>
            <a:endParaRPr lang="en-US" sz="1800"/>
          </a:p>
          <a:p>
            <a:pPr marL="0" indent="0">
              <a:lnSpc>
                <a:spcPct val="100000"/>
              </a:lnSpc>
              <a:spcBef>
                <a:spcPts val="0"/>
              </a:spcBef>
              <a:buNone/>
            </a:pPr>
            <a:r>
              <a:rPr lang="en-US" sz="1800"/>
              <a:t>2			(1.0)</a:t>
            </a:r>
            <a:br>
              <a:rPr lang="en-US" sz="1800"/>
            </a:br>
            <a:r>
              <a:rPr lang="en-US" sz="1800"/>
              <a:t>3	Karen      	         Q-&gt;  thangkumi   [panikutnu Jenny;]</a:t>
            </a:r>
          </a:p>
          <a:p>
            <a:pPr marL="0" indent="0">
              <a:lnSpc>
                <a:spcPct val="100000"/>
              </a:lnSpc>
              <a:spcBef>
                <a:spcPts val="0"/>
              </a:spcBef>
              <a:buNone/>
            </a:pPr>
            <a:r>
              <a:rPr lang="en-US" sz="1800"/>
              <a:t>			thangkumi     pani		   -kut        -nu    Jenny</a:t>
            </a:r>
          </a:p>
          <a:p>
            <a:pPr marL="0" indent="0">
              <a:lnSpc>
                <a:spcPct val="100000"/>
              </a:lnSpc>
              <a:spcBef>
                <a:spcPts val="0"/>
              </a:spcBef>
              <a:buNone/>
            </a:pPr>
            <a:r>
              <a:rPr lang="en-US" sz="1800"/>
              <a:t>			what_VEG?  1NS.INCL.S.4.be.FUT-collect-FUT ♀name</a:t>
            </a:r>
          </a:p>
          <a:p>
            <a:pPr marL="0" indent="0">
              <a:lnSpc>
                <a:spcPct val="100000"/>
              </a:lnSpc>
              <a:spcBef>
                <a:spcPts val="0"/>
              </a:spcBef>
              <a:buNone/>
            </a:pPr>
            <a:r>
              <a:rPr lang="en-US" sz="1800"/>
              <a:t>			</a:t>
            </a:r>
            <a:r>
              <a:rPr lang="en-US" sz="1800" b="1" i="1"/>
              <a:t>What sort of food are we going to get, Jenny?</a:t>
            </a:r>
            <a:endParaRPr lang="en-US" sz="1800"/>
          </a:p>
          <a:p>
            <a:pPr marL="0" indent="0">
              <a:lnSpc>
                <a:spcPct val="100000"/>
              </a:lnSpc>
              <a:spcBef>
                <a:spcPts val="0"/>
              </a:spcBef>
              <a:buNone/>
            </a:pPr>
            <a:r>
              <a:rPr lang="en-US" sz="1800"/>
              <a:t>				     [Figure 5             ]</a:t>
            </a:r>
          </a:p>
          <a:p>
            <a:pPr marL="0" indent="0">
              <a:lnSpc>
                <a:spcPct val="100000"/>
              </a:lnSpc>
              <a:spcBef>
                <a:spcPts val="0"/>
              </a:spcBef>
              <a:buNone/>
            </a:pPr>
            <a:r>
              <a:rPr lang="en-US" sz="1800"/>
              <a:t>4			(.)</a:t>
            </a:r>
          </a:p>
          <a:p>
            <a:pPr marL="0" indent="0">
              <a:lnSpc>
                <a:spcPct val="100000"/>
              </a:lnSpc>
              <a:spcBef>
                <a:spcPts val="0"/>
              </a:spcBef>
              <a:buNone/>
            </a:pPr>
            <a:r>
              <a:rPr lang="en-US" sz="1800"/>
              <a:t>5	Jen		Sweet;</a:t>
            </a:r>
          </a:p>
          <a:p>
            <a:pPr marL="0" indent="0">
              <a:lnSpc>
                <a:spcPct val="100000"/>
              </a:lnSpc>
              <a:spcBef>
                <a:spcPts val="0"/>
              </a:spcBef>
              <a:buNone/>
            </a:pPr>
            <a:r>
              <a:rPr lang="en-US" sz="1800"/>
              <a:t>			</a:t>
            </a:r>
            <a:r>
              <a:rPr lang="en-US" sz="1800" b="1" i="1"/>
              <a:t>(Something) sweet.</a:t>
            </a:r>
            <a:endParaRPr lang="en-US" sz="1800"/>
          </a:p>
          <a:p>
            <a:pPr marL="0" indent="0">
              <a:lnSpc>
                <a:spcPct val="100000"/>
              </a:lnSpc>
              <a:spcBef>
                <a:spcPts val="0"/>
              </a:spcBef>
              <a:buNone/>
            </a:pPr>
            <a:r>
              <a:rPr lang="en-US" sz="1800"/>
              <a:t>6			(0.4)</a:t>
            </a:r>
          </a:p>
          <a:p>
            <a:pPr marL="0" indent="0">
              <a:lnSpc>
                <a:spcPct val="100000"/>
              </a:lnSpc>
              <a:spcBef>
                <a:spcPts val="0"/>
              </a:spcBef>
              <a:buNone/>
            </a:pPr>
            <a:r>
              <a:rPr lang="en-US" sz="1800"/>
              <a:t>7	Karen		&lt;Awu</a:t>
            </a:r>
            <a:r>
              <a:rPr lang="en-US" sz="1800" u="sng"/>
              <a:t>:</a:t>
            </a:r>
            <a:r>
              <a:rPr lang="en-US" sz="1800"/>
              <a:t>,  (0.4)   mi   lawam</a:t>
            </a:r>
            <a:r>
              <a:rPr lang="en-US" sz="1800" u="sng"/>
              <a:t>::</a:t>
            </a:r>
            <a:r>
              <a:rPr lang="en-US" sz="1800"/>
              <a:t>,&gt;</a:t>
            </a:r>
          </a:p>
          <a:p>
            <a:pPr marL="0" indent="0">
              <a:lnSpc>
                <a:spcPct val="100000"/>
              </a:lnSpc>
              <a:spcBef>
                <a:spcPts val="0"/>
              </a:spcBef>
              <a:buNone/>
            </a:pPr>
            <a:r>
              <a:rPr lang="en-US" sz="1800"/>
              <a:t>			awu        mi             lawam</a:t>
            </a:r>
          </a:p>
          <a:p>
            <a:pPr marL="0" indent="0">
              <a:lnSpc>
                <a:spcPct val="100000"/>
              </a:lnSpc>
              <a:spcBef>
                <a:spcPts val="0"/>
              </a:spcBef>
              <a:buNone/>
            </a:pPr>
            <a:r>
              <a:rPr lang="en-US" sz="1800"/>
              <a:t>			no           NC:VEG  bread</a:t>
            </a:r>
          </a:p>
          <a:p>
            <a:pPr marL="0" indent="0">
              <a:lnSpc>
                <a:spcPct val="100000"/>
              </a:lnSpc>
              <a:spcBef>
                <a:spcPts val="0"/>
              </a:spcBef>
              <a:buNone/>
            </a:pPr>
            <a:r>
              <a:rPr lang="en-US" sz="1800"/>
              <a:t>			</a:t>
            </a:r>
            <a:r>
              <a:rPr lang="en-US" sz="1800" b="1" i="1"/>
              <a:t>No, flour/bread.</a:t>
            </a:r>
            <a:endParaRPr lang="en-US" sz="1800"/>
          </a:p>
          <a:p>
            <a:endParaRPr lang="en-US"/>
          </a:p>
        </p:txBody>
      </p:sp>
      <p:sp>
        <p:nvSpPr>
          <p:cNvPr id="4" name="Slide Number Placeholder 3"/>
          <p:cNvSpPr>
            <a:spLocks noGrp="1"/>
          </p:cNvSpPr>
          <p:nvPr>
            <p:ph type="sldNum" sz="quarter" idx="12"/>
          </p:nvPr>
        </p:nvSpPr>
        <p:spPr/>
        <p:txBody>
          <a:bodyPr/>
          <a:lstStyle/>
          <a:p>
            <a:fld id="{8BD87737-5E41-4F8F-A0D4-F7802D1C709D}" type="slidenum">
              <a:rPr lang="en-US" smtClean="0"/>
              <a:t>13</a:t>
            </a:fld>
            <a:endParaRPr lang="en-US"/>
          </a:p>
        </p:txBody>
      </p:sp>
    </p:spTree>
    <p:extLst>
      <p:ext uri="{BB962C8B-B14F-4D97-AF65-F5344CB8AC3E}">
        <p14:creationId xmlns:p14="http://schemas.microsoft.com/office/powerpoint/2010/main" val="1352700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0715"/>
          </a:xfrm>
        </p:spPr>
        <p:txBody>
          <a:bodyPr>
            <a:normAutofit/>
          </a:bodyPr>
          <a:lstStyle/>
          <a:p>
            <a:r>
              <a:rPr lang="en-US" sz="3200" dirty="0">
                <a:latin typeface="+mn-lt"/>
              </a:rPr>
              <a:t>Embodied Action as Turn Taking</a:t>
            </a:r>
          </a:p>
        </p:txBody>
      </p:sp>
      <p:sp>
        <p:nvSpPr>
          <p:cNvPr id="3" name="Content Placeholder 2"/>
          <p:cNvSpPr>
            <a:spLocks noGrp="1"/>
          </p:cNvSpPr>
          <p:nvPr>
            <p:ph idx="1"/>
          </p:nvPr>
        </p:nvSpPr>
        <p:spPr>
          <a:xfrm>
            <a:off x="838200" y="1163782"/>
            <a:ext cx="10515600" cy="5013181"/>
          </a:xfrm>
        </p:spPr>
        <p:txBody>
          <a:bodyPr>
            <a:normAutofit/>
          </a:bodyPr>
          <a:lstStyle/>
          <a:p>
            <a:pPr marL="0" indent="0">
              <a:buNone/>
            </a:pPr>
            <a:r>
              <a:rPr lang="en-US" sz="2400" dirty="0"/>
              <a:t>Ivarsson and Greiffenhagen (2015) focus on activities which are conducted solely through embodied action and in which participants accomplish the construction and exchange of turns (actions) without involving words.  They study how skateboarders sharing an indoor skating “pool” accomplish turn exchange through embodied action. </a:t>
            </a:r>
          </a:p>
          <a:p>
            <a:pPr marL="0" indent="0">
              <a:buNone/>
            </a:pPr>
            <a:r>
              <a:rPr lang="en-US" sz="2400" dirty="0"/>
              <a:t>Skaters waiting for a turn pay attention to the difficulty of the trick being attempted; if it’s likely to result in a fall, they prepare to initiate their self selected turn quickly.  They display for the other waiting skaters their intention to take the next turn by using their foot to slant their skate board up and orient it to entering the pool.  The authors call this a “pre-beginning.”  When the skater falls (“bails”) one of the waiting skaters is already ready to skate into the pool and take their turn</a:t>
            </a:r>
            <a:r>
              <a:rPr lang="en-US" sz="2400"/>
              <a:t>. </a:t>
            </a:r>
            <a:endParaRPr lang="en-US" sz="2400" dirty="0"/>
          </a:p>
        </p:txBody>
      </p:sp>
      <p:sp>
        <p:nvSpPr>
          <p:cNvPr id="4" name="Slide Number Placeholder 3"/>
          <p:cNvSpPr>
            <a:spLocks noGrp="1"/>
          </p:cNvSpPr>
          <p:nvPr>
            <p:ph type="sldNum" sz="quarter" idx="12"/>
          </p:nvPr>
        </p:nvSpPr>
        <p:spPr/>
        <p:txBody>
          <a:bodyPr/>
          <a:lstStyle/>
          <a:p>
            <a:fld id="{8BD87737-5E41-4F8F-A0D4-F7802D1C709D}" type="slidenum">
              <a:rPr lang="en-US" smtClean="0"/>
              <a:t>14</a:t>
            </a:fld>
            <a:endParaRPr lang="en-US" dirty="0"/>
          </a:p>
        </p:txBody>
      </p:sp>
    </p:spTree>
    <p:extLst>
      <p:ext uri="{BB962C8B-B14F-4D97-AF65-F5344CB8AC3E}">
        <p14:creationId xmlns:p14="http://schemas.microsoft.com/office/powerpoint/2010/main" val="3058741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7711"/>
          </a:xfrm>
        </p:spPr>
        <p:txBody>
          <a:bodyPr>
            <a:normAutofit/>
          </a:bodyPr>
          <a:lstStyle/>
          <a:p>
            <a:r>
              <a:rPr lang="en-US" sz="3200" dirty="0">
                <a:latin typeface="+mn-lt"/>
              </a:rPr>
              <a:t>Summary</a:t>
            </a:r>
          </a:p>
        </p:txBody>
      </p:sp>
      <p:sp>
        <p:nvSpPr>
          <p:cNvPr id="3" name="Content Placeholder 2"/>
          <p:cNvSpPr>
            <a:spLocks noGrp="1"/>
          </p:cNvSpPr>
          <p:nvPr>
            <p:ph idx="1"/>
          </p:nvPr>
        </p:nvSpPr>
        <p:spPr>
          <a:xfrm>
            <a:off x="838200" y="1014153"/>
            <a:ext cx="10515600" cy="5707322"/>
          </a:xfrm>
        </p:spPr>
        <p:txBody>
          <a:bodyPr/>
          <a:lstStyle/>
          <a:p>
            <a:pPr marL="0" indent="0">
              <a:buNone/>
            </a:pPr>
            <a:r>
              <a:rPr lang="en-US" sz="2400" dirty="0"/>
              <a:t>The Sacks et al. (1974) paper on the system of turn taking in ordinary conversation shows how participants in conversation accomplish the exchange of turns at talk.</a:t>
            </a:r>
          </a:p>
          <a:p>
            <a:pPr marL="0" indent="0">
              <a:buNone/>
            </a:pPr>
            <a:r>
              <a:rPr lang="en-US" sz="2400" dirty="0"/>
              <a:t>  </a:t>
            </a:r>
          </a:p>
          <a:p>
            <a:pPr marL="0" indent="0">
              <a:buNone/>
            </a:pPr>
            <a:r>
              <a:rPr lang="en-US" sz="2400" dirty="0"/>
              <a:t>They describe how turns are constructed in a way which can display for the listener where a likely completion point may occur, and they describe the sequencing of the turn taking options (current speaker selects next, next speaker selects next, current speaker continues) that participants orient to in order to accomplish a transition from one speaker to a next.  </a:t>
            </a:r>
          </a:p>
          <a:p>
            <a:pPr marL="0" indent="0">
              <a:buNone/>
            </a:pPr>
            <a:endParaRPr lang="en-US" sz="2400" dirty="0"/>
          </a:p>
          <a:p>
            <a:pPr marL="0" indent="0">
              <a:buNone/>
            </a:pPr>
            <a:r>
              <a:rPr lang="en-US" sz="2400" dirty="0"/>
              <a:t>The precise way that possibly complete turns are constructed may differ depending on the affordances of the language participants are speaking, and the procedures for turn allocation may be augmented or supplanted by embodied action, depending on the situation and context the participants are interacting within, as well as the nature of the activity.</a:t>
            </a:r>
          </a:p>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15</a:t>
            </a:fld>
            <a:endParaRPr lang="en-US" dirty="0"/>
          </a:p>
        </p:txBody>
      </p:sp>
    </p:spTree>
    <p:extLst>
      <p:ext uri="{BB962C8B-B14F-4D97-AF65-F5344CB8AC3E}">
        <p14:creationId xmlns:p14="http://schemas.microsoft.com/office/powerpoint/2010/main" val="4213115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7093"/>
          </a:xfrm>
        </p:spPr>
        <p:txBody>
          <a:bodyPr>
            <a:normAutofit/>
          </a:bodyPr>
          <a:lstStyle/>
          <a:p>
            <a:r>
              <a:rPr lang="en-US" sz="3200">
                <a:latin typeface="+mn-lt"/>
              </a:rPr>
              <a:t>References</a:t>
            </a:r>
            <a:endParaRPr lang="en-US" sz="3200" dirty="0">
              <a:latin typeface="+mn-lt"/>
            </a:endParaRPr>
          </a:p>
        </p:txBody>
      </p:sp>
      <p:sp>
        <p:nvSpPr>
          <p:cNvPr id="3" name="Content Placeholder 2"/>
          <p:cNvSpPr>
            <a:spLocks noGrp="1"/>
          </p:cNvSpPr>
          <p:nvPr>
            <p:ph idx="1"/>
          </p:nvPr>
        </p:nvSpPr>
        <p:spPr>
          <a:xfrm>
            <a:off x="838200" y="1039091"/>
            <a:ext cx="10515600" cy="5561214"/>
          </a:xfrm>
        </p:spPr>
        <p:txBody>
          <a:bodyPr/>
          <a:lstStyle/>
          <a:p>
            <a:pPr marL="0" indent="0">
              <a:buNone/>
            </a:pPr>
            <a:r>
              <a:rPr lang="en-US" sz="2400" dirty="0"/>
              <a:t>Blythe, Joe, Rod Gardner, Ilana Mushin and Leesley </a:t>
            </a:r>
            <a:r>
              <a:rPr lang="en-US" sz="2400"/>
              <a:t>Stirling. (2018), 'Tools </a:t>
            </a:r>
            <a:r>
              <a:rPr lang="en-US" sz="2400" dirty="0"/>
              <a:t>of engagement:  Selecting a next speaker in Australian aboriginal </a:t>
            </a:r>
            <a:r>
              <a:rPr lang="en-US" sz="2400"/>
              <a:t>multiparty conversations', </a:t>
            </a:r>
            <a:r>
              <a:rPr lang="en-US" sz="2400" u="sng" dirty="0"/>
              <a:t>Research </a:t>
            </a:r>
            <a:r>
              <a:rPr lang="en-US" sz="2400" u="sng"/>
              <a:t>on Language </a:t>
            </a:r>
            <a:r>
              <a:rPr lang="en-US" sz="2400" u="sng" dirty="0"/>
              <a:t>and </a:t>
            </a:r>
            <a:r>
              <a:rPr lang="en-US" sz="2400" u="sng"/>
              <a:t>Social Interaction</a:t>
            </a:r>
            <a:r>
              <a:rPr lang="en-US" sz="2400"/>
              <a:t>, 51, (2), </a:t>
            </a:r>
            <a:r>
              <a:rPr lang="en-US" sz="2400" dirty="0"/>
              <a:t>145-170.</a:t>
            </a:r>
          </a:p>
          <a:p>
            <a:pPr marL="0" indent="0">
              <a:buNone/>
            </a:pPr>
            <a:r>
              <a:rPr lang="en-US" sz="2400"/>
              <a:t>Ivarsson</a:t>
            </a:r>
            <a:r>
              <a:rPr lang="en-US" sz="2400" dirty="0"/>
              <a:t>, Jonas and Christian </a:t>
            </a:r>
            <a:r>
              <a:rPr lang="en-US" sz="2400"/>
              <a:t>Greiffenhagen. (2015), 'The </a:t>
            </a:r>
            <a:r>
              <a:rPr lang="en-US" sz="2400" dirty="0"/>
              <a:t>organization of turn-taking in pool </a:t>
            </a:r>
            <a:r>
              <a:rPr lang="en-US" sz="2400"/>
              <a:t>skate sessions', </a:t>
            </a:r>
            <a:r>
              <a:rPr lang="en-US" sz="2400" u="sng" dirty="0"/>
              <a:t>Research on Language and </a:t>
            </a:r>
            <a:r>
              <a:rPr lang="en-US" sz="2400" u="sng"/>
              <a:t>Social Interaction</a:t>
            </a:r>
            <a:r>
              <a:rPr lang="en-US" sz="2400"/>
              <a:t>, 48, (4), </a:t>
            </a:r>
            <a:r>
              <a:rPr lang="en-US" sz="2400" dirty="0"/>
              <a:t>406-429.</a:t>
            </a:r>
          </a:p>
          <a:p>
            <a:pPr marL="0" indent="0">
              <a:buNone/>
            </a:pPr>
            <a:r>
              <a:rPr lang="en-US" sz="2400"/>
              <a:t>Park</a:t>
            </a:r>
            <a:r>
              <a:rPr lang="en-US" sz="2400" dirty="0"/>
              <a:t>, Jae-Eun</a:t>
            </a:r>
            <a:r>
              <a:rPr lang="en-US" sz="2400"/>
              <a:t>. (2016), 'Turn-taking </a:t>
            </a:r>
            <a:r>
              <a:rPr lang="en-US" sz="2400" dirty="0"/>
              <a:t>in </a:t>
            </a:r>
            <a:r>
              <a:rPr lang="en-US" sz="2400"/>
              <a:t>Korean conversation', </a:t>
            </a:r>
            <a:r>
              <a:rPr lang="en-US" sz="2400" u="sng" dirty="0"/>
              <a:t>Journal </a:t>
            </a:r>
            <a:r>
              <a:rPr lang="en-US" sz="2400" u="sng"/>
              <a:t>of Pragmatics</a:t>
            </a:r>
            <a:r>
              <a:rPr lang="en-US" sz="2400"/>
              <a:t>, 99, (2016), </a:t>
            </a:r>
            <a:r>
              <a:rPr lang="en-US" sz="2400" dirty="0"/>
              <a:t>62-77. </a:t>
            </a:r>
          </a:p>
          <a:p>
            <a:pPr marL="0" indent="0">
              <a:buNone/>
            </a:pPr>
            <a:r>
              <a:rPr lang="en-US" sz="2400"/>
              <a:t>Sacks</a:t>
            </a:r>
            <a:r>
              <a:rPr lang="en-US" sz="2400" dirty="0"/>
              <a:t>, Harvey</a:t>
            </a:r>
            <a:r>
              <a:rPr lang="en-US" sz="2400"/>
              <a:t>, Emanuel A. Schegloff, and Gail Jefferson. </a:t>
            </a:r>
            <a:r>
              <a:rPr lang="en-US" sz="2400" dirty="0"/>
              <a:t>(1974</a:t>
            </a:r>
            <a:r>
              <a:rPr lang="en-US" sz="2400"/>
              <a:t>), ‘A </a:t>
            </a:r>
            <a:r>
              <a:rPr lang="en-US" sz="2400" dirty="0"/>
              <a:t>simplest systematics for the organization of turn-taking </a:t>
            </a:r>
            <a:r>
              <a:rPr lang="en-US" sz="2400"/>
              <a:t>for conversation', </a:t>
            </a:r>
            <a:r>
              <a:rPr lang="en-US" sz="2400" u="sng" dirty="0"/>
              <a:t>Language</a:t>
            </a:r>
            <a:r>
              <a:rPr lang="en-US" sz="2400"/>
              <a:t>, 50, (</a:t>
            </a:r>
            <a:r>
              <a:rPr lang="en-US" sz="2400" dirty="0"/>
              <a:t>4</a:t>
            </a:r>
            <a:r>
              <a:rPr lang="en-US" sz="2400"/>
              <a:t>), 696-735</a:t>
            </a:r>
            <a:r>
              <a:rPr lang="en-US" sz="2400" dirty="0"/>
              <a:t>.</a:t>
            </a:r>
          </a:p>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16</a:t>
            </a:fld>
            <a:endParaRPr lang="en-US" dirty="0"/>
          </a:p>
        </p:txBody>
      </p:sp>
    </p:spTree>
    <p:extLst>
      <p:ext uri="{BB962C8B-B14F-4D97-AF65-F5344CB8AC3E}">
        <p14:creationId xmlns:p14="http://schemas.microsoft.com/office/powerpoint/2010/main" val="2655133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0839"/>
          </a:xfrm>
        </p:spPr>
        <p:txBody>
          <a:bodyPr>
            <a:normAutofit/>
          </a:bodyPr>
          <a:lstStyle/>
          <a:p>
            <a:r>
              <a:rPr lang="en-US" sz="3200" dirty="0">
                <a:latin typeface="+mn-lt"/>
              </a:rPr>
              <a:t>Outline</a:t>
            </a:r>
          </a:p>
        </p:txBody>
      </p:sp>
      <p:sp>
        <p:nvSpPr>
          <p:cNvPr id="3" name="Content Placeholder 2"/>
          <p:cNvSpPr>
            <a:spLocks noGrp="1"/>
          </p:cNvSpPr>
          <p:nvPr>
            <p:ph idx="1"/>
          </p:nvPr>
        </p:nvSpPr>
        <p:spPr>
          <a:xfrm>
            <a:off x="838200" y="1055716"/>
            <a:ext cx="10515600" cy="5802284"/>
          </a:xfrm>
        </p:spPr>
        <p:txBody>
          <a:bodyPr/>
          <a:lstStyle/>
          <a:p>
            <a:pPr marL="0" indent="0">
              <a:buNone/>
            </a:pPr>
            <a:r>
              <a:rPr lang="en-US" sz="2000" dirty="0"/>
              <a:t>Introduction</a:t>
            </a:r>
          </a:p>
          <a:p>
            <a:pPr marL="0" indent="0">
              <a:buNone/>
            </a:pPr>
            <a:r>
              <a:rPr lang="en-US" sz="2000" dirty="0"/>
              <a:t>The Turn Constructional Component</a:t>
            </a:r>
          </a:p>
          <a:p>
            <a:pPr marL="457200" lvl="1" indent="0">
              <a:buNone/>
            </a:pPr>
            <a:r>
              <a:rPr lang="en-US" sz="2000" dirty="0"/>
              <a:t>Constructing a Turn out of a Single Word</a:t>
            </a:r>
          </a:p>
          <a:p>
            <a:pPr marL="457200" lvl="1" indent="0">
              <a:buNone/>
            </a:pPr>
            <a:r>
              <a:rPr lang="en-US" sz="2000" dirty="0"/>
              <a:t>Constructing a Turn with a Complete Sentence </a:t>
            </a:r>
          </a:p>
          <a:p>
            <a:pPr marL="457200" lvl="1" indent="0">
              <a:buNone/>
            </a:pPr>
            <a:r>
              <a:rPr lang="en-US" sz="2000" dirty="0"/>
              <a:t>Constructing a Turn from a Phrase or Sentence Fragment </a:t>
            </a:r>
          </a:p>
          <a:p>
            <a:pPr marL="457200" lvl="1" indent="0">
              <a:buNone/>
            </a:pPr>
            <a:r>
              <a:rPr lang="en-US" sz="2000" dirty="0"/>
              <a:t>Summary of Turn Constructional Component</a:t>
            </a:r>
          </a:p>
          <a:p>
            <a:pPr marL="0" indent="0">
              <a:buNone/>
            </a:pPr>
            <a:r>
              <a:rPr lang="en-US" sz="2000" dirty="0"/>
              <a:t>Turn Allocation Component</a:t>
            </a:r>
          </a:p>
          <a:p>
            <a:pPr marL="457200" lvl="1" indent="0">
              <a:buNone/>
            </a:pPr>
            <a:r>
              <a:rPr lang="en-US" sz="2000" dirty="0"/>
              <a:t>Current Speaker Selects Next</a:t>
            </a:r>
          </a:p>
          <a:p>
            <a:pPr marL="457200" lvl="1" indent="0">
              <a:buNone/>
            </a:pPr>
            <a:r>
              <a:rPr lang="en-US" sz="2000" dirty="0"/>
              <a:t>Next Speaker Selects Self  </a:t>
            </a:r>
          </a:p>
          <a:p>
            <a:pPr marL="457200" lvl="1" indent="0">
              <a:buNone/>
            </a:pPr>
            <a:r>
              <a:rPr lang="en-US" sz="2000" dirty="0"/>
              <a:t>Current Speaker Continues </a:t>
            </a:r>
          </a:p>
          <a:p>
            <a:pPr marL="457200" lvl="1" indent="0">
              <a:buNone/>
            </a:pPr>
            <a:r>
              <a:rPr lang="en-US" sz="2000" dirty="0"/>
              <a:t>Summary of Turn Allocation Procedures</a:t>
            </a:r>
          </a:p>
          <a:p>
            <a:pPr marL="457200" lvl="1" indent="0">
              <a:buNone/>
            </a:pPr>
            <a:r>
              <a:rPr lang="en-US" sz="2000" dirty="0"/>
              <a:t>Facts about conversation explained by the turn-taking system </a:t>
            </a:r>
          </a:p>
          <a:p>
            <a:pPr marL="0" indent="0">
              <a:buNone/>
            </a:pPr>
            <a:r>
              <a:rPr lang="en-US" sz="2000" dirty="0"/>
              <a:t>Language-based Variations in Turn Taking</a:t>
            </a:r>
          </a:p>
          <a:p>
            <a:pPr marL="0" indent="0">
              <a:buNone/>
            </a:pPr>
            <a:r>
              <a:rPr lang="en-US" sz="2000" dirty="0"/>
              <a:t>The Role of Embodied Action in Facilitating Turn Taking  </a:t>
            </a:r>
          </a:p>
          <a:p>
            <a:pPr marL="0" indent="0">
              <a:buNone/>
            </a:pPr>
            <a:r>
              <a:rPr lang="en-US" sz="2000"/>
              <a:t>Summary</a:t>
            </a:r>
          </a:p>
          <a:p>
            <a:pPr marL="0" indent="0">
              <a:buNone/>
            </a:pPr>
            <a:r>
              <a:rPr lang="en-US" sz="2000"/>
              <a:t>References</a:t>
            </a:r>
            <a:endParaRPr lang="en-US" sz="2000" dirty="0"/>
          </a:p>
          <a:p>
            <a:endParaRPr lang="en-US" b="1" dirty="0"/>
          </a:p>
          <a:p>
            <a:endParaRPr lang="en-US" b="1" dirty="0"/>
          </a:p>
          <a:p>
            <a:endParaRPr lang="en-US" dirty="0"/>
          </a:p>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2</a:t>
            </a:fld>
            <a:endParaRPr lang="en-US" dirty="0"/>
          </a:p>
        </p:txBody>
      </p:sp>
    </p:spTree>
    <p:extLst>
      <p:ext uri="{BB962C8B-B14F-4D97-AF65-F5344CB8AC3E}">
        <p14:creationId xmlns:p14="http://schemas.microsoft.com/office/powerpoint/2010/main" val="911335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7217"/>
          </a:xfrm>
        </p:spPr>
        <p:txBody>
          <a:bodyPr/>
          <a:lstStyle/>
          <a:p>
            <a:br>
              <a:rPr lang="en-US" sz="3200" dirty="0">
                <a:latin typeface="+mn-lt"/>
              </a:rPr>
            </a:br>
            <a:r>
              <a:rPr lang="en-US" sz="3200" dirty="0">
                <a:latin typeface="+mn-lt"/>
              </a:rPr>
              <a:t>Introduction</a:t>
            </a:r>
            <a:br>
              <a:rPr lang="en-US" dirty="0"/>
            </a:br>
            <a:endParaRPr lang="en-US" dirty="0"/>
          </a:p>
        </p:txBody>
      </p:sp>
      <p:sp>
        <p:nvSpPr>
          <p:cNvPr id="3" name="Content Placeholder 2"/>
          <p:cNvSpPr>
            <a:spLocks noGrp="1"/>
          </p:cNvSpPr>
          <p:nvPr>
            <p:ph idx="1"/>
          </p:nvPr>
        </p:nvSpPr>
        <p:spPr>
          <a:xfrm>
            <a:off x="838200" y="1072342"/>
            <a:ext cx="10515600" cy="5649133"/>
          </a:xfrm>
        </p:spPr>
        <p:txBody>
          <a:bodyPr/>
          <a:lstStyle/>
          <a:p>
            <a:pPr marL="0" indent="0">
              <a:buNone/>
            </a:pPr>
            <a:r>
              <a:rPr lang="en-US" sz="2400" dirty="0"/>
              <a:t>The turn taking system describes how turns are constructed to facilitate transitions from one participant to another.</a:t>
            </a:r>
          </a:p>
          <a:p>
            <a:pPr marL="0" indent="0">
              <a:buNone/>
            </a:pPr>
            <a:endParaRPr lang="en-US" sz="2400" dirty="0"/>
          </a:p>
          <a:p>
            <a:pPr marL="0" indent="0">
              <a:buNone/>
            </a:pPr>
            <a:r>
              <a:rPr lang="en-US" sz="2400" dirty="0"/>
              <a:t>Sacks et al. (1974) discovered the turn taking system for ordinary conversation:</a:t>
            </a:r>
          </a:p>
          <a:p>
            <a:pPr marL="0" indent="0">
              <a:buNone/>
            </a:pPr>
            <a:endParaRPr lang="en-US" sz="2400" dirty="0"/>
          </a:p>
          <a:p>
            <a:pPr marL="0" indent="0">
              <a:buNone/>
            </a:pPr>
            <a:r>
              <a:rPr lang="en-US" sz="2400" dirty="0"/>
              <a:t>1. How do people know when to begin a new turn? Listeners pay attention to how speakers structure their turn as they are talking in order to figure out when the speaker is probably "done." This is what Sacks et al. (1974) refer to this as the "turn constructional” component of the turn taking system.</a:t>
            </a:r>
          </a:p>
          <a:p>
            <a:pPr marL="0" indent="0">
              <a:buNone/>
            </a:pPr>
            <a:endParaRPr lang="en-US" sz="2400" dirty="0"/>
          </a:p>
          <a:p>
            <a:pPr marL="0" indent="0">
              <a:buNone/>
            </a:pPr>
            <a:r>
              <a:rPr lang="en-US" sz="2400" dirty="0"/>
              <a:t>2. If there are more than two participants in a conversation, how do people determine which of them will speak next? Sacks et al. (1974) refer to this as the "turn allocational” component of the turn taking system. </a:t>
            </a:r>
          </a:p>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3</a:t>
            </a:fld>
            <a:endParaRPr lang="en-US" dirty="0"/>
          </a:p>
        </p:txBody>
      </p:sp>
    </p:spTree>
    <p:extLst>
      <p:ext uri="{BB962C8B-B14F-4D97-AF65-F5344CB8AC3E}">
        <p14:creationId xmlns:p14="http://schemas.microsoft.com/office/powerpoint/2010/main" val="102465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66148"/>
          </a:xfrm>
        </p:spPr>
        <p:txBody>
          <a:bodyPr/>
          <a:lstStyle/>
          <a:p>
            <a:br>
              <a:rPr lang="en-US" sz="3200" dirty="0">
                <a:latin typeface="+mn-lt"/>
              </a:rPr>
            </a:br>
            <a:r>
              <a:rPr lang="en-US" sz="3200" dirty="0">
                <a:latin typeface="+mn-lt"/>
              </a:rPr>
              <a:t>The Turn Constructional Component</a:t>
            </a:r>
            <a:br>
              <a:rPr lang="en-US" dirty="0"/>
            </a:br>
            <a:endParaRPr lang="en-US" dirty="0"/>
          </a:p>
        </p:txBody>
      </p:sp>
      <p:sp>
        <p:nvSpPr>
          <p:cNvPr id="3" name="Content Placeholder 2"/>
          <p:cNvSpPr>
            <a:spLocks noGrp="1"/>
          </p:cNvSpPr>
          <p:nvPr>
            <p:ph idx="1"/>
          </p:nvPr>
        </p:nvSpPr>
        <p:spPr>
          <a:xfrm>
            <a:off x="838200" y="1130531"/>
            <a:ext cx="10515600" cy="5046432"/>
          </a:xfrm>
        </p:spPr>
        <p:txBody>
          <a:bodyPr/>
          <a:lstStyle/>
          <a:p>
            <a:pPr marL="0" indent="0">
              <a:buNone/>
            </a:pPr>
            <a:r>
              <a:rPr lang="en-US" dirty="0"/>
              <a:t>Sacks et al. (1974) note that turns at talk are made up of grammatical units of a variety of lengths. </a:t>
            </a:r>
          </a:p>
          <a:p>
            <a:pPr marL="0" indent="0">
              <a:buNone/>
            </a:pPr>
            <a:endParaRPr lang="en-US" dirty="0"/>
          </a:p>
          <a:p>
            <a:pPr marL="0" indent="0">
              <a:buNone/>
            </a:pPr>
            <a:r>
              <a:rPr lang="en-US" dirty="0"/>
              <a:t>Listeners try to project the possible completion of these units, in order to locate an appropriate place to take a turn at talk</a:t>
            </a:r>
          </a:p>
          <a:p>
            <a:pPr marL="0" indent="0">
              <a:buNone/>
            </a:pPr>
            <a:endParaRPr lang="en-US" dirty="0"/>
          </a:p>
          <a:p>
            <a:pPr marL="0" indent="0">
              <a:buNone/>
            </a:pPr>
            <a:r>
              <a:rPr lang="en-US" dirty="0"/>
              <a:t>A complete turn at talk can be constructed out of one or more of the following types of units: a word, phrase, clause or sentence. </a:t>
            </a:r>
          </a:p>
          <a:p>
            <a:pPr marL="0" indent="0">
              <a:buNone/>
            </a:pPr>
            <a:endParaRPr lang="en-US" dirty="0"/>
          </a:p>
          <a:p>
            <a:pPr marL="0" indent="0">
              <a:buNone/>
            </a:pPr>
            <a:r>
              <a:rPr lang="en-US" dirty="0"/>
              <a:t>Excerpt 1 on the next slide shows turn transitions after turns of one word, a phrase, or a complete sentence in length</a:t>
            </a:r>
          </a:p>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4</a:t>
            </a:fld>
            <a:endParaRPr lang="en-US" dirty="0"/>
          </a:p>
        </p:txBody>
      </p:sp>
    </p:spTree>
    <p:extLst>
      <p:ext uri="{BB962C8B-B14F-4D97-AF65-F5344CB8AC3E}">
        <p14:creationId xmlns:p14="http://schemas.microsoft.com/office/powerpoint/2010/main" val="1794211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32402"/>
          </a:xfrm>
        </p:spPr>
        <p:txBody>
          <a:bodyPr/>
          <a:lstStyle/>
          <a:p>
            <a:br>
              <a:rPr lang="en-US" sz="3200" dirty="0">
                <a:latin typeface="+mn-lt"/>
              </a:rPr>
            </a:br>
            <a:r>
              <a:rPr lang="en-US" sz="3200" dirty="0">
                <a:latin typeface="+mn-lt"/>
              </a:rPr>
              <a:t>Excerpt 1:  Conversation between Students</a:t>
            </a:r>
            <a:br>
              <a:rPr lang="en-US" dirty="0"/>
            </a:br>
            <a:endParaRPr lang="en-US" dirty="0"/>
          </a:p>
        </p:txBody>
      </p:sp>
      <p:sp>
        <p:nvSpPr>
          <p:cNvPr id="3" name="Content Placeholder 2"/>
          <p:cNvSpPr>
            <a:spLocks noGrp="1"/>
          </p:cNvSpPr>
          <p:nvPr>
            <p:ph idx="1"/>
          </p:nvPr>
        </p:nvSpPr>
        <p:spPr>
          <a:xfrm>
            <a:off x="838200" y="847898"/>
            <a:ext cx="10515600" cy="5873577"/>
          </a:xfrm>
        </p:spPr>
        <p:txBody>
          <a:bodyPr/>
          <a:lstStyle/>
          <a:p>
            <a:pPr marL="0" indent="0">
              <a:lnSpc>
                <a:spcPct val="100000"/>
              </a:lnSpc>
              <a:spcBef>
                <a:spcPts val="0"/>
              </a:spcBef>
              <a:buNone/>
            </a:pPr>
            <a:r>
              <a:rPr lang="en-US" sz="2400" dirty="0"/>
              <a:t>11	Roy:	What year are you?</a:t>
            </a:r>
          </a:p>
          <a:p>
            <a:pPr marL="0" indent="0">
              <a:lnSpc>
                <a:spcPct val="100000"/>
              </a:lnSpc>
              <a:spcBef>
                <a:spcPts val="0"/>
              </a:spcBef>
              <a:buNone/>
            </a:pPr>
            <a:r>
              <a:rPr lang="en-US" sz="2400" dirty="0"/>
              <a:t>12		(0.2)</a:t>
            </a:r>
          </a:p>
          <a:p>
            <a:pPr marL="0" indent="0">
              <a:lnSpc>
                <a:spcPct val="100000"/>
              </a:lnSpc>
              <a:spcBef>
                <a:spcPts val="0"/>
              </a:spcBef>
              <a:buNone/>
            </a:pPr>
            <a:r>
              <a:rPr lang="en-US" sz="2400" dirty="0"/>
              <a:t>13	Cindy:	I’m uh graduate student.</a:t>
            </a:r>
          </a:p>
          <a:p>
            <a:pPr marL="0" indent="0">
              <a:lnSpc>
                <a:spcPct val="100000"/>
              </a:lnSpc>
              <a:spcBef>
                <a:spcPts val="0"/>
              </a:spcBef>
              <a:buNone/>
            </a:pPr>
            <a:r>
              <a:rPr lang="en-US" sz="2400" dirty="0"/>
              <a:t>14		(0.2)</a:t>
            </a:r>
          </a:p>
          <a:p>
            <a:pPr marL="0" indent="0">
              <a:lnSpc>
                <a:spcPct val="100000"/>
              </a:lnSpc>
              <a:spcBef>
                <a:spcPts val="0"/>
              </a:spcBef>
              <a:buNone/>
            </a:pPr>
            <a:r>
              <a:rPr lang="en-US" sz="2400" dirty="0"/>
              <a:t>15	Roy:	Oh really!</a:t>
            </a:r>
          </a:p>
          <a:p>
            <a:pPr marL="0" indent="0">
              <a:lnSpc>
                <a:spcPct val="100000"/>
              </a:lnSpc>
              <a:spcBef>
                <a:spcPts val="0"/>
              </a:spcBef>
              <a:buNone/>
            </a:pPr>
            <a:r>
              <a:rPr lang="en-US" sz="2400" dirty="0"/>
              <a:t>16		(0.1)</a:t>
            </a:r>
          </a:p>
          <a:p>
            <a:pPr marL="0" indent="0">
              <a:lnSpc>
                <a:spcPct val="100000"/>
              </a:lnSpc>
              <a:spcBef>
                <a:spcPts val="0"/>
              </a:spcBef>
              <a:buNone/>
            </a:pPr>
            <a:r>
              <a:rPr lang="en-US" sz="2400" dirty="0"/>
              <a:t>17	Cindy:	°Yeah.° </a:t>
            </a:r>
          </a:p>
          <a:p>
            <a:pPr marL="0" indent="0">
              <a:lnSpc>
                <a:spcPct val="100000"/>
              </a:lnSpc>
              <a:spcBef>
                <a:spcPts val="0"/>
              </a:spcBef>
              <a:buNone/>
            </a:pPr>
            <a:r>
              <a:rPr lang="en-US" sz="2400" dirty="0"/>
              <a:t>18		(0.2)</a:t>
            </a:r>
          </a:p>
          <a:p>
            <a:pPr marL="0" indent="0">
              <a:lnSpc>
                <a:spcPct val="100000"/>
              </a:lnSpc>
              <a:spcBef>
                <a:spcPts val="0"/>
              </a:spcBef>
              <a:buNone/>
            </a:pPr>
            <a:r>
              <a:rPr lang="en-US" sz="2400" dirty="0"/>
              <a:t>19	Roy:	(Well okay) s’you uh soc major?</a:t>
            </a:r>
          </a:p>
          <a:p>
            <a:pPr marL="0" indent="0">
              <a:lnSpc>
                <a:spcPct val="100000"/>
              </a:lnSpc>
              <a:spcBef>
                <a:spcPts val="0"/>
              </a:spcBef>
              <a:buNone/>
            </a:pPr>
            <a:r>
              <a:rPr lang="en-US" sz="2400" dirty="0"/>
              <a:t>20		(0.3)</a:t>
            </a:r>
          </a:p>
          <a:p>
            <a:pPr marL="0" indent="0">
              <a:lnSpc>
                <a:spcPct val="100000"/>
              </a:lnSpc>
              <a:spcBef>
                <a:spcPts val="0"/>
              </a:spcBef>
              <a:buNone/>
            </a:pPr>
            <a:r>
              <a:rPr lang="en-US" sz="2400" dirty="0"/>
              <a:t>21	Cindy:	</a:t>
            </a:r>
            <a:r>
              <a:rPr lang="en-US" sz="2400" dirty="0" err="1"/>
              <a:t>Yeup</a:t>
            </a:r>
            <a:r>
              <a:rPr lang="en-US" sz="2400"/>
              <a:t>.</a:t>
            </a:r>
          </a:p>
          <a:p>
            <a:pPr marL="0" indent="0">
              <a:lnSpc>
                <a:spcPct val="100000"/>
              </a:lnSpc>
              <a:spcBef>
                <a:spcPts val="0"/>
              </a:spcBef>
              <a:buNone/>
            </a:pPr>
            <a:r>
              <a:rPr lang="en-US" sz="2400"/>
              <a:t>22		(0.6)</a:t>
            </a:r>
          </a:p>
          <a:p>
            <a:pPr marL="0" indent="0">
              <a:lnSpc>
                <a:spcPct val="100000"/>
              </a:lnSpc>
              <a:spcBef>
                <a:spcPts val="0"/>
              </a:spcBef>
              <a:buNone/>
            </a:pPr>
            <a:r>
              <a:rPr lang="en-US" sz="2400"/>
              <a:t>23	Roy:	Okay, (0.2) so u:m, what exactly do you plan on doing with </a:t>
            </a:r>
          </a:p>
          <a:p>
            <a:pPr marL="0" indent="0">
              <a:lnSpc>
                <a:spcPct val="100000"/>
              </a:lnSpc>
              <a:spcBef>
                <a:spcPts val="0"/>
              </a:spcBef>
              <a:buNone/>
            </a:pPr>
            <a:r>
              <a:rPr lang="en-US" sz="2400"/>
              <a:t>24		(that?)</a:t>
            </a:r>
          </a:p>
          <a:p>
            <a:pPr marL="0" indent="0">
              <a:lnSpc>
                <a:spcPct val="100000"/>
              </a:lnSpc>
              <a:spcBef>
                <a:spcPts val="0"/>
              </a:spcBef>
              <a:buNone/>
            </a:pPr>
            <a:r>
              <a:rPr lang="en-US" sz="2400"/>
              <a:t>25		(0.2)</a:t>
            </a:r>
          </a:p>
          <a:p>
            <a:pPr marL="0" indent="0">
              <a:lnSpc>
                <a:spcPct val="100000"/>
              </a:lnSpc>
              <a:spcBef>
                <a:spcPts val="0"/>
              </a:spcBef>
              <a:buNone/>
            </a:pPr>
            <a:r>
              <a:rPr lang="en-US" sz="2400"/>
              <a:t>26	Cindy:	Well, I’d like to teach!, one of these days,...</a:t>
            </a:r>
          </a:p>
          <a:p>
            <a:endParaRPr lang="en-US"/>
          </a:p>
        </p:txBody>
      </p:sp>
      <p:sp>
        <p:nvSpPr>
          <p:cNvPr id="4" name="Slide Number Placeholder 3"/>
          <p:cNvSpPr>
            <a:spLocks noGrp="1"/>
          </p:cNvSpPr>
          <p:nvPr>
            <p:ph type="sldNum" sz="quarter" idx="12"/>
          </p:nvPr>
        </p:nvSpPr>
        <p:spPr/>
        <p:txBody>
          <a:bodyPr/>
          <a:lstStyle/>
          <a:p>
            <a:fld id="{8BD87737-5E41-4F8F-A0D4-F7802D1C709D}" type="slidenum">
              <a:rPr lang="en-US" smtClean="0"/>
              <a:t>5</a:t>
            </a:fld>
            <a:endParaRPr lang="en-US"/>
          </a:p>
        </p:txBody>
      </p:sp>
    </p:spTree>
    <p:extLst>
      <p:ext uri="{BB962C8B-B14F-4D97-AF65-F5344CB8AC3E}">
        <p14:creationId xmlns:p14="http://schemas.microsoft.com/office/powerpoint/2010/main" val="3772644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57340"/>
          </a:xfrm>
        </p:spPr>
        <p:txBody>
          <a:bodyPr/>
          <a:lstStyle/>
          <a:p>
            <a:br>
              <a:rPr lang="en-US" sz="3200">
                <a:latin typeface="+mn-lt"/>
              </a:rPr>
            </a:br>
            <a:r>
              <a:rPr lang="en-US" sz="3200" dirty="0">
                <a:latin typeface="+mn-lt"/>
              </a:rPr>
              <a:t>Turn Allocation Component</a:t>
            </a:r>
            <a:br>
              <a:rPr lang="en-US" dirty="0"/>
            </a:br>
            <a:endParaRPr lang="en-US" dirty="0"/>
          </a:p>
        </p:txBody>
      </p:sp>
      <p:sp>
        <p:nvSpPr>
          <p:cNvPr id="3" name="Content Placeholder 2"/>
          <p:cNvSpPr>
            <a:spLocks noGrp="1"/>
          </p:cNvSpPr>
          <p:nvPr>
            <p:ph idx="1"/>
          </p:nvPr>
        </p:nvSpPr>
        <p:spPr>
          <a:xfrm>
            <a:off x="838200" y="1221971"/>
            <a:ext cx="10515600" cy="5261955"/>
          </a:xfrm>
        </p:spPr>
        <p:txBody>
          <a:bodyPr>
            <a:normAutofit/>
          </a:bodyPr>
          <a:lstStyle/>
          <a:p>
            <a:pPr marL="0" indent="0">
              <a:buNone/>
            </a:pPr>
            <a:r>
              <a:rPr lang="en-US" sz="2400" dirty="0"/>
              <a:t>Turn taking options are used in the order they occur during the interaction.</a:t>
            </a:r>
          </a:p>
          <a:p>
            <a:pPr marL="0" indent="0">
              <a:buNone/>
            </a:pPr>
            <a:endParaRPr lang="en-US" sz="2400" dirty="0"/>
          </a:p>
          <a:p>
            <a:pPr marL="0" indent="0">
              <a:buNone/>
            </a:pPr>
            <a:r>
              <a:rPr lang="en-US" sz="2400" dirty="0"/>
              <a:t>If a current speaker uses their turn to select a next, that person gets the next turn.</a:t>
            </a:r>
          </a:p>
          <a:p>
            <a:pPr marL="0" indent="0">
              <a:buNone/>
            </a:pPr>
            <a:endParaRPr lang="en-US" sz="2400" dirty="0"/>
          </a:p>
          <a:p>
            <a:pPr marL="0" indent="0">
              <a:buNone/>
            </a:pPr>
            <a:r>
              <a:rPr lang="en-US" sz="2400" dirty="0"/>
              <a:t>If the current speaker does not select a next, a next speaker can self select (and listeners may compete for the floor by trying to be the one who starts first)</a:t>
            </a:r>
          </a:p>
          <a:p>
            <a:pPr marL="0" indent="0">
              <a:buNone/>
            </a:pPr>
            <a:endParaRPr lang="en-US" sz="2400" dirty="0"/>
          </a:p>
          <a:p>
            <a:pPr marL="0" indent="0">
              <a:buNone/>
            </a:pPr>
            <a:r>
              <a:rPr lang="en-US" sz="2400" dirty="0"/>
              <a:t>If a next speaker does not self select, the person who was the current speaker can select them self for another turn</a:t>
            </a:r>
          </a:p>
          <a:p>
            <a:pPr marL="0" indent="0">
              <a:buNone/>
            </a:pPr>
            <a:endParaRPr lang="en-US" sz="2400" dirty="0"/>
          </a:p>
          <a:p>
            <a:pPr marL="0" indent="0">
              <a:buNone/>
            </a:pPr>
            <a:r>
              <a:rPr lang="en-US" sz="1600" dirty="0"/>
              <a:t>(Sacks et al., 1974)</a:t>
            </a:r>
          </a:p>
        </p:txBody>
      </p:sp>
      <p:sp>
        <p:nvSpPr>
          <p:cNvPr id="4" name="Slide Number Placeholder 3"/>
          <p:cNvSpPr>
            <a:spLocks noGrp="1"/>
          </p:cNvSpPr>
          <p:nvPr>
            <p:ph type="sldNum" sz="quarter" idx="12"/>
          </p:nvPr>
        </p:nvSpPr>
        <p:spPr/>
        <p:txBody>
          <a:bodyPr/>
          <a:lstStyle/>
          <a:p>
            <a:fld id="{8BD87737-5E41-4F8F-A0D4-F7802D1C709D}" type="slidenum">
              <a:rPr lang="en-US" smtClean="0"/>
              <a:t>6</a:t>
            </a:fld>
            <a:endParaRPr lang="en-US" dirty="0"/>
          </a:p>
        </p:txBody>
      </p:sp>
    </p:spTree>
    <p:extLst>
      <p:ext uri="{BB962C8B-B14F-4D97-AF65-F5344CB8AC3E}">
        <p14:creationId xmlns:p14="http://schemas.microsoft.com/office/powerpoint/2010/main" val="4000984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73966"/>
          </a:xfrm>
        </p:spPr>
        <p:txBody>
          <a:bodyPr>
            <a:normAutofit/>
          </a:bodyPr>
          <a:lstStyle/>
          <a:p>
            <a:r>
              <a:rPr lang="en-US" sz="3200" dirty="0">
                <a:latin typeface="+mn-lt"/>
              </a:rPr>
              <a:t>Turn Allocation Component</a:t>
            </a:r>
          </a:p>
        </p:txBody>
      </p:sp>
      <p:sp>
        <p:nvSpPr>
          <p:cNvPr id="3" name="Content Placeholder 2"/>
          <p:cNvSpPr>
            <a:spLocks noGrp="1"/>
          </p:cNvSpPr>
          <p:nvPr>
            <p:ph idx="1"/>
          </p:nvPr>
        </p:nvSpPr>
        <p:spPr>
          <a:xfrm>
            <a:off x="838200" y="1122218"/>
            <a:ext cx="10515600" cy="5519651"/>
          </a:xfrm>
        </p:spPr>
        <p:txBody>
          <a:bodyPr/>
          <a:lstStyle/>
          <a:p>
            <a:pPr marL="0" indent="0">
              <a:buNone/>
            </a:pPr>
            <a:r>
              <a:rPr lang="en-US" sz="2400" dirty="0"/>
              <a:t>Excerpt 6 on the next slide illustrates two of the three turn allocation options</a:t>
            </a:r>
          </a:p>
          <a:p>
            <a:pPr marL="0" indent="0">
              <a:buNone/>
            </a:pPr>
            <a:endParaRPr lang="en-US" sz="2400" dirty="0"/>
          </a:p>
          <a:p>
            <a:pPr marL="0" indent="0">
              <a:buNone/>
            </a:pPr>
            <a:r>
              <a:rPr lang="en-US" sz="2400" dirty="0"/>
              <a:t>This excerpt is from a mediation section in which Roger, the owner of a carpet company, is proposing to Cheryl, the owner of a house in which carpet was incorrectly installed, how he could move carpet from her closet to patch the carpet in the living room.  MA is mediator A.</a:t>
            </a:r>
          </a:p>
          <a:p>
            <a:pPr marL="0" indent="0">
              <a:buNone/>
            </a:pPr>
            <a:endParaRPr lang="en-US" sz="2400" dirty="0"/>
          </a:p>
          <a:p>
            <a:pPr marL="0" indent="0">
              <a:buNone/>
            </a:pPr>
            <a:r>
              <a:rPr lang="en-US" sz="2400" dirty="0"/>
              <a:t>In line 1, Roger selects a next speaker to speak by using content that refers specifically to her and not to the other participants.</a:t>
            </a:r>
          </a:p>
          <a:p>
            <a:pPr marL="0" indent="0">
              <a:buNone/>
            </a:pPr>
            <a:endParaRPr lang="en-US" sz="2400" dirty="0"/>
          </a:p>
          <a:p>
            <a:pPr marL="0" indent="0">
              <a:buNone/>
            </a:pPr>
            <a:r>
              <a:rPr lang="en-US" sz="2400" dirty="0"/>
              <a:t>In line 5, Mediator A selects himself to speak at a point at which the prior speaker Cheryl’s turn is possibly complete</a:t>
            </a:r>
          </a:p>
          <a:p>
            <a:endParaRPr lang="en-US" dirty="0"/>
          </a:p>
          <a:p>
            <a:endParaRPr lang="en-US" dirty="0"/>
          </a:p>
        </p:txBody>
      </p:sp>
      <p:sp>
        <p:nvSpPr>
          <p:cNvPr id="4" name="Slide Number Placeholder 3"/>
          <p:cNvSpPr>
            <a:spLocks noGrp="1"/>
          </p:cNvSpPr>
          <p:nvPr>
            <p:ph type="sldNum" sz="quarter" idx="12"/>
          </p:nvPr>
        </p:nvSpPr>
        <p:spPr/>
        <p:txBody>
          <a:bodyPr/>
          <a:lstStyle/>
          <a:p>
            <a:fld id="{8BD87737-5E41-4F8F-A0D4-F7802D1C709D}" type="slidenum">
              <a:rPr lang="en-US" smtClean="0"/>
              <a:t>7</a:t>
            </a:fld>
            <a:endParaRPr lang="en-US" dirty="0"/>
          </a:p>
        </p:txBody>
      </p:sp>
    </p:spTree>
    <p:extLst>
      <p:ext uri="{BB962C8B-B14F-4D97-AF65-F5344CB8AC3E}">
        <p14:creationId xmlns:p14="http://schemas.microsoft.com/office/powerpoint/2010/main" val="23988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65900"/>
          </a:xfrm>
        </p:spPr>
        <p:txBody>
          <a:bodyPr/>
          <a:lstStyle/>
          <a:p>
            <a:br>
              <a:rPr lang="en-US" sz="3200" dirty="0">
                <a:latin typeface="+mn-lt"/>
              </a:rPr>
            </a:br>
            <a:r>
              <a:rPr lang="en-US" sz="3200" dirty="0">
                <a:latin typeface="+mn-lt"/>
              </a:rPr>
              <a:t>Excerpt 6:  Garcia, West Coast Mediation Data:  PC, p. 11</a:t>
            </a:r>
            <a:br>
              <a:rPr lang="en-US" dirty="0"/>
            </a:br>
            <a:endParaRPr lang="en-US" dirty="0"/>
          </a:p>
        </p:txBody>
      </p:sp>
      <p:sp>
        <p:nvSpPr>
          <p:cNvPr id="3" name="Content Placeholder 2"/>
          <p:cNvSpPr>
            <a:spLocks noGrp="1"/>
          </p:cNvSpPr>
          <p:nvPr>
            <p:ph idx="1"/>
          </p:nvPr>
        </p:nvSpPr>
        <p:spPr>
          <a:xfrm>
            <a:off x="838200" y="1022464"/>
            <a:ext cx="10515600" cy="5611091"/>
          </a:xfrm>
        </p:spPr>
        <p:txBody>
          <a:bodyPr/>
          <a:lstStyle/>
          <a:p>
            <a:pPr marL="0" indent="0">
              <a:buNone/>
            </a:pPr>
            <a:r>
              <a:rPr lang="en-US" sz="2400" dirty="0"/>
              <a:t>1	Roger:   What if we took it out of your </a:t>
            </a:r>
            <a:r>
              <a:rPr lang="en-US" sz="2400" dirty="0" err="1"/>
              <a:t>clo:set</a:t>
            </a:r>
            <a:r>
              <a:rPr lang="en-US" sz="2400"/>
              <a:t>, (1.0) a:n' took </a:t>
            </a:r>
            <a:r>
              <a:rPr lang="en-US" sz="2400" u="sng"/>
              <a:t>this</a:t>
            </a:r>
            <a:r>
              <a:rPr lang="en-US" sz="2400"/>
              <a:t> </a:t>
            </a:r>
          </a:p>
          <a:p>
            <a:pPr marL="0" indent="0">
              <a:buNone/>
            </a:pPr>
            <a:r>
              <a:rPr lang="en-US" sz="2400"/>
              <a:t>2		  piece an' put it in your closet. How would that affect you.</a:t>
            </a:r>
          </a:p>
          <a:p>
            <a:pPr marL="0" indent="0">
              <a:buNone/>
            </a:pPr>
            <a:r>
              <a:rPr lang="en-US" sz="2400"/>
              <a:t>3		  (1.4)</a:t>
            </a:r>
          </a:p>
          <a:p>
            <a:pPr marL="0" indent="0">
              <a:buNone/>
            </a:pPr>
            <a:r>
              <a:rPr lang="en-US" sz="2400"/>
              <a:t>4	Cheryl:	  .hh I don' know that we're going to, be any better o::ff:!=</a:t>
            </a:r>
          </a:p>
          <a:p>
            <a:pPr marL="0" indent="0">
              <a:buNone/>
            </a:pPr>
            <a:r>
              <a:rPr lang="en-US" sz="2400"/>
              <a:t>5	MA:		 						        =Now </a:t>
            </a:r>
          </a:p>
          <a:p>
            <a:pPr marL="0" indent="0">
              <a:buNone/>
            </a:pPr>
            <a:r>
              <a:rPr lang="en-US" sz="2400"/>
              <a:t>6		  your </a:t>
            </a:r>
            <a:r>
              <a:rPr lang="en-US" sz="2400" u="sng"/>
              <a:t>clo:</a:t>
            </a:r>
            <a:r>
              <a:rPr lang="en-US" sz="2400"/>
              <a:t>sets are about </a:t>
            </a:r>
            <a:r>
              <a:rPr lang="en-US" sz="2400" u="sng"/>
              <a:t>two</a:t>
            </a:r>
            <a:r>
              <a:rPr lang="en-US" sz="2400"/>
              <a:t> feet deep? (0.8) yih- you'd end up </a:t>
            </a:r>
          </a:p>
          <a:p>
            <a:pPr marL="0" indent="0">
              <a:buNone/>
            </a:pPr>
            <a:r>
              <a:rPr lang="en-US" sz="2400"/>
              <a:t>7		  with uh two foot strip, is=at what yer saying?</a:t>
            </a:r>
          </a:p>
          <a:p>
            <a:endParaRPr lang="en-US"/>
          </a:p>
        </p:txBody>
      </p:sp>
      <p:sp>
        <p:nvSpPr>
          <p:cNvPr id="4" name="Slide Number Placeholder 3"/>
          <p:cNvSpPr>
            <a:spLocks noGrp="1"/>
          </p:cNvSpPr>
          <p:nvPr>
            <p:ph type="sldNum" sz="quarter" idx="12"/>
          </p:nvPr>
        </p:nvSpPr>
        <p:spPr/>
        <p:txBody>
          <a:bodyPr/>
          <a:lstStyle/>
          <a:p>
            <a:fld id="{8BD87737-5E41-4F8F-A0D4-F7802D1C709D}" type="slidenum">
              <a:rPr lang="en-US" smtClean="0"/>
              <a:t>8</a:t>
            </a:fld>
            <a:endParaRPr lang="en-US"/>
          </a:p>
        </p:txBody>
      </p:sp>
    </p:spTree>
    <p:extLst>
      <p:ext uri="{BB962C8B-B14F-4D97-AF65-F5344CB8AC3E}">
        <p14:creationId xmlns:p14="http://schemas.microsoft.com/office/powerpoint/2010/main" val="3615581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1998"/>
            <a:ext cx="10515600" cy="565900"/>
          </a:xfrm>
        </p:spPr>
        <p:txBody>
          <a:bodyPr/>
          <a:lstStyle/>
          <a:p>
            <a:br>
              <a:rPr lang="en-US" sz="3200">
                <a:latin typeface="+mn-lt"/>
              </a:rPr>
            </a:br>
            <a:r>
              <a:rPr lang="en-US" sz="3200" dirty="0">
                <a:latin typeface="+mn-lt"/>
              </a:rPr>
              <a:t>Current Speaker Selects Self/Continues </a:t>
            </a:r>
            <a:br>
              <a:rPr lang="en-US" dirty="0"/>
            </a:br>
            <a:endParaRPr lang="en-US" dirty="0"/>
          </a:p>
        </p:txBody>
      </p:sp>
      <p:sp>
        <p:nvSpPr>
          <p:cNvPr id="3" name="Content Placeholder 2"/>
          <p:cNvSpPr>
            <a:spLocks noGrp="1"/>
          </p:cNvSpPr>
          <p:nvPr>
            <p:ph idx="1"/>
          </p:nvPr>
        </p:nvSpPr>
        <p:spPr>
          <a:xfrm>
            <a:off x="838200" y="847898"/>
            <a:ext cx="10515600" cy="5760720"/>
          </a:xfrm>
        </p:spPr>
        <p:txBody>
          <a:bodyPr>
            <a:normAutofit/>
          </a:bodyPr>
          <a:lstStyle/>
          <a:p>
            <a:pPr marL="0" indent="0">
              <a:buNone/>
            </a:pPr>
            <a:r>
              <a:rPr lang="en-US" sz="2400" dirty="0"/>
              <a:t>The third turn exchange procedure can be used when a speaker reaches a transition relevance place in their utterance, but no one else is selected or selects them self to speak next. In this instance the current speaker can continue, either adding to their prior turn or selecting them self for a new turn at talk (Sacks et al., 1974) </a:t>
            </a:r>
          </a:p>
          <a:p>
            <a:pPr marL="0" indent="0">
              <a:buNone/>
            </a:pPr>
            <a:endParaRPr lang="en-US" sz="2400" dirty="0"/>
          </a:p>
          <a:p>
            <a:pPr marL="0" indent="0">
              <a:buNone/>
            </a:pPr>
            <a:r>
              <a:rPr lang="en-US" sz="2400" dirty="0"/>
              <a:t>In Excerpt 8 on the next slide, two college students are discussing a mutual friend. </a:t>
            </a:r>
          </a:p>
          <a:p>
            <a:pPr marL="0" indent="0">
              <a:buNone/>
            </a:pPr>
            <a:endParaRPr lang="en-US" sz="2400" dirty="0"/>
          </a:p>
          <a:p>
            <a:pPr marL="0" indent="0">
              <a:buNone/>
            </a:pPr>
            <a:r>
              <a:rPr lang="en-US" sz="2400" dirty="0"/>
              <a:t>Liz completes a possibly complete turn in line 1 (“She’s good.”). Her cointeractant, Tina, does not select herself to speak at this transition relevance place. After a brief pause, Liz selects herself for another turn, and produces a second possibly complete unit (“She went back to school.”; line 3). </a:t>
            </a:r>
          </a:p>
        </p:txBody>
      </p:sp>
      <p:sp>
        <p:nvSpPr>
          <p:cNvPr id="4" name="Slide Number Placeholder 3"/>
          <p:cNvSpPr>
            <a:spLocks noGrp="1"/>
          </p:cNvSpPr>
          <p:nvPr>
            <p:ph type="sldNum" sz="quarter" idx="12"/>
          </p:nvPr>
        </p:nvSpPr>
        <p:spPr/>
        <p:txBody>
          <a:bodyPr/>
          <a:lstStyle/>
          <a:p>
            <a:fld id="{8BD87737-5E41-4F8F-A0D4-F7802D1C709D}" type="slidenum">
              <a:rPr lang="en-US" smtClean="0"/>
              <a:t>9</a:t>
            </a:fld>
            <a:endParaRPr lang="en-US" dirty="0"/>
          </a:p>
        </p:txBody>
      </p:sp>
    </p:spTree>
    <p:extLst>
      <p:ext uri="{BB962C8B-B14F-4D97-AF65-F5344CB8AC3E}">
        <p14:creationId xmlns:p14="http://schemas.microsoft.com/office/powerpoint/2010/main" val="37245599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2136</Words>
  <Application>Microsoft Office PowerPoint</Application>
  <PresentationFormat>Widescreen</PresentationFormat>
  <Paragraphs>158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Chapter 5:  Turn Taking</vt:lpstr>
      <vt:lpstr>Outline</vt:lpstr>
      <vt:lpstr> Introduction </vt:lpstr>
      <vt:lpstr> The Turn Constructional Component </vt:lpstr>
      <vt:lpstr> Excerpt 1:  Conversation between Students </vt:lpstr>
      <vt:lpstr> Turn Allocation Component </vt:lpstr>
      <vt:lpstr>Turn Allocation Component</vt:lpstr>
      <vt:lpstr> Excerpt 6:  Garcia, West Coast Mediation Data:  PC, p. 11 </vt:lpstr>
      <vt:lpstr> Current Speaker Selects Self/Continues  </vt:lpstr>
      <vt:lpstr> Excerpt 8:  Conversation between Students </vt:lpstr>
      <vt:lpstr> Language-Based Variations in Turn Taking </vt:lpstr>
      <vt:lpstr> The Role of Embodied Action in Facilitating Turn Taking   </vt:lpstr>
      <vt:lpstr> Excerpt 9:  (Blythe et al. 2018, p. 152) </vt:lpstr>
      <vt:lpstr>Embodied Action as Turn Taking</vt:lpstr>
      <vt:lpstr>Summary</vt:lpstr>
      <vt:lpstr>References</vt:lpstr>
    </vt:vector>
  </TitlesOfParts>
  <Company>Bentley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Turn Taking</dc:title>
  <dc:creator>Garcia, Angela</dc:creator>
  <cp:lastModifiedBy>Garcia, Angela</cp:lastModifiedBy>
  <cp:revision>16</cp:revision>
  <dcterms:created xsi:type="dcterms:W3CDTF">2021-10-12T12:48:59Z</dcterms:created>
  <dcterms:modified xsi:type="dcterms:W3CDTF">2022-08-16T15:23:07Z</dcterms:modified>
</cp:coreProperties>
</file>