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59" r:id="rId5"/>
    <p:sldId id="264" r:id="rId6"/>
    <p:sldId id="260" r:id="rId7"/>
    <p:sldId id="265" r:id="rId8"/>
    <p:sldId id="266" r:id="rId9"/>
    <p:sldId id="267" r:id="rId10"/>
    <p:sldId id="261" r:id="rId11"/>
    <p:sldId id="268" r:id="rId12"/>
    <p:sldId id="263" r:id="rId13"/>
    <p:sldId id="269" r:id="rId14"/>
    <p:sldId id="270"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8AF3B826-F7B2-4B83-A492-3781223592B7}"/>
    <pc:docChg chg="undo custSel modSld">
      <pc:chgData name="Garcia, Angela" userId="7c09586b-4f58-4c27-9ff0-1fa392274ef2" providerId="ADAL" clId="{8AF3B826-F7B2-4B83-A492-3781223592B7}" dt="2022-08-16T15:27:34.161" v="22" actId="20577"/>
      <pc:docMkLst>
        <pc:docMk/>
      </pc:docMkLst>
      <pc:sldChg chg="modSp mod">
        <pc:chgData name="Garcia, Angela" userId="7c09586b-4f58-4c27-9ff0-1fa392274ef2" providerId="ADAL" clId="{8AF3B826-F7B2-4B83-A492-3781223592B7}" dt="2022-08-16T15:26:58.711" v="8" actId="14100"/>
        <pc:sldMkLst>
          <pc:docMk/>
          <pc:sldMk cId="1922245493" sldId="256"/>
        </pc:sldMkLst>
        <pc:spChg chg="mod">
          <ac:chgData name="Garcia, Angela" userId="7c09586b-4f58-4c27-9ff0-1fa392274ef2" providerId="ADAL" clId="{8AF3B826-F7B2-4B83-A492-3781223592B7}" dt="2022-08-16T15:26:58.711" v="8" actId="14100"/>
          <ac:spMkLst>
            <pc:docMk/>
            <pc:sldMk cId="1922245493" sldId="256"/>
            <ac:spMk id="3" creationId="{D2661006-C9C0-4D3E-B3DC-E29F85377773}"/>
          </ac:spMkLst>
        </pc:spChg>
      </pc:sldChg>
      <pc:sldChg chg="modSp mod">
        <pc:chgData name="Garcia, Angela" userId="7c09586b-4f58-4c27-9ff0-1fa392274ef2" providerId="ADAL" clId="{8AF3B826-F7B2-4B83-A492-3781223592B7}" dt="2022-08-16T15:27:34.161" v="22" actId="20577"/>
        <pc:sldMkLst>
          <pc:docMk/>
          <pc:sldMk cId="602358602" sldId="257"/>
        </pc:sldMkLst>
        <pc:spChg chg="mod">
          <ac:chgData name="Garcia, Angela" userId="7c09586b-4f58-4c27-9ff0-1fa392274ef2" providerId="ADAL" clId="{8AF3B826-F7B2-4B83-A492-3781223592B7}" dt="2022-08-16T15:27:29.455" v="20" actId="14100"/>
          <ac:spMkLst>
            <pc:docMk/>
            <pc:sldMk cId="602358602" sldId="257"/>
            <ac:spMk id="2" creationId="{21E72962-CC98-4B3D-98B5-E3930548AF3F}"/>
          </ac:spMkLst>
        </pc:spChg>
        <pc:spChg chg="mod">
          <ac:chgData name="Garcia, Angela" userId="7c09586b-4f58-4c27-9ff0-1fa392274ef2" providerId="ADAL" clId="{8AF3B826-F7B2-4B83-A492-3781223592B7}" dt="2022-08-16T15:27:34.161" v="22" actId="20577"/>
          <ac:spMkLst>
            <pc:docMk/>
            <pc:sldMk cId="602358602" sldId="257"/>
            <ac:spMk id="3" creationId="{9A32DB14-5F32-4CF8-832D-94F464B5149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C6F75B-4539-4F9A-AF70-4A3EEAD75E4D}"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2CE919-E4A2-4789-926E-D72E0FBA5FE4}" type="slidenum">
              <a:rPr lang="en-US" smtClean="0"/>
              <a:t>‹#›</a:t>
            </a:fld>
            <a:endParaRPr lang="en-US" dirty="0"/>
          </a:p>
        </p:txBody>
      </p:sp>
    </p:spTree>
    <p:extLst>
      <p:ext uri="{BB962C8B-B14F-4D97-AF65-F5344CB8AC3E}">
        <p14:creationId xmlns:p14="http://schemas.microsoft.com/office/powerpoint/2010/main" val="142917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EA946-912E-4F8D-8D11-D2EE5D8341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2BAED9-4533-4E6A-9314-907C4382E8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DE3E9A-D74A-486C-A282-8F56AC2DDB9A}"/>
              </a:ext>
            </a:extLst>
          </p:cNvPr>
          <p:cNvSpPr>
            <a:spLocks noGrp="1"/>
          </p:cNvSpPr>
          <p:nvPr>
            <p:ph type="dt" sz="half" idx="10"/>
          </p:nvPr>
        </p:nvSpPr>
        <p:spPr/>
        <p:txBody>
          <a:bodyPr/>
          <a:lstStyle/>
          <a:p>
            <a:fld id="{2E3732B6-3379-4190-9401-8BAFDF5490CE}" type="datetime1">
              <a:rPr lang="en-US" smtClean="0"/>
              <a:t>8/16/2022</a:t>
            </a:fld>
            <a:endParaRPr lang="en-US" dirty="0"/>
          </a:p>
        </p:txBody>
      </p:sp>
      <p:sp>
        <p:nvSpPr>
          <p:cNvPr id="5" name="Footer Placeholder 4">
            <a:extLst>
              <a:ext uri="{FF2B5EF4-FFF2-40B4-BE49-F238E27FC236}">
                <a16:creationId xmlns:a16="http://schemas.microsoft.com/office/drawing/2014/main" id="{386EF7C4-DFD9-450E-9F17-625762D1AD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C731AC-6F99-451C-8495-C1358C3FBF58}"/>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2079326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BC79A-B27D-4A52-B1A8-DA61220639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11B344-958C-4B90-82ED-C865BB4767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C17DA-9DBA-4A5C-A442-A5CEA9ECA36A}"/>
              </a:ext>
            </a:extLst>
          </p:cNvPr>
          <p:cNvSpPr>
            <a:spLocks noGrp="1"/>
          </p:cNvSpPr>
          <p:nvPr>
            <p:ph type="dt" sz="half" idx="10"/>
          </p:nvPr>
        </p:nvSpPr>
        <p:spPr/>
        <p:txBody>
          <a:bodyPr/>
          <a:lstStyle/>
          <a:p>
            <a:fld id="{03AE0E2B-4A5A-4809-AA69-17F27DD96865}" type="datetime1">
              <a:rPr lang="en-US" smtClean="0"/>
              <a:t>8/16/2022</a:t>
            </a:fld>
            <a:endParaRPr lang="en-US" dirty="0"/>
          </a:p>
        </p:txBody>
      </p:sp>
      <p:sp>
        <p:nvSpPr>
          <p:cNvPr id="5" name="Footer Placeholder 4">
            <a:extLst>
              <a:ext uri="{FF2B5EF4-FFF2-40B4-BE49-F238E27FC236}">
                <a16:creationId xmlns:a16="http://schemas.microsoft.com/office/drawing/2014/main" id="{A1C5A30B-DE89-4CBC-8C3F-3D26680341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F34F6F-02AA-4613-8FA5-9497D1188D85}"/>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983229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D9B712-85CB-4B2E-9B5B-0EC24C72E2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F283D7-A9A3-494D-B08E-FD031E0966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F0A2B-7FC4-47F0-A02C-F66FD35B44F6}"/>
              </a:ext>
            </a:extLst>
          </p:cNvPr>
          <p:cNvSpPr>
            <a:spLocks noGrp="1"/>
          </p:cNvSpPr>
          <p:nvPr>
            <p:ph type="dt" sz="half" idx="10"/>
          </p:nvPr>
        </p:nvSpPr>
        <p:spPr/>
        <p:txBody>
          <a:bodyPr/>
          <a:lstStyle/>
          <a:p>
            <a:fld id="{B7D6DC9B-21D8-4BA3-971B-28AB413CA509}" type="datetime1">
              <a:rPr lang="en-US" smtClean="0"/>
              <a:t>8/16/2022</a:t>
            </a:fld>
            <a:endParaRPr lang="en-US" dirty="0"/>
          </a:p>
        </p:txBody>
      </p:sp>
      <p:sp>
        <p:nvSpPr>
          <p:cNvPr id="5" name="Footer Placeholder 4">
            <a:extLst>
              <a:ext uri="{FF2B5EF4-FFF2-40B4-BE49-F238E27FC236}">
                <a16:creationId xmlns:a16="http://schemas.microsoft.com/office/drawing/2014/main" id="{CF23A6E8-4C8D-4ED9-944D-01ED5DB570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7A5E70-D807-45C1-8D46-79246565D13F}"/>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153092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BA2D-2DE1-4ABC-9A04-D582271FEA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24AC89-7058-447A-9093-40B0A089ED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B9F9E-A042-4045-BFDA-30377A3962EB}"/>
              </a:ext>
            </a:extLst>
          </p:cNvPr>
          <p:cNvSpPr>
            <a:spLocks noGrp="1"/>
          </p:cNvSpPr>
          <p:nvPr>
            <p:ph type="dt" sz="half" idx="10"/>
          </p:nvPr>
        </p:nvSpPr>
        <p:spPr/>
        <p:txBody>
          <a:bodyPr/>
          <a:lstStyle/>
          <a:p>
            <a:fld id="{6E2101C9-D0B2-405F-B181-85B686EA40DF}" type="datetime1">
              <a:rPr lang="en-US" smtClean="0"/>
              <a:t>8/16/2022</a:t>
            </a:fld>
            <a:endParaRPr lang="en-US" dirty="0"/>
          </a:p>
        </p:txBody>
      </p:sp>
      <p:sp>
        <p:nvSpPr>
          <p:cNvPr id="5" name="Footer Placeholder 4">
            <a:extLst>
              <a:ext uri="{FF2B5EF4-FFF2-40B4-BE49-F238E27FC236}">
                <a16:creationId xmlns:a16="http://schemas.microsoft.com/office/drawing/2014/main" id="{8E8A4BE9-90B1-4F57-AB87-121D94FE3E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D6C81F-BE0C-4401-AF75-F718BDEC2756}"/>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201872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BB199-7558-41EC-9429-285EF0A7AA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0749AF-8E85-4D30-864B-80EFB56F03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486AE-BCA3-4D3E-B58C-89CFCCA2D782}"/>
              </a:ext>
            </a:extLst>
          </p:cNvPr>
          <p:cNvSpPr>
            <a:spLocks noGrp="1"/>
          </p:cNvSpPr>
          <p:nvPr>
            <p:ph type="dt" sz="half" idx="10"/>
          </p:nvPr>
        </p:nvSpPr>
        <p:spPr/>
        <p:txBody>
          <a:bodyPr/>
          <a:lstStyle/>
          <a:p>
            <a:fld id="{5C84994D-82D1-4A4D-A664-7FDB4B8BCF6F}" type="datetime1">
              <a:rPr lang="en-US" smtClean="0"/>
              <a:t>8/16/2022</a:t>
            </a:fld>
            <a:endParaRPr lang="en-US" dirty="0"/>
          </a:p>
        </p:txBody>
      </p:sp>
      <p:sp>
        <p:nvSpPr>
          <p:cNvPr id="5" name="Footer Placeholder 4">
            <a:extLst>
              <a:ext uri="{FF2B5EF4-FFF2-40B4-BE49-F238E27FC236}">
                <a16:creationId xmlns:a16="http://schemas.microsoft.com/office/drawing/2014/main" id="{866F6A03-9595-42D4-BCDC-7E819D7060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E8E02-C264-48B6-8EAA-8731C18A7C5D}"/>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271224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F05FA-6626-45D1-9198-A7E23F9D4E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CEB53-0335-455D-BCCF-2D88C46A18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01E382-0828-45A3-A4FB-6B2D976291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4BF5C4-0D5E-4931-81D0-FB4C3CA451D7}"/>
              </a:ext>
            </a:extLst>
          </p:cNvPr>
          <p:cNvSpPr>
            <a:spLocks noGrp="1"/>
          </p:cNvSpPr>
          <p:nvPr>
            <p:ph type="dt" sz="half" idx="10"/>
          </p:nvPr>
        </p:nvSpPr>
        <p:spPr/>
        <p:txBody>
          <a:bodyPr/>
          <a:lstStyle/>
          <a:p>
            <a:fld id="{2421E6A5-E904-4367-A823-C35B07D25F2C}" type="datetime1">
              <a:rPr lang="en-US" smtClean="0"/>
              <a:t>8/16/2022</a:t>
            </a:fld>
            <a:endParaRPr lang="en-US" dirty="0"/>
          </a:p>
        </p:txBody>
      </p:sp>
      <p:sp>
        <p:nvSpPr>
          <p:cNvPr id="6" name="Footer Placeholder 5">
            <a:extLst>
              <a:ext uri="{FF2B5EF4-FFF2-40B4-BE49-F238E27FC236}">
                <a16:creationId xmlns:a16="http://schemas.microsoft.com/office/drawing/2014/main" id="{4BA9BBE7-99BA-414A-B1B2-9E7303F00E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EC0B0DE-59B5-4B8A-A487-1D8AF2CAEFD6}"/>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427596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7F18-90BA-4CDF-A172-EBAB80E396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159537-D178-4E59-89FD-44FB3E7CC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FAABCB-C659-442B-B909-24BA72F693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445964-7209-4A8F-AC0F-2C01C6FB30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60B9E-CE39-479A-A975-BB80024A34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C34E92-434D-4B2F-A3A5-8B256583EF82}"/>
              </a:ext>
            </a:extLst>
          </p:cNvPr>
          <p:cNvSpPr>
            <a:spLocks noGrp="1"/>
          </p:cNvSpPr>
          <p:nvPr>
            <p:ph type="dt" sz="half" idx="10"/>
          </p:nvPr>
        </p:nvSpPr>
        <p:spPr/>
        <p:txBody>
          <a:bodyPr/>
          <a:lstStyle/>
          <a:p>
            <a:fld id="{319A2BF7-1656-465B-A1E7-CA14F369738D}" type="datetime1">
              <a:rPr lang="en-US" smtClean="0"/>
              <a:t>8/16/2022</a:t>
            </a:fld>
            <a:endParaRPr lang="en-US" dirty="0"/>
          </a:p>
        </p:txBody>
      </p:sp>
      <p:sp>
        <p:nvSpPr>
          <p:cNvPr id="8" name="Footer Placeholder 7">
            <a:extLst>
              <a:ext uri="{FF2B5EF4-FFF2-40B4-BE49-F238E27FC236}">
                <a16:creationId xmlns:a16="http://schemas.microsoft.com/office/drawing/2014/main" id="{56C5013D-E899-44D3-873D-28869C5F25E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7C10E0D-DA86-458E-8821-E9EE12480531}"/>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2533117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7673-D5FF-423F-883C-534FADCCE1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59BE8B-AA67-4F54-842F-8960CB2FD03A}"/>
              </a:ext>
            </a:extLst>
          </p:cNvPr>
          <p:cNvSpPr>
            <a:spLocks noGrp="1"/>
          </p:cNvSpPr>
          <p:nvPr>
            <p:ph type="dt" sz="half" idx="10"/>
          </p:nvPr>
        </p:nvSpPr>
        <p:spPr/>
        <p:txBody>
          <a:bodyPr/>
          <a:lstStyle/>
          <a:p>
            <a:fld id="{2105E4E3-9862-49EE-978B-7A1557BAEE37}" type="datetime1">
              <a:rPr lang="en-US" smtClean="0"/>
              <a:t>8/16/2022</a:t>
            </a:fld>
            <a:endParaRPr lang="en-US" dirty="0"/>
          </a:p>
        </p:txBody>
      </p:sp>
      <p:sp>
        <p:nvSpPr>
          <p:cNvPr id="4" name="Footer Placeholder 3">
            <a:extLst>
              <a:ext uri="{FF2B5EF4-FFF2-40B4-BE49-F238E27FC236}">
                <a16:creationId xmlns:a16="http://schemas.microsoft.com/office/drawing/2014/main" id="{BDE2A4EB-7AB8-4464-88BB-BD83AE47EE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197176-B62D-4653-9070-9CA66BEE0B42}"/>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134897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32FBF0-9338-4422-93D7-C25ECEFA5D6F}"/>
              </a:ext>
            </a:extLst>
          </p:cNvPr>
          <p:cNvSpPr>
            <a:spLocks noGrp="1"/>
          </p:cNvSpPr>
          <p:nvPr>
            <p:ph type="dt" sz="half" idx="10"/>
          </p:nvPr>
        </p:nvSpPr>
        <p:spPr/>
        <p:txBody>
          <a:bodyPr/>
          <a:lstStyle/>
          <a:p>
            <a:fld id="{982BB25D-74CB-4E3E-940F-5E1E8005D61E}" type="datetime1">
              <a:rPr lang="en-US" smtClean="0"/>
              <a:t>8/16/2022</a:t>
            </a:fld>
            <a:endParaRPr lang="en-US" dirty="0"/>
          </a:p>
        </p:txBody>
      </p:sp>
      <p:sp>
        <p:nvSpPr>
          <p:cNvPr id="3" name="Footer Placeholder 2">
            <a:extLst>
              <a:ext uri="{FF2B5EF4-FFF2-40B4-BE49-F238E27FC236}">
                <a16:creationId xmlns:a16="http://schemas.microsoft.com/office/drawing/2014/main" id="{F222051F-C999-417A-A3FB-753CB52D386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731D2DF-F6CA-433E-A91C-93591B2EE3DA}"/>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278922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80CA1-9DE4-4428-889F-54B801BEC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AADEFB-AC76-4EF7-9DE4-7F7495CCB5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F00E28-D442-48B8-B334-489405918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3D001B-7CDE-4535-B78A-05CEAA1C3EA1}"/>
              </a:ext>
            </a:extLst>
          </p:cNvPr>
          <p:cNvSpPr>
            <a:spLocks noGrp="1"/>
          </p:cNvSpPr>
          <p:nvPr>
            <p:ph type="dt" sz="half" idx="10"/>
          </p:nvPr>
        </p:nvSpPr>
        <p:spPr/>
        <p:txBody>
          <a:bodyPr/>
          <a:lstStyle/>
          <a:p>
            <a:fld id="{D943D712-7EAF-4114-B25B-E0BAA6FFC1ED}" type="datetime1">
              <a:rPr lang="en-US" smtClean="0"/>
              <a:t>8/16/2022</a:t>
            </a:fld>
            <a:endParaRPr lang="en-US" dirty="0"/>
          </a:p>
        </p:txBody>
      </p:sp>
      <p:sp>
        <p:nvSpPr>
          <p:cNvPr id="6" name="Footer Placeholder 5">
            <a:extLst>
              <a:ext uri="{FF2B5EF4-FFF2-40B4-BE49-F238E27FC236}">
                <a16:creationId xmlns:a16="http://schemas.microsoft.com/office/drawing/2014/main" id="{1262A827-53B5-4E8C-9482-C89787D1B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E0E7ABF-84AC-4AA6-A638-B26BA22FD976}"/>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1967391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8165-5869-4F06-A6D2-AA6F3AE4E5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929846-0561-4D01-A81B-E2731CD9A3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5EDDC19-2358-4E6F-BBAA-3F3FD94EA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32F60E-A82B-44E4-8298-4316D2547627}"/>
              </a:ext>
            </a:extLst>
          </p:cNvPr>
          <p:cNvSpPr>
            <a:spLocks noGrp="1"/>
          </p:cNvSpPr>
          <p:nvPr>
            <p:ph type="dt" sz="half" idx="10"/>
          </p:nvPr>
        </p:nvSpPr>
        <p:spPr/>
        <p:txBody>
          <a:bodyPr/>
          <a:lstStyle/>
          <a:p>
            <a:fld id="{35DFB908-C78E-42C5-9C7C-E4A262BABA6A}" type="datetime1">
              <a:rPr lang="en-US" smtClean="0"/>
              <a:t>8/16/2022</a:t>
            </a:fld>
            <a:endParaRPr lang="en-US" dirty="0"/>
          </a:p>
        </p:txBody>
      </p:sp>
      <p:sp>
        <p:nvSpPr>
          <p:cNvPr id="6" name="Footer Placeholder 5">
            <a:extLst>
              <a:ext uri="{FF2B5EF4-FFF2-40B4-BE49-F238E27FC236}">
                <a16:creationId xmlns:a16="http://schemas.microsoft.com/office/drawing/2014/main" id="{BE201CA6-BF72-4014-ADC2-63C1178BB90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9841A-7914-451F-839F-9EFBFBE7A4DE}"/>
              </a:ext>
            </a:extLst>
          </p:cNvPr>
          <p:cNvSpPr>
            <a:spLocks noGrp="1"/>
          </p:cNvSpPr>
          <p:nvPr>
            <p:ph type="sldNum" sz="quarter" idx="12"/>
          </p:nvPr>
        </p:nvSpPr>
        <p:spPr/>
        <p:txBody>
          <a:bodyPr/>
          <a:lstStyle/>
          <a:p>
            <a:fld id="{B690928D-BB38-4209-88FD-873B6AB6C9CB}" type="slidenum">
              <a:rPr lang="en-US" smtClean="0"/>
              <a:t>‹#›</a:t>
            </a:fld>
            <a:endParaRPr lang="en-US" dirty="0"/>
          </a:p>
        </p:txBody>
      </p:sp>
    </p:spTree>
    <p:extLst>
      <p:ext uri="{BB962C8B-B14F-4D97-AF65-F5344CB8AC3E}">
        <p14:creationId xmlns:p14="http://schemas.microsoft.com/office/powerpoint/2010/main" val="35320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DA66C2-E25C-4512-9BAD-44B4DD22CC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3F4404-A34B-453F-9463-79394219B3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6C73E-03C5-4D93-9696-922009035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9EA1A-4093-4CB5-9067-C31EDAE07313}" type="datetime1">
              <a:rPr lang="en-US" smtClean="0"/>
              <a:t>8/16/2022</a:t>
            </a:fld>
            <a:endParaRPr lang="en-US" dirty="0"/>
          </a:p>
        </p:txBody>
      </p:sp>
      <p:sp>
        <p:nvSpPr>
          <p:cNvPr id="5" name="Footer Placeholder 4">
            <a:extLst>
              <a:ext uri="{FF2B5EF4-FFF2-40B4-BE49-F238E27FC236}">
                <a16:creationId xmlns:a16="http://schemas.microsoft.com/office/drawing/2014/main" id="{76D24FCD-96A4-4CCC-BF69-52D67FCF4F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E067137-5314-4836-B538-11C489B6E4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0928D-BB38-4209-88FD-873B6AB6C9CB}" type="slidenum">
              <a:rPr lang="en-US" smtClean="0"/>
              <a:t>‹#›</a:t>
            </a:fld>
            <a:endParaRPr lang="en-US" dirty="0"/>
          </a:p>
        </p:txBody>
      </p:sp>
    </p:spTree>
    <p:extLst>
      <p:ext uri="{BB962C8B-B14F-4D97-AF65-F5344CB8AC3E}">
        <p14:creationId xmlns:p14="http://schemas.microsoft.com/office/powerpoint/2010/main" val="281601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9B30B-B33D-4E74-B6C9-3A4D30065FD5}"/>
              </a:ext>
            </a:extLst>
          </p:cNvPr>
          <p:cNvSpPr>
            <a:spLocks noGrp="1"/>
          </p:cNvSpPr>
          <p:nvPr>
            <p:ph type="ctrTitle"/>
          </p:nvPr>
        </p:nvSpPr>
        <p:spPr/>
        <p:txBody>
          <a:bodyPr/>
          <a:lstStyle/>
          <a:p>
            <a:r>
              <a:rPr lang="en-US" sz="3200" dirty="0">
                <a:effectLst/>
                <a:latin typeface="+mn-lt"/>
                <a:ea typeface="Calibri" panose="020F0502020204030204" pitchFamily="34" charset="0"/>
              </a:rPr>
              <a:t>Chapter 6: Adjacency Pairs, Preference Organization, and Assessments</a:t>
            </a:r>
            <a:br>
              <a:rPr lang="en-US" sz="1800" dirty="0">
                <a:effectLst/>
                <a:latin typeface="Times New Roman" panose="02020603050405020304" pitchFamily="18" charset="0"/>
                <a:ea typeface="Calibri" panose="020F0502020204030204" pitchFamily="34" charset="0"/>
              </a:rPr>
            </a:br>
            <a:endParaRPr lang="en-US" dirty="0"/>
          </a:p>
        </p:txBody>
      </p:sp>
      <p:sp>
        <p:nvSpPr>
          <p:cNvPr id="3" name="Subtitle 2">
            <a:extLst>
              <a:ext uri="{FF2B5EF4-FFF2-40B4-BE49-F238E27FC236}">
                <a16:creationId xmlns:a16="http://schemas.microsoft.com/office/drawing/2014/main" id="{D2661006-C9C0-4D3E-B3DC-E29F85377773}"/>
              </a:ext>
            </a:extLst>
          </p:cNvPr>
          <p:cNvSpPr>
            <a:spLocks noGrp="1"/>
          </p:cNvSpPr>
          <p:nvPr>
            <p:ph type="subTitle" idx="1"/>
          </p:nvPr>
        </p:nvSpPr>
        <p:spPr>
          <a:xfrm>
            <a:off x="1524000" y="3602037"/>
            <a:ext cx="9144000" cy="2880405"/>
          </a:xfrm>
        </p:spPr>
        <p:txBody>
          <a:bodyPr/>
          <a:lstStyle/>
          <a:p>
            <a:pPr algn="l"/>
            <a:r>
              <a:rPr lang="en-US"/>
              <a:t>Angela Cora Garcia, c2022; slides to accompany Chapter 6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192224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A3E17-4AAB-46EC-BBD1-BBA620A0EA51}"/>
              </a:ext>
            </a:extLst>
          </p:cNvPr>
          <p:cNvSpPr>
            <a:spLocks noGrp="1"/>
          </p:cNvSpPr>
          <p:nvPr>
            <p:ph type="title"/>
          </p:nvPr>
        </p:nvSpPr>
        <p:spPr>
          <a:xfrm>
            <a:off x="838200" y="365125"/>
            <a:ext cx="10515600" cy="943911"/>
          </a:xfrm>
        </p:spPr>
        <p:txBody>
          <a:bodyPr/>
          <a:lstStyle/>
          <a:p>
            <a:r>
              <a:rPr lang="en-US" sz="3200" spc="-15" dirty="0">
                <a:effectLst/>
                <a:latin typeface="+mn-lt"/>
                <a:ea typeface="Calibri" panose="020F0502020204030204" pitchFamily="34" charset="0"/>
              </a:rPr>
              <a:t>The preference for agreement</a:t>
            </a:r>
            <a:br>
              <a:rPr lang="en-US" sz="4400" spc="-15"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7588F0A3-744B-4620-91C9-86E0DF31AA37}"/>
              </a:ext>
            </a:extLst>
          </p:cNvPr>
          <p:cNvSpPr>
            <a:spLocks noGrp="1"/>
          </p:cNvSpPr>
          <p:nvPr>
            <p:ph idx="1"/>
          </p:nvPr>
        </p:nvSpPr>
        <p:spPr/>
        <p:txBody>
          <a:bodyPr>
            <a:normAutofit/>
          </a:bodyPr>
          <a:lstStyle/>
          <a:p>
            <a:pPr marL="0" indent="0">
              <a:buNone/>
            </a:pPr>
            <a:r>
              <a:rPr lang="en-US" sz="2400" spc="-15" dirty="0">
                <a:effectLst/>
                <a:ea typeface="Calibri" panose="020F0502020204030204" pitchFamily="34" charset="0"/>
              </a:rPr>
              <a:t>The most common type of adjacency pairs is the question/answer pair. Sacks (1987a) notes that for many types of questions, there is a preference for agreement. “Yes” answers occur more frequently than “no” answers, and questions are often structured to project a “yes” rather than a “no” response. </a:t>
            </a:r>
            <a:endParaRPr lang="en-US" sz="2400" dirty="0"/>
          </a:p>
          <a:p>
            <a:pPr marL="0" indent="0">
              <a:buNone/>
            </a:pPr>
            <a:endParaRPr lang="en-US" sz="2400" spc="-15" dirty="0">
              <a:effectLst/>
              <a:ea typeface="Calibri" panose="020F0502020204030204" pitchFamily="34" charset="0"/>
            </a:endParaRPr>
          </a:p>
          <a:p>
            <a:pPr marL="0" indent="0">
              <a:buNone/>
            </a:pPr>
            <a:endParaRPr lang="en-US" sz="2400" spc="-15" dirty="0">
              <a:ea typeface="Calibri" panose="020F0502020204030204" pitchFamily="34" charset="0"/>
            </a:endParaRPr>
          </a:p>
          <a:p>
            <a:pPr marL="0" indent="0">
              <a:buNone/>
            </a:pPr>
            <a:r>
              <a:rPr lang="en-US" sz="2400" spc="-15" dirty="0">
                <a:effectLst/>
                <a:ea typeface="Calibri" panose="020F0502020204030204" pitchFamily="34" charset="0"/>
              </a:rPr>
              <a:t>Excerpt 12 on the next slide shows Speaker B producing a dispreferred response to a question that is structured to prefer a “yes” response (Sacks, 1987a). Note that Speaker B uses some of the same techniques for structuring a dispreferred response that we saw above in declinations of invitations.</a:t>
            </a:r>
            <a:endParaRPr lang="en-US" sz="2400" dirty="0">
              <a:effectLst/>
              <a:ea typeface="Calibri" panose="020F0502020204030204" pitchFamily="34" charset="0"/>
            </a:endParaRPr>
          </a:p>
        </p:txBody>
      </p:sp>
      <p:sp>
        <p:nvSpPr>
          <p:cNvPr id="4" name="Slide Number Placeholder 3">
            <a:extLst>
              <a:ext uri="{FF2B5EF4-FFF2-40B4-BE49-F238E27FC236}">
                <a16:creationId xmlns:a16="http://schemas.microsoft.com/office/drawing/2014/main" id="{DB60B23E-7C31-43C8-AE0C-212DB663865A}"/>
              </a:ext>
            </a:extLst>
          </p:cNvPr>
          <p:cNvSpPr>
            <a:spLocks noGrp="1"/>
          </p:cNvSpPr>
          <p:nvPr>
            <p:ph type="sldNum" sz="quarter" idx="12"/>
          </p:nvPr>
        </p:nvSpPr>
        <p:spPr/>
        <p:txBody>
          <a:bodyPr/>
          <a:lstStyle/>
          <a:p>
            <a:fld id="{B690928D-BB38-4209-88FD-873B6AB6C9CB}" type="slidenum">
              <a:rPr lang="en-US" smtClean="0"/>
              <a:t>10</a:t>
            </a:fld>
            <a:endParaRPr lang="en-US" dirty="0"/>
          </a:p>
        </p:txBody>
      </p:sp>
    </p:spTree>
    <p:extLst>
      <p:ext uri="{BB962C8B-B14F-4D97-AF65-F5344CB8AC3E}">
        <p14:creationId xmlns:p14="http://schemas.microsoft.com/office/powerpoint/2010/main" val="393146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21B74-5695-4FF4-8B95-2166708DAF00}"/>
              </a:ext>
            </a:extLst>
          </p:cNvPr>
          <p:cNvSpPr>
            <a:spLocks noGrp="1"/>
          </p:cNvSpPr>
          <p:nvPr>
            <p:ph type="title"/>
          </p:nvPr>
        </p:nvSpPr>
        <p:spPr/>
        <p:txBody>
          <a:bodyPr>
            <a:normAutofit/>
          </a:bodyPr>
          <a:lstStyle/>
          <a:p>
            <a:r>
              <a:rPr lang="en-US" sz="3200" spc="-15" dirty="0">
                <a:effectLst/>
                <a:latin typeface="+mn-lt"/>
                <a:ea typeface="Calibri" panose="020F0502020204030204" pitchFamily="34" charset="0"/>
              </a:rPr>
              <a:t>Excerpt 12: (Sacks, 1987a, p. 58)</a:t>
            </a:r>
            <a:br>
              <a:rPr lang="en-US" sz="3200" dirty="0">
                <a:effectLst/>
                <a:latin typeface="+mn-lt"/>
                <a:ea typeface="Calibri" panose="020F0502020204030204" pitchFamily="34" charset="0"/>
              </a:rPr>
            </a:br>
            <a:endParaRPr lang="en-US" sz="3200" dirty="0">
              <a:latin typeface="+mn-lt"/>
            </a:endParaRPr>
          </a:p>
        </p:txBody>
      </p:sp>
      <p:sp>
        <p:nvSpPr>
          <p:cNvPr id="3" name="Content Placeholder 2">
            <a:extLst>
              <a:ext uri="{FF2B5EF4-FFF2-40B4-BE49-F238E27FC236}">
                <a16:creationId xmlns:a16="http://schemas.microsoft.com/office/drawing/2014/main" id="{0BB7D6AC-0548-49C0-BBE8-D86A329F27AA}"/>
              </a:ext>
            </a:extLst>
          </p:cNvPr>
          <p:cNvSpPr>
            <a:spLocks noGrp="1"/>
          </p:cNvSpPr>
          <p:nvPr>
            <p:ph idx="1"/>
          </p:nvPr>
        </p:nvSpPr>
        <p:spPr>
          <a:xfrm>
            <a:off x="721453" y="1825625"/>
            <a:ext cx="10632347" cy="4351338"/>
          </a:xfrm>
        </p:spPr>
        <p:txBody>
          <a:bodyPr/>
          <a:lstStyle/>
          <a:p>
            <a:pPr marR="457200" indent="0">
              <a:lnSpc>
                <a:spcPct val="200000"/>
              </a:lnSpc>
              <a:spcBef>
                <a:spcPts val="0"/>
              </a:spcBef>
              <a:spcAft>
                <a:spcPts val="0"/>
              </a:spcAft>
              <a:buNone/>
              <a:tabLst>
                <a:tab pos="-457200" algn="l"/>
              </a:tabLst>
            </a:pPr>
            <a:r>
              <a:rPr lang="en-US" sz="2400" spc="-15" dirty="0">
                <a:effectLst/>
                <a:ea typeface="Calibri" panose="020F0502020204030204" pitchFamily="34" charset="0"/>
              </a:rPr>
              <a:t>1	A:	</a:t>
            </a:r>
            <a:r>
              <a:rPr lang="en-US" sz="2400" spc="-15" dirty="0" err="1">
                <a:effectLst/>
                <a:ea typeface="Calibri" panose="020F0502020204030204" pitchFamily="34" charset="0"/>
              </a:rPr>
              <a:t>Yuh</a:t>
            </a:r>
            <a:r>
              <a:rPr lang="en-US" sz="2400" spc="-15">
                <a:effectLst/>
                <a:ea typeface="Calibri" panose="020F0502020204030204" pitchFamily="34" charset="0"/>
              </a:rPr>
              <a:t> comin down early?</a:t>
            </a:r>
            <a:endParaRPr lang="en-US" sz="2400">
              <a:effectLst/>
              <a:ea typeface="Calibri" panose="020F0502020204030204" pitchFamily="34" charset="0"/>
            </a:endParaRPr>
          </a:p>
          <a:p>
            <a:pPr marR="457200" indent="0">
              <a:lnSpc>
                <a:spcPct val="200000"/>
              </a:lnSpc>
              <a:spcBef>
                <a:spcPts val="0"/>
              </a:spcBef>
              <a:spcAft>
                <a:spcPts val="0"/>
              </a:spcAft>
              <a:buNone/>
              <a:tabLst>
                <a:tab pos="-457200" algn="l"/>
              </a:tabLst>
            </a:pPr>
            <a:r>
              <a:rPr lang="en-US" sz="2400" spc="-15">
                <a:effectLst/>
                <a:ea typeface="Calibri" panose="020F0502020204030204" pitchFamily="34" charset="0"/>
              </a:rPr>
              <a:t>2	B:	Well, I got a lot of things to do before gettin cleared up tomorrow. I</a:t>
            </a:r>
            <a:endParaRPr lang="en-US" sz="2400">
              <a:effectLst/>
              <a:ea typeface="Calibri" panose="020F0502020204030204" pitchFamily="34" charset="0"/>
            </a:endParaRPr>
          </a:p>
          <a:p>
            <a:pPr marR="457200" indent="0">
              <a:lnSpc>
                <a:spcPct val="200000"/>
              </a:lnSpc>
              <a:spcBef>
                <a:spcPts val="0"/>
              </a:spcBef>
              <a:spcAft>
                <a:spcPts val="0"/>
              </a:spcAft>
              <a:buNone/>
              <a:tabLst>
                <a:tab pos="-457200" algn="l"/>
              </a:tabLst>
            </a:pPr>
            <a:r>
              <a:rPr lang="en-US" sz="2400" spc="-15">
                <a:effectLst/>
                <a:ea typeface="Calibri" panose="020F0502020204030204" pitchFamily="34" charset="0"/>
              </a:rPr>
              <a:t>3		 don't know. I w- probably won't be too early.</a:t>
            </a:r>
            <a:endParaRPr lang="en-US" sz="2400">
              <a:effectLst/>
              <a:ea typeface="Calibri" panose="020F0502020204030204" pitchFamily="34" charset="0"/>
            </a:endParaRPr>
          </a:p>
          <a:p>
            <a:endParaRPr lang="en-US"/>
          </a:p>
        </p:txBody>
      </p:sp>
      <p:sp>
        <p:nvSpPr>
          <p:cNvPr id="4" name="Slide Number Placeholder 3">
            <a:extLst>
              <a:ext uri="{FF2B5EF4-FFF2-40B4-BE49-F238E27FC236}">
                <a16:creationId xmlns:a16="http://schemas.microsoft.com/office/drawing/2014/main" id="{86BB91FE-598F-4DC6-99A0-5E86F99AAAC1}"/>
              </a:ext>
            </a:extLst>
          </p:cNvPr>
          <p:cNvSpPr>
            <a:spLocks noGrp="1"/>
          </p:cNvSpPr>
          <p:nvPr>
            <p:ph type="sldNum" sz="quarter" idx="12"/>
          </p:nvPr>
        </p:nvSpPr>
        <p:spPr/>
        <p:txBody>
          <a:bodyPr/>
          <a:lstStyle/>
          <a:p>
            <a:fld id="{B690928D-BB38-4209-88FD-873B6AB6C9CB}" type="slidenum">
              <a:rPr lang="en-US" smtClean="0"/>
              <a:t>11</a:t>
            </a:fld>
            <a:endParaRPr lang="en-US"/>
          </a:p>
        </p:txBody>
      </p:sp>
    </p:spTree>
    <p:extLst>
      <p:ext uri="{BB962C8B-B14F-4D97-AF65-F5344CB8AC3E}">
        <p14:creationId xmlns:p14="http://schemas.microsoft.com/office/powerpoint/2010/main" val="261351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7FCB1-9A0E-45D0-B1C2-0291C68BF6C1}"/>
              </a:ext>
            </a:extLst>
          </p:cNvPr>
          <p:cNvSpPr>
            <a:spLocks noGrp="1"/>
          </p:cNvSpPr>
          <p:nvPr>
            <p:ph type="title"/>
          </p:nvPr>
        </p:nvSpPr>
        <p:spPr>
          <a:xfrm>
            <a:off x="838200" y="365126"/>
            <a:ext cx="10515600" cy="305993"/>
          </a:xfrm>
        </p:spPr>
        <p:txBody>
          <a:bodyPr/>
          <a:lstStyle/>
          <a:p>
            <a:br>
              <a:rPr lang="en-US" sz="3200">
                <a:effectLst/>
                <a:latin typeface="+mn-lt"/>
                <a:ea typeface="Calibri" panose="020F0502020204030204" pitchFamily="34" charset="0"/>
              </a:rPr>
            </a:br>
            <a:r>
              <a:rPr lang="en-US" sz="3200" dirty="0">
                <a:effectLst/>
                <a:latin typeface="+mn-lt"/>
                <a:ea typeface="Calibri" panose="020F0502020204030204" pitchFamily="34" charset="0"/>
              </a:rPr>
              <a:t>Agreeing and disagreeing with assessments</a:t>
            </a:r>
            <a:br>
              <a:rPr lang="en-US" sz="4400"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2298984D-F4D5-468D-9167-00D221A1340A}"/>
              </a:ext>
            </a:extLst>
          </p:cNvPr>
          <p:cNvSpPr>
            <a:spLocks noGrp="1"/>
          </p:cNvSpPr>
          <p:nvPr>
            <p:ph idx="1"/>
          </p:nvPr>
        </p:nvSpPr>
        <p:spPr>
          <a:xfrm>
            <a:off x="818626" y="998291"/>
            <a:ext cx="10515600" cy="5662568"/>
          </a:xfrm>
        </p:spPr>
        <p:txBody>
          <a:bodyPr>
            <a:normAutofit/>
          </a:bodyPr>
          <a:lstStyle/>
          <a:p>
            <a:pPr marL="0" indent="0">
              <a:buNone/>
            </a:pPr>
            <a:r>
              <a:rPr lang="en-US" sz="2400" dirty="0">
                <a:effectLst/>
                <a:ea typeface="Calibri" panose="020F0502020204030204" pitchFamily="34" charset="0"/>
              </a:rPr>
              <a:t>Speakers often use a turn at talk to produce an evaluation of something. This type of utterance is referred to as an </a:t>
            </a:r>
            <a:r>
              <a:rPr lang="en-US" sz="2400" b="1" dirty="0">
                <a:effectLst/>
                <a:ea typeface="Calibri" panose="020F0502020204030204" pitchFamily="34" charset="0"/>
              </a:rPr>
              <a:t>assessment</a:t>
            </a:r>
            <a:r>
              <a:rPr lang="en-US" sz="2400" dirty="0">
                <a:effectLst/>
                <a:ea typeface="Calibri" panose="020F0502020204030204" pitchFamily="34" charset="0"/>
              </a:rPr>
              <a:t>. Pomerantz (1984) notes that assessments often evaluate an activity one is participating in or is reporting about participating in. Assessments can be either positive or negative evaluations of something being referred to in the conversation. P</a:t>
            </a:r>
            <a:r>
              <a:rPr lang="en-US" sz="2400" spc="-15" dirty="0">
                <a:effectLst/>
                <a:ea typeface="Calibri" panose="020F0502020204030204" pitchFamily="34" charset="0"/>
              </a:rPr>
              <a:t>omerantz (1984) found that responses to assessments also have a preference for agreement. </a:t>
            </a:r>
          </a:p>
          <a:p>
            <a:pPr marL="0" indent="0">
              <a:buNone/>
            </a:pPr>
            <a:endParaRPr lang="en-US" sz="2400" spc="-15" dirty="0">
              <a:effectLst/>
              <a:ea typeface="Calibri" panose="020F0502020204030204" pitchFamily="34" charset="0"/>
            </a:endParaRPr>
          </a:p>
          <a:p>
            <a:pPr marL="0" indent="0">
              <a:buNone/>
            </a:pPr>
            <a:r>
              <a:rPr lang="en-US" sz="2400" spc="-15" dirty="0">
                <a:effectLst/>
                <a:ea typeface="Calibri" panose="020F0502020204030204" pitchFamily="34" charset="0"/>
              </a:rPr>
              <a:t>Pomerantz (1984, pp. 65–70) notes that speakers often try to formulate their disagreement with an assessment as an agreement by making an "</a:t>
            </a:r>
            <a:r>
              <a:rPr lang="en-US" sz="2400" b="1" spc="-15" dirty="0">
                <a:effectLst/>
                <a:ea typeface="Calibri" panose="020F0502020204030204" pitchFamily="34" charset="0"/>
              </a:rPr>
              <a:t>upgrade</a:t>
            </a:r>
            <a:r>
              <a:rPr lang="en-US" sz="2400" spc="-15" dirty="0">
                <a:effectLst/>
                <a:ea typeface="Calibri" panose="020F0502020204030204" pitchFamily="34" charset="0"/>
              </a:rPr>
              <a:t>" or "</a:t>
            </a:r>
            <a:r>
              <a:rPr lang="en-US" sz="2400" b="1" spc="-15" dirty="0">
                <a:effectLst/>
                <a:ea typeface="Calibri" panose="020F0502020204030204" pitchFamily="34" charset="0"/>
              </a:rPr>
              <a:t>downgrade</a:t>
            </a:r>
            <a:r>
              <a:rPr lang="en-US" sz="2400" spc="-15" dirty="0">
                <a:effectLst/>
                <a:ea typeface="Calibri" panose="020F0502020204030204" pitchFamily="34" charset="0"/>
              </a:rPr>
              <a:t>" of intensity when they do not share exactly the same assessment as the prior speaker. This enables them to agree to the extent that their assessment has the same "polarity" as the first assessment (a positive or negative assessment). </a:t>
            </a:r>
          </a:p>
          <a:p>
            <a:pPr marL="0" indent="0">
              <a:buNone/>
            </a:pPr>
            <a:endParaRPr lang="en-US" sz="2400" spc="-15" dirty="0"/>
          </a:p>
          <a:p>
            <a:pPr marL="0" indent="0">
              <a:buNone/>
            </a:pPr>
            <a:r>
              <a:rPr lang="en-US" sz="2400" spc="-15" dirty="0"/>
              <a:t>Excerpts 16 and 17 on the next slide shows an assessment in line 1 and a "second assessment" in line 2.  </a:t>
            </a:r>
          </a:p>
          <a:p>
            <a:pPr marL="0" indent="0">
              <a:buNone/>
            </a:pPr>
            <a:endParaRPr lang="en-US" sz="2400" dirty="0"/>
          </a:p>
        </p:txBody>
      </p:sp>
      <p:sp>
        <p:nvSpPr>
          <p:cNvPr id="4" name="Slide Number Placeholder 3">
            <a:extLst>
              <a:ext uri="{FF2B5EF4-FFF2-40B4-BE49-F238E27FC236}">
                <a16:creationId xmlns:a16="http://schemas.microsoft.com/office/drawing/2014/main" id="{99C5550A-1224-449E-BCA6-AF88E8BBFEC8}"/>
              </a:ext>
            </a:extLst>
          </p:cNvPr>
          <p:cNvSpPr>
            <a:spLocks noGrp="1"/>
          </p:cNvSpPr>
          <p:nvPr>
            <p:ph type="sldNum" sz="quarter" idx="12"/>
          </p:nvPr>
        </p:nvSpPr>
        <p:spPr/>
        <p:txBody>
          <a:bodyPr/>
          <a:lstStyle/>
          <a:p>
            <a:fld id="{B690928D-BB38-4209-88FD-873B6AB6C9CB}" type="slidenum">
              <a:rPr lang="en-US" smtClean="0"/>
              <a:t>12</a:t>
            </a:fld>
            <a:endParaRPr lang="en-US" dirty="0"/>
          </a:p>
        </p:txBody>
      </p:sp>
    </p:spTree>
    <p:extLst>
      <p:ext uri="{BB962C8B-B14F-4D97-AF65-F5344CB8AC3E}">
        <p14:creationId xmlns:p14="http://schemas.microsoft.com/office/powerpoint/2010/main" val="413825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D00D8-4F81-4E83-B45B-633C5D3EBAFA}"/>
              </a:ext>
            </a:extLst>
          </p:cNvPr>
          <p:cNvSpPr>
            <a:spLocks noGrp="1"/>
          </p:cNvSpPr>
          <p:nvPr>
            <p:ph type="title"/>
          </p:nvPr>
        </p:nvSpPr>
        <p:spPr/>
        <p:txBody>
          <a:bodyPr>
            <a:normAutofit/>
          </a:bodyPr>
          <a:lstStyle/>
          <a:p>
            <a:r>
              <a:rPr lang="en-US" sz="3200" dirty="0">
                <a:latin typeface="+mn-lt"/>
              </a:rPr>
              <a:t>Excerpt 16 --second assessment; agreement</a:t>
            </a:r>
            <a:br>
              <a:rPr lang="en-US" sz="3200" dirty="0">
                <a:latin typeface="+mn-lt"/>
              </a:rPr>
            </a:br>
            <a:r>
              <a:rPr lang="en-US" sz="3200" dirty="0">
                <a:latin typeface="+mn-lt"/>
              </a:rPr>
              <a:t>Excerpt 17--second assessment; upgrade</a:t>
            </a:r>
          </a:p>
        </p:txBody>
      </p:sp>
      <p:sp>
        <p:nvSpPr>
          <p:cNvPr id="3" name="Content Placeholder 2">
            <a:extLst>
              <a:ext uri="{FF2B5EF4-FFF2-40B4-BE49-F238E27FC236}">
                <a16:creationId xmlns:a16="http://schemas.microsoft.com/office/drawing/2014/main" id="{FC84FA46-BBF3-4963-A0A5-70885C29C651}"/>
              </a:ext>
            </a:extLst>
          </p:cNvPr>
          <p:cNvSpPr>
            <a:spLocks noGrp="1"/>
          </p:cNvSpPr>
          <p:nvPr>
            <p:ph idx="1"/>
          </p:nvPr>
        </p:nvSpPr>
        <p:spPr>
          <a:xfrm>
            <a:off x="2072080" y="2139193"/>
            <a:ext cx="9281719" cy="4582282"/>
          </a:xfrm>
        </p:spPr>
        <p:txBody>
          <a:bodyPr/>
          <a:lstStyle/>
          <a:p>
            <a:pPr marR="457200" indent="0">
              <a:lnSpc>
                <a:spcPct val="100000"/>
              </a:lnSpc>
              <a:spcBef>
                <a:spcPts val="0"/>
              </a:spcBef>
              <a:spcAft>
                <a:spcPts val="600"/>
              </a:spcAft>
              <a:buNone/>
              <a:tabLst>
                <a:tab pos="-457200" algn="l"/>
              </a:tabLst>
            </a:pPr>
            <a:r>
              <a:rPr lang="en-US" sz="2400" spc="-15" dirty="0">
                <a:effectLst/>
                <a:ea typeface="Calibri" panose="020F0502020204030204" pitchFamily="34" charset="0"/>
              </a:rPr>
              <a:t>Excerpt 16:  (Pomerantz, 1984, p. 60)</a:t>
            </a:r>
            <a:br>
              <a:rPr lang="en-US" sz="2400" dirty="0">
                <a:effectLst/>
                <a:ea typeface="Calibri" panose="020F0502020204030204" pitchFamily="34" charset="0"/>
              </a:rPr>
            </a:br>
            <a:r>
              <a:rPr lang="en-US" sz="2400" spc="-15" dirty="0">
                <a:effectLst/>
                <a:ea typeface="Calibri" panose="020F0502020204030204" pitchFamily="34" charset="0"/>
              </a:rPr>
              <a:t>1	B:  Well, it was fun </a:t>
            </a:r>
            <a:r>
              <a:rPr lang="en-US" sz="2400" spc="-15" dirty="0" err="1">
                <a:effectLst/>
                <a:ea typeface="Calibri" panose="020F0502020204030204" pitchFamily="34" charset="0"/>
              </a:rPr>
              <a:t>Cla</a:t>
            </a:r>
            <a:r>
              <a:rPr lang="en-US" sz="2400" spc="-15">
                <a:effectLst/>
                <a:ea typeface="Calibri" panose="020F0502020204030204" pitchFamily="34" charset="0"/>
              </a:rPr>
              <a:t>[ire,</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2	A:   	                          [Yeah, I enjoyed every minute of it.</a:t>
            </a:r>
          </a:p>
          <a:p>
            <a:pPr marR="457200" indent="0">
              <a:lnSpc>
                <a:spcPct val="100000"/>
              </a:lnSpc>
              <a:spcBef>
                <a:spcPts val="0"/>
              </a:spcBef>
              <a:spcAft>
                <a:spcPts val="600"/>
              </a:spcAft>
              <a:buNone/>
              <a:tabLst>
                <a:tab pos="-457200" algn="l"/>
              </a:tabLst>
            </a:pPr>
            <a:endParaRPr lang="en-US" sz="2400" spc="-15">
              <a:ea typeface="Calibri" panose="020F0502020204030204" pitchFamily="34" charset="0"/>
            </a:endParaRPr>
          </a:p>
          <a:p>
            <a:pPr marR="457200" indent="0">
              <a:lnSpc>
                <a:spcPct val="100000"/>
              </a:lnSpc>
              <a:spcBef>
                <a:spcPts val="0"/>
              </a:spcBef>
              <a:spcAft>
                <a:spcPts val="600"/>
              </a:spcAft>
              <a:buNone/>
              <a:tabLst>
                <a:tab pos="-457200" algn="l"/>
              </a:tabLst>
            </a:pPr>
            <a:endParaRPr lang="en-US" sz="2400" spc="-15">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Excerpt 17:   Pomerantz (1984, p. 59) </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1	J:	Tsuh beautiful day out isn't it?</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2 	L:	Yeh it's jus' gorgeous . . .</a:t>
            </a:r>
            <a:endParaRPr lang="en-US" sz="2400">
              <a:effectLst/>
              <a:ea typeface="Calibri" panose="020F0502020204030204" pitchFamily="34" charset="0"/>
            </a:endParaRPr>
          </a:p>
          <a:p>
            <a:pPr marR="457200" indent="0">
              <a:lnSpc>
                <a:spcPct val="200000"/>
              </a:lnSpc>
              <a:spcBef>
                <a:spcPts val="0"/>
              </a:spcBef>
              <a:spcAft>
                <a:spcPts val="0"/>
              </a:spcAft>
              <a:buNone/>
              <a:tabLst>
                <a:tab pos="-457200" algn="l"/>
              </a:tabLst>
            </a:pPr>
            <a:endParaRPr lang="en-US" sz="2800" spc="-15">
              <a:effectLst/>
              <a:ea typeface="Calibri" panose="020F0502020204030204" pitchFamily="34" charset="0"/>
            </a:endParaRPr>
          </a:p>
          <a:p>
            <a:pPr marR="457200" indent="0">
              <a:lnSpc>
                <a:spcPct val="200000"/>
              </a:lnSpc>
              <a:spcBef>
                <a:spcPts val="0"/>
              </a:spcBef>
              <a:spcAft>
                <a:spcPts val="0"/>
              </a:spcAft>
              <a:buNone/>
              <a:tabLst>
                <a:tab pos="-457200" algn="l"/>
              </a:tabLst>
            </a:pPr>
            <a:endParaRPr lang="en-US" sz="2800">
              <a:effectLst/>
              <a:ea typeface="Calibri" panose="020F0502020204030204" pitchFamily="34" charset="0"/>
            </a:endParaRPr>
          </a:p>
          <a:p>
            <a:endParaRPr lang="en-US"/>
          </a:p>
        </p:txBody>
      </p:sp>
      <p:sp>
        <p:nvSpPr>
          <p:cNvPr id="4" name="Slide Number Placeholder 3">
            <a:extLst>
              <a:ext uri="{FF2B5EF4-FFF2-40B4-BE49-F238E27FC236}">
                <a16:creationId xmlns:a16="http://schemas.microsoft.com/office/drawing/2014/main" id="{E6AC0C9F-2C62-45E0-9493-0FC7807E915E}"/>
              </a:ext>
            </a:extLst>
          </p:cNvPr>
          <p:cNvSpPr>
            <a:spLocks noGrp="1"/>
          </p:cNvSpPr>
          <p:nvPr>
            <p:ph type="sldNum" sz="quarter" idx="12"/>
          </p:nvPr>
        </p:nvSpPr>
        <p:spPr/>
        <p:txBody>
          <a:bodyPr/>
          <a:lstStyle/>
          <a:p>
            <a:fld id="{B690928D-BB38-4209-88FD-873B6AB6C9CB}" type="slidenum">
              <a:rPr lang="en-US" smtClean="0"/>
              <a:t>13</a:t>
            </a:fld>
            <a:endParaRPr lang="en-US"/>
          </a:p>
        </p:txBody>
      </p:sp>
    </p:spTree>
    <p:extLst>
      <p:ext uri="{BB962C8B-B14F-4D97-AF65-F5344CB8AC3E}">
        <p14:creationId xmlns:p14="http://schemas.microsoft.com/office/powerpoint/2010/main" val="1324021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84BF7-DF14-4479-BECB-770DD042ACEC}"/>
              </a:ext>
            </a:extLst>
          </p:cNvPr>
          <p:cNvSpPr>
            <a:spLocks noGrp="1"/>
          </p:cNvSpPr>
          <p:nvPr>
            <p:ph type="title"/>
          </p:nvPr>
        </p:nvSpPr>
        <p:spPr>
          <a:xfrm>
            <a:off x="838200" y="365126"/>
            <a:ext cx="10515600" cy="557663"/>
          </a:xfrm>
        </p:spPr>
        <p:txBody>
          <a:bodyPr>
            <a:normAutofit/>
          </a:bodyPr>
          <a:lstStyle/>
          <a:p>
            <a:r>
              <a:rPr lang="en-US" sz="3200" dirty="0">
                <a:latin typeface="+mn-lt"/>
              </a:rPr>
              <a:t>Summary</a:t>
            </a:r>
          </a:p>
        </p:txBody>
      </p:sp>
      <p:sp>
        <p:nvSpPr>
          <p:cNvPr id="3" name="Content Placeholder 2">
            <a:extLst>
              <a:ext uri="{FF2B5EF4-FFF2-40B4-BE49-F238E27FC236}">
                <a16:creationId xmlns:a16="http://schemas.microsoft.com/office/drawing/2014/main" id="{A16AE2F8-55DF-462A-948F-AB09E5B044DA}"/>
              </a:ext>
            </a:extLst>
          </p:cNvPr>
          <p:cNvSpPr>
            <a:spLocks noGrp="1"/>
          </p:cNvSpPr>
          <p:nvPr>
            <p:ph idx="1"/>
          </p:nvPr>
        </p:nvSpPr>
        <p:spPr>
          <a:xfrm>
            <a:off x="1417740" y="1124125"/>
            <a:ext cx="9936060" cy="5519956"/>
          </a:xfrm>
        </p:spPr>
        <p:txBody>
          <a:bodyPr/>
          <a:lstStyle/>
          <a:p>
            <a:pPr marL="0" indent="0">
              <a:buNone/>
            </a:pPr>
            <a:r>
              <a:rPr lang="en-US" sz="2400" spc="-15" dirty="0">
                <a:effectLst/>
                <a:ea typeface="Calibri" panose="020F0502020204030204" pitchFamily="34" charset="0"/>
              </a:rPr>
              <a:t>This chapter has shown how adjacency pairs can be constructed to create sequences out of individual turns at talk. These sequences can be used to accomplish a wide range of interactional tasks</a:t>
            </a:r>
            <a:r>
              <a:rPr lang="en-US" sz="2400" spc="-15">
                <a:effectLst/>
                <a:ea typeface="Calibri" panose="020F0502020204030204" pitchFamily="34" charset="0"/>
              </a:rPr>
              <a:t>. </a:t>
            </a:r>
          </a:p>
          <a:p>
            <a:pPr marL="0" indent="0">
              <a:buNone/>
            </a:pPr>
            <a:endParaRPr lang="en-US" sz="2400" spc="-15">
              <a:effectLst/>
              <a:ea typeface="Calibri" panose="020F0502020204030204" pitchFamily="34" charset="0"/>
            </a:endParaRPr>
          </a:p>
          <a:p>
            <a:pPr marL="0" indent="0">
              <a:buNone/>
            </a:pPr>
            <a:r>
              <a:rPr lang="en-US" sz="2400" spc="-15">
                <a:effectLst/>
                <a:ea typeface="Calibri" panose="020F0502020204030204" pitchFamily="34" charset="0"/>
              </a:rPr>
              <a:t>The </a:t>
            </a:r>
            <a:r>
              <a:rPr lang="en-US" sz="2400" spc="-15" dirty="0">
                <a:effectLst/>
                <a:ea typeface="Calibri" panose="020F0502020204030204" pitchFamily="34" charset="0"/>
              </a:rPr>
              <a:t>concept of preference organization describes how people construct their responses to first pair parts of adjacency pairs to coincide with social expectations</a:t>
            </a:r>
            <a:r>
              <a:rPr lang="en-US" sz="2400" spc="-15">
                <a:effectLst/>
                <a:ea typeface="Calibri" panose="020F0502020204030204" pitchFamily="34" charset="0"/>
              </a:rPr>
              <a:t>. </a:t>
            </a:r>
          </a:p>
          <a:p>
            <a:pPr marL="0" indent="0">
              <a:buNone/>
            </a:pPr>
            <a:endParaRPr lang="en-US" sz="2400" spc="-15" dirty="0">
              <a:effectLst/>
              <a:ea typeface="Calibri" panose="020F0502020204030204" pitchFamily="34" charset="0"/>
            </a:endParaRPr>
          </a:p>
          <a:p>
            <a:pPr marL="0" indent="0">
              <a:buNone/>
            </a:pPr>
            <a:r>
              <a:rPr lang="en-US" sz="2400" spc="-15" dirty="0">
                <a:effectLst/>
                <a:ea typeface="Calibri" panose="020F0502020204030204" pitchFamily="34" charset="0"/>
              </a:rPr>
              <a:t>Preference organization also applies to some categories of utterances that are not strictly speaking adjacency pairs, for example second assessments and agreements or disagreements with assessments.</a:t>
            </a:r>
          </a:p>
          <a:p>
            <a:pPr marL="0" indent="0">
              <a:buNone/>
            </a:pPr>
            <a:endParaRPr lang="en-US" sz="2400" spc="-15">
              <a:effectLst/>
              <a:ea typeface="Calibri" panose="020F0502020204030204" pitchFamily="34" charset="0"/>
            </a:endParaRPr>
          </a:p>
          <a:p>
            <a:pPr marL="0" indent="0">
              <a:buNone/>
            </a:pPr>
            <a:r>
              <a:rPr lang="en-US" sz="2400" spc="-15">
                <a:effectLst/>
                <a:ea typeface="Calibri" panose="020F0502020204030204" pitchFamily="34" charset="0"/>
              </a:rPr>
              <a:t>In </a:t>
            </a:r>
            <a:r>
              <a:rPr lang="en-US" sz="2400" spc="-15" dirty="0">
                <a:effectLst/>
                <a:ea typeface="Calibri" panose="020F0502020204030204" pitchFamily="34" charset="0"/>
              </a:rPr>
              <a:t>the next chapter we will investigate how participants can use adjacency pairs as the building blocks of larger segments of talk.</a:t>
            </a:r>
            <a:endParaRPr lang="en-US" sz="24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16F3252-E5E7-4D07-8652-D02CFB27BEAA}"/>
              </a:ext>
            </a:extLst>
          </p:cNvPr>
          <p:cNvSpPr>
            <a:spLocks noGrp="1"/>
          </p:cNvSpPr>
          <p:nvPr>
            <p:ph type="sldNum" sz="quarter" idx="12"/>
          </p:nvPr>
        </p:nvSpPr>
        <p:spPr/>
        <p:txBody>
          <a:bodyPr/>
          <a:lstStyle/>
          <a:p>
            <a:fld id="{B690928D-BB38-4209-88FD-873B6AB6C9CB}" type="slidenum">
              <a:rPr lang="en-US" smtClean="0"/>
              <a:t>14</a:t>
            </a:fld>
            <a:endParaRPr lang="en-US" dirty="0"/>
          </a:p>
        </p:txBody>
      </p:sp>
    </p:spTree>
    <p:extLst>
      <p:ext uri="{BB962C8B-B14F-4D97-AF65-F5344CB8AC3E}">
        <p14:creationId xmlns:p14="http://schemas.microsoft.com/office/powerpoint/2010/main" val="142447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82707-5524-4002-BB9F-D74F1B39F38E}"/>
              </a:ext>
            </a:extLst>
          </p:cNvPr>
          <p:cNvSpPr>
            <a:spLocks noGrp="1"/>
          </p:cNvSpPr>
          <p:nvPr>
            <p:ph type="title"/>
          </p:nvPr>
        </p:nvSpPr>
        <p:spPr>
          <a:xfrm>
            <a:off x="838200" y="365126"/>
            <a:ext cx="10515600" cy="591220"/>
          </a:xfrm>
        </p:spPr>
        <p:txBody>
          <a:bodyPr>
            <a:normAutofit/>
          </a:bodyPr>
          <a:lstStyle/>
          <a:p>
            <a:r>
              <a:rPr lang="en-US" sz="3200" dirty="0">
                <a:latin typeface="+mn-lt"/>
              </a:rPr>
              <a:t>Selected sources</a:t>
            </a:r>
          </a:p>
        </p:txBody>
      </p:sp>
      <p:sp>
        <p:nvSpPr>
          <p:cNvPr id="3" name="Content Placeholder 2">
            <a:extLst>
              <a:ext uri="{FF2B5EF4-FFF2-40B4-BE49-F238E27FC236}">
                <a16:creationId xmlns:a16="http://schemas.microsoft.com/office/drawing/2014/main" id="{95F0979B-293F-4878-B066-7AC1F8AE8E3A}"/>
              </a:ext>
            </a:extLst>
          </p:cNvPr>
          <p:cNvSpPr>
            <a:spLocks noGrp="1"/>
          </p:cNvSpPr>
          <p:nvPr>
            <p:ph idx="1"/>
          </p:nvPr>
        </p:nvSpPr>
        <p:spPr>
          <a:xfrm>
            <a:off x="838200" y="1501628"/>
            <a:ext cx="10515600" cy="4991245"/>
          </a:xfrm>
        </p:spPr>
        <p:txBody>
          <a:bodyPr/>
          <a:lstStyle/>
          <a:p>
            <a:pPr marL="0" marR="0" indent="0">
              <a:lnSpc>
                <a:spcPct val="100000"/>
              </a:lnSpc>
              <a:spcBef>
                <a:spcPts val="0"/>
              </a:spcBef>
              <a:spcAft>
                <a:spcPts val="600"/>
              </a:spcAft>
              <a:buNone/>
            </a:pPr>
            <a:r>
              <a:rPr lang="en-US" sz="1600" spc="-15">
                <a:effectLst/>
                <a:ea typeface="Calibri" panose="020F0502020204030204" pitchFamily="34" charset="0"/>
              </a:rPr>
              <a:t>Pomerantz, Anita. (1978a), ‘Compliment responses: notes on the co-operation of multiple constraints’, in J. Schenkein (ed.), </a:t>
            </a:r>
            <a:r>
              <a:rPr lang="en-US" sz="1600" u="sng" spc="-15">
                <a:effectLst/>
                <a:ea typeface="Calibri" panose="020F0502020204030204" pitchFamily="34" charset="0"/>
              </a:rPr>
              <a:t>Studies in the Organization of Conversational Interaction</a:t>
            </a:r>
            <a:r>
              <a:rPr lang="en-US" sz="1600" spc="-15">
                <a:effectLst/>
                <a:ea typeface="Calibri" panose="020F0502020204030204" pitchFamily="34" charset="0"/>
              </a:rPr>
              <a:t>. New York: Academic Press, pp. 79–112.</a:t>
            </a:r>
            <a:endParaRPr lang="en-US" sz="1600">
              <a:effectLst/>
              <a:ea typeface="Calibri" panose="020F0502020204030204" pitchFamily="34" charset="0"/>
            </a:endParaRPr>
          </a:p>
          <a:p>
            <a:pPr marL="0" marR="0" indent="0">
              <a:lnSpc>
                <a:spcPct val="100000"/>
              </a:lnSpc>
              <a:spcBef>
                <a:spcPts val="0"/>
              </a:spcBef>
              <a:spcAft>
                <a:spcPts val="600"/>
              </a:spcAft>
              <a:buNone/>
            </a:pPr>
            <a:r>
              <a:rPr lang="en-US" sz="1600" spc="-15">
                <a:effectLst/>
                <a:ea typeface="Calibri" panose="020F0502020204030204" pitchFamily="34" charset="0"/>
              </a:rPr>
              <a:t>Pomerantz, Anita. (1984), ‘Agreeing and disagreeing with assessments: some features of preferred-dispreferred turn shapes’, in Atkinson, J. M. and John Heritage (eds) </a:t>
            </a:r>
            <a:r>
              <a:rPr lang="en-US" sz="1600" u="sng" spc="-15">
                <a:effectLst/>
                <a:ea typeface="Calibri" panose="020F0502020204030204" pitchFamily="34" charset="0"/>
              </a:rPr>
              <a:t>Structures of Social Action: Studies in Conversation Analysis</a:t>
            </a:r>
            <a:r>
              <a:rPr lang="en-US" sz="1600" spc="-15">
                <a:effectLst/>
                <a:ea typeface="Calibri" panose="020F0502020204030204" pitchFamily="34" charset="0"/>
              </a:rPr>
              <a:t>. Cambridge: Cambridge University Press, pp. 57–101. </a:t>
            </a:r>
          </a:p>
          <a:p>
            <a:pPr marL="0" indent="0">
              <a:lnSpc>
                <a:spcPct val="100000"/>
              </a:lnSpc>
              <a:spcBef>
                <a:spcPts val="0"/>
              </a:spcBef>
              <a:spcAft>
                <a:spcPts val="600"/>
              </a:spcAft>
              <a:buNone/>
            </a:pPr>
            <a:r>
              <a:rPr lang="en-US" sz="1600">
                <a:effectLst/>
                <a:ea typeface="Calibri" panose="020F0502020204030204" pitchFamily="34" charset="0"/>
              </a:rPr>
              <a:t>Sacks, Harvey. (1987a), ‘On the preferences for agreement and contiguity in sequences in conversation’, In Button, Graham and John R. E. Lee (eds) </a:t>
            </a:r>
            <a:r>
              <a:rPr lang="en-US" sz="1600" u="sng">
                <a:effectLst/>
                <a:ea typeface="Calibri" panose="020F0502020204030204" pitchFamily="34" charset="0"/>
              </a:rPr>
              <a:t>Talk and Social Organisation</a:t>
            </a:r>
            <a:r>
              <a:rPr lang="en-US" sz="1600">
                <a:effectLst/>
                <a:ea typeface="Calibri" panose="020F0502020204030204" pitchFamily="34" charset="0"/>
              </a:rPr>
              <a:t>. Clevedon, UK: Multilingual Matters, pp. 54–69.</a:t>
            </a:r>
          </a:p>
          <a:p>
            <a:pPr marL="0" marR="0" indent="0">
              <a:lnSpc>
                <a:spcPct val="100000"/>
              </a:lnSpc>
              <a:spcBef>
                <a:spcPts val="0"/>
              </a:spcBef>
              <a:spcAft>
                <a:spcPts val="600"/>
              </a:spcAft>
              <a:buNone/>
            </a:pPr>
            <a:r>
              <a:rPr lang="en-US" sz="1600">
                <a:effectLst/>
                <a:ea typeface="Calibri" panose="020F0502020204030204" pitchFamily="34" charset="0"/>
                <a:cs typeface="Times New Roman" panose="02020603050405020304" pitchFamily="18" charset="0"/>
              </a:rPr>
              <a:t>Sacks, Harvey, Schegloff, Emanuel A. and Jefferson, Gail. (1974), ‘A simplest systematics for the organization of turn-taking for conversation’, </a:t>
            </a:r>
            <a:r>
              <a:rPr lang="en-US" sz="1600" u="sng">
                <a:effectLst/>
                <a:ea typeface="Calibri" panose="020F0502020204030204" pitchFamily="34" charset="0"/>
                <a:cs typeface="Times New Roman" panose="02020603050405020304" pitchFamily="18" charset="0"/>
              </a:rPr>
              <a:t>Language</a:t>
            </a:r>
            <a:r>
              <a:rPr lang="en-US" sz="1600">
                <a:effectLst/>
                <a:ea typeface="Calibri" panose="020F0502020204030204" pitchFamily="34" charset="0"/>
                <a:cs typeface="Times New Roman" panose="02020603050405020304" pitchFamily="18" charset="0"/>
              </a:rPr>
              <a:t>, 50, (4), 696–735. </a:t>
            </a:r>
          </a:p>
          <a:p>
            <a:pPr marL="0" indent="0">
              <a:lnSpc>
                <a:spcPct val="100000"/>
              </a:lnSpc>
              <a:spcBef>
                <a:spcPts val="0"/>
              </a:spcBef>
              <a:spcAft>
                <a:spcPts val="600"/>
              </a:spcAft>
              <a:buNone/>
            </a:pPr>
            <a:r>
              <a:rPr lang="en-US" sz="1600">
                <a:effectLst/>
                <a:ea typeface="Calibri" panose="020F0502020204030204" pitchFamily="34" charset="0"/>
                <a:cs typeface="Times New Roman" panose="02020603050405020304" pitchFamily="18" charset="0"/>
              </a:rPr>
              <a:t>Sacks, Harvey and Schegloff, Emanuel A. (1979), ‘Two preferences in the organization of reference to persons and their interaction’, in George Psathas (ed.), </a:t>
            </a:r>
            <a:r>
              <a:rPr lang="en-US" sz="1600" u="sng">
                <a:effectLst/>
                <a:ea typeface="Calibri" panose="020F0502020204030204" pitchFamily="34" charset="0"/>
                <a:cs typeface="Times New Roman" panose="02020603050405020304" pitchFamily="18" charset="0"/>
              </a:rPr>
              <a:t>Everyday Language: Studies in Ethnomethodology</a:t>
            </a:r>
            <a:r>
              <a:rPr lang="en-US" sz="1600">
                <a:effectLst/>
                <a:ea typeface="Calibri" panose="020F0502020204030204" pitchFamily="34" charset="0"/>
                <a:cs typeface="Times New Roman" panose="02020603050405020304" pitchFamily="18" charset="0"/>
              </a:rPr>
              <a:t>. New York: Irvington Publishers, pp. 15–21.</a:t>
            </a:r>
          </a:p>
          <a:p>
            <a:pPr marL="0" indent="0">
              <a:lnSpc>
                <a:spcPct val="100000"/>
              </a:lnSpc>
              <a:spcBef>
                <a:spcPts val="0"/>
              </a:spcBef>
              <a:spcAft>
                <a:spcPts val="600"/>
              </a:spcAft>
              <a:buNone/>
            </a:pPr>
            <a:r>
              <a:rPr lang="en-US" sz="1600">
                <a:effectLst/>
                <a:ea typeface="Calibri" panose="020F0502020204030204" pitchFamily="34" charset="0"/>
                <a:cs typeface="Times New Roman" panose="02020603050405020304" pitchFamily="18" charset="0"/>
              </a:rPr>
              <a:t>Schegloff, Emanuel A. (2007a), </a:t>
            </a:r>
            <a:r>
              <a:rPr lang="en-US" sz="1600" u="sng">
                <a:effectLst/>
                <a:ea typeface="Calibri" panose="020F0502020204030204" pitchFamily="34" charset="0"/>
                <a:cs typeface="Times New Roman" panose="02020603050405020304" pitchFamily="18" charset="0"/>
              </a:rPr>
              <a:t>Sequence Organization in Interaction: A Primer in Conversation Analysis, Volume 1</a:t>
            </a:r>
            <a:r>
              <a:rPr lang="en-US" sz="1600">
                <a:effectLst/>
                <a:ea typeface="Calibri" panose="020F0502020204030204" pitchFamily="34" charset="0"/>
                <a:cs typeface="Times New Roman" panose="02020603050405020304" pitchFamily="18" charset="0"/>
              </a:rPr>
              <a:t>, Cambridge, UK: Cambridge University Press.</a:t>
            </a:r>
          </a:p>
          <a:p>
            <a:pPr marL="0" indent="0">
              <a:lnSpc>
                <a:spcPct val="100000"/>
              </a:lnSpc>
              <a:spcBef>
                <a:spcPts val="0"/>
              </a:spcBef>
              <a:spcAft>
                <a:spcPts val="600"/>
              </a:spcAft>
              <a:buNone/>
            </a:pPr>
            <a:r>
              <a:rPr lang="en-US" sz="1600">
                <a:effectLst/>
                <a:ea typeface="Calibri" panose="020F0502020204030204" pitchFamily="34" charset="0"/>
                <a:cs typeface="Times New Roman" panose="02020603050405020304" pitchFamily="18" charset="0"/>
              </a:rPr>
              <a:t>Schegloff, Emanuel A. and Sacks, Harvey. (1973), ‘Opening up closings’, </a:t>
            </a:r>
            <a:r>
              <a:rPr lang="en-US" sz="1600" u="sng">
                <a:effectLst/>
                <a:ea typeface="Calibri" panose="020F0502020204030204" pitchFamily="34" charset="0"/>
                <a:cs typeface="Times New Roman" panose="02020603050405020304" pitchFamily="18" charset="0"/>
              </a:rPr>
              <a:t>Semiotica</a:t>
            </a:r>
            <a:r>
              <a:rPr lang="en-US" sz="1600">
                <a:effectLst/>
                <a:ea typeface="Calibri" panose="020F0502020204030204" pitchFamily="34" charset="0"/>
                <a:cs typeface="Times New Roman" panose="02020603050405020304" pitchFamily="18" charset="0"/>
              </a:rPr>
              <a:t>, 8, 289–327.</a:t>
            </a:r>
          </a:p>
          <a:p>
            <a:pPr marL="0" indent="0">
              <a:lnSpc>
                <a:spcPct val="100000"/>
              </a:lnSpc>
              <a:spcBef>
                <a:spcPts val="0"/>
              </a:spcBef>
              <a:spcAft>
                <a:spcPts val="600"/>
              </a:spcAft>
              <a:buNone/>
            </a:pPr>
            <a:endParaRPr lang="en-US" sz="1600">
              <a:effectLst/>
              <a:ea typeface="Calibri" panose="020F0502020204030204" pitchFamily="34" charset="0"/>
              <a:cs typeface="Times New Roman" panose="02020603050405020304" pitchFamily="18" charset="0"/>
            </a:endParaRPr>
          </a:p>
          <a:p>
            <a:pPr marL="0" indent="0">
              <a:lnSpc>
                <a:spcPct val="100000"/>
              </a:lnSpc>
              <a:spcBef>
                <a:spcPts val="0"/>
              </a:spcBef>
              <a:spcAft>
                <a:spcPts val="600"/>
              </a:spcAft>
              <a:buNone/>
            </a:pPr>
            <a:endParaRPr lang="en-US" sz="1600">
              <a:effectLst/>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0"/>
              </a:spcAft>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1A950CC-1B23-4993-A884-2ED03953EBCF}"/>
              </a:ext>
            </a:extLst>
          </p:cNvPr>
          <p:cNvSpPr>
            <a:spLocks noGrp="1"/>
          </p:cNvSpPr>
          <p:nvPr>
            <p:ph type="sldNum" sz="quarter" idx="12"/>
          </p:nvPr>
        </p:nvSpPr>
        <p:spPr/>
        <p:txBody>
          <a:bodyPr/>
          <a:lstStyle/>
          <a:p>
            <a:fld id="{B690928D-BB38-4209-88FD-873B6AB6C9CB}" type="slidenum">
              <a:rPr lang="en-US" smtClean="0"/>
              <a:t>15</a:t>
            </a:fld>
            <a:endParaRPr lang="en-US" dirty="0"/>
          </a:p>
        </p:txBody>
      </p:sp>
    </p:spTree>
    <p:extLst>
      <p:ext uri="{BB962C8B-B14F-4D97-AF65-F5344CB8AC3E}">
        <p14:creationId xmlns:p14="http://schemas.microsoft.com/office/powerpoint/2010/main" val="30678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72962-CC98-4B3D-98B5-E3930548AF3F}"/>
              </a:ext>
            </a:extLst>
          </p:cNvPr>
          <p:cNvSpPr>
            <a:spLocks noGrp="1"/>
          </p:cNvSpPr>
          <p:nvPr>
            <p:ph type="title"/>
          </p:nvPr>
        </p:nvSpPr>
        <p:spPr>
          <a:xfrm>
            <a:off x="838200" y="365126"/>
            <a:ext cx="10515600" cy="532946"/>
          </a:xfrm>
        </p:spPr>
        <p:txBody>
          <a:bodyPr>
            <a:normAutofit/>
          </a:bodyPr>
          <a:lstStyle/>
          <a:p>
            <a:r>
              <a:rPr lang="en-US" sz="3200" dirty="0">
                <a:latin typeface="+mn-lt"/>
              </a:rPr>
              <a:t>Outline</a:t>
            </a:r>
          </a:p>
        </p:txBody>
      </p:sp>
      <p:sp>
        <p:nvSpPr>
          <p:cNvPr id="3" name="Content Placeholder 2">
            <a:extLst>
              <a:ext uri="{FF2B5EF4-FFF2-40B4-BE49-F238E27FC236}">
                <a16:creationId xmlns:a16="http://schemas.microsoft.com/office/drawing/2014/main" id="{9A32DB14-5F32-4CF8-832D-94F464B5149E}"/>
              </a:ext>
            </a:extLst>
          </p:cNvPr>
          <p:cNvSpPr>
            <a:spLocks noGrp="1"/>
          </p:cNvSpPr>
          <p:nvPr>
            <p:ph idx="1"/>
          </p:nvPr>
        </p:nvSpPr>
        <p:spPr>
          <a:xfrm>
            <a:off x="2122414" y="898072"/>
            <a:ext cx="9231385" cy="5821509"/>
          </a:xfrm>
        </p:spPr>
        <p:txBody>
          <a:bodyPr/>
          <a:lstStyle/>
          <a:p>
            <a:pPr marL="0" indent="0">
              <a:buNone/>
            </a:pPr>
            <a:r>
              <a:rPr lang="en-US" sz="2400" dirty="0"/>
              <a:t>Introduction</a:t>
            </a:r>
          </a:p>
          <a:p>
            <a:pPr marL="0" indent="0">
              <a:buNone/>
            </a:pPr>
            <a:endParaRPr lang="en-US" sz="2400" dirty="0"/>
          </a:p>
          <a:p>
            <a:pPr marL="0" indent="0">
              <a:buNone/>
            </a:pPr>
            <a:r>
              <a:rPr lang="en-US" sz="2400" spc="-15" dirty="0">
                <a:effectLst/>
                <a:ea typeface="Calibri" panose="020F0502020204030204" pitchFamily="34" charset="0"/>
              </a:rPr>
              <a:t>Adjacency pairs</a:t>
            </a:r>
          </a:p>
          <a:p>
            <a:pPr marL="0" indent="0">
              <a:buNone/>
            </a:pPr>
            <a:endParaRPr lang="en-US" sz="2400" dirty="0">
              <a:effectLst/>
              <a:ea typeface="Calibri" panose="020F0502020204030204" pitchFamily="34" charset="0"/>
            </a:endParaRPr>
          </a:p>
          <a:p>
            <a:pPr marL="0" indent="0">
              <a:buNone/>
            </a:pPr>
            <a:r>
              <a:rPr lang="en-US" sz="2400" spc="-15" dirty="0">
                <a:effectLst/>
                <a:ea typeface="Calibri" panose="020F0502020204030204" pitchFamily="34" charset="0"/>
              </a:rPr>
              <a:t>Preference organization</a:t>
            </a:r>
          </a:p>
          <a:p>
            <a:pPr marL="0" indent="0">
              <a:buNone/>
            </a:pPr>
            <a:endParaRPr lang="en-US" sz="2400" dirty="0">
              <a:effectLst/>
              <a:ea typeface="Calibri" panose="020F0502020204030204" pitchFamily="34" charset="0"/>
            </a:endParaRPr>
          </a:p>
          <a:p>
            <a:pPr marL="0" indent="0">
              <a:buNone/>
            </a:pPr>
            <a:r>
              <a:rPr lang="en-US" sz="2400" spc="-15" dirty="0">
                <a:effectLst/>
                <a:ea typeface="Calibri" panose="020F0502020204030204" pitchFamily="34" charset="0"/>
              </a:rPr>
              <a:t>The preference for agreement</a:t>
            </a:r>
          </a:p>
          <a:p>
            <a:pPr marL="0" indent="0">
              <a:buNone/>
            </a:pPr>
            <a:endParaRPr lang="en-US" sz="2400" dirty="0">
              <a:effectLst/>
              <a:ea typeface="Calibri" panose="020F0502020204030204" pitchFamily="34" charset="0"/>
            </a:endParaRPr>
          </a:p>
          <a:p>
            <a:pPr marL="0" indent="0">
              <a:buNone/>
            </a:pPr>
            <a:r>
              <a:rPr lang="en-US" sz="2400" dirty="0">
                <a:effectLst/>
                <a:ea typeface="Calibri" panose="020F0502020204030204" pitchFamily="34" charset="0"/>
              </a:rPr>
              <a:t>Agreeing and disagreeing with assessments</a:t>
            </a:r>
          </a:p>
          <a:p>
            <a:pPr marL="0" indent="0">
              <a:buNone/>
            </a:pPr>
            <a:endParaRPr lang="en-US" sz="2400" dirty="0">
              <a:effectLst/>
              <a:ea typeface="Calibri" panose="020F0502020204030204" pitchFamily="34" charset="0"/>
            </a:endParaRPr>
          </a:p>
          <a:p>
            <a:pPr marL="0" indent="0">
              <a:buNone/>
            </a:pPr>
            <a:r>
              <a:rPr lang="en-US" sz="2400">
                <a:effectLst/>
                <a:ea typeface="Calibri" panose="020F0502020204030204" pitchFamily="34" charset="0"/>
              </a:rPr>
              <a:t>Summary</a:t>
            </a:r>
          </a:p>
          <a:p>
            <a:pPr marL="0" indent="0">
              <a:buNone/>
            </a:pPr>
            <a:endParaRPr lang="en-US" sz="2400">
              <a:effectLst/>
              <a:ea typeface="Calibri" panose="020F0502020204030204" pitchFamily="34" charset="0"/>
            </a:endParaRPr>
          </a:p>
          <a:p>
            <a:pPr marL="0" indent="0">
              <a:buNone/>
            </a:pPr>
            <a:r>
              <a:rPr lang="en-US" sz="2400">
                <a:ea typeface="Calibri" panose="020F0502020204030204" pitchFamily="34" charset="0"/>
              </a:rPr>
              <a:t>References</a:t>
            </a:r>
            <a:endParaRPr lang="en-US" sz="2400" dirty="0">
              <a:effectLst/>
              <a:ea typeface="Calibri" panose="020F0502020204030204" pitchFamily="34" charset="0"/>
            </a:endParaRPr>
          </a:p>
          <a:p>
            <a:pPr marL="0" indent="0">
              <a:buNone/>
            </a:pPr>
            <a:endParaRPr lang="en-US" sz="2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43BCC24-FB06-48F8-A01B-A34B7FA2027D}"/>
              </a:ext>
            </a:extLst>
          </p:cNvPr>
          <p:cNvSpPr>
            <a:spLocks noGrp="1"/>
          </p:cNvSpPr>
          <p:nvPr>
            <p:ph type="sldNum" sz="quarter" idx="12"/>
          </p:nvPr>
        </p:nvSpPr>
        <p:spPr/>
        <p:txBody>
          <a:bodyPr/>
          <a:lstStyle/>
          <a:p>
            <a:fld id="{B690928D-BB38-4209-88FD-873B6AB6C9CB}" type="slidenum">
              <a:rPr lang="en-US" smtClean="0"/>
              <a:t>2</a:t>
            </a:fld>
            <a:endParaRPr lang="en-US" dirty="0"/>
          </a:p>
        </p:txBody>
      </p:sp>
    </p:spTree>
    <p:extLst>
      <p:ext uri="{BB962C8B-B14F-4D97-AF65-F5344CB8AC3E}">
        <p14:creationId xmlns:p14="http://schemas.microsoft.com/office/powerpoint/2010/main" val="602358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97785-2EFA-42D5-BDAD-3E1CB47CC639}"/>
              </a:ext>
            </a:extLst>
          </p:cNvPr>
          <p:cNvSpPr>
            <a:spLocks noGrp="1"/>
          </p:cNvSpPr>
          <p:nvPr>
            <p:ph type="title"/>
          </p:nvPr>
        </p:nvSpPr>
        <p:spPr>
          <a:xfrm>
            <a:off x="838200" y="365125"/>
            <a:ext cx="10515600" cy="599609"/>
          </a:xfrm>
        </p:spPr>
        <p:txBody>
          <a:bodyPr>
            <a:normAutofit/>
          </a:bodyPr>
          <a:lstStyle/>
          <a:p>
            <a:r>
              <a:rPr lang="en-US" sz="3200" dirty="0">
                <a:latin typeface="+mn-lt"/>
              </a:rPr>
              <a:t>Introduction</a:t>
            </a:r>
          </a:p>
        </p:txBody>
      </p:sp>
      <p:sp>
        <p:nvSpPr>
          <p:cNvPr id="3" name="Content Placeholder 2">
            <a:extLst>
              <a:ext uri="{FF2B5EF4-FFF2-40B4-BE49-F238E27FC236}">
                <a16:creationId xmlns:a16="http://schemas.microsoft.com/office/drawing/2014/main" id="{95A04525-A4BC-45C2-A938-BA4D10B95498}"/>
              </a:ext>
            </a:extLst>
          </p:cNvPr>
          <p:cNvSpPr>
            <a:spLocks noGrp="1"/>
          </p:cNvSpPr>
          <p:nvPr>
            <p:ph idx="1"/>
          </p:nvPr>
        </p:nvSpPr>
        <p:spPr>
          <a:xfrm>
            <a:off x="1971412" y="1753299"/>
            <a:ext cx="9329257" cy="4968176"/>
          </a:xfrm>
        </p:spPr>
        <p:txBody>
          <a:bodyPr/>
          <a:lstStyle/>
          <a:p>
            <a:pPr marL="0" indent="0">
              <a:buNone/>
            </a:pPr>
            <a:r>
              <a:rPr lang="en-US" sz="2400" spc="-15" dirty="0">
                <a:effectLst/>
                <a:ea typeface="Calibri" panose="020F0502020204030204" pitchFamily="34" charset="0"/>
              </a:rPr>
              <a:t>In this chapter we will begin to explore how sequences of utterances can be used as building blocks to create actions that take more than one turn at talk, and more than one participant, to be accomplished. The basic building block for most of these more complex structures is the adjacency pair (Schegloff and Sacks, 1973; Sacks et al., 1974).</a:t>
            </a:r>
            <a:endParaRPr lang="en-US" sz="24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BCAAD731-E8DE-4E48-A4F5-54FDFB36259F}"/>
              </a:ext>
            </a:extLst>
          </p:cNvPr>
          <p:cNvSpPr>
            <a:spLocks noGrp="1"/>
          </p:cNvSpPr>
          <p:nvPr>
            <p:ph type="sldNum" sz="quarter" idx="12"/>
          </p:nvPr>
        </p:nvSpPr>
        <p:spPr/>
        <p:txBody>
          <a:bodyPr/>
          <a:lstStyle/>
          <a:p>
            <a:fld id="{B690928D-BB38-4209-88FD-873B6AB6C9CB}" type="slidenum">
              <a:rPr lang="en-US" smtClean="0"/>
              <a:t>3</a:t>
            </a:fld>
            <a:endParaRPr lang="en-US" dirty="0"/>
          </a:p>
        </p:txBody>
      </p:sp>
    </p:spTree>
    <p:extLst>
      <p:ext uri="{BB962C8B-B14F-4D97-AF65-F5344CB8AC3E}">
        <p14:creationId xmlns:p14="http://schemas.microsoft.com/office/powerpoint/2010/main" val="784115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03BE-B43A-4FB9-AE8A-BA44E1279CF6}"/>
              </a:ext>
            </a:extLst>
          </p:cNvPr>
          <p:cNvSpPr>
            <a:spLocks noGrp="1"/>
          </p:cNvSpPr>
          <p:nvPr>
            <p:ph type="title"/>
          </p:nvPr>
        </p:nvSpPr>
        <p:spPr>
          <a:xfrm>
            <a:off x="838200" y="365126"/>
            <a:ext cx="10515600" cy="540886"/>
          </a:xfrm>
        </p:spPr>
        <p:txBody>
          <a:bodyPr/>
          <a:lstStyle/>
          <a:p>
            <a:br>
              <a:rPr lang="en-US" sz="3200" spc="-15" dirty="0">
                <a:effectLst/>
                <a:latin typeface="+mn-lt"/>
                <a:ea typeface="Calibri" panose="020F0502020204030204" pitchFamily="34" charset="0"/>
              </a:rPr>
            </a:br>
            <a:r>
              <a:rPr lang="en-US" sz="3200" spc="-15" dirty="0">
                <a:effectLst/>
                <a:latin typeface="+mn-lt"/>
                <a:ea typeface="Calibri" panose="020F0502020204030204" pitchFamily="34" charset="0"/>
              </a:rPr>
              <a:t>Adjacency pairs</a:t>
            </a:r>
            <a:br>
              <a:rPr lang="en-US" sz="4400" spc="-15"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63C5AE71-9D7A-43A8-A723-B5874BA40079}"/>
              </a:ext>
            </a:extLst>
          </p:cNvPr>
          <p:cNvSpPr>
            <a:spLocks noGrp="1"/>
          </p:cNvSpPr>
          <p:nvPr>
            <p:ph idx="1"/>
          </p:nvPr>
        </p:nvSpPr>
        <p:spPr>
          <a:xfrm>
            <a:off x="838200" y="1040235"/>
            <a:ext cx="10515600" cy="5136728"/>
          </a:xfrm>
        </p:spPr>
        <p:txBody>
          <a:bodyPr/>
          <a:lstStyle/>
          <a:p>
            <a:pPr marL="0" marR="0" indent="0">
              <a:lnSpc>
                <a:spcPct val="100000"/>
              </a:lnSpc>
              <a:spcBef>
                <a:spcPts val="0"/>
              </a:spcBef>
              <a:spcAft>
                <a:spcPts val="600"/>
              </a:spcAft>
              <a:buNone/>
            </a:pPr>
            <a:r>
              <a:rPr lang="en-US" sz="2400" spc="-15" dirty="0">
                <a:effectLst/>
                <a:ea typeface="Calibri" panose="020F0502020204030204" pitchFamily="34" charset="0"/>
              </a:rPr>
              <a:t>An </a:t>
            </a:r>
            <a:r>
              <a:rPr lang="en-US" sz="2400" b="1" spc="-15" dirty="0">
                <a:effectLst/>
                <a:ea typeface="Calibri" panose="020F0502020204030204" pitchFamily="34" charset="0"/>
              </a:rPr>
              <a:t>adjacency pair</a:t>
            </a:r>
            <a:r>
              <a:rPr lang="en-US" sz="2400" spc="-15" dirty="0">
                <a:effectLst/>
                <a:ea typeface="Calibri" panose="020F0502020204030204" pitchFamily="34" charset="0"/>
              </a:rPr>
              <a:t> is a sequence of two utterances in which the relationship between the utterances is closer than that between most turns at talk.</a:t>
            </a:r>
          </a:p>
          <a:p>
            <a:pPr marL="0" marR="0" indent="0">
              <a:lnSpc>
                <a:spcPct val="100000"/>
              </a:lnSpc>
              <a:spcBef>
                <a:spcPts val="0"/>
              </a:spcBef>
              <a:spcAft>
                <a:spcPts val="600"/>
              </a:spcAft>
              <a:buNone/>
            </a:pPr>
            <a:endParaRPr lang="en-US" sz="2400" spc="-15" dirty="0">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Schegloff and Sacks (1973) define adjacency pairs as having the following characteristics:</a:t>
            </a:r>
            <a:endParaRPr lang="en-US" sz="2400" dirty="0">
              <a:effectLst/>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 </a:t>
            </a:r>
            <a:endParaRPr lang="en-US" sz="2400" dirty="0">
              <a:effectLst/>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	1. A sequence of two actions each produced by a different person.</a:t>
            </a:r>
            <a:endParaRPr lang="en-US" sz="2400" dirty="0">
              <a:effectLst/>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	2. The two actions typically occur adjacently.</a:t>
            </a:r>
            <a:endParaRPr lang="en-US" sz="2400" dirty="0">
              <a:effectLst/>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	3. The two actions occur in a specific order. </a:t>
            </a:r>
            <a:endParaRPr lang="en-US" sz="2400" dirty="0">
              <a:effectLst/>
              <a:ea typeface="Calibri" panose="020F0502020204030204" pitchFamily="34" charset="0"/>
            </a:endParaRPr>
          </a:p>
          <a:p>
            <a:pPr marL="0" marR="0" indent="0">
              <a:lnSpc>
                <a:spcPct val="100000"/>
              </a:lnSpc>
              <a:spcBef>
                <a:spcPts val="0"/>
              </a:spcBef>
              <a:spcAft>
                <a:spcPts val="600"/>
              </a:spcAft>
              <a:buNone/>
            </a:pPr>
            <a:r>
              <a:rPr lang="en-US" sz="2400" spc="-15" dirty="0">
                <a:effectLst/>
                <a:ea typeface="Calibri" panose="020F0502020204030204" pitchFamily="34" charset="0"/>
              </a:rPr>
              <a:t>	4. The first action in the sequence is doing different work than the second</a:t>
            </a:r>
          </a:p>
          <a:p>
            <a:pPr marL="0" marR="0" indent="0">
              <a:lnSpc>
                <a:spcPct val="100000"/>
              </a:lnSpc>
              <a:spcBef>
                <a:spcPts val="0"/>
              </a:spcBef>
              <a:spcAft>
                <a:spcPts val="600"/>
              </a:spcAft>
              <a:buNone/>
            </a:pPr>
            <a:r>
              <a:rPr lang="en-US" sz="2400" spc="-15" dirty="0">
                <a:ea typeface="Calibri" panose="020F0502020204030204" pitchFamily="34" charset="0"/>
              </a:rPr>
              <a:t>	   </a:t>
            </a:r>
            <a:r>
              <a:rPr lang="en-US" sz="2400" spc="-15" dirty="0">
                <a:effectLst/>
                <a:ea typeface="Calibri" panose="020F0502020204030204" pitchFamily="34" charset="0"/>
              </a:rPr>
              <a:t>  action. </a:t>
            </a:r>
            <a:endParaRPr lang="en-US" sz="24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B938469-E6FE-449F-A32E-06AB012E3AE3}"/>
              </a:ext>
            </a:extLst>
          </p:cNvPr>
          <p:cNvSpPr>
            <a:spLocks noGrp="1"/>
          </p:cNvSpPr>
          <p:nvPr>
            <p:ph type="sldNum" sz="quarter" idx="12"/>
          </p:nvPr>
        </p:nvSpPr>
        <p:spPr/>
        <p:txBody>
          <a:bodyPr/>
          <a:lstStyle/>
          <a:p>
            <a:fld id="{B690928D-BB38-4209-88FD-873B6AB6C9CB}" type="slidenum">
              <a:rPr lang="en-US" smtClean="0"/>
              <a:t>4</a:t>
            </a:fld>
            <a:endParaRPr lang="en-US" dirty="0"/>
          </a:p>
        </p:txBody>
      </p:sp>
    </p:spTree>
    <p:extLst>
      <p:ext uri="{BB962C8B-B14F-4D97-AF65-F5344CB8AC3E}">
        <p14:creationId xmlns:p14="http://schemas.microsoft.com/office/powerpoint/2010/main" val="2787710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2F07-741E-4DD8-830E-AFE48C93253A}"/>
              </a:ext>
            </a:extLst>
          </p:cNvPr>
          <p:cNvSpPr>
            <a:spLocks noGrp="1"/>
          </p:cNvSpPr>
          <p:nvPr>
            <p:ph type="title"/>
          </p:nvPr>
        </p:nvSpPr>
        <p:spPr>
          <a:xfrm>
            <a:off x="838200" y="356737"/>
            <a:ext cx="10515600" cy="750610"/>
          </a:xfrm>
        </p:spPr>
        <p:txBody>
          <a:bodyPr>
            <a:normAutofit/>
          </a:bodyPr>
          <a:lstStyle/>
          <a:p>
            <a:r>
              <a:rPr lang="en-US" sz="3200" dirty="0">
                <a:latin typeface="+mn-lt"/>
              </a:rPr>
              <a:t>First and second pair parts</a:t>
            </a:r>
          </a:p>
        </p:txBody>
      </p:sp>
      <p:sp>
        <p:nvSpPr>
          <p:cNvPr id="3" name="Content Placeholder 2">
            <a:extLst>
              <a:ext uri="{FF2B5EF4-FFF2-40B4-BE49-F238E27FC236}">
                <a16:creationId xmlns:a16="http://schemas.microsoft.com/office/drawing/2014/main" id="{0B0091C8-C137-4360-B2EF-2ED4FFCFC744}"/>
              </a:ext>
            </a:extLst>
          </p:cNvPr>
          <p:cNvSpPr>
            <a:spLocks noGrp="1"/>
          </p:cNvSpPr>
          <p:nvPr>
            <p:ph idx="1"/>
          </p:nvPr>
        </p:nvSpPr>
        <p:spPr>
          <a:xfrm>
            <a:off x="838200" y="1040235"/>
            <a:ext cx="10515600" cy="5681240"/>
          </a:xfrm>
        </p:spPr>
        <p:txBody>
          <a:bodyPr/>
          <a:lstStyle/>
          <a:p>
            <a:pPr marL="0" indent="0">
              <a:lnSpc>
                <a:spcPct val="100000"/>
              </a:lnSpc>
              <a:spcBef>
                <a:spcPts val="0"/>
              </a:spcBef>
              <a:buNone/>
            </a:pPr>
            <a:r>
              <a:rPr lang="en-US" sz="2400" spc="-15" dirty="0">
                <a:effectLst/>
                <a:ea typeface="Calibri" panose="020F0502020204030204" pitchFamily="34" charset="0"/>
              </a:rPr>
              <a:t>Given a first pair part of an adjacency pair, only certain types of second pair parts are possible. Once a speaker produces a first pair part, the type of action that should come next is limited by the nature of the first pair part. </a:t>
            </a:r>
          </a:p>
          <a:p>
            <a:pPr marL="0" indent="0">
              <a:lnSpc>
                <a:spcPct val="100000"/>
              </a:lnSpc>
              <a:spcBef>
                <a:spcPts val="0"/>
              </a:spcBef>
              <a:buNone/>
            </a:pPr>
            <a:endParaRPr lang="en-US" sz="2400" dirty="0">
              <a:effectLst/>
              <a:ea typeface="Calibri" panose="020F0502020204030204" pitchFamily="34" charset="0"/>
            </a:endParaRPr>
          </a:p>
          <a:p>
            <a:pPr marL="0" marR="0" indent="0">
              <a:lnSpc>
                <a:spcPct val="100000"/>
              </a:lnSpc>
              <a:spcBef>
                <a:spcPts val="0"/>
              </a:spcBef>
              <a:spcAft>
                <a:spcPts val="0"/>
              </a:spcAft>
              <a:buNone/>
            </a:pPr>
            <a:r>
              <a:rPr lang="en-US" sz="2400" spc="-15" dirty="0">
                <a:effectLst/>
                <a:ea typeface="Calibri" panose="020F0502020204030204" pitchFamily="34" charset="0"/>
              </a:rPr>
              <a:t>The following are examples of commonly occurring adjacency pairs:</a:t>
            </a:r>
            <a:endParaRPr lang="en-US" sz="2400" dirty="0">
              <a:effectLst/>
              <a:ea typeface="Calibri" panose="020F0502020204030204" pitchFamily="34" charset="0"/>
            </a:endParaRPr>
          </a:p>
          <a:p>
            <a:pPr marL="0" marR="0" indent="0">
              <a:lnSpc>
                <a:spcPct val="100000"/>
              </a:lnSpc>
              <a:spcBef>
                <a:spcPts val="0"/>
              </a:spcBef>
              <a:spcAft>
                <a:spcPts val="0"/>
              </a:spcAft>
              <a:buNone/>
            </a:pPr>
            <a:r>
              <a:rPr lang="en-US" sz="2400" spc="-15" dirty="0">
                <a:effectLst/>
                <a:ea typeface="Calibri" panose="020F0502020204030204" pitchFamily="34" charset="0"/>
              </a:rPr>
              <a:t> 	summons/answer</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question/answer</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greeting/greeting</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goodbye/goodbye</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invitation/accept or decline</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compliment/deny or accept</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request/grant or refuse</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accusation/deny or admit</a:t>
            </a:r>
            <a:endParaRPr lang="en-US" sz="2400" dirty="0">
              <a:effectLst/>
              <a:ea typeface="Calibri" panose="020F0502020204030204" pitchFamily="34" charset="0"/>
            </a:endParaRPr>
          </a:p>
          <a:p>
            <a:pPr marL="685800" marR="2286000" indent="0">
              <a:lnSpc>
                <a:spcPct val="100000"/>
              </a:lnSpc>
              <a:spcBef>
                <a:spcPts val="0"/>
              </a:spcBef>
              <a:spcAft>
                <a:spcPts val="0"/>
              </a:spcAft>
              <a:buNone/>
            </a:pPr>
            <a:r>
              <a:rPr lang="en-US" sz="2400" spc="-15" dirty="0">
                <a:effectLst/>
                <a:ea typeface="Calibri" panose="020F0502020204030204" pitchFamily="34" charset="0"/>
              </a:rPr>
              <a:t>	offer/accept or refuse</a:t>
            </a:r>
          </a:p>
          <a:p>
            <a:pPr marL="685800" marR="2286000" indent="0">
              <a:lnSpc>
                <a:spcPct val="100000"/>
              </a:lnSpc>
              <a:spcBef>
                <a:spcPts val="0"/>
              </a:spcBef>
              <a:spcAft>
                <a:spcPts val="0"/>
              </a:spcAft>
              <a:buNone/>
            </a:pPr>
            <a:r>
              <a:rPr lang="en-US" sz="2400" spc="-15" dirty="0">
                <a:ea typeface="Calibri" panose="020F0502020204030204" pitchFamily="34" charset="0"/>
              </a:rPr>
              <a:t>					</a:t>
            </a:r>
            <a:r>
              <a:rPr lang="en-US" sz="1600" spc="-15" dirty="0">
                <a:ea typeface="Calibri" panose="020F0502020204030204" pitchFamily="34" charset="0"/>
              </a:rPr>
              <a:t>(Schegloff and Sacks, 1973)</a:t>
            </a:r>
            <a:endParaRPr lang="en-US" sz="16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2769C9C7-5EF0-4C2A-8C4F-5BA174493D28}"/>
              </a:ext>
            </a:extLst>
          </p:cNvPr>
          <p:cNvSpPr>
            <a:spLocks noGrp="1"/>
          </p:cNvSpPr>
          <p:nvPr>
            <p:ph type="sldNum" sz="quarter" idx="12"/>
          </p:nvPr>
        </p:nvSpPr>
        <p:spPr/>
        <p:txBody>
          <a:bodyPr/>
          <a:lstStyle/>
          <a:p>
            <a:fld id="{B690928D-BB38-4209-88FD-873B6AB6C9CB}" type="slidenum">
              <a:rPr lang="en-US" smtClean="0"/>
              <a:t>5</a:t>
            </a:fld>
            <a:endParaRPr lang="en-US" dirty="0"/>
          </a:p>
        </p:txBody>
      </p:sp>
    </p:spTree>
    <p:extLst>
      <p:ext uri="{BB962C8B-B14F-4D97-AF65-F5344CB8AC3E}">
        <p14:creationId xmlns:p14="http://schemas.microsoft.com/office/powerpoint/2010/main" val="2876537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3833E-EF68-4E15-878E-9EC1A579E0C7}"/>
              </a:ext>
            </a:extLst>
          </p:cNvPr>
          <p:cNvSpPr>
            <a:spLocks noGrp="1"/>
          </p:cNvSpPr>
          <p:nvPr>
            <p:ph type="title"/>
          </p:nvPr>
        </p:nvSpPr>
        <p:spPr>
          <a:xfrm>
            <a:off x="838200" y="365126"/>
            <a:ext cx="10515600" cy="315911"/>
          </a:xfrm>
        </p:spPr>
        <p:txBody>
          <a:bodyPr/>
          <a:lstStyle/>
          <a:p>
            <a:br>
              <a:rPr lang="en-US" sz="3200" spc="-15" dirty="0">
                <a:effectLst/>
                <a:latin typeface="+mn-lt"/>
                <a:ea typeface="Calibri" panose="020F0502020204030204" pitchFamily="34" charset="0"/>
              </a:rPr>
            </a:br>
            <a:r>
              <a:rPr lang="en-US" sz="3200" spc="-15" dirty="0">
                <a:effectLst/>
                <a:latin typeface="+mn-lt"/>
                <a:ea typeface="Calibri" panose="020F0502020204030204" pitchFamily="34" charset="0"/>
              </a:rPr>
              <a:t>Preference organization</a:t>
            </a:r>
            <a:br>
              <a:rPr lang="en-US" sz="4400" spc="-15"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72142B64-2305-4FA2-87C0-1A32751E8D56}"/>
              </a:ext>
            </a:extLst>
          </p:cNvPr>
          <p:cNvSpPr>
            <a:spLocks noGrp="1"/>
          </p:cNvSpPr>
          <p:nvPr>
            <p:ph idx="1"/>
          </p:nvPr>
        </p:nvSpPr>
        <p:spPr>
          <a:xfrm>
            <a:off x="838200" y="681036"/>
            <a:ext cx="10515600" cy="6176963"/>
          </a:xfrm>
        </p:spPr>
        <p:txBody>
          <a:bodyPr/>
          <a:lstStyle/>
          <a:p>
            <a:pPr marL="0"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Preference organization in conversation has to do with what is interactionally preferred, what type of action is preferred within a specific culture or society, rather than what specific individuals prefer. </a:t>
            </a:r>
            <a:endParaRPr lang="en-US" sz="2000" dirty="0">
              <a:effectLst/>
              <a:ea typeface="Calibri" panose="020F0502020204030204" pitchFamily="34" charset="0"/>
            </a:endParaRPr>
          </a:p>
          <a:p>
            <a:pPr marL="0" marR="0" indent="0">
              <a:lnSpc>
                <a:spcPct val="100000"/>
              </a:lnSpc>
              <a:spcBef>
                <a:spcPts val="0"/>
              </a:spcBef>
              <a:spcAft>
                <a:spcPts val="600"/>
              </a:spcAft>
              <a:buNone/>
              <a:tabLst>
                <a:tab pos="-457200" algn="l"/>
              </a:tabLst>
            </a:pPr>
            <a:endParaRPr lang="en-US" sz="2000" spc="-15" dirty="0">
              <a:effectLst/>
              <a:ea typeface="Calibri" panose="020F0502020204030204" pitchFamily="34" charset="0"/>
            </a:endParaRPr>
          </a:p>
          <a:p>
            <a:pPr marL="0"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For example, in many cultures the acceptance of an invitation is more socially acceptable than declining the invitation. Acceptance is therefore considered a "preferred" second pair part, while declination is "dispreferred." There are a number of types of adjacency pairs for which the preferred response is a “positive” response. </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Invitation:  	Acceptance  	(Preferred)</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Declination  	(Dispreferred)</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Request:     	Grant  		(Preferred)</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Refusal  		(Dispreferred)</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Offer:       	Accept  		(Preferred)</a:t>
            </a:r>
            <a:endParaRPr lang="en-US" sz="2000" dirty="0">
              <a:effectLst/>
              <a:ea typeface="Calibri" panose="020F0502020204030204" pitchFamily="34" charset="0"/>
            </a:endParaRPr>
          </a:p>
          <a:p>
            <a:pPr marR="0" indent="0">
              <a:lnSpc>
                <a:spcPct val="100000"/>
              </a:lnSpc>
              <a:spcBef>
                <a:spcPts val="0"/>
              </a:spcBef>
              <a:spcAft>
                <a:spcPts val="600"/>
              </a:spcAft>
              <a:buNone/>
              <a:tabLst>
                <a:tab pos="-457200" algn="l"/>
              </a:tabLst>
            </a:pPr>
            <a:r>
              <a:rPr lang="en-US" sz="2000" spc="-15" dirty="0">
                <a:effectLst/>
                <a:ea typeface="Calibri" panose="020F0502020204030204" pitchFamily="34" charset="0"/>
              </a:rPr>
              <a:t>             	Refuse   		(Dispreferred)		</a:t>
            </a:r>
            <a:r>
              <a:rPr lang="en-US" sz="1600" spc="-15" dirty="0">
                <a:effectLst/>
                <a:ea typeface="Calibri" panose="020F0502020204030204" pitchFamily="34" charset="0"/>
              </a:rPr>
              <a:t>(Pomerantz, 1984)</a:t>
            </a:r>
            <a:endParaRPr lang="en-US" sz="1600" dirty="0">
              <a:effectLst/>
              <a:ea typeface="Calibri" panose="020F0502020204030204" pitchFamily="34" charset="0"/>
            </a:endParaRPr>
          </a:p>
          <a:p>
            <a:pPr marL="0" marR="0" indent="0">
              <a:lnSpc>
                <a:spcPct val="100000"/>
              </a:lnSpc>
              <a:spcBef>
                <a:spcPts val="0"/>
              </a:spcBef>
              <a:spcAft>
                <a:spcPts val="600"/>
              </a:spcAft>
              <a:buNone/>
              <a:tabLst>
                <a:tab pos="-457200" algn="l"/>
              </a:tabLst>
            </a:pPr>
            <a:r>
              <a:rPr lang="en-US" sz="1600" spc="-15" dirty="0">
                <a:effectLst/>
                <a:ea typeface="Calibri" panose="020F0502020204030204" pitchFamily="34" charset="0"/>
              </a:rPr>
              <a:t> </a:t>
            </a:r>
            <a:endParaRPr lang="en-US" sz="16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EB788F2-98B1-4BE9-A012-32AC0CE55A3E}"/>
              </a:ext>
            </a:extLst>
          </p:cNvPr>
          <p:cNvSpPr>
            <a:spLocks noGrp="1"/>
          </p:cNvSpPr>
          <p:nvPr>
            <p:ph type="sldNum" sz="quarter" idx="12"/>
          </p:nvPr>
        </p:nvSpPr>
        <p:spPr/>
        <p:txBody>
          <a:bodyPr/>
          <a:lstStyle/>
          <a:p>
            <a:fld id="{B690928D-BB38-4209-88FD-873B6AB6C9CB}" type="slidenum">
              <a:rPr lang="en-US" smtClean="0"/>
              <a:t>6</a:t>
            </a:fld>
            <a:endParaRPr lang="en-US" dirty="0"/>
          </a:p>
        </p:txBody>
      </p:sp>
    </p:spTree>
    <p:extLst>
      <p:ext uri="{BB962C8B-B14F-4D97-AF65-F5344CB8AC3E}">
        <p14:creationId xmlns:p14="http://schemas.microsoft.com/office/powerpoint/2010/main" val="2785800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BC9E-D411-45B3-8D11-E13D52F5FB9F}"/>
              </a:ext>
            </a:extLst>
          </p:cNvPr>
          <p:cNvSpPr>
            <a:spLocks noGrp="1"/>
          </p:cNvSpPr>
          <p:nvPr>
            <p:ph type="title"/>
          </p:nvPr>
        </p:nvSpPr>
        <p:spPr>
          <a:xfrm>
            <a:off x="838200" y="365125"/>
            <a:ext cx="10515600" cy="918391"/>
          </a:xfrm>
        </p:spPr>
        <p:txBody>
          <a:bodyPr>
            <a:noAutofit/>
          </a:bodyPr>
          <a:lstStyle/>
          <a:p>
            <a:br>
              <a:rPr lang="en-US" sz="3200" spc="-15" dirty="0">
                <a:effectLst/>
                <a:latin typeface="+mn-lt"/>
                <a:ea typeface="Calibri" panose="020F0502020204030204" pitchFamily="34" charset="0"/>
              </a:rPr>
            </a:br>
            <a:r>
              <a:rPr lang="en-US" sz="3200" spc="-15" dirty="0">
                <a:effectLst/>
                <a:latin typeface="+mn-lt"/>
                <a:ea typeface="Calibri" panose="020F0502020204030204" pitchFamily="34" charset="0"/>
              </a:rPr>
              <a:t>For some other types of adjacency pairs, a “negative” response is preferred:</a:t>
            </a:r>
            <a:br>
              <a:rPr lang="en-US" sz="3200" dirty="0">
                <a:effectLst/>
                <a:latin typeface="+mn-lt"/>
                <a:ea typeface="Calibri" panose="020F0502020204030204" pitchFamily="34" charset="0"/>
              </a:rPr>
            </a:br>
            <a:endParaRPr lang="en-US" sz="3200" dirty="0">
              <a:latin typeface="+mn-lt"/>
            </a:endParaRPr>
          </a:p>
        </p:txBody>
      </p:sp>
      <p:sp>
        <p:nvSpPr>
          <p:cNvPr id="3" name="Content Placeholder 2">
            <a:extLst>
              <a:ext uri="{FF2B5EF4-FFF2-40B4-BE49-F238E27FC236}">
                <a16:creationId xmlns:a16="http://schemas.microsoft.com/office/drawing/2014/main" id="{32022370-A3B7-4A3E-B793-99CFF8AEA013}"/>
              </a:ext>
            </a:extLst>
          </p:cNvPr>
          <p:cNvSpPr>
            <a:spLocks noGrp="1"/>
          </p:cNvSpPr>
          <p:nvPr>
            <p:ph idx="1"/>
          </p:nvPr>
        </p:nvSpPr>
        <p:spPr/>
        <p:txBody>
          <a:bodyPr/>
          <a:lstStyle/>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Accusation:  			Deny  		(Preferred)</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             			Admit  		(Dispreferred)</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 </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Self-Deprecating Remark:  	Disagree  	(Preferred)</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				Agree  		(Dispreferred)</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 </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Compliment:			Reject  		(Preferred)</a:t>
            </a:r>
            <a:endParaRPr lang="en-US" sz="2400"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2400" spc="-15" dirty="0">
                <a:effectLst/>
                <a:ea typeface="Calibri" panose="020F0502020204030204" pitchFamily="34" charset="0"/>
              </a:rPr>
              <a:t>				Accept  	(Dispreferred)</a:t>
            </a:r>
          </a:p>
          <a:p>
            <a:pPr indent="0">
              <a:lnSpc>
                <a:spcPct val="100000"/>
              </a:lnSpc>
              <a:spcBef>
                <a:spcPts val="0"/>
              </a:spcBef>
              <a:spcAft>
                <a:spcPts val="600"/>
              </a:spcAft>
              <a:buNone/>
              <a:tabLst>
                <a:tab pos="-457200" algn="l"/>
              </a:tabLst>
            </a:pPr>
            <a:endParaRPr lang="en-US" sz="2400" spc="-15" dirty="0">
              <a:effectLst/>
              <a:ea typeface="Calibri" panose="020F0502020204030204" pitchFamily="34" charset="0"/>
            </a:endParaRPr>
          </a:p>
          <a:p>
            <a:pPr indent="0">
              <a:lnSpc>
                <a:spcPct val="100000"/>
              </a:lnSpc>
              <a:spcBef>
                <a:spcPts val="0"/>
              </a:spcBef>
              <a:spcAft>
                <a:spcPts val="600"/>
              </a:spcAft>
              <a:buNone/>
              <a:tabLst>
                <a:tab pos="-457200" algn="l"/>
              </a:tabLst>
            </a:pPr>
            <a:r>
              <a:rPr lang="en-US" sz="1600" spc="-15" dirty="0">
                <a:effectLst/>
                <a:ea typeface="Calibri" panose="020F0502020204030204" pitchFamily="34" charset="0"/>
              </a:rPr>
              <a:t>								(Sacks and Schegloff, 1979</a:t>
            </a:r>
            <a:endParaRPr lang="en-US" sz="16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0DFC2DAF-6951-4730-B3D8-5EBB13EFFB22}"/>
              </a:ext>
            </a:extLst>
          </p:cNvPr>
          <p:cNvSpPr>
            <a:spLocks noGrp="1"/>
          </p:cNvSpPr>
          <p:nvPr>
            <p:ph type="sldNum" sz="quarter" idx="12"/>
          </p:nvPr>
        </p:nvSpPr>
        <p:spPr>
          <a:xfrm>
            <a:off x="8610600" y="6310312"/>
            <a:ext cx="2743200" cy="365125"/>
          </a:xfrm>
        </p:spPr>
        <p:txBody>
          <a:bodyPr/>
          <a:lstStyle/>
          <a:p>
            <a:fld id="{B690928D-BB38-4209-88FD-873B6AB6C9CB}" type="slidenum">
              <a:rPr lang="en-US" smtClean="0"/>
              <a:t>7</a:t>
            </a:fld>
            <a:endParaRPr lang="en-US" dirty="0"/>
          </a:p>
        </p:txBody>
      </p:sp>
    </p:spTree>
    <p:extLst>
      <p:ext uri="{BB962C8B-B14F-4D97-AF65-F5344CB8AC3E}">
        <p14:creationId xmlns:p14="http://schemas.microsoft.com/office/powerpoint/2010/main" val="2195090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4620E-DD76-4F40-9A15-F36EB689ED3C}"/>
              </a:ext>
            </a:extLst>
          </p:cNvPr>
          <p:cNvSpPr>
            <a:spLocks noGrp="1"/>
          </p:cNvSpPr>
          <p:nvPr>
            <p:ph type="title"/>
          </p:nvPr>
        </p:nvSpPr>
        <p:spPr/>
        <p:txBody>
          <a:bodyPr>
            <a:normAutofit/>
          </a:bodyPr>
          <a:lstStyle/>
          <a:p>
            <a:r>
              <a:rPr lang="en-US" sz="3200" dirty="0">
                <a:latin typeface="+mn-lt"/>
              </a:rPr>
              <a:t>Dispreferred responses</a:t>
            </a:r>
          </a:p>
        </p:txBody>
      </p:sp>
      <p:sp>
        <p:nvSpPr>
          <p:cNvPr id="3" name="Content Placeholder 2">
            <a:extLst>
              <a:ext uri="{FF2B5EF4-FFF2-40B4-BE49-F238E27FC236}">
                <a16:creationId xmlns:a16="http://schemas.microsoft.com/office/drawing/2014/main" id="{AAD8A7A5-8946-40DE-AC06-387DF5EAE99D}"/>
              </a:ext>
            </a:extLst>
          </p:cNvPr>
          <p:cNvSpPr>
            <a:spLocks noGrp="1"/>
          </p:cNvSpPr>
          <p:nvPr>
            <p:ph idx="1"/>
          </p:nvPr>
        </p:nvSpPr>
        <p:spPr>
          <a:xfrm>
            <a:off x="838200" y="1690688"/>
            <a:ext cx="10515600" cy="5030787"/>
          </a:xfrm>
        </p:spPr>
        <p:txBody>
          <a:bodyPr/>
          <a:lstStyle/>
          <a:p>
            <a:pPr marL="0" indent="0">
              <a:buNone/>
            </a:pPr>
            <a:r>
              <a:rPr lang="en-US" sz="2400" spc="-15" dirty="0">
                <a:effectLst/>
                <a:ea typeface="Calibri" panose="020F0502020204030204" pitchFamily="34" charset="0"/>
              </a:rPr>
              <a:t>Dispreferred responses may threaten the face of the co-interactant, or embarrass them or lessen their status. Therefore, participants tend to avoid dispreferred responses if possible. This is one of the reasons why </a:t>
            </a:r>
            <a:r>
              <a:rPr lang="en-US" sz="2400" b="1" spc="-15" dirty="0">
                <a:effectLst/>
                <a:ea typeface="Calibri" panose="020F0502020204030204" pitchFamily="34" charset="0"/>
              </a:rPr>
              <a:t>preferred second pair parts</a:t>
            </a:r>
            <a:r>
              <a:rPr lang="en-US" sz="2400" spc="-15" dirty="0">
                <a:effectLst/>
                <a:ea typeface="Calibri" panose="020F0502020204030204" pitchFamily="34" charset="0"/>
              </a:rPr>
              <a:t> are more common than </a:t>
            </a:r>
            <a:r>
              <a:rPr lang="en-US" sz="2400" b="1" spc="-15" dirty="0">
                <a:effectLst/>
                <a:ea typeface="Calibri" panose="020F0502020204030204" pitchFamily="34" charset="0"/>
              </a:rPr>
              <a:t>dispreferred second</a:t>
            </a:r>
            <a:r>
              <a:rPr lang="en-US" sz="2400" spc="-15" dirty="0">
                <a:effectLst/>
                <a:ea typeface="Calibri" panose="020F0502020204030204" pitchFamily="34" charset="0"/>
              </a:rPr>
              <a:t> </a:t>
            </a:r>
            <a:r>
              <a:rPr lang="en-US" sz="2400" b="1" spc="-15" dirty="0">
                <a:effectLst/>
                <a:ea typeface="Calibri" panose="020F0502020204030204" pitchFamily="34" charset="0"/>
              </a:rPr>
              <a:t>pair parts</a:t>
            </a:r>
            <a:r>
              <a:rPr lang="en-US" sz="2400" spc="-15" dirty="0">
                <a:effectLst/>
                <a:ea typeface="Calibri" panose="020F0502020204030204" pitchFamily="34" charset="0"/>
              </a:rPr>
              <a:t>. </a:t>
            </a:r>
          </a:p>
          <a:p>
            <a:pPr marL="0" indent="0">
              <a:buNone/>
            </a:pPr>
            <a:endParaRPr lang="en-US" sz="2400" spc="-15" dirty="0">
              <a:ea typeface="Calibri" panose="020F0502020204030204" pitchFamily="34" charset="0"/>
            </a:endParaRPr>
          </a:p>
          <a:p>
            <a:pPr marL="0" indent="0">
              <a:buNone/>
            </a:pPr>
            <a:r>
              <a:rPr lang="en-US" sz="2400" spc="-15" dirty="0">
                <a:effectLst/>
                <a:ea typeface="Calibri" panose="020F0502020204030204" pitchFamily="34" charset="0"/>
              </a:rPr>
              <a:t>In order to minimize threats to face or social awkwardness that a dispreferred action might create, dispreferred responses are constructed differently than preferred responses. Dispreferred responses are typically preceded by some form of delay, are generally formulated indirectly and are typically formulated with mitigation techniques and/or accounts or explanations for the dispreferred response (Pomerantz, 1984; Schegloff, 2007a).</a:t>
            </a:r>
          </a:p>
          <a:p>
            <a:pPr marL="0" indent="0">
              <a:buNone/>
            </a:pPr>
            <a:endParaRPr lang="en-US" sz="2400" spc="-15" dirty="0">
              <a:ea typeface="Calibri" panose="020F0502020204030204" pitchFamily="34" charset="0"/>
            </a:endParaRPr>
          </a:p>
          <a:p>
            <a:pPr marL="0" indent="0">
              <a:buNone/>
            </a:pPr>
            <a:r>
              <a:rPr lang="en-US" sz="2400" spc="-15" dirty="0">
                <a:effectLst/>
                <a:ea typeface="Calibri" panose="020F0502020204030204" pitchFamily="34" charset="0"/>
              </a:rPr>
              <a:t>Excerpt 9 on the next slide illustrates a dispreferred second pair part.</a:t>
            </a:r>
            <a:endParaRPr lang="en-US" sz="24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774BA0B7-1170-45E7-988A-378CCC4929D5}"/>
              </a:ext>
            </a:extLst>
          </p:cNvPr>
          <p:cNvSpPr>
            <a:spLocks noGrp="1"/>
          </p:cNvSpPr>
          <p:nvPr>
            <p:ph type="sldNum" sz="quarter" idx="12"/>
          </p:nvPr>
        </p:nvSpPr>
        <p:spPr/>
        <p:txBody>
          <a:bodyPr/>
          <a:lstStyle/>
          <a:p>
            <a:fld id="{B690928D-BB38-4209-88FD-873B6AB6C9CB}" type="slidenum">
              <a:rPr lang="en-US" smtClean="0"/>
              <a:t>8</a:t>
            </a:fld>
            <a:endParaRPr lang="en-US" dirty="0"/>
          </a:p>
        </p:txBody>
      </p:sp>
    </p:spTree>
    <p:extLst>
      <p:ext uri="{BB962C8B-B14F-4D97-AF65-F5344CB8AC3E}">
        <p14:creationId xmlns:p14="http://schemas.microsoft.com/office/powerpoint/2010/main" val="392195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18827-B1EE-439A-9420-531AE2D2EBE7}"/>
              </a:ext>
            </a:extLst>
          </p:cNvPr>
          <p:cNvSpPr>
            <a:spLocks noGrp="1"/>
          </p:cNvSpPr>
          <p:nvPr>
            <p:ph type="title"/>
          </p:nvPr>
        </p:nvSpPr>
        <p:spPr>
          <a:xfrm>
            <a:off x="838200" y="365126"/>
            <a:ext cx="10515600" cy="943558"/>
          </a:xfrm>
        </p:spPr>
        <p:txBody>
          <a:bodyPr>
            <a:normAutofit/>
          </a:bodyPr>
          <a:lstStyle/>
          <a:p>
            <a:r>
              <a:rPr lang="en-US" sz="3200" spc="-15" dirty="0">
                <a:effectLst/>
                <a:latin typeface="+mn-lt"/>
                <a:ea typeface="Calibri" panose="020F0502020204030204" pitchFamily="34" charset="0"/>
              </a:rPr>
              <a:t>Example 9:  (Pomerantz, 1978a, pp. 86-7) </a:t>
            </a:r>
            <a:br>
              <a:rPr lang="en-US" sz="3200" dirty="0">
                <a:effectLst/>
                <a:latin typeface="+mn-lt"/>
                <a:ea typeface="Calibri" panose="020F0502020204030204" pitchFamily="34" charset="0"/>
              </a:rPr>
            </a:br>
            <a:endParaRPr lang="en-US" sz="3200" dirty="0">
              <a:latin typeface="+mn-lt"/>
            </a:endParaRPr>
          </a:p>
        </p:txBody>
      </p:sp>
      <p:sp>
        <p:nvSpPr>
          <p:cNvPr id="3" name="Content Placeholder 2">
            <a:extLst>
              <a:ext uri="{FF2B5EF4-FFF2-40B4-BE49-F238E27FC236}">
                <a16:creationId xmlns:a16="http://schemas.microsoft.com/office/drawing/2014/main" id="{50E8B89B-5BB3-47FD-B5EB-508DBD49A16B}"/>
              </a:ext>
            </a:extLst>
          </p:cNvPr>
          <p:cNvSpPr>
            <a:spLocks noGrp="1"/>
          </p:cNvSpPr>
          <p:nvPr>
            <p:ph idx="1"/>
          </p:nvPr>
        </p:nvSpPr>
        <p:spPr>
          <a:xfrm>
            <a:off x="595618" y="1825625"/>
            <a:ext cx="10758182" cy="4351338"/>
          </a:xfrm>
        </p:spPr>
        <p:txBody>
          <a:bodyPr/>
          <a:lstStyle/>
          <a:p>
            <a:pPr marR="457200" indent="0">
              <a:lnSpc>
                <a:spcPct val="100000"/>
              </a:lnSpc>
              <a:spcBef>
                <a:spcPts val="0"/>
              </a:spcBef>
              <a:spcAft>
                <a:spcPts val="600"/>
              </a:spcAft>
              <a:buNone/>
              <a:tabLst>
                <a:tab pos="-457200" algn="l"/>
              </a:tabLst>
            </a:pPr>
            <a:r>
              <a:rPr lang="en-US" sz="2400" spc="-15" dirty="0">
                <a:effectLst/>
                <a:ea typeface="Calibri" panose="020F0502020204030204" pitchFamily="34" charset="0"/>
              </a:rPr>
              <a:t>1	B:	Uh if you'd care to come over and visit a little while this morning, I'll</a:t>
            </a:r>
            <a:endParaRPr lang="en-US" sz="2400" dirty="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dirty="0">
                <a:effectLst/>
                <a:ea typeface="Calibri" panose="020F0502020204030204" pitchFamily="34" charset="0"/>
              </a:rPr>
              <a:t>2		give you a cup of coffee.</a:t>
            </a:r>
            <a:endParaRPr lang="en-US" sz="2400" dirty="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dirty="0">
                <a:effectLst/>
                <a:ea typeface="Calibri" panose="020F0502020204030204" pitchFamily="34" charset="0"/>
              </a:rPr>
              <a:t>3	A:	</a:t>
            </a:r>
            <a:r>
              <a:rPr lang="en-US" sz="2400" spc="-15" dirty="0" err="1">
                <a:effectLst/>
                <a:ea typeface="Calibri" panose="020F0502020204030204" pitchFamily="34" charset="0"/>
              </a:rPr>
              <a:t>Hehh</a:t>
            </a:r>
            <a:r>
              <a:rPr lang="en-US" sz="2400" spc="-15">
                <a:effectLst/>
                <a:ea typeface="Calibri" panose="020F0502020204030204" pitchFamily="34" charset="0"/>
              </a:rPr>
              <a:t>! Well that's awfully sweet of you,</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4		I don't think I can make it this </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5		morning um, I'm running an ad in the paper</a:t>
            </a:r>
            <a:endParaRPr lang="en-US" sz="2400">
              <a:effectLst/>
              <a:ea typeface="Calibri" panose="020F0502020204030204" pitchFamily="34" charset="0"/>
            </a:endParaRPr>
          </a:p>
          <a:p>
            <a:pPr marR="457200" indent="0">
              <a:lnSpc>
                <a:spcPct val="100000"/>
              </a:lnSpc>
              <a:spcBef>
                <a:spcPts val="0"/>
              </a:spcBef>
              <a:spcAft>
                <a:spcPts val="600"/>
              </a:spcAft>
              <a:buNone/>
              <a:tabLst>
                <a:tab pos="-457200" algn="l"/>
              </a:tabLst>
            </a:pPr>
            <a:r>
              <a:rPr lang="en-US" sz="2400" spc="-15">
                <a:effectLst/>
                <a:ea typeface="Calibri" panose="020F0502020204030204" pitchFamily="34" charset="0"/>
              </a:rPr>
              <a:t>6		and- and uh I have to stay near the phone.</a:t>
            </a:r>
            <a:endParaRPr lang="en-US" sz="2400">
              <a:effectLst/>
              <a:ea typeface="Calibri" panose="020F0502020204030204" pitchFamily="34" charset="0"/>
            </a:endParaRPr>
          </a:p>
          <a:p>
            <a:endParaRPr lang="en-US"/>
          </a:p>
        </p:txBody>
      </p:sp>
      <p:sp>
        <p:nvSpPr>
          <p:cNvPr id="4" name="Slide Number Placeholder 3">
            <a:extLst>
              <a:ext uri="{FF2B5EF4-FFF2-40B4-BE49-F238E27FC236}">
                <a16:creationId xmlns:a16="http://schemas.microsoft.com/office/drawing/2014/main" id="{A18418A0-47C1-4A8E-8E59-2BFEEED24B2A}"/>
              </a:ext>
            </a:extLst>
          </p:cNvPr>
          <p:cNvSpPr>
            <a:spLocks noGrp="1"/>
          </p:cNvSpPr>
          <p:nvPr>
            <p:ph type="sldNum" sz="quarter" idx="12"/>
          </p:nvPr>
        </p:nvSpPr>
        <p:spPr/>
        <p:txBody>
          <a:bodyPr/>
          <a:lstStyle/>
          <a:p>
            <a:fld id="{B690928D-BB38-4209-88FD-873B6AB6C9CB}" type="slidenum">
              <a:rPr lang="en-US" smtClean="0"/>
              <a:t>9</a:t>
            </a:fld>
            <a:endParaRPr lang="en-US"/>
          </a:p>
        </p:txBody>
      </p:sp>
    </p:spTree>
    <p:extLst>
      <p:ext uri="{BB962C8B-B14F-4D97-AF65-F5344CB8AC3E}">
        <p14:creationId xmlns:p14="http://schemas.microsoft.com/office/powerpoint/2010/main" val="602717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1749</Words>
  <Application>Microsoft Office PowerPoint</Application>
  <PresentationFormat>Widescreen</PresentationFormat>
  <Paragraphs>145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Chapter 6: Adjacency Pairs, Preference Organization, and Assessments </vt:lpstr>
      <vt:lpstr>Outline</vt:lpstr>
      <vt:lpstr>Introduction</vt:lpstr>
      <vt:lpstr> Adjacency pairs </vt:lpstr>
      <vt:lpstr>First and second pair parts</vt:lpstr>
      <vt:lpstr> Preference organization </vt:lpstr>
      <vt:lpstr> For some other types of adjacency pairs, a “negative” response is preferred: </vt:lpstr>
      <vt:lpstr>Dispreferred responses</vt:lpstr>
      <vt:lpstr>Example 9:  (Pomerantz, 1978a, pp. 86-7)  </vt:lpstr>
      <vt:lpstr>The preference for agreement </vt:lpstr>
      <vt:lpstr>Excerpt 12: (Sacks, 1987a, p. 58) </vt:lpstr>
      <vt:lpstr> Agreeing and disagreeing with assessments </vt:lpstr>
      <vt:lpstr>Excerpt 16 --second assessment; agreement Excerpt 17--second assessment; upgrade</vt:lpstr>
      <vt:lpstr>Summary</vt:lpstr>
      <vt:lpstr>Selected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Adjacency Pairs, Preference Organization, and Assessments</dc:title>
  <dc:creator>Garcia, Angela</dc:creator>
  <cp:lastModifiedBy>Garcia, Angela</cp:lastModifiedBy>
  <cp:revision>2</cp:revision>
  <dcterms:created xsi:type="dcterms:W3CDTF">2021-12-30T23:20:13Z</dcterms:created>
  <dcterms:modified xsi:type="dcterms:W3CDTF">2022-08-16T15:27:41Z</dcterms:modified>
</cp:coreProperties>
</file>