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72" r:id="rId4"/>
    <p:sldId id="258" r:id="rId5"/>
    <p:sldId id="260" r:id="rId6"/>
    <p:sldId id="261" r:id="rId7"/>
    <p:sldId id="263" r:id="rId8"/>
    <p:sldId id="264" r:id="rId9"/>
    <p:sldId id="271" r:id="rId10"/>
    <p:sldId id="267" r:id="rId11"/>
    <p:sldId id="275" r:id="rId12"/>
    <p:sldId id="269" r:id="rId13"/>
    <p:sldId id="273" r:id="rId14"/>
    <p:sldId id="276" r:id="rId15"/>
    <p:sldId id="274"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90"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1BE6194F-39C2-4DED-87F8-10F56CE47B76}"/>
    <pc:docChg chg="undo custSel modSld">
      <pc:chgData name="Garcia, Angela" userId="7c09586b-4f58-4c27-9ff0-1fa392274ef2" providerId="ADAL" clId="{1BE6194F-39C2-4DED-87F8-10F56CE47B76}" dt="2022-08-16T15:42:56.087" v="16" actId="6549"/>
      <pc:docMkLst>
        <pc:docMk/>
      </pc:docMkLst>
      <pc:sldChg chg="modSp mod">
        <pc:chgData name="Garcia, Angela" userId="7c09586b-4f58-4c27-9ff0-1fa392274ef2" providerId="ADAL" clId="{1BE6194F-39C2-4DED-87F8-10F56CE47B76}" dt="2022-08-16T15:39:57.770" v="8" actId="14100"/>
        <pc:sldMkLst>
          <pc:docMk/>
          <pc:sldMk cId="2918145553" sldId="256"/>
        </pc:sldMkLst>
        <pc:spChg chg="mod">
          <ac:chgData name="Garcia, Angela" userId="7c09586b-4f58-4c27-9ff0-1fa392274ef2" providerId="ADAL" clId="{1BE6194F-39C2-4DED-87F8-10F56CE47B76}" dt="2022-08-16T15:39:57.770" v="8" actId="14100"/>
          <ac:spMkLst>
            <pc:docMk/>
            <pc:sldMk cId="2918145553" sldId="256"/>
            <ac:spMk id="3" creationId="{00000000-0000-0000-0000-000000000000}"/>
          </ac:spMkLst>
        </pc:spChg>
      </pc:sldChg>
      <pc:sldChg chg="modSp mod">
        <pc:chgData name="Garcia, Angela" userId="7c09586b-4f58-4c27-9ff0-1fa392274ef2" providerId="ADAL" clId="{1BE6194F-39C2-4DED-87F8-10F56CE47B76}" dt="2022-08-16T15:40:46.726" v="12" actId="20577"/>
        <pc:sldMkLst>
          <pc:docMk/>
          <pc:sldMk cId="430034471" sldId="263"/>
        </pc:sldMkLst>
        <pc:spChg chg="mod">
          <ac:chgData name="Garcia, Angela" userId="7c09586b-4f58-4c27-9ff0-1fa392274ef2" providerId="ADAL" clId="{1BE6194F-39C2-4DED-87F8-10F56CE47B76}" dt="2022-08-16T15:40:46.726" v="12" actId="20577"/>
          <ac:spMkLst>
            <pc:docMk/>
            <pc:sldMk cId="430034471" sldId="263"/>
            <ac:spMk id="3" creationId="{00000000-0000-0000-0000-000000000000}"/>
          </ac:spMkLst>
        </pc:spChg>
      </pc:sldChg>
      <pc:sldChg chg="modSp mod">
        <pc:chgData name="Garcia, Angela" userId="7c09586b-4f58-4c27-9ff0-1fa392274ef2" providerId="ADAL" clId="{1BE6194F-39C2-4DED-87F8-10F56CE47B76}" dt="2022-08-16T15:42:56.087" v="16" actId="6549"/>
        <pc:sldMkLst>
          <pc:docMk/>
          <pc:sldMk cId="2957984606" sldId="276"/>
        </pc:sldMkLst>
        <pc:spChg chg="mod">
          <ac:chgData name="Garcia, Angela" userId="7c09586b-4f58-4c27-9ff0-1fa392274ef2" providerId="ADAL" clId="{1BE6194F-39C2-4DED-87F8-10F56CE47B76}" dt="2022-08-16T15:42:56.087" v="16" actId="6549"/>
          <ac:spMkLst>
            <pc:docMk/>
            <pc:sldMk cId="2957984606" sldId="276"/>
            <ac:spMk id="6" creationId="{833FF0BF-5A62-4C7A-B528-B882462F6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6AEF3-8C8D-487B-B93C-1675F2DC7A0D}"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B5401-FBBD-4BF3-9A3B-6B3B2363005F}" type="slidenum">
              <a:rPr lang="en-US" smtClean="0"/>
              <a:t>‹#›</a:t>
            </a:fld>
            <a:endParaRPr lang="en-US" dirty="0"/>
          </a:p>
        </p:txBody>
      </p:sp>
    </p:spTree>
    <p:extLst>
      <p:ext uri="{BB962C8B-B14F-4D97-AF65-F5344CB8AC3E}">
        <p14:creationId xmlns:p14="http://schemas.microsoft.com/office/powerpoint/2010/main" val="1817429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61F4B7-AF0B-4094-B81B-C526FF70FF4B}"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1326263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5CC39-7295-4F6D-9AC0-A07DB911659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91126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AAB86C-1931-4136-B5BE-23D7E28214BA}"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40386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09ED-F190-4B72-9B80-73511089051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225441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29F94-941B-4520-98C7-B815DEC70D90}"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2085960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643091-FAED-4F9F-8169-581DD46EABAF}"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101766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168965-6F58-4381-9377-7AE7F652DC89}"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320296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BE4F6A-EA65-48BB-AAC1-BB4036E4FCC3}"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1131790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8006C-CAAC-43EA-A5E3-804FBEC60AD9}"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243569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FDD3B5-D9D8-4DE8-AE85-F13C641E9219}"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3385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42FE48-6266-4B24-B828-52B0D4890560}"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18A32B-DB4A-4E3D-AF10-474249263D1C}" type="slidenum">
              <a:rPr lang="en-US" smtClean="0"/>
              <a:t>‹#›</a:t>
            </a:fld>
            <a:endParaRPr lang="en-US" dirty="0"/>
          </a:p>
        </p:txBody>
      </p:sp>
    </p:spTree>
    <p:extLst>
      <p:ext uri="{BB962C8B-B14F-4D97-AF65-F5344CB8AC3E}">
        <p14:creationId xmlns:p14="http://schemas.microsoft.com/office/powerpoint/2010/main" val="314400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F0866-F4FF-4B88-B5CF-124249F17594}" type="datetime1">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8A32B-DB4A-4E3D-AF10-474249263D1C}" type="slidenum">
              <a:rPr lang="en-US" smtClean="0"/>
              <a:t>‹#›</a:t>
            </a:fld>
            <a:endParaRPr lang="en-US" dirty="0"/>
          </a:p>
        </p:txBody>
      </p:sp>
    </p:spTree>
    <p:extLst>
      <p:ext uri="{BB962C8B-B14F-4D97-AF65-F5344CB8AC3E}">
        <p14:creationId xmlns:p14="http://schemas.microsoft.com/office/powerpoint/2010/main" val="1962893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9:  Closings</a:t>
            </a:r>
          </a:p>
        </p:txBody>
      </p:sp>
      <p:sp>
        <p:nvSpPr>
          <p:cNvPr id="3" name="Subtitle 2"/>
          <p:cNvSpPr>
            <a:spLocks noGrp="1"/>
          </p:cNvSpPr>
          <p:nvPr>
            <p:ph type="subTitle" idx="1"/>
          </p:nvPr>
        </p:nvSpPr>
        <p:spPr>
          <a:xfrm>
            <a:off x="1524000" y="3602038"/>
            <a:ext cx="9144000" cy="2847748"/>
          </a:xfrm>
        </p:spPr>
        <p:txBody>
          <a:bodyPr/>
          <a:lstStyle/>
          <a:p>
            <a:pPr algn="l"/>
            <a:r>
              <a:rPr lang="en-US"/>
              <a:t>Angela Cora Garcia, c2022; slides to accompany Chapter 9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291814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0551"/>
          </a:xfrm>
        </p:spPr>
        <p:txBody>
          <a:bodyPr/>
          <a:lstStyle/>
          <a:p>
            <a:br>
              <a:rPr lang="en-US" sz="3200">
                <a:latin typeface="+mn-lt"/>
              </a:rPr>
            </a:br>
            <a:r>
              <a:rPr lang="en-US" sz="3200" dirty="0">
                <a:latin typeface="+mn-lt"/>
              </a:rPr>
              <a:t>Moving Out of Closings</a:t>
            </a:r>
            <a:br>
              <a:rPr lang="en-US" dirty="0"/>
            </a:br>
            <a:endParaRPr lang="en-US" dirty="0"/>
          </a:p>
        </p:txBody>
      </p:sp>
      <p:sp>
        <p:nvSpPr>
          <p:cNvPr id="3" name="Content Placeholder 2"/>
          <p:cNvSpPr>
            <a:spLocks noGrp="1"/>
          </p:cNvSpPr>
          <p:nvPr>
            <p:ph idx="1"/>
          </p:nvPr>
        </p:nvSpPr>
        <p:spPr>
          <a:xfrm>
            <a:off x="1375794" y="1258349"/>
            <a:ext cx="9978006" cy="5463126"/>
          </a:xfrm>
        </p:spPr>
        <p:txBody>
          <a:bodyPr/>
          <a:lstStyle/>
          <a:p>
            <a:pPr marL="0" indent="0">
              <a:buNone/>
            </a:pPr>
            <a:r>
              <a:rPr lang="en-US" sz="2400" dirty="0"/>
              <a:t>Preclosing sequences do not inevitably move to ending the conversation.  If either participant chooses to continue a prior topic or introduce a new topic, they can do so.  This is what Button (1987) refers to as “moving out of closing.”</a:t>
            </a:r>
          </a:p>
          <a:p>
            <a:pPr marL="0" indent="0">
              <a:buNone/>
            </a:pPr>
            <a:endParaRPr lang="en-US" sz="2400" dirty="0"/>
          </a:p>
          <a:p>
            <a:pPr marL="0" indent="0">
              <a:buNone/>
            </a:pPr>
            <a:r>
              <a:rPr lang="en-US" sz="2400" dirty="0"/>
              <a:t>In Excerpt 8 on the next slide, Lesley seems to be moving to closing the phone conversation she has been having with her mother (“Mum”); see line 1 “.hh L</a:t>
            </a:r>
            <a:r>
              <a:rPr lang="en-US" sz="2400" u="sng" dirty="0"/>
              <a:t>ov</a:t>
            </a:r>
            <a:r>
              <a:rPr lang="en-US" sz="2400" dirty="0"/>
              <a:t>ely </a:t>
            </a:r>
            <a:r>
              <a:rPr lang="en-US" sz="2400" u="sng" dirty="0"/>
              <a:t>thanks</a:t>
            </a:r>
            <a:r>
              <a:rPr lang="en-US" sz="2400" dirty="0"/>
              <a:t> fringing.”</a:t>
            </a:r>
          </a:p>
          <a:p>
            <a:pPr marL="0" indent="0">
              <a:buNone/>
            </a:pPr>
            <a:endParaRPr lang="en-US" sz="2400" dirty="0"/>
          </a:p>
          <a:p>
            <a:pPr marL="0" indent="0">
              <a:buNone/>
            </a:pPr>
            <a:r>
              <a:rPr lang="en-US" sz="2400" dirty="0"/>
              <a:t>However, instead of following this with a preclosing move, Mum introduces a new topic (line 3)</a:t>
            </a:r>
          </a:p>
          <a:p>
            <a:pPr marL="0" indent="0">
              <a:buNone/>
            </a:pPr>
            <a:endParaRPr lang="en-US" sz="2400" dirty="0"/>
          </a:p>
          <a:p>
            <a:pPr marL="0" indent="0">
              <a:buNone/>
            </a:pPr>
            <a:r>
              <a:rPr lang="en-US" sz="2400" dirty="0"/>
              <a:t>After they discuss and laugh about this topic, they move to an exchange of preclosing turns (lines 11 and 12), exchange farewells (lines 13-15), and end the call.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10</a:t>
            </a:fld>
            <a:endParaRPr lang="en-US" dirty="0"/>
          </a:p>
        </p:txBody>
      </p:sp>
    </p:spTree>
    <p:extLst>
      <p:ext uri="{BB962C8B-B14F-4D97-AF65-F5344CB8AC3E}">
        <p14:creationId xmlns:p14="http://schemas.microsoft.com/office/powerpoint/2010/main" val="3625123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739832"/>
          </a:xfrm>
        </p:spPr>
        <p:txBody>
          <a:bodyPr/>
          <a:lstStyle/>
          <a:p>
            <a:br>
              <a:rPr lang="en-US" dirty="0"/>
            </a:br>
            <a:r>
              <a:rPr lang="en-US" sz="3200" dirty="0">
                <a:latin typeface="+mn-lt"/>
              </a:rPr>
              <a:t>Excerpt 8:  (Holt, 2010, p. 1518)</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105593"/>
            <a:ext cx="10515600" cy="5552902"/>
          </a:xfrm>
        </p:spPr>
        <p:txBody>
          <a:bodyPr/>
          <a:lstStyle/>
          <a:p>
            <a:pPr marL="0" indent="0">
              <a:lnSpc>
                <a:spcPct val="100000"/>
              </a:lnSpc>
              <a:spcBef>
                <a:spcPts val="0"/>
              </a:spcBef>
              <a:buNone/>
            </a:pPr>
            <a:r>
              <a:rPr lang="en-US" sz="2400" dirty="0"/>
              <a:t>1	Lesley:		.</a:t>
            </a:r>
            <a:r>
              <a:rPr lang="en-US" sz="2400" dirty="0" err="1"/>
              <a:t>hh</a:t>
            </a:r>
            <a:r>
              <a:rPr lang="en-US" sz="2400"/>
              <a:t> L</a:t>
            </a:r>
            <a:r>
              <a:rPr lang="en-US" sz="2400" u="sng"/>
              <a:t>ov</a:t>
            </a:r>
            <a:r>
              <a:rPr lang="en-US" sz="2400"/>
              <a:t>ely </a:t>
            </a:r>
            <a:r>
              <a:rPr lang="en-US" sz="2400" u="sng"/>
              <a:t>thanks</a:t>
            </a:r>
            <a:r>
              <a:rPr lang="en-US" sz="2400"/>
              <a:t> fringing.</a:t>
            </a:r>
          </a:p>
          <a:p>
            <a:pPr marL="0" indent="0">
              <a:lnSpc>
                <a:spcPct val="100000"/>
              </a:lnSpc>
              <a:spcBef>
                <a:spcPts val="0"/>
              </a:spcBef>
              <a:buNone/>
            </a:pPr>
            <a:r>
              <a:rPr lang="en-US" sz="2400"/>
              <a:t>2			(0.3)</a:t>
            </a:r>
          </a:p>
          <a:p>
            <a:pPr marL="0" indent="0">
              <a:lnSpc>
                <a:spcPct val="100000"/>
              </a:lnSpc>
              <a:spcBef>
                <a:spcPts val="0"/>
              </a:spcBef>
              <a:buNone/>
            </a:pPr>
            <a:r>
              <a:rPr lang="en-US" sz="2400"/>
              <a:t>3	Mum:		</a:t>
            </a:r>
            <a:r>
              <a:rPr lang="en-US" sz="2400" u="sng"/>
              <a:t>Do</a:t>
            </a:r>
            <a:r>
              <a:rPr lang="en-US" sz="2400"/>
              <a:t> </a:t>
            </a:r>
            <a:r>
              <a:rPr lang="en-US" sz="2400" u="sng"/>
              <a:t>I</a:t>
            </a:r>
            <a:r>
              <a:rPr lang="en-US" sz="2400"/>
              <a:t> sp</a:t>
            </a:r>
            <a:r>
              <a:rPr lang="en-US" sz="2400" u="sng"/>
              <a:t>e</a:t>
            </a:r>
            <a:r>
              <a:rPr lang="en-US" sz="2400"/>
              <a:t>ak alright w</a:t>
            </a:r>
            <a:r>
              <a:rPr lang="en-US" sz="2400" u="sng"/>
              <a:t>i</a:t>
            </a:r>
            <a:r>
              <a:rPr lang="en-US" sz="2400"/>
              <a:t>th </a:t>
            </a:r>
            <a:r>
              <a:rPr lang="en-US" sz="2400" u="sng"/>
              <a:t>my</a:t>
            </a:r>
            <a:r>
              <a:rPr lang="en-US" sz="2400"/>
              <a:t> n</a:t>
            </a:r>
            <a:r>
              <a:rPr lang="en-US" sz="2400" u="sng"/>
              <a:t>e</a:t>
            </a:r>
            <a:r>
              <a:rPr lang="en-US" sz="2400"/>
              <a:t>w dih- teeth in</a:t>
            </a:r>
            <a:r>
              <a:rPr lang="en-US" sz="2400" u="sng"/>
              <a:t>:</a:t>
            </a:r>
            <a:r>
              <a:rPr lang="en-US" sz="2400"/>
              <a:t>=</a:t>
            </a:r>
          </a:p>
          <a:p>
            <a:pPr marL="0" indent="0">
              <a:lnSpc>
                <a:spcPct val="100000"/>
              </a:lnSpc>
              <a:spcBef>
                <a:spcPts val="0"/>
              </a:spcBef>
              <a:buNone/>
            </a:pPr>
            <a:r>
              <a:rPr lang="en-US" sz="2400"/>
              <a:t>4	Lesley:		=ehhh!</a:t>
            </a:r>
          </a:p>
          <a:p>
            <a:pPr marL="0" indent="0">
              <a:lnSpc>
                <a:spcPct val="100000"/>
              </a:lnSpc>
              <a:spcBef>
                <a:spcPts val="0"/>
              </a:spcBef>
              <a:buNone/>
            </a:pPr>
            <a:r>
              <a:rPr lang="en-US" sz="2400"/>
              <a:t>5			(.)</a:t>
            </a:r>
          </a:p>
          <a:p>
            <a:pPr marL="0" indent="0">
              <a:lnSpc>
                <a:spcPct val="100000"/>
              </a:lnSpc>
              <a:spcBef>
                <a:spcPts val="0"/>
              </a:spcBef>
              <a:buNone/>
            </a:pPr>
            <a:r>
              <a:rPr lang="en-US" sz="2400"/>
              <a:t>6	Lesley:		.hh ₤</a:t>
            </a:r>
            <a:r>
              <a:rPr lang="en-US" sz="2400" u="sng"/>
              <a:t>Yes</a:t>
            </a:r>
            <a:r>
              <a:rPr lang="en-US" sz="2400"/>
              <a:t> yer c</a:t>
            </a:r>
            <a:r>
              <a:rPr lang="en-US" sz="2400" u="sng"/>
              <a:t>om</a:t>
            </a:r>
            <a:r>
              <a:rPr lang="en-US" sz="2400"/>
              <a:t>ing </a:t>
            </a:r>
            <a:r>
              <a:rPr lang="en-US" sz="2400" u="sng"/>
              <a:t>over</a:t>
            </a:r>
            <a:r>
              <a:rPr lang="en-US" sz="2400"/>
              <a:t> </a:t>
            </a:r>
            <a:r>
              <a:rPr lang="en-US" sz="2400" u="sng"/>
              <a:t>loud</a:t>
            </a:r>
            <a:r>
              <a:rPr lang="en-US" sz="2400"/>
              <a:t> </a:t>
            </a:r>
            <a:r>
              <a:rPr lang="en-US" sz="2400" u="sng"/>
              <a:t>an</a:t>
            </a:r>
            <a:r>
              <a:rPr lang="en-US" sz="2400"/>
              <a:t>’clea[r₤</a:t>
            </a:r>
          </a:p>
          <a:p>
            <a:pPr marL="0" indent="0">
              <a:lnSpc>
                <a:spcPct val="100000"/>
              </a:lnSpc>
              <a:spcBef>
                <a:spcPts val="0"/>
              </a:spcBef>
              <a:buNone/>
            </a:pPr>
            <a:r>
              <a:rPr lang="en-US" sz="2400"/>
              <a:t>7	Mum:							  [(    ) </a:t>
            </a:r>
            <a:r>
              <a:rPr lang="en-US" sz="2400" u="sng"/>
              <a:t>good</a:t>
            </a:r>
            <a:r>
              <a:rPr lang="en-US" sz="2400"/>
              <a:t>.</a:t>
            </a:r>
          </a:p>
          <a:p>
            <a:pPr marL="0" indent="0">
              <a:lnSpc>
                <a:spcPct val="100000"/>
              </a:lnSpc>
              <a:spcBef>
                <a:spcPts val="0"/>
              </a:spcBef>
              <a:buNone/>
            </a:pPr>
            <a:r>
              <a:rPr lang="en-US" sz="2400"/>
              <a:t>8	Lesley:		hh</a:t>
            </a:r>
            <a:r>
              <a:rPr lang="en-US" sz="2400" u="sng"/>
              <a:t>e</a:t>
            </a:r>
            <a:r>
              <a:rPr lang="en-US" sz="2400"/>
              <a:t>h huh .</a:t>
            </a:r>
            <a:r>
              <a:rPr lang="en-US" sz="2400" u="sng"/>
              <a:t>u</a:t>
            </a:r>
            <a:r>
              <a:rPr lang="en-US" sz="2400"/>
              <a:t>h[hh .hh</a:t>
            </a:r>
          </a:p>
          <a:p>
            <a:pPr marL="0" indent="0">
              <a:lnSpc>
                <a:spcPct val="100000"/>
              </a:lnSpc>
              <a:spcBef>
                <a:spcPts val="0"/>
              </a:spcBef>
              <a:buNone/>
            </a:pPr>
            <a:r>
              <a:rPr lang="en-US" sz="2400"/>
              <a:t>9	Mum:			         [</a:t>
            </a:r>
            <a:r>
              <a:rPr lang="en-US" sz="2400" u="sng"/>
              <a:t>h</a:t>
            </a:r>
            <a:r>
              <a:rPr lang="en-US" sz="2400"/>
              <a:t>u:h .</a:t>
            </a:r>
            <a:r>
              <a:rPr lang="en-US" sz="2400" u="sng"/>
              <a:t>u</a:t>
            </a:r>
            <a:r>
              <a:rPr lang="en-US" sz="2400"/>
              <a:t>hh .</a:t>
            </a:r>
            <a:r>
              <a:rPr lang="en-US" sz="2400" u="sng"/>
              <a:t>uh</a:t>
            </a:r>
            <a:r>
              <a:rPr lang="en-US" sz="2400"/>
              <a:t>h .</a:t>
            </a:r>
            <a:r>
              <a:rPr lang="en-US" sz="2400" u="sng"/>
              <a:t>uhh</a:t>
            </a:r>
            <a:r>
              <a:rPr lang="en-US" sz="2400"/>
              <a:t> .</a:t>
            </a:r>
            <a:r>
              <a:rPr lang="en-US" sz="2400" u="sng"/>
              <a:t>uhh</a:t>
            </a:r>
            <a:endParaRPr lang="en-US" sz="2400"/>
          </a:p>
          <a:p>
            <a:pPr marL="0" indent="0">
              <a:lnSpc>
                <a:spcPct val="100000"/>
              </a:lnSpc>
              <a:spcBef>
                <a:spcPts val="0"/>
              </a:spcBef>
              <a:buNone/>
            </a:pPr>
            <a:r>
              <a:rPr lang="en-US" sz="2400"/>
              <a:t>10	Lesley:		.hh[h</a:t>
            </a:r>
          </a:p>
          <a:p>
            <a:pPr marL="0" indent="0">
              <a:lnSpc>
                <a:spcPct val="100000"/>
              </a:lnSpc>
              <a:spcBef>
                <a:spcPts val="0"/>
              </a:spcBef>
              <a:buNone/>
            </a:pPr>
            <a:r>
              <a:rPr lang="en-US" sz="2400"/>
              <a:t>11	Mum:		     [</a:t>
            </a:r>
            <a:r>
              <a:rPr lang="en-US" sz="2400" u="sng"/>
              <a:t>Ok</a:t>
            </a:r>
            <a:r>
              <a:rPr lang="en-US" sz="2400"/>
              <a:t>ay l</a:t>
            </a:r>
            <a:r>
              <a:rPr lang="en-US" sz="2400" u="sng"/>
              <a:t>o</a:t>
            </a:r>
            <a:r>
              <a:rPr lang="en-US" sz="2400"/>
              <a:t>ve.</a:t>
            </a:r>
          </a:p>
          <a:p>
            <a:pPr marL="0" indent="0">
              <a:lnSpc>
                <a:spcPct val="100000"/>
              </a:lnSpc>
              <a:spcBef>
                <a:spcPts val="0"/>
              </a:spcBef>
              <a:buNone/>
            </a:pPr>
            <a:r>
              <a:rPr lang="en-US" sz="2400"/>
              <a:t>12	Lesley:		</a:t>
            </a:r>
            <a:r>
              <a:rPr lang="en-US" sz="2400" u="sng"/>
              <a:t>R</a:t>
            </a:r>
            <a:r>
              <a:rPr lang="en-US" sz="2400"/>
              <a:t>[i:ght nh]=	</a:t>
            </a:r>
          </a:p>
          <a:p>
            <a:pPr marL="0" indent="0">
              <a:lnSpc>
                <a:spcPct val="100000"/>
              </a:lnSpc>
              <a:spcBef>
                <a:spcPts val="0"/>
              </a:spcBef>
              <a:buNone/>
            </a:pPr>
            <a:r>
              <a:rPr lang="en-US" sz="2400"/>
              <a:t>13	Mum:		   [↑By</a:t>
            </a:r>
            <a:r>
              <a:rPr lang="en-US" sz="2400" u="sng"/>
              <a:t>e</a:t>
            </a:r>
            <a:r>
              <a:rPr lang="en-US" sz="2400"/>
              <a:t>:::]=</a:t>
            </a:r>
          </a:p>
          <a:p>
            <a:pPr marL="0" indent="0">
              <a:lnSpc>
                <a:spcPct val="100000"/>
              </a:lnSpc>
              <a:spcBef>
                <a:spcPts val="0"/>
              </a:spcBef>
              <a:buNone/>
            </a:pPr>
            <a:r>
              <a:rPr lang="en-US" sz="2400"/>
              <a:t>14	Lesley:		=↑↑B</a:t>
            </a:r>
            <a:r>
              <a:rPr lang="en-US" sz="2400" u="sng"/>
              <a:t>ye</a:t>
            </a:r>
            <a:r>
              <a:rPr lang="en-US" sz="2400"/>
              <a:t>:,</a:t>
            </a:r>
          </a:p>
          <a:p>
            <a:pPr marL="0" indent="0">
              <a:lnSpc>
                <a:spcPct val="100000"/>
              </a:lnSpc>
              <a:spcBef>
                <a:spcPts val="0"/>
              </a:spcBef>
              <a:buNone/>
            </a:pPr>
            <a:r>
              <a:rPr lang="en-US" sz="2400"/>
              <a:t>15	Mum:		B</a:t>
            </a:r>
            <a:r>
              <a:rPr lang="en-US" sz="2400" u="sng"/>
              <a:t>u</a:t>
            </a:r>
            <a:r>
              <a:rPr lang="en-US" sz="2400"/>
              <a:t>h-bye love</a:t>
            </a:r>
          </a:p>
          <a:p>
            <a:endParaRPr lang="en-US"/>
          </a:p>
        </p:txBody>
      </p:sp>
      <p:sp>
        <p:nvSpPr>
          <p:cNvPr id="4" name="Slide Number Placeholder 3"/>
          <p:cNvSpPr>
            <a:spLocks noGrp="1"/>
          </p:cNvSpPr>
          <p:nvPr>
            <p:ph type="sldNum" sz="quarter" idx="12"/>
          </p:nvPr>
        </p:nvSpPr>
        <p:spPr/>
        <p:txBody>
          <a:bodyPr/>
          <a:lstStyle/>
          <a:p>
            <a:fld id="{9E18A32B-DB4A-4E3D-AF10-474249263D1C}" type="slidenum">
              <a:rPr lang="en-US" smtClean="0"/>
              <a:t>11</a:t>
            </a:fld>
            <a:endParaRPr lang="en-US"/>
          </a:p>
        </p:txBody>
      </p:sp>
    </p:spTree>
    <p:extLst>
      <p:ext uri="{BB962C8B-B14F-4D97-AF65-F5344CB8AC3E}">
        <p14:creationId xmlns:p14="http://schemas.microsoft.com/office/powerpoint/2010/main" val="1687231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2831"/>
          </a:xfrm>
        </p:spPr>
        <p:txBody>
          <a:bodyPr/>
          <a:lstStyle/>
          <a:p>
            <a:br>
              <a:rPr lang="en-US" sz="3200">
                <a:latin typeface="+mn-lt"/>
              </a:rPr>
            </a:br>
            <a:r>
              <a:rPr lang="en-US" sz="3200" dirty="0">
                <a:latin typeface="+mn-lt"/>
              </a:rPr>
              <a:t>Terminal Exchanges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In Excerpt 8 above the exchange of farewells is bilateral (in fact “Mum” produces a third farewell in line 15).  </a:t>
            </a:r>
          </a:p>
          <a:p>
            <a:pPr marL="0" indent="0">
              <a:buNone/>
            </a:pPr>
            <a:endParaRPr lang="en-US" dirty="0"/>
          </a:p>
          <a:p>
            <a:pPr marL="0" indent="0">
              <a:buNone/>
            </a:pPr>
            <a:r>
              <a:rPr lang="en-US" dirty="0"/>
              <a:t>The exchange of farewells provides one last opportunity for either party to move out of closings.</a:t>
            </a:r>
          </a:p>
          <a:p>
            <a:pPr marL="0" indent="0">
              <a:buNone/>
            </a:pPr>
            <a:endParaRPr lang="en-US" dirty="0"/>
          </a:p>
          <a:p>
            <a:pPr marL="0" indent="0">
              <a:buNone/>
            </a:pPr>
            <a:r>
              <a:rPr lang="en-US" dirty="0"/>
              <a:t>It also provides a polite way of ending the interaction.</a:t>
            </a:r>
          </a:p>
          <a:p>
            <a:pPr marL="0" indent="0">
              <a:buNone/>
            </a:pPr>
            <a:endParaRPr lang="en-US" dirty="0"/>
          </a:p>
          <a:p>
            <a:pPr marL="0" indent="0">
              <a:buNone/>
            </a:pPr>
            <a:r>
              <a:rPr lang="en-US" sz="1600" dirty="0"/>
              <a:t>(Schegloff and Sacks, 1973)</a:t>
            </a:r>
          </a:p>
        </p:txBody>
      </p:sp>
      <p:sp>
        <p:nvSpPr>
          <p:cNvPr id="4" name="Slide Number Placeholder 3"/>
          <p:cNvSpPr>
            <a:spLocks noGrp="1"/>
          </p:cNvSpPr>
          <p:nvPr>
            <p:ph type="sldNum" sz="quarter" idx="12"/>
          </p:nvPr>
        </p:nvSpPr>
        <p:spPr/>
        <p:txBody>
          <a:bodyPr/>
          <a:lstStyle/>
          <a:p>
            <a:fld id="{9E18A32B-DB4A-4E3D-AF10-474249263D1C}" type="slidenum">
              <a:rPr lang="en-US" smtClean="0"/>
              <a:t>12</a:t>
            </a:fld>
            <a:endParaRPr lang="en-US" dirty="0"/>
          </a:p>
        </p:txBody>
      </p:sp>
    </p:spTree>
    <p:extLst>
      <p:ext uri="{BB962C8B-B14F-4D97-AF65-F5344CB8AC3E}">
        <p14:creationId xmlns:p14="http://schemas.microsoft.com/office/powerpoint/2010/main" val="3009594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1220"/>
          </a:xfrm>
        </p:spPr>
        <p:txBody>
          <a:bodyPr/>
          <a:lstStyle/>
          <a:p>
            <a:br>
              <a:rPr lang="en-US" sz="3200" dirty="0">
                <a:latin typeface="+mn-lt"/>
              </a:rPr>
            </a:br>
            <a:r>
              <a:rPr lang="en-US" sz="3200" dirty="0">
                <a:latin typeface="+mn-lt"/>
              </a:rPr>
              <a:t>Multi-Modal Closing Work</a:t>
            </a:r>
            <a:br>
              <a:rPr lang="en-US" dirty="0"/>
            </a:br>
            <a:endParaRPr lang="en-US" dirty="0"/>
          </a:p>
        </p:txBody>
      </p:sp>
      <p:sp>
        <p:nvSpPr>
          <p:cNvPr id="3" name="Content Placeholder 2"/>
          <p:cNvSpPr>
            <a:spLocks noGrp="1"/>
          </p:cNvSpPr>
          <p:nvPr>
            <p:ph idx="1"/>
          </p:nvPr>
        </p:nvSpPr>
        <p:spPr>
          <a:xfrm>
            <a:off x="838200" y="1233182"/>
            <a:ext cx="10515600" cy="4943781"/>
          </a:xfrm>
        </p:spPr>
        <p:txBody>
          <a:bodyPr/>
          <a:lstStyle/>
          <a:p>
            <a:pPr marL="0" indent="0">
              <a:buNone/>
            </a:pPr>
            <a:r>
              <a:rPr lang="en-US" sz="2400" dirty="0"/>
              <a:t>In face-to-face interactions the work of closing a conversation will be done through multimodal actions</a:t>
            </a:r>
          </a:p>
          <a:p>
            <a:pPr marL="0" indent="0">
              <a:buNone/>
            </a:pPr>
            <a:endParaRPr lang="en-US" sz="2400" dirty="0"/>
          </a:p>
          <a:p>
            <a:pPr marL="0" indent="0">
              <a:buNone/>
            </a:pPr>
            <a:r>
              <a:rPr lang="en-US" sz="2400" dirty="0"/>
              <a:t>Excerpt 11 on the next slide shows a tour guide using multimodal actions to help coordinate transitions between one activity and the next (the buildings they are viewing on their tour)</a:t>
            </a:r>
          </a:p>
          <a:p>
            <a:pPr marL="0" indent="0">
              <a:buNone/>
            </a:pPr>
            <a:endParaRPr lang="en-US" sz="2400" dirty="0"/>
          </a:p>
          <a:p>
            <a:pPr marL="0" indent="0">
              <a:buNone/>
            </a:pPr>
            <a:r>
              <a:rPr lang="en-US" sz="2400" dirty="0"/>
              <a:t>The tour guide waits until a member of the audience has produced an assessment (in her turn in lines 7 and 9) before using the initiation of walking away as a preclosing move</a:t>
            </a:r>
          </a:p>
          <a:p>
            <a:pPr marL="0" indent="0">
              <a:buNone/>
            </a:pPr>
            <a:endParaRPr lang="en-US" sz="2400" dirty="0"/>
          </a:p>
          <a:p>
            <a:pPr marL="0" indent="0">
              <a:buNone/>
            </a:pPr>
            <a:r>
              <a:rPr lang="en-US" sz="1600" dirty="0"/>
              <a:t>(Broth and Mondada, 2013)</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13</a:t>
            </a:fld>
            <a:endParaRPr lang="en-US" dirty="0"/>
          </a:p>
        </p:txBody>
      </p:sp>
    </p:spTree>
    <p:extLst>
      <p:ext uri="{BB962C8B-B14F-4D97-AF65-F5344CB8AC3E}">
        <p14:creationId xmlns:p14="http://schemas.microsoft.com/office/powerpoint/2010/main" val="3717298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1"/>
            <a:ext cx="10515600" cy="623301"/>
          </a:xfrm>
        </p:spPr>
        <p:txBody>
          <a:bodyPr>
            <a:normAutofit/>
          </a:bodyPr>
          <a:lstStyle/>
          <a:p>
            <a:br>
              <a:rPr lang="en-US" sz="3200" dirty="0">
                <a:latin typeface="+mn-lt"/>
              </a:rPr>
            </a:br>
            <a:r>
              <a:rPr lang="en-US" sz="3200" spc="-15" dirty="0">
                <a:effectLst/>
                <a:latin typeface="+mn-lt"/>
                <a:ea typeface="Calibri" panose="020F0502020204030204" pitchFamily="34" charset="0"/>
              </a:rPr>
              <a:t>Excerpt 11: Broth and Mondada (2013, p. 44) </a:t>
            </a:r>
            <a:br>
              <a:rPr lang="en-US" sz="1800" dirty="0">
                <a:effectLst/>
                <a:latin typeface="Times New Roman" panose="02020603050405020304" pitchFamily="18" charset="0"/>
                <a:ea typeface="Calibri" panose="020F0502020204030204" pitchFamily="34" charset="0"/>
              </a:rPr>
            </a:br>
            <a:endParaRPr lang="en-US" sz="3200" dirty="0">
              <a:latin typeface="+mn-lt"/>
            </a:endParaRPr>
          </a:p>
        </p:txBody>
      </p:sp>
      <p:sp>
        <p:nvSpPr>
          <p:cNvPr id="4" name="Slide Number Placeholder 3"/>
          <p:cNvSpPr>
            <a:spLocks noGrp="1"/>
          </p:cNvSpPr>
          <p:nvPr>
            <p:ph type="sldNum" sz="quarter" idx="12"/>
          </p:nvPr>
        </p:nvSpPr>
        <p:spPr/>
        <p:txBody>
          <a:bodyPr/>
          <a:lstStyle/>
          <a:p>
            <a:fld id="{9E18A32B-DB4A-4E3D-AF10-474249263D1C}" type="slidenum">
              <a:rPr lang="en-US" smtClean="0"/>
              <a:t>14</a:t>
            </a:fld>
            <a:endParaRPr lang="en-US" dirty="0"/>
          </a:p>
        </p:txBody>
      </p:sp>
      <p:sp>
        <p:nvSpPr>
          <p:cNvPr id="6" name="Content Placeholder 5">
            <a:extLst>
              <a:ext uri="{FF2B5EF4-FFF2-40B4-BE49-F238E27FC236}">
                <a16:creationId xmlns:a16="http://schemas.microsoft.com/office/drawing/2014/main" id="{833FF0BF-5A62-4C7A-B528-B882462F6C66}"/>
              </a:ext>
            </a:extLst>
          </p:cNvPr>
          <p:cNvSpPr>
            <a:spLocks noGrp="1"/>
          </p:cNvSpPr>
          <p:nvPr>
            <p:ph idx="1"/>
          </p:nvPr>
        </p:nvSpPr>
        <p:spPr>
          <a:xfrm>
            <a:off x="838200" y="1015068"/>
            <a:ext cx="10515600" cy="5706407"/>
          </a:xfrm>
        </p:spPr>
        <p:txBody>
          <a:bodyPr/>
          <a:lstStyle/>
          <a:p>
            <a:pPr marR="457200" indent="0">
              <a:lnSpc>
                <a:spcPct val="100000"/>
              </a:lnSpc>
              <a:spcBef>
                <a:spcPts val="0"/>
              </a:spcBef>
              <a:spcAft>
                <a:spcPts val="0"/>
              </a:spcAft>
              <a:buNone/>
              <a:tabLst>
                <a:tab pos="-457200" algn="l"/>
              </a:tabLst>
            </a:pPr>
            <a:r>
              <a:rPr lang="en-US" sz="1800" spc="-15" dirty="0">
                <a:effectLst/>
                <a:latin typeface="Times New Roman" panose="02020603050405020304" pitchFamily="18" charset="0"/>
                <a:ea typeface="Calibri" panose="020F0502020204030204" pitchFamily="34" charset="0"/>
              </a:rPr>
              <a:t>01 GUI: 	</a:t>
            </a:r>
            <a:r>
              <a:rPr lang="en-US" sz="1800" b="1" spc="-15" dirty="0" err="1">
                <a:effectLst/>
                <a:latin typeface="Times New Roman" panose="02020603050405020304" pitchFamily="18" charset="0"/>
                <a:ea typeface="Calibri" panose="020F0502020204030204" pitchFamily="34" charset="0"/>
              </a:rPr>
              <a:t>donc</a:t>
            </a:r>
            <a:r>
              <a:rPr lang="en-US" sz="1800" b="1" spc="-15">
                <a:effectLst/>
                <a:latin typeface="Times New Roman" panose="02020603050405020304" pitchFamily="18" charset="0"/>
                <a:ea typeface="Calibri" panose="020F0502020204030204" pitchFamily="34" charset="0"/>
              </a:rPr>
              <a:t>* </a:t>
            </a:r>
            <a:r>
              <a:rPr lang="en-US" sz="1800" b="1" u="sng" spc="-15">
                <a:effectLst/>
                <a:latin typeface="Times New Roman" panose="02020603050405020304" pitchFamily="18" charset="0"/>
                <a:ea typeface="Calibri" panose="020F0502020204030204" pitchFamily="34" charset="0"/>
              </a:rPr>
              <a:t>là</a:t>
            </a:r>
            <a:r>
              <a:rPr lang="en-US" sz="1800" b="1" spc="-15">
                <a:effectLst/>
                <a:latin typeface="Times New Roman" panose="02020603050405020304" pitchFamily="18" charset="0"/>
                <a:ea typeface="Calibri" panose="020F0502020204030204" pitchFamily="34" charset="0"/>
              </a:rPr>
              <a:t>, on commence à avoir un aperçu du château, entre</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so there, we begin to have a glimpse of the castle, between</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gui:	 	       *points--&gt;</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2		(0.9)</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3  GUI:		</a:t>
            </a:r>
            <a:r>
              <a:rPr lang="en-US" sz="1800" b="1" spc="-15">
                <a:effectLst/>
                <a:latin typeface="Times New Roman" panose="02020603050405020304" pitchFamily="18" charset="0"/>
                <a:ea typeface="Calibri" panose="020F0502020204030204" pitchFamily="34" charset="0"/>
              </a:rPr>
              <a:t>entre l'château et ici:, y a: un: </a:t>
            </a:r>
            <a:r>
              <a:rPr lang="en-US" sz="1800" b="1" u="sng" spc="-15">
                <a:effectLst/>
                <a:latin typeface="Times New Roman" panose="02020603050405020304" pitchFamily="18" charset="0"/>
                <a:ea typeface="Calibri" panose="020F0502020204030204" pitchFamily="34" charset="0"/>
              </a:rPr>
              <a:t>gro</a:t>
            </a:r>
            <a:r>
              <a:rPr lang="en-US" sz="1800" b="1" spc="-15">
                <a:effectLst/>
                <a:latin typeface="Times New Roman" panose="02020603050405020304" pitchFamily="18" charset="0"/>
                <a:ea typeface="Calibri" panose="020F0502020204030204" pitchFamily="34" charset="0"/>
              </a:rPr>
              <a:t>:s^espace de végétation</a:t>
            </a:r>
            <a:r>
              <a:rPr lang="en-US" sz="1800" spc="-15">
                <a:effectLst/>
                <a:latin typeface="Times New Roman" panose="02020603050405020304" pitchFamily="18" charset="0"/>
                <a:ea typeface="Calibri" panose="020F0502020204030204" pitchFamily="34" charset="0"/>
              </a:rPr>
              <a:t>	</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between the castle and here, there is a big green space</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4    		</a:t>
            </a:r>
            <a:r>
              <a:rPr lang="en-US" sz="1800" b="1" spc="-15">
                <a:effectLst/>
                <a:latin typeface="Times New Roman" panose="02020603050405020304" pitchFamily="18" charset="0"/>
                <a:ea typeface="Calibri" panose="020F0502020204030204" pitchFamily="34" charset="0"/>
              </a:rPr>
              <a:t>euh (0.4) enfin </a:t>
            </a:r>
            <a:r>
              <a:rPr lang="en-US" sz="1800" b="1" u="sng" spc="-15">
                <a:effectLst/>
                <a:latin typeface="Times New Roman" panose="02020603050405020304" pitchFamily="18" charset="0"/>
                <a:ea typeface="Calibri" panose="020F0502020204030204" pitchFamily="34" charset="0"/>
              </a:rPr>
              <a:t>im</a:t>
            </a:r>
            <a:r>
              <a:rPr lang="en-US" sz="1800" b="1" spc="-15">
                <a:effectLst/>
                <a:latin typeface="Times New Roman" panose="02020603050405020304" pitchFamily="18" charset="0"/>
                <a:ea typeface="Calibri" panose="020F0502020204030204" pitchFamily="34" charset="0"/>
              </a:rPr>
              <a:t>portant du site quoi.*</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ehm (0.4) well important within the site right.</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5		(0.5)</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6  GUI:		</a:t>
            </a:r>
            <a:r>
              <a:rPr lang="en-US" sz="1800" b="1" spc="-15">
                <a:effectLst/>
                <a:latin typeface="Times New Roman" panose="02020603050405020304" pitchFamily="18" charset="0"/>
                <a:ea typeface="Calibri" panose="020F0502020204030204" pitchFamily="34" charset="0"/>
              </a:rPr>
              <a:t>ºun des:º  (0.9) un des plus importants, &gt;y en a deux,&lt;</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°one of° (0.9) one of the most important, &gt;there’re two of these&lt;</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7   ANN:	</a:t>
            </a:r>
            <a:r>
              <a:rPr lang="en-US" sz="1800" b="1" spc="-15">
                <a:effectLst/>
                <a:latin typeface="Times New Roman" panose="02020603050405020304" pitchFamily="18" charset="0"/>
                <a:ea typeface="Calibri" panose="020F0502020204030204" pitchFamily="34" charset="0"/>
              </a:rPr>
              <a:t>ºelle est belle,º</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°it’s beautiful,°</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8   GUI:	</a:t>
            </a:r>
            <a:r>
              <a:rPr lang="en-US" sz="1800" b="1" spc="-15">
                <a:effectLst/>
                <a:latin typeface="Times New Roman" panose="02020603050405020304" pitchFamily="18" charset="0"/>
                <a:ea typeface="Calibri" panose="020F0502020204030204" pitchFamily="34" charset="0"/>
              </a:rPr>
              <a:t>ºqui sont vraiment euhº</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°which are really ehm°</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9  ANN:	</a:t>
            </a:r>
            <a:r>
              <a:rPr lang="en-US" sz="1800" b="1" spc="-15">
                <a:effectLst/>
                <a:latin typeface="Times New Roman" panose="02020603050405020304" pitchFamily="18" charset="0"/>
                <a:ea typeface="Calibri" panose="020F0502020204030204" pitchFamily="34" charset="0"/>
              </a:rPr>
              <a:t>ºcomme ça:,º</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°like that,°</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10  GUI:	</a:t>
            </a:r>
            <a:r>
              <a:rPr lang="en-US" sz="1800" b="1" spc="-15">
                <a:effectLst/>
                <a:latin typeface="Times New Roman" panose="02020603050405020304" pitchFamily="18" charset="0"/>
                <a:ea typeface="Calibri" panose="020F0502020204030204" pitchFamily="34" charset="0"/>
              </a:rPr>
              <a:t>ººde grands *(     )ºº</a:t>
            </a:r>
            <a:r>
              <a:rPr lang="en-US" sz="1800" spc="-15">
                <a:effectLst/>
                <a:latin typeface="Times New Roman" panose="02020603050405020304" pitchFamily="18" charset="0"/>
                <a:ea typeface="Calibri" panose="020F0502020204030204" pitchFamily="34" charset="0"/>
              </a:rPr>
              <a:t>	</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a:t>
            </a:r>
            <a:r>
              <a:rPr lang="en-US" sz="1800" i="1" spc="-15">
                <a:effectLst/>
                <a:latin typeface="Times New Roman" panose="02020603050405020304" pitchFamily="18" charset="0"/>
                <a:ea typeface="Calibri" panose="020F0502020204030204" pitchFamily="34" charset="0"/>
              </a:rPr>
              <a:t>°°of big (      )°°</a:t>
            </a:r>
            <a:endParaRPr lang="en-US" sz="1800">
              <a:effectLst/>
              <a:latin typeface="Times New Roman" panose="02020603050405020304" pitchFamily="18" charset="0"/>
              <a:ea typeface="Calibri" panose="020F0502020204030204" pitchFamily="34" charset="0"/>
            </a:endParaRPr>
          </a:p>
          <a:p>
            <a:pPr marR="457200" indent="0">
              <a:lnSpc>
                <a:spcPct val="100000"/>
              </a:lnSpc>
              <a:spcBef>
                <a:spcPts val="0"/>
              </a:spcBef>
              <a:spcAft>
                <a:spcPts val="0"/>
              </a:spcAft>
              <a:buNone/>
              <a:tabLst>
                <a:tab pos="-457200" algn="l"/>
              </a:tabLst>
            </a:pPr>
            <a:r>
              <a:rPr lang="en-US" sz="1800" spc="-15">
                <a:effectLst/>
                <a:latin typeface="Times New Roman" panose="02020603050405020304" pitchFamily="18" charset="0"/>
                <a:ea typeface="Calibri" panose="020F0502020204030204" pitchFamily="34" charset="0"/>
              </a:rPr>
              <a:t>      gui:			     *walks away--&gt;</a:t>
            </a:r>
            <a:endParaRPr lang="en-US" sz="1800">
              <a:effectLst/>
              <a:latin typeface="Times New Roman" panose="02020603050405020304" pitchFamily="18" charset="0"/>
              <a:ea typeface="Calibri" panose="020F0502020204030204" pitchFamily="34" charset="0"/>
            </a:endParaRPr>
          </a:p>
          <a:p>
            <a:endParaRPr lang="en-US"/>
          </a:p>
        </p:txBody>
      </p:sp>
    </p:spTree>
    <p:extLst>
      <p:ext uri="{BB962C8B-B14F-4D97-AF65-F5344CB8AC3E}">
        <p14:creationId xmlns:p14="http://schemas.microsoft.com/office/powerpoint/2010/main" val="2957984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2155"/>
          </a:xfrm>
        </p:spPr>
        <p:txBody>
          <a:bodyPr>
            <a:normAutofit/>
          </a:bodyPr>
          <a:lstStyle/>
          <a:p>
            <a:r>
              <a:rPr lang="en-US" sz="3200" dirty="0">
                <a:latin typeface="+mn-lt"/>
              </a:rPr>
              <a:t>Summary</a:t>
            </a:r>
          </a:p>
        </p:txBody>
      </p:sp>
      <p:sp>
        <p:nvSpPr>
          <p:cNvPr id="3" name="Content Placeholder 2"/>
          <p:cNvSpPr>
            <a:spLocks noGrp="1"/>
          </p:cNvSpPr>
          <p:nvPr>
            <p:ph idx="1"/>
          </p:nvPr>
        </p:nvSpPr>
        <p:spPr>
          <a:xfrm>
            <a:off x="1526796" y="1459683"/>
            <a:ext cx="9827004" cy="5040869"/>
          </a:xfrm>
        </p:spPr>
        <p:txBody>
          <a:bodyPr>
            <a:normAutofit/>
          </a:bodyPr>
          <a:lstStyle/>
          <a:p>
            <a:pPr marL="0" indent="0">
              <a:buNone/>
            </a:pPr>
            <a:r>
              <a:rPr lang="en-US" sz="2400" dirty="0"/>
              <a:t>Whether in person or technologically mediated (such as in telephone conversations), preclosing sequences are accomplished by the participation of both or all members of the interaction rather than being accomplished unilaterally.</a:t>
            </a:r>
          </a:p>
          <a:p>
            <a:pPr marL="0" indent="0">
              <a:buNone/>
            </a:pPr>
            <a:endParaRPr lang="en-US" sz="2400" dirty="0"/>
          </a:p>
          <a:p>
            <a:pPr marL="0" indent="0">
              <a:buNone/>
            </a:pPr>
            <a:r>
              <a:rPr lang="en-US" sz="2400" dirty="0"/>
              <a:t>Preclosing sequences can move to the closing of the interaction, but often lead to either a transition in topic or activity within the interaction, and even at times with continuation of the previous topic.</a:t>
            </a:r>
          </a:p>
          <a:p>
            <a:pPr marL="0" indent="0">
              <a:buNone/>
            </a:pPr>
            <a:endParaRPr lang="en-US" sz="2400" dirty="0"/>
          </a:p>
          <a:p>
            <a:pPr marL="0" indent="0">
              <a:buNone/>
            </a:pPr>
            <a:r>
              <a:rPr lang="en-US" sz="2400" dirty="0"/>
              <a:t>The preclosing sequences have the flexibility needed to allow participants to use them as a tool to create together the next actions they will participate in.</a:t>
            </a:r>
          </a:p>
        </p:txBody>
      </p:sp>
      <p:sp>
        <p:nvSpPr>
          <p:cNvPr id="4" name="Slide Number Placeholder 3"/>
          <p:cNvSpPr>
            <a:spLocks noGrp="1"/>
          </p:cNvSpPr>
          <p:nvPr>
            <p:ph type="sldNum" sz="quarter" idx="12"/>
          </p:nvPr>
        </p:nvSpPr>
        <p:spPr/>
        <p:txBody>
          <a:bodyPr/>
          <a:lstStyle/>
          <a:p>
            <a:fld id="{9E18A32B-DB4A-4E3D-AF10-474249263D1C}" type="slidenum">
              <a:rPr lang="en-US" smtClean="0"/>
              <a:t>15</a:t>
            </a:fld>
            <a:endParaRPr lang="en-US" dirty="0"/>
          </a:p>
        </p:txBody>
      </p:sp>
    </p:spTree>
    <p:extLst>
      <p:ext uri="{BB962C8B-B14F-4D97-AF65-F5344CB8AC3E}">
        <p14:creationId xmlns:p14="http://schemas.microsoft.com/office/powerpoint/2010/main" val="3636204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5"/>
            <a:ext cx="10515600" cy="437752"/>
          </a:xfrm>
        </p:spPr>
        <p:txBody>
          <a:bodyPr>
            <a:normAutofit/>
          </a:bodyPr>
          <a:lstStyle/>
          <a:p>
            <a:r>
              <a:rPr lang="en-US" sz="3200" dirty="0">
                <a:latin typeface="+mn-lt"/>
              </a:rPr>
              <a:t>Selected sources</a:t>
            </a:r>
          </a:p>
        </p:txBody>
      </p:sp>
      <p:sp>
        <p:nvSpPr>
          <p:cNvPr id="3" name="Content Placeholder 2"/>
          <p:cNvSpPr>
            <a:spLocks noGrp="1"/>
          </p:cNvSpPr>
          <p:nvPr>
            <p:ph idx="1"/>
          </p:nvPr>
        </p:nvSpPr>
        <p:spPr>
          <a:xfrm>
            <a:off x="838200" y="1090569"/>
            <a:ext cx="10515600" cy="5542987"/>
          </a:xfrm>
        </p:spPr>
        <p:txBody>
          <a:bodyPr/>
          <a:lstStyle/>
          <a:p>
            <a:pPr marL="0" indent="0">
              <a:lnSpc>
                <a:spcPct val="100000"/>
              </a:lnSpc>
              <a:spcBef>
                <a:spcPts val="0"/>
              </a:spcBef>
              <a:spcAft>
                <a:spcPts val="600"/>
              </a:spcAft>
              <a:buNone/>
            </a:pPr>
            <a:r>
              <a:rPr lang="en-US" sz="1800" dirty="0"/>
              <a:t>Broth, Mathias and Lorenza Mondada</a:t>
            </a:r>
            <a:r>
              <a:rPr lang="en-US" sz="1800"/>
              <a:t>. (2013), 'Walking </a:t>
            </a:r>
            <a:r>
              <a:rPr lang="en-US" sz="1800" dirty="0"/>
              <a:t>away:  The embodied achievement of activity closings in </a:t>
            </a:r>
            <a:r>
              <a:rPr lang="en-US" sz="1800"/>
              <a:t>mobile interaction', </a:t>
            </a:r>
            <a:r>
              <a:rPr lang="en-US" sz="1800" u="sng" dirty="0"/>
              <a:t>Journal </a:t>
            </a:r>
            <a:r>
              <a:rPr lang="en-US" sz="1800" u="sng"/>
              <a:t>of Pragmatics</a:t>
            </a:r>
            <a:r>
              <a:rPr lang="en-US" sz="1800"/>
              <a:t>, 47, (1), </a:t>
            </a:r>
            <a:r>
              <a:rPr lang="en-US" sz="1800" dirty="0"/>
              <a:t>41-58.  </a:t>
            </a:r>
          </a:p>
          <a:p>
            <a:pPr marL="0" indent="0">
              <a:lnSpc>
                <a:spcPct val="100000"/>
              </a:lnSpc>
              <a:spcBef>
                <a:spcPts val="0"/>
              </a:spcBef>
              <a:spcAft>
                <a:spcPts val="600"/>
              </a:spcAft>
              <a:buNone/>
            </a:pPr>
            <a:r>
              <a:rPr lang="en-US" sz="1800" dirty="0"/>
              <a:t>Button, Graham. (1987), ‘Moving out of closings’, in G. Button and J. R. E. Lee (eds) </a:t>
            </a:r>
            <a:r>
              <a:rPr lang="en-US" sz="1800" u="sng" dirty="0"/>
              <a:t>Talk and Social Organization</a:t>
            </a:r>
            <a:r>
              <a:rPr lang="en-US" sz="1800" dirty="0"/>
              <a:t>. Clevedon, England: Multilingual Matters, pp. 101–51.</a:t>
            </a:r>
          </a:p>
          <a:p>
            <a:pPr marL="0" marR="0" indent="0">
              <a:lnSpc>
                <a:spcPct val="100000"/>
              </a:lnSpc>
              <a:spcBef>
                <a:spcPts val="0"/>
              </a:spcBef>
              <a:spcAft>
                <a:spcPts val="600"/>
              </a:spcAft>
              <a:buNone/>
            </a:pPr>
            <a:r>
              <a:rPr lang="en-US" sz="1800">
                <a:effectLst/>
                <a:ea typeface="Calibri" panose="020F0502020204030204" pitchFamily="34" charset="0"/>
                <a:cs typeface="Times New Roman" panose="02020603050405020304" pitchFamily="18" charset="0"/>
              </a:rPr>
              <a:t>Button, Graham. (1991), ‘Conversation-in-a-series’, in Deirdre Boden and Don H. Zimmerman (eds), </a:t>
            </a:r>
            <a:r>
              <a:rPr lang="en-US" sz="1800" u="sng">
                <a:effectLst/>
                <a:ea typeface="Calibri" panose="020F0502020204030204" pitchFamily="34" charset="0"/>
                <a:cs typeface="Times New Roman" panose="02020603050405020304" pitchFamily="18" charset="0"/>
              </a:rPr>
              <a:t>Talk and Social Structure</a:t>
            </a:r>
            <a:r>
              <a:rPr lang="en-US" sz="1800">
                <a:effectLst/>
                <a:ea typeface="Calibri" panose="020F0502020204030204" pitchFamily="34" charset="0"/>
                <a:cs typeface="Times New Roman" panose="02020603050405020304" pitchFamily="18" charset="0"/>
              </a:rPr>
              <a:t>. Berkeley, CA: University of California Press, pp. 251–77.</a:t>
            </a:r>
          </a:p>
          <a:p>
            <a:pPr marL="0" indent="0">
              <a:lnSpc>
                <a:spcPct val="100000"/>
              </a:lnSpc>
              <a:spcBef>
                <a:spcPts val="0"/>
              </a:spcBef>
              <a:spcAft>
                <a:spcPts val="600"/>
              </a:spcAft>
              <a:buNone/>
            </a:pPr>
            <a:r>
              <a:rPr lang="en-US" sz="1800"/>
              <a:t>Holt</a:t>
            </a:r>
            <a:r>
              <a:rPr lang="en-US" sz="1800" dirty="0"/>
              <a:t>, Elizabeth</a:t>
            </a:r>
            <a:r>
              <a:rPr lang="en-US" sz="1800"/>
              <a:t>. (2010), 'The </a:t>
            </a:r>
            <a:r>
              <a:rPr lang="en-US" sz="1800" dirty="0"/>
              <a:t>last laugh:  Shared laughter and </a:t>
            </a:r>
            <a:r>
              <a:rPr lang="en-US" sz="1800"/>
              <a:t>topic termination', </a:t>
            </a:r>
            <a:r>
              <a:rPr lang="en-US" sz="1800" u="sng" dirty="0"/>
              <a:t>Journal </a:t>
            </a:r>
            <a:r>
              <a:rPr lang="en-US" sz="1800" u="sng"/>
              <a:t>of Pragmatics</a:t>
            </a:r>
            <a:r>
              <a:rPr lang="en-US" sz="1800"/>
              <a:t>, 42, (2010), </a:t>
            </a:r>
            <a:r>
              <a:rPr lang="en-US" sz="1800" dirty="0"/>
              <a:t>1513-1525. </a:t>
            </a:r>
          </a:p>
          <a:p>
            <a:pPr marL="0" marR="0" indent="0">
              <a:lnSpc>
                <a:spcPct val="100000"/>
              </a:lnSpc>
              <a:spcBef>
                <a:spcPts val="0"/>
              </a:spcBef>
              <a:spcAft>
                <a:spcPts val="600"/>
              </a:spcAft>
              <a:buNone/>
            </a:pPr>
            <a:r>
              <a:rPr lang="en-US" sz="1800">
                <a:effectLst/>
                <a:ea typeface="Calibri" panose="020F0502020204030204" pitchFamily="34" charset="0"/>
                <a:cs typeface="Times New Roman" panose="02020603050405020304" pitchFamily="18" charset="0"/>
              </a:rPr>
              <a:t>Nofsinger, Robert E. (1991), </a:t>
            </a:r>
            <a:r>
              <a:rPr lang="en-US" sz="1800" u="sng">
                <a:effectLst/>
                <a:ea typeface="Calibri" panose="020F0502020204030204" pitchFamily="34" charset="0"/>
                <a:cs typeface="Times New Roman" panose="02020603050405020304" pitchFamily="18" charset="0"/>
              </a:rPr>
              <a:t>Everyday Conversation</a:t>
            </a:r>
            <a:r>
              <a:rPr lang="en-US" sz="1800">
                <a:effectLst/>
                <a:ea typeface="Calibri" panose="020F0502020204030204" pitchFamily="34" charset="0"/>
                <a:cs typeface="Times New Roman" panose="02020603050405020304" pitchFamily="18" charset="0"/>
              </a:rPr>
              <a:t>. Newbury Park, CA: Sage.</a:t>
            </a:r>
          </a:p>
          <a:p>
            <a:pPr marL="0" marR="0" indent="0">
              <a:lnSpc>
                <a:spcPct val="100000"/>
              </a:lnSpc>
              <a:spcBef>
                <a:spcPts val="0"/>
              </a:spcBef>
              <a:spcAft>
                <a:spcPts val="600"/>
              </a:spcAft>
              <a:buNone/>
            </a:pPr>
            <a:r>
              <a:rPr lang="en-US" sz="1800">
                <a:effectLst/>
                <a:ea typeface="Calibri" panose="020F0502020204030204" pitchFamily="34" charset="0"/>
                <a:cs typeface="Times New Roman" panose="02020603050405020304" pitchFamily="18" charset="0"/>
              </a:rPr>
              <a:t>Sacks, Harvey, Schegloff, Emanuel A. and Jefferson, Gail. (1974), ‘A simplest systematics for the organization of turn-taking for conversation’, </a:t>
            </a:r>
            <a:r>
              <a:rPr lang="en-US" sz="1800" u="sng">
                <a:effectLst/>
                <a:ea typeface="Calibri" panose="020F0502020204030204" pitchFamily="34" charset="0"/>
                <a:cs typeface="Times New Roman" panose="02020603050405020304" pitchFamily="18" charset="0"/>
              </a:rPr>
              <a:t>Language</a:t>
            </a:r>
            <a:r>
              <a:rPr lang="en-US" sz="1800">
                <a:effectLst/>
                <a:ea typeface="Calibri" panose="020F0502020204030204" pitchFamily="34" charset="0"/>
                <a:cs typeface="Times New Roman" panose="02020603050405020304" pitchFamily="18" charset="0"/>
              </a:rPr>
              <a:t>, 50, (4), 696–735. </a:t>
            </a:r>
          </a:p>
          <a:p>
            <a:pPr marL="0" indent="0">
              <a:lnSpc>
                <a:spcPct val="100000"/>
              </a:lnSpc>
              <a:spcBef>
                <a:spcPts val="0"/>
              </a:spcBef>
              <a:spcAft>
                <a:spcPts val="600"/>
              </a:spcAft>
              <a:buNone/>
            </a:pPr>
            <a:r>
              <a:rPr lang="en-US" sz="1800"/>
              <a:t>Schegloff</a:t>
            </a:r>
            <a:r>
              <a:rPr lang="en-US" sz="1800" dirty="0"/>
              <a:t>, Emanuel A. and Sacks, Harvey. (1973), ‘Opening up closings’, </a:t>
            </a:r>
            <a:r>
              <a:rPr lang="en-US" sz="1800" u="sng" dirty="0"/>
              <a:t>Semiotica</a:t>
            </a:r>
            <a:r>
              <a:rPr lang="en-US" sz="1800"/>
              <a:t>, 8, (</a:t>
            </a:r>
            <a:r>
              <a:rPr lang="en-US" sz="1800" dirty="0"/>
              <a:t>4), 289–327.</a:t>
            </a:r>
          </a:p>
          <a:p>
            <a:pPr marL="0" indent="0">
              <a:lnSpc>
                <a:spcPct val="100000"/>
              </a:lnSpc>
              <a:spcBef>
                <a:spcPts val="0"/>
              </a:spcBef>
              <a:spcAft>
                <a:spcPts val="600"/>
              </a:spcAft>
              <a:buNone/>
            </a:pPr>
            <a:r>
              <a:rPr lang="en-US" sz="1800" dirty="0"/>
              <a:t>West, Candace. (2006), ‘Coordinating closings in primary care visits: producing continuity of care’, in John Heritage and Douglas W. Maynard (eds.) </a:t>
            </a:r>
            <a:r>
              <a:rPr lang="en-US" sz="1800" u="sng" dirty="0"/>
              <a:t>Communication in Medical Care: Interactions between Primary Care Physicians and Patients</a:t>
            </a:r>
            <a:r>
              <a:rPr lang="en-US" sz="1800" dirty="0"/>
              <a:t>. Cambridge, UK: Cambridge University Press, pp. 379–415.</a:t>
            </a:r>
          </a:p>
          <a:p>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16</a:t>
            </a:fld>
            <a:endParaRPr lang="en-US" dirty="0"/>
          </a:p>
        </p:txBody>
      </p:sp>
    </p:spTree>
    <p:extLst>
      <p:ext uri="{BB962C8B-B14F-4D97-AF65-F5344CB8AC3E}">
        <p14:creationId xmlns:p14="http://schemas.microsoft.com/office/powerpoint/2010/main" val="53821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r>
              <a:rPr lang="en-US" sz="3200" dirty="0">
                <a:latin typeface="+mn-lt"/>
              </a:rPr>
              <a:t>Outline</a:t>
            </a:r>
          </a:p>
        </p:txBody>
      </p:sp>
      <p:sp>
        <p:nvSpPr>
          <p:cNvPr id="3" name="Content Placeholder 2"/>
          <p:cNvSpPr>
            <a:spLocks noGrp="1"/>
          </p:cNvSpPr>
          <p:nvPr>
            <p:ph idx="1"/>
          </p:nvPr>
        </p:nvSpPr>
        <p:spPr>
          <a:xfrm>
            <a:off x="838200" y="1039092"/>
            <a:ext cx="10515600" cy="5627715"/>
          </a:xfrm>
        </p:spPr>
        <p:txBody>
          <a:bodyPr/>
          <a:lstStyle/>
          <a:p>
            <a:pPr marL="0" indent="0">
              <a:buNone/>
            </a:pPr>
            <a:r>
              <a:rPr lang="en-US" sz="2400" dirty="0"/>
              <a:t>Introduction</a:t>
            </a:r>
          </a:p>
          <a:p>
            <a:pPr marL="0" indent="0">
              <a:buNone/>
            </a:pPr>
            <a:r>
              <a:rPr lang="en-US" sz="2400" dirty="0"/>
              <a:t>The work done by the terminal exchange</a:t>
            </a:r>
          </a:p>
          <a:p>
            <a:pPr marL="0" indent="0">
              <a:buNone/>
            </a:pPr>
            <a:r>
              <a:rPr lang="en-US" sz="2400" dirty="0"/>
              <a:t>Creating Locations for terminal exchanges</a:t>
            </a:r>
          </a:p>
          <a:p>
            <a:pPr marL="0" indent="0">
              <a:buNone/>
            </a:pPr>
            <a:r>
              <a:rPr lang="en-US" sz="2400" dirty="0"/>
              <a:t>Pre-closing sequences</a:t>
            </a:r>
          </a:p>
          <a:p>
            <a:pPr marL="0" indent="0">
              <a:buNone/>
            </a:pPr>
            <a:r>
              <a:rPr lang="en-US" sz="2400" dirty="0"/>
              <a:t>Locations for preclosing sequences</a:t>
            </a:r>
          </a:p>
          <a:p>
            <a:pPr marL="0" indent="0">
              <a:buNone/>
            </a:pPr>
            <a:r>
              <a:rPr lang="en-US" sz="2400" dirty="0"/>
              <a:t>	Assessments</a:t>
            </a:r>
          </a:p>
          <a:p>
            <a:pPr marL="0" indent="0">
              <a:buNone/>
            </a:pPr>
            <a:r>
              <a:rPr lang="en-US" sz="2400" dirty="0"/>
              <a:t>	Summaries</a:t>
            </a:r>
          </a:p>
          <a:p>
            <a:pPr marL="0" indent="0">
              <a:buNone/>
            </a:pPr>
            <a:r>
              <a:rPr lang="en-US" sz="2400" dirty="0"/>
              <a:t>	Aphorisms or clichés</a:t>
            </a:r>
          </a:p>
          <a:p>
            <a:pPr marL="0" indent="0">
              <a:buNone/>
            </a:pPr>
            <a:r>
              <a:rPr lang="en-US" sz="2400" dirty="0"/>
              <a:t>Moving Out of and to Closings</a:t>
            </a:r>
          </a:p>
          <a:p>
            <a:pPr marL="0" indent="0">
              <a:buNone/>
            </a:pPr>
            <a:r>
              <a:rPr lang="en-US" sz="2400" dirty="0"/>
              <a:t>Terminal Exchanges</a:t>
            </a:r>
          </a:p>
          <a:p>
            <a:pPr marL="0" indent="0">
              <a:buNone/>
            </a:pPr>
            <a:r>
              <a:rPr lang="en-US" sz="2400" dirty="0"/>
              <a:t>Multi-Modal Closing Work</a:t>
            </a:r>
          </a:p>
          <a:p>
            <a:pPr marL="0" indent="0">
              <a:buNone/>
            </a:pPr>
            <a:r>
              <a:rPr lang="en-US" sz="2400" dirty="0"/>
              <a:t>Summary</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2</a:t>
            </a:fld>
            <a:endParaRPr lang="en-US" dirty="0"/>
          </a:p>
        </p:txBody>
      </p:sp>
    </p:spTree>
    <p:extLst>
      <p:ext uri="{BB962C8B-B14F-4D97-AF65-F5344CB8AC3E}">
        <p14:creationId xmlns:p14="http://schemas.microsoft.com/office/powerpoint/2010/main" val="420325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Introduction</a:t>
            </a:r>
          </a:p>
        </p:txBody>
      </p:sp>
      <p:sp>
        <p:nvSpPr>
          <p:cNvPr id="3" name="Content Placeholder 2"/>
          <p:cNvSpPr>
            <a:spLocks noGrp="1"/>
          </p:cNvSpPr>
          <p:nvPr>
            <p:ph idx="1"/>
          </p:nvPr>
        </p:nvSpPr>
        <p:spPr>
          <a:xfrm>
            <a:off x="2265028" y="2231471"/>
            <a:ext cx="9088772" cy="3945491"/>
          </a:xfrm>
        </p:spPr>
        <p:txBody>
          <a:bodyPr>
            <a:normAutofit/>
          </a:bodyPr>
          <a:lstStyle/>
          <a:p>
            <a:pPr marL="0" indent="0">
              <a:buNone/>
            </a:pPr>
            <a:r>
              <a:rPr lang="en-US" sz="2400" dirty="0"/>
              <a:t>This chapter addresses how closings are done in ordinary conversations and some instances of talk in institutional settings.</a:t>
            </a:r>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Closing a conversation is typically done through a preclosing sequence ending in a terminal exchange, rather than simply walking away or ceasing to talk.</a:t>
            </a:r>
          </a:p>
        </p:txBody>
      </p:sp>
      <p:sp>
        <p:nvSpPr>
          <p:cNvPr id="4" name="Slide Number Placeholder 3"/>
          <p:cNvSpPr>
            <a:spLocks noGrp="1"/>
          </p:cNvSpPr>
          <p:nvPr>
            <p:ph type="sldNum" sz="quarter" idx="12"/>
          </p:nvPr>
        </p:nvSpPr>
        <p:spPr/>
        <p:txBody>
          <a:bodyPr/>
          <a:lstStyle/>
          <a:p>
            <a:fld id="{9E18A32B-DB4A-4E3D-AF10-474249263D1C}" type="slidenum">
              <a:rPr lang="en-US" smtClean="0"/>
              <a:t>3</a:t>
            </a:fld>
            <a:endParaRPr lang="en-US" dirty="0"/>
          </a:p>
        </p:txBody>
      </p:sp>
    </p:spTree>
    <p:extLst>
      <p:ext uri="{BB962C8B-B14F-4D97-AF65-F5344CB8AC3E}">
        <p14:creationId xmlns:p14="http://schemas.microsoft.com/office/powerpoint/2010/main" val="2116913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5718"/>
          </a:xfrm>
        </p:spPr>
        <p:txBody>
          <a:bodyPr>
            <a:normAutofit/>
          </a:bodyPr>
          <a:lstStyle/>
          <a:p>
            <a:r>
              <a:rPr lang="en-US" sz="3200" dirty="0">
                <a:latin typeface="+mn-lt"/>
              </a:rPr>
              <a:t>The Work Done by the Terminal Exchange</a:t>
            </a:r>
          </a:p>
        </p:txBody>
      </p:sp>
      <p:sp>
        <p:nvSpPr>
          <p:cNvPr id="3" name="Content Placeholder 2"/>
          <p:cNvSpPr>
            <a:spLocks noGrp="1"/>
          </p:cNvSpPr>
          <p:nvPr>
            <p:ph idx="1"/>
          </p:nvPr>
        </p:nvSpPr>
        <p:spPr>
          <a:xfrm>
            <a:off x="1157680" y="1197034"/>
            <a:ext cx="10196119" cy="5428210"/>
          </a:xfrm>
        </p:spPr>
        <p:txBody>
          <a:bodyPr>
            <a:normAutofit/>
          </a:bodyPr>
          <a:lstStyle/>
          <a:p>
            <a:pPr marL="0" indent="0">
              <a:buNone/>
            </a:pPr>
            <a:r>
              <a:rPr lang="en-US" sz="2400" dirty="0"/>
              <a:t>Turn transition procedures provide for an exchange of turns every time a speaker’s utterance reaches a possibly complete turn constructional unit</a:t>
            </a:r>
          </a:p>
          <a:p>
            <a:pPr marL="0" indent="0">
              <a:buNone/>
            </a:pPr>
            <a:endParaRPr lang="en-US" sz="2400" dirty="0"/>
          </a:p>
          <a:p>
            <a:pPr marL="0" indent="0">
              <a:buNone/>
            </a:pPr>
            <a:r>
              <a:rPr lang="en-US" sz="2400" dirty="0"/>
              <a:t>Therefore, in order to end the conversation participants must accomplish the suspension of the turn taking system</a:t>
            </a:r>
          </a:p>
          <a:p>
            <a:pPr marL="0" indent="0">
              <a:buNone/>
            </a:pPr>
            <a:endParaRPr lang="en-US" sz="2400" dirty="0"/>
          </a:p>
          <a:p>
            <a:pPr marL="0" indent="0">
              <a:buNone/>
            </a:pPr>
            <a:r>
              <a:rPr lang="en-US" sz="2400" dirty="0"/>
              <a:t>The “terminal exchange” (exchange of farewells) accomplishes this by both parties confirming that they are ready to end the conversation.</a:t>
            </a:r>
          </a:p>
          <a:p>
            <a:pPr marL="0" indent="0">
              <a:buNone/>
            </a:pPr>
            <a:endParaRPr lang="en-US" sz="2400" dirty="0"/>
          </a:p>
          <a:p>
            <a:pPr marL="0" indent="0">
              <a:buNone/>
            </a:pPr>
            <a:r>
              <a:rPr lang="en-US" sz="2400" dirty="0"/>
              <a:t>But how is the ground prepared for the terminal exchange?  This is the preclosing process which is the subject of this chapter</a:t>
            </a:r>
          </a:p>
          <a:p>
            <a:pPr marL="0" indent="0">
              <a:buNone/>
            </a:pPr>
            <a:endParaRPr lang="en-US" sz="1200" dirty="0"/>
          </a:p>
          <a:p>
            <a:pPr marL="0" indent="0">
              <a:buNone/>
            </a:pPr>
            <a:endParaRPr lang="en-US" sz="1200" dirty="0"/>
          </a:p>
          <a:p>
            <a:pPr marL="0" indent="0">
              <a:buNone/>
            </a:pPr>
            <a:r>
              <a:rPr lang="en-US" sz="1200" dirty="0"/>
              <a:t>(Sacks et al., 1974; Schegloff and Sacks, 1973)</a:t>
            </a:r>
          </a:p>
        </p:txBody>
      </p:sp>
      <p:sp>
        <p:nvSpPr>
          <p:cNvPr id="4" name="Slide Number Placeholder 3"/>
          <p:cNvSpPr>
            <a:spLocks noGrp="1"/>
          </p:cNvSpPr>
          <p:nvPr>
            <p:ph type="sldNum" sz="quarter" idx="12"/>
          </p:nvPr>
        </p:nvSpPr>
        <p:spPr/>
        <p:txBody>
          <a:bodyPr/>
          <a:lstStyle/>
          <a:p>
            <a:fld id="{9E18A32B-DB4A-4E3D-AF10-474249263D1C}" type="slidenum">
              <a:rPr lang="en-US" smtClean="0"/>
              <a:t>4</a:t>
            </a:fld>
            <a:endParaRPr lang="en-US" dirty="0"/>
          </a:p>
        </p:txBody>
      </p:sp>
    </p:spTree>
    <p:extLst>
      <p:ext uri="{BB962C8B-B14F-4D97-AF65-F5344CB8AC3E}">
        <p14:creationId xmlns:p14="http://schemas.microsoft.com/office/powerpoint/2010/main" val="179777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9"/>
            <a:ext cx="10515600" cy="573577"/>
          </a:xfrm>
        </p:spPr>
        <p:txBody>
          <a:bodyPr/>
          <a:lstStyle/>
          <a:p>
            <a:br>
              <a:rPr lang="en-US" sz="3200" dirty="0">
                <a:latin typeface="+mn-lt"/>
              </a:rPr>
            </a:br>
            <a:r>
              <a:rPr lang="en-US" sz="3200" dirty="0">
                <a:latin typeface="+mn-lt"/>
              </a:rPr>
              <a:t>Creating Locations for terminal exchanges</a:t>
            </a:r>
            <a:br>
              <a:rPr lang="en-US" dirty="0">
                <a:latin typeface="+mn-lt"/>
              </a:rPr>
            </a:br>
            <a:endParaRPr lang="en-US" dirty="0">
              <a:latin typeface="+mn-lt"/>
            </a:endParaRPr>
          </a:p>
        </p:txBody>
      </p:sp>
      <p:sp>
        <p:nvSpPr>
          <p:cNvPr id="3" name="Content Placeholder 2"/>
          <p:cNvSpPr>
            <a:spLocks noGrp="1"/>
          </p:cNvSpPr>
          <p:nvPr>
            <p:ph idx="1"/>
          </p:nvPr>
        </p:nvSpPr>
        <p:spPr>
          <a:xfrm>
            <a:off x="1602296" y="1308683"/>
            <a:ext cx="9751503" cy="5366436"/>
          </a:xfrm>
        </p:spPr>
        <p:txBody>
          <a:bodyPr/>
          <a:lstStyle/>
          <a:p>
            <a:pPr marL="0" indent="0">
              <a:buNone/>
            </a:pPr>
            <a:r>
              <a:rPr lang="en-US" sz="2400" dirty="0"/>
              <a:t>Participants need to do interactional work to create an accountable space for a terminal exchange in order to make the “good byes” relevant</a:t>
            </a:r>
          </a:p>
          <a:p>
            <a:pPr marL="0" indent="0">
              <a:buNone/>
            </a:pPr>
            <a:endParaRPr lang="en-US" sz="2400" dirty="0"/>
          </a:p>
          <a:p>
            <a:pPr marL="0" indent="0">
              <a:buNone/>
            </a:pPr>
            <a:r>
              <a:rPr lang="en-US" sz="2400" dirty="0"/>
              <a:t>Consider these questions:</a:t>
            </a:r>
          </a:p>
          <a:p>
            <a:pPr marL="0" indent="0">
              <a:buNone/>
            </a:pPr>
            <a:r>
              <a:rPr lang="en-US" sz="2400" dirty="0"/>
              <a:t>	Is a terminal exchange relevant after a “hello”?</a:t>
            </a:r>
          </a:p>
          <a:p>
            <a:pPr marL="0" indent="0">
              <a:buNone/>
            </a:pPr>
            <a:r>
              <a:rPr lang="en-US" sz="2400" dirty="0"/>
              <a:t>	Is a terminal exchange relevant after a question has been asked?</a:t>
            </a:r>
          </a:p>
          <a:p>
            <a:pPr marL="0" indent="0">
              <a:buNone/>
            </a:pPr>
            <a:r>
              <a:rPr lang="en-US" sz="2400" dirty="0"/>
              <a:t>	Is a terminal exchange relevant after a request has been made?</a:t>
            </a:r>
          </a:p>
          <a:p>
            <a:pPr marL="0" indent="0">
              <a:buNone/>
            </a:pPr>
            <a:endParaRPr lang="en-US" sz="2400" dirty="0"/>
          </a:p>
          <a:p>
            <a:pPr marL="0" indent="0">
              <a:buNone/>
            </a:pPr>
            <a:r>
              <a:rPr lang="en-US" sz="2400" dirty="0"/>
              <a:t>The answer to all three questions is “no.”  In the next section we’ll explore how participants create “preclosing sequences” to prepare the ground for a terminal exchange or for a possible transition to another topic.</a:t>
            </a:r>
          </a:p>
          <a:p>
            <a:pPr marL="0" indent="0">
              <a:buNone/>
            </a:pPr>
            <a:r>
              <a:rPr lang="en-US" sz="1600" dirty="0"/>
              <a:t>(Schegloff and Sacks, 1973)</a:t>
            </a:r>
          </a:p>
        </p:txBody>
      </p:sp>
      <p:sp>
        <p:nvSpPr>
          <p:cNvPr id="4" name="Slide Number Placeholder 3"/>
          <p:cNvSpPr>
            <a:spLocks noGrp="1"/>
          </p:cNvSpPr>
          <p:nvPr>
            <p:ph type="sldNum" sz="quarter" idx="12"/>
          </p:nvPr>
        </p:nvSpPr>
        <p:spPr/>
        <p:txBody>
          <a:bodyPr/>
          <a:lstStyle/>
          <a:p>
            <a:fld id="{9E18A32B-DB4A-4E3D-AF10-474249263D1C}" type="slidenum">
              <a:rPr lang="en-US" smtClean="0"/>
              <a:t>5</a:t>
            </a:fld>
            <a:endParaRPr lang="en-US" dirty="0"/>
          </a:p>
        </p:txBody>
      </p:sp>
    </p:spTree>
    <p:extLst>
      <p:ext uri="{BB962C8B-B14F-4D97-AF65-F5344CB8AC3E}">
        <p14:creationId xmlns:p14="http://schemas.microsoft.com/office/powerpoint/2010/main" val="178528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756457"/>
          </a:xfrm>
        </p:spPr>
        <p:txBody>
          <a:bodyPr>
            <a:normAutofit/>
          </a:bodyPr>
          <a:lstStyle/>
          <a:p>
            <a:br>
              <a:rPr lang="en-US" sz="3200" dirty="0">
                <a:latin typeface="+mn-lt"/>
              </a:rPr>
            </a:br>
            <a:r>
              <a:rPr lang="en-US" sz="3200" dirty="0">
                <a:latin typeface="+mn-lt"/>
              </a:rPr>
              <a:t>Pre-closing sequences</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283516" y="1434516"/>
            <a:ext cx="10070284" cy="5290479"/>
          </a:xfrm>
        </p:spPr>
        <p:txBody>
          <a:bodyPr>
            <a:normAutofit/>
          </a:bodyPr>
          <a:lstStyle/>
          <a:p>
            <a:pPr marL="0" indent="0">
              <a:buNone/>
            </a:pPr>
            <a:r>
              <a:rPr lang="en-US" sz="2400" dirty="0"/>
              <a:t>Preclosing sequences are constructed via an exchange of “passed turns” (often a turn consisting of one word such as “yeah” or “okay” which does not further the development of topic)</a:t>
            </a:r>
          </a:p>
          <a:p>
            <a:pPr marL="0" indent="0">
              <a:buNone/>
            </a:pPr>
            <a:endParaRPr lang="en-US" sz="2400" dirty="0"/>
          </a:p>
          <a:p>
            <a:pPr marL="0" indent="0">
              <a:buNone/>
            </a:pPr>
            <a:r>
              <a:rPr lang="en-US" sz="2400" dirty="0"/>
              <a:t>In Excerpt 4 on the next slide, an excerpt analyzed by Button (1987) has a two turn exchange of preclosing moves (lines 4 and 5).</a:t>
            </a:r>
          </a:p>
          <a:p>
            <a:pPr marL="0" indent="0">
              <a:buNone/>
            </a:pPr>
            <a:endParaRPr lang="en-US" sz="2400" dirty="0"/>
          </a:p>
          <a:p>
            <a:pPr marL="0" indent="0">
              <a:buNone/>
            </a:pPr>
            <a:r>
              <a:rPr lang="en-US" sz="2400" dirty="0"/>
              <a:t>Notice that E’s line 3 (“Yeah.”) is not a preclosing move, rather it is a response to G’s prior turn</a:t>
            </a:r>
          </a:p>
        </p:txBody>
      </p:sp>
      <p:sp>
        <p:nvSpPr>
          <p:cNvPr id="4" name="Slide Number Placeholder 3"/>
          <p:cNvSpPr>
            <a:spLocks noGrp="1"/>
          </p:cNvSpPr>
          <p:nvPr>
            <p:ph type="sldNum" sz="quarter" idx="12"/>
          </p:nvPr>
        </p:nvSpPr>
        <p:spPr/>
        <p:txBody>
          <a:bodyPr/>
          <a:lstStyle/>
          <a:p>
            <a:fld id="{9E18A32B-DB4A-4E3D-AF10-474249263D1C}" type="slidenum">
              <a:rPr lang="en-US" smtClean="0"/>
              <a:t>6</a:t>
            </a:fld>
            <a:endParaRPr lang="en-US" dirty="0"/>
          </a:p>
        </p:txBody>
      </p:sp>
    </p:spTree>
    <p:extLst>
      <p:ext uri="{BB962C8B-B14F-4D97-AF65-F5344CB8AC3E}">
        <p14:creationId xmlns:p14="http://schemas.microsoft.com/office/powerpoint/2010/main" val="1962269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65"/>
            <a:ext cx="10515600" cy="1188721"/>
          </a:xfrm>
        </p:spPr>
        <p:txBody>
          <a:bodyPr>
            <a:noAutofit/>
          </a:bodyPr>
          <a:lstStyle/>
          <a:p>
            <a:br>
              <a:rPr lang="en-US" sz="3200" dirty="0">
                <a:latin typeface="+mn-lt"/>
              </a:rPr>
            </a:br>
            <a:r>
              <a:rPr lang="en-US" sz="3200" dirty="0">
                <a:latin typeface="+mn-lt"/>
              </a:rPr>
              <a:t>Excerpt 4:  Button (1987, p. 102; also cited in Nofsinger, 1991, p. 141)</a:t>
            </a:r>
            <a:br>
              <a:rPr lang="en-US" sz="3200" dirty="0">
                <a:latin typeface="+mn-lt"/>
              </a:rPr>
            </a:br>
            <a:endParaRPr lang="en-US" sz="3200" dirty="0">
              <a:latin typeface="+mn-lt"/>
            </a:endParaRPr>
          </a:p>
        </p:txBody>
      </p:sp>
      <p:sp>
        <p:nvSpPr>
          <p:cNvPr id="3" name="Content Placeholder 2"/>
          <p:cNvSpPr>
            <a:spLocks noGrp="1"/>
          </p:cNvSpPr>
          <p:nvPr>
            <p:ph idx="1"/>
          </p:nvPr>
        </p:nvSpPr>
        <p:spPr/>
        <p:txBody>
          <a:bodyPr/>
          <a:lstStyle/>
          <a:p>
            <a:pPr marL="0" indent="0">
              <a:buNone/>
            </a:pPr>
            <a:r>
              <a:rPr lang="en-US" sz="2400" dirty="0"/>
              <a:t>1	G:	I'll be down there, oh </a:t>
            </a:r>
            <a:r>
              <a:rPr lang="en-US" sz="2400" dirty="0" err="1"/>
              <a:t>en</a:t>
            </a:r>
            <a:r>
              <a:rPr lang="en-US" sz="2400"/>
              <a:t> you'll- </a:t>
            </a:r>
          </a:p>
          <a:p>
            <a:pPr marL="0" indent="0">
              <a:buNone/>
            </a:pPr>
            <a:r>
              <a:rPr lang="en-US" sz="2400"/>
              <a:t>2	      	you'll be aroun' then when I [(come in)]</a:t>
            </a:r>
          </a:p>
          <a:p>
            <a:pPr marL="0" indent="0">
              <a:buNone/>
            </a:pPr>
            <a:r>
              <a:rPr lang="en-US" sz="2400"/>
              <a:t>3	E:  			                         [Yeah.       ]</a:t>
            </a:r>
          </a:p>
          <a:p>
            <a:pPr marL="0" indent="0">
              <a:buNone/>
            </a:pPr>
            <a:r>
              <a:rPr lang="en-US" sz="2400"/>
              <a:t>4	G:	Okay.</a:t>
            </a:r>
          </a:p>
          <a:p>
            <a:pPr marL="0" indent="0">
              <a:buNone/>
            </a:pPr>
            <a:r>
              <a:rPr lang="en-US" sz="2400"/>
              <a:t>5	E:	Okay dear,</a:t>
            </a:r>
          </a:p>
          <a:p>
            <a:pPr marL="0" indent="0">
              <a:buNone/>
            </a:pPr>
            <a:r>
              <a:rPr lang="en-US" sz="2400"/>
              <a:t>6	G:	Buh Bye,</a:t>
            </a:r>
          </a:p>
          <a:p>
            <a:pPr marL="0" indent="0">
              <a:buNone/>
            </a:pPr>
            <a:r>
              <a:rPr lang="en-US" sz="2400"/>
              <a:t>7	E:	Bye bye,</a:t>
            </a:r>
          </a:p>
          <a:p>
            <a:pPr marL="0" indent="0">
              <a:buNone/>
            </a:pPr>
            <a:r>
              <a:rPr lang="en-US" sz="2400"/>
              <a:t> </a:t>
            </a:r>
          </a:p>
          <a:p>
            <a:endParaRPr lang="en-US"/>
          </a:p>
        </p:txBody>
      </p:sp>
      <p:sp>
        <p:nvSpPr>
          <p:cNvPr id="4" name="Slide Number Placeholder 3"/>
          <p:cNvSpPr>
            <a:spLocks noGrp="1"/>
          </p:cNvSpPr>
          <p:nvPr>
            <p:ph type="sldNum" sz="quarter" idx="12"/>
          </p:nvPr>
        </p:nvSpPr>
        <p:spPr/>
        <p:txBody>
          <a:bodyPr/>
          <a:lstStyle/>
          <a:p>
            <a:fld id="{9E18A32B-DB4A-4E3D-AF10-474249263D1C}" type="slidenum">
              <a:rPr lang="en-US" smtClean="0"/>
              <a:t>7</a:t>
            </a:fld>
            <a:endParaRPr lang="en-US"/>
          </a:p>
        </p:txBody>
      </p:sp>
    </p:spTree>
    <p:extLst>
      <p:ext uri="{BB962C8B-B14F-4D97-AF65-F5344CB8AC3E}">
        <p14:creationId xmlns:p14="http://schemas.microsoft.com/office/powerpoint/2010/main" val="43003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194"/>
            <a:ext cx="10515600" cy="689956"/>
          </a:xfrm>
        </p:spPr>
        <p:txBody>
          <a:bodyPr/>
          <a:lstStyle/>
          <a:p>
            <a:pPr marL="0" indent="0"/>
            <a:br>
              <a:rPr lang="en-US" sz="3200">
                <a:latin typeface="+mn-lt"/>
              </a:rPr>
            </a:br>
            <a:br>
              <a:rPr lang="en-US" sz="3200">
                <a:latin typeface="+mn-lt"/>
              </a:rPr>
            </a:br>
            <a:r>
              <a:rPr lang="en-US" sz="3200" dirty="0">
                <a:latin typeface="+mn-lt"/>
              </a:rPr>
              <a:t>Locations for preclosing sequences</a:t>
            </a:r>
            <a:br>
              <a:rPr lang="en-US" sz="3200" dirty="0">
                <a:latin typeface="+mn-lt"/>
              </a:rPr>
            </a:br>
            <a:r>
              <a:rPr lang="en-US" sz="3200" dirty="0">
                <a:latin typeface="+mn-lt"/>
              </a:rPr>
              <a:t>	</a:t>
            </a:r>
            <a:br>
              <a:rPr lang="en-US" sz="3200" dirty="0">
                <a:latin typeface="+mn-lt"/>
              </a:rPr>
            </a:br>
            <a:r>
              <a:rPr lang="en-US" dirty="0"/>
              <a:t>	</a:t>
            </a:r>
          </a:p>
        </p:txBody>
      </p:sp>
      <p:sp>
        <p:nvSpPr>
          <p:cNvPr id="3" name="Content Placeholder 2"/>
          <p:cNvSpPr>
            <a:spLocks noGrp="1"/>
          </p:cNvSpPr>
          <p:nvPr>
            <p:ph idx="1"/>
          </p:nvPr>
        </p:nvSpPr>
        <p:spPr>
          <a:xfrm>
            <a:off x="838200" y="989215"/>
            <a:ext cx="10515600" cy="5594465"/>
          </a:xfrm>
        </p:spPr>
        <p:txBody>
          <a:bodyPr>
            <a:normAutofit/>
          </a:bodyPr>
          <a:lstStyle/>
          <a:p>
            <a:pPr marL="0" indent="0">
              <a:buNone/>
            </a:pPr>
            <a:endParaRPr lang="en-US" sz="2400" dirty="0"/>
          </a:p>
          <a:p>
            <a:pPr marL="0" indent="0">
              <a:buNone/>
            </a:pPr>
            <a:r>
              <a:rPr lang="en-US" sz="2400" dirty="0"/>
              <a:t>In general, preclosing sequences occur at points in the conversation where participants have nothing else to contribute to the current topic of talk, or possibly to the conversation itself.</a:t>
            </a:r>
          </a:p>
          <a:p>
            <a:pPr marL="0" indent="0">
              <a:buNone/>
            </a:pPr>
            <a:endParaRPr lang="en-US" sz="2400" dirty="0"/>
          </a:p>
          <a:p>
            <a:pPr marL="0" indent="0">
              <a:buNone/>
            </a:pPr>
            <a:r>
              <a:rPr lang="en-US" sz="2400" dirty="0"/>
              <a:t>For example:</a:t>
            </a:r>
          </a:p>
          <a:p>
            <a:pPr marL="457200" lvl="1" indent="0">
              <a:buNone/>
            </a:pPr>
            <a:endParaRPr lang="en-US" dirty="0"/>
          </a:p>
          <a:p>
            <a:pPr marL="457200" lvl="1" indent="0">
              <a:buNone/>
            </a:pPr>
            <a:r>
              <a:rPr lang="en-US" dirty="0"/>
              <a:t>a gap (extended lapse in talk)</a:t>
            </a:r>
          </a:p>
          <a:p>
            <a:pPr marL="457200" lvl="1" indent="0">
              <a:buNone/>
            </a:pPr>
            <a:endParaRPr lang="en-US" dirty="0"/>
          </a:p>
          <a:p>
            <a:pPr marL="457200" lvl="1" indent="0">
              <a:buNone/>
            </a:pPr>
            <a:r>
              <a:rPr lang="en-US" dirty="0"/>
              <a:t>after reviewing arrangements for the next call or meeting</a:t>
            </a:r>
          </a:p>
          <a:p>
            <a:pPr marL="457200" lvl="1" indent="0">
              <a:buNone/>
            </a:pPr>
            <a:endParaRPr lang="en-US" dirty="0"/>
          </a:p>
          <a:p>
            <a:pPr marL="457200" lvl="1" indent="0">
              <a:buNone/>
            </a:pPr>
            <a:r>
              <a:rPr lang="en-US" dirty="0"/>
              <a:t>at a topic boundary (e.g., an assessment, summary, aphorism)</a:t>
            </a:r>
          </a:p>
          <a:p>
            <a:pPr marL="457200" lvl="1" indent="0">
              <a:buNone/>
            </a:pPr>
            <a:endParaRPr lang="en-US" dirty="0"/>
          </a:p>
          <a:p>
            <a:pPr marL="457200" lvl="1" indent="0">
              <a:buNone/>
            </a:pPr>
            <a:r>
              <a:rPr lang="en-US" sz="1600" dirty="0"/>
              <a:t>(Pomerantz, 1984; Schegloff and Sacks, 1973)</a:t>
            </a:r>
          </a:p>
          <a:p>
            <a:pPr marL="457200" lvl="1" indent="0">
              <a:buNone/>
            </a:pPr>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9E18A32B-DB4A-4E3D-AF10-474249263D1C}" type="slidenum">
              <a:rPr lang="en-US" smtClean="0"/>
              <a:t>8</a:t>
            </a:fld>
            <a:endParaRPr lang="en-US" dirty="0"/>
          </a:p>
        </p:txBody>
      </p:sp>
    </p:spTree>
    <p:extLst>
      <p:ext uri="{BB962C8B-B14F-4D97-AF65-F5344CB8AC3E}">
        <p14:creationId xmlns:p14="http://schemas.microsoft.com/office/powerpoint/2010/main" val="2057296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9726"/>
          </a:xfrm>
        </p:spPr>
        <p:txBody>
          <a:bodyPr>
            <a:normAutofit/>
          </a:bodyPr>
          <a:lstStyle/>
          <a:p>
            <a:r>
              <a:rPr lang="en-US" sz="3200" dirty="0">
                <a:latin typeface="+mn-lt"/>
              </a:rPr>
              <a:t>Example of Locations for preclosing sequences (Aphorism or cliché)</a:t>
            </a:r>
          </a:p>
        </p:txBody>
      </p:sp>
      <p:sp>
        <p:nvSpPr>
          <p:cNvPr id="3" name="Content Placeholder 2"/>
          <p:cNvSpPr>
            <a:spLocks noGrp="1"/>
          </p:cNvSpPr>
          <p:nvPr>
            <p:ph idx="1"/>
          </p:nvPr>
        </p:nvSpPr>
        <p:spPr/>
        <p:txBody>
          <a:bodyPr>
            <a:normAutofit/>
          </a:bodyPr>
          <a:lstStyle/>
          <a:p>
            <a:pPr marL="0" indent="0">
              <a:buNone/>
            </a:pPr>
            <a:endParaRPr lang="en-US" sz="2400" dirty="0"/>
          </a:p>
          <a:p>
            <a:pPr marL="0" indent="0">
              <a:buNone/>
            </a:pPr>
            <a:r>
              <a:rPr lang="en-US" sz="2400" dirty="0"/>
              <a:t>Excerpt 6:  Button (1991, p. 255; also cited in West, 2006, p. 385)</a:t>
            </a:r>
          </a:p>
          <a:p>
            <a:pPr marL="0" indent="0">
              <a:buNone/>
            </a:pPr>
            <a:r>
              <a:rPr lang="en-US" sz="2400" dirty="0"/>
              <a:t>1  	A:	Yeah well, things uh always work out for the best</a:t>
            </a:r>
          </a:p>
          <a:p>
            <a:pPr marL="0" indent="0">
              <a:buNone/>
            </a:pPr>
            <a:r>
              <a:rPr lang="en-US" sz="2400" dirty="0"/>
              <a:t>2	B:	Oh, certainly. Alright, [Bea</a:t>
            </a:r>
          </a:p>
          <a:p>
            <a:pPr marL="0" indent="0">
              <a:buNone/>
            </a:pPr>
            <a:r>
              <a:rPr lang="en-US" sz="2400" dirty="0"/>
              <a:t>3	A:			            [Uh huh, okay,</a:t>
            </a:r>
          </a:p>
          <a:p>
            <a:pPr marL="0" indent="0">
              <a:buNone/>
            </a:pPr>
            <a:r>
              <a:rPr lang="en-US" sz="2400" dirty="0"/>
              <a:t>4	B:	</a:t>
            </a:r>
            <a:r>
              <a:rPr lang="en-US" sz="2400" dirty="0" err="1"/>
              <a:t>G'bye</a:t>
            </a:r>
            <a:endParaRPr lang="en-US" sz="2400"/>
          </a:p>
          <a:p>
            <a:pPr marL="0" indent="0">
              <a:buNone/>
            </a:pPr>
            <a:r>
              <a:rPr lang="en-US" sz="2400"/>
              <a:t>5	A:	Goodnight</a:t>
            </a:r>
          </a:p>
        </p:txBody>
      </p:sp>
      <p:sp>
        <p:nvSpPr>
          <p:cNvPr id="4" name="Slide Number Placeholder 3"/>
          <p:cNvSpPr>
            <a:spLocks noGrp="1"/>
          </p:cNvSpPr>
          <p:nvPr>
            <p:ph type="sldNum" sz="quarter" idx="12"/>
          </p:nvPr>
        </p:nvSpPr>
        <p:spPr/>
        <p:txBody>
          <a:bodyPr/>
          <a:lstStyle/>
          <a:p>
            <a:fld id="{9E18A32B-DB4A-4E3D-AF10-474249263D1C}" type="slidenum">
              <a:rPr lang="en-US" smtClean="0"/>
              <a:t>9</a:t>
            </a:fld>
            <a:endParaRPr lang="en-US"/>
          </a:p>
        </p:txBody>
      </p:sp>
    </p:spTree>
    <p:extLst>
      <p:ext uri="{BB962C8B-B14F-4D97-AF65-F5344CB8AC3E}">
        <p14:creationId xmlns:p14="http://schemas.microsoft.com/office/powerpoint/2010/main" val="1357628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1900</Words>
  <Application>Microsoft Office PowerPoint</Application>
  <PresentationFormat>Widescreen</PresentationFormat>
  <Paragraphs>176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Chapter 9:  Closings</vt:lpstr>
      <vt:lpstr>Outline</vt:lpstr>
      <vt:lpstr>Introduction</vt:lpstr>
      <vt:lpstr>The Work Done by the Terminal Exchange</vt:lpstr>
      <vt:lpstr> Creating Locations for terminal exchanges </vt:lpstr>
      <vt:lpstr> Pre-closing sequences </vt:lpstr>
      <vt:lpstr> Excerpt 4:  Button (1987, p. 102; also cited in Nofsinger, 1991, p. 141) </vt:lpstr>
      <vt:lpstr>  Locations for preclosing sequences    </vt:lpstr>
      <vt:lpstr>Example of Locations for preclosing sequences (Aphorism or cliché)</vt:lpstr>
      <vt:lpstr> Moving Out of Closings </vt:lpstr>
      <vt:lpstr> Excerpt 8:  (Holt, 2010, p. 1518) </vt:lpstr>
      <vt:lpstr> Terminal Exchanges </vt:lpstr>
      <vt:lpstr> Multi-Modal Closing Work </vt:lpstr>
      <vt:lpstr> Excerpt 11: Broth and Mondada (2013, p. 44)  </vt:lpstr>
      <vt:lpstr>Summary</vt:lpstr>
      <vt:lpstr>Selected sources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Closings</dc:title>
  <dc:creator>Garcia, Angela</dc:creator>
  <cp:lastModifiedBy>Garcia, Angela</cp:lastModifiedBy>
  <cp:revision>23</cp:revision>
  <dcterms:created xsi:type="dcterms:W3CDTF">2021-09-19T14:06:56Z</dcterms:created>
  <dcterms:modified xsi:type="dcterms:W3CDTF">2022-08-16T15:43:00Z</dcterms:modified>
</cp:coreProperties>
</file>