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3" r:id="rId5"/>
    <p:sldId id="260" r:id="rId6"/>
    <p:sldId id="264" r:id="rId7"/>
    <p:sldId id="265" r:id="rId8"/>
    <p:sldId id="262" r:id="rId9"/>
    <p:sldId id="266"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A4F5D0-F437-4E5B-BED6-E168D720BE1E}" v="1" dt="2022-08-16T14:29:01.2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1967" autoAdjust="0"/>
  </p:normalViewPr>
  <p:slideViewPr>
    <p:cSldViewPr snapToGrid="0">
      <p:cViewPr varScale="1">
        <p:scale>
          <a:sx n="59" d="100"/>
          <a:sy n="59" d="100"/>
        </p:scale>
        <p:origin x="90"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1EA4F5D0-F437-4E5B-BED6-E168D720BE1E}"/>
    <pc:docChg chg="custSel modSld">
      <pc:chgData name="Garcia, Angela" userId="7c09586b-4f58-4c27-9ff0-1fa392274ef2" providerId="ADAL" clId="{1EA4F5D0-F437-4E5B-BED6-E168D720BE1E}" dt="2022-08-16T14:30:48.640" v="9" actId="6549"/>
      <pc:docMkLst>
        <pc:docMk/>
      </pc:docMkLst>
      <pc:sldChg chg="addSp delSp modSp mod">
        <pc:chgData name="Garcia, Angela" userId="7c09586b-4f58-4c27-9ff0-1fa392274ef2" providerId="ADAL" clId="{1EA4F5D0-F437-4E5B-BED6-E168D720BE1E}" dt="2022-08-16T14:30:48.640" v="9" actId="6549"/>
        <pc:sldMkLst>
          <pc:docMk/>
          <pc:sldMk cId="2287737922" sldId="256"/>
        </pc:sldMkLst>
        <pc:spChg chg="mod">
          <ac:chgData name="Garcia, Angela" userId="7c09586b-4f58-4c27-9ff0-1fa392274ef2" providerId="ADAL" clId="{1EA4F5D0-F437-4E5B-BED6-E168D720BE1E}" dt="2022-08-16T14:30:48.640" v="9" actId="6549"/>
          <ac:spMkLst>
            <pc:docMk/>
            <pc:sldMk cId="2287737922" sldId="256"/>
            <ac:spMk id="3" creationId="{00000000-0000-0000-0000-000000000000}"/>
          </ac:spMkLst>
        </pc:spChg>
        <pc:graphicFrameChg chg="add del mod">
          <ac:chgData name="Garcia, Angela" userId="7c09586b-4f58-4c27-9ff0-1fa392274ef2" providerId="ADAL" clId="{1EA4F5D0-F437-4E5B-BED6-E168D720BE1E}" dt="2022-08-16T14:29:41.065" v="7" actId="478"/>
          <ac:graphicFrameMkLst>
            <pc:docMk/>
            <pc:sldMk cId="2287737922" sldId="256"/>
            <ac:graphicFrameMk id="5" creationId="{5706A6A6-7D43-0FB8-EBA1-C334A83023C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C4D5E6-674D-4203-A761-B0079392BBDE}" type="datetimeFigureOut">
              <a:rPr lang="en-US" smtClean="0"/>
              <a:t>8/16/2022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7B0342-E3A8-4CB2-B2BF-9D0A8FBE913A}" type="slidenum">
              <a:rPr lang="en-US" smtClean="0"/>
              <a:t>‹#›</a:t>
            </a:fld>
            <a:endParaRPr lang="en-US" dirty="0"/>
          </a:p>
        </p:txBody>
      </p:sp>
    </p:spTree>
    <p:extLst>
      <p:ext uri="{BB962C8B-B14F-4D97-AF65-F5344CB8AC3E}">
        <p14:creationId xmlns:p14="http://schemas.microsoft.com/office/powerpoint/2010/main" val="2979769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524463F-F265-43D6-B84E-11C857A95F94}"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344732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5CB0C1-6EFE-4DF2-B524-793864C32217}"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1310810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9B1C63-C334-42E6-AD6B-9F8C4625CC1E}"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3877300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80B26C-7ED3-4C6D-95FE-E69668810521}"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2722353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F0F1B9-F9D7-4376-9058-AEB6287A071A}"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235492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E03147-7BC4-448F-A93C-E55E4EB5671A}"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1967199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709EAD-FBC6-4DC9-942F-7D6B35257AD1}" type="datetime1">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65720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51488E-E729-4F23-8F73-A4A2FCED8ADE}" type="datetime1">
              <a:rPr lang="en-US" smtClean="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2345959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CFD142-2BA2-49A5-9343-EF924F451881}" type="datetime1">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723872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C392A-73D1-4DA7-A20F-083BF00C74F9}"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1781244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AE489D-C0B0-42B2-9142-023A40BB5F17}"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89D62-6724-4C8C-A280-4F22B70B7238}" type="slidenum">
              <a:rPr lang="en-US" smtClean="0"/>
              <a:t>‹#›</a:t>
            </a:fld>
            <a:endParaRPr lang="en-US" dirty="0"/>
          </a:p>
        </p:txBody>
      </p:sp>
    </p:spTree>
    <p:extLst>
      <p:ext uri="{BB962C8B-B14F-4D97-AF65-F5344CB8AC3E}">
        <p14:creationId xmlns:p14="http://schemas.microsoft.com/office/powerpoint/2010/main" val="2916379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F8105-BC74-41C0-A22C-98EE7F55800C}" type="datetime1">
              <a:rPr lang="en-US" smtClean="0"/>
              <a:t>8/16/2022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289D62-6724-4C8C-A280-4F22B70B7238}" type="slidenum">
              <a:rPr lang="en-US" smtClean="0"/>
              <a:t>‹#›</a:t>
            </a:fld>
            <a:endParaRPr lang="en-US" dirty="0"/>
          </a:p>
        </p:txBody>
      </p:sp>
    </p:spTree>
    <p:extLst>
      <p:ext uri="{BB962C8B-B14F-4D97-AF65-F5344CB8AC3E}">
        <p14:creationId xmlns:p14="http://schemas.microsoft.com/office/powerpoint/2010/main" val="818895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latin typeface="+mn-lt"/>
              </a:rPr>
              <a:t>Chapter 2:  Understanding Ethnomethodology </a:t>
            </a:r>
          </a:p>
        </p:txBody>
      </p:sp>
      <p:sp>
        <p:nvSpPr>
          <p:cNvPr id="3" name="Subtitle 2"/>
          <p:cNvSpPr>
            <a:spLocks noGrp="1"/>
          </p:cNvSpPr>
          <p:nvPr>
            <p:ph type="subTitle" idx="1"/>
          </p:nvPr>
        </p:nvSpPr>
        <p:spPr/>
        <p:txBody>
          <a:bodyPr/>
          <a:lstStyle/>
          <a:p>
            <a:pPr algn="l"/>
            <a:r>
              <a:rPr lang="en-US"/>
              <a:t>Angela Cora Garcia, c2022; slides to accompany Chapter 2 of </a:t>
            </a:r>
            <a:r>
              <a:rPr lang="en-US" i="1"/>
              <a:t>An Introduction to Interaction: Understanding Talk in the Workplace and Everyday Life, Second Edition</a:t>
            </a:r>
            <a:r>
              <a:rPr lang="en-US"/>
              <a:t>.  Bloomsbury Press.</a:t>
            </a:r>
          </a:p>
          <a:p>
            <a:pPr algn="l"/>
            <a:endParaRPr lang="en-US"/>
          </a:p>
          <a:p>
            <a:pPr algn="l"/>
            <a:endParaRPr lang="en-US"/>
          </a:p>
          <a:p>
            <a:endParaRPr lang="en-US" dirty="0"/>
          </a:p>
        </p:txBody>
      </p:sp>
      <p:sp>
        <p:nvSpPr>
          <p:cNvPr id="4" name="Slide Number Placeholder 3"/>
          <p:cNvSpPr>
            <a:spLocks noGrp="1"/>
          </p:cNvSpPr>
          <p:nvPr>
            <p:ph type="sldNum" sz="quarter" idx="12"/>
          </p:nvPr>
        </p:nvSpPr>
        <p:spPr/>
        <p:txBody>
          <a:bodyPr/>
          <a:lstStyle/>
          <a:p>
            <a:fld id="{50289D62-6724-4C8C-A280-4F22B70B7238}" type="slidenum">
              <a:rPr lang="en-US" smtClean="0"/>
              <a:t>1</a:t>
            </a:fld>
            <a:endParaRPr lang="en-US" dirty="0"/>
          </a:p>
        </p:txBody>
      </p:sp>
    </p:spTree>
    <p:extLst>
      <p:ext uri="{BB962C8B-B14F-4D97-AF65-F5344CB8AC3E}">
        <p14:creationId xmlns:p14="http://schemas.microsoft.com/office/powerpoint/2010/main" val="2287737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7588"/>
          </a:xfrm>
        </p:spPr>
        <p:txBody>
          <a:bodyPr>
            <a:normAutofit/>
          </a:bodyPr>
          <a:lstStyle/>
          <a:p>
            <a:r>
              <a:rPr lang="en-US" sz="3200" dirty="0">
                <a:latin typeface="+mn-lt"/>
              </a:rPr>
              <a:t>Selected sources</a:t>
            </a:r>
          </a:p>
        </p:txBody>
      </p:sp>
      <p:sp>
        <p:nvSpPr>
          <p:cNvPr id="3" name="Content Placeholder 2"/>
          <p:cNvSpPr>
            <a:spLocks noGrp="1"/>
          </p:cNvSpPr>
          <p:nvPr>
            <p:ph idx="1"/>
          </p:nvPr>
        </p:nvSpPr>
        <p:spPr>
          <a:xfrm>
            <a:off x="838200" y="1225296"/>
            <a:ext cx="10515600" cy="5491388"/>
          </a:xfrm>
        </p:spPr>
        <p:txBody>
          <a:bodyPr>
            <a:normAutofit/>
          </a:bodyPr>
          <a:lstStyle/>
          <a:p>
            <a:pPr marL="0" indent="0">
              <a:buNone/>
            </a:pPr>
            <a:r>
              <a:rPr lang="en-US" sz="2400" dirty="0"/>
              <a:t>Garfinkel, Harold. (1967), </a:t>
            </a:r>
            <a:r>
              <a:rPr lang="en-US" sz="2400" u="sng" dirty="0"/>
              <a:t>Studies in Ethnomethodology</a:t>
            </a:r>
            <a:r>
              <a:rPr lang="en-US" sz="2400" dirty="0"/>
              <a:t>. Cambridge, UK: Polity Press.</a:t>
            </a:r>
          </a:p>
          <a:p>
            <a:pPr marL="0" indent="0">
              <a:buNone/>
            </a:pPr>
            <a:r>
              <a:rPr lang="en-US" sz="2400" dirty="0"/>
              <a:t>Heritage, John. (2012b), ‘Epistemics in action: Action formation and territories of knowledge.’ </a:t>
            </a:r>
            <a:r>
              <a:rPr lang="en-US" sz="2400" u="sng" dirty="0"/>
              <a:t>Research on Language and Social Interaction</a:t>
            </a:r>
            <a:r>
              <a:rPr lang="en-US" sz="2400" dirty="0"/>
              <a:t>, 45, (1), 1–29.</a:t>
            </a:r>
          </a:p>
          <a:p>
            <a:pPr marL="0" indent="0">
              <a:buNone/>
            </a:pPr>
            <a:r>
              <a:rPr lang="en-US" sz="2400" dirty="0"/>
              <a:t>Heritage, John.  (2013), ‘Action formation and its epistemic (and other) backgrounds,’  </a:t>
            </a:r>
            <a:r>
              <a:rPr lang="en-US" sz="2400" i="1" dirty="0"/>
              <a:t>Discourse Studies</a:t>
            </a:r>
            <a:r>
              <a:rPr lang="en-US" sz="2400" dirty="0"/>
              <a:t>, 15, (5), 551-578.</a:t>
            </a:r>
          </a:p>
          <a:p>
            <a:pPr marL="0" indent="0">
              <a:buNone/>
            </a:pPr>
            <a:r>
              <a:rPr lang="en-US" sz="2400" dirty="0"/>
              <a:t>Lindström, Anna and Ann Weatherall. (2015), ‘Orientations to epistemics and deontics in treatment discussions.’ </a:t>
            </a:r>
            <a:r>
              <a:rPr lang="en-US" sz="2400" u="sng" dirty="0"/>
              <a:t>Journal of Pragmatics</a:t>
            </a:r>
            <a:r>
              <a:rPr lang="en-US" sz="2400" dirty="0"/>
              <a:t>, 78, (2015), 39-53.</a:t>
            </a:r>
          </a:p>
          <a:p>
            <a:pPr marL="0" indent="0">
              <a:buNone/>
            </a:pPr>
            <a:r>
              <a:rPr lang="en-US" sz="2400" dirty="0"/>
              <a:t>Potter, Jonathan. (1996), ‘Ethnomethodology and conversation analysis’, </a:t>
            </a:r>
            <a:r>
              <a:rPr lang="en-US" sz="2400" u="sng" dirty="0"/>
              <a:t>Representing Reality: Discourse, Rhetoric, and Social Construction</a:t>
            </a:r>
            <a:r>
              <a:rPr lang="en-US" sz="2400" dirty="0"/>
              <a:t>, London, UK: Sage, pp. 42–67. </a:t>
            </a:r>
          </a:p>
          <a:p>
            <a:pPr marL="0" indent="0">
              <a:buNone/>
            </a:pPr>
            <a:endParaRPr lang="en-US" sz="1400" dirty="0"/>
          </a:p>
        </p:txBody>
      </p:sp>
      <p:sp>
        <p:nvSpPr>
          <p:cNvPr id="4" name="Slide Number Placeholder 3"/>
          <p:cNvSpPr>
            <a:spLocks noGrp="1"/>
          </p:cNvSpPr>
          <p:nvPr>
            <p:ph type="sldNum" sz="quarter" idx="12"/>
          </p:nvPr>
        </p:nvSpPr>
        <p:spPr/>
        <p:txBody>
          <a:bodyPr/>
          <a:lstStyle/>
          <a:p>
            <a:fld id="{50289D62-6724-4C8C-A280-4F22B70B7238}" type="slidenum">
              <a:rPr lang="en-US" smtClean="0"/>
              <a:t>10</a:t>
            </a:fld>
            <a:endParaRPr lang="en-US" dirty="0"/>
          </a:p>
        </p:txBody>
      </p:sp>
    </p:spTree>
    <p:extLst>
      <p:ext uri="{BB962C8B-B14F-4D97-AF65-F5344CB8AC3E}">
        <p14:creationId xmlns:p14="http://schemas.microsoft.com/office/powerpoint/2010/main" val="4043946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22938"/>
          </a:xfrm>
        </p:spPr>
        <p:txBody>
          <a:bodyPr>
            <a:normAutofit/>
          </a:bodyPr>
          <a:lstStyle/>
          <a:p>
            <a:r>
              <a:rPr lang="en-US" sz="3200" dirty="0">
                <a:latin typeface="+mn-lt"/>
              </a:rPr>
              <a:t>Outline</a:t>
            </a:r>
          </a:p>
        </p:txBody>
      </p:sp>
      <p:sp>
        <p:nvSpPr>
          <p:cNvPr id="3" name="Content Placeholder 2"/>
          <p:cNvSpPr>
            <a:spLocks noGrp="1"/>
          </p:cNvSpPr>
          <p:nvPr>
            <p:ph idx="1"/>
          </p:nvPr>
        </p:nvSpPr>
        <p:spPr>
          <a:xfrm>
            <a:off x="1205345" y="1088136"/>
            <a:ext cx="9766070" cy="5769864"/>
          </a:xfrm>
        </p:spPr>
        <p:txBody>
          <a:bodyPr/>
          <a:lstStyle/>
          <a:p>
            <a:pPr marL="0" indent="0">
              <a:lnSpc>
                <a:spcPct val="100000"/>
              </a:lnSpc>
              <a:spcBef>
                <a:spcPts val="0"/>
              </a:spcBef>
              <a:buNone/>
            </a:pPr>
            <a:r>
              <a:rPr lang="en-US" sz="2400" dirty="0"/>
              <a:t>Introduction</a:t>
            </a:r>
          </a:p>
          <a:p>
            <a:pPr marL="0" indent="0">
              <a:lnSpc>
                <a:spcPct val="100000"/>
              </a:lnSpc>
              <a:spcBef>
                <a:spcPts val="0"/>
              </a:spcBef>
              <a:buNone/>
            </a:pPr>
            <a:endParaRPr lang="en-US" sz="2400" dirty="0"/>
          </a:p>
          <a:p>
            <a:pPr marL="0" indent="0">
              <a:lnSpc>
                <a:spcPct val="100000"/>
              </a:lnSpc>
              <a:spcBef>
                <a:spcPts val="0"/>
              </a:spcBef>
              <a:buNone/>
            </a:pPr>
            <a:r>
              <a:rPr lang="en-US" sz="2400" dirty="0"/>
              <a:t>Garfinkel’s Development of Ethnomethodology</a:t>
            </a:r>
          </a:p>
          <a:p>
            <a:pPr marL="0" indent="0">
              <a:lnSpc>
                <a:spcPct val="100000"/>
              </a:lnSpc>
              <a:spcBef>
                <a:spcPts val="0"/>
              </a:spcBef>
              <a:buNone/>
            </a:pPr>
            <a:endParaRPr lang="en-US" sz="2400" dirty="0"/>
          </a:p>
          <a:p>
            <a:pPr marL="0" indent="0">
              <a:lnSpc>
                <a:spcPct val="100000"/>
              </a:lnSpc>
              <a:spcBef>
                <a:spcPts val="0"/>
              </a:spcBef>
              <a:buNone/>
            </a:pPr>
            <a:r>
              <a:rPr lang="en-US" sz="2400" dirty="0"/>
              <a:t>Garfinkel's "Breaching Experiments" and What They Demonstrate</a:t>
            </a:r>
          </a:p>
          <a:p>
            <a:pPr marL="457200" lvl="1" indent="0">
              <a:lnSpc>
                <a:spcPct val="100000"/>
              </a:lnSpc>
              <a:spcBef>
                <a:spcPts val="0"/>
              </a:spcBef>
              <a:buNone/>
            </a:pPr>
            <a:r>
              <a:rPr lang="en-US" dirty="0"/>
              <a:t>The indexicality of human action</a:t>
            </a:r>
          </a:p>
          <a:p>
            <a:pPr marL="457200" lvl="1" indent="0">
              <a:lnSpc>
                <a:spcPct val="100000"/>
              </a:lnSpc>
              <a:spcBef>
                <a:spcPts val="0"/>
              </a:spcBef>
              <a:buNone/>
            </a:pPr>
            <a:r>
              <a:rPr lang="en-US" dirty="0"/>
              <a:t>The Documentary Method of Interpretation</a:t>
            </a:r>
          </a:p>
          <a:p>
            <a:pPr marL="0" indent="0">
              <a:lnSpc>
                <a:spcPct val="100000"/>
              </a:lnSpc>
              <a:spcBef>
                <a:spcPts val="0"/>
              </a:spcBef>
              <a:buNone/>
            </a:pPr>
            <a:endParaRPr lang="en-US" sz="2400" dirty="0"/>
          </a:p>
          <a:p>
            <a:pPr marL="0" indent="0">
              <a:lnSpc>
                <a:spcPct val="100000"/>
              </a:lnSpc>
              <a:spcBef>
                <a:spcPts val="0"/>
              </a:spcBef>
              <a:buNone/>
            </a:pPr>
            <a:r>
              <a:rPr lang="en-US" sz="2400" dirty="0"/>
              <a:t>Conversation Analysis as Ethnomethodology</a:t>
            </a:r>
          </a:p>
          <a:p>
            <a:pPr marL="457200" lvl="1" indent="0">
              <a:lnSpc>
                <a:spcPct val="100000"/>
              </a:lnSpc>
              <a:spcBef>
                <a:spcPts val="0"/>
              </a:spcBef>
              <a:buNone/>
            </a:pPr>
            <a:r>
              <a:rPr lang="en-US" dirty="0"/>
              <a:t>Doing shared knowledge:  Investigations of epistemics in interaction</a:t>
            </a:r>
          </a:p>
          <a:p>
            <a:pPr marL="457200" lvl="1" indent="0">
              <a:lnSpc>
                <a:spcPct val="100000"/>
              </a:lnSpc>
              <a:spcBef>
                <a:spcPts val="0"/>
              </a:spcBef>
              <a:buNone/>
            </a:pPr>
            <a:r>
              <a:rPr lang="en-US" dirty="0"/>
              <a:t>Talk/Action:  Approaches to “action formation”</a:t>
            </a:r>
          </a:p>
          <a:p>
            <a:pPr marL="457200" lvl="1" indent="0">
              <a:lnSpc>
                <a:spcPct val="100000"/>
              </a:lnSpc>
              <a:spcBef>
                <a:spcPts val="0"/>
              </a:spcBef>
              <a:buNone/>
            </a:pPr>
            <a:r>
              <a:rPr lang="en-US" dirty="0"/>
              <a:t>Doing rights, power and actions:  Investigations of </a:t>
            </a:r>
            <a:r>
              <a:rPr lang="en-US"/>
              <a:t>deontics</a:t>
            </a:r>
            <a:r>
              <a:rPr lang="en-US" dirty="0"/>
              <a:t> in interaction </a:t>
            </a:r>
          </a:p>
          <a:p>
            <a:pPr marL="0" indent="0">
              <a:lnSpc>
                <a:spcPct val="100000"/>
              </a:lnSpc>
              <a:spcBef>
                <a:spcPts val="0"/>
              </a:spcBef>
              <a:buNone/>
            </a:pPr>
            <a:endParaRPr lang="en-US" sz="2400" dirty="0"/>
          </a:p>
          <a:p>
            <a:pPr marL="0" indent="0">
              <a:lnSpc>
                <a:spcPct val="100000"/>
              </a:lnSpc>
              <a:spcBef>
                <a:spcPts val="0"/>
              </a:spcBef>
              <a:buNone/>
            </a:pPr>
            <a:r>
              <a:rPr lang="en-US" sz="2400" dirty="0"/>
              <a:t>Summary</a:t>
            </a:r>
          </a:p>
          <a:p>
            <a:pPr marL="0" indent="0">
              <a:lnSpc>
                <a:spcPct val="100000"/>
              </a:lnSpc>
              <a:spcBef>
                <a:spcPts val="0"/>
              </a:spcBef>
              <a:buNone/>
            </a:pPr>
            <a:endParaRPr lang="en-US" sz="2400" dirty="0"/>
          </a:p>
          <a:p>
            <a:pPr marL="0" indent="0">
              <a:buNone/>
            </a:pPr>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50289D62-6724-4C8C-A280-4F22B70B7238}" type="slidenum">
              <a:rPr lang="en-US" smtClean="0"/>
              <a:t>2</a:t>
            </a:fld>
            <a:endParaRPr lang="en-US" dirty="0"/>
          </a:p>
        </p:txBody>
      </p:sp>
    </p:spTree>
    <p:extLst>
      <p:ext uri="{BB962C8B-B14F-4D97-AF65-F5344CB8AC3E}">
        <p14:creationId xmlns:p14="http://schemas.microsoft.com/office/powerpoint/2010/main" val="2091900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0839"/>
          </a:xfrm>
        </p:spPr>
        <p:txBody>
          <a:bodyPr>
            <a:normAutofit/>
          </a:bodyPr>
          <a:lstStyle/>
          <a:p>
            <a:r>
              <a:rPr lang="en-US" sz="3200" dirty="0">
                <a:latin typeface="+mn-lt"/>
              </a:rPr>
              <a:t>Introduction</a:t>
            </a:r>
          </a:p>
        </p:txBody>
      </p:sp>
      <p:sp>
        <p:nvSpPr>
          <p:cNvPr id="3" name="Content Placeholder 2"/>
          <p:cNvSpPr>
            <a:spLocks noGrp="1"/>
          </p:cNvSpPr>
          <p:nvPr>
            <p:ph idx="1"/>
          </p:nvPr>
        </p:nvSpPr>
        <p:spPr>
          <a:xfrm>
            <a:off x="1388226" y="1042416"/>
            <a:ext cx="9965574" cy="5541263"/>
          </a:xfrm>
        </p:spPr>
        <p:txBody>
          <a:bodyPr>
            <a:noAutofit/>
          </a:bodyPr>
          <a:lstStyle/>
          <a:p>
            <a:pPr marL="0" indent="0">
              <a:lnSpc>
                <a:spcPct val="100000"/>
              </a:lnSpc>
              <a:spcBef>
                <a:spcPts val="0"/>
              </a:spcBef>
              <a:buNone/>
            </a:pPr>
            <a:r>
              <a:rPr lang="en-US" sz="2400" dirty="0"/>
              <a:t>Conversation analysis is an approach to studying interaction that emerged from the ethnomethodological perspective developed by Harold Garfinkel (1967)</a:t>
            </a:r>
          </a:p>
          <a:p>
            <a:pPr marL="0" indent="0">
              <a:lnSpc>
                <a:spcPct val="100000"/>
              </a:lnSpc>
              <a:spcBef>
                <a:spcPts val="0"/>
              </a:spcBef>
              <a:buNone/>
            </a:pPr>
            <a:endParaRPr lang="en-US" sz="2400" dirty="0"/>
          </a:p>
          <a:p>
            <a:pPr marL="0" indent="0">
              <a:lnSpc>
                <a:spcPct val="100000"/>
              </a:lnSpc>
              <a:spcBef>
                <a:spcPts val="0"/>
              </a:spcBef>
              <a:buNone/>
            </a:pPr>
            <a:r>
              <a:rPr lang="en-US" sz="2400" dirty="0"/>
              <a:t>Ethnomethodology is both a theory of social action and social order, and a method of studying human action. As a theory, ethnomethodologists note that when people act, they do so in ways that display their understanding of the social context they are acting within and reflexively constructing through their actions. By using commonly shared procedures and relying on shared assumptions about how interaction should work, people are able to coordinate their actions with others.</a:t>
            </a:r>
          </a:p>
          <a:p>
            <a:pPr marL="0" indent="0">
              <a:lnSpc>
                <a:spcPct val="100000"/>
              </a:lnSpc>
              <a:spcBef>
                <a:spcPts val="0"/>
              </a:spcBef>
              <a:buNone/>
            </a:pPr>
            <a:endParaRPr lang="en-US" sz="2400" dirty="0"/>
          </a:p>
          <a:p>
            <a:pPr marL="0" indent="0">
              <a:lnSpc>
                <a:spcPct val="100000"/>
              </a:lnSpc>
              <a:spcBef>
                <a:spcPts val="0"/>
              </a:spcBef>
              <a:buNone/>
            </a:pPr>
            <a:r>
              <a:rPr lang="en-US" sz="2400" dirty="0"/>
              <a:t>The goal of ethnomethodology is to discover the methods, procedures, and background assumptions people use to accomplish almost any aspect of social life. </a:t>
            </a:r>
          </a:p>
        </p:txBody>
      </p:sp>
      <p:sp>
        <p:nvSpPr>
          <p:cNvPr id="4" name="Slide Number Placeholder 3"/>
          <p:cNvSpPr>
            <a:spLocks noGrp="1"/>
          </p:cNvSpPr>
          <p:nvPr>
            <p:ph type="sldNum" sz="quarter" idx="12"/>
          </p:nvPr>
        </p:nvSpPr>
        <p:spPr/>
        <p:txBody>
          <a:bodyPr/>
          <a:lstStyle/>
          <a:p>
            <a:fld id="{50289D62-6724-4C8C-A280-4F22B70B7238}" type="slidenum">
              <a:rPr lang="en-US" smtClean="0"/>
              <a:t>3</a:t>
            </a:fld>
            <a:endParaRPr lang="en-US" dirty="0"/>
          </a:p>
        </p:txBody>
      </p:sp>
    </p:spTree>
    <p:extLst>
      <p:ext uri="{BB962C8B-B14F-4D97-AF65-F5344CB8AC3E}">
        <p14:creationId xmlns:p14="http://schemas.microsoft.com/office/powerpoint/2010/main" val="3322139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1407" y="431627"/>
            <a:ext cx="10515600" cy="449522"/>
          </a:xfrm>
        </p:spPr>
        <p:txBody>
          <a:bodyPr>
            <a:noAutofit/>
          </a:bodyPr>
          <a:lstStyle/>
          <a:p>
            <a:r>
              <a:rPr lang="en-US" sz="3200" dirty="0">
                <a:latin typeface="+mn-lt"/>
              </a:rPr>
              <a:t>Garfinkel’s Development of Ethnomethodology</a:t>
            </a:r>
          </a:p>
        </p:txBody>
      </p:sp>
      <p:sp>
        <p:nvSpPr>
          <p:cNvPr id="3" name="Content Placeholder 2"/>
          <p:cNvSpPr>
            <a:spLocks noGrp="1"/>
          </p:cNvSpPr>
          <p:nvPr>
            <p:ph idx="1"/>
          </p:nvPr>
        </p:nvSpPr>
        <p:spPr>
          <a:xfrm>
            <a:off x="838200" y="1205346"/>
            <a:ext cx="10515600" cy="4971618"/>
          </a:xfrm>
        </p:spPr>
        <p:txBody>
          <a:bodyPr/>
          <a:lstStyle/>
          <a:p>
            <a:pPr marL="0" indent="0">
              <a:lnSpc>
                <a:spcPct val="100000"/>
              </a:lnSpc>
              <a:spcBef>
                <a:spcPts val="0"/>
              </a:spcBef>
              <a:buNone/>
            </a:pPr>
            <a:r>
              <a:rPr lang="en-US" sz="2400" dirty="0"/>
              <a:t>Garfinkel designed studies (called “breaching experiments”) to reveal the procedures underlying social processes in a wide range of situations (e.g., within the family, in ordinary conversation, in the process of doing research, or in the process of doing therapy; see Garfinkel, 1967).</a:t>
            </a:r>
          </a:p>
          <a:p>
            <a:pPr marL="0" indent="0">
              <a:lnSpc>
                <a:spcPct val="100000"/>
              </a:lnSpc>
              <a:spcBef>
                <a:spcPts val="0"/>
              </a:spcBef>
              <a:buNone/>
            </a:pPr>
            <a:endParaRPr lang="en-US" sz="2400" dirty="0"/>
          </a:p>
          <a:p>
            <a:pPr marL="0" indent="0">
              <a:lnSpc>
                <a:spcPct val="100000"/>
              </a:lnSpc>
              <a:spcBef>
                <a:spcPts val="0"/>
              </a:spcBef>
              <a:buNone/>
            </a:pPr>
            <a:r>
              <a:rPr lang="en-US" sz="2400" dirty="0"/>
              <a:t>His approach in these breaching experiments was to learn about social norms by breaking rules, then observing what happened and how people reacted. He found that when expectations were violated and routine procedures not followed, people reacted emotionally, thus revealing how they normally expected things to go.</a:t>
            </a:r>
          </a:p>
          <a:p>
            <a:pPr marL="0" indent="0">
              <a:lnSpc>
                <a:spcPct val="100000"/>
              </a:lnSpc>
              <a:spcBef>
                <a:spcPts val="0"/>
              </a:spcBef>
              <a:buNone/>
            </a:pPr>
            <a:endParaRPr lang="en-US" sz="2400" dirty="0"/>
          </a:p>
          <a:p>
            <a:pPr marL="0" indent="0">
              <a:lnSpc>
                <a:spcPct val="100000"/>
              </a:lnSpc>
              <a:spcBef>
                <a:spcPts val="0"/>
              </a:spcBef>
              <a:buNone/>
            </a:pPr>
            <a:r>
              <a:rPr lang="en-US" sz="2400" dirty="0"/>
              <a:t>The goal of these studies was to discover the “common sense understandings” and “background assumptions” that members of society base their actions on (and rely on to interpret each other's actions). </a:t>
            </a:r>
            <a:endParaRPr lang="en-US" dirty="0"/>
          </a:p>
        </p:txBody>
      </p:sp>
      <p:sp>
        <p:nvSpPr>
          <p:cNvPr id="4" name="Slide Number Placeholder 3"/>
          <p:cNvSpPr>
            <a:spLocks noGrp="1"/>
          </p:cNvSpPr>
          <p:nvPr>
            <p:ph type="sldNum" sz="quarter" idx="12"/>
          </p:nvPr>
        </p:nvSpPr>
        <p:spPr/>
        <p:txBody>
          <a:bodyPr/>
          <a:lstStyle/>
          <a:p>
            <a:fld id="{50289D62-6724-4C8C-A280-4F22B70B7238}" type="slidenum">
              <a:rPr lang="en-US" smtClean="0"/>
              <a:t>4</a:t>
            </a:fld>
            <a:endParaRPr lang="en-US" dirty="0"/>
          </a:p>
        </p:txBody>
      </p:sp>
    </p:spTree>
    <p:extLst>
      <p:ext uri="{BB962C8B-B14F-4D97-AF65-F5344CB8AC3E}">
        <p14:creationId xmlns:p14="http://schemas.microsoft.com/office/powerpoint/2010/main" val="4036154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653"/>
          </a:xfrm>
        </p:spPr>
        <p:txBody>
          <a:bodyPr/>
          <a:lstStyle/>
          <a:p>
            <a:br>
              <a:rPr lang="en-US" sz="3200" dirty="0">
                <a:latin typeface="+mn-lt"/>
              </a:rPr>
            </a:br>
            <a:r>
              <a:rPr lang="en-US" sz="3200" dirty="0">
                <a:latin typeface="+mn-lt"/>
              </a:rPr>
              <a:t>Garfinkel's "Breaching Experiments" and What They Demonstrate:  The Indexicality of Human Action</a:t>
            </a:r>
            <a:br>
              <a:rPr lang="en-US" dirty="0"/>
            </a:br>
            <a:endParaRPr lang="en-US" dirty="0"/>
          </a:p>
        </p:txBody>
      </p:sp>
      <p:sp>
        <p:nvSpPr>
          <p:cNvPr id="3" name="Content Placeholder 2"/>
          <p:cNvSpPr>
            <a:spLocks noGrp="1"/>
          </p:cNvSpPr>
          <p:nvPr>
            <p:ph idx="1"/>
          </p:nvPr>
        </p:nvSpPr>
        <p:spPr>
          <a:xfrm>
            <a:off x="1289304" y="1673352"/>
            <a:ext cx="10064496" cy="4943579"/>
          </a:xfrm>
        </p:spPr>
        <p:txBody>
          <a:bodyPr>
            <a:normAutofit/>
          </a:bodyPr>
          <a:lstStyle/>
          <a:p>
            <a:pPr marL="0" indent="0">
              <a:buNone/>
            </a:pPr>
            <a:r>
              <a:rPr lang="en-US" sz="2400" dirty="0"/>
              <a:t>Indexicality refers to the observation that the meaning of utterances comes not from the words alone, but from their use in a specific context (see Potter, 1996, p. 43). We normally make assumptions about what is meant by an utterance by interpreting it in the light of the context it occurs within. Garfinkel’s students were asked to take nothing for granted and to ask for definitions and explanations of anything remotely ambiguous. In other words, they were asked to pretend that language is not indexical. </a:t>
            </a:r>
          </a:p>
          <a:p>
            <a:pPr marL="0" indent="0">
              <a:buNone/>
            </a:pPr>
            <a:endParaRPr lang="en-US" sz="2400" dirty="0"/>
          </a:p>
          <a:p>
            <a:pPr marL="0" indent="0">
              <a:buNone/>
            </a:pPr>
            <a:r>
              <a:rPr lang="en-US" sz="2400" dirty="0"/>
              <a:t>The excerpt on the next slide illustrates the problems that occur in the interaction when the norm of the indexicality of human action is violated:</a:t>
            </a:r>
          </a:p>
        </p:txBody>
      </p:sp>
      <p:sp>
        <p:nvSpPr>
          <p:cNvPr id="4" name="Slide Number Placeholder 3"/>
          <p:cNvSpPr>
            <a:spLocks noGrp="1"/>
          </p:cNvSpPr>
          <p:nvPr>
            <p:ph type="sldNum" sz="quarter" idx="12"/>
          </p:nvPr>
        </p:nvSpPr>
        <p:spPr/>
        <p:txBody>
          <a:bodyPr/>
          <a:lstStyle/>
          <a:p>
            <a:fld id="{50289D62-6724-4C8C-A280-4F22B70B7238}" type="slidenum">
              <a:rPr lang="en-US" smtClean="0"/>
              <a:t>5</a:t>
            </a:fld>
            <a:endParaRPr lang="en-US" dirty="0"/>
          </a:p>
        </p:txBody>
      </p:sp>
    </p:spTree>
    <p:extLst>
      <p:ext uri="{BB962C8B-B14F-4D97-AF65-F5344CB8AC3E}">
        <p14:creationId xmlns:p14="http://schemas.microsoft.com/office/powerpoint/2010/main" val="2353799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Clarification of Commonplace Remarks:</a:t>
            </a:r>
          </a:p>
        </p:txBody>
      </p:sp>
      <p:sp>
        <p:nvSpPr>
          <p:cNvPr id="3" name="Content Placeholder 2"/>
          <p:cNvSpPr>
            <a:spLocks noGrp="1"/>
          </p:cNvSpPr>
          <p:nvPr>
            <p:ph idx="1"/>
          </p:nvPr>
        </p:nvSpPr>
        <p:spPr/>
        <p:txBody>
          <a:bodyPr/>
          <a:lstStyle/>
          <a:p>
            <a:pPr marL="0" indent="0">
              <a:lnSpc>
                <a:spcPct val="100000"/>
              </a:lnSpc>
              <a:spcBef>
                <a:spcPts val="0"/>
              </a:spcBef>
              <a:buNone/>
            </a:pPr>
            <a:r>
              <a:rPr lang="en-US" sz="2400" dirty="0"/>
              <a:t>The subject was telling the experimenter, a member of the subject's car pool, about having had a flat tire while going to work the previous day.</a:t>
            </a:r>
          </a:p>
          <a:p>
            <a:pPr marL="0" indent="0">
              <a:lnSpc>
                <a:spcPct val="100000"/>
              </a:lnSpc>
              <a:spcBef>
                <a:spcPts val="0"/>
              </a:spcBef>
              <a:buNone/>
            </a:pPr>
            <a:endParaRPr lang="en-US" sz="2400" dirty="0"/>
          </a:p>
          <a:p>
            <a:pPr marL="0" indent="0">
              <a:lnSpc>
                <a:spcPct val="100000"/>
              </a:lnSpc>
              <a:spcBef>
                <a:spcPts val="0"/>
              </a:spcBef>
              <a:buNone/>
            </a:pPr>
            <a:r>
              <a:rPr lang="en-US" sz="2400" dirty="0"/>
              <a:t>	(S)	I had a flat tire.</a:t>
            </a:r>
          </a:p>
          <a:p>
            <a:pPr marL="0" indent="0">
              <a:lnSpc>
                <a:spcPct val="100000"/>
              </a:lnSpc>
              <a:spcBef>
                <a:spcPts val="0"/>
              </a:spcBef>
              <a:buNone/>
            </a:pPr>
            <a:endParaRPr lang="en-US" sz="2400" dirty="0"/>
          </a:p>
          <a:p>
            <a:pPr marL="0" indent="0">
              <a:lnSpc>
                <a:spcPct val="100000"/>
              </a:lnSpc>
              <a:spcBef>
                <a:spcPts val="0"/>
              </a:spcBef>
              <a:buNone/>
            </a:pPr>
            <a:r>
              <a:rPr lang="en-US" sz="2400" dirty="0"/>
              <a:t>	(E)	What do you mean, you had a flat tire?</a:t>
            </a:r>
          </a:p>
          <a:p>
            <a:pPr marL="0" indent="0">
              <a:lnSpc>
                <a:spcPct val="100000"/>
              </a:lnSpc>
              <a:spcBef>
                <a:spcPts val="0"/>
              </a:spcBef>
              <a:buNone/>
            </a:pPr>
            <a:endParaRPr lang="en-US" sz="2400" dirty="0"/>
          </a:p>
          <a:p>
            <a:pPr marL="0" indent="0">
              <a:lnSpc>
                <a:spcPct val="100000"/>
              </a:lnSpc>
              <a:spcBef>
                <a:spcPts val="0"/>
              </a:spcBef>
              <a:buNone/>
            </a:pPr>
            <a:r>
              <a:rPr lang="en-US" sz="2400" dirty="0"/>
              <a:t>She appeared momentarily stunned. Then she answered in a hostile way: "What do you mean, 'What do you mean?' A flat tire is a flat tire. That is what I meant. Nothing special. What a crazy question!” (Garfinkel, 1967, p. 42)</a:t>
            </a:r>
          </a:p>
          <a:p>
            <a:endParaRPr lang="en-US" dirty="0"/>
          </a:p>
        </p:txBody>
      </p:sp>
      <p:sp>
        <p:nvSpPr>
          <p:cNvPr id="4" name="Slide Number Placeholder 3"/>
          <p:cNvSpPr>
            <a:spLocks noGrp="1"/>
          </p:cNvSpPr>
          <p:nvPr>
            <p:ph type="sldNum" sz="quarter" idx="12"/>
          </p:nvPr>
        </p:nvSpPr>
        <p:spPr/>
        <p:txBody>
          <a:bodyPr/>
          <a:lstStyle/>
          <a:p>
            <a:fld id="{50289D62-6724-4C8C-A280-4F22B70B7238}" type="slidenum">
              <a:rPr lang="en-US" smtClean="0"/>
              <a:t>6</a:t>
            </a:fld>
            <a:endParaRPr lang="en-US" dirty="0"/>
          </a:p>
        </p:txBody>
      </p:sp>
    </p:spTree>
    <p:extLst>
      <p:ext uri="{BB962C8B-B14F-4D97-AF65-F5344CB8AC3E}">
        <p14:creationId xmlns:p14="http://schemas.microsoft.com/office/powerpoint/2010/main" val="3950432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3"/>
            <a:ext cx="10515600" cy="847897"/>
          </a:xfrm>
        </p:spPr>
        <p:txBody>
          <a:bodyPr/>
          <a:lstStyle/>
          <a:p>
            <a:br>
              <a:rPr lang="en-US" sz="3200" dirty="0">
                <a:latin typeface="+mn-lt"/>
              </a:rPr>
            </a:br>
            <a:r>
              <a:rPr lang="en-US" sz="3200" dirty="0">
                <a:latin typeface="+mn-lt"/>
              </a:rPr>
              <a:t>Garfinkel's "Breaching Experiments" and What They Demonstrate: The Documentary Method of Interpretation</a:t>
            </a:r>
            <a:br>
              <a:rPr lang="en-US" dirty="0"/>
            </a:br>
            <a:endParaRPr lang="en-US" dirty="0"/>
          </a:p>
        </p:txBody>
      </p:sp>
      <p:sp>
        <p:nvSpPr>
          <p:cNvPr id="3" name="Content Placeholder 2"/>
          <p:cNvSpPr>
            <a:spLocks noGrp="1"/>
          </p:cNvSpPr>
          <p:nvPr>
            <p:ph idx="1"/>
          </p:nvPr>
        </p:nvSpPr>
        <p:spPr>
          <a:xfrm>
            <a:off x="838200" y="1163782"/>
            <a:ext cx="10515600" cy="5394959"/>
          </a:xfrm>
        </p:spPr>
        <p:txBody>
          <a:bodyPr/>
          <a:lstStyle/>
          <a:p>
            <a:pPr marL="0" indent="0">
              <a:buNone/>
            </a:pPr>
            <a:r>
              <a:rPr lang="en-US" sz="2400" dirty="0"/>
              <a:t>The concept of the documentary method of interpretation describes how we interpret each other’s actions. We do not just read the “document” of their actions, we infer what underlying procedures were used to produce that document, and use that knowledge to understand the action. </a:t>
            </a:r>
          </a:p>
          <a:p>
            <a:pPr marL="0" indent="0">
              <a:buNone/>
            </a:pPr>
            <a:endParaRPr lang="en-US" sz="2400" dirty="0"/>
          </a:p>
          <a:p>
            <a:pPr marL="0" indent="0">
              <a:buNone/>
            </a:pPr>
            <a:r>
              <a:rPr lang="en-US" sz="2400" dirty="0"/>
              <a:t>Garfinkel (1967) asked students to pretend to be boarders in their own homes, illustrates the documentary method of interpretation in action and other commonsense understandings. The experiment revealed how the students' behavior was interpreted by their parents when they acted as if they were renting a room in their parents’ house instead of being a member of the family. The students' actions were not taken at face value. It was assumed that they stood for or represented something problematic underlying the action itself. For example, the student’s silence would be seen as a symptom of an underlying pattern such as illness, rudeness, a misguided attempt at humor, etc. </a:t>
            </a:r>
          </a:p>
          <a:p>
            <a:endParaRPr lang="en-US" dirty="0"/>
          </a:p>
          <a:p>
            <a:endParaRPr lang="en-US" dirty="0"/>
          </a:p>
        </p:txBody>
      </p:sp>
      <p:sp>
        <p:nvSpPr>
          <p:cNvPr id="4" name="Slide Number Placeholder 3"/>
          <p:cNvSpPr>
            <a:spLocks noGrp="1"/>
          </p:cNvSpPr>
          <p:nvPr>
            <p:ph type="sldNum" sz="quarter" idx="12"/>
          </p:nvPr>
        </p:nvSpPr>
        <p:spPr/>
        <p:txBody>
          <a:bodyPr/>
          <a:lstStyle/>
          <a:p>
            <a:fld id="{50289D62-6724-4C8C-A280-4F22B70B7238}" type="slidenum">
              <a:rPr lang="en-US" smtClean="0"/>
              <a:t>7</a:t>
            </a:fld>
            <a:endParaRPr lang="en-US" dirty="0"/>
          </a:p>
        </p:txBody>
      </p:sp>
    </p:spTree>
    <p:extLst>
      <p:ext uri="{BB962C8B-B14F-4D97-AF65-F5344CB8AC3E}">
        <p14:creationId xmlns:p14="http://schemas.microsoft.com/office/powerpoint/2010/main" val="1558292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76123"/>
          </a:xfrm>
        </p:spPr>
        <p:txBody>
          <a:bodyPr/>
          <a:lstStyle/>
          <a:p>
            <a:br>
              <a:rPr lang="en-US" sz="3200" dirty="0">
                <a:latin typeface="+mn-lt"/>
              </a:rPr>
            </a:br>
            <a:r>
              <a:rPr lang="en-US" sz="3200" dirty="0">
                <a:latin typeface="+mn-lt"/>
              </a:rPr>
              <a:t>Conversation Analysis as Ethnomethodology</a:t>
            </a:r>
            <a:br>
              <a:rPr lang="en-US" dirty="0"/>
            </a:br>
            <a:endParaRPr lang="en-US" dirty="0"/>
          </a:p>
        </p:txBody>
      </p:sp>
      <p:sp>
        <p:nvSpPr>
          <p:cNvPr id="3" name="Content Placeholder 2"/>
          <p:cNvSpPr>
            <a:spLocks noGrp="1"/>
          </p:cNvSpPr>
          <p:nvPr>
            <p:ph idx="1"/>
          </p:nvPr>
        </p:nvSpPr>
        <p:spPr>
          <a:xfrm>
            <a:off x="838200" y="1014984"/>
            <a:ext cx="10515600" cy="5610260"/>
          </a:xfrm>
        </p:spPr>
        <p:txBody>
          <a:bodyPr/>
          <a:lstStyle/>
          <a:p>
            <a:pPr marL="0" indent="0">
              <a:lnSpc>
                <a:spcPct val="100000"/>
              </a:lnSpc>
              <a:spcBef>
                <a:spcPts val="0"/>
              </a:spcBef>
              <a:buNone/>
            </a:pPr>
            <a:r>
              <a:rPr lang="en-US" sz="2400" dirty="0"/>
              <a:t>Conversation analysis is ethnomethodology because it is the study of how people do things through and with talk</a:t>
            </a:r>
          </a:p>
          <a:p>
            <a:pPr marL="0" indent="0">
              <a:lnSpc>
                <a:spcPct val="100000"/>
              </a:lnSpc>
              <a:spcBef>
                <a:spcPts val="0"/>
              </a:spcBef>
              <a:buNone/>
            </a:pPr>
            <a:endParaRPr lang="en-US" sz="2400" dirty="0"/>
          </a:p>
          <a:p>
            <a:pPr marL="0" indent="0">
              <a:lnSpc>
                <a:spcPct val="100000"/>
              </a:lnSpc>
              <a:spcBef>
                <a:spcPts val="0"/>
              </a:spcBef>
              <a:buNone/>
            </a:pPr>
            <a:r>
              <a:rPr lang="en-US" sz="2400" dirty="0"/>
              <a:t>In interaction, people share knowledge and express their state of knowledge relative to what is being discussed.  Investigations of </a:t>
            </a:r>
            <a:r>
              <a:rPr lang="en-US" sz="2400" b="1" dirty="0"/>
              <a:t>epistemics</a:t>
            </a:r>
            <a:r>
              <a:rPr lang="en-US" sz="2400" dirty="0"/>
              <a:t> in interaction focus on how people share knowledge.</a:t>
            </a:r>
          </a:p>
          <a:p>
            <a:pPr marL="0" indent="0">
              <a:lnSpc>
                <a:spcPct val="100000"/>
              </a:lnSpc>
              <a:spcBef>
                <a:spcPts val="0"/>
              </a:spcBef>
              <a:buNone/>
            </a:pPr>
            <a:endParaRPr lang="en-US" sz="2400" dirty="0"/>
          </a:p>
          <a:p>
            <a:pPr marL="0" indent="0">
              <a:lnSpc>
                <a:spcPct val="100000"/>
              </a:lnSpc>
              <a:spcBef>
                <a:spcPts val="0"/>
              </a:spcBef>
              <a:buNone/>
            </a:pPr>
            <a:r>
              <a:rPr lang="en-US" sz="2400" dirty="0"/>
              <a:t>In interaction, participants perform a wide range of actions such as asking, requesting, inviting, responding, shifting topic, etc. Investigations of </a:t>
            </a:r>
            <a:r>
              <a:rPr lang="en-US" sz="2400" b="1" dirty="0"/>
              <a:t>action formation</a:t>
            </a:r>
            <a:r>
              <a:rPr lang="en-US" sz="2400" dirty="0"/>
              <a:t> focus on how talk accomplishes these and other types of actions</a:t>
            </a:r>
          </a:p>
          <a:p>
            <a:pPr marL="0" indent="0">
              <a:lnSpc>
                <a:spcPct val="100000"/>
              </a:lnSpc>
              <a:spcBef>
                <a:spcPts val="0"/>
              </a:spcBef>
              <a:buNone/>
            </a:pPr>
            <a:endParaRPr lang="en-US" sz="2400" dirty="0"/>
          </a:p>
          <a:p>
            <a:pPr marL="0" indent="0">
              <a:lnSpc>
                <a:spcPct val="100000"/>
              </a:lnSpc>
              <a:spcBef>
                <a:spcPts val="0"/>
              </a:spcBef>
              <a:buNone/>
            </a:pPr>
            <a:r>
              <a:rPr lang="en-US" sz="2400" dirty="0"/>
              <a:t>In interaction, participants have varying rights and authority to act autonomously and convey and negotiate these differences in interaction.  Investigations of </a:t>
            </a:r>
            <a:r>
              <a:rPr lang="en-US" sz="2400" b="1" dirty="0"/>
              <a:t>deontic rights </a:t>
            </a:r>
            <a:r>
              <a:rPr lang="en-US" sz="2400" dirty="0"/>
              <a:t>focus on how participants accomplish these forms of power in talk.</a:t>
            </a:r>
          </a:p>
          <a:p>
            <a:pPr marL="0" indent="0">
              <a:lnSpc>
                <a:spcPct val="100000"/>
              </a:lnSpc>
              <a:spcBef>
                <a:spcPts val="0"/>
              </a:spcBef>
              <a:buNone/>
            </a:pPr>
            <a:r>
              <a:rPr lang="en-US" sz="1600" dirty="0"/>
              <a:t>(Heritage, 2012b; 2013; Lindström and Weatherall, 2015) </a:t>
            </a:r>
          </a:p>
          <a:p>
            <a:endParaRPr lang="en-US" dirty="0"/>
          </a:p>
        </p:txBody>
      </p:sp>
      <p:sp>
        <p:nvSpPr>
          <p:cNvPr id="4" name="Slide Number Placeholder 3"/>
          <p:cNvSpPr>
            <a:spLocks noGrp="1"/>
          </p:cNvSpPr>
          <p:nvPr>
            <p:ph type="sldNum" sz="quarter" idx="12"/>
          </p:nvPr>
        </p:nvSpPr>
        <p:spPr/>
        <p:txBody>
          <a:bodyPr/>
          <a:lstStyle/>
          <a:p>
            <a:fld id="{50289D62-6724-4C8C-A280-4F22B70B7238}" type="slidenum">
              <a:rPr lang="en-US" smtClean="0"/>
              <a:t>8</a:t>
            </a:fld>
            <a:endParaRPr lang="en-US" dirty="0"/>
          </a:p>
        </p:txBody>
      </p:sp>
    </p:spTree>
    <p:extLst>
      <p:ext uri="{BB962C8B-B14F-4D97-AF65-F5344CB8AC3E}">
        <p14:creationId xmlns:p14="http://schemas.microsoft.com/office/powerpoint/2010/main" val="895516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1086"/>
          </a:xfrm>
        </p:spPr>
        <p:txBody>
          <a:bodyPr>
            <a:normAutofit/>
          </a:bodyPr>
          <a:lstStyle/>
          <a:p>
            <a:r>
              <a:rPr lang="en-US" sz="3200" dirty="0">
                <a:latin typeface="+mn-lt"/>
              </a:rPr>
              <a:t>Summary</a:t>
            </a:r>
          </a:p>
        </p:txBody>
      </p:sp>
      <p:sp>
        <p:nvSpPr>
          <p:cNvPr id="3" name="Content Placeholder 2"/>
          <p:cNvSpPr>
            <a:spLocks noGrp="1"/>
          </p:cNvSpPr>
          <p:nvPr>
            <p:ph idx="1"/>
          </p:nvPr>
        </p:nvSpPr>
        <p:spPr>
          <a:xfrm>
            <a:off x="838200" y="972589"/>
            <a:ext cx="10515600" cy="5694218"/>
          </a:xfrm>
        </p:spPr>
        <p:txBody>
          <a:bodyPr>
            <a:noAutofit/>
          </a:bodyPr>
          <a:lstStyle/>
          <a:p>
            <a:pPr marL="0" indent="0">
              <a:lnSpc>
                <a:spcPct val="100000"/>
              </a:lnSpc>
              <a:spcBef>
                <a:spcPts val="0"/>
              </a:spcBef>
              <a:buNone/>
            </a:pPr>
            <a:r>
              <a:rPr lang="en-US" sz="2400" dirty="0"/>
              <a:t>Ethnomethodology is an approach to the study of people’s methods of creating social order, social structure and situated action. </a:t>
            </a:r>
          </a:p>
          <a:p>
            <a:pPr marL="0" indent="0">
              <a:lnSpc>
                <a:spcPct val="100000"/>
              </a:lnSpc>
              <a:spcBef>
                <a:spcPts val="0"/>
              </a:spcBef>
              <a:buNone/>
            </a:pPr>
            <a:endParaRPr lang="en-US" sz="2400" dirty="0"/>
          </a:p>
          <a:p>
            <a:pPr marL="0" indent="0">
              <a:lnSpc>
                <a:spcPct val="100000"/>
              </a:lnSpc>
              <a:spcBef>
                <a:spcPts val="0"/>
              </a:spcBef>
              <a:buNone/>
            </a:pPr>
            <a:endParaRPr lang="en-US" sz="2400" dirty="0"/>
          </a:p>
          <a:p>
            <a:pPr marL="0" indent="0">
              <a:lnSpc>
                <a:spcPct val="100000"/>
              </a:lnSpc>
              <a:spcBef>
                <a:spcPts val="0"/>
              </a:spcBef>
              <a:buNone/>
            </a:pPr>
            <a:r>
              <a:rPr lang="en-US" sz="2400" dirty="0"/>
              <a:t>The ethnomethodological perspective is unique theoretically and methodologically. It asks the analyst to discover the procedures used by participants in interactions by closely observing their actions in their sequential context. By using this perspective to study "talk at work"—how participants conduct interaction in a variety of every day and workplace settings—we will be able to gain a deeper understanding of how interaction works. Participants do work through talk, and construct the social context through their actions, whether it is a conversation with a friend or a task-oriented business meeting. The application of ethnomethodology to the study of talk is called “conversation analysis.”</a:t>
            </a:r>
          </a:p>
        </p:txBody>
      </p:sp>
      <p:sp>
        <p:nvSpPr>
          <p:cNvPr id="4" name="Slide Number Placeholder 3"/>
          <p:cNvSpPr>
            <a:spLocks noGrp="1"/>
          </p:cNvSpPr>
          <p:nvPr>
            <p:ph type="sldNum" sz="quarter" idx="12"/>
          </p:nvPr>
        </p:nvSpPr>
        <p:spPr/>
        <p:txBody>
          <a:bodyPr/>
          <a:lstStyle/>
          <a:p>
            <a:fld id="{50289D62-6724-4C8C-A280-4F22B70B7238}" type="slidenum">
              <a:rPr lang="en-US" smtClean="0"/>
              <a:t>9</a:t>
            </a:fld>
            <a:endParaRPr lang="en-US" dirty="0"/>
          </a:p>
        </p:txBody>
      </p:sp>
    </p:spTree>
    <p:extLst>
      <p:ext uri="{BB962C8B-B14F-4D97-AF65-F5344CB8AC3E}">
        <p14:creationId xmlns:p14="http://schemas.microsoft.com/office/powerpoint/2010/main" val="4169553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1258</Words>
  <Application>Microsoft Office PowerPoint</Application>
  <PresentationFormat>Widescreen</PresentationFormat>
  <Paragraphs>83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Chapter 2:  Understanding Ethnomethodology </vt:lpstr>
      <vt:lpstr>Outline</vt:lpstr>
      <vt:lpstr>Introduction</vt:lpstr>
      <vt:lpstr>Garfinkel’s Development of Ethnomethodology</vt:lpstr>
      <vt:lpstr> Garfinkel's "Breaching Experiments" and What They Demonstrate:  The Indexicality of Human Action </vt:lpstr>
      <vt:lpstr>Clarification of Commonplace Remarks:</vt:lpstr>
      <vt:lpstr> Garfinkel's "Breaching Experiments" and What They Demonstrate: The Documentary Method of Interpretation </vt:lpstr>
      <vt:lpstr> Conversation Analysis as Ethnomethodology </vt:lpstr>
      <vt:lpstr>Summary</vt:lpstr>
      <vt:lpstr>Selected sources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Understanding Ethnomethodology</dc:title>
  <dc:creator>Garcia, Angela</dc:creator>
  <cp:lastModifiedBy>Garcia, Angela</cp:lastModifiedBy>
  <cp:revision>16</cp:revision>
  <dcterms:created xsi:type="dcterms:W3CDTF">2021-12-12T18:22:10Z</dcterms:created>
  <dcterms:modified xsi:type="dcterms:W3CDTF">2022-08-16T14:30:59Z</dcterms:modified>
</cp:coreProperties>
</file>