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58" r:id="rId4"/>
    <p:sldId id="259" r:id="rId5"/>
    <p:sldId id="260" r:id="rId6"/>
    <p:sldId id="264" r:id="rId7"/>
    <p:sldId id="265" r:id="rId8"/>
    <p:sldId id="266" r:id="rId9"/>
    <p:sldId id="267"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9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2E76E17C-EFE0-4FBD-868D-344B652DF97E}"/>
    <pc:docChg chg="undo custSel modSld">
      <pc:chgData name="Garcia, Angela" userId="7c09586b-4f58-4c27-9ff0-1fa392274ef2" providerId="ADAL" clId="{2E76E17C-EFE0-4FBD-868D-344B652DF97E}" dt="2022-08-16T14:35:51.058" v="21" actId="20577"/>
      <pc:docMkLst>
        <pc:docMk/>
      </pc:docMkLst>
      <pc:sldChg chg="modSp mod">
        <pc:chgData name="Garcia, Angela" userId="7c09586b-4f58-4c27-9ff0-1fa392274ef2" providerId="ADAL" clId="{2E76E17C-EFE0-4FBD-868D-344B652DF97E}" dt="2022-08-16T14:34:46.578" v="10" actId="20577"/>
        <pc:sldMkLst>
          <pc:docMk/>
          <pc:sldMk cId="2933952780" sldId="256"/>
        </pc:sldMkLst>
        <pc:spChg chg="mod">
          <ac:chgData name="Garcia, Angela" userId="7c09586b-4f58-4c27-9ff0-1fa392274ef2" providerId="ADAL" clId="{2E76E17C-EFE0-4FBD-868D-344B652DF97E}" dt="2022-08-16T14:34:46.578" v="10" actId="20577"/>
          <ac:spMkLst>
            <pc:docMk/>
            <pc:sldMk cId="2933952780" sldId="256"/>
            <ac:spMk id="3" creationId="{00000000-0000-0000-0000-000000000000}"/>
          </ac:spMkLst>
        </pc:spChg>
      </pc:sldChg>
      <pc:sldChg chg="modSp mod">
        <pc:chgData name="Garcia, Angela" userId="7c09586b-4f58-4c27-9ff0-1fa392274ef2" providerId="ADAL" clId="{2E76E17C-EFE0-4FBD-868D-344B652DF97E}" dt="2022-08-16T14:35:51.058" v="21" actId="20577"/>
        <pc:sldMkLst>
          <pc:docMk/>
          <pc:sldMk cId="1366833313" sldId="257"/>
        </pc:sldMkLst>
        <pc:spChg chg="mod">
          <ac:chgData name="Garcia, Angela" userId="7c09586b-4f58-4c27-9ff0-1fa392274ef2" providerId="ADAL" clId="{2E76E17C-EFE0-4FBD-868D-344B652DF97E}" dt="2022-08-16T14:35:51.058" v="21" actId="20577"/>
          <ac:spMkLst>
            <pc:docMk/>
            <pc:sldMk cId="1366833313" sldId="25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8A9015-48D8-4782-9293-D23901F1BFE1}"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BC4BEA-E3CD-4208-8064-4E3748388C62}" type="slidenum">
              <a:rPr lang="en-US" smtClean="0"/>
              <a:t>‹#›</a:t>
            </a:fld>
            <a:endParaRPr lang="en-US" dirty="0"/>
          </a:p>
        </p:txBody>
      </p:sp>
    </p:spTree>
    <p:extLst>
      <p:ext uri="{BB962C8B-B14F-4D97-AF65-F5344CB8AC3E}">
        <p14:creationId xmlns:p14="http://schemas.microsoft.com/office/powerpoint/2010/main" val="4092484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8F2749-BC06-48E6-BEDF-676C3E378F86}"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261733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CDCEE4-368E-4AC1-9FBD-00CB77DA1A39}"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54409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CDDDF-DD02-4F40-B08F-0EAD3E64FF76}"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199017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0EF5E-2E4D-4005-AF71-919FCB25EE68}"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4070532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D80329-6704-4EA8-906E-3467D6277DE4}"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76256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2D3285-2F02-48B9-AC3F-19C1F230C676}"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629964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D8A498-0F27-4FFE-8363-D7352EFDBA80}" type="datetime1">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2246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162461-5FC6-4672-A0A7-E7008D4675B3}" type="datetime1">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145650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48452-9E75-49B8-8D7D-6AEC4FD3762A}" type="datetime1">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216661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708CD8-9029-4CE0-9ACC-13538C8CC51F}"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225504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72EECB-39DF-485B-A155-B1949854FB35}"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E7C38-48CF-4187-9149-D312F350269F}" type="slidenum">
              <a:rPr lang="en-US" smtClean="0"/>
              <a:t>‹#›</a:t>
            </a:fld>
            <a:endParaRPr lang="en-US" dirty="0"/>
          </a:p>
        </p:txBody>
      </p:sp>
    </p:spTree>
    <p:extLst>
      <p:ext uri="{BB962C8B-B14F-4D97-AF65-F5344CB8AC3E}">
        <p14:creationId xmlns:p14="http://schemas.microsoft.com/office/powerpoint/2010/main" val="72442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67AE4-F89B-4910-84A4-3837B388A51D}" type="datetime1">
              <a:rPr lang="en-US" smtClean="0"/>
              <a:t>8/16/2022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E7C38-48CF-4187-9149-D312F350269F}" type="slidenum">
              <a:rPr lang="en-US" smtClean="0"/>
              <a:t>‹#›</a:t>
            </a:fld>
            <a:endParaRPr lang="en-US" dirty="0"/>
          </a:p>
        </p:txBody>
      </p:sp>
    </p:spTree>
    <p:extLst>
      <p:ext uri="{BB962C8B-B14F-4D97-AF65-F5344CB8AC3E}">
        <p14:creationId xmlns:p14="http://schemas.microsoft.com/office/powerpoint/2010/main" val="4015616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3:  Understanding and Doing Conversation Analysis: Methodological Approach</a:t>
            </a:r>
            <a:br>
              <a:rPr lang="en-US" sz="3200" dirty="0">
                <a:latin typeface="+mn-lt"/>
              </a:rPr>
            </a:br>
            <a:endParaRPr lang="en-US" sz="3200" dirty="0">
              <a:latin typeface="+mn-lt"/>
            </a:endParaRPr>
          </a:p>
        </p:txBody>
      </p:sp>
      <p:sp>
        <p:nvSpPr>
          <p:cNvPr id="3" name="Subtitle 2"/>
          <p:cNvSpPr>
            <a:spLocks noGrp="1"/>
          </p:cNvSpPr>
          <p:nvPr>
            <p:ph type="subTitle" idx="1"/>
          </p:nvPr>
        </p:nvSpPr>
        <p:spPr>
          <a:xfrm>
            <a:off x="1524000" y="3602038"/>
            <a:ext cx="9144000" cy="2749776"/>
          </a:xfrm>
        </p:spPr>
        <p:txBody>
          <a:bodyPr/>
          <a:lstStyle/>
          <a:p>
            <a:pPr algn="l"/>
            <a:r>
              <a:rPr lang="en-US"/>
              <a:t>Angela Cora Garcia, c2022; slides to accompany Chapter 3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2933952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1295A-04A9-457E-B983-06DD008F9755}"/>
              </a:ext>
            </a:extLst>
          </p:cNvPr>
          <p:cNvSpPr>
            <a:spLocks noGrp="1"/>
          </p:cNvSpPr>
          <p:nvPr>
            <p:ph type="title"/>
          </p:nvPr>
        </p:nvSpPr>
        <p:spPr>
          <a:xfrm>
            <a:off x="838200" y="365126"/>
            <a:ext cx="10515600" cy="439208"/>
          </a:xfrm>
        </p:spPr>
        <p:txBody>
          <a:bodyPr>
            <a:normAutofit/>
          </a:bodyPr>
          <a:lstStyle/>
          <a:p>
            <a:r>
              <a:rPr lang="en-US" sz="3200" dirty="0">
                <a:latin typeface="+mn-lt"/>
              </a:rPr>
              <a:t>Selected sources</a:t>
            </a:r>
          </a:p>
        </p:txBody>
      </p:sp>
      <p:sp>
        <p:nvSpPr>
          <p:cNvPr id="3" name="Content Placeholder 2">
            <a:extLst>
              <a:ext uri="{FF2B5EF4-FFF2-40B4-BE49-F238E27FC236}">
                <a16:creationId xmlns:a16="http://schemas.microsoft.com/office/drawing/2014/main" id="{9976E3E4-A70D-421F-AB92-B72DC61B2A31}"/>
              </a:ext>
            </a:extLst>
          </p:cNvPr>
          <p:cNvSpPr>
            <a:spLocks noGrp="1"/>
          </p:cNvSpPr>
          <p:nvPr>
            <p:ph idx="1"/>
          </p:nvPr>
        </p:nvSpPr>
        <p:spPr>
          <a:xfrm>
            <a:off x="838200" y="965200"/>
            <a:ext cx="10515600" cy="5638800"/>
          </a:xfrm>
        </p:spPr>
        <p:txBody>
          <a:bodyPr/>
          <a:lstStyle/>
          <a:p>
            <a:pPr marL="0" indent="0">
              <a:buNone/>
            </a:pPr>
            <a:r>
              <a:rPr lang="en-US" sz="2400" dirty="0"/>
              <a:t>Sacks, Harvey. (1992a), </a:t>
            </a:r>
            <a:r>
              <a:rPr lang="en-US" sz="2400" u="sng" dirty="0"/>
              <a:t>Lectures on Conversation, Volume 1</a:t>
            </a:r>
            <a:r>
              <a:rPr lang="en-US" sz="2400" dirty="0"/>
              <a:t>, Gail Jefferson (ed.), Oxford, UK and Cambridge, USA: Blackwell.</a:t>
            </a:r>
          </a:p>
          <a:p>
            <a:pPr marL="0" indent="0">
              <a:buNone/>
            </a:pPr>
            <a:r>
              <a:rPr lang="en-US" sz="2400" dirty="0"/>
              <a:t>Schegloff, Emanuel A. (1979), ‘Identification and recognition in telephone conversation openings’, in George Psathas (ed.), </a:t>
            </a:r>
            <a:r>
              <a:rPr lang="en-US" sz="2400" u="sng" dirty="0"/>
              <a:t>Everyday Language: Studies in Ethnomethodology</a:t>
            </a:r>
            <a:r>
              <a:rPr lang="en-US" sz="2400" dirty="0"/>
              <a:t>. New York: Irvington, pp. 23–78.</a:t>
            </a:r>
          </a:p>
          <a:p>
            <a:pPr marL="0" indent="0">
              <a:buNone/>
            </a:pPr>
            <a:r>
              <a:rPr lang="en-US" sz="2400" dirty="0"/>
              <a:t>Sidnell, Jack (2010), </a:t>
            </a:r>
            <a:r>
              <a:rPr lang="en-US" sz="2400" u="sng" dirty="0"/>
              <a:t>Conversation Analysis: An Introduction</a:t>
            </a:r>
            <a:r>
              <a:rPr lang="en-US" sz="2400" dirty="0"/>
              <a:t>. Oxford, UK: Wiley-Blackwell.</a:t>
            </a:r>
          </a:p>
          <a:p>
            <a:pPr marL="0" indent="0">
              <a:buNone/>
            </a:pPr>
            <a:r>
              <a:rPr lang="en-US" sz="2400" dirty="0"/>
              <a:t>Whalen, Jack, Zimmerman, Don H. and Whalen, Marilyn. (1988), ‘When words fail: a single case analysis’, </a:t>
            </a:r>
            <a:r>
              <a:rPr lang="en-US" sz="2400" u="sng" dirty="0"/>
              <a:t>Social Problems</a:t>
            </a:r>
            <a:r>
              <a:rPr lang="en-US" sz="2400" dirty="0"/>
              <a:t>, 35, (4), 35–362.</a:t>
            </a:r>
          </a:p>
          <a:p>
            <a:endParaRPr lang="en-US" sz="2800" dirty="0"/>
          </a:p>
          <a:p>
            <a:endParaRPr lang="en-US" dirty="0"/>
          </a:p>
        </p:txBody>
      </p:sp>
      <p:sp>
        <p:nvSpPr>
          <p:cNvPr id="4" name="Slide Number Placeholder 3">
            <a:extLst>
              <a:ext uri="{FF2B5EF4-FFF2-40B4-BE49-F238E27FC236}">
                <a16:creationId xmlns:a16="http://schemas.microsoft.com/office/drawing/2014/main" id="{6BAA2A3A-2E33-4721-BEEE-0665431B1C0B}"/>
              </a:ext>
            </a:extLst>
          </p:cNvPr>
          <p:cNvSpPr>
            <a:spLocks noGrp="1"/>
          </p:cNvSpPr>
          <p:nvPr>
            <p:ph type="sldNum" sz="quarter" idx="12"/>
          </p:nvPr>
        </p:nvSpPr>
        <p:spPr/>
        <p:txBody>
          <a:bodyPr/>
          <a:lstStyle/>
          <a:p>
            <a:fld id="{CB2E7C38-48CF-4187-9149-D312F350269F}" type="slidenum">
              <a:rPr lang="en-US" smtClean="0"/>
              <a:t>10</a:t>
            </a:fld>
            <a:endParaRPr lang="en-US" dirty="0"/>
          </a:p>
        </p:txBody>
      </p:sp>
    </p:spTree>
    <p:extLst>
      <p:ext uri="{BB962C8B-B14F-4D97-AF65-F5344CB8AC3E}">
        <p14:creationId xmlns:p14="http://schemas.microsoft.com/office/powerpoint/2010/main" val="2783666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0715"/>
          </a:xfrm>
        </p:spPr>
        <p:txBody>
          <a:bodyPr>
            <a:normAutofit/>
          </a:bodyPr>
          <a:lstStyle/>
          <a:p>
            <a:r>
              <a:rPr lang="en-US" sz="3200" dirty="0">
                <a:latin typeface="+mn-lt"/>
              </a:rPr>
              <a:t>Outline</a:t>
            </a:r>
          </a:p>
        </p:txBody>
      </p:sp>
      <p:sp>
        <p:nvSpPr>
          <p:cNvPr id="3" name="Content Placeholder 2"/>
          <p:cNvSpPr>
            <a:spLocks noGrp="1"/>
          </p:cNvSpPr>
          <p:nvPr>
            <p:ph idx="1"/>
          </p:nvPr>
        </p:nvSpPr>
        <p:spPr>
          <a:xfrm>
            <a:off x="1438102" y="1397000"/>
            <a:ext cx="9915698" cy="4987173"/>
          </a:xfrm>
        </p:spPr>
        <p:txBody>
          <a:bodyPr/>
          <a:lstStyle/>
          <a:p>
            <a:pPr marL="0" indent="0">
              <a:lnSpc>
                <a:spcPct val="100000"/>
              </a:lnSpc>
              <a:spcBef>
                <a:spcPts val="0"/>
              </a:spcBef>
              <a:buNone/>
            </a:pPr>
            <a:r>
              <a:rPr lang="en-US" sz="2400" dirty="0"/>
              <a:t>Introduction</a:t>
            </a:r>
          </a:p>
          <a:p>
            <a:pPr marL="0" indent="0">
              <a:lnSpc>
                <a:spcPct val="100000"/>
              </a:lnSpc>
              <a:spcBef>
                <a:spcPts val="0"/>
              </a:spcBef>
              <a:buNone/>
            </a:pPr>
            <a:endParaRPr lang="en-US" sz="2400" dirty="0"/>
          </a:p>
          <a:p>
            <a:pPr marL="0" indent="0">
              <a:lnSpc>
                <a:spcPct val="100000"/>
              </a:lnSpc>
              <a:spcBef>
                <a:spcPts val="0"/>
              </a:spcBef>
              <a:buNone/>
            </a:pPr>
            <a:r>
              <a:rPr lang="en-US" sz="2400" dirty="0"/>
              <a:t>How to Study Interaction from a Conversation Analytic Perspective</a:t>
            </a:r>
          </a:p>
          <a:p>
            <a:pPr marL="457200" lvl="1" indent="0">
              <a:lnSpc>
                <a:spcPct val="100000"/>
              </a:lnSpc>
              <a:spcBef>
                <a:spcPts val="0"/>
              </a:spcBef>
              <a:buNone/>
            </a:pPr>
            <a:r>
              <a:rPr lang="en-US" dirty="0"/>
              <a:t>Data Collection for Conversation Analytic Research</a:t>
            </a:r>
          </a:p>
          <a:p>
            <a:pPr marL="457200" lvl="1" indent="0">
              <a:lnSpc>
                <a:spcPct val="100000"/>
              </a:lnSpc>
              <a:spcBef>
                <a:spcPts val="0"/>
              </a:spcBef>
              <a:buNone/>
            </a:pPr>
            <a:r>
              <a:rPr lang="en-US" dirty="0"/>
              <a:t>Protecting Human Subjects</a:t>
            </a:r>
          </a:p>
          <a:p>
            <a:pPr marL="457200" lvl="1" indent="0">
              <a:lnSpc>
                <a:spcPct val="100000"/>
              </a:lnSpc>
              <a:spcBef>
                <a:spcPts val="0"/>
              </a:spcBef>
              <a:buNone/>
            </a:pPr>
            <a:r>
              <a:rPr lang="en-US" dirty="0"/>
              <a:t>The Importance of Using Naturally Occurring Data </a:t>
            </a:r>
          </a:p>
          <a:p>
            <a:pPr marL="457200" lvl="1" indent="0">
              <a:lnSpc>
                <a:spcPct val="100000"/>
              </a:lnSpc>
              <a:spcBef>
                <a:spcPts val="0"/>
              </a:spcBef>
              <a:buNone/>
            </a:pPr>
            <a:r>
              <a:rPr lang="en-US" dirty="0"/>
              <a:t>“Collections” of Data </a:t>
            </a:r>
          </a:p>
          <a:p>
            <a:pPr marL="457200" lvl="1" indent="0">
              <a:lnSpc>
                <a:spcPct val="100000"/>
              </a:lnSpc>
              <a:spcBef>
                <a:spcPts val="0"/>
              </a:spcBef>
              <a:buNone/>
            </a:pPr>
            <a:r>
              <a:rPr lang="en-US" dirty="0"/>
              <a:t>Single Case Analysis</a:t>
            </a:r>
          </a:p>
          <a:p>
            <a:pPr marL="457200" lvl="1" indent="0">
              <a:lnSpc>
                <a:spcPct val="100000"/>
              </a:lnSpc>
              <a:spcBef>
                <a:spcPts val="0"/>
              </a:spcBef>
              <a:buNone/>
            </a:pPr>
            <a:r>
              <a:rPr lang="en-US" dirty="0"/>
              <a:t>Sequential Analysis</a:t>
            </a:r>
          </a:p>
          <a:p>
            <a:pPr marL="0" indent="0">
              <a:lnSpc>
                <a:spcPct val="100000"/>
              </a:lnSpc>
              <a:spcBef>
                <a:spcPts val="0"/>
              </a:spcBef>
              <a:buNone/>
            </a:pPr>
            <a:endParaRPr lang="en-US" sz="2400" dirty="0"/>
          </a:p>
          <a:p>
            <a:pPr marL="0" indent="0">
              <a:lnSpc>
                <a:spcPct val="100000"/>
              </a:lnSpc>
              <a:spcBef>
                <a:spcPts val="0"/>
              </a:spcBef>
              <a:buNone/>
            </a:pPr>
            <a:r>
              <a:rPr lang="en-US" sz="2400" dirty="0"/>
              <a:t>Summary</a:t>
            </a:r>
          </a:p>
          <a:p>
            <a:pPr marL="0" indent="0">
              <a:lnSpc>
                <a:spcPct val="100000"/>
              </a:lnSpc>
              <a:spcBef>
                <a:spcPts val="0"/>
              </a:spcBef>
              <a:buNone/>
            </a:pPr>
            <a:endParaRPr lang="en-US" sz="2400"/>
          </a:p>
          <a:p>
            <a:pPr marL="0" indent="0">
              <a:lnSpc>
                <a:spcPct val="100000"/>
              </a:lnSpc>
              <a:spcBef>
                <a:spcPts val="0"/>
              </a:spcBef>
              <a:buNone/>
            </a:pPr>
            <a:r>
              <a:rPr lang="en-US" sz="2400"/>
              <a:t>References</a:t>
            </a:r>
            <a:endParaRPr lang="en-US" sz="2400"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CB2E7C38-48CF-4187-9149-D312F350269F}" type="slidenum">
              <a:rPr lang="en-US" smtClean="0"/>
              <a:t>2</a:t>
            </a:fld>
            <a:endParaRPr lang="en-US" dirty="0"/>
          </a:p>
        </p:txBody>
      </p:sp>
    </p:spTree>
    <p:extLst>
      <p:ext uri="{BB962C8B-B14F-4D97-AF65-F5344CB8AC3E}">
        <p14:creationId xmlns:p14="http://schemas.microsoft.com/office/powerpoint/2010/main" val="1366833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3558"/>
          </a:xfrm>
        </p:spPr>
        <p:txBody>
          <a:bodyPr>
            <a:normAutofit/>
          </a:bodyPr>
          <a:lstStyle/>
          <a:p>
            <a:r>
              <a:rPr lang="en-US" sz="3200" dirty="0">
                <a:latin typeface="+mn-lt"/>
              </a:rPr>
              <a:t>Introduction</a:t>
            </a:r>
          </a:p>
        </p:txBody>
      </p:sp>
      <p:sp>
        <p:nvSpPr>
          <p:cNvPr id="3" name="Content Placeholder 2"/>
          <p:cNvSpPr>
            <a:spLocks noGrp="1"/>
          </p:cNvSpPr>
          <p:nvPr>
            <p:ph idx="1"/>
          </p:nvPr>
        </p:nvSpPr>
        <p:spPr>
          <a:xfrm>
            <a:off x="1446414" y="1825625"/>
            <a:ext cx="9907385" cy="4351338"/>
          </a:xfrm>
        </p:spPr>
        <p:txBody>
          <a:bodyPr>
            <a:normAutofit/>
          </a:bodyPr>
          <a:lstStyle/>
          <a:p>
            <a:pPr marL="0" indent="0">
              <a:buNone/>
            </a:pPr>
            <a:r>
              <a:rPr lang="en-US" sz="2400" dirty="0"/>
              <a:t>Conversation analysts study audio and video recorded interactions.</a:t>
            </a:r>
          </a:p>
          <a:p>
            <a:pPr marL="0" indent="0">
              <a:buNone/>
            </a:pPr>
            <a:endParaRPr lang="en-US" sz="2400" dirty="0"/>
          </a:p>
          <a:p>
            <a:pPr marL="0" indent="0">
              <a:buNone/>
            </a:pPr>
            <a:r>
              <a:rPr lang="en-US" sz="2400" dirty="0"/>
              <a:t>Goal is to discover the procedures participants use to organize their talk and how they do the work of that setting.</a:t>
            </a:r>
          </a:p>
          <a:p>
            <a:pPr marL="0" indent="0">
              <a:buNone/>
            </a:pPr>
            <a:endParaRPr lang="en-US" sz="2400" dirty="0"/>
          </a:p>
          <a:p>
            <a:pPr marL="0" indent="0">
              <a:buNone/>
            </a:pPr>
            <a:r>
              <a:rPr lang="en-US" sz="2400" dirty="0"/>
              <a:t>Conversation analysts study ordinary conversations between friends or acquaintances, and talk in institutional settings.</a:t>
            </a:r>
          </a:p>
          <a:p>
            <a:pPr marL="0" indent="0">
              <a:buNone/>
            </a:pPr>
            <a:endParaRPr lang="en-US" sz="2400" dirty="0"/>
          </a:p>
          <a:p>
            <a:pPr marL="0" indent="0">
              <a:buNone/>
            </a:pPr>
            <a:r>
              <a:rPr lang="en-US" sz="2400" dirty="0"/>
              <a:t>Sacks (1992a) recommends asking “why that now?” as a way of focusing on the work being done by action.</a:t>
            </a:r>
          </a:p>
        </p:txBody>
      </p:sp>
      <p:sp>
        <p:nvSpPr>
          <p:cNvPr id="4" name="Slide Number Placeholder 3"/>
          <p:cNvSpPr>
            <a:spLocks noGrp="1"/>
          </p:cNvSpPr>
          <p:nvPr>
            <p:ph type="sldNum" sz="quarter" idx="12"/>
          </p:nvPr>
        </p:nvSpPr>
        <p:spPr/>
        <p:txBody>
          <a:bodyPr/>
          <a:lstStyle/>
          <a:p>
            <a:fld id="{CB2E7C38-48CF-4187-9149-D312F350269F}" type="slidenum">
              <a:rPr lang="en-US" smtClean="0"/>
              <a:t>3</a:t>
            </a:fld>
            <a:endParaRPr lang="en-US" dirty="0"/>
          </a:p>
        </p:txBody>
      </p:sp>
    </p:spTree>
    <p:extLst>
      <p:ext uri="{BB962C8B-B14F-4D97-AF65-F5344CB8AC3E}">
        <p14:creationId xmlns:p14="http://schemas.microsoft.com/office/powerpoint/2010/main" val="50963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5"/>
            <a:ext cx="10515600" cy="939338"/>
          </a:xfrm>
        </p:spPr>
        <p:txBody>
          <a:bodyPr/>
          <a:lstStyle/>
          <a:p>
            <a:br>
              <a:rPr lang="en-US" sz="3200" dirty="0">
                <a:latin typeface="+mn-lt"/>
              </a:rPr>
            </a:br>
            <a:r>
              <a:rPr lang="en-US" sz="3200" dirty="0">
                <a:latin typeface="+mn-lt"/>
              </a:rPr>
              <a:t>How to Study Interaction from a Conversation Analytic Perspective</a:t>
            </a:r>
            <a:br>
              <a:rPr lang="en-US" dirty="0"/>
            </a:br>
            <a:endParaRPr lang="en-US" dirty="0"/>
          </a:p>
        </p:txBody>
      </p:sp>
      <p:sp>
        <p:nvSpPr>
          <p:cNvPr id="3" name="Content Placeholder 2"/>
          <p:cNvSpPr>
            <a:spLocks noGrp="1"/>
          </p:cNvSpPr>
          <p:nvPr>
            <p:ph idx="1"/>
          </p:nvPr>
        </p:nvSpPr>
        <p:spPr>
          <a:xfrm>
            <a:off x="1720734" y="1970115"/>
            <a:ext cx="9633065" cy="4751359"/>
          </a:xfrm>
        </p:spPr>
        <p:txBody>
          <a:bodyPr/>
          <a:lstStyle/>
          <a:p>
            <a:pPr marL="0" indent="0">
              <a:buNone/>
            </a:pPr>
            <a:r>
              <a:rPr lang="en-US" sz="2400" dirty="0"/>
              <a:t>Conversation analytic “theories” or explanations of human action emerge from study of the data rather than starting with an hypothesis or theory which is then tested</a:t>
            </a:r>
          </a:p>
          <a:p>
            <a:pPr marL="0" indent="0">
              <a:buNone/>
            </a:pPr>
            <a:endParaRPr lang="en-US" sz="2400" dirty="0"/>
          </a:p>
          <a:p>
            <a:pPr marL="0" indent="0">
              <a:buNone/>
            </a:pPr>
            <a:r>
              <a:rPr lang="en-US" sz="2400" dirty="0"/>
              <a:t>The procedures used to organize talk and “do work” through talk can be discovered by analysts because they are used by participants to create their actions and interpret the actions of others</a:t>
            </a:r>
          </a:p>
          <a:p>
            <a:pPr marL="0" indent="0">
              <a:buNone/>
            </a:pP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CB2E7C38-48CF-4187-9149-D312F350269F}" type="slidenum">
              <a:rPr lang="en-US" smtClean="0"/>
              <a:t>4</a:t>
            </a:fld>
            <a:endParaRPr lang="en-US" dirty="0"/>
          </a:p>
        </p:txBody>
      </p:sp>
    </p:spTree>
    <p:extLst>
      <p:ext uri="{BB962C8B-B14F-4D97-AF65-F5344CB8AC3E}">
        <p14:creationId xmlns:p14="http://schemas.microsoft.com/office/powerpoint/2010/main" val="168601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lstStyle/>
          <a:p>
            <a:br>
              <a:rPr lang="en-US" sz="3200" dirty="0">
                <a:latin typeface="+mn-lt"/>
              </a:rPr>
            </a:br>
            <a:r>
              <a:rPr lang="en-US" sz="3200" dirty="0">
                <a:latin typeface="+mn-lt"/>
              </a:rPr>
              <a:t>Data Collection for Conversation Analytic Research</a:t>
            </a:r>
            <a:br>
              <a:rPr lang="en-US" dirty="0"/>
            </a:br>
            <a:endParaRPr lang="en-US" dirty="0"/>
          </a:p>
        </p:txBody>
      </p:sp>
      <p:sp>
        <p:nvSpPr>
          <p:cNvPr id="3" name="Content Placeholder 2"/>
          <p:cNvSpPr>
            <a:spLocks noGrp="1"/>
          </p:cNvSpPr>
          <p:nvPr>
            <p:ph idx="1"/>
          </p:nvPr>
        </p:nvSpPr>
        <p:spPr>
          <a:xfrm>
            <a:off x="1371600" y="1122218"/>
            <a:ext cx="9982200" cy="5461462"/>
          </a:xfrm>
        </p:spPr>
        <p:txBody>
          <a:bodyPr>
            <a:normAutofit/>
          </a:bodyPr>
          <a:lstStyle/>
          <a:p>
            <a:pPr marL="0" indent="0">
              <a:lnSpc>
                <a:spcPct val="100000"/>
              </a:lnSpc>
              <a:spcBef>
                <a:spcPts val="0"/>
              </a:spcBef>
              <a:buNone/>
            </a:pPr>
            <a:r>
              <a:rPr lang="en-US" sz="2400" dirty="0"/>
              <a:t>Data for conversation analytic studies are naturally occurring interactions which are audio and or video recorded.</a:t>
            </a:r>
          </a:p>
          <a:p>
            <a:pPr marL="0" indent="0">
              <a:lnSpc>
                <a:spcPct val="100000"/>
              </a:lnSpc>
              <a:spcBef>
                <a:spcPts val="0"/>
              </a:spcBef>
              <a:buNone/>
            </a:pPr>
            <a:endParaRPr lang="en-US" sz="2400" dirty="0"/>
          </a:p>
          <a:p>
            <a:pPr marL="0" indent="0">
              <a:lnSpc>
                <a:spcPct val="100000"/>
              </a:lnSpc>
              <a:spcBef>
                <a:spcPts val="0"/>
              </a:spcBef>
              <a:buNone/>
            </a:pPr>
            <a:r>
              <a:rPr lang="en-US" sz="2400" dirty="0"/>
              <a:t>Detailed transcripts of the recordings are made which include much more detail than simply the words spoken (e.g., pauses, pronunciation, embodied actions).</a:t>
            </a:r>
          </a:p>
          <a:p>
            <a:pPr marL="0" indent="0">
              <a:lnSpc>
                <a:spcPct val="100000"/>
              </a:lnSpc>
              <a:spcBef>
                <a:spcPts val="0"/>
              </a:spcBef>
              <a:buNone/>
            </a:pPr>
            <a:endParaRPr lang="en-US" sz="2400" dirty="0"/>
          </a:p>
          <a:p>
            <a:pPr marL="0" indent="0">
              <a:lnSpc>
                <a:spcPct val="100000"/>
              </a:lnSpc>
              <a:spcBef>
                <a:spcPts val="0"/>
              </a:spcBef>
              <a:buNone/>
            </a:pPr>
            <a:r>
              <a:rPr lang="en-US" sz="2400" dirty="0"/>
              <a:t>Permission must always be obtained before recording interactions; your university will have a department or committee which will screen your proposal for research to ensure that subjects’ rights and confidentiality are protected.</a:t>
            </a:r>
          </a:p>
          <a:p>
            <a:pPr marL="0" indent="0">
              <a:lnSpc>
                <a:spcPct val="100000"/>
              </a:lnSpc>
              <a:spcBef>
                <a:spcPts val="0"/>
              </a:spcBef>
              <a:buNone/>
            </a:pPr>
            <a:endParaRPr lang="en-US" sz="2400" dirty="0"/>
          </a:p>
          <a:p>
            <a:pPr marL="0" indent="0">
              <a:lnSpc>
                <a:spcPct val="100000"/>
              </a:lnSpc>
              <a:spcBef>
                <a:spcPts val="0"/>
              </a:spcBef>
              <a:buNone/>
            </a:pPr>
            <a:r>
              <a:rPr lang="en-US" sz="2400" dirty="0"/>
              <a:t>Record data in a way that minimizes the intrusiveness of the data collection procedure.</a:t>
            </a:r>
          </a:p>
          <a:p>
            <a:pPr marL="0" indent="0">
              <a:lnSpc>
                <a:spcPct val="100000"/>
              </a:lnSpc>
              <a:spcBef>
                <a:spcPts val="0"/>
              </a:spcBef>
              <a:buNone/>
            </a:pPr>
            <a:endParaRPr lang="en-US" sz="2400" dirty="0"/>
          </a:p>
          <a:p>
            <a:pPr marL="0" indent="0">
              <a:lnSpc>
                <a:spcPct val="100000"/>
              </a:lnSpc>
              <a:spcBef>
                <a:spcPts val="0"/>
              </a:spcBef>
              <a:buNone/>
            </a:pPr>
            <a:endParaRPr lang="en-US" sz="2400" dirty="0"/>
          </a:p>
        </p:txBody>
      </p:sp>
      <p:sp>
        <p:nvSpPr>
          <p:cNvPr id="4" name="Slide Number Placeholder 3"/>
          <p:cNvSpPr>
            <a:spLocks noGrp="1"/>
          </p:cNvSpPr>
          <p:nvPr>
            <p:ph type="sldNum" sz="quarter" idx="12"/>
          </p:nvPr>
        </p:nvSpPr>
        <p:spPr/>
        <p:txBody>
          <a:bodyPr/>
          <a:lstStyle/>
          <a:p>
            <a:fld id="{CB2E7C38-48CF-4187-9149-D312F350269F}" type="slidenum">
              <a:rPr lang="en-US" smtClean="0"/>
              <a:t>5</a:t>
            </a:fld>
            <a:endParaRPr lang="en-US" dirty="0"/>
          </a:p>
        </p:txBody>
      </p:sp>
    </p:spTree>
    <p:extLst>
      <p:ext uri="{BB962C8B-B14F-4D97-AF65-F5344CB8AC3E}">
        <p14:creationId xmlns:p14="http://schemas.microsoft.com/office/powerpoint/2010/main" val="2777421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835"/>
          </a:xfrm>
        </p:spPr>
        <p:txBody>
          <a:bodyPr/>
          <a:lstStyle/>
          <a:p>
            <a:br>
              <a:rPr lang="en-US" sz="3200" dirty="0">
                <a:latin typeface="+mn-lt"/>
              </a:rPr>
            </a:br>
            <a:r>
              <a:rPr lang="en-US" sz="3200" dirty="0">
                <a:latin typeface="+mn-lt"/>
              </a:rPr>
              <a:t>“Collections” of Data </a:t>
            </a:r>
            <a:br>
              <a:rPr lang="en-US" dirty="0"/>
            </a:br>
            <a:endParaRPr lang="en-US" dirty="0"/>
          </a:p>
        </p:txBody>
      </p:sp>
      <p:sp>
        <p:nvSpPr>
          <p:cNvPr id="3" name="Content Placeholder 2"/>
          <p:cNvSpPr>
            <a:spLocks noGrp="1"/>
          </p:cNvSpPr>
          <p:nvPr>
            <p:ph idx="1"/>
          </p:nvPr>
        </p:nvSpPr>
        <p:spPr>
          <a:xfrm>
            <a:off x="1521228" y="1263535"/>
            <a:ext cx="9832571" cy="5228704"/>
          </a:xfrm>
        </p:spPr>
        <p:txBody>
          <a:bodyPr>
            <a:normAutofit/>
          </a:bodyPr>
          <a:lstStyle/>
          <a:p>
            <a:pPr marL="0" indent="0">
              <a:lnSpc>
                <a:spcPct val="100000"/>
              </a:lnSpc>
              <a:spcBef>
                <a:spcPts val="0"/>
              </a:spcBef>
              <a:buNone/>
            </a:pPr>
            <a:r>
              <a:rPr lang="en-US" sz="2400" dirty="0"/>
              <a:t>Conversation analysts create “collections” of data in two main ways:</a:t>
            </a:r>
          </a:p>
          <a:p>
            <a:pPr marL="0" indent="0">
              <a:lnSpc>
                <a:spcPct val="100000"/>
              </a:lnSpc>
              <a:spcBef>
                <a:spcPts val="0"/>
              </a:spcBef>
              <a:buNone/>
            </a:pPr>
            <a:endParaRPr lang="en-US" sz="2400" dirty="0"/>
          </a:p>
          <a:p>
            <a:pPr marL="0" indent="0">
              <a:lnSpc>
                <a:spcPct val="100000"/>
              </a:lnSpc>
              <a:spcBef>
                <a:spcPts val="0"/>
              </a:spcBef>
              <a:buNone/>
            </a:pPr>
            <a:r>
              <a:rPr lang="en-US" sz="2400" dirty="0"/>
              <a:t>	a.  Create a collection of a specific type of action (e.g., interruption, 	topic change, invitations)</a:t>
            </a:r>
          </a:p>
          <a:p>
            <a:pPr marL="0" indent="0">
              <a:lnSpc>
                <a:spcPct val="100000"/>
              </a:lnSpc>
              <a:spcBef>
                <a:spcPts val="0"/>
              </a:spcBef>
              <a:buNone/>
            </a:pPr>
            <a:endParaRPr lang="en-US" sz="2400" dirty="0"/>
          </a:p>
          <a:p>
            <a:pPr marL="0" indent="0">
              <a:lnSpc>
                <a:spcPct val="100000"/>
              </a:lnSpc>
              <a:spcBef>
                <a:spcPts val="0"/>
              </a:spcBef>
              <a:buNone/>
            </a:pPr>
            <a:r>
              <a:rPr lang="en-US" sz="2400" dirty="0"/>
              <a:t>	b.  Create a collection of a specific type of interaction (e.g., </a:t>
            </a:r>
          </a:p>
          <a:p>
            <a:pPr marL="0" indent="0">
              <a:lnSpc>
                <a:spcPct val="100000"/>
              </a:lnSpc>
              <a:spcBef>
                <a:spcPts val="0"/>
              </a:spcBef>
              <a:buNone/>
            </a:pPr>
            <a:r>
              <a:rPr lang="en-US" sz="2400" dirty="0"/>
              <a:t>	conversations between friends, emergency phone calls to the police)</a:t>
            </a:r>
          </a:p>
          <a:p>
            <a:pPr marL="0" indent="0">
              <a:lnSpc>
                <a:spcPct val="100000"/>
              </a:lnSpc>
              <a:spcBef>
                <a:spcPts val="0"/>
              </a:spcBef>
              <a:buNone/>
            </a:pPr>
            <a:endParaRPr lang="en-US" sz="2400" dirty="0"/>
          </a:p>
          <a:p>
            <a:pPr marL="0" indent="0">
              <a:lnSpc>
                <a:spcPct val="100000"/>
              </a:lnSpc>
              <a:spcBef>
                <a:spcPts val="0"/>
              </a:spcBef>
              <a:buNone/>
            </a:pPr>
            <a:r>
              <a:rPr lang="en-US" sz="2400" dirty="0"/>
              <a:t>The data in the collection are then analyzed in detail and similarities and differences between the different instances become the basis for theory development or the discovery of the procedures used to do the “work” being done in that interaction.</a:t>
            </a:r>
          </a:p>
          <a:p>
            <a:pPr marL="0" indent="0">
              <a:lnSpc>
                <a:spcPct val="100000"/>
              </a:lnSpc>
              <a:spcBef>
                <a:spcPts val="0"/>
              </a:spcBef>
              <a:buNone/>
            </a:pPr>
            <a:endParaRPr lang="en-US" sz="2400" dirty="0"/>
          </a:p>
          <a:p>
            <a:pPr marL="0" indent="0">
              <a:lnSpc>
                <a:spcPct val="100000"/>
              </a:lnSpc>
              <a:spcBef>
                <a:spcPts val="0"/>
              </a:spcBef>
              <a:buNone/>
            </a:pPr>
            <a:r>
              <a:rPr lang="en-US" sz="1600" dirty="0"/>
              <a:t>(Schegloff, 1979; Sidnell, 2010)</a:t>
            </a:r>
          </a:p>
        </p:txBody>
      </p:sp>
      <p:sp>
        <p:nvSpPr>
          <p:cNvPr id="4" name="Slide Number Placeholder 3"/>
          <p:cNvSpPr>
            <a:spLocks noGrp="1"/>
          </p:cNvSpPr>
          <p:nvPr>
            <p:ph type="sldNum" sz="quarter" idx="12"/>
          </p:nvPr>
        </p:nvSpPr>
        <p:spPr/>
        <p:txBody>
          <a:bodyPr/>
          <a:lstStyle/>
          <a:p>
            <a:fld id="{CB2E7C38-48CF-4187-9149-D312F350269F}" type="slidenum">
              <a:rPr lang="en-US" smtClean="0"/>
              <a:t>6</a:t>
            </a:fld>
            <a:endParaRPr lang="en-US" dirty="0"/>
          </a:p>
        </p:txBody>
      </p:sp>
    </p:spTree>
    <p:extLst>
      <p:ext uri="{BB962C8B-B14F-4D97-AF65-F5344CB8AC3E}">
        <p14:creationId xmlns:p14="http://schemas.microsoft.com/office/powerpoint/2010/main" val="209723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1210"/>
          </a:xfrm>
        </p:spPr>
        <p:txBody>
          <a:bodyPr/>
          <a:lstStyle/>
          <a:p>
            <a:br>
              <a:rPr lang="en-US" sz="3200" dirty="0">
                <a:latin typeface="+mn-lt"/>
              </a:rPr>
            </a:br>
            <a:r>
              <a:rPr lang="en-US" sz="3200" dirty="0">
                <a:latin typeface="+mn-lt"/>
              </a:rPr>
              <a:t>Single Case Analysis</a:t>
            </a:r>
            <a:br>
              <a:rPr lang="en-US" dirty="0"/>
            </a:br>
            <a:endParaRPr lang="en-US" dirty="0"/>
          </a:p>
        </p:txBody>
      </p:sp>
      <p:sp>
        <p:nvSpPr>
          <p:cNvPr id="3" name="Content Placeholder 2"/>
          <p:cNvSpPr>
            <a:spLocks noGrp="1"/>
          </p:cNvSpPr>
          <p:nvPr>
            <p:ph idx="1"/>
          </p:nvPr>
        </p:nvSpPr>
        <p:spPr>
          <a:xfrm>
            <a:off x="838200" y="922713"/>
            <a:ext cx="10515600" cy="5798762"/>
          </a:xfrm>
        </p:spPr>
        <p:txBody>
          <a:bodyPr>
            <a:normAutofit/>
          </a:bodyPr>
          <a:lstStyle/>
          <a:p>
            <a:pPr marL="0" indent="0">
              <a:lnSpc>
                <a:spcPct val="100000"/>
              </a:lnSpc>
              <a:spcBef>
                <a:spcPts val="0"/>
              </a:spcBef>
              <a:buNone/>
            </a:pPr>
            <a:r>
              <a:rPr lang="en-US" sz="2400" dirty="0"/>
              <a:t>Single case analyzes are typically done with the goal of applying current conversation analytic knowledge to the understanding and explication of a single instance of interaction. </a:t>
            </a:r>
          </a:p>
          <a:p>
            <a:pPr marL="0" indent="0">
              <a:lnSpc>
                <a:spcPct val="100000"/>
              </a:lnSpc>
              <a:spcBef>
                <a:spcPts val="0"/>
              </a:spcBef>
              <a:buNone/>
            </a:pPr>
            <a:endParaRPr lang="en-US" sz="2400" dirty="0"/>
          </a:p>
          <a:p>
            <a:pPr marL="0" indent="0">
              <a:lnSpc>
                <a:spcPct val="100000"/>
              </a:lnSpc>
              <a:spcBef>
                <a:spcPts val="0"/>
              </a:spcBef>
              <a:buNone/>
            </a:pPr>
            <a:r>
              <a:rPr lang="en-US" sz="2400" dirty="0"/>
              <a:t>These single cases are often chosen because the interaction was problematic in nature. </a:t>
            </a:r>
          </a:p>
          <a:p>
            <a:pPr marL="0" indent="0">
              <a:lnSpc>
                <a:spcPct val="100000"/>
              </a:lnSpc>
              <a:spcBef>
                <a:spcPts val="0"/>
              </a:spcBef>
              <a:buNone/>
            </a:pPr>
            <a:endParaRPr lang="en-US" sz="2400" dirty="0"/>
          </a:p>
          <a:p>
            <a:pPr marL="0" indent="0">
              <a:lnSpc>
                <a:spcPct val="100000"/>
              </a:lnSpc>
              <a:spcBef>
                <a:spcPts val="0"/>
              </a:spcBef>
              <a:buNone/>
            </a:pPr>
            <a:r>
              <a:rPr lang="en-US" sz="2400" dirty="0"/>
              <a:t>The use of conversation analysis can be an effective diagnostic technique to discover the source of communication problems or failures in specific situations. </a:t>
            </a:r>
          </a:p>
          <a:p>
            <a:pPr marL="0" indent="0">
              <a:lnSpc>
                <a:spcPct val="100000"/>
              </a:lnSpc>
              <a:spcBef>
                <a:spcPts val="0"/>
              </a:spcBef>
              <a:buNone/>
            </a:pPr>
            <a:endParaRPr lang="en-US" sz="2400" dirty="0"/>
          </a:p>
          <a:p>
            <a:pPr marL="0" indent="0">
              <a:lnSpc>
                <a:spcPct val="100000"/>
              </a:lnSpc>
              <a:spcBef>
                <a:spcPts val="0"/>
              </a:spcBef>
              <a:buNone/>
            </a:pPr>
            <a:r>
              <a:rPr lang="en-US" sz="2400" dirty="0"/>
              <a:t>Close analysis of a single case can lead to discoveries about ways to avoid or repair those types of problems or miscommunications. </a:t>
            </a:r>
          </a:p>
          <a:p>
            <a:pPr marL="0" indent="0">
              <a:lnSpc>
                <a:spcPct val="100000"/>
              </a:lnSpc>
              <a:spcBef>
                <a:spcPts val="0"/>
              </a:spcBef>
              <a:buNone/>
            </a:pPr>
            <a:endParaRPr lang="en-US" sz="2400" dirty="0"/>
          </a:p>
          <a:p>
            <a:pPr marL="0" indent="0">
              <a:lnSpc>
                <a:spcPct val="100000"/>
              </a:lnSpc>
              <a:spcBef>
                <a:spcPts val="0"/>
              </a:spcBef>
              <a:buNone/>
            </a:pPr>
            <a:r>
              <a:rPr lang="en-US" sz="1600" dirty="0"/>
              <a:t>(Whalen et al., 1988)</a:t>
            </a:r>
          </a:p>
        </p:txBody>
      </p:sp>
      <p:sp>
        <p:nvSpPr>
          <p:cNvPr id="4" name="Slide Number Placeholder 3"/>
          <p:cNvSpPr>
            <a:spLocks noGrp="1"/>
          </p:cNvSpPr>
          <p:nvPr>
            <p:ph type="sldNum" sz="quarter" idx="12"/>
          </p:nvPr>
        </p:nvSpPr>
        <p:spPr/>
        <p:txBody>
          <a:bodyPr/>
          <a:lstStyle/>
          <a:p>
            <a:fld id="{CB2E7C38-48CF-4187-9149-D312F350269F}" type="slidenum">
              <a:rPr lang="en-US" smtClean="0"/>
              <a:t>7</a:t>
            </a:fld>
            <a:endParaRPr lang="en-US" dirty="0"/>
          </a:p>
        </p:txBody>
      </p:sp>
    </p:spTree>
    <p:extLst>
      <p:ext uri="{BB962C8B-B14F-4D97-AF65-F5344CB8AC3E}">
        <p14:creationId xmlns:p14="http://schemas.microsoft.com/office/powerpoint/2010/main" val="1195497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99646"/>
          </a:xfrm>
        </p:spPr>
        <p:txBody>
          <a:bodyPr/>
          <a:lstStyle/>
          <a:p>
            <a:br>
              <a:rPr lang="en-US" sz="3200" dirty="0">
                <a:latin typeface="+mn-lt"/>
              </a:rPr>
            </a:br>
            <a:r>
              <a:rPr lang="en-US" sz="3200" dirty="0">
                <a:latin typeface="+mn-lt"/>
              </a:rPr>
              <a:t>Sequential Analysis</a:t>
            </a:r>
            <a:br>
              <a:rPr lang="en-US" dirty="0"/>
            </a:br>
            <a:endParaRPr lang="en-US" dirty="0"/>
          </a:p>
        </p:txBody>
      </p:sp>
      <p:sp>
        <p:nvSpPr>
          <p:cNvPr id="3" name="Content Placeholder 2"/>
          <p:cNvSpPr>
            <a:spLocks noGrp="1"/>
          </p:cNvSpPr>
          <p:nvPr>
            <p:ph idx="1"/>
          </p:nvPr>
        </p:nvSpPr>
        <p:spPr>
          <a:xfrm>
            <a:off x="1554480" y="1371600"/>
            <a:ext cx="9799320" cy="5212080"/>
          </a:xfrm>
        </p:spPr>
        <p:txBody>
          <a:bodyPr>
            <a:normAutofit/>
          </a:bodyPr>
          <a:lstStyle/>
          <a:p>
            <a:pPr marL="0" indent="0">
              <a:lnSpc>
                <a:spcPct val="100000"/>
              </a:lnSpc>
              <a:spcBef>
                <a:spcPts val="0"/>
              </a:spcBef>
              <a:buNone/>
            </a:pPr>
            <a:r>
              <a:rPr lang="en-US" sz="2400" dirty="0"/>
              <a:t>Conversation analysts do not study talk by taking utterances out of context.</a:t>
            </a:r>
          </a:p>
          <a:p>
            <a:pPr marL="0" indent="0">
              <a:lnSpc>
                <a:spcPct val="100000"/>
              </a:lnSpc>
              <a:spcBef>
                <a:spcPts val="0"/>
              </a:spcBef>
              <a:buNone/>
            </a:pPr>
            <a:endParaRPr lang="en-US" sz="2400" dirty="0"/>
          </a:p>
          <a:p>
            <a:pPr marL="0" indent="0">
              <a:lnSpc>
                <a:spcPct val="100000"/>
              </a:lnSpc>
              <a:spcBef>
                <a:spcPts val="0"/>
              </a:spcBef>
              <a:buNone/>
            </a:pPr>
            <a:r>
              <a:rPr lang="en-US" sz="2400" dirty="0"/>
              <a:t>The sequential context of an utterance (what the prior speaker said, what else has been said or done so far in the interaction) and the setting of the interaction (e.g., social role of participants, purpose of the interaction) are all critical for understanding its meaning and discovering what interactional procedures are being used.</a:t>
            </a:r>
          </a:p>
          <a:p>
            <a:pPr marL="0" indent="0">
              <a:lnSpc>
                <a:spcPct val="100000"/>
              </a:lnSpc>
              <a:spcBef>
                <a:spcPts val="0"/>
              </a:spcBef>
              <a:buNone/>
            </a:pPr>
            <a:endParaRPr lang="en-US" sz="2400" dirty="0"/>
          </a:p>
          <a:p>
            <a:pPr marL="0" indent="0">
              <a:lnSpc>
                <a:spcPct val="100000"/>
              </a:lnSpc>
              <a:spcBef>
                <a:spcPts val="0"/>
              </a:spcBef>
              <a:buNone/>
            </a:pPr>
            <a:r>
              <a:rPr lang="en-US" sz="2400" dirty="0"/>
              <a:t>Interaction does not just occur at the end of turns at talk, when a switch is made from one speaker to another.  Participants observe and react to (whether verbally or through silence or embodied action) speakers as their utterances are in progress as well.</a:t>
            </a:r>
          </a:p>
        </p:txBody>
      </p:sp>
      <p:sp>
        <p:nvSpPr>
          <p:cNvPr id="4" name="Slide Number Placeholder 3"/>
          <p:cNvSpPr>
            <a:spLocks noGrp="1"/>
          </p:cNvSpPr>
          <p:nvPr>
            <p:ph type="sldNum" sz="quarter" idx="12"/>
          </p:nvPr>
        </p:nvSpPr>
        <p:spPr/>
        <p:txBody>
          <a:bodyPr/>
          <a:lstStyle/>
          <a:p>
            <a:fld id="{CB2E7C38-48CF-4187-9149-D312F350269F}" type="slidenum">
              <a:rPr lang="en-US" smtClean="0"/>
              <a:t>8</a:t>
            </a:fld>
            <a:endParaRPr lang="en-US" dirty="0"/>
          </a:p>
        </p:txBody>
      </p:sp>
    </p:spTree>
    <p:extLst>
      <p:ext uri="{BB962C8B-B14F-4D97-AF65-F5344CB8AC3E}">
        <p14:creationId xmlns:p14="http://schemas.microsoft.com/office/powerpoint/2010/main" val="727764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2650"/>
          </a:xfrm>
        </p:spPr>
        <p:txBody>
          <a:bodyPr>
            <a:normAutofit/>
          </a:bodyPr>
          <a:lstStyle/>
          <a:p>
            <a:r>
              <a:rPr lang="en-US" sz="3200" dirty="0">
                <a:latin typeface="+mn-lt"/>
              </a:rPr>
              <a:t>Summary</a:t>
            </a:r>
          </a:p>
        </p:txBody>
      </p:sp>
      <p:sp>
        <p:nvSpPr>
          <p:cNvPr id="3" name="Content Placeholder 2"/>
          <p:cNvSpPr>
            <a:spLocks noGrp="1"/>
          </p:cNvSpPr>
          <p:nvPr>
            <p:ph idx="1"/>
          </p:nvPr>
        </p:nvSpPr>
        <p:spPr>
          <a:xfrm>
            <a:off x="1321724" y="1064028"/>
            <a:ext cx="10032076" cy="5586153"/>
          </a:xfrm>
        </p:spPr>
        <p:txBody>
          <a:bodyPr>
            <a:normAutofit/>
          </a:bodyPr>
          <a:lstStyle/>
          <a:p>
            <a:pPr marL="0" indent="0">
              <a:lnSpc>
                <a:spcPct val="100000"/>
              </a:lnSpc>
              <a:spcBef>
                <a:spcPts val="0"/>
              </a:spcBef>
              <a:buNone/>
            </a:pPr>
            <a:r>
              <a:rPr lang="en-US" sz="2400" dirty="0"/>
              <a:t>Conversation analysts typically rely on naturally occurring data rather than laboratory settings in order to obtain the most authentic data possible. </a:t>
            </a:r>
          </a:p>
          <a:p>
            <a:pPr marL="0" indent="0">
              <a:lnSpc>
                <a:spcPct val="100000"/>
              </a:lnSpc>
              <a:spcBef>
                <a:spcPts val="0"/>
              </a:spcBef>
              <a:buNone/>
            </a:pPr>
            <a:endParaRPr lang="en-US" sz="2400" dirty="0"/>
          </a:p>
          <a:p>
            <a:pPr marL="0" indent="0">
              <a:lnSpc>
                <a:spcPct val="100000"/>
              </a:lnSpc>
              <a:spcBef>
                <a:spcPts val="0"/>
              </a:spcBef>
              <a:buNone/>
            </a:pPr>
            <a:r>
              <a:rPr lang="en-US" sz="2400" dirty="0"/>
              <a:t>They record the interactions to be studied with audio and or video recorders in order to preserve the interaction in detail so that it can be studied repeatedly, and so that the techniques participants used to construct and coordinate their actions are preserved for study. </a:t>
            </a:r>
          </a:p>
          <a:p>
            <a:pPr marL="0" indent="0">
              <a:lnSpc>
                <a:spcPct val="100000"/>
              </a:lnSpc>
              <a:spcBef>
                <a:spcPts val="0"/>
              </a:spcBef>
              <a:buNone/>
            </a:pPr>
            <a:endParaRPr lang="en-US" sz="2400" dirty="0"/>
          </a:p>
          <a:p>
            <a:pPr marL="0" indent="0">
              <a:lnSpc>
                <a:spcPct val="100000"/>
              </a:lnSpc>
              <a:spcBef>
                <a:spcPts val="0"/>
              </a:spcBef>
              <a:buNone/>
            </a:pPr>
            <a:r>
              <a:rPr lang="en-US" sz="2400" dirty="0"/>
              <a:t>These recordings are then transcribed in detail using specialized conventions which we will study in the next chapter. </a:t>
            </a:r>
          </a:p>
          <a:p>
            <a:pPr marL="0" indent="0">
              <a:lnSpc>
                <a:spcPct val="100000"/>
              </a:lnSpc>
              <a:spcBef>
                <a:spcPts val="0"/>
              </a:spcBef>
              <a:buNone/>
            </a:pPr>
            <a:endParaRPr lang="en-US" sz="2400" dirty="0"/>
          </a:p>
          <a:p>
            <a:pPr marL="0" indent="0">
              <a:lnSpc>
                <a:spcPct val="100000"/>
              </a:lnSpc>
              <a:spcBef>
                <a:spcPts val="0"/>
              </a:spcBef>
              <a:buNone/>
            </a:pPr>
            <a:r>
              <a:rPr lang="en-US" sz="2400" dirty="0"/>
              <a:t>The procedures used to accomplish every day interaction serve as the foundation for the construction of other types of interactions such as talk in institutional settings as trials, television news interviews, doctor-patient interactions and so forth.</a:t>
            </a:r>
          </a:p>
        </p:txBody>
      </p:sp>
      <p:sp>
        <p:nvSpPr>
          <p:cNvPr id="4" name="Slide Number Placeholder 3"/>
          <p:cNvSpPr>
            <a:spLocks noGrp="1"/>
          </p:cNvSpPr>
          <p:nvPr>
            <p:ph type="sldNum" sz="quarter" idx="12"/>
          </p:nvPr>
        </p:nvSpPr>
        <p:spPr/>
        <p:txBody>
          <a:bodyPr/>
          <a:lstStyle/>
          <a:p>
            <a:fld id="{CB2E7C38-48CF-4187-9149-D312F350269F}" type="slidenum">
              <a:rPr lang="en-US" smtClean="0"/>
              <a:t>9</a:t>
            </a:fld>
            <a:endParaRPr lang="en-US" dirty="0"/>
          </a:p>
        </p:txBody>
      </p:sp>
    </p:spTree>
    <p:extLst>
      <p:ext uri="{BB962C8B-B14F-4D97-AF65-F5344CB8AC3E}">
        <p14:creationId xmlns:p14="http://schemas.microsoft.com/office/powerpoint/2010/main" val="842338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983</Words>
  <Application>Microsoft Office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Chapter 3:  Understanding and Doing Conversation Analysis: Methodological Approach </vt:lpstr>
      <vt:lpstr>Outline</vt:lpstr>
      <vt:lpstr>Introduction</vt:lpstr>
      <vt:lpstr> How to Study Interaction from a Conversation Analytic Perspective </vt:lpstr>
      <vt:lpstr> Data Collection for Conversation Analytic Research </vt:lpstr>
      <vt:lpstr> “Collections” of Data  </vt:lpstr>
      <vt:lpstr> Single Case Analysis </vt:lpstr>
      <vt:lpstr> Sequential Analysis </vt:lpstr>
      <vt:lpstr>Summary</vt:lpstr>
      <vt:lpstr>Selected sources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Understanding and Doing Conversation Analysis: Methodological Approach</dc:title>
  <dc:creator>Garcia, Angela</dc:creator>
  <cp:lastModifiedBy>Garcia, Angela</cp:lastModifiedBy>
  <cp:revision>12</cp:revision>
  <dcterms:created xsi:type="dcterms:W3CDTF">2021-12-13T17:41:49Z</dcterms:created>
  <dcterms:modified xsi:type="dcterms:W3CDTF">2022-08-16T14:35:57Z</dcterms:modified>
</cp:coreProperties>
</file>