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8"/>
  </p:notesMasterIdLst>
  <p:sldIdLst>
    <p:sldId id="256" r:id="rId2"/>
    <p:sldId id="266" r:id="rId3"/>
    <p:sldId id="267" r:id="rId4"/>
    <p:sldId id="268" r:id="rId5"/>
    <p:sldId id="280" r:id="rId6"/>
    <p:sldId id="269" r:id="rId7"/>
    <p:sldId id="274" r:id="rId8"/>
    <p:sldId id="284" r:id="rId9"/>
    <p:sldId id="261" r:id="rId10"/>
    <p:sldId id="276" r:id="rId11"/>
    <p:sldId id="281" r:id="rId12"/>
    <p:sldId id="282" r:id="rId13"/>
    <p:sldId id="271" r:id="rId14"/>
    <p:sldId id="277" r:id="rId15"/>
    <p:sldId id="272" r:id="rId16"/>
    <p:sldId id="25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p:scale>
          <a:sx n="70" d="100"/>
          <a:sy n="70" d="100"/>
        </p:scale>
        <p:origin x="-37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D7C56902-A3BC-4B09-8337-DB439F378F66}"/>
    <pc:docChg chg="undo custSel delSld modSld">
      <pc:chgData name="Garcia, Angela" userId="7c09586b-4f58-4c27-9ff0-1fa392274ef2" providerId="ADAL" clId="{D7C56902-A3BC-4B09-8337-DB439F378F66}" dt="2022-08-16T17:23:35.729" v="217" actId="14100"/>
      <pc:docMkLst>
        <pc:docMk/>
      </pc:docMkLst>
      <pc:sldChg chg="modSp mod">
        <pc:chgData name="Garcia, Angela" userId="7c09586b-4f58-4c27-9ff0-1fa392274ef2" providerId="ADAL" clId="{D7C56902-A3BC-4B09-8337-DB439F378F66}" dt="2022-08-16T17:11:59.205" v="28" actId="6549"/>
        <pc:sldMkLst>
          <pc:docMk/>
          <pc:sldMk cId="115639161" sldId="256"/>
        </pc:sldMkLst>
        <pc:spChg chg="mod">
          <ac:chgData name="Garcia, Angela" userId="7c09586b-4f58-4c27-9ff0-1fa392274ef2" providerId="ADAL" clId="{D7C56902-A3BC-4B09-8337-DB439F378F66}" dt="2022-08-16T17:11:49.992" v="24" actId="14100"/>
          <ac:spMkLst>
            <pc:docMk/>
            <pc:sldMk cId="115639161" sldId="256"/>
            <ac:spMk id="2" creationId="{00000000-0000-0000-0000-000000000000}"/>
          </ac:spMkLst>
        </pc:spChg>
        <pc:spChg chg="mod">
          <ac:chgData name="Garcia, Angela" userId="7c09586b-4f58-4c27-9ff0-1fa392274ef2" providerId="ADAL" clId="{D7C56902-A3BC-4B09-8337-DB439F378F66}" dt="2022-08-16T17:11:59.205" v="28" actId="6549"/>
          <ac:spMkLst>
            <pc:docMk/>
            <pc:sldMk cId="115639161" sldId="256"/>
            <ac:spMk id="3" creationId="{00000000-0000-0000-0000-000000000000}"/>
          </ac:spMkLst>
        </pc:spChg>
      </pc:sldChg>
      <pc:sldChg chg="modSp mod">
        <pc:chgData name="Garcia, Angela" userId="7c09586b-4f58-4c27-9ff0-1fa392274ef2" providerId="ADAL" clId="{D7C56902-A3BC-4B09-8337-DB439F378F66}" dt="2022-08-16T17:23:23.115" v="205" actId="20577"/>
        <pc:sldMkLst>
          <pc:docMk/>
          <pc:sldMk cId="3820314269" sldId="258"/>
        </pc:sldMkLst>
        <pc:spChg chg="mod">
          <ac:chgData name="Garcia, Angela" userId="7c09586b-4f58-4c27-9ff0-1fa392274ef2" providerId="ADAL" clId="{D7C56902-A3BC-4B09-8337-DB439F378F66}" dt="2022-08-16T17:23:23.115" v="205" actId="20577"/>
          <ac:spMkLst>
            <pc:docMk/>
            <pc:sldMk cId="3820314269" sldId="258"/>
            <ac:spMk id="2" creationId="{00000000-0000-0000-0000-000000000000}"/>
          </ac:spMkLst>
        </pc:spChg>
        <pc:spChg chg="mod">
          <ac:chgData name="Garcia, Angela" userId="7c09586b-4f58-4c27-9ff0-1fa392274ef2" providerId="ADAL" clId="{D7C56902-A3BC-4B09-8337-DB439F378F66}" dt="2022-08-16T17:23:14.013" v="195" actId="6549"/>
          <ac:spMkLst>
            <pc:docMk/>
            <pc:sldMk cId="3820314269" sldId="258"/>
            <ac:spMk id="3" creationId="{00000000-0000-0000-0000-000000000000}"/>
          </ac:spMkLst>
        </pc:spChg>
      </pc:sldChg>
      <pc:sldChg chg="modSp mod">
        <pc:chgData name="Garcia, Angela" userId="7c09586b-4f58-4c27-9ff0-1fa392274ef2" providerId="ADAL" clId="{D7C56902-A3BC-4B09-8337-DB439F378F66}" dt="2022-08-16T17:18:27.689" v="126" actId="20577"/>
        <pc:sldMkLst>
          <pc:docMk/>
          <pc:sldMk cId="1832575995" sldId="261"/>
        </pc:sldMkLst>
        <pc:spChg chg="mod">
          <ac:chgData name="Garcia, Angela" userId="7c09586b-4f58-4c27-9ff0-1fa392274ef2" providerId="ADAL" clId="{D7C56902-A3BC-4B09-8337-DB439F378F66}" dt="2022-08-16T17:18:27.689" v="126" actId="20577"/>
          <ac:spMkLst>
            <pc:docMk/>
            <pc:sldMk cId="1832575995" sldId="261"/>
            <ac:spMk id="3" creationId="{00000000-0000-0000-0000-000000000000}"/>
          </ac:spMkLst>
        </pc:spChg>
      </pc:sldChg>
      <pc:sldChg chg="modSp mod">
        <pc:chgData name="Garcia, Angela" userId="7c09586b-4f58-4c27-9ff0-1fa392274ef2" providerId="ADAL" clId="{D7C56902-A3BC-4B09-8337-DB439F378F66}" dt="2022-08-16T17:23:35.729" v="217" actId="14100"/>
        <pc:sldMkLst>
          <pc:docMk/>
          <pc:sldMk cId="16763983" sldId="266"/>
        </pc:sldMkLst>
        <pc:spChg chg="mod">
          <ac:chgData name="Garcia, Angela" userId="7c09586b-4f58-4c27-9ff0-1fa392274ef2" providerId="ADAL" clId="{D7C56902-A3BC-4B09-8337-DB439F378F66}" dt="2022-08-16T17:23:35.729" v="217" actId="14100"/>
          <ac:spMkLst>
            <pc:docMk/>
            <pc:sldMk cId="16763983" sldId="266"/>
            <ac:spMk id="3" creationId="{00000000-0000-0000-0000-000000000000}"/>
          </ac:spMkLst>
        </pc:spChg>
      </pc:sldChg>
      <pc:sldChg chg="modSp mod">
        <pc:chgData name="Garcia, Angela" userId="7c09586b-4f58-4c27-9ff0-1fa392274ef2" providerId="ADAL" clId="{D7C56902-A3BC-4B09-8337-DB439F378F66}" dt="2022-08-16T17:12:55.865" v="31" actId="6549"/>
        <pc:sldMkLst>
          <pc:docMk/>
          <pc:sldMk cId="2354869772" sldId="274"/>
        </pc:sldMkLst>
        <pc:spChg chg="mod">
          <ac:chgData name="Garcia, Angela" userId="7c09586b-4f58-4c27-9ff0-1fa392274ef2" providerId="ADAL" clId="{D7C56902-A3BC-4B09-8337-DB439F378F66}" dt="2022-08-16T17:12:55.865" v="31" actId="6549"/>
          <ac:spMkLst>
            <pc:docMk/>
            <pc:sldMk cId="2354869772" sldId="274"/>
            <ac:spMk id="3" creationId="{00000000-0000-0000-0000-000000000000}"/>
          </ac:spMkLst>
        </pc:spChg>
      </pc:sldChg>
      <pc:sldChg chg="modSp mod">
        <pc:chgData name="Garcia, Angela" userId="7c09586b-4f58-4c27-9ff0-1fa392274ef2" providerId="ADAL" clId="{D7C56902-A3BC-4B09-8337-DB439F378F66}" dt="2022-08-16T17:21:22.027" v="192" actId="20577"/>
        <pc:sldMkLst>
          <pc:docMk/>
          <pc:sldMk cId="1451764242" sldId="277"/>
        </pc:sldMkLst>
        <pc:spChg chg="mod">
          <ac:chgData name="Garcia, Angela" userId="7c09586b-4f58-4c27-9ff0-1fa392274ef2" providerId="ADAL" clId="{D7C56902-A3BC-4B09-8337-DB439F378F66}" dt="2022-08-16T17:21:22.027" v="192" actId="20577"/>
          <ac:spMkLst>
            <pc:docMk/>
            <pc:sldMk cId="1451764242" sldId="277"/>
            <ac:spMk id="3" creationId="{00000000-0000-0000-0000-000000000000}"/>
          </ac:spMkLst>
        </pc:spChg>
      </pc:sldChg>
      <pc:sldChg chg="modSp mod">
        <pc:chgData name="Garcia, Angela" userId="7c09586b-4f58-4c27-9ff0-1fa392274ef2" providerId="ADAL" clId="{D7C56902-A3BC-4B09-8337-DB439F378F66}" dt="2022-08-16T17:19:38.925" v="144" actId="20577"/>
        <pc:sldMkLst>
          <pc:docMk/>
          <pc:sldMk cId="3194775287" sldId="282"/>
        </pc:sldMkLst>
        <pc:spChg chg="mod">
          <ac:chgData name="Garcia, Angela" userId="7c09586b-4f58-4c27-9ff0-1fa392274ef2" providerId="ADAL" clId="{D7C56902-A3BC-4B09-8337-DB439F378F66}" dt="2022-08-16T17:19:38.925" v="144" actId="20577"/>
          <ac:spMkLst>
            <pc:docMk/>
            <pc:sldMk cId="3194775287" sldId="282"/>
            <ac:spMk id="3" creationId="{9D85B672-82A7-4F63-9293-511972D8232A}"/>
          </ac:spMkLst>
        </pc:spChg>
      </pc:sldChg>
      <pc:sldChg chg="del">
        <pc:chgData name="Garcia, Angela" userId="7c09586b-4f58-4c27-9ff0-1fa392274ef2" providerId="ADAL" clId="{D7C56902-A3BC-4B09-8337-DB439F378F66}" dt="2022-08-16T17:22:34.371" v="193" actId="47"/>
        <pc:sldMkLst>
          <pc:docMk/>
          <pc:sldMk cId="4200807703" sldId="285"/>
        </pc:sldMkLst>
      </pc:sldChg>
      <pc:sldChg chg="del">
        <pc:chgData name="Garcia, Angela" userId="7c09586b-4f58-4c27-9ff0-1fa392274ef2" providerId="ADAL" clId="{D7C56902-A3BC-4B09-8337-DB439F378F66}" dt="2022-08-16T17:22:37.280" v="194" actId="47"/>
        <pc:sldMkLst>
          <pc:docMk/>
          <pc:sldMk cId="4142619563"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AC076-4D42-4D6B-870B-672D8EC16CE0}"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066C2-816F-4F09-BA82-B66602E32B8E}" type="slidenum">
              <a:rPr lang="en-US" smtClean="0"/>
              <a:t>‹#›</a:t>
            </a:fld>
            <a:endParaRPr lang="en-US" dirty="0"/>
          </a:p>
        </p:txBody>
      </p:sp>
    </p:spTree>
    <p:extLst>
      <p:ext uri="{BB962C8B-B14F-4D97-AF65-F5344CB8AC3E}">
        <p14:creationId xmlns:p14="http://schemas.microsoft.com/office/powerpoint/2010/main" val="3024765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Topic Profer line 10 (volunteering a new topic suggestion)</a:t>
            </a:r>
          </a:p>
        </p:txBody>
      </p:sp>
      <p:sp>
        <p:nvSpPr>
          <p:cNvPr id="4" name="Slide Number Placeholder 3"/>
          <p:cNvSpPr>
            <a:spLocks noGrp="1"/>
          </p:cNvSpPr>
          <p:nvPr>
            <p:ph type="sldNum" sz="quarter" idx="10"/>
          </p:nvPr>
        </p:nvSpPr>
        <p:spPr/>
        <p:txBody>
          <a:bodyPr/>
          <a:lstStyle/>
          <a:p>
            <a:fld id="{470066C2-816F-4F09-BA82-B66602E32B8E}" type="slidenum">
              <a:rPr lang="en-US" smtClean="0"/>
              <a:t>7</a:t>
            </a:fld>
            <a:endParaRPr lang="en-US"/>
          </a:p>
        </p:txBody>
      </p:sp>
    </p:spTree>
    <p:extLst>
      <p:ext uri="{BB962C8B-B14F-4D97-AF65-F5344CB8AC3E}">
        <p14:creationId xmlns:p14="http://schemas.microsoft.com/office/powerpoint/2010/main" val="3520440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19B458-EAAA-46CF-8F3F-049C7547F40E}"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66B99F-F316-487B-8B4F-43E30E874843}"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A987FE-B80F-4E7B-B48B-A92F9FF38E1F}"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E102660-A528-4B13-9DCA-36668711E9FB}"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90CD715-AB71-449D-BE97-F9C47D6D94F6}"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8D2DE00-F949-496B-95A3-3D64E4F4E343}"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C833E6-C6D4-4757-9E4B-79CEA5E79C4D}"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464BD0-BF76-44C2-BD5C-ED5D7972C88B}"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83C703-EBB4-45CE-85B3-31FEA8C16A6D}"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13B635-F736-4551-9D04-D105C2802044}"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3F0A49-6430-4393-917B-8CED5E1467CB}"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F864B2-5160-4205-9C63-4B0620FEBB3B}"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DBA074-A923-4937-860A-E45B2067F44F}"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70562-2F59-4096-862D-149B365F457D}"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3E7B1C-3140-43EE-B220-3D289E79E485}"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2C27DFA-5617-4836-B7D7-51F27D00B38C}"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9464692-471B-43F5-B789-0BA1D3B8B3B0}" type="datetime1">
              <a:rPr lang="en-US" smtClean="0"/>
              <a:t>8/16/2022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645920"/>
            <a:ext cx="8915399" cy="1363287"/>
          </a:xfrm>
        </p:spPr>
        <p:txBody>
          <a:bodyPr>
            <a:normAutofit/>
          </a:bodyPr>
          <a:lstStyle/>
          <a:p>
            <a:r>
              <a:rPr lang="en-US" sz="3200">
                <a:latin typeface="Calibri" panose="020F0502020204030204" pitchFamily="34" charset="0"/>
                <a:cs typeface="Calibri" panose="020F0502020204030204" pitchFamily="34" charset="0"/>
              </a:rPr>
              <a:t>Chapter </a:t>
            </a:r>
            <a:r>
              <a:rPr lang="en-US" sz="3200" dirty="0">
                <a:latin typeface="Calibri" panose="020F0502020204030204" pitchFamily="34" charset="0"/>
                <a:cs typeface="Calibri" panose="020F0502020204030204" pitchFamily="34" charset="0"/>
              </a:rPr>
              <a:t>11:  Creating Topical Coherence</a:t>
            </a:r>
          </a:p>
        </p:txBody>
      </p:sp>
      <p:sp>
        <p:nvSpPr>
          <p:cNvPr id="3" name="Subtitle 2"/>
          <p:cNvSpPr>
            <a:spLocks noGrp="1"/>
          </p:cNvSpPr>
          <p:nvPr>
            <p:ph type="subTitle" idx="1"/>
          </p:nvPr>
        </p:nvSpPr>
        <p:spPr>
          <a:xfrm>
            <a:off x="2472834" y="3607724"/>
            <a:ext cx="8915399" cy="3009208"/>
          </a:xfrm>
        </p:spPr>
        <p:txBody>
          <a:bodyPr>
            <a:normAutofit/>
          </a:bodyPr>
          <a:lstStyle/>
          <a:p>
            <a:r>
              <a:rPr lang="en-US" sz="2400">
                <a:latin typeface="Calibri" panose="020F0502020204030204" pitchFamily="34" charset="0"/>
                <a:cs typeface="Calibri" panose="020F0502020204030204" pitchFamily="34" charset="0"/>
              </a:rPr>
              <a:t>Angela Cora Garcia, c2022; slides to accompany Chapter 11 of </a:t>
            </a:r>
            <a:r>
              <a:rPr lang="en-US" sz="2400" i="1">
                <a:latin typeface="Calibri" panose="020F0502020204030204" pitchFamily="34" charset="0"/>
                <a:cs typeface="Calibri" panose="020F0502020204030204" pitchFamily="34" charset="0"/>
              </a:rPr>
              <a:t>An Introduction to Interaction: Understanding Talk in the Workplace and Everyday Life, Second Edition</a:t>
            </a:r>
            <a:r>
              <a:rPr lang="en-US" sz="2400">
                <a:latin typeface="Calibri" panose="020F0502020204030204" pitchFamily="34" charset="0"/>
                <a:cs typeface="Calibri" panose="020F0502020204030204" pitchFamily="34" charset="0"/>
              </a:rPr>
              <a:t>.  Bloomsbury Press.</a:t>
            </a:r>
          </a:p>
          <a:p>
            <a:endParaRPr lang="en-US" sz="2400">
              <a:latin typeface="Calibri" panose="020F0502020204030204" pitchFamily="34" charset="0"/>
              <a:cs typeface="Calibri" panose="020F0502020204030204" pitchFamily="34" charset="0"/>
            </a:endParaRPr>
          </a:p>
          <a:p>
            <a:r>
              <a:rPr lang="en-US" sz="2400">
                <a:latin typeface="Calibri" panose="020F0502020204030204" pitchFamily="34" charset="0"/>
                <a:cs typeface="Calibri" panose="020F0502020204030204" pitchFamily="34" charset="0"/>
              </a:rPr>
              <a:t>(Note:  Excerpt </a:t>
            </a:r>
            <a:r>
              <a:rPr lang="en-US" sz="2400" dirty="0">
                <a:latin typeface="Calibri" panose="020F0502020204030204" pitchFamily="34" charset="0"/>
                <a:cs typeface="Calibri" panose="020F0502020204030204" pitchFamily="34" charset="0"/>
              </a:rPr>
              <a:t>numbers are the same as those in the text, in order to facilitate referring back to the correct part of the </a:t>
            </a:r>
            <a:r>
              <a:rPr lang="en-US" sz="2400">
                <a:latin typeface="Calibri" panose="020F0502020204030204" pitchFamily="34" charset="0"/>
                <a:cs typeface="Calibri" panose="020F0502020204030204" pitchFamily="34" charset="0"/>
              </a:rPr>
              <a:t>chapter.)</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639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95167" y="624110"/>
            <a:ext cx="10109445" cy="872996"/>
          </a:xfrm>
        </p:spPr>
        <p:txBody>
          <a:bodyPr>
            <a:normAutofit/>
          </a:bodyPr>
          <a:lstStyle/>
          <a:p>
            <a:r>
              <a:rPr lang="en-US" sz="3200" dirty="0">
                <a:latin typeface="Calibri" panose="020F0502020204030204" pitchFamily="34" charset="0"/>
                <a:cs typeface="Calibri" panose="020F0502020204030204" pitchFamily="34" charset="0"/>
              </a:rPr>
              <a:t>Techniques for volunteering new topics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Content Placeholder 5">
            <a:extLst>
              <a:ext uri="{FF2B5EF4-FFF2-40B4-BE49-F238E27FC236}">
                <a16:creationId xmlns:a16="http://schemas.microsoft.com/office/drawing/2014/main" id="{198B8EC6-F580-49FD-A5F4-D0293546C425}"/>
              </a:ext>
            </a:extLst>
          </p:cNvPr>
          <p:cNvSpPr>
            <a:spLocks noGrp="1"/>
          </p:cNvSpPr>
          <p:nvPr>
            <p:ph idx="1"/>
          </p:nvPr>
        </p:nvSpPr>
        <p:spPr>
          <a:xfrm>
            <a:off x="2142565" y="1918447"/>
            <a:ext cx="9362047" cy="3992775"/>
          </a:xfrm>
        </p:spPr>
        <p:txBody>
          <a:bodyPr>
            <a:normAutofit/>
          </a:bodyPr>
          <a:lstStyle/>
          <a:p>
            <a:pPr marL="0" indent="0">
              <a:buNone/>
            </a:pPr>
            <a:r>
              <a:rPr lang="en-US" sz="2400" dirty="0">
                <a:latin typeface="Calibri" panose="020F0502020204030204" pitchFamily="34" charset="0"/>
                <a:cs typeface="Calibri" panose="020F0502020204030204" pitchFamily="34" charset="0"/>
              </a:rPr>
              <a:t>Using a "well preface" (Heritage, 2015)</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In Excerpt 11 on the next slide, a well preface marks a break with prior talk in line 7</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In Excerpt 12 on the second slide following, Stan initiates a new topic using a "well preface"</a:t>
            </a:r>
          </a:p>
        </p:txBody>
      </p:sp>
    </p:spTree>
    <p:extLst>
      <p:ext uri="{BB962C8B-B14F-4D97-AF65-F5344CB8AC3E}">
        <p14:creationId xmlns:p14="http://schemas.microsoft.com/office/powerpoint/2010/main" val="89558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5120-C71A-4FAD-89BD-DE52C2C21FD3}"/>
              </a:ext>
            </a:extLst>
          </p:cNvPr>
          <p:cNvSpPr>
            <a:spLocks noGrp="1"/>
          </p:cNvSpPr>
          <p:nvPr>
            <p:ph type="title"/>
          </p:nvPr>
        </p:nvSpPr>
        <p:spPr>
          <a:xfrm>
            <a:off x="1545997" y="624110"/>
            <a:ext cx="9958616" cy="818191"/>
          </a:xfrm>
        </p:spPr>
        <p:txBody>
          <a:bodyPr/>
          <a:lstStyle/>
          <a:p>
            <a:r>
              <a:rPr lang="en-US" sz="3200" dirty="0">
                <a:effectLst/>
                <a:latin typeface="Calibri" panose="020F0502020204030204" pitchFamily="34" charset="0"/>
                <a:ea typeface="Calibri" panose="020F0502020204030204" pitchFamily="34" charset="0"/>
                <a:cs typeface="Calibri" panose="020F0502020204030204" pitchFamily="34" charset="0"/>
              </a:rPr>
              <a:t>Excerpt 11: Heritage (2015, p. 96) </a:t>
            </a:r>
            <a:br>
              <a:rPr lang="en-US" sz="1800" dirty="0">
                <a:effectLst/>
                <a:latin typeface="Courier"/>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D7348E2-8288-4499-B9B4-10B009D81F1D}"/>
              </a:ext>
            </a:extLst>
          </p:cNvPr>
          <p:cNvSpPr>
            <a:spLocks noGrp="1"/>
          </p:cNvSpPr>
          <p:nvPr>
            <p:ph idx="1"/>
          </p:nvPr>
        </p:nvSpPr>
        <p:spPr>
          <a:xfrm>
            <a:off x="1621410" y="1866507"/>
            <a:ext cx="9883202" cy="4044715"/>
          </a:xfrm>
        </p:spPr>
        <p:txBody>
          <a:bodyPr/>
          <a:lstStyle/>
          <a:p>
            <a:pPr marL="0" marR="0" indent="0">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Emm</a:t>
            </a:r>
            <a:r>
              <a:rPr lang="en-US" sz="240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A</a:t>
            </a:r>
            <a:r>
              <a:rPr lang="en-US" sz="2400">
                <a:effectLst/>
                <a:latin typeface="Times New Roman" panose="02020603050405020304" pitchFamily="18" charset="0"/>
                <a:ea typeface="Calibri" panose="020F0502020204030204" pitchFamily="34" charset="0"/>
                <a:cs typeface="Times New Roman" panose="02020603050405020304" pitchFamily="18" charset="0"/>
              </a:rPr>
              <a:t>h non't like th- I don' like the May Comp'ny but they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do</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2   			have good b</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dspreads.</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3			(0.3)</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4   Lot: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Ye</a:t>
            </a:r>
            <a:r>
              <a:rPr lang="en-US" sz="2400">
                <a:effectLst/>
                <a:latin typeface="Times New Roman" panose="02020603050405020304" pitchFamily="18" charset="0"/>
                <a:ea typeface="Calibri" panose="020F0502020204030204" pitchFamily="34" charset="0"/>
                <a:cs typeface="Times New Roman" panose="02020603050405020304" pitchFamily="18" charset="0"/>
              </a:rPr>
              <a:t>:ah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down</a:t>
            </a:r>
            <a:r>
              <a:rPr lang="en-US" sz="2400">
                <a:effectLst/>
                <a:latin typeface="Times New Roman" panose="02020603050405020304" pitchFamily="18" charset="0"/>
                <a:ea typeface="Calibri" panose="020F0502020204030204" pitchFamily="34" charset="0"/>
                <a:cs typeface="Times New Roman" panose="02020603050405020304" pitchFamily="18" charset="0"/>
              </a:rPr>
              <a:t> the ba</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:se</a:t>
            </a:r>
            <a:r>
              <a:rPr lang="en-US" sz="2400">
                <a:effectLst/>
                <a:latin typeface="Times New Roman" panose="02020603050405020304" pitchFamily="18" charset="0"/>
                <a:ea typeface="Calibri" panose="020F0502020204030204" pitchFamily="34" charset="0"/>
                <a:cs typeface="Times New Roman" panose="02020603050405020304" pitchFamily="18" charset="0"/>
              </a:rPr>
              <a:t>ment. y[</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i</a:t>
            </a:r>
            <a:r>
              <a:rPr lang="en-US" sz="2400">
                <a:effectLst/>
                <a:latin typeface="Times New Roman" panose="02020603050405020304" pitchFamily="18" charset="0"/>
                <a:ea typeface="Calibri" panose="020F0502020204030204" pitchFamily="34" charset="0"/>
                <a:cs typeface="Times New Roman" panose="02020603050405020304" pitchFamily="18" charset="0"/>
              </a:rPr>
              <a:t>hkno ]:w=</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5   Emm:							           [Yeah.]		</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6   Lot:		=Th</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y- th</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y r</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ally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do</a:t>
            </a:r>
            <a:r>
              <a:rPr lang="en-US" sz="2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7			(0.5)</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8   Emm: -&gt;Well the ↑kids sure hadda lotta fun down h</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re 'at wz</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9			a(w) b</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a:t>
            </a:r>
            <a:r>
              <a:rPr lang="en-US" sz="2400">
                <a:effectLst/>
                <a:latin typeface="Times New Roman" panose="02020603050405020304" pitchFamily="18" charset="0"/>
                <a:ea typeface="Calibri" panose="020F0502020204030204" pitchFamily="34" charset="0"/>
                <a:cs typeface="Times New Roman" panose="02020603050405020304" pitchFamily="18" charset="0"/>
              </a:rPr>
              <a:t>utiful w</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ekend fer th</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:m:. M[y-</a:t>
            </a:r>
            <a:endParaRPr lang="en-US" sz="2400">
              <a:effectLst/>
              <a:latin typeface="Courier"/>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400">
                <a:effectLst/>
                <a:latin typeface="Times New Roman" panose="02020603050405020304" pitchFamily="18" charset="0"/>
                <a:ea typeface="Calibri" panose="020F0502020204030204" pitchFamily="34" charset="0"/>
                <a:cs typeface="Times New Roman" panose="02020603050405020304" pitchFamily="18" charset="0"/>
              </a:rPr>
              <a:t>10  Lot:											[</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Oh</a:t>
            </a:r>
            <a:r>
              <a:rPr lang="en-US" sz="2400">
                <a:effectLst/>
                <a:latin typeface="Times New Roman" panose="02020603050405020304" pitchFamily="18" charset="0"/>
                <a:ea typeface="Calibri" panose="020F0502020204030204" pitchFamily="34" charset="0"/>
                <a:cs typeface="Times New Roman" panose="02020603050405020304" pitchFamily="18" charset="0"/>
              </a:rPr>
              <a:t>:: y</a:t>
            </a:r>
            <a:r>
              <a:rPr lang="en-US" sz="2400" u="sng">
                <a:effectLst/>
                <a:latin typeface="Times New Roman" panose="02020603050405020304" pitchFamily="18" charset="0"/>
                <a:ea typeface="Calibri" panose="020F0502020204030204" pitchFamily="34" charset="0"/>
                <a:cs typeface="Times New Roman" panose="02020603050405020304" pitchFamily="18" charset="0"/>
              </a:rPr>
              <a:t>e:</a:t>
            </a:r>
            <a:r>
              <a:rPr lang="en-US" sz="2400">
                <a:effectLst/>
                <a:latin typeface="Times New Roman" panose="02020603050405020304" pitchFamily="18" charset="0"/>
                <a:ea typeface="Calibri" panose="020F0502020204030204" pitchFamily="34" charset="0"/>
                <a:cs typeface="Times New Roman" panose="02020603050405020304" pitchFamily="18" charset="0"/>
              </a:rPr>
              <a:t>ah.</a:t>
            </a:r>
            <a:endParaRPr lang="en-US" sz="2400">
              <a:effectLst/>
              <a:latin typeface="Courier"/>
              <a:ea typeface="Times New Roman" panose="02020603050405020304" pitchFamily="18" charset="0"/>
              <a:cs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031A731B-C9F8-4345-886E-0B895D078FB0}"/>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36820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6FB7-6DD3-4FF0-93B4-2B7EA38000AB}"/>
              </a:ext>
            </a:extLst>
          </p:cNvPr>
          <p:cNvSpPr>
            <a:spLocks noGrp="1"/>
          </p:cNvSpPr>
          <p:nvPr>
            <p:ph type="title"/>
          </p:nvPr>
        </p:nvSpPr>
        <p:spPr>
          <a:xfrm>
            <a:off x="1225485" y="624110"/>
            <a:ext cx="10279127" cy="601375"/>
          </a:xfrm>
        </p:spPr>
        <p:txBody>
          <a:bodyPr>
            <a:normAutofit/>
          </a:bodyPr>
          <a:lstStyle/>
          <a:p>
            <a:r>
              <a:rPr lang="en-US" sz="3200">
                <a:effectLst/>
                <a:latin typeface="Calibri" panose="020F0502020204030204" pitchFamily="34" charset="0"/>
                <a:ea typeface="Calibri" panose="020F0502020204030204" pitchFamily="34" charset="0"/>
                <a:cs typeface="Calibri" panose="020F0502020204030204" pitchFamily="34" charset="0"/>
              </a:rPr>
              <a:t>Excerpt 12: Heritage (2015, p. 96)</a:t>
            </a:r>
            <a:br>
              <a:rPr lang="en-US" sz="3200">
                <a:effectLst/>
                <a:latin typeface="Calibri" panose="020F0502020204030204" pitchFamily="34" charset="0"/>
                <a:ea typeface="Times New Roman" panose="02020603050405020304" pitchFamily="18" charset="0"/>
                <a:cs typeface="Calibri" panose="020F0502020204030204" pitchFamily="34" charset="0"/>
              </a:rPr>
            </a:br>
            <a:endParaRPr lang="en-US" sz="320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D85B672-82A7-4F63-9293-511972D8232A}"/>
              </a:ext>
            </a:extLst>
          </p:cNvPr>
          <p:cNvSpPr>
            <a:spLocks noGrp="1"/>
          </p:cNvSpPr>
          <p:nvPr>
            <p:ph idx="1"/>
          </p:nvPr>
        </p:nvSpPr>
        <p:spPr>
          <a:xfrm>
            <a:off x="1762812" y="1706252"/>
            <a:ext cx="9741800" cy="4204970"/>
          </a:xfrm>
        </p:spPr>
        <p:txBody>
          <a:bodyPr/>
          <a:lstStyle/>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1   Joy:		Sos::, (1.1) yihknow, (.) h[e jus' folded [up his stuff] an'=</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2   Stn:					    		           [Right,	        [∙h   h   h  h  ]</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3   Joy:		=[whatever.</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4   Stn:		  [hhh</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5   Joy:		[Turned it [in.</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6   Stn:   -&gt;	[∙hhhh       [Well the main reason I called up up Jess wa to</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2400">
                <a:effectLst/>
                <a:latin typeface="Calibri" panose="020F0502020204030204" pitchFamily="34" charset="0"/>
                <a:ea typeface="Calibri" panose="020F0502020204030204" pitchFamily="34" charset="0"/>
                <a:cs typeface="Calibri" panose="020F0502020204030204" pitchFamily="34" charset="0"/>
              </a:rPr>
              <a:t>7		as:k yer uh:: advice on two little matters:uh.</a:t>
            </a:r>
            <a:endParaRPr lang="en-US" sz="2400">
              <a:effectLst/>
              <a:latin typeface="Calibri" panose="020F0502020204030204" pitchFamily="34" charset="0"/>
              <a:ea typeface="Times New Roman" panose="02020603050405020304" pitchFamily="18" charset="0"/>
              <a:cs typeface="Calibri" panose="020F0502020204030204" pitchFamily="34" charset="0"/>
            </a:endParaRPr>
          </a:p>
          <a:p>
            <a:endParaRPr lang="en-US"/>
          </a:p>
        </p:txBody>
      </p:sp>
      <p:sp>
        <p:nvSpPr>
          <p:cNvPr id="4" name="Slide Number Placeholder 3">
            <a:extLst>
              <a:ext uri="{FF2B5EF4-FFF2-40B4-BE49-F238E27FC236}">
                <a16:creationId xmlns:a16="http://schemas.microsoft.com/office/drawing/2014/main" id="{3D97A979-4AA9-40DC-8ADE-CB97FB8E8DE3}"/>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194775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7011" y="624110"/>
            <a:ext cx="10797602" cy="733350"/>
          </a:xfrm>
        </p:spPr>
        <p:txBody>
          <a:bodyPr/>
          <a:lstStyle/>
          <a:p>
            <a:pPr>
              <a:spcBef>
                <a:spcPts val="600"/>
              </a:spcBef>
            </a:pPr>
            <a:r>
              <a:rPr lang="en-US" sz="3200">
                <a:latin typeface="Calibri" panose="020F0502020204030204" pitchFamily="34" charset="0"/>
                <a:cs typeface="Calibri" panose="020F0502020204030204" pitchFamily="34" charset="0"/>
              </a:rPr>
              <a:t>Topic refocusing:</a:t>
            </a:r>
            <a:br>
              <a:rPr lang="en-US" sz="3200">
                <a:latin typeface="Calibri" panose="020F0502020204030204" pitchFamily="34" charset="0"/>
                <a:cs typeface="Calibri" panose="020F0502020204030204" pitchFamily="34" charset="0"/>
              </a:rPr>
            </a:br>
            <a:r>
              <a:rPr lang="en-US">
                <a:latin typeface="Calibri" panose="020F0502020204030204" pitchFamily="34" charset="0"/>
                <a:cs typeface="Calibri" panose="020F0502020204030204" pitchFamily="34" charset="0"/>
              </a:rPr>
              <a:t>	</a:t>
            </a:r>
            <a:br>
              <a:rPr lang="en-US">
                <a:solidFill>
                  <a:srgbClr val="FF0000"/>
                </a:solidFill>
                <a:latin typeface="Calibri" panose="020F0502020204030204" pitchFamily="34" charset="0"/>
                <a:cs typeface="Calibri" panose="020F0502020204030204" pitchFamily="34" charset="0"/>
              </a:rPr>
            </a:br>
            <a:br>
              <a:rPr lang="en-US">
                <a:latin typeface="Calibri" panose="020F0502020204030204" pitchFamily="34" charset="0"/>
                <a:cs typeface="Calibri" panose="020F0502020204030204" pitchFamily="34" charset="0"/>
              </a:rPr>
            </a:br>
            <a:endParaRPr lang="en-US"/>
          </a:p>
        </p:txBody>
      </p:sp>
      <p:sp>
        <p:nvSpPr>
          <p:cNvPr id="3" name="Content Placeholder 2"/>
          <p:cNvSpPr>
            <a:spLocks noGrp="1"/>
          </p:cNvSpPr>
          <p:nvPr>
            <p:ph idx="1"/>
          </p:nvPr>
        </p:nvSpPr>
        <p:spPr>
          <a:xfrm>
            <a:off x="1574276" y="2133600"/>
            <a:ext cx="9930336" cy="3777622"/>
          </a:xfrm>
        </p:spPr>
        <p:txBody>
          <a:bodyPr>
            <a:normAutofit/>
          </a:bodyPr>
          <a:lstStyle/>
          <a:p>
            <a:pPr marL="0" indent="0">
              <a:buNone/>
            </a:pPr>
            <a:r>
              <a:rPr lang="en-US" sz="2400" dirty="0">
                <a:latin typeface="Calibri" panose="020F0502020204030204" pitchFamily="34" charset="0"/>
                <a:cs typeface="Calibri" panose="020F0502020204030204" pitchFamily="34" charset="0"/>
              </a:rPr>
              <a:t>Using questions to refocus or “shade” the topic from one aspect of a subject to another</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In Excerpt 9 on the next slide, in line 10 Lee refocuses the topic from Ann’s summer job to a mutual friend who worked at the same place (“[Isn't-          did]n't Donna work there?”)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230897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37392"/>
            <a:ext cx="8911687" cy="694593"/>
          </a:xfrm>
        </p:spPr>
        <p:txBody>
          <a:bodyPr/>
          <a:lstStyle/>
          <a:p>
            <a:r>
              <a:rPr lang="en-US" sz="3200" dirty="0">
                <a:latin typeface="Calibri" panose="020F0502020204030204" pitchFamily="34" charset="0"/>
                <a:cs typeface="Calibri" panose="020F0502020204030204" pitchFamily="34" charset="0"/>
              </a:rPr>
              <a:t>Excerpt 9:  Conversation between Students</a:t>
            </a:r>
            <a:br>
              <a:rPr lang="en-US" dirty="0"/>
            </a:br>
            <a:endParaRPr lang="en-US" dirty="0"/>
          </a:p>
        </p:txBody>
      </p:sp>
      <p:sp>
        <p:nvSpPr>
          <p:cNvPr id="3" name="Content Placeholder 2"/>
          <p:cNvSpPr>
            <a:spLocks noGrp="1"/>
          </p:cNvSpPr>
          <p:nvPr>
            <p:ph idx="1"/>
          </p:nvPr>
        </p:nvSpPr>
        <p:spPr>
          <a:xfrm>
            <a:off x="2589212" y="1152907"/>
            <a:ext cx="8915400" cy="5520455"/>
          </a:xfrm>
        </p:spPr>
        <p:txBody>
          <a:bodyPr/>
          <a:lstStyle/>
          <a:p>
            <a:pPr marL="0" indent="0">
              <a:buNone/>
            </a:pPr>
            <a:r>
              <a:rPr lang="en-US" dirty="0">
                <a:latin typeface="Calibri" panose="020F0502020204030204" pitchFamily="34" charset="0"/>
                <a:cs typeface="Calibri" panose="020F0502020204030204" pitchFamily="34" charset="0"/>
              </a:rPr>
              <a:t>1	Ann:	=</a:t>
            </a:r>
            <a:r>
              <a:rPr lang="en-US" u="sng" dirty="0">
                <a:latin typeface="Calibri" panose="020F0502020204030204" pitchFamily="34" charset="0"/>
                <a:cs typeface="Calibri" panose="020F0502020204030204" pitchFamily="34" charset="0"/>
              </a:rPr>
              <a:t>now</a:t>
            </a:r>
            <a:r>
              <a:rPr lang="en-US" dirty="0">
                <a:latin typeface="Calibri" panose="020F0502020204030204" pitchFamily="34" charset="0"/>
                <a:cs typeface="Calibri" panose="020F0502020204030204" pitchFamily="34" charset="0"/>
              </a:rPr>
              <a:t> I=was=saying I had (    ) </a:t>
            </a:r>
            <a:r>
              <a:rPr lang="en-US" u="sng" dirty="0">
                <a:latin typeface="Calibri" panose="020F0502020204030204" pitchFamily="34" charset="0"/>
                <a:cs typeface="Calibri" panose="020F0502020204030204" pitchFamily="34" charset="0"/>
              </a:rPr>
              <a:t>thee</a:t>
            </a:r>
            <a:r>
              <a:rPr lang="en-US" dirty="0">
                <a:latin typeface="Calibri" panose="020F0502020204030204" pitchFamily="34" charset="0"/>
                <a:cs typeface="Calibri" panose="020F0502020204030204" pitchFamily="34" charset="0"/>
              </a:rPr>
              <a:t> most (    ) boring, summer.=I </a:t>
            </a:r>
          </a:p>
          <a:p>
            <a:pPr marL="0" indent="0">
              <a:buNone/>
            </a:pPr>
            <a:r>
              <a:rPr lang="en-US" dirty="0">
                <a:latin typeface="Calibri" panose="020F0502020204030204" pitchFamily="34" charset="0"/>
                <a:cs typeface="Calibri" panose="020F0502020204030204" pitchFamily="34" charset="0"/>
              </a:rPr>
              <a:t>2		worked:.  (    ) well I worked,=     </a:t>
            </a:r>
          </a:p>
          <a:p>
            <a:pPr marL="0" indent="0">
              <a:buNone/>
            </a:pPr>
            <a:r>
              <a:rPr lang="en-US" dirty="0">
                <a:latin typeface="Calibri" panose="020F0502020204030204" pitchFamily="34" charset="0"/>
                <a:cs typeface="Calibri" panose="020F0502020204030204" pitchFamily="34" charset="0"/>
              </a:rPr>
              <a:t>3	Lee:				</a:t>
            </a:r>
            <a:r>
              <a:rPr lang="en-US">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for [Tee)]</a:t>
            </a:r>
          </a:p>
          <a:p>
            <a:pPr marL="0" indent="0">
              <a:buNone/>
            </a:pPr>
            <a:r>
              <a:rPr lang="en-US" dirty="0">
                <a:latin typeface="Calibri" panose="020F0502020204030204" pitchFamily="34" charset="0"/>
                <a:cs typeface="Calibri" panose="020F0502020204030204" pitchFamily="34" charset="0"/>
              </a:rPr>
              <a:t>4	Ann:		</a:t>
            </a:r>
            <a:r>
              <a:rPr lang="en-US">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[at     ] Tee</a:t>
            </a:r>
          </a:p>
          <a:p>
            <a:pPr marL="0" indent="0">
              <a:buNone/>
            </a:pPr>
            <a:r>
              <a:rPr lang="en-US" dirty="0">
                <a:latin typeface="Calibri" panose="020F0502020204030204" pitchFamily="34" charset="0"/>
                <a:cs typeface="Calibri" panose="020F0502020204030204" pitchFamily="34" charset="0"/>
              </a:rPr>
              <a:t>5	Ann:	Bee Gees!, fer </a:t>
            </a:r>
            <a:r>
              <a:rPr lang="en-US" dirty="0" err="1">
                <a:latin typeface="Calibri" panose="020F0502020204030204" pitchFamily="34" charset="0"/>
                <a:cs typeface="Calibri" panose="020F0502020204030204" pitchFamily="34" charset="0"/>
              </a:rPr>
              <a:t>fordy</a:t>
            </a:r>
            <a:r>
              <a:rPr lang="en-US">
                <a:latin typeface="Calibri" panose="020F0502020204030204" pitchFamily="34" charset="0"/>
                <a:cs typeface="Calibri" panose="020F0502020204030204" pitchFamily="34" charset="0"/>
              </a:rPr>
              <a:t> hours uh week.  (    ) and then I worked on </a:t>
            </a:r>
          </a:p>
          <a:p>
            <a:pPr marL="0" indent="0">
              <a:buNone/>
            </a:pPr>
            <a:r>
              <a:rPr lang="en-US">
                <a:latin typeface="Calibri" panose="020F0502020204030204" pitchFamily="34" charset="0"/>
                <a:cs typeface="Calibri" panose="020F0502020204030204" pitchFamily="34" charset="0"/>
              </a:rPr>
              <a:t>6		at Grocery Cen[tral?]</a:t>
            </a:r>
          </a:p>
          <a:p>
            <a:pPr marL="0" indent="0">
              <a:buNone/>
            </a:pPr>
            <a:r>
              <a:rPr lang="en-US">
                <a:latin typeface="Calibri" panose="020F0502020204030204" pitchFamily="34" charset="0"/>
                <a:cs typeface="Calibri" panose="020F0502020204030204" pitchFamily="34" charset="0"/>
              </a:rPr>
              <a:t>7	Lee:	   	                 [(ye   ]ah?)=</a:t>
            </a:r>
          </a:p>
          <a:p>
            <a:pPr marL="0" indent="0">
              <a:buNone/>
            </a:pPr>
            <a:r>
              <a:rPr lang="en-US">
                <a:latin typeface="Calibri" panose="020F0502020204030204" pitchFamily="34" charset="0"/>
                <a:cs typeface="Calibri" panose="020F0502020204030204" pitchFamily="34" charset="0"/>
              </a:rPr>
              <a:t>8	Ann:				                  =for like- (    ) </a:t>
            </a:r>
            <a:r>
              <a:rPr lang="en-US" u="sng">
                <a:latin typeface="Calibri" panose="020F0502020204030204" pitchFamily="34" charset="0"/>
                <a:cs typeface="Calibri" panose="020F0502020204030204" pitchFamily="34" charset="0"/>
              </a:rPr>
              <a:t>twen</a:t>
            </a:r>
            <a:r>
              <a:rPr lang="en-US">
                <a:latin typeface="Calibri" panose="020F0502020204030204" pitchFamily="34" charset="0"/>
                <a:cs typeface="Calibri" panose="020F0502020204030204" pitchFamily="34" charset="0"/>
              </a:rPr>
              <a:t>ny hours uh week.</a:t>
            </a:r>
          </a:p>
          <a:p>
            <a:pPr marL="0" indent="0">
              <a:buNone/>
            </a:pPr>
            <a:r>
              <a:rPr lang="en-US">
                <a:latin typeface="Calibri" panose="020F0502020204030204" pitchFamily="34" charset="0"/>
                <a:cs typeface="Calibri" panose="020F0502020204030204" pitchFamily="34" charset="0"/>
              </a:rPr>
              <a:t>9		(    )</a:t>
            </a:r>
          </a:p>
          <a:p>
            <a:pPr marL="0" indent="0">
              <a:buNone/>
            </a:pPr>
            <a:r>
              <a:rPr lang="en-US">
                <a:latin typeface="Calibri" panose="020F0502020204030204" pitchFamily="34" charset="0"/>
                <a:cs typeface="Calibri" panose="020F0502020204030204" pitchFamily="34" charset="0"/>
              </a:rPr>
              <a:t>10	Ann:	that's all. I hardly did </a:t>
            </a:r>
            <a:r>
              <a:rPr lang="en-US" u="sng">
                <a:latin typeface="Calibri" panose="020F0502020204030204" pitchFamily="34" charset="0"/>
                <a:cs typeface="Calibri" panose="020F0502020204030204" pitchFamily="34" charset="0"/>
              </a:rPr>
              <a:t>a</a:t>
            </a:r>
            <a:r>
              <a:rPr lang="en-US">
                <a:latin typeface="Calibri" panose="020F0502020204030204" pitchFamily="34" charset="0"/>
                <a:cs typeface="Calibri" panose="020F0502020204030204" pitchFamily="34" charset="0"/>
              </a:rPr>
              <a:t>[nything </a:t>
            </a:r>
            <a:r>
              <a:rPr lang="en-US" baseline="30000">
                <a:latin typeface="Calibri" panose="020F0502020204030204" pitchFamily="34" charset="0"/>
                <a:cs typeface="Calibri" panose="020F0502020204030204" pitchFamily="34" charset="0"/>
              </a:rPr>
              <a:t>o</a:t>
            </a:r>
            <a:r>
              <a:rPr lang="en-US">
                <a:latin typeface="Calibri" panose="020F0502020204030204" pitchFamily="34" charset="0"/>
                <a:cs typeface="Calibri" panose="020F0502020204030204" pitchFamily="34" charset="0"/>
              </a:rPr>
              <a:t>else.</a:t>
            </a:r>
            <a:r>
              <a:rPr lang="en-US" baseline="30000">
                <a:latin typeface="Calibri" panose="020F0502020204030204" pitchFamily="34" charset="0"/>
                <a:cs typeface="Calibri" panose="020F0502020204030204" pitchFamily="34" charset="0"/>
              </a:rPr>
              <a:t>o</a:t>
            </a:r>
            <a:r>
              <a:rPr lang="en-US">
                <a:latin typeface="Calibri" panose="020F0502020204030204" pitchFamily="34" charset="0"/>
                <a:cs typeface="Calibri" panose="020F0502020204030204" pitchFamily="34" charset="0"/>
              </a:rPr>
              <a:t>]</a:t>
            </a:r>
          </a:p>
          <a:p>
            <a:pPr marL="0" indent="0">
              <a:buNone/>
            </a:pPr>
            <a:r>
              <a:rPr lang="en-US">
                <a:latin typeface="Calibri" panose="020F0502020204030204" pitchFamily="34" charset="0"/>
                <a:cs typeface="Calibri" panose="020F0502020204030204" pitchFamily="34" charset="0"/>
              </a:rPr>
              <a:t>11	Lee:			            	      [Isn't-          did]n't Donna work there?</a:t>
            </a:r>
          </a:p>
          <a:p>
            <a:pPr marL="0" indent="0">
              <a:buNone/>
            </a:pPr>
            <a:r>
              <a:rPr lang="en-US">
                <a:latin typeface="Calibri" panose="020F0502020204030204" pitchFamily="34" charset="0"/>
                <a:cs typeface="Calibri" panose="020F0502020204030204" pitchFamily="34" charset="0"/>
              </a:rPr>
              <a:t>12			(  )</a:t>
            </a:r>
          </a:p>
          <a:p>
            <a:pPr marL="0" indent="0">
              <a:buNone/>
            </a:pPr>
            <a:r>
              <a:rPr lang="en-US">
                <a:latin typeface="Calibri" panose="020F0502020204030204" pitchFamily="34" charset="0"/>
                <a:cs typeface="Calibri" panose="020F0502020204030204" pitchFamily="34" charset="0"/>
              </a:rPr>
              <a:t>13	Ann:	</a:t>
            </a:r>
            <a:r>
              <a:rPr lang="en-US" u="sng">
                <a:latin typeface="Calibri" panose="020F0502020204030204" pitchFamily="34" charset="0"/>
                <a:cs typeface="Calibri" panose="020F0502020204030204" pitchFamily="34" charset="0"/>
              </a:rPr>
              <a:t>Yeah</a:t>
            </a:r>
            <a:r>
              <a:rPr lang="en-US">
                <a:latin typeface="Calibri" panose="020F0502020204030204" pitchFamily="34" charset="0"/>
                <a:cs typeface="Calibri" panose="020F0502020204030204" pitchFamily="34" charset="0"/>
              </a:rPr>
              <a:t>!  she still [works for there,] yeah.=</a:t>
            </a:r>
          </a:p>
          <a:p>
            <a:pPr marL="0" indent="0">
              <a:buNone/>
            </a:pPr>
            <a:r>
              <a:rPr lang="en-US">
                <a:latin typeface="Calibri" panose="020F0502020204030204" pitchFamily="34" charset="0"/>
                <a:cs typeface="Calibri" panose="020F0502020204030204" pitchFamily="34" charset="0"/>
              </a:rPr>
              <a:t>14	Lee:			         [oh she (    	  )]	     =how'd she do?</a:t>
            </a:r>
          </a:p>
          <a:p>
            <a:pPr marL="0" indent="0">
              <a:buNone/>
            </a:pPr>
            <a:endParaRPr lang="en-US">
              <a:latin typeface="Calibri" panose="020F0502020204030204" pitchFamily="34" charset="0"/>
              <a:cs typeface="Calibri" panose="020F0502020204030204" pitchFamily="34" charset="0"/>
            </a:endParaRPr>
          </a:p>
          <a:p>
            <a:pPr marL="0" indent="0">
              <a:buNone/>
            </a:pPr>
            <a:endParaRPr lang="en-US">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451764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68925" y="624110"/>
            <a:ext cx="10335688" cy="1280890"/>
          </a:xfrm>
        </p:spPr>
        <p:txBody>
          <a:bodyPr/>
          <a:lstStyle/>
          <a:p>
            <a:r>
              <a:rPr lang="en-US">
                <a:latin typeface="Calibri" panose="020F0502020204030204" pitchFamily="34" charset="0"/>
                <a:cs typeface="Calibri" panose="020F0502020204030204" pitchFamily="34" charset="0"/>
              </a:rPr>
              <a:t>Summary</a:t>
            </a:r>
            <a:br>
              <a:rPr lang="en-US">
                <a:latin typeface="Calibri" panose="020F0502020204030204" pitchFamily="34" charset="0"/>
                <a:cs typeface="Calibri" panose="020F0502020204030204" pitchFamily="34" charset="0"/>
              </a:rPr>
            </a:br>
            <a:endParaRPr lang="en-US"/>
          </a:p>
        </p:txBody>
      </p:sp>
      <p:sp>
        <p:nvSpPr>
          <p:cNvPr id="3" name="Content Placeholder 2"/>
          <p:cNvSpPr>
            <a:spLocks noGrp="1"/>
          </p:cNvSpPr>
          <p:nvPr>
            <p:ph idx="1"/>
          </p:nvPr>
        </p:nvSpPr>
        <p:spPr>
          <a:xfrm>
            <a:off x="1527142" y="2133600"/>
            <a:ext cx="9977470" cy="3777622"/>
          </a:xfrm>
        </p:spPr>
        <p:txBody>
          <a:bodyPr>
            <a:normAutofit/>
          </a:bodyPr>
          <a:lstStyle/>
          <a:p>
            <a:pPr marL="0" indent="0">
              <a:buNone/>
            </a:pPr>
            <a:r>
              <a:rPr lang="en-US" sz="2400" dirty="0">
                <a:latin typeface="Calibri" panose="020F0502020204030204" pitchFamily="34" charset="0"/>
                <a:cs typeface="Calibri" panose="020F0502020204030204" pitchFamily="34" charset="0"/>
              </a:rPr>
              <a:t>Participants’ actions, rather than the nature of the subject matter, are what create topical coherence.</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A variety of techniques to solicit or volunteer topic change are available for displaying transitions in topic.</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351308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67267" y="448408"/>
            <a:ext cx="10637346" cy="704499"/>
          </a:xfrm>
        </p:spPr>
        <p:txBody>
          <a:bodyPr>
            <a:normAutofit/>
          </a:bodyPr>
          <a:lstStyle/>
          <a:p>
            <a:r>
              <a:rPr lang="en-US" sz="3200">
                <a:latin typeface="Calibri" panose="020F0502020204030204" pitchFamily="34" charset="0"/>
                <a:cs typeface="Calibri" panose="020F0502020204030204" pitchFamily="34" charset="0"/>
              </a:rPr>
              <a:t>References</a:t>
            </a:r>
            <a:endParaRPr lang="en-US" sz="18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92306" y="1492282"/>
            <a:ext cx="10312306" cy="5129236"/>
          </a:xfrm>
        </p:spPr>
        <p:txBody>
          <a:bodyPr>
            <a:normAutofit/>
          </a:bodyPr>
          <a:lstStyle/>
          <a:p>
            <a:pPr marL="0" indent="0">
              <a:spcBef>
                <a:spcPts val="0"/>
              </a:spcBef>
              <a:spcAft>
                <a:spcPts val="600"/>
              </a:spcAft>
              <a:buNone/>
            </a:pPr>
            <a:r>
              <a:rPr lang="en-US" sz="1400" dirty="0">
                <a:solidFill>
                  <a:schemeClr val="tx1"/>
                </a:solidFill>
                <a:latin typeface="Calibri" panose="020F0502020204030204" pitchFamily="34" charset="0"/>
                <a:cs typeface="Calibri" panose="020F0502020204030204" pitchFamily="34" charset="0"/>
              </a:rPr>
              <a:t>Bolden, Galina. (2009), 'Implementing incipient actions:  The discourse marker ‘so’ in English conversation',  </a:t>
            </a:r>
            <a:r>
              <a:rPr lang="en-US" sz="1400" u="sng" dirty="0">
                <a:solidFill>
                  <a:schemeClr val="tx1"/>
                </a:solidFill>
                <a:latin typeface="Calibri" panose="020F0502020204030204" pitchFamily="34" charset="0"/>
                <a:cs typeface="Calibri" panose="020F0502020204030204" pitchFamily="34" charset="0"/>
              </a:rPr>
              <a:t>Journal of Pragmatics</a:t>
            </a:r>
            <a:r>
              <a:rPr lang="en-US" sz="1400" dirty="0">
                <a:solidFill>
                  <a:schemeClr val="tx1"/>
                </a:solidFill>
                <a:latin typeface="Calibri" panose="020F0502020204030204" pitchFamily="34" charset="0"/>
                <a:cs typeface="Calibri" panose="020F0502020204030204" pitchFamily="34" charset="0"/>
              </a:rPr>
              <a:t>, 41, 974-998.</a:t>
            </a:r>
          </a:p>
          <a:p>
            <a:pPr marL="0" indent="0">
              <a:spcBef>
                <a:spcPts val="0"/>
              </a:spcBef>
              <a:spcAft>
                <a:spcPts val="600"/>
              </a:spcAft>
              <a:buNone/>
            </a:pPr>
            <a:r>
              <a:rPr lang="en-US" sz="1400" dirty="0">
                <a:solidFill>
                  <a:schemeClr val="tx1"/>
                </a:solidFill>
                <a:latin typeface="Calibri" panose="020F0502020204030204" pitchFamily="34" charset="0"/>
                <a:cs typeface="Calibri" panose="020F0502020204030204" pitchFamily="34" charset="0"/>
              </a:rPr>
              <a:t>Button, Graham and Neil Casey. (1984), 'Generating topic:  The use of topic initial elicitors', in J. Maxwell Atkinson and John Heritage (eds), </a:t>
            </a:r>
            <a:r>
              <a:rPr lang="en-US" sz="1400" u="sng" dirty="0">
                <a:solidFill>
                  <a:schemeClr val="tx1"/>
                </a:solidFill>
                <a:latin typeface="Calibri" panose="020F0502020204030204" pitchFamily="34" charset="0"/>
                <a:cs typeface="Calibri" panose="020F0502020204030204" pitchFamily="34" charset="0"/>
              </a:rPr>
              <a:t>Structures of Social Action:  Studies in Conversation Analysis</a:t>
            </a:r>
            <a:r>
              <a:rPr lang="en-US" sz="1400" dirty="0">
                <a:solidFill>
                  <a:schemeClr val="tx1"/>
                </a:solidFill>
                <a:latin typeface="Calibri" panose="020F0502020204030204" pitchFamily="34" charset="0"/>
                <a:cs typeface="Calibri" panose="020F0502020204030204" pitchFamily="34" charset="0"/>
              </a:rPr>
              <a:t>.  Cambridge University Press, pp. 167-190. </a:t>
            </a:r>
          </a:p>
          <a:p>
            <a:pPr marL="0" indent="0">
              <a:spcBef>
                <a:spcPts val="0"/>
              </a:spcBef>
              <a:spcAft>
                <a:spcPts val="600"/>
              </a:spcAft>
              <a:buNone/>
            </a:pPr>
            <a:r>
              <a:rPr lang="en-US" sz="1400" dirty="0">
                <a:solidFill>
                  <a:schemeClr val="tx1"/>
                </a:solidFill>
                <a:latin typeface="Calibri" panose="020F0502020204030204" pitchFamily="34" charset="0"/>
                <a:cs typeface="Calibri" panose="020F0502020204030204" pitchFamily="34" charset="0"/>
              </a:rPr>
              <a:t>Heritage, John.  (2015), 'Well-prefaced turns in English conversation: A conversation analytic perspective', </a:t>
            </a:r>
            <a:r>
              <a:rPr lang="en-US" sz="1400" u="sng" dirty="0">
                <a:solidFill>
                  <a:schemeClr val="tx1"/>
                </a:solidFill>
                <a:latin typeface="Calibri" panose="020F0502020204030204" pitchFamily="34" charset="0"/>
                <a:cs typeface="Calibri" panose="020F0502020204030204" pitchFamily="34" charset="0"/>
              </a:rPr>
              <a:t>Journal of Pragmatics</a:t>
            </a:r>
            <a:r>
              <a:rPr lang="en-US" sz="1400" dirty="0">
                <a:solidFill>
                  <a:schemeClr val="tx1"/>
                </a:solidFill>
                <a:latin typeface="Calibri" panose="020F0502020204030204" pitchFamily="34" charset="0"/>
                <a:cs typeface="Calibri" panose="020F0502020204030204" pitchFamily="34" charset="0"/>
              </a:rPr>
              <a:t>, 88, (2015), 88-104.</a:t>
            </a:r>
          </a:p>
          <a:p>
            <a:pPr marL="0" indent="0">
              <a:spcBef>
                <a:spcPts val="0"/>
              </a:spcBef>
              <a:spcAft>
                <a:spcPts val="600"/>
              </a:spcAft>
              <a:buNone/>
            </a:pPr>
            <a:r>
              <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Tiitinen</a:t>
            </a:r>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Sanni and Johanna Ruusuvuori. (2014), 'Using formulations and gaze to encourage parents to talk about their and their children’s health and well-being', </a:t>
            </a:r>
            <a:r>
              <a:rPr lang="en-US" sz="1400" u="sng"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Research on Language and Social Interaction</a:t>
            </a:r>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47, (1), 49-68.</a:t>
            </a:r>
          </a:p>
          <a:p>
            <a:pPr marL="0" indent="0">
              <a:spcBef>
                <a:spcPts val="0"/>
              </a:spcBef>
              <a:spcAft>
                <a:spcPts val="600"/>
              </a:spcAft>
              <a:buNone/>
            </a:pP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West, Candace and Angela Cora Garcia. (1988), ‘Conversational shift work: a study of topical transitions between women and men’, </a:t>
            </a:r>
            <a:r>
              <a:rPr lang="en-US"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Social Problems</a:t>
            </a: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35, (5), 551–75.</a:t>
            </a:r>
          </a:p>
          <a:p>
            <a:pPr marL="0" indent="0">
              <a:spcBef>
                <a:spcPts val="0"/>
              </a:spcBef>
              <a:spcAft>
                <a:spcPts val="600"/>
              </a:spcAft>
              <a:buNone/>
            </a:pP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Whalen, Marilyn and Don. H. Zimmerman.  (1990), ‘Describing trouble: practical epistemology in citizen calls to the police’, </a:t>
            </a:r>
            <a:r>
              <a:rPr lang="en-US"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Language in Society</a:t>
            </a: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19, 465–92.</a:t>
            </a:r>
          </a:p>
          <a:p>
            <a:pPr marL="0" indent="0">
              <a:spcBef>
                <a:spcPts val="0"/>
              </a:spcBef>
              <a:spcAft>
                <a:spcPts val="600"/>
              </a:spcAft>
              <a:buNone/>
            </a:pPr>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Zimmerman, Don H. </a:t>
            </a: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(1984), ‘Talk and its occasion: the case of calling the police’, in Deborah Schiffrin (ed.), </a:t>
            </a:r>
            <a:r>
              <a:rPr lang="en-US" sz="14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Meaning, Form, and Use in Context: Linguistic Applications</a:t>
            </a: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Washington, D.C.: Georgetown University Press, pp. 210–28. </a:t>
            </a:r>
          </a:p>
          <a:p>
            <a:pPr marL="0" indent="-457200">
              <a:spcBef>
                <a:spcPts val="0"/>
              </a:spcBef>
              <a:buNone/>
            </a:pPr>
            <a:endParaRPr lang="en-US" sz="12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820314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11579" y="624110"/>
            <a:ext cx="10193033" cy="837045"/>
          </a:xfrm>
        </p:spPr>
        <p:txBody>
          <a:bodyPr>
            <a:normAutofit/>
          </a:bodyPr>
          <a:lstStyle/>
          <a:p>
            <a:r>
              <a:rPr lang="en-US" sz="3200" dirty="0">
                <a:latin typeface="Calibri" panose="020F0502020204030204" pitchFamily="34" charset="0"/>
                <a:cs typeface="Calibri" panose="020F0502020204030204" pitchFamily="34" charset="0"/>
              </a:rPr>
              <a:t>Outline</a:t>
            </a:r>
          </a:p>
        </p:txBody>
      </p:sp>
      <p:sp>
        <p:nvSpPr>
          <p:cNvPr id="3" name="Content Placeholder 2"/>
          <p:cNvSpPr>
            <a:spLocks noGrp="1"/>
          </p:cNvSpPr>
          <p:nvPr>
            <p:ph idx="1"/>
          </p:nvPr>
        </p:nvSpPr>
        <p:spPr>
          <a:xfrm>
            <a:off x="1963271" y="1624827"/>
            <a:ext cx="9409366" cy="5089872"/>
          </a:xfrm>
        </p:spPr>
        <p:txBody>
          <a:bodyPr/>
          <a:lstStyle/>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Introduction</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Creating topical continuity</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Questions and answers</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Pronouns and other indexical expressions</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Format tying</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Multi-modal techniques for topic development </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Topic closure and topic change</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Soliciting new topics</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Techniques for volunteering new topics </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Topic refocusing</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Using questions to refocus topics</a:t>
            </a:r>
          </a:p>
          <a:p>
            <a:pPr marL="0" indent="0">
              <a:spcBef>
                <a:spcPts val="600"/>
              </a:spcBef>
              <a:buNone/>
            </a:pPr>
            <a:r>
              <a:rPr lang="en-US" dirty="0">
                <a:solidFill>
                  <a:schemeClr val="tx1"/>
                </a:solidFill>
                <a:latin typeface="Calibri" panose="020F0502020204030204" pitchFamily="34" charset="0"/>
                <a:cs typeface="Calibri" panose="020F0502020204030204" pitchFamily="34" charset="0"/>
              </a:rPr>
              <a:t>	Elaborating or developing tangents of existing topics</a:t>
            </a:r>
          </a:p>
          <a:p>
            <a:pPr marL="0" indent="0">
              <a:spcBef>
                <a:spcPts val="600"/>
              </a:spcBef>
              <a:buNone/>
            </a:pPr>
            <a:r>
              <a:rPr lang="en-US">
                <a:solidFill>
                  <a:schemeClr val="tx1"/>
                </a:solidFill>
                <a:latin typeface="Calibri" panose="020F0502020204030204" pitchFamily="34" charset="0"/>
                <a:cs typeface="Calibri" panose="020F0502020204030204" pitchFamily="34" charset="0"/>
              </a:rPr>
              <a:t>Summary</a:t>
            </a:r>
          </a:p>
          <a:p>
            <a:pPr marL="0" indent="0">
              <a:spcBef>
                <a:spcPts val="600"/>
              </a:spcBef>
              <a:buNone/>
            </a:pPr>
            <a:r>
              <a:rPr lang="en-US">
                <a:solidFill>
                  <a:schemeClr val="tx1"/>
                </a:solidFill>
                <a:latin typeface="Calibri" panose="020F0502020204030204" pitchFamily="34" charset="0"/>
                <a:cs typeface="Calibri" panose="020F0502020204030204" pitchFamily="34" charset="0"/>
              </a:rPr>
              <a:t>References</a:t>
            </a:r>
            <a:endParaRPr lang="en-US"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676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6059" y="624110"/>
            <a:ext cx="10288554" cy="950166"/>
          </a:xfrm>
        </p:spPr>
        <p:txBody>
          <a:bodyPr>
            <a:normAutofit/>
          </a:bodyPr>
          <a:lstStyle/>
          <a:p>
            <a:r>
              <a:rPr lang="en-US" sz="3200" dirty="0">
                <a:latin typeface="Calibri" panose="020F0502020204030204" pitchFamily="34" charset="0"/>
                <a:cs typeface="Calibri" panose="020F0502020204030204" pitchFamily="34" charset="0"/>
              </a:rPr>
              <a:t>Introduction</a:t>
            </a:r>
          </a:p>
        </p:txBody>
      </p:sp>
      <p:sp>
        <p:nvSpPr>
          <p:cNvPr id="3" name="Content Placeholder 2"/>
          <p:cNvSpPr>
            <a:spLocks noGrp="1"/>
          </p:cNvSpPr>
          <p:nvPr>
            <p:ph idx="1"/>
          </p:nvPr>
        </p:nvSpPr>
        <p:spPr>
          <a:xfrm>
            <a:off x="1837765" y="2133600"/>
            <a:ext cx="9666847" cy="3777622"/>
          </a:xfrm>
        </p:spPr>
        <p:txBody>
          <a:bodyPr>
            <a:noAutofit/>
          </a:bodyPr>
          <a:lstStyle/>
          <a:p>
            <a:pPr marL="0" indent="0">
              <a:buNone/>
            </a:pPr>
            <a:r>
              <a:rPr lang="en-US" sz="2400" dirty="0">
                <a:latin typeface="Calibri" panose="020F0502020204030204" pitchFamily="34" charset="0"/>
                <a:cs typeface="Calibri" panose="020F0502020204030204" pitchFamily="34" charset="0"/>
              </a:rPr>
              <a:t>When conversation analysts think of “topics of talk,” they don’t think about the subject matter of the conversation so much as how that subject matter is organized.</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The actions of participants affect whether the interaction is constructed with topical continuity, topic change, or topic shifting or shading.</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The chapter begins with a discussion of how topical coherence is created.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5735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89435" y="624110"/>
            <a:ext cx="10015177" cy="874752"/>
          </a:xfrm>
        </p:spPr>
        <p:txBody>
          <a:bodyPr/>
          <a:lstStyle/>
          <a:p>
            <a:r>
              <a:rPr lang="en-US" dirty="0">
                <a:latin typeface="Calibri" panose="020F0502020204030204" pitchFamily="34" charset="0"/>
                <a:cs typeface="Calibri" panose="020F0502020204030204" pitchFamily="34" charset="0"/>
              </a:rPr>
              <a:t>Creating topical continuity</a:t>
            </a:r>
            <a:br>
              <a:rPr lang="en-US" dirty="0">
                <a:latin typeface="Calibri" panose="020F0502020204030204" pitchFamily="34" charset="0"/>
                <a:cs typeface="Calibri" panose="020F0502020204030204" pitchFamily="34" charset="0"/>
              </a:rPr>
            </a:br>
            <a:endParaRPr lang="en-US" dirty="0"/>
          </a:p>
        </p:txBody>
      </p:sp>
      <p:sp>
        <p:nvSpPr>
          <p:cNvPr id="3" name="Content Placeholder 2"/>
          <p:cNvSpPr>
            <a:spLocks noGrp="1"/>
          </p:cNvSpPr>
          <p:nvPr>
            <p:ph idx="1"/>
          </p:nvPr>
        </p:nvSpPr>
        <p:spPr>
          <a:xfrm>
            <a:off x="1913641" y="1781666"/>
            <a:ext cx="9590971" cy="4129556"/>
          </a:xfrm>
        </p:spPr>
        <p:txBody>
          <a:bodyPr/>
          <a:lstStyle/>
          <a:p>
            <a:pPr marL="0" indent="0">
              <a:buNone/>
            </a:pPr>
            <a:r>
              <a:rPr lang="en-US" sz="2400" dirty="0">
                <a:latin typeface="Calibri" panose="020F0502020204030204" pitchFamily="34" charset="0"/>
                <a:cs typeface="Calibri" panose="020F0502020204030204" pitchFamily="34" charset="0"/>
              </a:rPr>
              <a:t>Techniques used to create connection between utterances in ways that display their attention to the same “topic” as prior turns.</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Techniques:  </a:t>
            </a:r>
          </a:p>
          <a:p>
            <a:pPr marL="0" indent="0">
              <a:spcBef>
                <a:spcPts val="600"/>
              </a:spcBef>
              <a:buNone/>
            </a:pPr>
            <a:r>
              <a:rPr lang="en-US" sz="2400" dirty="0">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Questions and answers</a:t>
            </a:r>
          </a:p>
          <a:p>
            <a:pPr marL="0" indent="0">
              <a:spcBef>
                <a:spcPts val="600"/>
              </a:spcBef>
              <a:buNone/>
            </a:pPr>
            <a:r>
              <a:rPr lang="en-US" sz="2400" dirty="0">
                <a:solidFill>
                  <a:schemeClr val="tx1"/>
                </a:solidFill>
                <a:latin typeface="Calibri" panose="020F0502020204030204" pitchFamily="34" charset="0"/>
                <a:cs typeface="Calibri" panose="020F0502020204030204" pitchFamily="34" charset="0"/>
              </a:rPr>
              <a:t>	Pronouns and other indexical expressions</a:t>
            </a:r>
          </a:p>
          <a:p>
            <a:pPr marL="0" indent="0">
              <a:spcBef>
                <a:spcPts val="600"/>
              </a:spcBef>
              <a:buNone/>
            </a:pPr>
            <a:r>
              <a:rPr lang="en-US" sz="2400" dirty="0">
                <a:solidFill>
                  <a:schemeClr val="tx1"/>
                </a:solidFill>
                <a:latin typeface="Calibri" panose="020F0502020204030204" pitchFamily="34" charset="0"/>
                <a:cs typeface="Calibri" panose="020F0502020204030204" pitchFamily="34" charset="0"/>
              </a:rPr>
              <a:t>	Format tying</a:t>
            </a:r>
          </a:p>
          <a:p>
            <a:pPr marL="0" indent="0">
              <a:spcBef>
                <a:spcPts val="600"/>
              </a:spcBef>
              <a:buNone/>
            </a:pPr>
            <a:r>
              <a:rPr lang="en-US" sz="2400" dirty="0">
                <a:solidFill>
                  <a:schemeClr val="tx1"/>
                </a:solidFill>
                <a:latin typeface="Calibri" panose="020F0502020204030204" pitchFamily="34" charset="0"/>
                <a:cs typeface="Calibri" panose="020F0502020204030204" pitchFamily="34" charset="0"/>
              </a:rPr>
              <a:t>	Multi-modal techniques for topic development </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39250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2555DA-7DA6-4964-A012-03981980055B}"/>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TextBox 3">
            <a:extLst>
              <a:ext uri="{FF2B5EF4-FFF2-40B4-BE49-F238E27FC236}">
                <a16:creationId xmlns:a16="http://schemas.microsoft.com/office/drawing/2014/main" id="{827EB345-BE87-4FB2-958B-436D3B2D9640}"/>
              </a:ext>
            </a:extLst>
          </p:cNvPr>
          <p:cNvSpPr txBox="1"/>
          <p:nvPr/>
        </p:nvSpPr>
        <p:spPr>
          <a:xfrm>
            <a:off x="1715678" y="753700"/>
            <a:ext cx="8616099" cy="5940088"/>
          </a:xfrm>
          <a:prstGeom prst="rect">
            <a:avLst/>
          </a:prstGeom>
          <a:noFill/>
        </p:spPr>
        <p:txBody>
          <a:bodyPr wrap="square">
            <a:spAutoFit/>
          </a:bodyPr>
          <a:lstStyle/>
          <a:p>
            <a:pPr marL="0" indent="0">
              <a:spcAft>
                <a:spcPts val="600"/>
              </a:spcAft>
              <a:buNone/>
            </a:pPr>
            <a:r>
              <a:rPr lang="en-US" sz="2000" b="1" dirty="0">
                <a:latin typeface="Calibri" panose="020F0502020204030204" pitchFamily="34" charset="0"/>
                <a:cs typeface="Calibri" panose="020F0502020204030204" pitchFamily="34" charset="0"/>
              </a:rPr>
              <a:t>Questions and Answers:  </a:t>
            </a:r>
            <a:r>
              <a:rPr lang="en-US" sz="2000" dirty="0">
                <a:latin typeface="Calibri" panose="020F0502020204030204" pitchFamily="34" charset="0"/>
                <a:cs typeface="Calibri" panose="020F0502020204030204" pitchFamily="34" charset="0"/>
              </a:rPr>
              <a:t>Because of the property of conditional relevance, once a question is produced an answer to that question typically follows.  Questions can thus be used as a technique to create topical coherence, due to the answer typically responding to the prior turn.</a:t>
            </a:r>
          </a:p>
          <a:p>
            <a:pPr marL="0" indent="0">
              <a:spcAft>
                <a:spcPts val="600"/>
              </a:spcAft>
              <a:buNone/>
            </a:pPr>
            <a:r>
              <a:rPr lang="en-US" sz="2000" b="1" dirty="0">
                <a:latin typeface="Calibri" panose="020F0502020204030204" pitchFamily="34" charset="0"/>
                <a:cs typeface="Calibri" panose="020F0502020204030204" pitchFamily="34" charset="0"/>
              </a:rPr>
              <a:t>Pronouns and Indexical Expressions:  </a:t>
            </a:r>
            <a:r>
              <a:rPr lang="en-US" sz="2000" dirty="0">
                <a:latin typeface="Calibri" panose="020F0502020204030204" pitchFamily="34" charset="0"/>
                <a:cs typeface="Calibri" panose="020F0502020204030204" pitchFamily="34" charset="0"/>
              </a:rPr>
              <a:t>By using a pronoun or other indexical expression, the speaker constructs their turn to refer back to the prior turn or to earlier turns in the interaction where the person or item referred to by that expression was previously mentioned.  This displays the current utterance as relevant to prior.</a:t>
            </a:r>
          </a:p>
          <a:p>
            <a:pPr marL="0" indent="0">
              <a:spcAft>
                <a:spcPts val="600"/>
              </a:spcAft>
              <a:buNone/>
            </a:pPr>
            <a:r>
              <a:rPr lang="en-US" sz="2000" b="1" dirty="0">
                <a:latin typeface="Calibri" panose="020F0502020204030204" pitchFamily="34" charset="0"/>
                <a:cs typeface="Calibri" panose="020F0502020204030204" pitchFamily="34" charset="0"/>
              </a:rPr>
              <a:t>Format tying:  </a:t>
            </a:r>
            <a:r>
              <a:rPr lang="en-US" sz="2000" dirty="0">
                <a:latin typeface="Calibri" panose="020F0502020204030204" pitchFamily="34" charset="0"/>
                <a:cs typeface="Calibri" panose="020F0502020204030204" pitchFamily="34" charset="0"/>
              </a:rPr>
              <a:t>By using format tying (repeating words or phrases from the previous speaker’s turn), the speaker can demonstrate their turn’s connection to prior talk.</a:t>
            </a:r>
          </a:p>
          <a:p>
            <a:pPr marL="0" indent="0">
              <a:spcAft>
                <a:spcPts val="600"/>
              </a:spcAft>
              <a:buNone/>
            </a:pPr>
            <a:r>
              <a:rPr lang="en-US" sz="2000" b="1" dirty="0">
                <a:latin typeface="Calibri" panose="020F0502020204030204" pitchFamily="34" charset="0"/>
                <a:cs typeface="Calibri" panose="020F0502020204030204" pitchFamily="34" charset="0"/>
              </a:rPr>
              <a:t>Multimodal  techniques for topic development</a:t>
            </a:r>
            <a:r>
              <a:rPr lang="en-US" sz="2000" dirty="0">
                <a:latin typeface="Calibri" panose="020F0502020204030204" pitchFamily="34" charset="0"/>
                <a:cs typeface="Calibri" panose="020F0502020204030204" pitchFamily="34" charset="0"/>
              </a:rPr>
              <a:t>:  Listeners can display attention to and encourage the production of talk that develops a topic through minimal responses and/or embodied actions such as precisely timed head nods, smiles, and shifts in gaze direction.</a:t>
            </a:r>
          </a:p>
          <a:p>
            <a:pPr marL="0" indent="0">
              <a:spcAft>
                <a:spcPts val="600"/>
              </a:spcAft>
              <a:buNone/>
            </a:pPr>
            <a:r>
              <a:rPr lang="en-US" sz="2000" dirty="0">
                <a:latin typeface="Calibri" panose="020F0502020204030204" pitchFamily="34" charset="0"/>
                <a:cs typeface="Calibri" panose="020F0502020204030204" pitchFamily="34" charset="0"/>
              </a:rPr>
              <a:t>(Tiitinen and Ruusuovori, 2014; Whalen and Zimmerman, 1990; West and Garcia, 1988; Zimmerman, 1984)</a:t>
            </a:r>
          </a:p>
        </p:txBody>
      </p:sp>
    </p:spTree>
    <p:extLst>
      <p:ext uri="{BB962C8B-B14F-4D97-AF65-F5344CB8AC3E}">
        <p14:creationId xmlns:p14="http://schemas.microsoft.com/office/powerpoint/2010/main" val="1107373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11579" y="624110"/>
            <a:ext cx="10193033" cy="1280890"/>
          </a:xfrm>
        </p:spPr>
        <p:txBody>
          <a:bodyPr/>
          <a:lstStyle/>
          <a:p>
            <a:r>
              <a:rPr lang="en-US" dirty="0">
                <a:latin typeface="Calibri" panose="020F0502020204030204" pitchFamily="34" charset="0"/>
                <a:cs typeface="Calibri" panose="020F0502020204030204" pitchFamily="34" charset="0"/>
              </a:rPr>
              <a:t>Topic closure and topic change</a:t>
            </a:r>
            <a:br>
              <a:rPr lang="en-US" dirty="0">
                <a:latin typeface="Calibri" panose="020F0502020204030204" pitchFamily="34" charset="0"/>
                <a:cs typeface="Calibri" panose="020F0502020204030204" pitchFamily="34" charset="0"/>
              </a:rPr>
            </a:br>
            <a:endParaRPr lang="en-US" dirty="0"/>
          </a:p>
        </p:txBody>
      </p:sp>
      <p:sp>
        <p:nvSpPr>
          <p:cNvPr id="3" name="Content Placeholder 2"/>
          <p:cNvSpPr>
            <a:spLocks noGrp="1"/>
          </p:cNvSpPr>
          <p:nvPr>
            <p:ph idx="1"/>
          </p:nvPr>
        </p:nvSpPr>
        <p:spPr>
          <a:xfrm>
            <a:off x="1941922" y="2133600"/>
            <a:ext cx="9562690" cy="3777622"/>
          </a:xfrm>
        </p:spPr>
        <p:txBody>
          <a:bodyPr>
            <a:normAutofit/>
          </a:bodyPr>
          <a:lstStyle/>
          <a:p>
            <a:pPr marL="457200" lvl="1" indent="0">
              <a:buNone/>
            </a:pPr>
            <a:r>
              <a:rPr lang="en-US" sz="2400" dirty="0">
                <a:solidFill>
                  <a:schemeClr val="tx1"/>
                </a:solidFill>
                <a:latin typeface="Calibri" panose="020F0502020204030204" pitchFamily="34" charset="0"/>
                <a:cs typeface="Calibri" panose="020F0502020204030204" pitchFamily="34" charset="0"/>
              </a:rPr>
              <a:t>Soliciting new topics</a:t>
            </a:r>
          </a:p>
          <a:p>
            <a:pPr marL="914400" lvl="2" indent="0">
              <a:buNone/>
            </a:pPr>
            <a:r>
              <a:rPr lang="en-US" sz="2400" dirty="0">
                <a:solidFill>
                  <a:schemeClr val="tx1"/>
                </a:solidFill>
                <a:latin typeface="Calibri" panose="020F0502020204030204" pitchFamily="34" charset="0"/>
                <a:cs typeface="Calibri" panose="020F0502020204030204" pitchFamily="34" charset="0"/>
              </a:rPr>
              <a:t>Topic Initial Elicitor</a:t>
            </a:r>
          </a:p>
          <a:p>
            <a:pPr marL="457200" lvl="1" indent="0">
              <a:buNone/>
            </a:pPr>
            <a:endParaRPr lang="en-US" sz="2400" dirty="0">
              <a:solidFill>
                <a:schemeClr val="tx1"/>
              </a:solidFill>
              <a:latin typeface="Calibri" panose="020F0502020204030204" pitchFamily="34" charset="0"/>
              <a:cs typeface="Calibri" panose="020F0502020204030204" pitchFamily="34" charset="0"/>
            </a:endParaRPr>
          </a:p>
          <a:p>
            <a:pPr marL="457200" lvl="1" indent="0">
              <a:buNone/>
            </a:pPr>
            <a:r>
              <a:rPr lang="en-US" sz="2400" dirty="0">
                <a:solidFill>
                  <a:schemeClr val="tx1"/>
                </a:solidFill>
                <a:latin typeface="Calibri" panose="020F0502020204030204" pitchFamily="34" charset="0"/>
                <a:cs typeface="Calibri" panose="020F0502020204030204" pitchFamily="34" charset="0"/>
              </a:rPr>
              <a:t>Techniques for volunteering new topics</a:t>
            </a:r>
          </a:p>
          <a:p>
            <a:pPr marL="914400" lvl="2" indent="0">
              <a:buNone/>
            </a:pPr>
            <a:r>
              <a:rPr lang="en-US" sz="2400" dirty="0">
                <a:solidFill>
                  <a:schemeClr val="tx1"/>
                </a:solidFill>
                <a:latin typeface="Calibri" panose="020F0502020204030204" pitchFamily="34" charset="0"/>
                <a:cs typeface="Calibri" panose="020F0502020204030204" pitchFamily="34" charset="0"/>
              </a:rPr>
              <a:t>Topic profer</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07045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58262"/>
            <a:ext cx="8911687" cy="629520"/>
          </a:xfrm>
        </p:spPr>
        <p:txBody>
          <a:bodyPr>
            <a:normAutofit/>
          </a:bodyPr>
          <a:lstStyle/>
          <a:p>
            <a:r>
              <a:rPr lang="en-US" sz="3200" dirty="0">
                <a:latin typeface="Calibri" panose="020F0502020204030204" pitchFamily="34" charset="0"/>
                <a:cs typeface="Calibri" panose="020F0502020204030204" pitchFamily="34" charset="0"/>
              </a:rPr>
              <a:t>Excerpt 2:  West and Garcia (1988, p. 557)</a:t>
            </a:r>
            <a:br>
              <a:rPr lang="en-US" sz="3200" dirty="0">
                <a:latin typeface="Calibri" panose="020F0502020204030204" pitchFamily="34" charset="0"/>
                <a:cs typeface="Calibri" panose="020F0502020204030204" pitchFamily="34" charset="0"/>
              </a:rPr>
            </a:br>
            <a:endParaRPr lang="en-US" sz="32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951892" y="1152907"/>
            <a:ext cx="9552720" cy="5485285"/>
          </a:xfrm>
        </p:spPr>
        <p:txBody>
          <a:bodyPr/>
          <a:lstStyle/>
          <a:p>
            <a:pPr marL="0" indent="0">
              <a:spcBef>
                <a:spcPts val="600"/>
              </a:spcBef>
              <a:buNone/>
            </a:pPr>
            <a:r>
              <a:rPr lang="en-US" dirty="0">
                <a:latin typeface="Calibri" panose="020F0502020204030204" pitchFamily="34" charset="0"/>
                <a:cs typeface="Calibri" panose="020F0502020204030204" pitchFamily="34" charset="0"/>
              </a:rPr>
              <a:t>01	Andy:	... So I have to run all the way over here. (.6) .h</a:t>
            </a:r>
          </a:p>
          <a:p>
            <a:pPr marL="0" indent="0">
              <a:spcBef>
                <a:spcPts val="600"/>
              </a:spcBef>
              <a:buNone/>
            </a:pPr>
            <a:r>
              <a:rPr lang="en-US" dirty="0">
                <a:latin typeface="Calibri" panose="020F0502020204030204" pitchFamily="34" charset="0"/>
                <a:cs typeface="Calibri" panose="020F0502020204030204" pitchFamily="34" charset="0"/>
              </a:rPr>
              <a:t>02			Make sure I </a:t>
            </a:r>
            <a:r>
              <a:rPr lang="en-US" dirty="0" err="1">
                <a:latin typeface="Calibri" panose="020F0502020204030204" pitchFamily="34" charset="0"/>
                <a:cs typeface="Calibri" panose="020F0502020204030204" pitchFamily="34" charset="0"/>
              </a:rPr>
              <a:t>wouldn</a:t>
            </a:r>
            <a:r>
              <a:rPr lang="en-US">
                <a:latin typeface="Calibri" panose="020F0502020204030204" pitchFamily="34" charset="0"/>
                <a:cs typeface="Calibri" panose="020F0502020204030204" pitchFamily="34" charset="0"/>
              </a:rPr>
              <a:t>' be late. How- how long have you</a:t>
            </a:r>
          </a:p>
          <a:p>
            <a:pPr marL="0" indent="0">
              <a:spcBef>
                <a:spcPts val="600"/>
              </a:spcBef>
              <a:buNone/>
            </a:pPr>
            <a:r>
              <a:rPr lang="en-US">
                <a:latin typeface="Calibri" panose="020F0502020204030204" pitchFamily="34" charset="0"/>
                <a:cs typeface="Calibri" panose="020F0502020204030204" pitchFamily="34" charset="0"/>
              </a:rPr>
              <a:t>03			been here anyway?</a:t>
            </a:r>
          </a:p>
          <a:p>
            <a:pPr marL="0" indent="0">
              <a:spcBef>
                <a:spcPts val="600"/>
              </a:spcBef>
              <a:buNone/>
            </a:pPr>
            <a:r>
              <a:rPr lang="en-US">
                <a:latin typeface="Calibri" panose="020F0502020204030204" pitchFamily="34" charset="0"/>
                <a:cs typeface="Calibri" panose="020F0502020204030204" pitchFamily="34" charset="0"/>
              </a:rPr>
              <a:t>04			(0.3)</a:t>
            </a:r>
          </a:p>
          <a:p>
            <a:pPr marL="0" indent="0">
              <a:spcBef>
                <a:spcPts val="600"/>
              </a:spcBef>
              <a:buNone/>
            </a:pPr>
            <a:r>
              <a:rPr lang="en-US">
                <a:latin typeface="Calibri" panose="020F0502020204030204" pitchFamily="34" charset="0"/>
                <a:cs typeface="Calibri" panose="020F0502020204030204" pitchFamily="34" charset="0"/>
              </a:rPr>
              <a:t>05	Beth:	Oh just a few minutes. (0.7) 'Bout ten minutes.</a:t>
            </a:r>
          </a:p>
          <a:p>
            <a:pPr marL="0" indent="0">
              <a:spcBef>
                <a:spcPts val="600"/>
              </a:spcBef>
              <a:buNone/>
            </a:pPr>
            <a:r>
              <a:rPr lang="en-US">
                <a:latin typeface="Calibri" panose="020F0502020204030204" pitchFamily="34" charset="0"/>
                <a:cs typeface="Calibri" panose="020F0502020204030204" pitchFamily="34" charset="0"/>
              </a:rPr>
              <a:t>06	Andy:	Oh! Jus' ten minutes! </a:t>
            </a:r>
            <a:r>
              <a:rPr lang="en-US" baseline="30000">
                <a:latin typeface="Calibri" panose="020F0502020204030204" pitchFamily="34" charset="0"/>
                <a:cs typeface="Calibri" panose="020F0502020204030204" pitchFamily="34" charset="0"/>
              </a:rPr>
              <a:t>o</a:t>
            </a:r>
            <a:r>
              <a:rPr lang="en-US">
                <a:latin typeface="Calibri" panose="020F0502020204030204" pitchFamily="34" charset="0"/>
                <a:cs typeface="Calibri" panose="020F0502020204030204" pitchFamily="34" charset="0"/>
              </a:rPr>
              <a:t>heh-heh-heh Oh.</a:t>
            </a:r>
          </a:p>
          <a:p>
            <a:pPr marL="0" indent="0">
              <a:spcBef>
                <a:spcPts val="600"/>
              </a:spcBef>
              <a:buNone/>
            </a:pPr>
            <a:r>
              <a:rPr lang="en-US">
                <a:latin typeface="Calibri" panose="020F0502020204030204" pitchFamily="34" charset="0"/>
                <a:cs typeface="Calibri" panose="020F0502020204030204" pitchFamily="34" charset="0"/>
              </a:rPr>
              <a:t>07	Beth:	I[t does]n' [matter.     ]</a:t>
            </a:r>
          </a:p>
          <a:p>
            <a:pPr marL="0" indent="0">
              <a:spcBef>
                <a:spcPts val="600"/>
              </a:spcBef>
              <a:buNone/>
            </a:pPr>
            <a:r>
              <a:rPr lang="en-US">
                <a:latin typeface="Calibri" panose="020F0502020204030204" pitchFamily="34" charset="0"/>
                <a:cs typeface="Calibri" panose="020F0502020204030204" pitchFamily="34" charset="0"/>
              </a:rPr>
              <a:t>08	Andy:	  [Well.]     [So I didn't] blo::w it too long.</a:t>
            </a:r>
          </a:p>
          <a:p>
            <a:pPr marL="0" indent="0">
              <a:spcBef>
                <a:spcPts val="600"/>
              </a:spcBef>
              <a:buNone/>
            </a:pPr>
            <a:r>
              <a:rPr lang="en-US">
                <a:latin typeface="Calibri" panose="020F0502020204030204" pitchFamily="34" charset="0"/>
                <a:cs typeface="Calibri" panose="020F0502020204030204" pitchFamily="34" charset="0"/>
              </a:rPr>
              <a:t>09			(1.7)</a:t>
            </a:r>
          </a:p>
          <a:p>
            <a:pPr marL="0" indent="0">
              <a:spcBef>
                <a:spcPts val="600"/>
              </a:spcBef>
              <a:buNone/>
            </a:pPr>
            <a:r>
              <a:rPr lang="en-US">
                <a:latin typeface="Calibri" panose="020F0502020204030204" pitchFamily="34" charset="0"/>
                <a:cs typeface="Calibri" panose="020F0502020204030204" pitchFamily="34" charset="0"/>
              </a:rPr>
              <a:t>10	Andy:	Where do you cOME from.</a:t>
            </a:r>
          </a:p>
          <a:p>
            <a:pPr marL="0" indent="0">
              <a:spcBef>
                <a:spcPts val="600"/>
              </a:spcBef>
              <a:buNone/>
            </a:pPr>
            <a:r>
              <a:rPr lang="en-US">
                <a:latin typeface="Calibri" panose="020F0502020204030204" pitchFamily="34" charset="0"/>
                <a:cs typeface="Calibri" panose="020F0502020204030204" pitchFamily="34" charset="0"/>
              </a:rPr>
              <a:t>11			(0.7)</a:t>
            </a:r>
          </a:p>
          <a:p>
            <a:pPr marL="0" indent="0">
              <a:spcBef>
                <a:spcPts val="600"/>
              </a:spcBef>
              <a:buNone/>
            </a:pPr>
            <a:r>
              <a:rPr lang="en-US">
                <a:latin typeface="Calibri" panose="020F0502020204030204" pitchFamily="34" charset="0"/>
                <a:cs typeface="Calibri" panose="020F0502020204030204" pitchFamily="34" charset="0"/>
              </a:rPr>
              <a:t>12	Beth:	Ventura.  Not too fa:r from home.</a:t>
            </a:r>
          </a:p>
          <a:p>
            <a:pPr marL="0" indent="0">
              <a:spcBef>
                <a:spcPts val="600"/>
              </a:spcBef>
              <a:buNone/>
            </a:pPr>
            <a:r>
              <a:rPr lang="en-US">
                <a:latin typeface="Calibri" panose="020F0502020204030204" pitchFamily="34" charset="0"/>
                <a:cs typeface="Calibri" panose="020F0502020204030204" pitchFamily="34" charset="0"/>
              </a:rPr>
              <a:t>13			(0.3)</a:t>
            </a:r>
          </a:p>
          <a:p>
            <a:pPr marL="0" indent="0">
              <a:spcBef>
                <a:spcPts val="600"/>
              </a:spcBef>
              <a:buNone/>
            </a:pPr>
            <a:r>
              <a:rPr lang="en-US">
                <a:latin typeface="Calibri" panose="020F0502020204030204" pitchFamily="34" charset="0"/>
                <a:cs typeface="Calibri" panose="020F0502020204030204" pitchFamily="34" charset="0"/>
              </a:rPr>
              <a:t>14	Andy:	No not at all you go home every weekend?...</a:t>
            </a:r>
          </a:p>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35486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2EF43-62EE-4B90-90AC-A1A7E6ADAB70}"/>
              </a:ext>
            </a:extLst>
          </p:cNvPr>
          <p:cNvSpPr>
            <a:spLocks noGrp="1"/>
          </p:cNvSpPr>
          <p:nvPr>
            <p:ph type="title"/>
          </p:nvPr>
        </p:nvSpPr>
        <p:spPr>
          <a:xfrm>
            <a:off x="1027523" y="624110"/>
            <a:ext cx="10477090" cy="771057"/>
          </a:xfrm>
        </p:spPr>
        <p:txBody>
          <a:bodyPr>
            <a:normAutofit/>
          </a:bodyPr>
          <a:lstStyle/>
          <a:p>
            <a:r>
              <a:rPr lang="en-US" sz="3200">
                <a:latin typeface="Calibri" panose="020F0502020204030204" pitchFamily="34" charset="0"/>
                <a:cs typeface="Calibri" panose="020F0502020204030204" pitchFamily="34" charset="0"/>
              </a:rPr>
              <a:t>Topical Initial Elicitors (Button and Casey, 1984)</a:t>
            </a:r>
            <a:endParaRPr lang="en-US" sz="3200"/>
          </a:p>
        </p:txBody>
      </p:sp>
      <p:sp>
        <p:nvSpPr>
          <p:cNvPr id="3" name="Content Placeholder 2">
            <a:extLst>
              <a:ext uri="{FF2B5EF4-FFF2-40B4-BE49-F238E27FC236}">
                <a16:creationId xmlns:a16="http://schemas.microsoft.com/office/drawing/2014/main" id="{66455777-EA7F-4B61-95BE-8B3192C54E2E}"/>
              </a:ext>
            </a:extLst>
          </p:cNvPr>
          <p:cNvSpPr>
            <a:spLocks noGrp="1"/>
          </p:cNvSpPr>
          <p:nvPr>
            <p:ph idx="1"/>
          </p:nvPr>
        </p:nvSpPr>
        <p:spPr>
          <a:xfrm>
            <a:off x="1311579" y="1508289"/>
            <a:ext cx="10193033" cy="5147035"/>
          </a:xfrm>
        </p:spPr>
        <p:txBody>
          <a:bodyPr/>
          <a:lstStyle/>
          <a:p>
            <a:pPr marL="0" indent="0">
              <a:spcBef>
                <a:spcPts val="0"/>
              </a:spcBef>
              <a:buNone/>
            </a:pPr>
            <a:r>
              <a:rPr lang="en-US" sz="1800" u="sng">
                <a:latin typeface="Calibri" panose="020F0502020204030204" pitchFamily="34" charset="0"/>
                <a:cs typeface="Calibri" panose="020F0502020204030204" pitchFamily="34" charset="0"/>
              </a:rPr>
              <a:t>Turn 1:  </a:t>
            </a:r>
          </a:p>
          <a:p>
            <a:pPr marL="0" indent="0">
              <a:spcBef>
                <a:spcPts val="0"/>
              </a:spcBef>
              <a:buNone/>
            </a:pPr>
            <a:r>
              <a:rPr lang="en-US" sz="1800">
                <a:latin typeface="Calibri" panose="020F0502020204030204" pitchFamily="34" charset="0"/>
                <a:cs typeface="Calibri" panose="020F0502020204030204" pitchFamily="34" charset="0"/>
              </a:rPr>
              <a:t>Topic Initial Elicitor = inquiry concerning the possibility of presenting a report of a newsworthy event (e.g., “What’s up?”)</a:t>
            </a:r>
          </a:p>
          <a:p>
            <a:pPr marL="0" indent="0">
              <a:spcBef>
                <a:spcPts val="0"/>
              </a:spcBef>
              <a:buNone/>
            </a:pPr>
            <a:r>
              <a:rPr lang="en-US" sz="1800">
                <a:latin typeface="Calibri" panose="020F0502020204030204" pitchFamily="34" charset="0"/>
                <a:cs typeface="Calibri" panose="020F0502020204030204" pitchFamily="34" charset="0"/>
              </a:rPr>
              <a:t> </a:t>
            </a:r>
          </a:p>
          <a:p>
            <a:pPr marL="0" indent="0">
              <a:spcBef>
                <a:spcPts val="0"/>
              </a:spcBef>
              <a:buNone/>
            </a:pPr>
            <a:r>
              <a:rPr lang="en-US" sz="1800" u="sng">
                <a:latin typeface="Calibri" panose="020F0502020204030204" pitchFamily="34" charset="0"/>
                <a:cs typeface="Calibri" panose="020F0502020204030204" pitchFamily="34" charset="0"/>
              </a:rPr>
              <a:t>Turn 2: </a:t>
            </a:r>
          </a:p>
          <a:p>
            <a:pPr marL="0" indent="0">
              <a:spcBef>
                <a:spcPts val="0"/>
              </a:spcBef>
              <a:buNone/>
            </a:pPr>
            <a:r>
              <a:rPr lang="en-US" sz="1800">
                <a:latin typeface="Calibri" panose="020F0502020204030204" pitchFamily="34" charset="0"/>
                <a:cs typeface="Calibri" panose="020F0502020204030204" pitchFamily="34" charset="0"/>
              </a:rPr>
              <a:t>A.  If positive response:  the recipient produces a newsworthy event (A report that has the status of a possible “topic initial utterance.”  (e.g., “I got a new job.”)</a:t>
            </a:r>
          </a:p>
          <a:p>
            <a:pPr marL="0" indent="0">
              <a:spcBef>
                <a:spcPts val="0"/>
              </a:spcBef>
              <a:buNone/>
            </a:pPr>
            <a:r>
              <a:rPr lang="en-US" sz="1800">
                <a:latin typeface="Calibri" panose="020F0502020204030204" pitchFamily="34" charset="0"/>
                <a:cs typeface="Calibri" panose="020F0502020204030204" pitchFamily="34" charset="0"/>
              </a:rPr>
              <a:t>B.  If negative response:  the recipient declines to produce a newsworthy event. (e.g., “Nothing.”)</a:t>
            </a:r>
          </a:p>
          <a:p>
            <a:pPr marL="0" indent="0">
              <a:spcBef>
                <a:spcPts val="0"/>
              </a:spcBef>
              <a:buNone/>
            </a:pPr>
            <a:endParaRPr lang="en-US" sz="1800">
              <a:latin typeface="Calibri" panose="020F0502020204030204" pitchFamily="34" charset="0"/>
              <a:cs typeface="Calibri" panose="020F0502020204030204" pitchFamily="34" charset="0"/>
            </a:endParaRPr>
          </a:p>
          <a:p>
            <a:pPr marL="0" indent="0">
              <a:spcBef>
                <a:spcPts val="0"/>
              </a:spcBef>
              <a:buNone/>
            </a:pPr>
            <a:r>
              <a:rPr lang="en-US" sz="1800" u="sng">
                <a:latin typeface="Calibri" panose="020F0502020204030204" pitchFamily="34" charset="0"/>
                <a:cs typeface="Calibri" panose="020F0502020204030204" pitchFamily="34" charset="0"/>
              </a:rPr>
              <a:t>Turn 3:</a:t>
            </a:r>
            <a:r>
              <a:rPr lang="en-US" sz="1800">
                <a:latin typeface="Calibri" panose="020F0502020204030204" pitchFamily="34" charset="0"/>
                <a:cs typeface="Calibri" panose="020F0502020204030204" pitchFamily="34" charset="0"/>
              </a:rPr>
              <a:t>  </a:t>
            </a:r>
          </a:p>
          <a:p>
            <a:pPr marL="0" indent="0">
              <a:spcBef>
                <a:spcPts val="0"/>
              </a:spcBef>
              <a:buNone/>
            </a:pPr>
            <a:r>
              <a:rPr lang="en-US" sz="1800">
                <a:latin typeface="Calibri" panose="020F0502020204030204" pitchFamily="34" charset="0"/>
                <a:cs typeface="Calibri" panose="020F0502020204030204" pitchFamily="34" charset="0"/>
              </a:rPr>
              <a:t>If positive response produced in turn 2, recipient can choose to “topicalize” the prior possible topic initial and indicates they’re willing to discuss that topic </a:t>
            </a:r>
          </a:p>
          <a:p>
            <a:pPr marL="0" indent="0">
              <a:spcBef>
                <a:spcPts val="0"/>
              </a:spcBef>
              <a:buNone/>
            </a:pPr>
            <a:r>
              <a:rPr lang="en-US" sz="1800">
                <a:latin typeface="Calibri" panose="020F0502020204030204" pitchFamily="34" charset="0"/>
                <a:cs typeface="Calibri" panose="020F0502020204030204" pitchFamily="34" charset="0"/>
              </a:rPr>
              <a:t>  </a:t>
            </a:r>
          </a:p>
          <a:p>
            <a:pPr marL="0" indent="0">
              <a:spcBef>
                <a:spcPts val="0"/>
              </a:spcBef>
              <a:buNone/>
            </a:pPr>
            <a:r>
              <a:rPr lang="en-US" sz="1800">
                <a:latin typeface="Calibri" panose="020F0502020204030204" pitchFamily="34" charset="0"/>
                <a:cs typeface="Calibri" panose="020F0502020204030204" pitchFamily="34" charset="0"/>
              </a:rPr>
              <a:t> </a:t>
            </a:r>
          </a:p>
          <a:p>
            <a:pPr marL="0" indent="0">
              <a:spcBef>
                <a:spcPts val="0"/>
              </a:spcBef>
              <a:buNone/>
            </a:pPr>
            <a:r>
              <a:rPr lang="en-US" sz="1800">
                <a:latin typeface="Calibri" panose="020F0502020204030204" pitchFamily="34" charset="0"/>
                <a:cs typeface="Calibri" panose="020F0502020204030204" pitchFamily="34" charset="0"/>
              </a:rPr>
              <a:t>(Topic Initial Elicitor </a:t>
            </a:r>
            <a:r>
              <a:rPr lang="en-US" sz="1800" u="sng">
                <a:latin typeface="Calibri" panose="020F0502020204030204" pitchFamily="34" charset="0"/>
                <a:cs typeface="Calibri" panose="020F0502020204030204" pitchFamily="34" charset="0"/>
              </a:rPr>
              <a:t>solicits</a:t>
            </a:r>
            <a:r>
              <a:rPr lang="en-US" sz="1800">
                <a:latin typeface="Calibri" panose="020F0502020204030204" pitchFamily="34" charset="0"/>
                <a:cs typeface="Calibri" panose="020F0502020204030204" pitchFamily="34" charset="0"/>
              </a:rPr>
              <a:t> a new topic but does not </a:t>
            </a:r>
            <a:r>
              <a:rPr lang="en-US" sz="1800" u="sng">
                <a:latin typeface="Calibri" panose="020F0502020204030204" pitchFamily="34" charset="0"/>
                <a:cs typeface="Calibri" panose="020F0502020204030204" pitchFamily="34" charset="0"/>
              </a:rPr>
              <a:t>provide</a:t>
            </a:r>
            <a:r>
              <a:rPr lang="en-US" sz="1800">
                <a:latin typeface="Calibri" panose="020F0502020204030204" pitchFamily="34" charset="0"/>
                <a:cs typeface="Calibri" panose="020F0502020204030204" pitchFamily="34" charset="0"/>
              </a:rPr>
              <a:t> it.  Providing a new topic without being solicited would be called a “topic proffer” or “topic nomination.”)</a:t>
            </a:r>
          </a:p>
          <a:p>
            <a:pPr marL="0" indent="0">
              <a:spcBef>
                <a:spcPts val="0"/>
              </a:spcBef>
              <a:buNone/>
            </a:pPr>
            <a:endParaRPr lang="en-US">
              <a:latin typeface="Calibri" panose="020F0502020204030204" pitchFamily="34" charset="0"/>
              <a:cs typeface="Calibri" panose="020F0502020204030204" pitchFamily="34" charset="0"/>
            </a:endParaRPr>
          </a:p>
          <a:p>
            <a:pPr marL="0" indent="0">
              <a:spcBef>
                <a:spcPts val="0"/>
              </a:spcBef>
              <a:buNone/>
            </a:pPr>
            <a:r>
              <a:rPr lang="en-US">
                <a:latin typeface="Calibri" panose="020F0502020204030204" pitchFamily="34" charset="0"/>
                <a:cs typeface="Calibri" panose="020F0502020204030204" pitchFamily="34" charset="0"/>
              </a:rPr>
              <a:t>Excerpt 6 on the next slide shows a Topic Initial Elicitor in line 15:</a:t>
            </a:r>
            <a:endParaRPr lang="en-US"/>
          </a:p>
        </p:txBody>
      </p:sp>
      <p:sp>
        <p:nvSpPr>
          <p:cNvPr id="4" name="Slide Number Placeholder 3">
            <a:extLst>
              <a:ext uri="{FF2B5EF4-FFF2-40B4-BE49-F238E27FC236}">
                <a16:creationId xmlns:a16="http://schemas.microsoft.com/office/drawing/2014/main" id="{B4919B22-A150-4191-A32E-0B2FC8F86F73}"/>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112222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41300"/>
            <a:ext cx="8911687" cy="685800"/>
          </a:xfrm>
        </p:spPr>
        <p:txBody>
          <a:bodyPr/>
          <a:lstStyle/>
          <a:p>
            <a:r>
              <a:rPr lang="en-US" dirty="0">
                <a:latin typeface="Calibri" panose="020F0502020204030204" pitchFamily="34" charset="0"/>
                <a:cs typeface="Calibri" panose="020F0502020204030204" pitchFamily="34" charset="0"/>
              </a:rPr>
              <a:t>Excerpt 6:  Bolden (2009, p. 979)</a:t>
            </a:r>
          </a:p>
        </p:txBody>
      </p:sp>
      <p:sp>
        <p:nvSpPr>
          <p:cNvPr id="3" name="Content Placeholder 2"/>
          <p:cNvSpPr>
            <a:spLocks noGrp="1"/>
          </p:cNvSpPr>
          <p:nvPr>
            <p:ph idx="1"/>
          </p:nvPr>
        </p:nvSpPr>
        <p:spPr>
          <a:xfrm>
            <a:off x="531812" y="1152907"/>
            <a:ext cx="10972800" cy="5412993"/>
          </a:xfrm>
        </p:spPr>
        <p:txBody>
          <a:bodyPr>
            <a:normAutofit/>
          </a:bodyPr>
          <a:lstStyle/>
          <a:p>
            <a:pPr marL="0" indent="-457200">
              <a:spcBef>
                <a:spcPts val="0"/>
              </a:spcBef>
              <a:buNone/>
            </a:pPr>
            <a:r>
              <a:rPr lang="en-US" sz="1400" dirty="0">
                <a:latin typeface="Calibri" panose="020F0502020204030204" pitchFamily="34" charset="0"/>
                <a:cs typeface="Calibri" panose="020F0502020204030204" pitchFamily="34" charset="0"/>
              </a:rPr>
              <a:t>(0:00) ((re:  the message about the study that just played))</a:t>
            </a:r>
          </a:p>
          <a:p>
            <a:pPr marL="0" indent="-457200">
              <a:spcBef>
                <a:spcPts val="0"/>
              </a:spcBef>
              <a:buNone/>
            </a:pPr>
            <a:r>
              <a:rPr lang="en-US" sz="1400">
                <a:latin typeface="Calibri" panose="020F0502020204030204" pitchFamily="34" charset="0"/>
                <a:cs typeface="Calibri" panose="020F0502020204030204" pitchFamily="34" charset="0"/>
              </a:rPr>
              <a:t>1 AD: You heard that right,</a:t>
            </a:r>
          </a:p>
          <a:p>
            <a:pPr marL="0" indent="-457200">
              <a:spcBef>
                <a:spcPts val="0"/>
              </a:spcBef>
              <a:buNone/>
            </a:pPr>
            <a:r>
              <a:rPr lang="en-US" sz="1400">
                <a:latin typeface="Calibri" panose="020F0502020204030204" pitchFamily="34" charset="0"/>
                <a:cs typeface="Calibri" panose="020F0502020204030204" pitchFamily="34" charset="0"/>
              </a:rPr>
              <a:t>2 BE: Hm-hm</a:t>
            </a:r>
            <a:r>
              <a:rPr lang="en-US" sz="1400" u="sng">
                <a:latin typeface="Calibri" panose="020F0502020204030204" pitchFamily="34" charset="0"/>
                <a:cs typeface="Calibri" panose="020F0502020204030204" pitchFamily="34" charset="0"/>
              </a:rPr>
              <a:t>m</a:t>
            </a:r>
            <a:r>
              <a:rPr lang="en-US" sz="1400">
                <a:latin typeface="Calibri" panose="020F0502020204030204" pitchFamily="34" charset="0"/>
                <a:cs typeface="Calibri" panose="020F0502020204030204" pitchFamily="34" charset="0"/>
              </a:rPr>
              <a:t>,</a:t>
            </a:r>
          </a:p>
          <a:p>
            <a:pPr marL="0" indent="-457200">
              <a:spcBef>
                <a:spcPts val="0"/>
              </a:spcBef>
              <a:buNone/>
            </a:pPr>
            <a:r>
              <a:rPr lang="en-US" sz="1400">
                <a:latin typeface="Calibri" panose="020F0502020204030204" pitchFamily="34" charset="0"/>
                <a:cs typeface="Calibri" panose="020F0502020204030204" pitchFamily="34" charset="0"/>
              </a:rPr>
              <a:t>3 	(0.2)</a:t>
            </a:r>
          </a:p>
          <a:p>
            <a:pPr marL="0" indent="-457200">
              <a:spcBef>
                <a:spcPts val="0"/>
              </a:spcBef>
              <a:buNone/>
            </a:pPr>
            <a:r>
              <a:rPr lang="en-US" sz="1400">
                <a:latin typeface="Calibri" panose="020F0502020204030204" pitchFamily="34" charset="0"/>
                <a:cs typeface="Calibri" panose="020F0502020204030204" pitchFamily="34" charset="0"/>
              </a:rPr>
              <a:t>4 AD: .hh hhh .hh [hSo:::h</a:t>
            </a:r>
          </a:p>
          <a:p>
            <a:pPr marL="0" indent="-457200">
              <a:spcBef>
                <a:spcPts val="0"/>
              </a:spcBef>
              <a:buNone/>
            </a:pPr>
            <a:r>
              <a:rPr lang="en-US" sz="1400">
                <a:latin typeface="Calibri" panose="020F0502020204030204" pitchFamily="34" charset="0"/>
                <a:cs typeface="Calibri" panose="020F0502020204030204" pitchFamily="34" charset="0"/>
              </a:rPr>
              <a:t>5 BE: 		          [tk .hh Yup.</a:t>
            </a:r>
          </a:p>
          <a:p>
            <a:pPr marL="0" indent="-457200">
              <a:spcBef>
                <a:spcPts val="0"/>
              </a:spcBef>
              <a:buNone/>
            </a:pPr>
            <a:r>
              <a:rPr lang="en-US" sz="1400">
                <a:latin typeface="Calibri" panose="020F0502020204030204" pitchFamily="34" charset="0"/>
                <a:cs typeface="Calibri" panose="020F0502020204030204" pitchFamily="34" charset="0"/>
              </a:rPr>
              <a:t>6	(2.5)</a:t>
            </a:r>
          </a:p>
          <a:p>
            <a:pPr marL="0" indent="-457200">
              <a:spcBef>
                <a:spcPts val="0"/>
              </a:spcBef>
              <a:buNone/>
            </a:pPr>
            <a:r>
              <a:rPr lang="en-US" sz="1400">
                <a:latin typeface="Calibri" panose="020F0502020204030204" pitchFamily="34" charset="0"/>
                <a:cs typeface="Calibri" panose="020F0502020204030204" pitchFamily="34" charset="0"/>
              </a:rPr>
              <a:t>7 AD: ˚So keep in mind that [th</a:t>
            </a:r>
            <a:r>
              <a:rPr lang="en-US" sz="1400" u="sng">
                <a:latin typeface="Calibri" panose="020F0502020204030204" pitchFamily="34" charset="0"/>
                <a:cs typeface="Calibri" panose="020F0502020204030204" pitchFamily="34" charset="0"/>
              </a:rPr>
              <a:t>i</a:t>
            </a:r>
            <a:r>
              <a:rPr lang="en-US" sz="1400">
                <a:latin typeface="Calibri" panose="020F0502020204030204" pitchFamily="34" charset="0"/>
                <a:cs typeface="Calibri" panose="020F0502020204030204" pitchFamily="34" charset="0"/>
              </a:rPr>
              <a:t>s is b-˚</a:t>
            </a:r>
          </a:p>
          <a:p>
            <a:pPr marL="0" indent="-457200">
              <a:spcBef>
                <a:spcPts val="0"/>
              </a:spcBef>
              <a:buNone/>
            </a:pPr>
            <a:r>
              <a:rPr lang="en-US" sz="1400">
                <a:latin typeface="Calibri" panose="020F0502020204030204" pitchFamily="34" charset="0"/>
                <a:cs typeface="Calibri" panose="020F0502020204030204" pitchFamily="34" charset="0"/>
              </a:rPr>
              <a:t>8 BE: 				     [O(h)h my ph</a:t>
            </a:r>
            <a:r>
              <a:rPr lang="en-US" sz="1400" u="sng">
                <a:latin typeface="Calibri" panose="020F0502020204030204" pitchFamily="34" charset="0"/>
                <a:cs typeface="Calibri" panose="020F0502020204030204" pitchFamily="34" charset="0"/>
              </a:rPr>
              <a:t>o:</a:t>
            </a:r>
            <a:r>
              <a:rPr lang="en-US" sz="1400">
                <a:latin typeface="Calibri" panose="020F0502020204030204" pitchFamily="34" charset="0"/>
                <a:cs typeface="Calibri" panose="020F0502020204030204" pitchFamily="34" charset="0"/>
              </a:rPr>
              <a:t>ne’s ringing upst</a:t>
            </a:r>
            <a:r>
              <a:rPr lang="en-US" sz="1400" u="sng">
                <a:latin typeface="Calibri" panose="020F0502020204030204" pitchFamily="34" charset="0"/>
                <a:cs typeface="Calibri" panose="020F0502020204030204" pitchFamily="34" charset="0"/>
              </a:rPr>
              <a:t>ai</a:t>
            </a:r>
            <a:r>
              <a:rPr lang="en-US" sz="1400">
                <a:latin typeface="Calibri" panose="020F0502020204030204" pitchFamily="34" charset="0"/>
                <a:cs typeface="Calibri" panose="020F0502020204030204" pitchFamily="34" charset="0"/>
              </a:rPr>
              <a:t>rs</a:t>
            </a:r>
          </a:p>
          <a:p>
            <a:pPr marL="0" indent="-457200">
              <a:spcBef>
                <a:spcPts val="0"/>
              </a:spcBef>
              <a:buNone/>
            </a:pPr>
            <a:r>
              <a:rPr lang="en-US" sz="1400">
                <a:latin typeface="Calibri" panose="020F0502020204030204" pitchFamily="34" charset="0"/>
                <a:cs typeface="Calibri" panose="020F0502020204030204" pitchFamily="34" charset="0"/>
              </a:rPr>
              <a:t>9 	Now.=too_</a:t>
            </a:r>
          </a:p>
          <a:p>
            <a:pPr marL="0" indent="-457200">
              <a:spcBef>
                <a:spcPts val="0"/>
              </a:spcBef>
              <a:buNone/>
            </a:pPr>
            <a:r>
              <a:rPr lang="en-US" sz="1400">
                <a:latin typeface="Calibri" panose="020F0502020204030204" pitchFamily="34" charset="0"/>
                <a:cs typeface="Calibri" panose="020F0502020204030204" pitchFamily="34" charset="0"/>
              </a:rPr>
              <a:t>10 	(0.2)</a:t>
            </a:r>
          </a:p>
          <a:p>
            <a:pPr marL="0" indent="-457200">
              <a:spcBef>
                <a:spcPts val="0"/>
              </a:spcBef>
              <a:buNone/>
            </a:pPr>
            <a:r>
              <a:rPr lang="en-US" sz="1400">
                <a:latin typeface="Calibri" panose="020F0502020204030204" pitchFamily="34" charset="0"/>
                <a:cs typeface="Calibri" panose="020F0502020204030204" pitchFamily="34" charset="0"/>
              </a:rPr>
              <a:t>11 AD: Does it matter?</a:t>
            </a:r>
          </a:p>
          <a:p>
            <a:pPr marL="0" indent="-457200">
              <a:spcBef>
                <a:spcPts val="0"/>
              </a:spcBef>
              <a:buNone/>
            </a:pPr>
            <a:r>
              <a:rPr lang="en-US" sz="1400">
                <a:latin typeface="Calibri" panose="020F0502020204030204" pitchFamily="34" charset="0"/>
                <a:cs typeface="Calibri" panose="020F0502020204030204" pitchFamily="34" charset="0"/>
              </a:rPr>
              <a:t>12 BE: Nope-.</a:t>
            </a:r>
          </a:p>
          <a:p>
            <a:pPr marL="0" indent="-457200">
              <a:spcBef>
                <a:spcPts val="0"/>
              </a:spcBef>
              <a:buNone/>
            </a:pPr>
            <a:r>
              <a:rPr lang="en-US" sz="1400">
                <a:latin typeface="Calibri" panose="020F0502020204030204" pitchFamily="34" charset="0"/>
                <a:cs typeface="Calibri" panose="020F0502020204030204" pitchFamily="34" charset="0"/>
              </a:rPr>
              <a:t>13 	(1.8)</a:t>
            </a:r>
          </a:p>
          <a:p>
            <a:pPr marL="0" indent="-457200">
              <a:spcBef>
                <a:spcPts val="0"/>
              </a:spcBef>
              <a:buNone/>
            </a:pPr>
            <a:r>
              <a:rPr lang="en-US" sz="1400">
                <a:latin typeface="Calibri" panose="020F0502020204030204" pitchFamily="34" charset="0"/>
                <a:cs typeface="Calibri" panose="020F0502020204030204" pitchFamily="34" charset="0"/>
              </a:rPr>
              <a:t>14 BE: I don’t c</a:t>
            </a:r>
            <a:r>
              <a:rPr lang="en-US" sz="1400" u="sng">
                <a:latin typeface="Calibri" panose="020F0502020204030204" pitchFamily="34" charset="0"/>
                <a:cs typeface="Calibri" panose="020F0502020204030204" pitchFamily="34" charset="0"/>
              </a:rPr>
              <a:t>a</a:t>
            </a:r>
            <a:r>
              <a:rPr lang="en-US" sz="1400">
                <a:latin typeface="Calibri" panose="020F0502020204030204" pitchFamily="34" charset="0"/>
                <a:cs typeface="Calibri" panose="020F0502020204030204" pitchFamily="34" charset="0"/>
              </a:rPr>
              <a:t>re.</a:t>
            </a:r>
          </a:p>
          <a:p>
            <a:pPr marL="0" indent="-457200">
              <a:spcBef>
                <a:spcPts val="0"/>
              </a:spcBef>
              <a:buNone/>
            </a:pPr>
            <a:r>
              <a:rPr lang="en-US" sz="1400">
                <a:latin typeface="Calibri" panose="020F0502020204030204" pitchFamily="34" charset="0"/>
                <a:cs typeface="Calibri" panose="020F0502020204030204" pitchFamily="34" charset="0"/>
              </a:rPr>
              <a:t>15	 (.)</a:t>
            </a:r>
          </a:p>
          <a:p>
            <a:pPr marL="0" indent="-457200">
              <a:spcBef>
                <a:spcPts val="0"/>
              </a:spcBef>
              <a:buNone/>
            </a:pPr>
            <a:r>
              <a:rPr lang="en-US" sz="1400">
                <a:latin typeface="Calibri" panose="020F0502020204030204" pitchFamily="34" charset="0"/>
                <a:cs typeface="Calibri" panose="020F0502020204030204" pitchFamily="34" charset="0"/>
              </a:rPr>
              <a:t>16 BE: </a:t>
            </a:r>
            <a:r>
              <a:rPr lang="en-US" sz="1400" b="1">
                <a:latin typeface="Calibri" panose="020F0502020204030204" pitchFamily="34" charset="0"/>
                <a:cs typeface="Calibri" panose="020F0502020204030204" pitchFamily="34" charset="0"/>
              </a:rPr>
              <a:t>↑So what’s up↓ honey.</a:t>
            </a:r>
          </a:p>
          <a:p>
            <a:pPr marL="0" indent="-457200">
              <a:spcBef>
                <a:spcPts val="0"/>
              </a:spcBef>
              <a:buNone/>
            </a:pPr>
            <a:r>
              <a:rPr lang="en-US" sz="1400">
                <a:latin typeface="Calibri" panose="020F0502020204030204" pitchFamily="34" charset="0"/>
                <a:cs typeface="Calibri" panose="020F0502020204030204" pitchFamily="34" charset="0"/>
              </a:rPr>
              <a:t>17 AD: {2.0}/{.hhh}</a:t>
            </a:r>
          </a:p>
          <a:p>
            <a:pPr marL="0" indent="-457200">
              <a:spcBef>
                <a:spcPts val="0"/>
              </a:spcBef>
              <a:buNone/>
            </a:pPr>
            <a:r>
              <a:rPr lang="en-US" sz="1400">
                <a:latin typeface="Calibri" panose="020F0502020204030204" pitchFamily="34" charset="0"/>
                <a:cs typeface="Calibri" panose="020F0502020204030204" pitchFamily="34" charset="0"/>
              </a:rPr>
              <a:t>18 AD: Oh m</a:t>
            </a:r>
            <a:r>
              <a:rPr lang="en-US" sz="1400" u="sng">
                <a:latin typeface="Calibri" panose="020F0502020204030204" pitchFamily="34" charset="0"/>
                <a:cs typeface="Calibri" panose="020F0502020204030204" pitchFamily="34" charset="0"/>
              </a:rPr>
              <a:t>a:</a:t>
            </a:r>
            <a:r>
              <a:rPr lang="en-US" sz="1400">
                <a:latin typeface="Calibri" panose="020F0502020204030204" pitchFamily="34" charset="0"/>
                <a:cs typeface="Calibri" panose="020F0502020204030204" pitchFamily="34" charset="0"/>
              </a:rPr>
              <a:t>n last night the ph</a:t>
            </a:r>
            <a:r>
              <a:rPr lang="en-US" sz="1400" u="sng">
                <a:latin typeface="Calibri" panose="020F0502020204030204" pitchFamily="34" charset="0"/>
                <a:cs typeface="Calibri" panose="020F0502020204030204" pitchFamily="34" charset="0"/>
              </a:rPr>
              <a:t>o</a:t>
            </a:r>
            <a:r>
              <a:rPr lang="en-US" sz="1400">
                <a:latin typeface="Calibri" panose="020F0502020204030204" pitchFamily="34" charset="0"/>
                <a:cs typeface="Calibri" panose="020F0502020204030204" pitchFamily="34" charset="0"/>
              </a:rPr>
              <a:t>ne rang, at- thr</a:t>
            </a:r>
            <a:r>
              <a:rPr lang="en-US" sz="1400" u="sng">
                <a:latin typeface="Calibri" panose="020F0502020204030204" pitchFamily="34" charset="0"/>
                <a:cs typeface="Calibri" panose="020F0502020204030204" pitchFamily="34" charset="0"/>
              </a:rPr>
              <a:t>ee</a:t>
            </a:r>
            <a:r>
              <a:rPr lang="en-US" sz="1400">
                <a:latin typeface="Calibri" panose="020F0502020204030204" pitchFamily="34" charset="0"/>
                <a:cs typeface="Calibri" panose="020F0502020204030204" pitchFamily="34" charset="0"/>
              </a:rPr>
              <a:t> thirty,</a:t>
            </a:r>
          </a:p>
          <a:p>
            <a:pPr marL="0" indent="-457200">
              <a:spcBef>
                <a:spcPts val="0"/>
              </a:spcBef>
              <a:buNone/>
            </a:pPr>
            <a:r>
              <a:rPr lang="en-US" sz="1400">
                <a:latin typeface="Calibri" panose="020F0502020204030204" pitchFamily="34" charset="0"/>
                <a:cs typeface="Calibri" panose="020F0502020204030204" pitchFamily="34" charset="0"/>
              </a:rPr>
              <a:t>19 	(.)</a:t>
            </a:r>
          </a:p>
          <a:p>
            <a:pPr marL="0" indent="-457200">
              <a:spcBef>
                <a:spcPts val="0"/>
              </a:spcBef>
              <a:buNone/>
            </a:pPr>
            <a:r>
              <a:rPr lang="en-US" sz="1400">
                <a:latin typeface="Calibri" panose="020F0502020204030204" pitchFamily="34" charset="0"/>
                <a:cs typeface="Calibri" panose="020F0502020204030204" pitchFamily="34" charset="0"/>
              </a:rPr>
              <a:t>20 BE: In the morning?</a:t>
            </a:r>
          </a:p>
          <a:p>
            <a:pPr marL="0" indent="-457200">
              <a:spcBef>
                <a:spcPts val="0"/>
              </a:spcBef>
              <a:buNone/>
            </a:pPr>
            <a:r>
              <a:rPr lang="en-US" sz="1400">
                <a:latin typeface="Calibri" panose="020F0502020204030204" pitchFamily="34" charset="0"/>
                <a:cs typeface="Calibri" panose="020F0502020204030204" pitchFamily="34" charset="0"/>
              </a:rPr>
              <a:t>21 AD: Yeah(</a:t>
            </a:r>
          </a:p>
          <a:p>
            <a:pPr marL="0" indent="-457200">
              <a:spcBef>
                <a:spcPts val="0"/>
              </a:spcBef>
              <a:buNone/>
            </a:pPr>
            <a:r>
              <a:rPr lang="en-US" sz="1400">
                <a:latin typeface="Calibri" panose="020F0502020204030204" pitchFamily="34" charset="0"/>
                <a:cs typeface="Calibri" panose="020F0502020204030204" pitchFamily="34" charset="0"/>
              </a:rPr>
              <a:t>22 BE: .hh You’re </a:t>
            </a:r>
            <a:r>
              <a:rPr lang="en-US" sz="1400" u="sng">
                <a:latin typeface="Calibri" panose="020F0502020204030204" pitchFamily="34" charset="0"/>
                <a:cs typeface="Calibri" panose="020F0502020204030204" pitchFamily="34" charset="0"/>
              </a:rPr>
              <a:t>ki</a:t>
            </a:r>
            <a:r>
              <a:rPr lang="en-US" sz="1400">
                <a:latin typeface="Calibri" panose="020F0502020204030204" pitchFamily="34" charset="0"/>
                <a:cs typeface="Calibri" panose="020F0502020204030204" pitchFamily="34" charset="0"/>
              </a:rPr>
              <a:t>dding.</a:t>
            </a:r>
          </a:p>
          <a:p>
            <a:pPr marL="0" indent="-457200">
              <a:spcBef>
                <a:spcPts val="0"/>
              </a:spcBef>
              <a:buNone/>
            </a:pPr>
            <a:r>
              <a:rPr lang="en-US" sz="1400">
                <a:latin typeface="Calibri" panose="020F0502020204030204" pitchFamily="34" charset="0"/>
                <a:cs typeface="Calibri" panose="020F0502020204030204" pitchFamily="34" charset="0"/>
              </a:rPr>
              <a:t>((a friend called with some very bad health news))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8325759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439</TotalTime>
  <Words>2017</Words>
  <Application>Microsoft Office PowerPoint</Application>
  <PresentationFormat>Widescreen</PresentationFormat>
  <Paragraphs>172</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Courier</vt:lpstr>
      <vt:lpstr>Times New Roman</vt:lpstr>
      <vt:lpstr>Wingdings 3</vt:lpstr>
      <vt:lpstr>Wisp</vt:lpstr>
      <vt:lpstr>Chapter 11:  Creating Topical Coherence</vt:lpstr>
      <vt:lpstr>Outline</vt:lpstr>
      <vt:lpstr>Introduction</vt:lpstr>
      <vt:lpstr>Creating topical continuity </vt:lpstr>
      <vt:lpstr>PowerPoint Presentation</vt:lpstr>
      <vt:lpstr>Topic closure and topic change </vt:lpstr>
      <vt:lpstr>Excerpt 2:  West and Garcia (1988, p. 557) </vt:lpstr>
      <vt:lpstr>Topical Initial Elicitors (Button and Casey, 1984)</vt:lpstr>
      <vt:lpstr>Excerpt 6:  Bolden (2009, p. 979)</vt:lpstr>
      <vt:lpstr>Techniques for volunteering new topics</vt:lpstr>
      <vt:lpstr>Excerpt 11: Heritage (2015, p. 96)  </vt:lpstr>
      <vt:lpstr>Excerpt 12: Heritage (2015, p. 96) </vt:lpstr>
      <vt:lpstr>Topic refocusing:    </vt:lpstr>
      <vt:lpstr>Excerpt 9:  Conversation between Students </vt:lpstr>
      <vt:lpstr>Summary </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Garcia, Angela</dc:creator>
  <cp:lastModifiedBy>Garcia, Angela</cp:lastModifiedBy>
  <cp:revision>27</cp:revision>
  <dcterms:created xsi:type="dcterms:W3CDTF">2021-03-01T13:52:45Z</dcterms:created>
  <dcterms:modified xsi:type="dcterms:W3CDTF">2022-08-16T17:23:42Z</dcterms:modified>
</cp:coreProperties>
</file>