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7" r:id="rId3"/>
    <p:sldId id="258" r:id="rId4"/>
    <p:sldId id="259" r:id="rId5"/>
    <p:sldId id="269" r:id="rId6"/>
    <p:sldId id="261" r:id="rId7"/>
    <p:sldId id="264" r:id="rId8"/>
    <p:sldId id="265" r:id="rId9"/>
    <p:sldId id="266" r:id="rId10"/>
    <p:sldId id="267" r:id="rId11"/>
    <p:sldId id="268"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91543A-059A-407D-9683-BB620F28A006}" v="2" dt="2022-08-16T18:01:35.5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9" d="100"/>
          <a:sy n="59" d="100"/>
        </p:scale>
        <p:origin x="90"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D691543A-059A-407D-9683-BB620F28A006}"/>
    <pc:docChg chg="undo custSel modSld">
      <pc:chgData name="Garcia, Angela" userId="7c09586b-4f58-4c27-9ff0-1fa392274ef2" providerId="ADAL" clId="{D691543A-059A-407D-9683-BB620F28A006}" dt="2022-08-16T18:05:20.314" v="41"/>
      <pc:docMkLst>
        <pc:docMk/>
      </pc:docMkLst>
      <pc:sldChg chg="addSp delSp modSp mod">
        <pc:chgData name="Garcia, Angela" userId="7c09586b-4f58-4c27-9ff0-1fa392274ef2" providerId="ADAL" clId="{D691543A-059A-407D-9683-BB620F28A006}" dt="2022-08-16T18:05:20.314" v="41"/>
        <pc:sldMkLst>
          <pc:docMk/>
          <pc:sldMk cId="4163565113" sldId="256"/>
        </pc:sldMkLst>
        <pc:spChg chg="mod">
          <ac:chgData name="Garcia, Angela" userId="7c09586b-4f58-4c27-9ff0-1fa392274ef2" providerId="ADAL" clId="{D691543A-059A-407D-9683-BB620F28A006}" dt="2022-08-16T18:05:20.314" v="41"/>
          <ac:spMkLst>
            <pc:docMk/>
            <pc:sldMk cId="4163565113" sldId="256"/>
            <ac:spMk id="2" creationId="{AD3115AA-5F86-4D84-BA63-FAF3BE76314E}"/>
          </ac:spMkLst>
        </pc:spChg>
        <pc:spChg chg="mod">
          <ac:chgData name="Garcia, Angela" userId="7c09586b-4f58-4c27-9ff0-1fa392274ef2" providerId="ADAL" clId="{D691543A-059A-407D-9683-BB620F28A006}" dt="2022-08-16T18:02:01.559" v="12" actId="14100"/>
          <ac:spMkLst>
            <pc:docMk/>
            <pc:sldMk cId="4163565113" sldId="256"/>
            <ac:spMk id="3" creationId="{45BA2B68-772E-4A59-BCED-37C842DE9A49}"/>
          </ac:spMkLst>
        </pc:spChg>
        <pc:graphicFrameChg chg="add del mod">
          <ac:chgData name="Garcia, Angela" userId="7c09586b-4f58-4c27-9ff0-1fa392274ef2" providerId="ADAL" clId="{D691543A-059A-407D-9683-BB620F28A006}" dt="2022-08-16T18:01:27.360" v="3" actId="478"/>
          <ac:graphicFrameMkLst>
            <pc:docMk/>
            <pc:sldMk cId="4163565113" sldId="256"/>
            <ac:graphicFrameMk id="4" creationId="{60C4FC9F-3C7F-1170-7747-42D64E6C6FFB}"/>
          </ac:graphicFrameMkLst>
        </pc:graphicFrameChg>
        <pc:graphicFrameChg chg="add del mod">
          <ac:chgData name="Garcia, Angela" userId="7c09586b-4f58-4c27-9ff0-1fa392274ef2" providerId="ADAL" clId="{D691543A-059A-407D-9683-BB620F28A006}" dt="2022-08-16T18:01:37.232" v="7" actId="478"/>
          <ac:graphicFrameMkLst>
            <pc:docMk/>
            <pc:sldMk cId="4163565113" sldId="256"/>
            <ac:graphicFrameMk id="5" creationId="{4A391CF9-2064-037B-A4DB-2C219E985F67}"/>
          </ac:graphicFrameMkLst>
        </pc:graphicFrameChg>
      </pc:sldChg>
      <pc:sldChg chg="modSp mod">
        <pc:chgData name="Garcia, Angela" userId="7c09586b-4f58-4c27-9ff0-1fa392274ef2" providerId="ADAL" clId="{D691543A-059A-407D-9683-BB620F28A006}" dt="2022-08-16T18:03:40.774" v="38" actId="20577"/>
        <pc:sldMkLst>
          <pc:docMk/>
          <pc:sldMk cId="977223108" sldId="257"/>
        </pc:sldMkLst>
        <pc:spChg chg="mod">
          <ac:chgData name="Garcia, Angela" userId="7c09586b-4f58-4c27-9ff0-1fa392274ef2" providerId="ADAL" clId="{D691543A-059A-407D-9683-BB620F28A006}" dt="2022-08-16T18:03:40.774" v="38" actId="20577"/>
          <ac:spMkLst>
            <pc:docMk/>
            <pc:sldMk cId="977223108" sldId="257"/>
            <ac:spMk id="3" creationId="{453455CE-AE4E-40D3-8F26-FBA7057146D7}"/>
          </ac:spMkLst>
        </pc:spChg>
      </pc:sldChg>
      <pc:sldChg chg="modSp mod">
        <pc:chgData name="Garcia, Angela" userId="7c09586b-4f58-4c27-9ff0-1fa392274ef2" providerId="ADAL" clId="{D691543A-059A-407D-9683-BB620F28A006}" dt="2022-08-16T18:02:18.033" v="34" actId="20577"/>
        <pc:sldMkLst>
          <pc:docMk/>
          <pc:sldMk cId="3029344883" sldId="262"/>
        </pc:sldMkLst>
        <pc:spChg chg="mod">
          <ac:chgData name="Garcia, Angela" userId="7c09586b-4f58-4c27-9ff0-1fa392274ef2" providerId="ADAL" clId="{D691543A-059A-407D-9683-BB620F28A006}" dt="2022-08-16T18:02:18.033" v="34" actId="20577"/>
          <ac:spMkLst>
            <pc:docMk/>
            <pc:sldMk cId="3029344883" sldId="262"/>
            <ac:spMk id="2" creationId="{EF5397AE-2DA6-4B2C-B364-22FC207133B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02441A-A52C-44AF-85C6-DFABE86828C8}" type="datetimeFigureOut">
              <a:rPr lang="en-US" smtClean="0"/>
              <a:t>8/16/2022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1C8A1D-6B0C-4EE1-A972-F2A1AE519D7A}" type="slidenum">
              <a:rPr lang="en-US" smtClean="0"/>
              <a:t>‹#›</a:t>
            </a:fld>
            <a:endParaRPr lang="en-US" dirty="0"/>
          </a:p>
        </p:txBody>
      </p:sp>
    </p:spTree>
    <p:extLst>
      <p:ext uri="{BB962C8B-B14F-4D97-AF65-F5344CB8AC3E}">
        <p14:creationId xmlns:p14="http://schemas.microsoft.com/office/powerpoint/2010/main" val="4282203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92BF9-9EC7-483E-BBAA-464C476BF5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E83AE1-744A-491D-9607-7BBD0BD4AE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DE04D6-8C5B-4849-B7B2-970AC745C0DF}"/>
              </a:ext>
            </a:extLst>
          </p:cNvPr>
          <p:cNvSpPr>
            <a:spLocks noGrp="1"/>
          </p:cNvSpPr>
          <p:nvPr>
            <p:ph type="dt" sz="half" idx="10"/>
          </p:nvPr>
        </p:nvSpPr>
        <p:spPr/>
        <p:txBody>
          <a:bodyPr/>
          <a:lstStyle/>
          <a:p>
            <a:fld id="{C0361EA2-65AB-42BF-99E3-95295ADDCA0F}" type="datetime1">
              <a:rPr lang="en-US" smtClean="0"/>
              <a:t>8/16/2022</a:t>
            </a:fld>
            <a:endParaRPr lang="en-US" dirty="0"/>
          </a:p>
        </p:txBody>
      </p:sp>
      <p:sp>
        <p:nvSpPr>
          <p:cNvPr id="5" name="Footer Placeholder 4">
            <a:extLst>
              <a:ext uri="{FF2B5EF4-FFF2-40B4-BE49-F238E27FC236}">
                <a16:creationId xmlns:a16="http://schemas.microsoft.com/office/drawing/2014/main" id="{A64F7CF6-4C44-4A91-885E-BAA4C71D50A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3844EF-73A3-45B5-9B3C-E104AA687E56}"/>
              </a:ext>
            </a:extLst>
          </p:cNvPr>
          <p:cNvSpPr>
            <a:spLocks noGrp="1"/>
          </p:cNvSpPr>
          <p:nvPr>
            <p:ph type="sldNum" sz="quarter" idx="12"/>
          </p:nvPr>
        </p:nvSpPr>
        <p:spPr/>
        <p:txBody>
          <a:bodyPr/>
          <a:lstStyle/>
          <a:p>
            <a:fld id="{538677E7-4041-4908-AD3E-87923A029073}" type="slidenum">
              <a:rPr lang="en-US" smtClean="0"/>
              <a:t>‹#›</a:t>
            </a:fld>
            <a:endParaRPr lang="en-US" dirty="0"/>
          </a:p>
        </p:txBody>
      </p:sp>
    </p:spTree>
    <p:extLst>
      <p:ext uri="{BB962C8B-B14F-4D97-AF65-F5344CB8AC3E}">
        <p14:creationId xmlns:p14="http://schemas.microsoft.com/office/powerpoint/2010/main" val="1127837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D527D-0EA9-48F2-8850-7898DFE288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66C25A-CA2D-4ED7-A5A8-17AD12F781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0050F1-1429-486C-AF87-C4645381B37E}"/>
              </a:ext>
            </a:extLst>
          </p:cNvPr>
          <p:cNvSpPr>
            <a:spLocks noGrp="1"/>
          </p:cNvSpPr>
          <p:nvPr>
            <p:ph type="dt" sz="half" idx="10"/>
          </p:nvPr>
        </p:nvSpPr>
        <p:spPr/>
        <p:txBody>
          <a:bodyPr/>
          <a:lstStyle/>
          <a:p>
            <a:fld id="{A8F5A28B-44CE-43F3-A093-2BF2810D8494}" type="datetime1">
              <a:rPr lang="en-US" smtClean="0"/>
              <a:t>8/16/2022</a:t>
            </a:fld>
            <a:endParaRPr lang="en-US" dirty="0"/>
          </a:p>
        </p:txBody>
      </p:sp>
      <p:sp>
        <p:nvSpPr>
          <p:cNvPr id="5" name="Footer Placeholder 4">
            <a:extLst>
              <a:ext uri="{FF2B5EF4-FFF2-40B4-BE49-F238E27FC236}">
                <a16:creationId xmlns:a16="http://schemas.microsoft.com/office/drawing/2014/main" id="{695BC8C1-EA5E-40E5-B333-1932187BF8D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166E8F-8382-4411-941E-A6A858EFBF76}"/>
              </a:ext>
            </a:extLst>
          </p:cNvPr>
          <p:cNvSpPr>
            <a:spLocks noGrp="1"/>
          </p:cNvSpPr>
          <p:nvPr>
            <p:ph type="sldNum" sz="quarter" idx="12"/>
          </p:nvPr>
        </p:nvSpPr>
        <p:spPr/>
        <p:txBody>
          <a:bodyPr/>
          <a:lstStyle/>
          <a:p>
            <a:fld id="{538677E7-4041-4908-AD3E-87923A029073}" type="slidenum">
              <a:rPr lang="en-US" smtClean="0"/>
              <a:t>‹#›</a:t>
            </a:fld>
            <a:endParaRPr lang="en-US" dirty="0"/>
          </a:p>
        </p:txBody>
      </p:sp>
    </p:spTree>
    <p:extLst>
      <p:ext uri="{BB962C8B-B14F-4D97-AF65-F5344CB8AC3E}">
        <p14:creationId xmlns:p14="http://schemas.microsoft.com/office/powerpoint/2010/main" val="3524256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744E4F-A3C3-4ECE-A4F9-4FFBDCC7BA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0895F1-FADF-4B48-9519-A9EBD2A9A6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05B0C7-249D-4EDA-8CBB-43106454EE91}"/>
              </a:ext>
            </a:extLst>
          </p:cNvPr>
          <p:cNvSpPr>
            <a:spLocks noGrp="1"/>
          </p:cNvSpPr>
          <p:nvPr>
            <p:ph type="dt" sz="half" idx="10"/>
          </p:nvPr>
        </p:nvSpPr>
        <p:spPr/>
        <p:txBody>
          <a:bodyPr/>
          <a:lstStyle/>
          <a:p>
            <a:fld id="{083E06D8-72B5-42BD-8203-08B8BCB93694}" type="datetime1">
              <a:rPr lang="en-US" smtClean="0"/>
              <a:t>8/16/2022</a:t>
            </a:fld>
            <a:endParaRPr lang="en-US" dirty="0"/>
          </a:p>
        </p:txBody>
      </p:sp>
      <p:sp>
        <p:nvSpPr>
          <p:cNvPr id="5" name="Footer Placeholder 4">
            <a:extLst>
              <a:ext uri="{FF2B5EF4-FFF2-40B4-BE49-F238E27FC236}">
                <a16:creationId xmlns:a16="http://schemas.microsoft.com/office/drawing/2014/main" id="{6586E907-5C20-4533-B2AB-9AFB86EF3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8C259B3-53AF-4F7A-A11C-A1706E558D4A}"/>
              </a:ext>
            </a:extLst>
          </p:cNvPr>
          <p:cNvSpPr>
            <a:spLocks noGrp="1"/>
          </p:cNvSpPr>
          <p:nvPr>
            <p:ph type="sldNum" sz="quarter" idx="12"/>
          </p:nvPr>
        </p:nvSpPr>
        <p:spPr/>
        <p:txBody>
          <a:bodyPr/>
          <a:lstStyle/>
          <a:p>
            <a:fld id="{538677E7-4041-4908-AD3E-87923A029073}" type="slidenum">
              <a:rPr lang="en-US" smtClean="0"/>
              <a:t>‹#›</a:t>
            </a:fld>
            <a:endParaRPr lang="en-US" dirty="0"/>
          </a:p>
        </p:txBody>
      </p:sp>
    </p:spTree>
    <p:extLst>
      <p:ext uri="{BB962C8B-B14F-4D97-AF65-F5344CB8AC3E}">
        <p14:creationId xmlns:p14="http://schemas.microsoft.com/office/powerpoint/2010/main" val="2710270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185DE-DCC5-4215-8AE3-60F95B3C8B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23EF5C-077A-4FE1-93BC-1C938A0078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2256E9-D1FE-438C-A154-30D9CFDC064B}"/>
              </a:ext>
            </a:extLst>
          </p:cNvPr>
          <p:cNvSpPr>
            <a:spLocks noGrp="1"/>
          </p:cNvSpPr>
          <p:nvPr>
            <p:ph type="dt" sz="half" idx="10"/>
          </p:nvPr>
        </p:nvSpPr>
        <p:spPr/>
        <p:txBody>
          <a:bodyPr/>
          <a:lstStyle/>
          <a:p>
            <a:fld id="{78752A75-1236-4013-B3E4-9B7AF2BE1078}" type="datetime1">
              <a:rPr lang="en-US" smtClean="0"/>
              <a:t>8/16/2022</a:t>
            </a:fld>
            <a:endParaRPr lang="en-US" dirty="0"/>
          </a:p>
        </p:txBody>
      </p:sp>
      <p:sp>
        <p:nvSpPr>
          <p:cNvPr id="5" name="Footer Placeholder 4">
            <a:extLst>
              <a:ext uri="{FF2B5EF4-FFF2-40B4-BE49-F238E27FC236}">
                <a16:creationId xmlns:a16="http://schemas.microsoft.com/office/drawing/2014/main" id="{C5A66063-94DF-40D8-A072-47C145D4DDA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0E6E9-3817-450D-9D09-49EB077D2C06}"/>
              </a:ext>
            </a:extLst>
          </p:cNvPr>
          <p:cNvSpPr>
            <a:spLocks noGrp="1"/>
          </p:cNvSpPr>
          <p:nvPr>
            <p:ph type="sldNum" sz="quarter" idx="12"/>
          </p:nvPr>
        </p:nvSpPr>
        <p:spPr/>
        <p:txBody>
          <a:bodyPr/>
          <a:lstStyle/>
          <a:p>
            <a:fld id="{538677E7-4041-4908-AD3E-87923A029073}" type="slidenum">
              <a:rPr lang="en-US" smtClean="0"/>
              <a:t>‹#›</a:t>
            </a:fld>
            <a:endParaRPr lang="en-US" dirty="0"/>
          </a:p>
        </p:txBody>
      </p:sp>
    </p:spTree>
    <p:extLst>
      <p:ext uri="{BB962C8B-B14F-4D97-AF65-F5344CB8AC3E}">
        <p14:creationId xmlns:p14="http://schemas.microsoft.com/office/powerpoint/2010/main" val="181636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B082E-FE73-4B3F-AFF0-AD8ADC1C15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B2FA85-9F0A-441A-86C2-8F915A98CE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3B5196-6033-45AC-89DF-188FE1F3F7F1}"/>
              </a:ext>
            </a:extLst>
          </p:cNvPr>
          <p:cNvSpPr>
            <a:spLocks noGrp="1"/>
          </p:cNvSpPr>
          <p:nvPr>
            <p:ph type="dt" sz="half" idx="10"/>
          </p:nvPr>
        </p:nvSpPr>
        <p:spPr/>
        <p:txBody>
          <a:bodyPr/>
          <a:lstStyle/>
          <a:p>
            <a:fld id="{32540E20-9B1F-46FA-B082-918429EDBA3F}" type="datetime1">
              <a:rPr lang="en-US" smtClean="0"/>
              <a:t>8/16/2022</a:t>
            </a:fld>
            <a:endParaRPr lang="en-US" dirty="0"/>
          </a:p>
        </p:txBody>
      </p:sp>
      <p:sp>
        <p:nvSpPr>
          <p:cNvPr id="5" name="Footer Placeholder 4">
            <a:extLst>
              <a:ext uri="{FF2B5EF4-FFF2-40B4-BE49-F238E27FC236}">
                <a16:creationId xmlns:a16="http://schemas.microsoft.com/office/drawing/2014/main" id="{1466AAE7-39BE-4894-9DEA-2F1B664F7E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8616E2E-8987-4B15-B163-F1073A252DBF}"/>
              </a:ext>
            </a:extLst>
          </p:cNvPr>
          <p:cNvSpPr>
            <a:spLocks noGrp="1"/>
          </p:cNvSpPr>
          <p:nvPr>
            <p:ph type="sldNum" sz="quarter" idx="12"/>
          </p:nvPr>
        </p:nvSpPr>
        <p:spPr/>
        <p:txBody>
          <a:bodyPr/>
          <a:lstStyle/>
          <a:p>
            <a:fld id="{538677E7-4041-4908-AD3E-87923A029073}" type="slidenum">
              <a:rPr lang="en-US" smtClean="0"/>
              <a:t>‹#›</a:t>
            </a:fld>
            <a:endParaRPr lang="en-US" dirty="0"/>
          </a:p>
        </p:txBody>
      </p:sp>
    </p:spTree>
    <p:extLst>
      <p:ext uri="{BB962C8B-B14F-4D97-AF65-F5344CB8AC3E}">
        <p14:creationId xmlns:p14="http://schemas.microsoft.com/office/powerpoint/2010/main" val="267349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93D88-6345-41AA-B5E8-4BA1955F27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8FE98B-A1A2-470D-A29E-96650B05A4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9B5EDA-FACE-447E-9C54-22D4E620DC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9ABD77-9993-46AE-84DC-067746144E02}"/>
              </a:ext>
            </a:extLst>
          </p:cNvPr>
          <p:cNvSpPr>
            <a:spLocks noGrp="1"/>
          </p:cNvSpPr>
          <p:nvPr>
            <p:ph type="dt" sz="half" idx="10"/>
          </p:nvPr>
        </p:nvSpPr>
        <p:spPr/>
        <p:txBody>
          <a:bodyPr/>
          <a:lstStyle/>
          <a:p>
            <a:fld id="{72D2824F-9BE7-49D2-9312-C8C509E2AF71}" type="datetime1">
              <a:rPr lang="en-US" smtClean="0"/>
              <a:t>8/16/2022</a:t>
            </a:fld>
            <a:endParaRPr lang="en-US" dirty="0"/>
          </a:p>
        </p:txBody>
      </p:sp>
      <p:sp>
        <p:nvSpPr>
          <p:cNvPr id="6" name="Footer Placeholder 5">
            <a:extLst>
              <a:ext uri="{FF2B5EF4-FFF2-40B4-BE49-F238E27FC236}">
                <a16:creationId xmlns:a16="http://schemas.microsoft.com/office/drawing/2014/main" id="{EC4F0E10-1822-49EB-9E86-B1995CF602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3EE604E-5CD7-4122-B89D-8F045C1C8B59}"/>
              </a:ext>
            </a:extLst>
          </p:cNvPr>
          <p:cNvSpPr>
            <a:spLocks noGrp="1"/>
          </p:cNvSpPr>
          <p:nvPr>
            <p:ph type="sldNum" sz="quarter" idx="12"/>
          </p:nvPr>
        </p:nvSpPr>
        <p:spPr/>
        <p:txBody>
          <a:bodyPr/>
          <a:lstStyle/>
          <a:p>
            <a:fld id="{538677E7-4041-4908-AD3E-87923A029073}" type="slidenum">
              <a:rPr lang="en-US" smtClean="0"/>
              <a:t>‹#›</a:t>
            </a:fld>
            <a:endParaRPr lang="en-US" dirty="0"/>
          </a:p>
        </p:txBody>
      </p:sp>
    </p:spTree>
    <p:extLst>
      <p:ext uri="{BB962C8B-B14F-4D97-AF65-F5344CB8AC3E}">
        <p14:creationId xmlns:p14="http://schemas.microsoft.com/office/powerpoint/2010/main" val="3891844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065DF-FB45-4EA3-B584-D5CE938FD3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47EEDF-B884-4DBF-914E-1BBCE79397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9CB9B2-8AF9-40E8-A859-BA73FDCF16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FAA345-7DC6-42A6-A9C1-92B06C5101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F8790E-D036-4D23-93E4-13AFFE7762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FFDE7F-A089-41D6-A168-A9A55C42DCB2}"/>
              </a:ext>
            </a:extLst>
          </p:cNvPr>
          <p:cNvSpPr>
            <a:spLocks noGrp="1"/>
          </p:cNvSpPr>
          <p:nvPr>
            <p:ph type="dt" sz="half" idx="10"/>
          </p:nvPr>
        </p:nvSpPr>
        <p:spPr/>
        <p:txBody>
          <a:bodyPr/>
          <a:lstStyle/>
          <a:p>
            <a:fld id="{DC9F2881-A769-41F3-85C4-6EC4E3D0CD6C}" type="datetime1">
              <a:rPr lang="en-US" smtClean="0"/>
              <a:t>8/16/2022</a:t>
            </a:fld>
            <a:endParaRPr lang="en-US" dirty="0"/>
          </a:p>
        </p:txBody>
      </p:sp>
      <p:sp>
        <p:nvSpPr>
          <p:cNvPr id="8" name="Footer Placeholder 7">
            <a:extLst>
              <a:ext uri="{FF2B5EF4-FFF2-40B4-BE49-F238E27FC236}">
                <a16:creationId xmlns:a16="http://schemas.microsoft.com/office/drawing/2014/main" id="{89770A77-0DDB-4CC4-8CB7-6DED7C8DD23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9C7D1E4-C91B-4CFD-903E-EC634A7B6B58}"/>
              </a:ext>
            </a:extLst>
          </p:cNvPr>
          <p:cNvSpPr>
            <a:spLocks noGrp="1"/>
          </p:cNvSpPr>
          <p:nvPr>
            <p:ph type="sldNum" sz="quarter" idx="12"/>
          </p:nvPr>
        </p:nvSpPr>
        <p:spPr/>
        <p:txBody>
          <a:bodyPr/>
          <a:lstStyle/>
          <a:p>
            <a:fld id="{538677E7-4041-4908-AD3E-87923A029073}" type="slidenum">
              <a:rPr lang="en-US" smtClean="0"/>
              <a:t>‹#›</a:t>
            </a:fld>
            <a:endParaRPr lang="en-US" dirty="0"/>
          </a:p>
        </p:txBody>
      </p:sp>
    </p:spTree>
    <p:extLst>
      <p:ext uri="{BB962C8B-B14F-4D97-AF65-F5344CB8AC3E}">
        <p14:creationId xmlns:p14="http://schemas.microsoft.com/office/powerpoint/2010/main" val="973785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B944D-08EF-4263-9CC7-F7EC4687DC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8C024F-D851-4CA9-BF74-F027DA5A97C3}"/>
              </a:ext>
            </a:extLst>
          </p:cNvPr>
          <p:cNvSpPr>
            <a:spLocks noGrp="1"/>
          </p:cNvSpPr>
          <p:nvPr>
            <p:ph type="dt" sz="half" idx="10"/>
          </p:nvPr>
        </p:nvSpPr>
        <p:spPr/>
        <p:txBody>
          <a:bodyPr/>
          <a:lstStyle/>
          <a:p>
            <a:fld id="{86003620-F59D-4C6D-AA20-5C9AD1312062}" type="datetime1">
              <a:rPr lang="en-US" smtClean="0"/>
              <a:t>8/16/2022</a:t>
            </a:fld>
            <a:endParaRPr lang="en-US" dirty="0"/>
          </a:p>
        </p:txBody>
      </p:sp>
      <p:sp>
        <p:nvSpPr>
          <p:cNvPr id="4" name="Footer Placeholder 3">
            <a:extLst>
              <a:ext uri="{FF2B5EF4-FFF2-40B4-BE49-F238E27FC236}">
                <a16:creationId xmlns:a16="http://schemas.microsoft.com/office/drawing/2014/main" id="{B0226C49-8CEC-4D69-9C86-56CD57069C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05F049B-40DB-40A1-9D42-C8728172CD33}"/>
              </a:ext>
            </a:extLst>
          </p:cNvPr>
          <p:cNvSpPr>
            <a:spLocks noGrp="1"/>
          </p:cNvSpPr>
          <p:nvPr>
            <p:ph type="sldNum" sz="quarter" idx="12"/>
          </p:nvPr>
        </p:nvSpPr>
        <p:spPr/>
        <p:txBody>
          <a:bodyPr/>
          <a:lstStyle/>
          <a:p>
            <a:fld id="{538677E7-4041-4908-AD3E-87923A029073}" type="slidenum">
              <a:rPr lang="en-US" smtClean="0"/>
              <a:t>‹#›</a:t>
            </a:fld>
            <a:endParaRPr lang="en-US" dirty="0"/>
          </a:p>
        </p:txBody>
      </p:sp>
    </p:spTree>
    <p:extLst>
      <p:ext uri="{BB962C8B-B14F-4D97-AF65-F5344CB8AC3E}">
        <p14:creationId xmlns:p14="http://schemas.microsoft.com/office/powerpoint/2010/main" val="4068254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B5852D-B51F-4095-B437-4DC05D5C2754}"/>
              </a:ext>
            </a:extLst>
          </p:cNvPr>
          <p:cNvSpPr>
            <a:spLocks noGrp="1"/>
          </p:cNvSpPr>
          <p:nvPr>
            <p:ph type="dt" sz="half" idx="10"/>
          </p:nvPr>
        </p:nvSpPr>
        <p:spPr/>
        <p:txBody>
          <a:bodyPr/>
          <a:lstStyle/>
          <a:p>
            <a:fld id="{FCF14778-1D16-4725-9CD8-7C24F12D87D8}" type="datetime1">
              <a:rPr lang="en-US" smtClean="0"/>
              <a:t>8/16/2022</a:t>
            </a:fld>
            <a:endParaRPr lang="en-US" dirty="0"/>
          </a:p>
        </p:txBody>
      </p:sp>
      <p:sp>
        <p:nvSpPr>
          <p:cNvPr id="3" name="Footer Placeholder 2">
            <a:extLst>
              <a:ext uri="{FF2B5EF4-FFF2-40B4-BE49-F238E27FC236}">
                <a16:creationId xmlns:a16="http://schemas.microsoft.com/office/drawing/2014/main" id="{FEACF700-DE5B-49AC-9B98-9206498FEB5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02CD4C2-FCF4-4EAF-9637-D53B3F719D6B}"/>
              </a:ext>
            </a:extLst>
          </p:cNvPr>
          <p:cNvSpPr>
            <a:spLocks noGrp="1"/>
          </p:cNvSpPr>
          <p:nvPr>
            <p:ph type="sldNum" sz="quarter" idx="12"/>
          </p:nvPr>
        </p:nvSpPr>
        <p:spPr/>
        <p:txBody>
          <a:bodyPr/>
          <a:lstStyle/>
          <a:p>
            <a:fld id="{538677E7-4041-4908-AD3E-87923A029073}" type="slidenum">
              <a:rPr lang="en-US" smtClean="0"/>
              <a:t>‹#›</a:t>
            </a:fld>
            <a:endParaRPr lang="en-US" dirty="0"/>
          </a:p>
        </p:txBody>
      </p:sp>
    </p:spTree>
    <p:extLst>
      <p:ext uri="{BB962C8B-B14F-4D97-AF65-F5344CB8AC3E}">
        <p14:creationId xmlns:p14="http://schemas.microsoft.com/office/powerpoint/2010/main" val="1006402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A50DB-E753-4194-A3C8-9B3B29A9BC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42F5B3-934F-4903-B4E8-EB0558DBAF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A3EB4C-929F-4C50-A9EA-18A62DE581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63E9BE-FDE5-4508-9AB4-FFECC9471441}"/>
              </a:ext>
            </a:extLst>
          </p:cNvPr>
          <p:cNvSpPr>
            <a:spLocks noGrp="1"/>
          </p:cNvSpPr>
          <p:nvPr>
            <p:ph type="dt" sz="half" idx="10"/>
          </p:nvPr>
        </p:nvSpPr>
        <p:spPr/>
        <p:txBody>
          <a:bodyPr/>
          <a:lstStyle/>
          <a:p>
            <a:fld id="{CF64B88A-E6E8-4CBE-86EE-B906D44B6337}" type="datetime1">
              <a:rPr lang="en-US" smtClean="0"/>
              <a:t>8/16/2022</a:t>
            </a:fld>
            <a:endParaRPr lang="en-US" dirty="0"/>
          </a:p>
        </p:txBody>
      </p:sp>
      <p:sp>
        <p:nvSpPr>
          <p:cNvPr id="6" name="Footer Placeholder 5">
            <a:extLst>
              <a:ext uri="{FF2B5EF4-FFF2-40B4-BE49-F238E27FC236}">
                <a16:creationId xmlns:a16="http://schemas.microsoft.com/office/drawing/2014/main" id="{DFA94F87-1BE4-4F26-9B57-D328B448F4E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FD6AAE1-1C64-4389-B09C-271128ACB36D}"/>
              </a:ext>
            </a:extLst>
          </p:cNvPr>
          <p:cNvSpPr>
            <a:spLocks noGrp="1"/>
          </p:cNvSpPr>
          <p:nvPr>
            <p:ph type="sldNum" sz="quarter" idx="12"/>
          </p:nvPr>
        </p:nvSpPr>
        <p:spPr/>
        <p:txBody>
          <a:bodyPr/>
          <a:lstStyle/>
          <a:p>
            <a:fld id="{538677E7-4041-4908-AD3E-87923A029073}" type="slidenum">
              <a:rPr lang="en-US" smtClean="0"/>
              <a:t>‹#›</a:t>
            </a:fld>
            <a:endParaRPr lang="en-US" dirty="0"/>
          </a:p>
        </p:txBody>
      </p:sp>
    </p:spTree>
    <p:extLst>
      <p:ext uri="{BB962C8B-B14F-4D97-AF65-F5344CB8AC3E}">
        <p14:creationId xmlns:p14="http://schemas.microsoft.com/office/powerpoint/2010/main" val="1898637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BD397-7318-4818-98B0-0B454ED01D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022A2C-238E-489A-B683-FE72DE4D07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643BC5D-A285-4922-B1B9-A7203DFCA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4FF9D-BF6A-4F6A-8870-5A68622675B3}"/>
              </a:ext>
            </a:extLst>
          </p:cNvPr>
          <p:cNvSpPr>
            <a:spLocks noGrp="1"/>
          </p:cNvSpPr>
          <p:nvPr>
            <p:ph type="dt" sz="half" idx="10"/>
          </p:nvPr>
        </p:nvSpPr>
        <p:spPr/>
        <p:txBody>
          <a:bodyPr/>
          <a:lstStyle/>
          <a:p>
            <a:fld id="{03561093-1305-4587-8A33-306F1E734EC2}" type="datetime1">
              <a:rPr lang="en-US" smtClean="0"/>
              <a:t>8/16/2022</a:t>
            </a:fld>
            <a:endParaRPr lang="en-US" dirty="0"/>
          </a:p>
        </p:txBody>
      </p:sp>
      <p:sp>
        <p:nvSpPr>
          <p:cNvPr id="6" name="Footer Placeholder 5">
            <a:extLst>
              <a:ext uri="{FF2B5EF4-FFF2-40B4-BE49-F238E27FC236}">
                <a16:creationId xmlns:a16="http://schemas.microsoft.com/office/drawing/2014/main" id="{54200BD0-1058-4B60-B314-76E734B89D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5BF277-1392-4F42-8E7A-F480C3D5A333}"/>
              </a:ext>
            </a:extLst>
          </p:cNvPr>
          <p:cNvSpPr>
            <a:spLocks noGrp="1"/>
          </p:cNvSpPr>
          <p:nvPr>
            <p:ph type="sldNum" sz="quarter" idx="12"/>
          </p:nvPr>
        </p:nvSpPr>
        <p:spPr/>
        <p:txBody>
          <a:bodyPr/>
          <a:lstStyle/>
          <a:p>
            <a:fld id="{538677E7-4041-4908-AD3E-87923A029073}" type="slidenum">
              <a:rPr lang="en-US" smtClean="0"/>
              <a:t>‹#›</a:t>
            </a:fld>
            <a:endParaRPr lang="en-US" dirty="0"/>
          </a:p>
        </p:txBody>
      </p:sp>
    </p:spTree>
    <p:extLst>
      <p:ext uri="{BB962C8B-B14F-4D97-AF65-F5344CB8AC3E}">
        <p14:creationId xmlns:p14="http://schemas.microsoft.com/office/powerpoint/2010/main" val="1312311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2409F3-E7C3-48E6-8BC1-AA29E0EBB1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9830E4-534F-4C2F-A2EF-ACB08F0A94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816D1-9AB6-4E64-8BA4-54FD0369CC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25F9B2-43D7-473C-BC65-58DA50B71A76}" type="datetime1">
              <a:rPr lang="en-US" smtClean="0"/>
              <a:t>8/16/2022</a:t>
            </a:fld>
            <a:endParaRPr lang="en-US" dirty="0"/>
          </a:p>
        </p:txBody>
      </p:sp>
      <p:sp>
        <p:nvSpPr>
          <p:cNvPr id="5" name="Footer Placeholder 4">
            <a:extLst>
              <a:ext uri="{FF2B5EF4-FFF2-40B4-BE49-F238E27FC236}">
                <a16:creationId xmlns:a16="http://schemas.microsoft.com/office/drawing/2014/main" id="{43A80E27-1D3B-4D3D-A180-AAAF210BE0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14C0A1F-55E4-462B-8E52-AF8ED166B7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8677E7-4041-4908-AD3E-87923A029073}" type="slidenum">
              <a:rPr lang="en-US" smtClean="0"/>
              <a:t>‹#›</a:t>
            </a:fld>
            <a:endParaRPr lang="en-US" dirty="0"/>
          </a:p>
        </p:txBody>
      </p:sp>
    </p:spTree>
    <p:extLst>
      <p:ext uri="{BB962C8B-B14F-4D97-AF65-F5344CB8AC3E}">
        <p14:creationId xmlns:p14="http://schemas.microsoft.com/office/powerpoint/2010/main" val="2668898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115AA-5F86-4D84-BA63-FAF3BE76314E}"/>
              </a:ext>
            </a:extLst>
          </p:cNvPr>
          <p:cNvSpPr>
            <a:spLocks noGrp="1"/>
          </p:cNvSpPr>
          <p:nvPr>
            <p:ph type="ctrTitle"/>
          </p:nvPr>
        </p:nvSpPr>
        <p:spPr/>
        <p:txBody>
          <a:bodyPr/>
          <a:lstStyle/>
          <a:p>
            <a:r>
              <a:rPr lang="en-US" sz="3200" dirty="0">
                <a:effectLst/>
                <a:latin typeface="+mn-lt"/>
                <a:ea typeface="Calibri" panose="020F0502020204030204" pitchFamily="34" charset="0"/>
              </a:rPr>
              <a:t>Chapter 15</a:t>
            </a:r>
            <a:r>
              <a:rPr lang="en-US" sz="3200">
                <a:effectLst/>
                <a:latin typeface="+mn-lt"/>
                <a:ea typeface="Calibri" panose="020F0502020204030204" pitchFamily="34" charset="0"/>
              </a:rPr>
              <a:t>: Mobile phones, computer-mediated and online interaction</a:t>
            </a:r>
            <a:br>
              <a:rPr lang="en-US" sz="1800" dirty="0">
                <a:effectLst/>
                <a:latin typeface="Times New Roman" panose="02020603050405020304" pitchFamily="18" charset="0"/>
                <a:ea typeface="Calibri" panose="020F0502020204030204" pitchFamily="34" charset="0"/>
              </a:rPr>
            </a:br>
            <a:endParaRPr lang="en-US" dirty="0"/>
          </a:p>
        </p:txBody>
      </p:sp>
      <p:sp>
        <p:nvSpPr>
          <p:cNvPr id="3" name="Subtitle 2">
            <a:extLst>
              <a:ext uri="{FF2B5EF4-FFF2-40B4-BE49-F238E27FC236}">
                <a16:creationId xmlns:a16="http://schemas.microsoft.com/office/drawing/2014/main" id="{45BA2B68-772E-4A59-BCED-37C842DE9A49}"/>
              </a:ext>
            </a:extLst>
          </p:cNvPr>
          <p:cNvSpPr>
            <a:spLocks noGrp="1"/>
          </p:cNvSpPr>
          <p:nvPr>
            <p:ph type="subTitle" idx="1"/>
          </p:nvPr>
        </p:nvSpPr>
        <p:spPr>
          <a:xfrm>
            <a:off x="1524000" y="3602037"/>
            <a:ext cx="9144000" cy="2945719"/>
          </a:xfrm>
        </p:spPr>
        <p:txBody>
          <a:bodyPr/>
          <a:lstStyle/>
          <a:p>
            <a:pPr algn="l"/>
            <a:r>
              <a:rPr lang="en-US"/>
              <a:t>  </a:t>
            </a:r>
            <a:r>
              <a:rPr lang="en-US" sz="2400">
                <a:latin typeface="Calibri" panose="020F0502020204030204" pitchFamily="34" charset="0"/>
                <a:cs typeface="Calibri" panose="020F0502020204030204" pitchFamily="34" charset="0"/>
              </a:rPr>
              <a:t>Angela Cora Garcia, c2022; slides to accompany Chapter 15 of </a:t>
            </a:r>
            <a:r>
              <a:rPr lang="en-US" sz="2400" i="1">
                <a:latin typeface="Calibri" panose="020F0502020204030204" pitchFamily="34" charset="0"/>
                <a:cs typeface="Calibri" panose="020F0502020204030204" pitchFamily="34" charset="0"/>
              </a:rPr>
              <a:t>An Introduction to Interaction: Understanding Talk in the Workplace and Everyday Life, Second Edition</a:t>
            </a:r>
            <a:r>
              <a:rPr lang="en-US" sz="2400">
                <a:latin typeface="Calibri" panose="020F0502020204030204" pitchFamily="34" charset="0"/>
                <a:cs typeface="Calibri" panose="020F0502020204030204" pitchFamily="34" charset="0"/>
              </a:rPr>
              <a:t>.  Bloomsbury Press.</a:t>
            </a:r>
          </a:p>
          <a:p>
            <a:pPr algn="l"/>
            <a:endParaRPr lang="en-US"/>
          </a:p>
          <a:p>
            <a:pPr algn="l"/>
            <a:r>
              <a:rPr lang="en-US"/>
              <a:t>(</a:t>
            </a:r>
            <a:r>
              <a:rPr lang="en-US" dirty="0"/>
              <a:t>Note:  Excerpt numbers will follow the number they were given in the textbook chapter, to make it easier to refer back to that section of the chapter for more details.)</a:t>
            </a:r>
          </a:p>
          <a:p>
            <a:endParaRPr lang="en-US" dirty="0"/>
          </a:p>
        </p:txBody>
      </p:sp>
    </p:spTree>
    <p:extLst>
      <p:ext uri="{BB962C8B-B14F-4D97-AF65-F5344CB8AC3E}">
        <p14:creationId xmlns:p14="http://schemas.microsoft.com/office/powerpoint/2010/main" val="4163565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5A575-94C0-45FA-93A8-47F0061C1DA8}"/>
              </a:ext>
            </a:extLst>
          </p:cNvPr>
          <p:cNvSpPr>
            <a:spLocks noGrp="1"/>
          </p:cNvSpPr>
          <p:nvPr>
            <p:ph type="title"/>
          </p:nvPr>
        </p:nvSpPr>
        <p:spPr>
          <a:xfrm>
            <a:off x="838200" y="365126"/>
            <a:ext cx="10515600" cy="524108"/>
          </a:xfrm>
        </p:spPr>
        <p:txBody>
          <a:bodyPr/>
          <a:lstStyle/>
          <a:p>
            <a:br>
              <a:rPr lang="en-US" sz="3200" dirty="0">
                <a:effectLst/>
                <a:latin typeface="+mn-lt"/>
                <a:ea typeface="Calibri" panose="020F0502020204030204" pitchFamily="34" charset="0"/>
              </a:rPr>
            </a:br>
            <a:r>
              <a:rPr lang="en-US" sz="3200" dirty="0">
                <a:effectLst/>
                <a:latin typeface="+mn-lt"/>
                <a:ea typeface="Calibri" panose="020F0502020204030204" pitchFamily="34" charset="0"/>
              </a:rPr>
              <a:t>Video mediated and video game interaction </a:t>
            </a:r>
            <a:br>
              <a:rPr lang="en-US" sz="4400" dirty="0">
                <a:effectLst/>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BD2CE049-5BAD-4D5D-B05F-07D6C708E43A}"/>
              </a:ext>
            </a:extLst>
          </p:cNvPr>
          <p:cNvSpPr>
            <a:spLocks noGrp="1"/>
          </p:cNvSpPr>
          <p:nvPr>
            <p:ph idx="1"/>
          </p:nvPr>
        </p:nvSpPr>
        <p:spPr>
          <a:xfrm>
            <a:off x="1476462" y="1325460"/>
            <a:ext cx="9877338" cy="5243119"/>
          </a:xfrm>
        </p:spPr>
        <p:txBody>
          <a:bodyPr>
            <a:normAutofit/>
          </a:bodyPr>
          <a:lstStyle/>
          <a:p>
            <a:pPr marL="0" indent="0">
              <a:buNone/>
            </a:pPr>
            <a:r>
              <a:rPr lang="en-US" sz="2400" dirty="0">
                <a:effectLst/>
                <a:ea typeface="Calibri" panose="020F0502020204030204" pitchFamily="34" charset="0"/>
              </a:rPr>
              <a:t>Liang (2021) uses conversation analysis to study the process of learning to play video games.  She examines how participants use interactions involving their avatars to teach fellow players through artfully constructed directives.  </a:t>
            </a:r>
          </a:p>
          <a:p>
            <a:pPr marL="0" indent="0">
              <a:buNone/>
            </a:pPr>
            <a:endParaRPr lang="en-US" sz="2400" dirty="0">
              <a:ea typeface="Calibri" panose="020F0502020204030204" pitchFamily="34" charset="0"/>
            </a:endParaRPr>
          </a:p>
          <a:p>
            <a:pPr marL="0" indent="0">
              <a:buNone/>
            </a:pPr>
            <a:r>
              <a:rPr lang="en-US" sz="2400" dirty="0">
                <a:effectLst/>
                <a:ea typeface="Calibri" panose="020F0502020204030204" pitchFamily="34" charset="0"/>
              </a:rPr>
              <a:t>These actions incorporate the embodied action of their game avatars.  The experienced participants in the game Liang (2021) studied were trying to teach relatively novice players how to learn things they needed to do in the game and how to answer puzzles and riddles embedded in the game.  This included a combination of verbal instruction and embodied action (via the avatars).  </a:t>
            </a:r>
          </a:p>
          <a:p>
            <a:pPr marL="0" indent="0">
              <a:buNone/>
            </a:pPr>
            <a:endParaRPr lang="en-US" sz="2400" dirty="0">
              <a:ea typeface="Calibri" panose="020F0502020204030204" pitchFamily="34" charset="0"/>
            </a:endParaRPr>
          </a:p>
          <a:p>
            <a:pPr marL="0" indent="0">
              <a:buNone/>
            </a:pPr>
            <a:r>
              <a:rPr lang="en-US" sz="2400" dirty="0">
                <a:effectLst/>
                <a:ea typeface="Calibri" panose="020F0502020204030204" pitchFamily="34" charset="0"/>
              </a:rPr>
              <a:t>While engaged in these activities, the participants encountered problems with visual perspective and point of view.  The players could not always see what was being demonstrated if their avatars were not located correctly. </a:t>
            </a:r>
            <a:endParaRPr lang="en-US" sz="2400" dirty="0"/>
          </a:p>
        </p:txBody>
      </p:sp>
      <p:sp>
        <p:nvSpPr>
          <p:cNvPr id="4" name="Slide Number Placeholder 3">
            <a:extLst>
              <a:ext uri="{FF2B5EF4-FFF2-40B4-BE49-F238E27FC236}">
                <a16:creationId xmlns:a16="http://schemas.microsoft.com/office/drawing/2014/main" id="{33482A6D-3C4C-4174-B08B-3A28799CBD24}"/>
              </a:ext>
            </a:extLst>
          </p:cNvPr>
          <p:cNvSpPr>
            <a:spLocks noGrp="1"/>
          </p:cNvSpPr>
          <p:nvPr>
            <p:ph type="sldNum" sz="quarter" idx="12"/>
          </p:nvPr>
        </p:nvSpPr>
        <p:spPr/>
        <p:txBody>
          <a:bodyPr/>
          <a:lstStyle/>
          <a:p>
            <a:fld id="{538677E7-4041-4908-AD3E-87923A029073}" type="slidenum">
              <a:rPr lang="en-US" smtClean="0"/>
              <a:t>10</a:t>
            </a:fld>
            <a:endParaRPr lang="en-US" dirty="0"/>
          </a:p>
        </p:txBody>
      </p:sp>
    </p:spTree>
    <p:extLst>
      <p:ext uri="{BB962C8B-B14F-4D97-AF65-F5344CB8AC3E}">
        <p14:creationId xmlns:p14="http://schemas.microsoft.com/office/powerpoint/2010/main" val="560836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5706C-1B75-467F-9DD5-854DF77BF270}"/>
              </a:ext>
            </a:extLst>
          </p:cNvPr>
          <p:cNvSpPr>
            <a:spLocks noGrp="1"/>
          </p:cNvSpPr>
          <p:nvPr>
            <p:ph type="title"/>
          </p:nvPr>
        </p:nvSpPr>
        <p:spPr>
          <a:xfrm>
            <a:off x="838200" y="365125"/>
            <a:ext cx="10515600" cy="784167"/>
          </a:xfrm>
        </p:spPr>
        <p:txBody>
          <a:bodyPr>
            <a:normAutofit/>
          </a:bodyPr>
          <a:lstStyle/>
          <a:p>
            <a:r>
              <a:rPr lang="en-US" sz="3200" dirty="0">
                <a:latin typeface="+mn-lt"/>
              </a:rPr>
              <a:t>Summary</a:t>
            </a:r>
          </a:p>
        </p:txBody>
      </p:sp>
      <p:sp>
        <p:nvSpPr>
          <p:cNvPr id="3" name="Content Placeholder 2">
            <a:extLst>
              <a:ext uri="{FF2B5EF4-FFF2-40B4-BE49-F238E27FC236}">
                <a16:creationId xmlns:a16="http://schemas.microsoft.com/office/drawing/2014/main" id="{469C0275-43E6-4809-9AE8-7134B8C7F699}"/>
              </a:ext>
            </a:extLst>
          </p:cNvPr>
          <p:cNvSpPr>
            <a:spLocks noGrp="1"/>
          </p:cNvSpPr>
          <p:nvPr>
            <p:ph idx="1"/>
          </p:nvPr>
        </p:nvSpPr>
        <p:spPr>
          <a:xfrm>
            <a:off x="838200" y="1216404"/>
            <a:ext cx="10515600" cy="5360565"/>
          </a:xfrm>
        </p:spPr>
        <p:txBody>
          <a:bodyPr/>
          <a:lstStyle/>
          <a:p>
            <a:pPr marL="0" indent="0">
              <a:buNone/>
            </a:pPr>
            <a:r>
              <a:rPr lang="en-US" sz="2400" dirty="0">
                <a:effectLst/>
                <a:ea typeface="Calibri" panose="020F0502020204030204" pitchFamily="34" charset="0"/>
              </a:rPr>
              <a:t>The technological changes reported in this chapter are relatively recent. Both the technologies and users’ practices for using the technologies are likely to keep continually evolving. </a:t>
            </a:r>
          </a:p>
          <a:p>
            <a:pPr marL="0" indent="0">
              <a:buNone/>
            </a:pPr>
            <a:endParaRPr lang="en-US" sz="2400" dirty="0">
              <a:ea typeface="Calibri" panose="020F0502020204030204" pitchFamily="34" charset="0"/>
            </a:endParaRPr>
          </a:p>
          <a:p>
            <a:pPr marL="0" indent="0">
              <a:buNone/>
            </a:pPr>
            <a:r>
              <a:rPr lang="en-US" sz="2400" dirty="0">
                <a:effectLst/>
                <a:ea typeface="Calibri" panose="020F0502020204030204" pitchFamily="34" charset="0"/>
              </a:rPr>
              <a:t>Further research is needed on a number of the topics in this chapter, as well as other issues around the use of mobile phones and telephone technology in general. For example, when talking on mobile phones, if two people talk at the same time, one is cut off in order to avoid simultaneous speech. How this function affects the rhythm of the conversation, the timing of turn exchange, and the listener’s ability to use minimal responses effectively should be investigated.  </a:t>
            </a:r>
          </a:p>
          <a:p>
            <a:pPr marL="0" indent="0">
              <a:buNone/>
            </a:pPr>
            <a:endParaRPr lang="en-US" sz="2400" dirty="0">
              <a:ea typeface="Calibri" panose="020F0502020204030204" pitchFamily="34" charset="0"/>
            </a:endParaRPr>
          </a:p>
          <a:p>
            <a:pPr marL="0" indent="0">
              <a:buNone/>
            </a:pPr>
            <a:r>
              <a:rPr lang="en-US" sz="2400" dirty="0">
                <a:effectLst/>
                <a:ea typeface="Calibri" panose="020F0502020204030204" pitchFamily="34" charset="0"/>
              </a:rPr>
              <a:t>The ever-evolving expansion of web-based and online social media, video-game and workspaces requires focused attention from conversation analytic research.</a:t>
            </a:r>
          </a:p>
          <a:p>
            <a:endParaRPr lang="en-US" dirty="0"/>
          </a:p>
        </p:txBody>
      </p:sp>
      <p:sp>
        <p:nvSpPr>
          <p:cNvPr id="4" name="Slide Number Placeholder 3">
            <a:extLst>
              <a:ext uri="{FF2B5EF4-FFF2-40B4-BE49-F238E27FC236}">
                <a16:creationId xmlns:a16="http://schemas.microsoft.com/office/drawing/2014/main" id="{E1BE2BCE-D869-4591-88E2-9648A4ADB6D0}"/>
              </a:ext>
            </a:extLst>
          </p:cNvPr>
          <p:cNvSpPr>
            <a:spLocks noGrp="1"/>
          </p:cNvSpPr>
          <p:nvPr>
            <p:ph type="sldNum" sz="quarter" idx="12"/>
          </p:nvPr>
        </p:nvSpPr>
        <p:spPr/>
        <p:txBody>
          <a:bodyPr/>
          <a:lstStyle/>
          <a:p>
            <a:fld id="{538677E7-4041-4908-AD3E-87923A029073}" type="slidenum">
              <a:rPr lang="en-US" smtClean="0"/>
              <a:t>11</a:t>
            </a:fld>
            <a:endParaRPr lang="en-US" dirty="0"/>
          </a:p>
        </p:txBody>
      </p:sp>
    </p:spTree>
    <p:extLst>
      <p:ext uri="{BB962C8B-B14F-4D97-AF65-F5344CB8AC3E}">
        <p14:creationId xmlns:p14="http://schemas.microsoft.com/office/powerpoint/2010/main" val="412080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97AE-2DA6-4B2C-B364-22FC207133B5}"/>
              </a:ext>
            </a:extLst>
          </p:cNvPr>
          <p:cNvSpPr>
            <a:spLocks noGrp="1"/>
          </p:cNvSpPr>
          <p:nvPr>
            <p:ph type="title"/>
          </p:nvPr>
        </p:nvSpPr>
        <p:spPr>
          <a:xfrm>
            <a:off x="838200" y="365125"/>
            <a:ext cx="10515600" cy="666721"/>
          </a:xfrm>
        </p:spPr>
        <p:txBody>
          <a:bodyPr>
            <a:normAutofit/>
          </a:bodyPr>
          <a:lstStyle/>
          <a:p>
            <a:r>
              <a:rPr lang="en-US" sz="3200">
                <a:latin typeface="+mn-lt"/>
              </a:rPr>
              <a:t>References</a:t>
            </a:r>
            <a:endParaRPr lang="en-US" sz="3200" dirty="0">
              <a:latin typeface="+mn-lt"/>
            </a:endParaRPr>
          </a:p>
        </p:txBody>
      </p:sp>
      <p:sp>
        <p:nvSpPr>
          <p:cNvPr id="3" name="Content Placeholder 2">
            <a:extLst>
              <a:ext uri="{FF2B5EF4-FFF2-40B4-BE49-F238E27FC236}">
                <a16:creationId xmlns:a16="http://schemas.microsoft.com/office/drawing/2014/main" id="{D4BFBB08-EE1D-4C41-B4AE-D185C72E5F38}"/>
              </a:ext>
            </a:extLst>
          </p:cNvPr>
          <p:cNvSpPr>
            <a:spLocks noGrp="1"/>
          </p:cNvSpPr>
          <p:nvPr>
            <p:ph idx="1"/>
          </p:nvPr>
        </p:nvSpPr>
        <p:spPr>
          <a:xfrm>
            <a:off x="838200" y="1132514"/>
            <a:ext cx="10515600" cy="5511567"/>
          </a:xfrm>
        </p:spPr>
        <p:txBody>
          <a:bodyPr/>
          <a:lstStyle/>
          <a:p>
            <a:pPr marL="0" indent="0">
              <a:lnSpc>
                <a:spcPct val="100000"/>
              </a:lnSpc>
              <a:spcBef>
                <a:spcPts val="0"/>
              </a:spcBef>
              <a:spcAft>
                <a:spcPts val="600"/>
              </a:spcAft>
              <a:buNone/>
            </a:pPr>
            <a:r>
              <a:rPr lang="en-US" sz="2000">
                <a:effectLst/>
                <a:ea typeface="Calibri" panose="020F0502020204030204" pitchFamily="34" charset="0"/>
                <a:cs typeface="Times New Roman" panose="02020603050405020304" pitchFamily="18" charset="0"/>
              </a:rPr>
              <a:t>Arminen, Ilkka. (2005), ‘Sequential order and sequence structure: the case of incommensurable studies on mobile phone calls’, </a:t>
            </a:r>
            <a:r>
              <a:rPr lang="en-US" sz="2000" u="sng">
                <a:effectLst/>
                <a:ea typeface="Calibri" panose="020F0502020204030204" pitchFamily="34" charset="0"/>
                <a:cs typeface="Times New Roman" panose="02020603050405020304" pitchFamily="18" charset="0"/>
              </a:rPr>
              <a:t>Discourse Studies</a:t>
            </a:r>
            <a:r>
              <a:rPr lang="en-US" sz="2000">
                <a:effectLst/>
                <a:ea typeface="Calibri" panose="020F0502020204030204" pitchFamily="34" charset="0"/>
                <a:cs typeface="Times New Roman" panose="02020603050405020304" pitchFamily="18" charset="0"/>
              </a:rPr>
              <a:t>, 7, (6), 649–62. </a:t>
            </a:r>
          </a:p>
          <a:p>
            <a:pPr marL="0" indent="0">
              <a:lnSpc>
                <a:spcPct val="100000"/>
              </a:lnSpc>
              <a:spcBef>
                <a:spcPts val="0"/>
              </a:spcBef>
              <a:spcAft>
                <a:spcPts val="600"/>
              </a:spcAft>
              <a:buNone/>
            </a:pPr>
            <a:r>
              <a:rPr lang="en-US" sz="2000">
                <a:effectLst/>
                <a:ea typeface="Calibri" panose="020F0502020204030204" pitchFamily="34" charset="0"/>
                <a:cs typeface="Times New Roman" panose="02020603050405020304" pitchFamily="18" charset="0"/>
              </a:rPr>
              <a:t>Arminen, Ilkka and Leinonen, Minna. (2006), ‘Mobile phone call openings: tailoring answers to personalized summonses’, </a:t>
            </a:r>
            <a:r>
              <a:rPr lang="en-US" sz="2000" u="sng">
                <a:effectLst/>
                <a:ea typeface="Calibri" panose="020F0502020204030204" pitchFamily="34" charset="0"/>
                <a:cs typeface="Times New Roman" panose="02020603050405020304" pitchFamily="18" charset="0"/>
              </a:rPr>
              <a:t>Discourse Studies</a:t>
            </a:r>
            <a:r>
              <a:rPr lang="en-US" sz="2000">
                <a:effectLst/>
                <a:ea typeface="Calibri" panose="020F0502020204030204" pitchFamily="34" charset="0"/>
                <a:cs typeface="Times New Roman" panose="02020603050405020304" pitchFamily="18" charset="0"/>
              </a:rPr>
              <a:t>, 8, (3), 339–68.</a:t>
            </a:r>
          </a:p>
          <a:p>
            <a:pPr marL="0" indent="0">
              <a:lnSpc>
                <a:spcPct val="100000"/>
              </a:lnSpc>
              <a:spcBef>
                <a:spcPts val="0"/>
              </a:spcBef>
              <a:spcAft>
                <a:spcPts val="600"/>
              </a:spcAft>
              <a:buNone/>
            </a:pPr>
            <a:r>
              <a:rPr lang="en-US" sz="2000">
                <a:effectLst/>
                <a:ea typeface="Calibri" panose="020F0502020204030204" pitchFamily="34" charset="0"/>
                <a:cs typeface="Times New Roman" panose="02020603050405020304" pitchFamily="18" charset="0"/>
              </a:rPr>
              <a:t>Arminen, Ilkka and Weilenmann, Alexandra. (2009), ‘Mobile presence and intimacy—reshaping social actions in mobile contextual configuration’, </a:t>
            </a:r>
            <a:r>
              <a:rPr lang="en-US" sz="2000" u="sng">
                <a:effectLst/>
                <a:ea typeface="Calibri" panose="020F0502020204030204" pitchFamily="34" charset="0"/>
                <a:cs typeface="Times New Roman" panose="02020603050405020304" pitchFamily="18" charset="0"/>
              </a:rPr>
              <a:t>Journal of Pragmatics</a:t>
            </a:r>
            <a:r>
              <a:rPr lang="en-US" sz="2000">
                <a:effectLst/>
                <a:ea typeface="Calibri" panose="020F0502020204030204" pitchFamily="34" charset="0"/>
                <a:cs typeface="Times New Roman" panose="02020603050405020304" pitchFamily="18" charset="0"/>
              </a:rPr>
              <a:t>, 41, 1905–23. </a:t>
            </a:r>
          </a:p>
          <a:p>
            <a:pPr marL="0" indent="0">
              <a:lnSpc>
                <a:spcPct val="100000"/>
              </a:lnSpc>
              <a:spcBef>
                <a:spcPts val="0"/>
              </a:spcBef>
              <a:spcAft>
                <a:spcPts val="600"/>
              </a:spcAft>
              <a:buNone/>
            </a:pPr>
            <a:r>
              <a:rPr lang="en-US" sz="2000">
                <a:effectLst/>
                <a:ea typeface="Calibri" panose="020F0502020204030204" pitchFamily="34" charset="0"/>
                <a:cs typeface="Times New Roman" panose="02020603050405020304" pitchFamily="18" charset="0"/>
              </a:rPr>
              <a:t>Liang, Mei-Ya. (2021), 'Pragmatic socialization through gameplay directives: Multimodal conversation analysis of avatar-embodied interactions', Journal of Pragmatics, 171, (2017), 36-48. </a:t>
            </a:r>
          </a:p>
          <a:p>
            <a:pPr marL="0" indent="0">
              <a:lnSpc>
                <a:spcPct val="100000"/>
              </a:lnSpc>
              <a:spcBef>
                <a:spcPts val="0"/>
              </a:spcBef>
              <a:spcAft>
                <a:spcPts val="600"/>
              </a:spcAft>
              <a:buNone/>
            </a:pPr>
            <a:r>
              <a:rPr lang="en-US" sz="2000">
                <a:effectLst/>
                <a:ea typeface="Calibri" panose="020F0502020204030204" pitchFamily="34" charset="0"/>
                <a:cs typeface="Times New Roman" panose="02020603050405020304" pitchFamily="18" charset="0"/>
              </a:rPr>
              <a:t>Murdoch, Jamie, Rebecca Barnes, Jillian Pooler, Valerie Lattimer, Emily Fletcher and John L. Campbell. (2015), 'The impact of using computer decision-support software in primary care nurse-led telephone triage:  Interactional dilemmas and conversational consequences', </a:t>
            </a:r>
            <a:r>
              <a:rPr lang="en-US" sz="2000" u="sng">
                <a:effectLst/>
                <a:ea typeface="Calibri" panose="020F0502020204030204" pitchFamily="34" charset="0"/>
                <a:cs typeface="Times New Roman" panose="02020603050405020304" pitchFamily="18" charset="0"/>
              </a:rPr>
              <a:t>Social Science &amp; Medicine</a:t>
            </a:r>
            <a:r>
              <a:rPr lang="en-US" sz="2000">
                <a:effectLst/>
                <a:ea typeface="Calibri" panose="020F0502020204030204" pitchFamily="34" charset="0"/>
                <a:cs typeface="Times New Roman" panose="02020603050405020304" pitchFamily="18" charset="0"/>
              </a:rPr>
              <a:t>, 126, (2015), 36-47.</a:t>
            </a:r>
          </a:p>
          <a:p>
            <a:pPr marL="0" indent="0">
              <a:lnSpc>
                <a:spcPct val="100000"/>
              </a:lnSpc>
              <a:spcBef>
                <a:spcPts val="0"/>
              </a:spcBef>
              <a:spcAft>
                <a:spcPts val="600"/>
              </a:spcAft>
              <a:buNone/>
            </a:pPr>
            <a:r>
              <a:rPr lang="en-US" sz="2000">
                <a:effectLst/>
                <a:ea typeface="Calibri" panose="020F0502020204030204" pitchFamily="34" charset="0"/>
                <a:cs typeface="Times New Roman" panose="02020603050405020304" pitchFamily="18" charset="0"/>
              </a:rPr>
              <a:t>Reed, Darren J. (2017), 'Performance and interaction on Soundcloud:  Social remix and the fundamental techniques of conversation', </a:t>
            </a:r>
            <a:r>
              <a:rPr lang="en-US" sz="2000" u="sng">
                <a:effectLst/>
                <a:ea typeface="Calibri" panose="020F0502020204030204" pitchFamily="34" charset="0"/>
                <a:cs typeface="Times New Roman" panose="02020603050405020304" pitchFamily="18" charset="0"/>
              </a:rPr>
              <a:t>Journal of Pragmatics</a:t>
            </a:r>
            <a:r>
              <a:rPr lang="en-US" sz="2000">
                <a:effectLst/>
                <a:ea typeface="Calibri" panose="020F0502020204030204" pitchFamily="34" charset="0"/>
                <a:cs typeface="Times New Roman" panose="02020603050405020304" pitchFamily="18" charset="0"/>
              </a:rPr>
              <a:t>, 115, (2017), 82-98.</a:t>
            </a:r>
          </a:p>
          <a:p>
            <a:endParaRPr lang="en-US" dirty="0"/>
          </a:p>
        </p:txBody>
      </p:sp>
      <p:sp>
        <p:nvSpPr>
          <p:cNvPr id="4" name="Slide Number Placeholder 3">
            <a:extLst>
              <a:ext uri="{FF2B5EF4-FFF2-40B4-BE49-F238E27FC236}">
                <a16:creationId xmlns:a16="http://schemas.microsoft.com/office/drawing/2014/main" id="{F737F188-F3CE-4042-AD81-D74BA0C2F023}"/>
              </a:ext>
            </a:extLst>
          </p:cNvPr>
          <p:cNvSpPr>
            <a:spLocks noGrp="1"/>
          </p:cNvSpPr>
          <p:nvPr>
            <p:ph type="sldNum" sz="quarter" idx="12"/>
          </p:nvPr>
        </p:nvSpPr>
        <p:spPr/>
        <p:txBody>
          <a:bodyPr/>
          <a:lstStyle/>
          <a:p>
            <a:fld id="{538677E7-4041-4908-AD3E-87923A029073}" type="slidenum">
              <a:rPr lang="en-US" smtClean="0"/>
              <a:t>12</a:t>
            </a:fld>
            <a:endParaRPr lang="en-US" dirty="0"/>
          </a:p>
        </p:txBody>
      </p:sp>
    </p:spTree>
    <p:extLst>
      <p:ext uri="{BB962C8B-B14F-4D97-AF65-F5344CB8AC3E}">
        <p14:creationId xmlns:p14="http://schemas.microsoft.com/office/powerpoint/2010/main" val="3029344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03BB2-0143-4AB4-AC64-2F13FD06653C}"/>
              </a:ext>
            </a:extLst>
          </p:cNvPr>
          <p:cNvSpPr>
            <a:spLocks noGrp="1"/>
          </p:cNvSpPr>
          <p:nvPr>
            <p:ph type="title"/>
          </p:nvPr>
        </p:nvSpPr>
        <p:spPr>
          <a:xfrm>
            <a:off x="838200" y="365125"/>
            <a:ext cx="10515600" cy="616387"/>
          </a:xfrm>
        </p:spPr>
        <p:txBody>
          <a:bodyPr>
            <a:normAutofit/>
          </a:bodyPr>
          <a:lstStyle/>
          <a:p>
            <a:r>
              <a:rPr lang="en-US" sz="3200" dirty="0">
                <a:latin typeface="+mn-lt"/>
              </a:rPr>
              <a:t>Outline</a:t>
            </a:r>
          </a:p>
        </p:txBody>
      </p:sp>
      <p:sp>
        <p:nvSpPr>
          <p:cNvPr id="3" name="Content Placeholder 2">
            <a:extLst>
              <a:ext uri="{FF2B5EF4-FFF2-40B4-BE49-F238E27FC236}">
                <a16:creationId xmlns:a16="http://schemas.microsoft.com/office/drawing/2014/main" id="{453455CE-AE4E-40D3-8F26-FBA7057146D7}"/>
              </a:ext>
            </a:extLst>
          </p:cNvPr>
          <p:cNvSpPr>
            <a:spLocks noGrp="1"/>
          </p:cNvSpPr>
          <p:nvPr>
            <p:ph idx="1"/>
          </p:nvPr>
        </p:nvSpPr>
        <p:spPr>
          <a:xfrm>
            <a:off x="1065401" y="1191033"/>
            <a:ext cx="9936061" cy="5301842"/>
          </a:xfrm>
        </p:spPr>
        <p:txBody>
          <a:bodyPr/>
          <a:lstStyle/>
          <a:p>
            <a:pPr marL="0" indent="0">
              <a:lnSpc>
                <a:spcPct val="100000"/>
              </a:lnSpc>
              <a:spcBef>
                <a:spcPts val="0"/>
              </a:spcBef>
              <a:buNone/>
            </a:pPr>
            <a:r>
              <a:rPr lang="en-US" sz="1600" dirty="0"/>
              <a:t>Introduction</a:t>
            </a:r>
          </a:p>
          <a:p>
            <a:pPr marL="0" indent="0">
              <a:lnSpc>
                <a:spcPct val="100000"/>
              </a:lnSpc>
              <a:spcBef>
                <a:spcPts val="0"/>
              </a:spcBef>
              <a:buNone/>
            </a:pPr>
            <a:endParaRPr lang="en-US" sz="1600" dirty="0"/>
          </a:p>
          <a:p>
            <a:pPr marL="0" indent="0">
              <a:lnSpc>
                <a:spcPct val="100000"/>
              </a:lnSpc>
              <a:spcBef>
                <a:spcPts val="0"/>
              </a:spcBef>
              <a:buNone/>
            </a:pPr>
            <a:r>
              <a:rPr lang="en-US" sz="1600" dirty="0">
                <a:effectLst/>
                <a:ea typeface="Calibri" panose="020F0502020204030204" pitchFamily="34" charset="0"/>
              </a:rPr>
              <a:t>Knowing who is calling and the opening sequence of the call</a:t>
            </a:r>
          </a:p>
          <a:p>
            <a:pPr marL="0" indent="0">
              <a:lnSpc>
                <a:spcPct val="100000"/>
              </a:lnSpc>
              <a:spcBef>
                <a:spcPts val="0"/>
              </a:spcBef>
              <a:buNone/>
            </a:pPr>
            <a:endParaRPr lang="en-US" sz="1600" dirty="0">
              <a:effectLst/>
              <a:ea typeface="Calibri" panose="020F0502020204030204" pitchFamily="34" charset="0"/>
            </a:endParaRPr>
          </a:p>
          <a:p>
            <a:pPr marL="0" indent="0">
              <a:lnSpc>
                <a:spcPct val="100000"/>
              </a:lnSpc>
              <a:spcBef>
                <a:spcPts val="0"/>
              </a:spcBef>
              <a:buNone/>
            </a:pPr>
            <a:r>
              <a:rPr lang="en-US" sz="1600" dirty="0">
                <a:effectLst/>
                <a:ea typeface="Calibri" panose="020F0502020204030204" pitchFamily="34" charset="0"/>
              </a:rPr>
              <a:t>Location of the call, co-present parties, and integration with other activities </a:t>
            </a:r>
          </a:p>
          <a:p>
            <a:pPr marL="0" indent="0">
              <a:lnSpc>
                <a:spcPct val="100000"/>
              </a:lnSpc>
              <a:spcBef>
                <a:spcPts val="0"/>
              </a:spcBef>
              <a:buNone/>
            </a:pPr>
            <a:endParaRPr lang="en-US" sz="1600" dirty="0">
              <a:effectLst/>
              <a:ea typeface="Calibri" panose="020F0502020204030204" pitchFamily="34" charset="0"/>
            </a:endParaRPr>
          </a:p>
          <a:p>
            <a:pPr marL="0" indent="0">
              <a:lnSpc>
                <a:spcPct val="100000"/>
              </a:lnSpc>
              <a:spcBef>
                <a:spcPts val="0"/>
              </a:spcBef>
              <a:buNone/>
            </a:pPr>
            <a:r>
              <a:rPr lang="en-US" sz="1600" dirty="0">
                <a:effectLst/>
                <a:ea typeface="Calibri" panose="020F0502020204030204" pitchFamily="34" charset="0"/>
              </a:rPr>
              <a:t>Text as talk</a:t>
            </a:r>
            <a:r>
              <a:rPr lang="en-US" sz="1600">
                <a:effectLst/>
                <a:ea typeface="Calibri" panose="020F0502020204030204" pitchFamily="34" charset="0"/>
              </a:rPr>
              <a:t>:  Emojis</a:t>
            </a:r>
            <a:r>
              <a:rPr lang="en-US" sz="1600" dirty="0">
                <a:effectLst/>
                <a:ea typeface="Calibri" panose="020F0502020204030204" pitchFamily="34" charset="0"/>
              </a:rPr>
              <a:t>, instant messaging, and storytelling in chat</a:t>
            </a:r>
          </a:p>
          <a:p>
            <a:pPr marL="0" lvl="1" indent="0">
              <a:lnSpc>
                <a:spcPct val="100000"/>
              </a:lnSpc>
              <a:spcBef>
                <a:spcPts val="0"/>
              </a:spcBef>
              <a:buNone/>
            </a:pPr>
            <a:r>
              <a:rPr lang="en-US" sz="1600" dirty="0">
                <a:effectLst/>
                <a:ea typeface="Calibri" panose="020F0502020204030204" pitchFamily="34" charset="0"/>
              </a:rPr>
              <a:t>	Using emojis to display emotion text-based chat</a:t>
            </a:r>
          </a:p>
          <a:p>
            <a:pPr marL="0" lvl="1" indent="0">
              <a:lnSpc>
                <a:spcPct val="100000"/>
              </a:lnSpc>
              <a:spcBef>
                <a:spcPts val="0"/>
              </a:spcBef>
              <a:buNone/>
            </a:pPr>
            <a:r>
              <a:rPr lang="en-US" sz="1600" dirty="0">
                <a:effectLst/>
                <a:ea typeface="Calibri" panose="020F0502020204030204" pitchFamily="34" charset="0"/>
              </a:rPr>
              <a:t>	Storytelling in chat</a:t>
            </a:r>
          </a:p>
          <a:p>
            <a:pPr marL="0" indent="0">
              <a:lnSpc>
                <a:spcPct val="100000"/>
              </a:lnSpc>
              <a:spcBef>
                <a:spcPts val="0"/>
              </a:spcBef>
              <a:buNone/>
            </a:pPr>
            <a:endParaRPr lang="en-US" sz="1600" dirty="0">
              <a:effectLst/>
              <a:ea typeface="Calibri" panose="020F0502020204030204" pitchFamily="34" charset="0"/>
            </a:endParaRPr>
          </a:p>
          <a:p>
            <a:pPr marL="0" indent="0">
              <a:lnSpc>
                <a:spcPct val="100000"/>
              </a:lnSpc>
              <a:spcBef>
                <a:spcPts val="0"/>
              </a:spcBef>
              <a:buNone/>
            </a:pPr>
            <a:r>
              <a:rPr lang="en-US" sz="1600" dirty="0">
                <a:effectLst/>
                <a:ea typeface="Calibri" panose="020F0502020204030204" pitchFamily="34" charset="0"/>
              </a:rPr>
              <a:t>Multi-modal platforms:  Sharing music with "Soundcloud"</a:t>
            </a:r>
          </a:p>
          <a:p>
            <a:pPr marL="0" indent="0">
              <a:lnSpc>
                <a:spcPct val="100000"/>
              </a:lnSpc>
              <a:spcBef>
                <a:spcPts val="0"/>
              </a:spcBef>
              <a:buNone/>
            </a:pPr>
            <a:endParaRPr lang="en-US" sz="1600" dirty="0">
              <a:effectLst/>
              <a:ea typeface="Calibri" panose="020F0502020204030204" pitchFamily="34" charset="0"/>
            </a:endParaRPr>
          </a:p>
          <a:p>
            <a:pPr marL="0" indent="0">
              <a:lnSpc>
                <a:spcPct val="100000"/>
              </a:lnSpc>
              <a:spcBef>
                <a:spcPts val="0"/>
              </a:spcBef>
              <a:buNone/>
            </a:pPr>
            <a:r>
              <a:rPr lang="en-US" sz="1600" dirty="0">
                <a:effectLst/>
                <a:ea typeface="Calibri" panose="020F0502020204030204" pitchFamily="34" charset="0"/>
              </a:rPr>
              <a:t>Computer assisted/collaborative workspaces </a:t>
            </a:r>
          </a:p>
          <a:p>
            <a:pPr marL="0" indent="0">
              <a:lnSpc>
                <a:spcPct val="100000"/>
              </a:lnSpc>
              <a:spcBef>
                <a:spcPts val="0"/>
              </a:spcBef>
              <a:buNone/>
            </a:pPr>
            <a:endParaRPr lang="en-US" sz="1600" dirty="0">
              <a:effectLst/>
              <a:ea typeface="Calibri" panose="020F0502020204030204" pitchFamily="34" charset="0"/>
            </a:endParaRPr>
          </a:p>
          <a:p>
            <a:pPr marL="0" indent="0">
              <a:lnSpc>
                <a:spcPct val="100000"/>
              </a:lnSpc>
              <a:spcBef>
                <a:spcPts val="0"/>
              </a:spcBef>
              <a:buNone/>
            </a:pPr>
            <a:r>
              <a:rPr lang="en-US" sz="1600" dirty="0">
                <a:effectLst/>
                <a:ea typeface="Calibri" panose="020F0502020204030204" pitchFamily="34" charset="0"/>
              </a:rPr>
              <a:t>Video mediated and video game interaction </a:t>
            </a:r>
          </a:p>
          <a:p>
            <a:pPr marL="0" indent="0">
              <a:lnSpc>
                <a:spcPct val="100000"/>
              </a:lnSpc>
              <a:spcBef>
                <a:spcPts val="0"/>
              </a:spcBef>
              <a:buNone/>
            </a:pPr>
            <a:endParaRPr lang="en-US" sz="1600" dirty="0">
              <a:effectLst/>
              <a:ea typeface="Calibri" panose="020F0502020204030204" pitchFamily="34" charset="0"/>
            </a:endParaRPr>
          </a:p>
          <a:p>
            <a:pPr marL="0" indent="0">
              <a:lnSpc>
                <a:spcPct val="100000"/>
              </a:lnSpc>
              <a:spcBef>
                <a:spcPts val="0"/>
              </a:spcBef>
              <a:buNone/>
            </a:pPr>
            <a:r>
              <a:rPr lang="en-US" sz="1600">
                <a:effectLst/>
                <a:ea typeface="Calibri" panose="020F0502020204030204" pitchFamily="34" charset="0"/>
              </a:rPr>
              <a:t>Summary</a:t>
            </a:r>
          </a:p>
          <a:p>
            <a:pPr marL="0" indent="0">
              <a:lnSpc>
                <a:spcPct val="100000"/>
              </a:lnSpc>
              <a:spcBef>
                <a:spcPts val="0"/>
              </a:spcBef>
              <a:buNone/>
            </a:pPr>
            <a:endParaRPr lang="en-US" sz="1600">
              <a:ea typeface="Calibri" panose="020F0502020204030204" pitchFamily="34" charset="0"/>
            </a:endParaRPr>
          </a:p>
          <a:p>
            <a:pPr marL="0" indent="0">
              <a:lnSpc>
                <a:spcPct val="100000"/>
              </a:lnSpc>
              <a:spcBef>
                <a:spcPts val="0"/>
              </a:spcBef>
              <a:buNone/>
            </a:pPr>
            <a:r>
              <a:rPr lang="en-US" sz="1600">
                <a:effectLst/>
                <a:ea typeface="Calibri" panose="020F0502020204030204" pitchFamily="34" charset="0"/>
              </a:rPr>
              <a:t>References</a:t>
            </a:r>
            <a:endParaRPr lang="en-US" sz="1600" dirty="0">
              <a:effectLst/>
              <a:ea typeface="Calibri" panose="020F0502020204030204" pitchFamily="34" charset="0"/>
            </a:endParaRP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7E57F4D-04F4-4E75-A927-AD575778CE37}"/>
              </a:ext>
            </a:extLst>
          </p:cNvPr>
          <p:cNvSpPr>
            <a:spLocks noGrp="1"/>
          </p:cNvSpPr>
          <p:nvPr>
            <p:ph type="sldNum" sz="quarter" idx="12"/>
          </p:nvPr>
        </p:nvSpPr>
        <p:spPr/>
        <p:txBody>
          <a:bodyPr/>
          <a:lstStyle/>
          <a:p>
            <a:fld id="{538677E7-4041-4908-AD3E-87923A029073}" type="slidenum">
              <a:rPr lang="en-US" smtClean="0"/>
              <a:t>2</a:t>
            </a:fld>
            <a:endParaRPr lang="en-US" dirty="0"/>
          </a:p>
        </p:txBody>
      </p:sp>
    </p:spTree>
    <p:extLst>
      <p:ext uri="{BB962C8B-B14F-4D97-AF65-F5344CB8AC3E}">
        <p14:creationId xmlns:p14="http://schemas.microsoft.com/office/powerpoint/2010/main" val="977223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B74D7-852C-4FD9-93D0-4A978C5DD3B3}"/>
              </a:ext>
            </a:extLst>
          </p:cNvPr>
          <p:cNvSpPr>
            <a:spLocks noGrp="1"/>
          </p:cNvSpPr>
          <p:nvPr>
            <p:ph type="title"/>
          </p:nvPr>
        </p:nvSpPr>
        <p:spPr>
          <a:xfrm>
            <a:off x="838200" y="365125"/>
            <a:ext cx="10515600" cy="767389"/>
          </a:xfrm>
        </p:spPr>
        <p:txBody>
          <a:bodyPr/>
          <a:lstStyle/>
          <a:p>
            <a:br>
              <a:rPr lang="en-US" sz="3200" dirty="0">
                <a:latin typeface="+mn-lt"/>
              </a:rPr>
            </a:br>
            <a:r>
              <a:rPr lang="en-US" sz="3200" dirty="0">
                <a:latin typeface="+mn-lt"/>
              </a:rPr>
              <a:t>Introduction</a:t>
            </a:r>
            <a:br>
              <a:rPr lang="en-US" sz="4400" dirty="0"/>
            </a:br>
            <a:endParaRPr lang="en-US" dirty="0"/>
          </a:p>
        </p:txBody>
      </p:sp>
      <p:sp>
        <p:nvSpPr>
          <p:cNvPr id="3" name="Content Placeholder 2">
            <a:extLst>
              <a:ext uri="{FF2B5EF4-FFF2-40B4-BE49-F238E27FC236}">
                <a16:creationId xmlns:a16="http://schemas.microsoft.com/office/drawing/2014/main" id="{0D0D8CDF-A7C4-4252-A9DC-86F6AF0D3C1B}"/>
              </a:ext>
            </a:extLst>
          </p:cNvPr>
          <p:cNvSpPr>
            <a:spLocks noGrp="1"/>
          </p:cNvSpPr>
          <p:nvPr>
            <p:ph idx="1"/>
          </p:nvPr>
        </p:nvSpPr>
        <p:spPr>
          <a:xfrm>
            <a:off x="1744910" y="1778466"/>
            <a:ext cx="9608890" cy="4865615"/>
          </a:xfrm>
        </p:spPr>
        <p:txBody>
          <a:bodyPr/>
          <a:lstStyle/>
          <a:p>
            <a:pPr marL="0" indent="0">
              <a:buNone/>
            </a:pPr>
            <a:r>
              <a:rPr lang="en-US" sz="2400" dirty="0"/>
              <a:t>Technological innovations have markedly changed telephonic communications since the early conversation analytic studies were conducted.</a:t>
            </a:r>
          </a:p>
          <a:p>
            <a:pPr marL="0" indent="0">
              <a:buNone/>
            </a:pPr>
            <a:endParaRPr lang="en-US" sz="2400" dirty="0"/>
          </a:p>
          <a:p>
            <a:pPr marL="0" indent="0">
              <a:buNone/>
            </a:pPr>
            <a:endParaRPr lang="en-US" sz="2400" dirty="0"/>
          </a:p>
          <a:p>
            <a:pPr marL="0" indent="0">
              <a:buNone/>
            </a:pPr>
            <a:r>
              <a:rPr lang="en-US" sz="2400" dirty="0"/>
              <a:t>This chapter reviews more recent research on mobile phone calls and studies</a:t>
            </a:r>
            <a:r>
              <a:rPr lang="en-US" sz="2400" dirty="0">
                <a:effectLst/>
                <a:ea typeface="Calibri" panose="020F0502020204030204" pitchFamily="34" charset="0"/>
              </a:rPr>
              <a:t> that apply conversation analysis to the understanding of web-based chat and other online activities such as collaborative workspaces and video games.</a:t>
            </a:r>
          </a:p>
          <a:p>
            <a:endParaRPr lang="en-US" dirty="0"/>
          </a:p>
        </p:txBody>
      </p:sp>
      <p:sp>
        <p:nvSpPr>
          <p:cNvPr id="4" name="Slide Number Placeholder 3">
            <a:extLst>
              <a:ext uri="{FF2B5EF4-FFF2-40B4-BE49-F238E27FC236}">
                <a16:creationId xmlns:a16="http://schemas.microsoft.com/office/drawing/2014/main" id="{1079E8EF-E445-42A8-8597-82B396919563}"/>
              </a:ext>
            </a:extLst>
          </p:cNvPr>
          <p:cNvSpPr>
            <a:spLocks noGrp="1"/>
          </p:cNvSpPr>
          <p:nvPr>
            <p:ph type="sldNum" sz="quarter" idx="12"/>
          </p:nvPr>
        </p:nvSpPr>
        <p:spPr/>
        <p:txBody>
          <a:bodyPr/>
          <a:lstStyle/>
          <a:p>
            <a:fld id="{538677E7-4041-4908-AD3E-87923A029073}" type="slidenum">
              <a:rPr lang="en-US" smtClean="0"/>
              <a:t>3</a:t>
            </a:fld>
            <a:endParaRPr lang="en-US" dirty="0"/>
          </a:p>
        </p:txBody>
      </p:sp>
    </p:spTree>
    <p:extLst>
      <p:ext uri="{BB962C8B-B14F-4D97-AF65-F5344CB8AC3E}">
        <p14:creationId xmlns:p14="http://schemas.microsoft.com/office/powerpoint/2010/main" val="82662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E38A-1E5E-42EF-AB34-8DDF5ADBCB7C}"/>
              </a:ext>
            </a:extLst>
          </p:cNvPr>
          <p:cNvSpPr>
            <a:spLocks noGrp="1"/>
          </p:cNvSpPr>
          <p:nvPr>
            <p:ph type="title"/>
          </p:nvPr>
        </p:nvSpPr>
        <p:spPr>
          <a:xfrm>
            <a:off x="838200" y="365126"/>
            <a:ext cx="10515600" cy="649942"/>
          </a:xfrm>
        </p:spPr>
        <p:txBody>
          <a:bodyPr/>
          <a:lstStyle/>
          <a:p>
            <a:br>
              <a:rPr lang="en-US" sz="3200" dirty="0">
                <a:effectLst/>
                <a:latin typeface="+mn-lt"/>
                <a:ea typeface="Calibri" panose="020F0502020204030204" pitchFamily="34" charset="0"/>
              </a:rPr>
            </a:br>
            <a:r>
              <a:rPr lang="en-US" sz="3200" dirty="0">
                <a:effectLst/>
                <a:latin typeface="+mn-lt"/>
                <a:ea typeface="Calibri" panose="020F0502020204030204" pitchFamily="34" charset="0"/>
              </a:rPr>
              <a:t>Knowing who is calling and the opening sequence of the call</a:t>
            </a:r>
            <a:br>
              <a:rPr lang="en-US" sz="4400" dirty="0">
                <a:effectLst/>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CAEC9783-F14F-4390-B9DA-79C9D09B76BB}"/>
              </a:ext>
            </a:extLst>
          </p:cNvPr>
          <p:cNvSpPr>
            <a:spLocks noGrp="1"/>
          </p:cNvSpPr>
          <p:nvPr>
            <p:ph idx="1"/>
          </p:nvPr>
        </p:nvSpPr>
        <p:spPr>
          <a:xfrm>
            <a:off x="1702964" y="1677798"/>
            <a:ext cx="9650835" cy="4974672"/>
          </a:xfrm>
        </p:spPr>
        <p:txBody>
          <a:bodyPr>
            <a:normAutofit/>
          </a:bodyPr>
          <a:lstStyle/>
          <a:p>
            <a:pPr marL="0" indent="0">
              <a:buNone/>
            </a:pPr>
            <a:r>
              <a:rPr lang="en-US" sz="2400" dirty="0"/>
              <a:t>The technological changes in mobile phone calls have resulted in different ways of organizing the opening sequences of the calls.</a:t>
            </a:r>
          </a:p>
          <a:p>
            <a:pPr marL="0" indent="0">
              <a:buNone/>
            </a:pPr>
            <a:endParaRPr lang="en-US" sz="2400" dirty="0"/>
          </a:p>
          <a:p>
            <a:pPr marL="0" indent="0">
              <a:buNone/>
            </a:pPr>
            <a:r>
              <a:rPr lang="en-US" sz="2400" dirty="0"/>
              <a:t>For example, caller ID and other features such as distinctive ring tones make it possible to identify the caller before the phone call has been answered.  The called-party's first words are therefore not just an answer to a summons, they are also a greeting. </a:t>
            </a:r>
          </a:p>
          <a:p>
            <a:pPr marL="0" indent="0">
              <a:buNone/>
            </a:pPr>
            <a:endParaRPr lang="en-US" sz="2400" dirty="0"/>
          </a:p>
          <a:p>
            <a:pPr marL="0" indent="0">
              <a:buNone/>
            </a:pPr>
            <a:r>
              <a:rPr lang="en-US" sz="2400" dirty="0"/>
              <a:t>In Excerpt 2 on the next slide the participants go right to the business of the call without an explicit opening sequence.</a:t>
            </a:r>
          </a:p>
          <a:p>
            <a:pPr marL="0" indent="0">
              <a:buNone/>
            </a:pPr>
            <a:endParaRPr lang="en-US" sz="2400" dirty="0"/>
          </a:p>
          <a:p>
            <a:pPr marL="0" indent="0">
              <a:buNone/>
            </a:pPr>
            <a:r>
              <a:rPr lang="en-US" sz="1600" dirty="0">
                <a:effectLst/>
                <a:ea typeface="Calibri" panose="020F0502020204030204" pitchFamily="34" charset="0"/>
              </a:rPr>
              <a:t>(Arminen and Leinonen, 2006)</a:t>
            </a:r>
            <a:endParaRPr lang="en-US" sz="1600" dirty="0"/>
          </a:p>
        </p:txBody>
      </p:sp>
      <p:sp>
        <p:nvSpPr>
          <p:cNvPr id="4" name="Slide Number Placeholder 3">
            <a:extLst>
              <a:ext uri="{FF2B5EF4-FFF2-40B4-BE49-F238E27FC236}">
                <a16:creationId xmlns:a16="http://schemas.microsoft.com/office/drawing/2014/main" id="{BCF654CB-C8F4-4291-9468-2E530FA8F31B}"/>
              </a:ext>
            </a:extLst>
          </p:cNvPr>
          <p:cNvSpPr>
            <a:spLocks noGrp="1"/>
          </p:cNvSpPr>
          <p:nvPr>
            <p:ph type="sldNum" sz="quarter" idx="12"/>
          </p:nvPr>
        </p:nvSpPr>
        <p:spPr/>
        <p:txBody>
          <a:bodyPr/>
          <a:lstStyle/>
          <a:p>
            <a:fld id="{538677E7-4041-4908-AD3E-87923A029073}" type="slidenum">
              <a:rPr lang="en-US" smtClean="0"/>
              <a:t>4</a:t>
            </a:fld>
            <a:endParaRPr lang="en-US" dirty="0"/>
          </a:p>
        </p:txBody>
      </p:sp>
    </p:spTree>
    <p:extLst>
      <p:ext uri="{BB962C8B-B14F-4D97-AF65-F5344CB8AC3E}">
        <p14:creationId xmlns:p14="http://schemas.microsoft.com/office/powerpoint/2010/main" val="3166069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609E7-588F-4A3B-9259-983FFA069026}"/>
              </a:ext>
            </a:extLst>
          </p:cNvPr>
          <p:cNvSpPr>
            <a:spLocks noGrp="1"/>
          </p:cNvSpPr>
          <p:nvPr>
            <p:ph type="title"/>
          </p:nvPr>
        </p:nvSpPr>
        <p:spPr>
          <a:xfrm>
            <a:off x="838200" y="365125"/>
            <a:ext cx="10515600" cy="884835"/>
          </a:xfrm>
        </p:spPr>
        <p:txBody>
          <a:bodyPr>
            <a:normAutofit/>
          </a:bodyPr>
          <a:lstStyle/>
          <a:p>
            <a:r>
              <a:rPr lang="en-US" sz="3200" dirty="0">
                <a:effectLst/>
                <a:latin typeface="+mn-lt"/>
                <a:ea typeface="Calibri" panose="020F0502020204030204" pitchFamily="34" charset="0"/>
              </a:rPr>
              <a:t>Excerpt 2:  Arminen (2005, p. 655)</a:t>
            </a:r>
            <a:br>
              <a:rPr lang="en-US" sz="3200" dirty="0">
                <a:effectLst/>
                <a:latin typeface="+mn-lt"/>
                <a:ea typeface="Calibri" panose="020F0502020204030204" pitchFamily="34" charset="0"/>
              </a:rPr>
            </a:br>
            <a:endParaRPr lang="en-US" sz="3200" dirty="0">
              <a:latin typeface="+mn-lt"/>
            </a:endParaRPr>
          </a:p>
        </p:txBody>
      </p:sp>
      <p:sp>
        <p:nvSpPr>
          <p:cNvPr id="3" name="Content Placeholder 2">
            <a:extLst>
              <a:ext uri="{FF2B5EF4-FFF2-40B4-BE49-F238E27FC236}">
                <a16:creationId xmlns:a16="http://schemas.microsoft.com/office/drawing/2014/main" id="{B95824DD-3F49-4672-9244-AC3EE3B30CB8}"/>
              </a:ext>
            </a:extLst>
          </p:cNvPr>
          <p:cNvSpPr>
            <a:spLocks noGrp="1"/>
          </p:cNvSpPr>
          <p:nvPr>
            <p:ph idx="1"/>
          </p:nvPr>
        </p:nvSpPr>
        <p:spPr>
          <a:xfrm>
            <a:off x="2105636" y="1694576"/>
            <a:ext cx="9248163" cy="4482387"/>
          </a:xfrm>
        </p:spPr>
        <p:txBody>
          <a:bodyPr/>
          <a:lstStyle/>
          <a:p>
            <a:pPr marR="457200" indent="0">
              <a:lnSpc>
                <a:spcPct val="200000"/>
              </a:lnSpc>
              <a:spcBef>
                <a:spcPts val="0"/>
              </a:spcBef>
              <a:spcAft>
                <a:spcPts val="0"/>
              </a:spcAft>
              <a:buNone/>
            </a:pPr>
            <a:r>
              <a:rPr lang="en-US" sz="1800" dirty="0">
                <a:effectLst/>
                <a:latin typeface="Times New Roman" panose="02020603050405020304" pitchFamily="18" charset="0"/>
                <a:ea typeface="Calibri" panose="020F0502020204030204" pitchFamily="34" charset="0"/>
              </a:rPr>
              <a:t>(SB = Answerer; Kisha = caller)</a:t>
            </a:r>
          </a:p>
          <a:p>
            <a:pPr marR="457200" indent="0">
              <a:lnSpc>
                <a:spcPct val="200000"/>
              </a:lnSpc>
              <a:spcBef>
                <a:spcPts val="0"/>
              </a:spcBef>
              <a:spcAft>
                <a:spcPts val="0"/>
              </a:spcAft>
              <a:buNone/>
            </a:pPr>
            <a:r>
              <a:rPr lang="en-US" sz="1800" dirty="0">
                <a:effectLst/>
                <a:latin typeface="Times New Roman" panose="02020603050405020304" pitchFamily="18" charset="0"/>
                <a:ea typeface="Calibri" panose="020F0502020204030204" pitchFamily="34" charset="0"/>
              </a:rPr>
              <a:t>1		((summons))</a:t>
            </a:r>
          </a:p>
          <a:p>
            <a:pPr marR="457200" indent="0">
              <a:lnSpc>
                <a:spcPct val="200000"/>
              </a:lnSpc>
              <a:spcBef>
                <a:spcPts val="0"/>
              </a:spcBef>
              <a:spcAft>
                <a:spcPts val="0"/>
              </a:spcAft>
              <a:buNone/>
            </a:pPr>
            <a:r>
              <a:rPr lang="en-US" sz="1800" dirty="0">
                <a:effectLst/>
                <a:latin typeface="Times New Roman" panose="02020603050405020304" pitchFamily="18" charset="0"/>
                <a:ea typeface="Calibri" panose="020F0502020204030204" pitchFamily="34" charset="0"/>
              </a:rPr>
              <a:t>2   	Kisha:	&gt;</a:t>
            </a:r>
            <a:r>
              <a:rPr lang="en-US" sz="1800" dirty="0" err="1">
                <a:effectLst/>
                <a:latin typeface="Times New Roman" panose="02020603050405020304" pitchFamily="18" charset="0"/>
                <a:ea typeface="Calibri" panose="020F0502020204030204" pitchFamily="34" charset="0"/>
              </a:rPr>
              <a:t>Wha</a:t>
            </a:r>
            <a:r>
              <a:rPr lang="en-US" sz="1800">
                <a:effectLst/>
                <a:latin typeface="Times New Roman" panose="02020603050405020304" pitchFamily="18" charset="0"/>
                <a:ea typeface="Calibri" panose="020F0502020204030204" pitchFamily="34" charset="0"/>
              </a:rPr>
              <a:t>' time you finishin' uni&lt;</a:t>
            </a:r>
          </a:p>
          <a:p>
            <a:pPr marR="457200" indent="0">
              <a:lnSpc>
                <a:spcPct val="200000"/>
              </a:lnSpc>
              <a:spcBef>
                <a:spcPts val="0"/>
              </a:spcBef>
              <a:spcAft>
                <a:spcPts val="0"/>
              </a:spcAft>
              <a:buNone/>
            </a:pPr>
            <a:r>
              <a:rPr lang="en-US" sz="1800">
                <a:effectLst/>
                <a:latin typeface="Times New Roman" panose="02020603050405020304" pitchFamily="18" charset="0"/>
                <a:ea typeface="Calibri" panose="020F0502020204030204" pitchFamily="34" charset="0"/>
              </a:rPr>
              <a:t>3	SB:	</a:t>
            </a:r>
            <a:r>
              <a:rPr lang="en-US" sz="1800" baseline="30000">
                <a:effectLst/>
                <a:latin typeface="Times New Roman" panose="02020603050405020304" pitchFamily="18" charset="0"/>
                <a:ea typeface="Calibri" panose="020F0502020204030204" pitchFamily="34" charset="0"/>
              </a:rPr>
              <a:t>o</a:t>
            </a:r>
            <a:r>
              <a:rPr lang="en-US" sz="1800">
                <a:effectLst/>
                <a:latin typeface="Times New Roman" panose="02020603050405020304" pitchFamily="18" charset="0"/>
                <a:ea typeface="Calibri" panose="020F0502020204030204" pitchFamily="34" charset="0"/>
              </a:rPr>
              <a:t>Ummh wot's wrong.</a:t>
            </a:r>
            <a:r>
              <a:rPr lang="en-US" sz="1800" baseline="30000">
                <a:effectLst/>
                <a:latin typeface="Times New Roman" panose="02020603050405020304" pitchFamily="18" charset="0"/>
                <a:ea typeface="Calibri" panose="020F0502020204030204" pitchFamily="34" charset="0"/>
              </a:rPr>
              <a:t>o</a:t>
            </a:r>
            <a:endParaRPr lang="en-US" sz="1800">
              <a:effectLst/>
              <a:latin typeface="Times New Roman" panose="02020603050405020304" pitchFamily="18" charset="0"/>
              <a:ea typeface="Calibri" panose="020F0502020204030204" pitchFamily="34" charset="0"/>
            </a:endParaRPr>
          </a:p>
          <a:p>
            <a:pPr marR="457200" indent="0">
              <a:lnSpc>
                <a:spcPct val="200000"/>
              </a:lnSpc>
              <a:spcBef>
                <a:spcPts val="0"/>
              </a:spcBef>
              <a:spcAft>
                <a:spcPts val="0"/>
              </a:spcAft>
              <a:buNone/>
            </a:pPr>
            <a:r>
              <a:rPr lang="en-US" sz="1800">
                <a:effectLst/>
                <a:latin typeface="Times New Roman" panose="02020603050405020304" pitchFamily="18" charset="0"/>
                <a:ea typeface="Calibri" panose="020F0502020204030204" pitchFamily="34" charset="0"/>
              </a:rPr>
              <a:t>4	Kisha:	↑Huhh?</a:t>
            </a:r>
          </a:p>
          <a:p>
            <a:pPr marR="457200" indent="0">
              <a:lnSpc>
                <a:spcPct val="200000"/>
              </a:lnSpc>
              <a:spcBef>
                <a:spcPts val="0"/>
              </a:spcBef>
              <a:spcAft>
                <a:spcPts val="0"/>
              </a:spcAft>
              <a:buNone/>
            </a:pPr>
            <a:r>
              <a:rPr lang="en-US" sz="1800">
                <a:effectLst/>
                <a:latin typeface="Times New Roman" panose="02020603050405020304" pitchFamily="18" charset="0"/>
                <a:ea typeface="Calibri" panose="020F0502020204030204" pitchFamily="34" charset="0"/>
              </a:rPr>
              <a:t>5	SB:	</a:t>
            </a:r>
            <a:r>
              <a:rPr lang="en-US" sz="1800" baseline="30000">
                <a:effectLst/>
                <a:latin typeface="Times New Roman" panose="02020603050405020304" pitchFamily="18" charset="0"/>
                <a:ea typeface="Calibri" panose="020F0502020204030204" pitchFamily="34" charset="0"/>
              </a:rPr>
              <a:t>o</a:t>
            </a:r>
            <a:r>
              <a:rPr lang="en-US" sz="1800">
                <a:effectLst/>
                <a:latin typeface="Times New Roman" panose="02020603050405020304" pitchFamily="18" charset="0"/>
                <a:ea typeface="Calibri" panose="020F0502020204030204" pitchFamily="34" charset="0"/>
              </a:rPr>
              <a:t>Why what's wrong</a:t>
            </a:r>
            <a:r>
              <a:rPr lang="en-US" sz="1800" baseline="30000">
                <a:effectLst/>
                <a:latin typeface="Times New Roman" panose="02020603050405020304" pitchFamily="18" charset="0"/>
                <a:ea typeface="Calibri" panose="020F0502020204030204" pitchFamily="34" charset="0"/>
              </a:rPr>
              <a:t>o</a:t>
            </a:r>
            <a:endParaRPr lang="en-US" sz="1800">
              <a:effectLst/>
              <a:latin typeface="Times New Roman" panose="02020603050405020304" pitchFamily="18" charset="0"/>
              <a:ea typeface="Calibri" panose="020F0502020204030204" pitchFamily="34" charset="0"/>
            </a:endParaRPr>
          </a:p>
          <a:p>
            <a:endParaRPr lang="en-US"/>
          </a:p>
        </p:txBody>
      </p:sp>
      <p:sp>
        <p:nvSpPr>
          <p:cNvPr id="4" name="Slide Number Placeholder 3">
            <a:extLst>
              <a:ext uri="{FF2B5EF4-FFF2-40B4-BE49-F238E27FC236}">
                <a16:creationId xmlns:a16="http://schemas.microsoft.com/office/drawing/2014/main" id="{8AF25C47-5FA6-49EB-8C5D-67C5A94CA108}"/>
              </a:ext>
            </a:extLst>
          </p:cNvPr>
          <p:cNvSpPr>
            <a:spLocks noGrp="1"/>
          </p:cNvSpPr>
          <p:nvPr>
            <p:ph type="sldNum" sz="quarter" idx="12"/>
          </p:nvPr>
        </p:nvSpPr>
        <p:spPr/>
        <p:txBody>
          <a:bodyPr/>
          <a:lstStyle/>
          <a:p>
            <a:fld id="{538677E7-4041-4908-AD3E-87923A029073}" type="slidenum">
              <a:rPr lang="en-US" smtClean="0"/>
              <a:t>5</a:t>
            </a:fld>
            <a:endParaRPr lang="en-US"/>
          </a:p>
        </p:txBody>
      </p:sp>
    </p:spTree>
    <p:extLst>
      <p:ext uri="{BB962C8B-B14F-4D97-AF65-F5344CB8AC3E}">
        <p14:creationId xmlns:p14="http://schemas.microsoft.com/office/powerpoint/2010/main" val="3092113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EC524-7EA8-4F58-BC79-CC54D9C8519D}"/>
              </a:ext>
            </a:extLst>
          </p:cNvPr>
          <p:cNvSpPr>
            <a:spLocks noGrp="1"/>
          </p:cNvSpPr>
          <p:nvPr>
            <p:ph type="title"/>
          </p:nvPr>
        </p:nvSpPr>
        <p:spPr>
          <a:xfrm>
            <a:off x="838200" y="365125"/>
            <a:ext cx="10515600" cy="859668"/>
          </a:xfrm>
        </p:spPr>
        <p:txBody>
          <a:bodyPr/>
          <a:lstStyle/>
          <a:p>
            <a:br>
              <a:rPr lang="en-US" sz="3200">
                <a:effectLst/>
                <a:latin typeface="+mn-lt"/>
                <a:ea typeface="Calibri" panose="020F0502020204030204" pitchFamily="34" charset="0"/>
              </a:rPr>
            </a:br>
            <a:br>
              <a:rPr lang="en-US" sz="3200">
                <a:effectLst/>
                <a:latin typeface="+mn-lt"/>
                <a:ea typeface="Calibri" panose="020F0502020204030204" pitchFamily="34" charset="0"/>
              </a:rPr>
            </a:br>
            <a:br>
              <a:rPr lang="en-US" sz="3200">
                <a:effectLst/>
                <a:latin typeface="+mn-lt"/>
                <a:ea typeface="Calibri" panose="020F0502020204030204" pitchFamily="34" charset="0"/>
              </a:rPr>
            </a:br>
            <a:r>
              <a:rPr lang="en-US" sz="3200" dirty="0">
                <a:effectLst/>
                <a:latin typeface="+mn-lt"/>
                <a:ea typeface="Calibri" panose="020F0502020204030204" pitchFamily="34" charset="0"/>
              </a:rPr>
              <a:t>Location of the call, co-present parties, and integration with other activities </a:t>
            </a:r>
            <a:br>
              <a:rPr lang="en-US" sz="3200" dirty="0">
                <a:effectLst/>
                <a:ea typeface="Calibri" panose="020F0502020204030204" pitchFamily="34" charset="0"/>
              </a:rPr>
            </a:br>
            <a:br>
              <a:rPr lang="en-US" sz="4400" dirty="0">
                <a:effectLst/>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519FB9BB-CE71-4B3D-8377-B27F0BCD4E2D}"/>
              </a:ext>
            </a:extLst>
          </p:cNvPr>
          <p:cNvSpPr>
            <a:spLocks noGrp="1"/>
          </p:cNvSpPr>
          <p:nvPr>
            <p:ph idx="1"/>
          </p:nvPr>
        </p:nvSpPr>
        <p:spPr>
          <a:xfrm>
            <a:off x="1770076" y="1837189"/>
            <a:ext cx="9583723" cy="4884286"/>
          </a:xfrm>
        </p:spPr>
        <p:txBody>
          <a:bodyPr/>
          <a:lstStyle/>
          <a:p>
            <a:pPr marL="0" indent="0">
              <a:buNone/>
            </a:pPr>
            <a:r>
              <a:rPr lang="en-US" sz="2400" dirty="0"/>
              <a:t>Location of the call is relevant for the conduct of the call in ways it was not with traditional land line phones.  The person answering the phone may be at a location the caller does not anticipate; these contingencies may affect audibility, privacy, or accessibility for meeting or other arrangements</a:t>
            </a:r>
          </a:p>
          <a:p>
            <a:pPr marL="0" indent="0">
              <a:buNone/>
            </a:pPr>
            <a:endParaRPr lang="en-US" sz="2400" dirty="0"/>
          </a:p>
          <a:p>
            <a:pPr marL="0" indent="0">
              <a:buNone/>
            </a:pPr>
            <a:r>
              <a:rPr lang="en-US" sz="2400" dirty="0"/>
              <a:t>Tied to the location issue is uncertainty as to who might be overhearing parties to the conversation; participants may have to find interactional ways of dealing with these potential conflicts between the conversation on the phone and the conversation with those who are copresent</a:t>
            </a:r>
          </a:p>
          <a:p>
            <a:endParaRPr lang="en-US" dirty="0"/>
          </a:p>
          <a:p>
            <a:endParaRPr lang="en-US" dirty="0"/>
          </a:p>
          <a:p>
            <a:pPr marL="0" indent="0">
              <a:buNone/>
            </a:pPr>
            <a:r>
              <a:rPr lang="en-US" sz="1600" dirty="0">
                <a:effectLst/>
                <a:latin typeface="Times New Roman" panose="02020603050405020304" pitchFamily="18" charset="0"/>
                <a:ea typeface="Calibri" panose="020F0502020204030204" pitchFamily="34" charset="0"/>
              </a:rPr>
              <a:t>(Arminen and Leinonen, 2006; Arminen and Weilenmann, 2009) </a:t>
            </a:r>
            <a:endParaRPr lang="en-US" sz="1600" b="1" dirty="0"/>
          </a:p>
        </p:txBody>
      </p:sp>
      <p:sp>
        <p:nvSpPr>
          <p:cNvPr id="4" name="Slide Number Placeholder 3">
            <a:extLst>
              <a:ext uri="{FF2B5EF4-FFF2-40B4-BE49-F238E27FC236}">
                <a16:creationId xmlns:a16="http://schemas.microsoft.com/office/drawing/2014/main" id="{D0C39402-6505-4FAB-89A9-2AACDD673D7F}"/>
              </a:ext>
            </a:extLst>
          </p:cNvPr>
          <p:cNvSpPr>
            <a:spLocks noGrp="1"/>
          </p:cNvSpPr>
          <p:nvPr>
            <p:ph type="sldNum" sz="quarter" idx="12"/>
          </p:nvPr>
        </p:nvSpPr>
        <p:spPr/>
        <p:txBody>
          <a:bodyPr/>
          <a:lstStyle/>
          <a:p>
            <a:fld id="{538677E7-4041-4908-AD3E-87923A029073}" type="slidenum">
              <a:rPr lang="en-US" smtClean="0"/>
              <a:t>6</a:t>
            </a:fld>
            <a:endParaRPr lang="en-US" dirty="0"/>
          </a:p>
        </p:txBody>
      </p:sp>
    </p:spTree>
    <p:extLst>
      <p:ext uri="{BB962C8B-B14F-4D97-AF65-F5344CB8AC3E}">
        <p14:creationId xmlns:p14="http://schemas.microsoft.com/office/powerpoint/2010/main" val="3255959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CD1C2-92ED-411C-B4B0-52FA30100830}"/>
              </a:ext>
            </a:extLst>
          </p:cNvPr>
          <p:cNvSpPr>
            <a:spLocks noGrp="1"/>
          </p:cNvSpPr>
          <p:nvPr>
            <p:ph type="title"/>
          </p:nvPr>
        </p:nvSpPr>
        <p:spPr>
          <a:xfrm>
            <a:off x="838200" y="365126"/>
            <a:ext cx="10515600" cy="691888"/>
          </a:xfrm>
        </p:spPr>
        <p:txBody>
          <a:bodyPr/>
          <a:lstStyle/>
          <a:p>
            <a:pPr marL="0" indent="0">
              <a:lnSpc>
                <a:spcPct val="100000"/>
              </a:lnSpc>
              <a:spcBef>
                <a:spcPts val="0"/>
              </a:spcBef>
            </a:pPr>
            <a:r>
              <a:rPr lang="en-US" sz="3200" dirty="0">
                <a:effectLst/>
                <a:latin typeface="+mn-lt"/>
                <a:ea typeface="Calibri" panose="020F0502020204030204" pitchFamily="34" charset="0"/>
              </a:rPr>
              <a:t>Text as talk:  Emojis, text-based chat, and storytelling in chat</a:t>
            </a:r>
            <a:br>
              <a:rPr lang="en-US" sz="1600" dirty="0">
                <a:effectLst/>
                <a:ea typeface="Calibri" panose="020F0502020204030204" pitchFamily="34" charset="0"/>
              </a:rPr>
            </a:br>
            <a:r>
              <a:rPr lang="en-US" sz="1600" dirty="0">
                <a:effectLst/>
                <a:ea typeface="Calibri" panose="020F0502020204030204" pitchFamily="34" charset="0"/>
              </a:rPr>
              <a:t>	</a:t>
            </a:r>
            <a:endParaRPr lang="en-US" dirty="0"/>
          </a:p>
        </p:txBody>
      </p:sp>
      <p:sp>
        <p:nvSpPr>
          <p:cNvPr id="3" name="Content Placeholder 2">
            <a:extLst>
              <a:ext uri="{FF2B5EF4-FFF2-40B4-BE49-F238E27FC236}">
                <a16:creationId xmlns:a16="http://schemas.microsoft.com/office/drawing/2014/main" id="{A7C52076-2F1C-42F6-B7E0-60FA1C11BA89}"/>
              </a:ext>
            </a:extLst>
          </p:cNvPr>
          <p:cNvSpPr>
            <a:spLocks noGrp="1"/>
          </p:cNvSpPr>
          <p:nvPr>
            <p:ph idx="1"/>
          </p:nvPr>
        </p:nvSpPr>
        <p:spPr>
          <a:xfrm>
            <a:off x="2206304" y="1845578"/>
            <a:ext cx="9147495" cy="4739779"/>
          </a:xfrm>
        </p:spPr>
        <p:txBody>
          <a:bodyPr/>
          <a:lstStyle/>
          <a:p>
            <a:pPr marL="0" indent="0">
              <a:buNone/>
            </a:pPr>
            <a:r>
              <a:rPr lang="en-US" sz="2400" dirty="0"/>
              <a:t>Participants in web-based chat interactions used emojis in multiple ways to express emotion.  They served either as symbolic representations of laughter or may be used to express a range of emotions </a:t>
            </a:r>
            <a:r>
              <a:rPr lang="en-US" sz="2400"/>
              <a:t>(</a:t>
            </a:r>
            <a:r>
              <a:rPr lang="en-US" sz="2400">
                <a:effectLst/>
                <a:ea typeface="Calibri" panose="020F0502020204030204" pitchFamily="34" charset="0"/>
              </a:rPr>
              <a:t>König, 2019a)</a:t>
            </a:r>
          </a:p>
          <a:p>
            <a:pPr marL="0" indent="0">
              <a:buNone/>
            </a:pPr>
            <a:endParaRPr lang="en-US" sz="2400">
              <a:ea typeface="Calibri" panose="020F0502020204030204" pitchFamily="34" charset="0"/>
            </a:endParaRPr>
          </a:p>
          <a:p>
            <a:pPr marL="0" indent="0">
              <a:buNone/>
            </a:pPr>
            <a:r>
              <a:rPr lang="en-US" sz="2400">
                <a:effectLst/>
                <a:ea typeface="Calibri" panose="020F0502020204030204" pitchFamily="34" charset="0"/>
              </a:rPr>
              <a:t> </a:t>
            </a:r>
            <a:endParaRPr lang="en-US" sz="2400" dirty="0">
              <a:effectLst/>
              <a:ea typeface="Calibri" panose="020F0502020204030204" pitchFamily="34" charset="0"/>
            </a:endParaRPr>
          </a:p>
          <a:p>
            <a:pPr marL="0" indent="0">
              <a:buNone/>
            </a:pPr>
            <a:r>
              <a:rPr lang="en-US" sz="2400" dirty="0">
                <a:ea typeface="Calibri" panose="020F0502020204030204" pitchFamily="34" charset="0"/>
              </a:rPr>
              <a:t>Emojis were also found to be used to accomplish transitions in talk, such as closing sequences (Sampietro, 2019)</a:t>
            </a:r>
          </a:p>
          <a:p>
            <a:pPr marL="0" indent="0">
              <a:buNone/>
            </a:pPr>
            <a:endParaRPr lang="en-US" sz="2400"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F36E4E46-20B0-454C-B09B-D28FDCD3DDD2}"/>
              </a:ext>
            </a:extLst>
          </p:cNvPr>
          <p:cNvSpPr>
            <a:spLocks noGrp="1"/>
          </p:cNvSpPr>
          <p:nvPr>
            <p:ph type="sldNum" sz="quarter" idx="12"/>
          </p:nvPr>
        </p:nvSpPr>
        <p:spPr/>
        <p:txBody>
          <a:bodyPr/>
          <a:lstStyle/>
          <a:p>
            <a:fld id="{538677E7-4041-4908-AD3E-87923A029073}" type="slidenum">
              <a:rPr lang="en-US" smtClean="0"/>
              <a:t>7</a:t>
            </a:fld>
            <a:endParaRPr lang="en-US" dirty="0"/>
          </a:p>
        </p:txBody>
      </p:sp>
    </p:spTree>
    <p:extLst>
      <p:ext uri="{BB962C8B-B14F-4D97-AF65-F5344CB8AC3E}">
        <p14:creationId xmlns:p14="http://schemas.microsoft.com/office/powerpoint/2010/main" val="3472801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A8A91-522A-474F-9032-5994469D5525}"/>
              </a:ext>
            </a:extLst>
          </p:cNvPr>
          <p:cNvSpPr>
            <a:spLocks noGrp="1"/>
          </p:cNvSpPr>
          <p:nvPr>
            <p:ph type="title"/>
          </p:nvPr>
        </p:nvSpPr>
        <p:spPr>
          <a:xfrm>
            <a:off x="838200" y="365126"/>
            <a:ext cx="10515600" cy="792556"/>
          </a:xfrm>
        </p:spPr>
        <p:txBody>
          <a:bodyPr>
            <a:normAutofit/>
          </a:bodyPr>
          <a:lstStyle/>
          <a:p>
            <a:r>
              <a:rPr lang="en-US" sz="3200" dirty="0">
                <a:effectLst/>
                <a:latin typeface="+mn-lt"/>
                <a:ea typeface="Calibri" panose="020F0502020204030204" pitchFamily="34" charset="0"/>
              </a:rPr>
              <a:t>Multi-modal platforms:  Sharing music with "Soundcloud"</a:t>
            </a:r>
            <a:br>
              <a:rPr lang="en-US" sz="3200" dirty="0">
                <a:effectLst/>
                <a:latin typeface="+mn-lt"/>
                <a:ea typeface="Calibri" panose="020F0502020204030204" pitchFamily="34" charset="0"/>
              </a:rPr>
            </a:br>
            <a:endParaRPr lang="en-US" sz="3200" dirty="0">
              <a:latin typeface="+mn-lt"/>
            </a:endParaRPr>
          </a:p>
        </p:txBody>
      </p:sp>
      <p:sp>
        <p:nvSpPr>
          <p:cNvPr id="3" name="Content Placeholder 2">
            <a:extLst>
              <a:ext uri="{FF2B5EF4-FFF2-40B4-BE49-F238E27FC236}">
                <a16:creationId xmlns:a16="http://schemas.microsoft.com/office/drawing/2014/main" id="{13F2E8E6-C474-4A4B-A1FA-165FDD1316A5}"/>
              </a:ext>
            </a:extLst>
          </p:cNvPr>
          <p:cNvSpPr>
            <a:spLocks noGrp="1"/>
          </p:cNvSpPr>
          <p:nvPr>
            <p:ph idx="1"/>
          </p:nvPr>
        </p:nvSpPr>
        <p:spPr>
          <a:xfrm>
            <a:off x="1249960" y="1073791"/>
            <a:ext cx="10103840" cy="5647683"/>
          </a:xfrm>
        </p:spPr>
        <p:txBody>
          <a:bodyPr>
            <a:noAutofit/>
          </a:bodyPr>
          <a:lstStyle/>
          <a:p>
            <a:pPr marL="0" indent="0">
              <a:buNone/>
            </a:pPr>
            <a:r>
              <a:rPr lang="en-US" sz="2000" dirty="0">
                <a:effectLst/>
                <a:ea typeface="Calibri" panose="020F0502020204030204" pitchFamily="34" charset="0"/>
              </a:rPr>
              <a:t>Reed (2017) studied listener comments posted on the site “Soundcloud,” an online location for listening to and sharing music.  </a:t>
            </a:r>
          </a:p>
          <a:p>
            <a:pPr marL="0" indent="0">
              <a:buNone/>
            </a:pPr>
            <a:endParaRPr lang="en-US" sz="2000" dirty="0">
              <a:effectLst/>
              <a:ea typeface="Calibri" panose="020F0502020204030204" pitchFamily="34" charset="0"/>
            </a:endParaRPr>
          </a:p>
          <a:p>
            <a:pPr marL="0" indent="0">
              <a:buNone/>
            </a:pPr>
            <a:r>
              <a:rPr lang="en-US" sz="2000" dirty="0">
                <a:effectLst/>
                <a:ea typeface="Calibri" panose="020F0502020204030204" pitchFamily="34" charset="0"/>
              </a:rPr>
              <a:t>Reed found that comments posted were most often assessments in response to the music.  </a:t>
            </a:r>
          </a:p>
          <a:p>
            <a:pPr marL="0" indent="0">
              <a:buNone/>
            </a:pPr>
            <a:endParaRPr lang="en-US" sz="2000" dirty="0">
              <a:effectLst/>
              <a:ea typeface="Calibri" panose="020F0502020204030204" pitchFamily="34" charset="0"/>
            </a:endParaRPr>
          </a:p>
          <a:p>
            <a:pPr marL="0" indent="0">
              <a:buNone/>
            </a:pPr>
            <a:r>
              <a:rPr lang="en-US" sz="2000" dirty="0">
                <a:effectLst/>
                <a:ea typeface="Calibri" panose="020F0502020204030204" pitchFamily="34" charset="0"/>
              </a:rPr>
              <a:t>The Soundcloud software positions these comments at the point in the music when the comment was made.  This makes locating the referent of the assessment easier, since the assessments can be read while listening to the part of the music the assessment refers to.  </a:t>
            </a:r>
          </a:p>
          <a:p>
            <a:pPr marL="0" indent="0">
              <a:buNone/>
            </a:pPr>
            <a:endParaRPr lang="en-US" sz="2000" dirty="0">
              <a:effectLst/>
              <a:ea typeface="Calibri" panose="020F0502020204030204" pitchFamily="34" charset="0"/>
            </a:endParaRPr>
          </a:p>
          <a:p>
            <a:pPr marL="0" indent="0">
              <a:buNone/>
            </a:pPr>
            <a:r>
              <a:rPr lang="en-US" sz="2000" dirty="0">
                <a:effectLst/>
                <a:ea typeface="Calibri" panose="020F0502020204030204" pitchFamily="34" charset="0"/>
              </a:rPr>
              <a:t>While some of these comments may be second assessments (e.g., responses to a prior assessment by another commenter), others are new first assessments, and are positioned at the point in the music where the commenter was moved to respond and/or refer to something specific happening in the music at that point.  </a:t>
            </a:r>
          </a:p>
          <a:p>
            <a:pPr marL="0" indent="0">
              <a:buNone/>
            </a:pPr>
            <a:endParaRPr lang="en-US" sz="2000" dirty="0">
              <a:effectLst/>
              <a:ea typeface="Calibri" panose="020F0502020204030204" pitchFamily="34" charset="0"/>
            </a:endParaRPr>
          </a:p>
          <a:p>
            <a:pPr marL="0" indent="0">
              <a:buNone/>
            </a:pPr>
            <a:r>
              <a:rPr lang="en-US" sz="2000" dirty="0">
                <a:effectLst/>
                <a:ea typeface="Calibri" panose="020F0502020204030204" pitchFamily="34" charset="0"/>
              </a:rPr>
              <a:t>Commenters producing second assessments may use techniques such as format tying to display their assessment’s connection to a prior assessment. </a:t>
            </a:r>
            <a:endParaRPr lang="en-US" sz="2000" dirty="0"/>
          </a:p>
        </p:txBody>
      </p:sp>
      <p:sp>
        <p:nvSpPr>
          <p:cNvPr id="4" name="Slide Number Placeholder 3">
            <a:extLst>
              <a:ext uri="{FF2B5EF4-FFF2-40B4-BE49-F238E27FC236}">
                <a16:creationId xmlns:a16="http://schemas.microsoft.com/office/drawing/2014/main" id="{66FFE356-55D5-4BAA-8FD5-4167400F4B2C}"/>
              </a:ext>
            </a:extLst>
          </p:cNvPr>
          <p:cNvSpPr>
            <a:spLocks noGrp="1"/>
          </p:cNvSpPr>
          <p:nvPr>
            <p:ph type="sldNum" sz="quarter" idx="12"/>
          </p:nvPr>
        </p:nvSpPr>
        <p:spPr/>
        <p:txBody>
          <a:bodyPr/>
          <a:lstStyle/>
          <a:p>
            <a:fld id="{538677E7-4041-4908-AD3E-87923A029073}" type="slidenum">
              <a:rPr lang="en-US" smtClean="0"/>
              <a:t>8</a:t>
            </a:fld>
            <a:endParaRPr lang="en-US" dirty="0"/>
          </a:p>
        </p:txBody>
      </p:sp>
    </p:spTree>
    <p:extLst>
      <p:ext uri="{BB962C8B-B14F-4D97-AF65-F5344CB8AC3E}">
        <p14:creationId xmlns:p14="http://schemas.microsoft.com/office/powerpoint/2010/main" val="1819355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C932C-972C-450F-9D61-965D61B3FDF5}"/>
              </a:ext>
            </a:extLst>
          </p:cNvPr>
          <p:cNvSpPr>
            <a:spLocks noGrp="1"/>
          </p:cNvSpPr>
          <p:nvPr>
            <p:ph type="title"/>
          </p:nvPr>
        </p:nvSpPr>
        <p:spPr>
          <a:xfrm>
            <a:off x="838200" y="365125"/>
            <a:ext cx="10515600" cy="482163"/>
          </a:xfrm>
        </p:spPr>
        <p:txBody>
          <a:bodyPr/>
          <a:lstStyle/>
          <a:p>
            <a:br>
              <a:rPr lang="en-US" sz="3200" dirty="0">
                <a:effectLst/>
                <a:latin typeface="+mn-lt"/>
                <a:ea typeface="Calibri" panose="020F0502020204030204" pitchFamily="34" charset="0"/>
              </a:rPr>
            </a:br>
            <a:r>
              <a:rPr lang="en-US" sz="3200" dirty="0">
                <a:effectLst/>
                <a:latin typeface="+mn-lt"/>
                <a:ea typeface="Calibri" panose="020F0502020204030204" pitchFamily="34" charset="0"/>
              </a:rPr>
              <a:t>Computer assisted/collaborative workspaces </a:t>
            </a:r>
            <a:br>
              <a:rPr lang="en-US" sz="4400" dirty="0">
                <a:effectLst/>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E9D172FD-E24F-4819-85CE-7E881D3E0E9A}"/>
              </a:ext>
            </a:extLst>
          </p:cNvPr>
          <p:cNvSpPr>
            <a:spLocks noGrp="1"/>
          </p:cNvSpPr>
          <p:nvPr>
            <p:ph idx="1"/>
          </p:nvPr>
        </p:nvSpPr>
        <p:spPr>
          <a:xfrm>
            <a:off x="1367406" y="1359016"/>
            <a:ext cx="9986394" cy="5259897"/>
          </a:xfrm>
        </p:spPr>
        <p:txBody>
          <a:bodyPr/>
          <a:lstStyle/>
          <a:p>
            <a:pPr marL="0" indent="0">
              <a:buNone/>
            </a:pPr>
            <a:r>
              <a:rPr lang="en-US" sz="2400" dirty="0">
                <a:effectLst/>
                <a:ea typeface="Calibri" panose="020F0502020204030204" pitchFamily="34" charset="0"/>
              </a:rPr>
              <a:t>Murdoch et al. (2015) studied computerized expert systems designed to assist nurses in performing over the telephone triage with patients who call in with various problems.  The goal of the system is to assist in the diagnostic process.</a:t>
            </a:r>
          </a:p>
          <a:p>
            <a:pPr marL="0" indent="0">
              <a:buNone/>
            </a:pPr>
            <a:r>
              <a:rPr lang="en-US" sz="2400" dirty="0">
                <a:effectLst/>
                <a:ea typeface="Calibri" panose="020F0502020204030204" pitchFamily="34" charset="0"/>
              </a:rPr>
              <a:t>  </a:t>
            </a:r>
          </a:p>
          <a:p>
            <a:pPr marL="0" indent="0">
              <a:buNone/>
            </a:pPr>
            <a:r>
              <a:rPr lang="en-US" sz="2400" dirty="0">
                <a:effectLst/>
                <a:ea typeface="Calibri" panose="020F0502020204030204" pitchFamily="34" charset="0"/>
              </a:rPr>
              <a:t>A key decision is the determination if it is necessary to call an ambulance and take the patient to the emergency room or whether their problem can be handled by a more routine office visit.  </a:t>
            </a:r>
          </a:p>
          <a:p>
            <a:pPr marL="0" indent="0">
              <a:buNone/>
            </a:pPr>
            <a:endParaRPr lang="en-US" sz="2400" dirty="0">
              <a:effectLst/>
              <a:ea typeface="Calibri" panose="020F0502020204030204" pitchFamily="34" charset="0"/>
            </a:endParaRPr>
          </a:p>
          <a:p>
            <a:pPr marL="0" indent="0">
              <a:buNone/>
            </a:pPr>
            <a:r>
              <a:rPr lang="en-US" sz="2400" dirty="0">
                <a:effectLst/>
                <a:ea typeface="Calibri" panose="020F0502020204030204" pitchFamily="34" charset="0"/>
              </a:rPr>
              <a:t>The authors note that the system is designed to assist nurses rather than to take over their decision-making authority.  However, when nurses do ignore the system’s recommendations they may be vulnerable to criticism if their choice turns out to be incorrect.  </a:t>
            </a:r>
          </a:p>
          <a:p>
            <a:endParaRPr lang="en-US" dirty="0"/>
          </a:p>
        </p:txBody>
      </p:sp>
      <p:sp>
        <p:nvSpPr>
          <p:cNvPr id="4" name="Slide Number Placeholder 3">
            <a:extLst>
              <a:ext uri="{FF2B5EF4-FFF2-40B4-BE49-F238E27FC236}">
                <a16:creationId xmlns:a16="http://schemas.microsoft.com/office/drawing/2014/main" id="{3F9587E5-B7D3-4359-B1B5-ED3E10A6E940}"/>
              </a:ext>
            </a:extLst>
          </p:cNvPr>
          <p:cNvSpPr>
            <a:spLocks noGrp="1"/>
          </p:cNvSpPr>
          <p:nvPr>
            <p:ph type="sldNum" sz="quarter" idx="12"/>
          </p:nvPr>
        </p:nvSpPr>
        <p:spPr/>
        <p:txBody>
          <a:bodyPr/>
          <a:lstStyle/>
          <a:p>
            <a:fld id="{538677E7-4041-4908-AD3E-87923A029073}" type="slidenum">
              <a:rPr lang="en-US" smtClean="0"/>
              <a:t>9</a:t>
            </a:fld>
            <a:endParaRPr lang="en-US" dirty="0"/>
          </a:p>
        </p:txBody>
      </p:sp>
    </p:spTree>
    <p:extLst>
      <p:ext uri="{BB962C8B-B14F-4D97-AF65-F5344CB8AC3E}">
        <p14:creationId xmlns:p14="http://schemas.microsoft.com/office/powerpoint/2010/main" val="1583465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1416</Words>
  <Application>Microsoft Office PowerPoint</Application>
  <PresentationFormat>Widescreen</PresentationFormat>
  <Paragraphs>109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Chapter 15: Mobile phones, computer-mediated and online interaction </vt:lpstr>
      <vt:lpstr>Outline</vt:lpstr>
      <vt:lpstr> Introduction </vt:lpstr>
      <vt:lpstr> Knowing who is calling and the opening sequence of the call </vt:lpstr>
      <vt:lpstr>Excerpt 2:  Arminen (2005, p. 655) </vt:lpstr>
      <vt:lpstr>   Location of the call, co-present parties, and integration with other activities   </vt:lpstr>
      <vt:lpstr>Text as talk:  Emojis, text-based chat, and storytelling in chat  </vt:lpstr>
      <vt:lpstr>Multi-modal platforms:  Sharing music with "Soundcloud" </vt:lpstr>
      <vt:lpstr> Computer assisted/collaborative workspaces  </vt:lpstr>
      <vt:lpstr> Video mediated and video game interaction  </vt:lpstr>
      <vt:lpstr>Summary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 Technological Transformations and Talk on the Telephone</dc:title>
  <dc:creator>Garcia, Angela</dc:creator>
  <cp:lastModifiedBy>Garcia, Angela</cp:lastModifiedBy>
  <cp:revision>2</cp:revision>
  <dcterms:created xsi:type="dcterms:W3CDTF">2021-12-30T18:52:55Z</dcterms:created>
  <dcterms:modified xsi:type="dcterms:W3CDTF">2022-08-16T18:05:26Z</dcterms:modified>
</cp:coreProperties>
</file>