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72437" autoAdjust="0"/>
  </p:normalViewPr>
  <p:slideViewPr>
    <p:cSldViewPr snapToGrid="0" snapToObjects="1">
      <p:cViewPr varScale="1">
        <p:scale>
          <a:sx n="93" d="100"/>
          <a:sy n="93" d="100"/>
        </p:scale>
        <p:origin x="274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9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550E3-FCCC-EE4D-833B-2066212C2F87}" type="datetimeFigureOut">
              <a:rPr lang="en-US" smtClean="0"/>
              <a:t>1/26/24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41E02-E182-C545-B9A9-D9DC8FB0F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03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41E02-E182-C545-B9A9-D9DC8FB0F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96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708"/>
            <a:ext cx="7772400" cy="1031090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70197"/>
            <a:ext cx="6400800" cy="62827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 Unicode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46C607-B5D0-F650-6D04-011928360E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548C-FCF1-514F-95E3-4810DB729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48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4204E3-5039-FB48-BDEB-F2189536492B}" type="datetimeFigureOut">
              <a:rPr lang="en-US" smtClean="0"/>
              <a:t>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548C-FCF1-514F-95E3-4810DB729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06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4204E3-5039-FB48-BDEB-F2189536492B}" type="datetimeFigureOut">
              <a:rPr lang="en-US" smtClean="0"/>
              <a:t>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548C-FCF1-514F-95E3-4810DB729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95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1524000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3810000" cy="3810000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3810000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99EE8F-4E6A-194B-BC5E-4CB6C3BAD9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11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4204E3-5039-FB48-BDEB-F2189536492B}" type="datetimeFigureOut">
              <a:rPr lang="en-US" smtClean="0"/>
              <a:t>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548C-FCF1-514F-95E3-4810DB729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0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4204E3-5039-FB48-BDEB-F2189536492B}" type="datetimeFigureOut">
              <a:rPr lang="en-US" smtClean="0"/>
              <a:t>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548C-FCF1-514F-95E3-4810DB729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05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4204E3-5039-FB48-BDEB-F2189536492B}" type="datetimeFigureOut">
              <a:rPr lang="en-US" smtClean="0"/>
              <a:t>1/26/24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548C-FCF1-514F-95E3-4810DB729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82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4204E3-5039-FB48-BDEB-F2189536492B}" type="datetimeFigureOut">
              <a:rPr lang="en-US" smtClean="0"/>
              <a:t>1/26/24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548C-FCF1-514F-95E3-4810DB729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9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4204E3-5039-FB48-BDEB-F2189536492B}" type="datetimeFigureOut">
              <a:rPr lang="en-US" smtClean="0"/>
              <a:t>1/26/24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548C-FCF1-514F-95E3-4810DB729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55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4204E3-5039-FB48-BDEB-F2189536492B}" type="datetimeFigureOut">
              <a:rPr lang="en-US" smtClean="0"/>
              <a:t>1/26/24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548C-FCF1-514F-95E3-4810DB729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69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4204E3-5039-FB48-BDEB-F2189536492B}" type="datetimeFigureOut">
              <a:rPr lang="en-US" smtClean="0"/>
              <a:t>1/26/24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548C-FCF1-514F-95E3-4810DB729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12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4204E3-5039-FB48-BDEB-F2189536492B}" type="datetimeFigureOut">
              <a:rPr lang="en-US" smtClean="0"/>
              <a:t>1/26/24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548C-FCF1-514F-95E3-4810DB729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5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566" y="177998"/>
            <a:ext cx="5092357" cy="940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9396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5408" y="6356350"/>
            <a:ext cx="448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E548C-FCF1-514F-95E3-4810DB729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Arial Unicode MS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 Unicode MS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Arial Unicode MS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Arial Unicode MS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Arial Unicode MS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>
              <a:lumMod val="65000"/>
              <a:lumOff val="35000"/>
            </a:schemeClr>
          </a:solidFill>
          <a:latin typeface="Arial Unicode M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6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8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9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9585"/>
            <a:ext cx="7772400" cy="1178060"/>
          </a:xfrm>
        </p:spPr>
        <p:txBody>
          <a:bodyPr/>
          <a:lstStyle/>
          <a:p>
            <a:r>
              <a:rPr lang="en-AU" i="1" dirty="0">
                <a:latin typeface="Arial Unicode MS"/>
                <a:ea typeface="ＭＳ Ｐゴシック" charset="0"/>
                <a:cs typeface="Arial Unicode MS"/>
              </a:rPr>
              <a:t>An Introduction to English Language</a:t>
            </a:r>
            <a:endParaRPr lang="en-US" dirty="0">
              <a:latin typeface="Arial Unicode MS"/>
              <a:cs typeface="Arial Unicode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67645"/>
            <a:ext cx="6400800" cy="688478"/>
          </a:xfrm>
        </p:spPr>
        <p:txBody>
          <a:bodyPr/>
          <a:lstStyle/>
          <a:p>
            <a:r>
              <a:rPr lang="en-US" sz="2400" baseline="30000" dirty="0"/>
              <a:t>5th</a:t>
            </a:r>
            <a:r>
              <a:rPr lang="en-US" sz="2400" dirty="0"/>
              <a:t> </a:t>
            </a:r>
            <a:r>
              <a:rPr lang="en-US" dirty="0"/>
              <a:t>edition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FD748E5B-33FD-8353-AFE6-2EDC113DF0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C0F17A2A-B684-6EBE-D283-E998593120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3FAD0F-2A73-7BB6-7039-B2D696FC2E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452678" y="720864"/>
            <a:ext cx="3684461" cy="6954981"/>
          </a:xfrm>
          <a:prstGeom prst="rect">
            <a:avLst/>
          </a:prstGeom>
        </p:spPr>
      </p:pic>
      <p:pic>
        <p:nvPicPr>
          <p:cNvPr id="46" name="Audio 45">
            <a:extLst>
              <a:ext uri="{FF2B5EF4-FFF2-40B4-BE49-F238E27FC236}">
                <a16:creationId xmlns:a16="http://schemas.microsoft.com/office/drawing/2014/main" id="{C31A06F8-67B2-AEEF-DF3A-07AE3D53FFC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132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36"/>
    </mc:Choice>
    <mc:Fallback xmlns="">
      <p:transition spd="slow" advTm="407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Arial Unicode MS"/>
              </a:rPr>
              <a:t>P</a:t>
            </a:r>
            <a:r>
              <a:rPr lang="en-US" dirty="0">
                <a:latin typeface="Arial Unicode MS"/>
                <a:ea typeface="ＭＳ Ｐゴシック" charset="0"/>
                <a:cs typeface="Arial Unicode MS"/>
              </a:rPr>
              <a:t>reliminaries</a:t>
            </a:r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5029200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charset="0"/>
                <a:cs typeface="Arial Unicode MS"/>
              </a:rPr>
              <a:t>The </a:t>
            </a:r>
            <a:r>
              <a:rPr lang="en-US" dirty="0" err="1">
                <a:ea typeface="ＭＳ Ｐゴシック" charset="0"/>
                <a:cs typeface="Arial Unicode MS"/>
              </a:rPr>
              <a:t>powerpoint</a:t>
            </a:r>
            <a:r>
              <a:rPr lang="en-US" dirty="0">
                <a:ea typeface="ＭＳ Ｐゴシック" charset="0"/>
                <a:cs typeface="Arial Unicode MS"/>
              </a:rPr>
              <a:t> presentations on the companion web site for Kuiper, K.  and W.S. Allan. </a:t>
            </a:r>
            <a:r>
              <a:rPr lang="en-US" i="1" dirty="0">
                <a:ea typeface="ＭＳ Ｐゴシック" charset="0"/>
                <a:cs typeface="Arial Unicode MS"/>
              </a:rPr>
              <a:t>An Introduction to English Language</a:t>
            </a:r>
            <a:r>
              <a:rPr lang="en-US" dirty="0">
                <a:ea typeface="ＭＳ Ｐゴシック" charset="0"/>
                <a:cs typeface="Arial Unicode MS"/>
              </a:rPr>
              <a:t>. (Bloomsbury) are there to provide you with a summary of what is in the book and headings for notes. They are also used in the mini lectures on the companion web site.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charset="0"/>
                <a:cs typeface="Arial Unicode MS"/>
              </a:rPr>
              <a:t>The content largely comes from the book and the design of the slides is partly based on the design of the 4</a:t>
            </a:r>
            <a:r>
              <a:rPr lang="en-US" baseline="30000" dirty="0">
                <a:ea typeface="ＭＳ Ｐゴシック" charset="0"/>
                <a:cs typeface="Arial Unicode MS"/>
              </a:rPr>
              <a:t>th</a:t>
            </a:r>
            <a:r>
              <a:rPr lang="en-US" dirty="0">
                <a:ea typeface="ＭＳ Ｐゴシック" charset="0"/>
                <a:cs typeface="Arial Unicode MS"/>
              </a:rPr>
              <a:t> edition of the book.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charset="0"/>
                <a:cs typeface="Arial Unicode MS"/>
              </a:rPr>
              <a:t>The image on the title slide is that of the cover of 5th edition while the </a:t>
            </a:r>
            <a:r>
              <a:rPr lang="en-US" dirty="0" err="1">
                <a:ea typeface="ＭＳ Ｐゴシック" charset="0"/>
                <a:cs typeface="Arial Unicode MS"/>
              </a:rPr>
              <a:t>colour</a:t>
            </a:r>
            <a:r>
              <a:rPr lang="en-US" dirty="0">
                <a:ea typeface="ＭＳ Ｐゴシック" charset="0"/>
                <a:cs typeface="Arial Unicode MS"/>
              </a:rPr>
              <a:t> band on the right hand of the slides is taken from the </a:t>
            </a:r>
            <a:r>
              <a:rPr lang="en-US">
                <a:ea typeface="ＭＳ Ｐゴシック" charset="0"/>
                <a:cs typeface="Arial Unicode MS"/>
              </a:rPr>
              <a:t>4</a:t>
            </a:r>
            <a:r>
              <a:rPr lang="en-US" baseline="30000">
                <a:ea typeface="ＭＳ Ｐゴシック" charset="0"/>
                <a:cs typeface="Arial Unicode MS"/>
              </a:rPr>
              <a:t>th</a:t>
            </a:r>
            <a:r>
              <a:rPr lang="en-US">
                <a:ea typeface="ＭＳ Ｐゴシック" charset="0"/>
                <a:cs typeface="Arial Unicode MS"/>
              </a:rPr>
              <a:t> edition. </a:t>
            </a:r>
            <a:endParaRPr lang="en-US" dirty="0">
              <a:ea typeface="ＭＳ Ｐゴシック" charset="0"/>
              <a:cs typeface="Arial Unicode MS"/>
            </a:endParaRPr>
          </a:p>
        </p:txBody>
      </p:sp>
      <p:pic>
        <p:nvPicPr>
          <p:cNvPr id="47" name="Audio 46">
            <a:extLst>
              <a:ext uri="{FF2B5EF4-FFF2-40B4-BE49-F238E27FC236}">
                <a16:creationId xmlns:a16="http://schemas.microsoft.com/office/drawing/2014/main" id="{292E0B9A-93D7-AA47-7167-E3CDE73CD81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525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024"/>
    </mc:Choice>
    <mc:Fallback xmlns="">
      <p:transition spd="slow" advTm="730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>
                <a:latin typeface="Arial Unicode MS"/>
                <a:ea typeface="ＭＳ Ｐゴシック" charset="0"/>
                <a:cs typeface="Arial Unicode MS"/>
              </a:rPr>
              <a:t>Structure of </a:t>
            </a:r>
            <a:r>
              <a:rPr lang="en-AU" i="1" dirty="0">
                <a:latin typeface="Arial Unicode MS"/>
                <a:ea typeface="ＭＳ Ｐゴシック" charset="0"/>
                <a:cs typeface="Arial Unicode MS"/>
              </a:rPr>
              <a:t>An Introduction to English Language</a:t>
            </a:r>
            <a:endParaRPr lang="en-AU" dirty="0">
              <a:latin typeface="Arial Unicode MS"/>
              <a:ea typeface="ＭＳ Ｐゴシック" charset="0"/>
              <a:cs typeface="Arial Unicode MS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dirty="0">
                <a:latin typeface="Arial Unicode MS"/>
                <a:ea typeface="ＭＳ Ｐゴシック" charset="0"/>
                <a:cs typeface="Arial Unicode MS"/>
              </a:rPr>
              <a:t>The book is in three major sections dealing in turn with</a:t>
            </a:r>
          </a:p>
          <a:p>
            <a:pPr lvl="1" eaLnBrk="1" hangingPunct="1"/>
            <a:r>
              <a:rPr lang="en-AU" dirty="0">
                <a:latin typeface="Arial Unicode MS"/>
                <a:ea typeface="ＭＳ Ｐゴシック" charset="0"/>
                <a:cs typeface="Arial Unicode MS"/>
              </a:rPr>
              <a:t>the words of English</a:t>
            </a:r>
          </a:p>
          <a:p>
            <a:pPr lvl="1" eaLnBrk="1" hangingPunct="1"/>
            <a:r>
              <a:rPr lang="en-AU" dirty="0">
                <a:latin typeface="Arial Unicode MS"/>
                <a:ea typeface="ＭＳ Ｐゴシック" charset="0"/>
                <a:cs typeface="Arial Unicode MS"/>
              </a:rPr>
              <a:t>the sounds of English</a:t>
            </a:r>
          </a:p>
          <a:p>
            <a:pPr lvl="1" eaLnBrk="1" hangingPunct="1"/>
            <a:r>
              <a:rPr lang="en-AU" dirty="0">
                <a:latin typeface="Arial Unicode MS"/>
                <a:ea typeface="ＭＳ Ｐゴシック" charset="0"/>
                <a:cs typeface="Arial Unicode MS"/>
              </a:rPr>
              <a:t>the sentences </a:t>
            </a:r>
            <a:r>
              <a:rPr lang="en-AU">
                <a:latin typeface="Arial Unicode MS"/>
                <a:ea typeface="ＭＳ Ｐゴシック" charset="0"/>
                <a:cs typeface="Arial Unicode MS"/>
              </a:rPr>
              <a:t>of English</a:t>
            </a:r>
            <a:endParaRPr lang="en-AU" dirty="0">
              <a:latin typeface="Arial Unicode MS"/>
              <a:ea typeface="ＭＳ Ｐゴシック" charset="0"/>
              <a:cs typeface="Arial Unicode MS"/>
            </a:endParaRPr>
          </a:p>
          <a:p>
            <a:r>
              <a:rPr lang="en-AU" dirty="0">
                <a:ea typeface="ＭＳ Ｐゴシック" charset="0"/>
                <a:cs typeface="Arial Unicode MS"/>
              </a:rPr>
              <a:t>A separate chapter on pragmatics concludes the book.</a:t>
            </a:r>
            <a:endParaRPr lang="en-AU" dirty="0">
              <a:latin typeface="Arial Unicode MS"/>
              <a:ea typeface="ＭＳ Ｐゴシック" charset="0"/>
              <a:cs typeface="Arial Unicode MS"/>
            </a:endParaRPr>
          </a:p>
        </p:txBody>
      </p:sp>
      <p:pic>
        <p:nvPicPr>
          <p:cNvPr id="9" name="Audio 8">
            <a:extLst>
              <a:ext uri="{FF2B5EF4-FFF2-40B4-BE49-F238E27FC236}">
                <a16:creationId xmlns:a16="http://schemas.microsoft.com/office/drawing/2014/main" id="{6B1D8CA4-46A2-0570-0EE5-A72BBA82077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012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280"/>
    </mc:Choice>
    <mc:Fallback xmlns="">
      <p:transition spd="slow" advTm="1172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>
                <a:latin typeface="Arial Unicode MS"/>
                <a:ea typeface="ＭＳ Ｐゴシック" charset="0"/>
                <a:cs typeface="Arial Unicode MS"/>
              </a:rPr>
              <a:t>Electronic resources </a:t>
            </a:r>
            <a:br>
              <a:rPr lang="en-AU" dirty="0">
                <a:latin typeface="Arial Unicode MS"/>
                <a:ea typeface="ＭＳ Ｐゴシック" charset="0"/>
                <a:cs typeface="Arial Unicode MS"/>
              </a:rPr>
            </a:br>
            <a:r>
              <a:rPr lang="en-AU" dirty="0">
                <a:latin typeface="Arial Unicode MS"/>
                <a:ea typeface="ＭＳ Ｐゴシック" charset="0"/>
                <a:cs typeface="Arial Unicode MS"/>
              </a:rPr>
              <a:t>on the companion web site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 Unicode MS"/>
                <a:ea typeface="ＭＳ Ｐゴシック" charset="0"/>
                <a:cs typeface="Arial Unicode MS"/>
              </a:rPr>
              <a:t>There are three sets of accompanying electronic resources</a:t>
            </a:r>
          </a:p>
          <a:p>
            <a:pPr lvl="1" eaLnBrk="1" hangingPunct="1"/>
            <a:r>
              <a:rPr lang="en-US" dirty="0" err="1">
                <a:ea typeface="ＭＳ Ｐゴシック" charset="0"/>
                <a:cs typeface="Arial Unicode MS"/>
              </a:rPr>
              <a:t>p</a:t>
            </a:r>
            <a:r>
              <a:rPr lang="en-US" dirty="0" err="1">
                <a:latin typeface="Arial Unicode MS"/>
                <a:ea typeface="ＭＳ Ｐゴシック" charset="0"/>
                <a:cs typeface="Arial Unicode MS"/>
              </a:rPr>
              <a:t>owerpoint</a:t>
            </a:r>
            <a:r>
              <a:rPr lang="en-US" dirty="0">
                <a:latin typeface="Arial Unicode MS"/>
                <a:ea typeface="ＭＳ Ｐゴシック" charset="0"/>
                <a:cs typeface="Arial Unicode MS"/>
              </a:rPr>
              <a:t> slides which summarize what is in the book</a:t>
            </a:r>
          </a:p>
          <a:p>
            <a:pPr lvl="1" eaLnBrk="1" hangingPunct="1"/>
            <a:r>
              <a:rPr lang="en-US" dirty="0">
                <a:latin typeface="Arial Unicode MS"/>
                <a:ea typeface="ＭＳ Ｐゴシック" charset="0"/>
                <a:cs typeface="Arial Unicode MS"/>
              </a:rPr>
              <a:t>a set of mini lectures based on the </a:t>
            </a:r>
            <a:r>
              <a:rPr lang="en-US" dirty="0" err="1">
                <a:latin typeface="Arial Unicode MS"/>
                <a:ea typeface="ＭＳ Ｐゴシック" charset="0"/>
                <a:cs typeface="Arial Unicode MS"/>
              </a:rPr>
              <a:t>powerpoint</a:t>
            </a:r>
            <a:r>
              <a:rPr lang="en-US" dirty="0">
                <a:latin typeface="Arial Unicode MS"/>
                <a:ea typeface="ＭＳ Ｐゴシック" charset="0"/>
                <a:cs typeface="Arial Unicode MS"/>
              </a:rPr>
              <a:t> slides which run as MP4 movies</a:t>
            </a:r>
          </a:p>
          <a:p>
            <a:pPr lvl="1" eaLnBrk="1" hangingPunct="1"/>
            <a:r>
              <a:rPr lang="en-US" dirty="0">
                <a:latin typeface="Arial Unicode MS"/>
                <a:ea typeface="ＭＳ Ｐゴシック" charset="0"/>
                <a:cs typeface="Arial Unicode MS"/>
              </a:rPr>
              <a:t>a set of MP3 sound files to listen to</a:t>
            </a:r>
          </a:p>
          <a:p>
            <a:pPr lvl="2"/>
            <a:r>
              <a:rPr lang="en-US" dirty="0">
                <a:ea typeface="ＭＳ Ｐゴシック" charset="0"/>
                <a:cs typeface="Arial Unicode MS"/>
              </a:rPr>
              <a:t>These are digressions, interesting bits and pieces, to get you to think about language.</a:t>
            </a:r>
            <a:endParaRPr lang="en-US" dirty="0">
              <a:latin typeface="Arial Unicode MS"/>
              <a:ea typeface="ＭＳ Ｐゴシック" charset="0"/>
              <a:cs typeface="Arial Unicode MS"/>
            </a:endParaRPr>
          </a:p>
        </p:txBody>
      </p:sp>
      <p:pic>
        <p:nvPicPr>
          <p:cNvPr id="9" name="Audio 8">
            <a:extLst>
              <a:ext uri="{FF2B5EF4-FFF2-40B4-BE49-F238E27FC236}">
                <a16:creationId xmlns:a16="http://schemas.microsoft.com/office/drawing/2014/main" id="{84279DCC-0974-0E9D-8FE3-ADC585C0E68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416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040"/>
    </mc:Choice>
    <mc:Fallback xmlns="">
      <p:transition spd="slow" advTm="750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Unicode MS"/>
                <a:ea typeface="ＭＳ Ｐゴシック" charset="0"/>
                <a:cs typeface="Arial Unicode MS"/>
              </a:rPr>
              <a:t>The powerpoint slides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dirty="0">
                <a:latin typeface="Arial Unicode MS"/>
                <a:ea typeface="ＭＳ Ｐゴシック" charset="0"/>
                <a:cs typeface="Arial Unicode MS"/>
              </a:rPr>
              <a:t>You can open and read the </a:t>
            </a:r>
            <a:r>
              <a:rPr lang="en-AU" dirty="0" err="1">
                <a:latin typeface="Arial Unicode MS"/>
                <a:ea typeface="ＭＳ Ｐゴシック" charset="0"/>
                <a:cs typeface="Arial Unicode MS"/>
              </a:rPr>
              <a:t>powerpoint</a:t>
            </a:r>
            <a:r>
              <a:rPr lang="en-AU" dirty="0">
                <a:latin typeface="Arial Unicode MS"/>
                <a:ea typeface="ＭＳ Ｐゴシック" charset="0"/>
                <a:cs typeface="Arial Unicode MS"/>
              </a:rPr>
              <a:t> slides on your computer.</a:t>
            </a:r>
          </a:p>
          <a:p>
            <a:pPr eaLnBrk="1" hangingPunct="1"/>
            <a:r>
              <a:rPr lang="en-AU" dirty="0">
                <a:latin typeface="Arial Unicode MS"/>
                <a:ea typeface="ＭＳ Ｐゴシック" charset="0"/>
                <a:cs typeface="Arial Unicode MS"/>
              </a:rPr>
              <a:t>You can print them out.</a:t>
            </a:r>
          </a:p>
          <a:p>
            <a:pPr eaLnBrk="1" hangingPunct="1"/>
            <a:endParaRPr lang="en-US" dirty="0">
              <a:latin typeface="Arial Unicode MS"/>
              <a:ea typeface="ＭＳ Ｐゴシック" charset="0"/>
              <a:cs typeface="Arial Unicode MS"/>
            </a:endParaRPr>
          </a:p>
        </p:txBody>
      </p:sp>
      <p:pic>
        <p:nvPicPr>
          <p:cNvPr id="6" name="Audio 5">
            <a:extLst>
              <a:ext uri="{FF2B5EF4-FFF2-40B4-BE49-F238E27FC236}">
                <a16:creationId xmlns:a16="http://schemas.microsoft.com/office/drawing/2014/main" id="{0E596A36-7DF9-197D-E4C8-6BCEC2C83C8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805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56"/>
    </mc:Choice>
    <mc:Fallback xmlns="">
      <p:transition spd="slow" advTm="258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>
                <a:latin typeface="Arial Unicode MS"/>
                <a:ea typeface="ＭＳ Ｐゴシック" charset="0"/>
                <a:cs typeface="Arial Unicode MS"/>
              </a:rPr>
              <a:t>The mini-lectures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AU" dirty="0">
                <a:ea typeface="ＭＳ Ｐゴシック" charset="0"/>
                <a:cs typeface="Arial Unicode MS"/>
              </a:rPr>
              <a:t>are given as </a:t>
            </a:r>
            <a:r>
              <a:rPr lang="en-AU" dirty="0" err="1">
                <a:ea typeface="ＭＳ Ｐゴシック" charset="0"/>
                <a:cs typeface="Arial Unicode MS"/>
              </a:rPr>
              <a:t>powerpoint</a:t>
            </a:r>
            <a:r>
              <a:rPr lang="en-AU" dirty="0">
                <a:ea typeface="ＭＳ Ｐゴシック" charset="0"/>
                <a:cs typeface="Arial Unicode MS"/>
              </a:rPr>
              <a:t> presentations</a:t>
            </a:r>
          </a:p>
          <a:p>
            <a:pPr lvl="1" eaLnBrk="1" hangingPunct="1"/>
            <a:r>
              <a:rPr lang="en-AU" sz="2000" dirty="0">
                <a:latin typeface="Arial Unicode MS"/>
                <a:ea typeface="ＭＳ Ｐゴシック" charset="0"/>
                <a:cs typeface="Arial Unicode MS"/>
              </a:rPr>
              <a:t>with audio voiceover on individual topics.</a:t>
            </a:r>
          </a:p>
          <a:p>
            <a:pPr eaLnBrk="1" hangingPunct="1"/>
            <a:r>
              <a:rPr lang="en-AU" dirty="0">
                <a:ea typeface="ＭＳ Ｐゴシック" charset="0"/>
                <a:cs typeface="Arial Unicode MS"/>
              </a:rPr>
              <a:t>These play as movies. </a:t>
            </a:r>
          </a:p>
          <a:p>
            <a:pPr eaLnBrk="1" hangingPunct="1"/>
            <a:r>
              <a:rPr lang="en-AU" dirty="0">
                <a:ea typeface="ＭＳ Ｐゴシック" charset="0"/>
                <a:cs typeface="Arial Unicode MS"/>
              </a:rPr>
              <a:t>You can watch and listen to the mini lectures on your computer, e-pad or smartphone.</a:t>
            </a:r>
          </a:p>
          <a:p>
            <a:pPr eaLnBrk="1" hangingPunct="1"/>
            <a:r>
              <a:rPr lang="en-AU" dirty="0">
                <a:ea typeface="ＭＳ Ｐゴシック" charset="0"/>
                <a:cs typeface="Arial Unicode MS"/>
              </a:rPr>
              <a:t>They are usually no longer than ten minutes.</a:t>
            </a:r>
          </a:p>
        </p:txBody>
      </p:sp>
      <p:pic>
        <p:nvPicPr>
          <p:cNvPr id="9" name="Audio 8">
            <a:extLst>
              <a:ext uri="{FF2B5EF4-FFF2-40B4-BE49-F238E27FC236}">
                <a16:creationId xmlns:a16="http://schemas.microsoft.com/office/drawing/2014/main" id="{C8714988-E829-6F5F-92AF-93D5B82BCDC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170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32"/>
    </mc:Choice>
    <mc:Fallback xmlns="">
      <p:transition spd="slow" advTm="440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>
                <a:latin typeface="Arial Unicode MS"/>
                <a:ea typeface="ＭＳ Ｐゴシック" charset="0"/>
                <a:cs typeface="Arial Unicode MS"/>
              </a:rPr>
              <a:t>The MP3s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Arial Unicode MS"/>
                <a:ea typeface="ＭＳ Ｐゴシック" charset="0"/>
                <a:cs typeface="Arial Unicode MS"/>
              </a:rPr>
              <a:t>The MP3s are a few minutes each and cover and extend the topics in the book and the movies.</a:t>
            </a:r>
          </a:p>
          <a:p>
            <a:pPr eaLnBrk="1" hangingPunct="1"/>
            <a:r>
              <a:rPr lang="en-US" dirty="0">
                <a:latin typeface="Arial Unicode MS"/>
                <a:ea typeface="ＭＳ Ｐゴシック" charset="0"/>
                <a:cs typeface="Arial Unicode MS"/>
              </a:rPr>
              <a:t>You can load these on to any computer or MP3 player.</a:t>
            </a:r>
          </a:p>
          <a:p>
            <a:pPr eaLnBrk="1" hangingPunct="1"/>
            <a:r>
              <a:rPr lang="en-US" dirty="0">
                <a:latin typeface="Arial Unicode MS"/>
                <a:ea typeface="ＭＳ Ｐゴシック" charset="0"/>
                <a:cs typeface="Arial Unicode MS"/>
              </a:rPr>
              <a:t>You can listen to them also on your computer, smartphone or pad.</a:t>
            </a:r>
          </a:p>
        </p:txBody>
      </p:sp>
      <p:pic>
        <p:nvPicPr>
          <p:cNvPr id="7" name="Audio 6">
            <a:extLst>
              <a:ext uri="{FF2B5EF4-FFF2-40B4-BE49-F238E27FC236}">
                <a16:creationId xmlns:a16="http://schemas.microsoft.com/office/drawing/2014/main" id="{566AE277-2EC7-5EED-BB9B-128B672DE24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748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28"/>
    </mc:Choice>
    <mc:Fallback xmlns="">
      <p:transition spd="slow" advTm="289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>
                <a:latin typeface="Arial Unicode MS"/>
                <a:ea typeface="ＭＳ Ｐゴシック" charset="0"/>
                <a:cs typeface="Arial Unicode MS"/>
              </a:rPr>
              <a:t>Practical work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AU" dirty="0">
                <a:latin typeface="Arial Unicode MS"/>
                <a:ea typeface="ＭＳ Ｐゴシック" charset="0"/>
                <a:cs typeface="Arial Unicode MS"/>
              </a:rPr>
              <a:t>Linguistics is as much about learning how to as it is about knowing what.</a:t>
            </a:r>
          </a:p>
          <a:p>
            <a:pPr eaLnBrk="1" hangingPunct="1">
              <a:lnSpc>
                <a:spcPct val="90000"/>
              </a:lnSpc>
            </a:pPr>
            <a:r>
              <a:rPr lang="en-AU" dirty="0">
                <a:latin typeface="Arial Unicode MS"/>
                <a:ea typeface="ＭＳ Ｐゴシック" charset="0"/>
                <a:cs typeface="Arial Unicode MS"/>
              </a:rPr>
              <a:t>Kuiper and Allan contains many exercises which you should do as you read the book.</a:t>
            </a:r>
          </a:p>
          <a:p>
            <a:pPr eaLnBrk="1" hangingPunct="1">
              <a:lnSpc>
                <a:spcPct val="90000"/>
              </a:lnSpc>
            </a:pPr>
            <a:r>
              <a:rPr lang="en-AU" dirty="0">
                <a:latin typeface="Arial Unicode MS"/>
                <a:ea typeface="ＭＳ Ｐゴシック" charset="0"/>
                <a:cs typeface="Arial Unicode MS"/>
              </a:rPr>
              <a:t>If you are </a:t>
            </a:r>
            <a:r>
              <a:rPr lang="en-AU" dirty="0">
                <a:ea typeface="ＭＳ Ｐゴシック" charset="0"/>
                <a:cs typeface="Arial Unicode MS"/>
              </a:rPr>
              <a:t>using this book as a course text and the lecturer/instructor uses </a:t>
            </a:r>
            <a:r>
              <a:rPr lang="en-AU" dirty="0">
                <a:latin typeface="Arial Unicode MS"/>
                <a:ea typeface="ＭＳ Ｐゴシック" charset="0"/>
                <a:cs typeface="Arial Unicode MS"/>
              </a:rPr>
              <a:t>a learning management system then quizzes from Bloomsbury are available which can be put on the web site.</a:t>
            </a:r>
          </a:p>
          <a:p>
            <a:pPr eaLnBrk="1" hangingPunct="1">
              <a:lnSpc>
                <a:spcPct val="90000"/>
              </a:lnSpc>
            </a:pPr>
            <a:r>
              <a:rPr lang="en-AU" dirty="0">
                <a:latin typeface="Arial Unicode MS"/>
                <a:ea typeface="ＭＳ Ｐゴシック" charset="0"/>
                <a:cs typeface="Arial Unicode MS"/>
              </a:rPr>
              <a:t>You can do them when you have dealt with the section relating to a given topic in the book. </a:t>
            </a:r>
          </a:p>
        </p:txBody>
      </p:sp>
      <p:pic>
        <p:nvPicPr>
          <p:cNvPr id="8" name="Audio 7">
            <a:extLst>
              <a:ext uri="{FF2B5EF4-FFF2-40B4-BE49-F238E27FC236}">
                <a16:creationId xmlns:a16="http://schemas.microsoft.com/office/drawing/2014/main" id="{00301329-85B3-C4ED-95F1-C536D9E9756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172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456"/>
    </mc:Choice>
    <mc:Fallback xmlns="">
      <p:transition spd="slow" advTm="1314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>
                <a:latin typeface="Arial Unicode MS"/>
                <a:ea typeface="ＭＳ Ｐゴシック" charset="0"/>
                <a:cs typeface="Arial Unicode MS"/>
              </a:rPr>
              <a:t>Learning objectives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AU" dirty="0">
                <a:latin typeface="Arial Unicode MS"/>
                <a:ea typeface="ＭＳ Ｐゴシック" charset="0"/>
                <a:cs typeface="Arial Unicode MS"/>
              </a:rPr>
              <a:t>Each section of the book opens with a set of learning outcomes.</a:t>
            </a:r>
          </a:p>
          <a:p>
            <a:pPr eaLnBrk="1" hangingPunct="1">
              <a:lnSpc>
                <a:spcPct val="90000"/>
              </a:lnSpc>
            </a:pPr>
            <a:r>
              <a:rPr lang="en-AU" dirty="0">
                <a:latin typeface="Arial Unicode MS"/>
                <a:ea typeface="ＭＳ Ｐゴシック" charset="0"/>
                <a:cs typeface="Arial Unicode MS"/>
              </a:rPr>
              <a:t>The aim, in general, of these learning outcomes is to provide you with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000" dirty="0">
                <a:latin typeface="Arial Unicode MS"/>
                <a:ea typeface="ＭＳ Ｐゴシック" charset="0"/>
                <a:cs typeface="Arial Unicode MS"/>
              </a:rPr>
              <a:t>basic knowledge about the English Language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000" dirty="0">
                <a:latin typeface="Arial Unicode MS"/>
                <a:ea typeface="ＭＳ Ｐゴシック" charset="0"/>
                <a:cs typeface="Arial Unicode MS"/>
              </a:rPr>
              <a:t>basic understanding of Linguistics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000" dirty="0">
                <a:latin typeface="Arial Unicode MS"/>
                <a:ea typeface="ＭＳ Ｐゴシック" charset="0"/>
                <a:cs typeface="Arial Unicode MS"/>
              </a:rPr>
              <a:t>in terms of  </a:t>
            </a:r>
          </a:p>
          <a:p>
            <a:pPr lvl="2" eaLnBrk="1" hangingPunct="1">
              <a:lnSpc>
                <a:spcPct val="90000"/>
              </a:lnSpc>
            </a:pPr>
            <a:r>
              <a:rPr lang="en-AU" sz="2000" dirty="0">
                <a:latin typeface="Arial Unicode MS"/>
                <a:ea typeface="ＭＳ Ｐゴシック" charset="0"/>
                <a:cs typeface="Arial Unicode MS"/>
              </a:rPr>
              <a:t>knowing what; through your own reading and listening to the mini lectures and MP3s</a:t>
            </a:r>
          </a:p>
          <a:p>
            <a:pPr lvl="2" eaLnBrk="1" hangingPunct="1">
              <a:lnSpc>
                <a:spcPct val="90000"/>
              </a:lnSpc>
            </a:pPr>
            <a:r>
              <a:rPr lang="en-AU" sz="2000" dirty="0">
                <a:latin typeface="Arial Unicode MS"/>
                <a:ea typeface="ＭＳ Ｐゴシック" charset="0"/>
                <a:cs typeface="Arial Unicode MS"/>
              </a:rPr>
              <a:t>knowing how to; by doing the  practical work in the book and if you have access to them the on-line quizzes.</a:t>
            </a:r>
            <a:endParaRPr lang="en-US" sz="2000" dirty="0">
              <a:latin typeface="Arial Unicode MS"/>
              <a:ea typeface="ＭＳ Ｐゴシック" charset="0"/>
              <a:cs typeface="Arial Unicode MS"/>
            </a:endParaRPr>
          </a:p>
        </p:txBody>
      </p:sp>
      <p:pic>
        <p:nvPicPr>
          <p:cNvPr id="11" name="Audio 10">
            <a:extLst>
              <a:ext uri="{FF2B5EF4-FFF2-40B4-BE49-F238E27FC236}">
                <a16:creationId xmlns:a16="http://schemas.microsoft.com/office/drawing/2014/main" id="{815E988D-E5A5-5971-D32B-CC060DFBF85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707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136"/>
    </mc:Choice>
    <mc:Fallback xmlns="">
      <p:transition spd="slow" advTm="1511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31.9|16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5.7|13.2|11.9|38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2|11.5|31.9|5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5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8.4|6.4|1.1|2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3.6|8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29.6|22.1|52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|13.2|5.3|6.3|37.6|2|6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518</Words>
  <Application>Microsoft Macintosh PowerPoint</Application>
  <PresentationFormat>On-screen Show (4:3)</PresentationFormat>
  <Paragraphs>45</Paragraphs>
  <Slides>9</Slides>
  <Notes>1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 Unicode MS</vt:lpstr>
      <vt:lpstr>Arial</vt:lpstr>
      <vt:lpstr>Calibri</vt:lpstr>
      <vt:lpstr>Office Theme</vt:lpstr>
      <vt:lpstr>An Introduction to English Language</vt:lpstr>
      <vt:lpstr>Preliminaries</vt:lpstr>
      <vt:lpstr>Structure of An Introduction to English Language</vt:lpstr>
      <vt:lpstr>Electronic resources  on the companion web site</vt:lpstr>
      <vt:lpstr>The powerpoint slides</vt:lpstr>
      <vt:lpstr>The mini-lectures</vt:lpstr>
      <vt:lpstr>The MP3s</vt:lpstr>
      <vt:lpstr>Practical work</vt:lpstr>
      <vt:lpstr>Learning objectives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Koenraad Kuiper</dc:creator>
  <cp:lastModifiedBy>Koenraad Kuiper</cp:lastModifiedBy>
  <cp:revision>24</cp:revision>
  <dcterms:created xsi:type="dcterms:W3CDTF">2016-04-08T07:16:18Z</dcterms:created>
  <dcterms:modified xsi:type="dcterms:W3CDTF">2024-01-26T06:09:59Z</dcterms:modified>
</cp:coreProperties>
</file>