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7" r:id="rId1"/>
    <p:sldMasterId id="2147493489" r:id="rId2"/>
    <p:sldMasterId id="2147493523" r:id="rId3"/>
    <p:sldMasterId id="2147493510" r:id="rId4"/>
  </p:sldMasterIdLst>
  <p:notesMasterIdLst>
    <p:notesMasterId r:id="rId17"/>
  </p:notesMasterIdLst>
  <p:sldIdLst>
    <p:sldId id="273" r:id="rId5"/>
    <p:sldId id="293" r:id="rId6"/>
    <p:sldId id="281" r:id="rId7"/>
    <p:sldId id="274" r:id="rId8"/>
    <p:sldId id="287" r:id="rId9"/>
    <p:sldId id="288" r:id="rId10"/>
    <p:sldId id="275" r:id="rId11"/>
    <p:sldId id="263" r:id="rId12"/>
    <p:sldId id="292" r:id="rId13"/>
    <p:sldId id="264" r:id="rId14"/>
    <p:sldId id="290" r:id="rId15"/>
    <p:sldId id="291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au Presentation" id="{E3BC5E34-A138-E640-A167-2FCEAD6A67BA}">
          <p14:sldIdLst>
            <p14:sldId id="273"/>
            <p14:sldId id="293"/>
            <p14:sldId id="281"/>
            <p14:sldId id="274"/>
            <p14:sldId id="287"/>
            <p14:sldId id="288"/>
            <p14:sldId id="275"/>
            <p14:sldId id="263"/>
            <p14:sldId id="292"/>
            <p14:sldId id="264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17" autoAdjust="0"/>
  </p:normalViewPr>
  <p:slideViewPr>
    <p:cSldViewPr>
      <p:cViewPr varScale="1">
        <p:scale>
          <a:sx n="76" d="100"/>
          <a:sy n="76" d="100"/>
        </p:scale>
        <p:origin x="1586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00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BF22F-39AC-4D5A-B653-436893A249A3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3D99-BE49-4C30-A3E2-FD3B82A92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0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9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4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B1D06-17B8-4F4E-8C36-3D45D08C2715}" type="slidenum">
              <a:rPr lang="sv-SE" smtClean="0">
                <a:solidFill>
                  <a:prstClr val="black"/>
                </a:solidFill>
              </a:rPr>
              <a:pPr/>
              <a:t>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9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1A1FE-AF10-4F24-A6A5-2D0D61182E34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59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3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20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03D99-BE49-4C30-A3E2-FD3B82A92F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7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 anchor="t"/>
          <a:lstStyle>
            <a:lvl1pPr algn="l">
              <a:defRPr b="1" kern="2000" spc="-150"/>
            </a:lvl1pPr>
          </a:lstStyle>
          <a:p>
            <a:r>
              <a:rPr lang="en-US"/>
              <a:t>[Huvudrubrik här]</a:t>
            </a:r>
            <a:br>
              <a:rPr lang="en-US"/>
            </a:br>
            <a:r>
              <a:rPr lang="en-US"/>
              <a:t>– [underrubrik här]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[Namn på talare]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368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199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8622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9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8622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05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8622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82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8622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8622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6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4860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2411760" y="-243408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8016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0" y="6181475"/>
            <a:ext cx="540000" cy="540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91999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09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kern="2000" spc="-15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0" y="6181475"/>
            <a:ext cx="540000" cy="540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91999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15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0" y="6181475"/>
            <a:ext cx="540000" cy="540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91999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192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  <p:pic>
        <p:nvPicPr>
          <p:cNvPr id="4" name="Bildobjekt 3" descr="KAU_LOGOTYP_PMS_20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00" y="6181475"/>
            <a:ext cx="540000" cy="540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191999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611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4561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4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0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2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69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kern="2000" spc="-15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09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5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7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72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94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74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9880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Bibliotek_UMK_365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9176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658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319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1118"/>
            <a:ext cx="8229600" cy="1143000"/>
          </a:xfrm>
        </p:spPr>
        <p:txBody>
          <a:bodyPr anchor="t"/>
          <a:lstStyle>
            <a:lvl1pPr>
              <a:defRPr kern="2000" spc="-15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200">
                <a:solidFill>
                  <a:srgbClr val="ACADB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>
            <a:normAutofit/>
          </a:bodyPr>
          <a:lstStyle>
            <a:lvl1pPr>
              <a:defRPr sz="2200">
                <a:solidFill>
                  <a:srgbClr val="ACADB0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7636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5174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0"/>
            <a:ext cx="4016359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328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kern="2000" spc="-150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mellanrubrik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273052"/>
            <a:ext cx="511175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ACADB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1"/>
            </a:lvl1pPr>
          </a:lstStyle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ACADB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8" y="0"/>
            <a:ext cx="4967922" cy="68580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3400" b="1" kern="2000" spc="-15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65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</a:t>
            </a:r>
            <a:r>
              <a:rPr lang="en-US" dirty="0" err="1"/>
              <a:t>rubrik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lägga</a:t>
            </a:r>
            <a:r>
              <a:rPr lang="en-US" dirty="0"/>
              <a:t> till text</a:t>
            </a:r>
          </a:p>
        </p:txBody>
      </p:sp>
      <p:cxnSp>
        <p:nvCxnSpPr>
          <p:cNvPr id="9" name="Rak 8"/>
          <p:cNvCxnSpPr/>
          <p:nvPr/>
        </p:nvCxnSpPr>
        <p:spPr>
          <a:xfrm>
            <a:off x="457200" y="6120515"/>
            <a:ext cx="8229600" cy="0"/>
          </a:xfrm>
          <a:prstGeom prst="line">
            <a:avLst/>
          </a:prstGeom>
          <a:ln w="19050" cmpd="sng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8" r:id="rId1"/>
    <p:sldLayoutId id="2147493479" r:id="rId2"/>
    <p:sldLayoutId id="2147493481" r:id="rId3"/>
    <p:sldLayoutId id="2147493482" r:id="rId4"/>
    <p:sldLayoutId id="2147493483" r:id="rId5"/>
    <p:sldLayoutId id="2147493485" r:id="rId6"/>
    <p:sldLayoutId id="2147493486" r:id="rId7"/>
    <p:sldLayoutId id="2147493484" r:id="rId8"/>
    <p:sldLayoutId id="214749349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20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Bildsida</a:t>
            </a:r>
          </a:p>
        </p:txBody>
      </p:sp>
    </p:spTree>
    <p:extLst>
      <p:ext uri="{BB962C8B-B14F-4D97-AF65-F5344CB8AC3E}">
        <p14:creationId xmlns:p14="http://schemas.microsoft.com/office/powerpoint/2010/main" val="88938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520" r:id="rId5"/>
    <p:sldLayoutId id="2147493521" r:id="rId6"/>
    <p:sldLayoutId id="2147493522" r:id="rId7"/>
    <p:sldLayoutId id="2147493536" r:id="rId8"/>
    <p:sldLayoutId id="2147493494" r:id="rId9"/>
    <p:sldLayoutId id="2147493495" r:id="rId10"/>
    <p:sldLayoutId id="2147493496" r:id="rId11"/>
    <p:sldLayoutId id="2147493518" r:id="rId12"/>
    <p:sldLayoutId id="214749351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Bildsida</a:t>
            </a:r>
          </a:p>
        </p:txBody>
      </p:sp>
    </p:spTree>
    <p:extLst>
      <p:ext uri="{BB962C8B-B14F-4D97-AF65-F5344CB8AC3E}">
        <p14:creationId xmlns:p14="http://schemas.microsoft.com/office/powerpoint/2010/main" val="43346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4" r:id="rId1"/>
    <p:sldLayoutId id="2147493525" r:id="rId2"/>
    <p:sldLayoutId id="2147493526" r:id="rId3"/>
    <p:sldLayoutId id="2147493527" r:id="rId4"/>
    <p:sldLayoutId id="2147493528" r:id="rId5"/>
    <p:sldLayoutId id="2147493529" r:id="rId6"/>
    <p:sldLayoutId id="2147493530" r:id="rId7"/>
    <p:sldLayoutId id="2147493537" r:id="rId8"/>
    <p:sldLayoutId id="2147493531" r:id="rId9"/>
    <p:sldLayoutId id="2147493532" r:id="rId10"/>
    <p:sldLayoutId id="2147493533" r:id="rId11"/>
    <p:sldLayoutId id="2147493534" r:id="rId12"/>
    <p:sldLayoutId id="214749353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Bildsida</a:t>
            </a:r>
          </a:p>
        </p:txBody>
      </p:sp>
    </p:spTree>
    <p:extLst>
      <p:ext uri="{BB962C8B-B14F-4D97-AF65-F5344CB8AC3E}">
        <p14:creationId xmlns:p14="http://schemas.microsoft.com/office/powerpoint/2010/main" val="343253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1" r:id="rId1"/>
    <p:sldLayoutId id="2147493512" r:id="rId2"/>
    <p:sldLayoutId id="2147493513" r:id="rId3"/>
    <p:sldLayoutId id="2147493514" r:id="rId4"/>
    <p:sldLayoutId id="2147493515" r:id="rId5"/>
    <p:sldLayoutId id="2147493516" r:id="rId6"/>
    <p:sldLayoutId id="214749351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8.wav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4" Type="http://schemas.openxmlformats.org/officeDocument/2006/relationships/audio" Target="../media/media8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3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13.wav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5" Type="http://schemas.microsoft.com/office/2007/relationships/media" Target="../media/media14.wav"/><Relationship Id="rId4" Type="http://schemas.openxmlformats.org/officeDocument/2006/relationships/audio" Target="../media/media13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.uia.no/index.php/NJLTL/article/view/29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file:///C:\My%20Dropbox\Dropbox\Sandlund%20&amp;%20Sundqvist%20CSL-projekt\ASLA%202012\Asla%20klipp%202%20pitchat.wav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6.wav"/><Relationship Id="rId7" Type="http://schemas.openxmlformats.org/officeDocument/2006/relationships/image" Target="../media/image3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sz="quarter" idx="4294967295"/>
          </p:nvPr>
        </p:nvSpPr>
        <p:spPr>
          <a:xfrm>
            <a:off x="611560" y="908720"/>
            <a:ext cx="3554487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7200" b="1" dirty="0" err="1"/>
              <a:t>Testing</a:t>
            </a:r>
            <a:r>
              <a:rPr lang="sv-SE" sz="7200" b="1" dirty="0"/>
              <a:t> Talk</a:t>
            </a:r>
          </a:p>
          <a:p>
            <a:pPr marL="0" indent="0">
              <a:buNone/>
            </a:pPr>
            <a:endParaRPr lang="sv-SE" sz="3600" dirty="0"/>
          </a:p>
          <a:p>
            <a:pPr marL="0" indent="0">
              <a:buNone/>
            </a:pPr>
            <a:r>
              <a:rPr lang="sv-SE" sz="3600"/>
              <a:t>Workshop material</a:t>
            </a:r>
            <a:r>
              <a:rPr lang="sv-SE" sz="3600" dirty="0"/>
              <a:t>s</a:t>
            </a:r>
            <a:endParaRPr lang="sv-SE" sz="2400" dirty="0"/>
          </a:p>
          <a:p>
            <a:endParaRPr lang="sv-SE" sz="4000" dirty="0"/>
          </a:p>
          <a:p>
            <a:endParaRPr lang="sv-SE" sz="2000" b="0" dirty="0"/>
          </a:p>
        </p:txBody>
      </p:sp>
    </p:spTree>
    <p:extLst>
      <p:ext uri="{BB962C8B-B14F-4D97-AF65-F5344CB8AC3E}">
        <p14:creationId xmlns:p14="http://schemas.microsoft.com/office/powerpoint/2010/main" val="2745281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08720"/>
            <a:ext cx="7704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8025"/>
            <a:r>
              <a:rPr lang="en-US" dirty="0">
                <a:latin typeface="Calibri" pitchFamily="34" charset="0"/>
              </a:rPr>
              <a:t>61	LÄR	but what can we ↑</a:t>
            </a:r>
            <a:r>
              <a:rPr lang="en-US" u="sng" dirty="0">
                <a:latin typeface="Calibri" pitchFamily="34" charset="0"/>
              </a:rPr>
              <a:t>le</a:t>
            </a:r>
            <a:r>
              <a:rPr lang="en-US" dirty="0">
                <a:latin typeface="Calibri" pitchFamily="34" charset="0"/>
              </a:rPr>
              <a:t>arn (.) from history</a:t>
            </a:r>
          </a:p>
          <a:p>
            <a:pPr defTabSz="708025"/>
            <a:r>
              <a:rPr lang="en-US" dirty="0">
                <a:latin typeface="Calibri" pitchFamily="34" charset="0"/>
              </a:rPr>
              <a:t>62	LIV	</a:t>
            </a:r>
            <a:r>
              <a:rPr lang="en-US" dirty="0" err="1">
                <a:latin typeface="Calibri" pitchFamily="34" charset="0"/>
              </a:rPr>
              <a:t>thatu:h</a:t>
            </a:r>
            <a:r>
              <a:rPr lang="en-US" dirty="0">
                <a:latin typeface="Calibri" pitchFamily="34" charset="0"/>
              </a:rPr>
              <a:t>, </a:t>
            </a:r>
          </a:p>
          <a:p>
            <a:pPr defTabSz="708025"/>
            <a:r>
              <a:rPr lang="en-US" dirty="0">
                <a:latin typeface="Calibri" pitchFamily="34" charset="0"/>
              </a:rPr>
              <a:t>63	 	(1.2) </a:t>
            </a:r>
          </a:p>
          <a:p>
            <a:pPr defTabSz="708025"/>
            <a:r>
              <a:rPr lang="en-US" dirty="0">
                <a:latin typeface="Calibri" pitchFamily="34" charset="0"/>
              </a:rPr>
              <a:t>64	LIV	  [yea-]</a:t>
            </a:r>
          </a:p>
          <a:p>
            <a:pPr defTabSz="708025"/>
            <a:r>
              <a:rPr lang="en-US" dirty="0">
                <a:latin typeface="Calibri" pitchFamily="34" charset="0"/>
              </a:rPr>
              <a:t>65	PER	&lt;[how ] they </a:t>
            </a:r>
            <a:r>
              <a:rPr lang="en-US" u="sng" dirty="0">
                <a:latin typeface="Calibri" pitchFamily="34" charset="0"/>
              </a:rPr>
              <a:t>li</a:t>
            </a:r>
            <a:r>
              <a:rPr lang="en-US" dirty="0">
                <a:latin typeface="Calibri" pitchFamily="34" charset="0"/>
              </a:rPr>
              <a:t>ved&gt;?= </a:t>
            </a:r>
          </a:p>
          <a:p>
            <a:pPr defTabSz="708025"/>
            <a:r>
              <a:rPr lang="en-US" dirty="0">
                <a:latin typeface="Calibri" pitchFamily="34" charset="0"/>
              </a:rPr>
              <a:t>66	LIV	=yeah how they </a:t>
            </a:r>
            <a:r>
              <a:rPr lang="en-US" u="sng" dirty="0">
                <a:latin typeface="Calibri" pitchFamily="34" charset="0"/>
              </a:rPr>
              <a:t>li</a:t>
            </a:r>
            <a:r>
              <a:rPr lang="en-US" dirty="0">
                <a:latin typeface="Calibri" pitchFamily="34" charset="0"/>
              </a:rPr>
              <a:t>ved. (.) </a:t>
            </a:r>
            <a:r>
              <a:rPr lang="en-US" u="sng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nd th</a:t>
            </a:r>
            <a:r>
              <a:rPr lang="en-US" u="sng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t we: are going f</a:t>
            </a:r>
            <a:r>
              <a:rPr lang="en-US" u="sng" dirty="0">
                <a:latin typeface="Calibri" pitchFamily="34" charset="0"/>
              </a:rPr>
              <a:t>o</a:t>
            </a:r>
            <a:r>
              <a:rPr lang="en-US" dirty="0">
                <a:latin typeface="Calibri" pitchFamily="34" charset="0"/>
              </a:rPr>
              <a:t>rward</a:t>
            </a:r>
          </a:p>
          <a:p>
            <a:pPr defTabSz="708025"/>
            <a:r>
              <a:rPr lang="en-US" dirty="0">
                <a:latin typeface="Calibri" pitchFamily="34" charset="0"/>
              </a:rPr>
              <a:t>67	LÄR	°mmm?° (.) can we e- de- (m) (.) e:hm (.) (</a:t>
            </a:r>
            <a:r>
              <a:rPr lang="en-US" dirty="0" err="1">
                <a:latin typeface="Calibri" pitchFamily="34" charset="0"/>
              </a:rPr>
              <a:t>pt</a:t>
            </a:r>
            <a:r>
              <a:rPr lang="en-US" dirty="0">
                <a:latin typeface="Calibri" pitchFamily="34" charset="0"/>
              </a:rPr>
              <a:t>) (0.3) .</a:t>
            </a:r>
            <a:r>
              <a:rPr lang="en-US" dirty="0" err="1">
                <a:latin typeface="Calibri" pitchFamily="34" charset="0"/>
              </a:rPr>
              <a:t>hhh</a:t>
            </a:r>
            <a:r>
              <a:rPr lang="en-US" dirty="0">
                <a:latin typeface="Calibri" pitchFamily="34" charset="0"/>
              </a:rPr>
              <a:t> do you </a:t>
            </a:r>
          </a:p>
          <a:p>
            <a:pPr defTabSz="708025"/>
            <a:r>
              <a:rPr lang="en-US" dirty="0">
                <a:latin typeface="Calibri" pitchFamily="34" charset="0"/>
              </a:rPr>
              <a:t>68	 	get(</a:t>
            </a:r>
            <a:r>
              <a:rPr lang="en-US" dirty="0" err="1">
                <a:latin typeface="Calibri" pitchFamily="34" charset="0"/>
              </a:rPr>
              <a:t>hhh</a:t>
            </a:r>
            <a:r>
              <a:rPr lang="en-US" dirty="0">
                <a:latin typeface="Calibri" pitchFamily="34" charset="0"/>
              </a:rPr>
              <a:t>) (.) any </a:t>
            </a:r>
            <a:r>
              <a:rPr lang="en-US" dirty="0" err="1">
                <a:latin typeface="Calibri" pitchFamily="34" charset="0"/>
              </a:rPr>
              <a:t>HELp</a:t>
            </a:r>
            <a:r>
              <a:rPr lang="en-US" dirty="0">
                <a:latin typeface="Calibri" pitchFamily="34" charset="0"/>
              </a:rPr>
              <a:t> </a:t>
            </a:r>
          </a:p>
          <a:p>
            <a:pPr defTabSz="708025"/>
            <a:r>
              <a:rPr lang="en-US" dirty="0">
                <a:latin typeface="Calibri" pitchFamily="34" charset="0"/>
              </a:rPr>
              <a:t>69	 	from knowing that? (0.5) how they l</a:t>
            </a:r>
            <a:r>
              <a:rPr lang="en-US" u="sng" dirty="0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ved</a:t>
            </a:r>
          </a:p>
          <a:p>
            <a:pPr defTabSz="708025"/>
            <a:r>
              <a:rPr lang="en-US" dirty="0">
                <a:latin typeface="Calibri" pitchFamily="34" charset="0"/>
              </a:rPr>
              <a:t>70	LIV	</a:t>
            </a:r>
            <a:r>
              <a:rPr lang="en-US" dirty="0" err="1">
                <a:latin typeface="Calibri" pitchFamily="34" charset="0"/>
              </a:rPr>
              <a:t>nnn</a:t>
            </a:r>
            <a:r>
              <a:rPr lang="en-US" dirty="0">
                <a:latin typeface="Calibri" pitchFamily="34" charset="0"/>
              </a:rPr>
              <a:t>- (.) no? u::h n:no? </a:t>
            </a:r>
          </a:p>
          <a:p>
            <a:pPr defTabSz="708025"/>
            <a:r>
              <a:rPr lang="en-US" dirty="0">
                <a:latin typeface="Calibri" pitchFamily="34" charset="0"/>
              </a:rPr>
              <a:t>71	LÄR 	°</a:t>
            </a:r>
            <a:r>
              <a:rPr lang="en-US" dirty="0" err="1">
                <a:latin typeface="Calibri" pitchFamily="34" charset="0"/>
              </a:rPr>
              <a:t>hm</a:t>
            </a:r>
            <a:r>
              <a:rPr lang="en-US" dirty="0">
                <a:latin typeface="Calibri" pitchFamily="34" charset="0"/>
              </a:rPr>
              <a:t>?°</a:t>
            </a:r>
          </a:p>
          <a:p>
            <a:pPr defTabSz="708025"/>
            <a:r>
              <a:rPr lang="en-US" dirty="0">
                <a:latin typeface="Calibri" pitchFamily="34" charset="0"/>
              </a:rPr>
              <a:t>72	LIV	&gt;Ah n</a:t>
            </a:r>
            <a:r>
              <a:rPr lang="en-US" u="sng" dirty="0">
                <a:latin typeface="Calibri" pitchFamily="34" charset="0"/>
              </a:rPr>
              <a:t>o&lt;</a:t>
            </a:r>
            <a:r>
              <a:rPr lang="en-US" dirty="0">
                <a:latin typeface="Calibri" pitchFamily="34" charset="0"/>
              </a:rPr>
              <a:t>? </a:t>
            </a:r>
            <a:r>
              <a:rPr lang="en-US" dirty="0" err="1">
                <a:latin typeface="Calibri" pitchFamily="34" charset="0"/>
              </a:rPr>
              <a:t>hhUH</a:t>
            </a:r>
            <a:r>
              <a:rPr lang="en-US" dirty="0">
                <a:latin typeface="Calibri" pitchFamily="34" charset="0"/>
              </a:rPr>
              <a:t> HUH </a:t>
            </a:r>
            <a:r>
              <a:rPr lang="en-US" dirty="0" err="1">
                <a:latin typeface="Calibri" pitchFamily="34" charset="0"/>
              </a:rPr>
              <a:t>HUH</a:t>
            </a:r>
            <a:r>
              <a:rPr lang="en-US" dirty="0">
                <a:latin typeface="Calibri" pitchFamily="34" charset="0"/>
              </a:rPr>
              <a:t> (HHH) [.HHHH</a:t>
            </a:r>
          </a:p>
          <a:p>
            <a:pPr defTabSz="708025"/>
            <a:r>
              <a:rPr lang="en-US" dirty="0">
                <a:latin typeface="Calibri" pitchFamily="34" charset="0"/>
              </a:rPr>
              <a:t>73	LÄR		                                              [so you think </a:t>
            </a:r>
            <a:r>
              <a:rPr lang="en-US" dirty="0" err="1">
                <a:latin typeface="Calibri" pitchFamily="34" charset="0"/>
              </a:rPr>
              <a:t>it’sss</a:t>
            </a:r>
            <a:r>
              <a:rPr lang="en-US" dirty="0">
                <a:latin typeface="Calibri" pitchFamily="34" charset="0"/>
              </a:rPr>
              <a:t> (0.3)  </a:t>
            </a:r>
          </a:p>
          <a:p>
            <a:pPr defTabSz="708025"/>
            <a:r>
              <a:rPr lang="en-US" dirty="0">
                <a:latin typeface="Calibri" pitchFamily="34" charset="0"/>
              </a:rPr>
              <a:t>74	 	a progress in </a:t>
            </a:r>
            <a:r>
              <a:rPr lang="en-US" dirty="0" err="1">
                <a:latin typeface="Calibri" pitchFamily="34" charset="0"/>
              </a:rPr>
              <a:t>wa:r</a:t>
            </a:r>
            <a:r>
              <a:rPr lang="en-US" dirty="0">
                <a:latin typeface="Calibri" pitchFamily="34" charset="0"/>
              </a:rPr>
              <a:t> and so on,</a:t>
            </a:r>
          </a:p>
          <a:p>
            <a:pPr defTabSz="708025"/>
            <a:r>
              <a:rPr lang="en-US" dirty="0">
                <a:latin typeface="Calibri" pitchFamily="34" charset="0"/>
              </a:rPr>
              <a:t>75		(2.1)</a:t>
            </a:r>
          </a:p>
          <a:p>
            <a:pPr defTabSz="708025"/>
            <a:r>
              <a:rPr lang="en-US" dirty="0">
                <a:latin typeface="Calibri" pitchFamily="34" charset="0"/>
              </a:rPr>
              <a:t>76	LIV	°</a:t>
            </a:r>
            <a:r>
              <a:rPr lang="en-US" dirty="0" err="1">
                <a:latin typeface="Calibri" pitchFamily="34" charset="0"/>
              </a:rPr>
              <a:t>nno</a:t>
            </a:r>
            <a:r>
              <a:rPr lang="en-US" dirty="0">
                <a:latin typeface="Calibri" pitchFamily="34" charset="0"/>
              </a:rPr>
              <a:t>: (.) ( de   )° (2.9)  ((</a:t>
            </a:r>
            <a:r>
              <a:rPr lang="en-US" i="1" dirty="0" err="1">
                <a:latin typeface="Calibri" pitchFamily="34" charset="0"/>
              </a:rPr>
              <a:t>snörvlande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ljud</a:t>
            </a:r>
            <a:r>
              <a:rPr lang="en-US" dirty="0">
                <a:latin typeface="Calibri" pitchFamily="34" charset="0"/>
              </a:rPr>
              <a:t>))</a:t>
            </a:r>
          </a:p>
          <a:p>
            <a:pPr defTabSz="708025"/>
            <a:r>
              <a:rPr lang="en-US" dirty="0">
                <a:latin typeface="Calibri" pitchFamily="34" charset="0"/>
              </a:rPr>
              <a:t>77	 	(3.0) 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(2c) ”</a:t>
            </a:r>
            <a:r>
              <a:rPr lang="sv-SE" dirty="0" err="1">
                <a:solidFill>
                  <a:schemeClr val="tx1"/>
                </a:solidFill>
              </a:rPr>
              <a:t>History</a:t>
            </a:r>
            <a:r>
              <a:rPr lang="sv-SE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3" name="History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4848" y="295873"/>
            <a:ext cx="324815" cy="324815"/>
          </a:xfrm>
          <a:prstGeom prst="rect">
            <a:avLst/>
          </a:prstGeom>
        </p:spPr>
      </p:pic>
      <p:pic>
        <p:nvPicPr>
          <p:cNvPr id="6" name="History 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3184" y="2716356"/>
            <a:ext cx="424612" cy="424612"/>
          </a:xfrm>
          <a:prstGeom prst="rect">
            <a:avLst/>
          </a:prstGeom>
        </p:spPr>
      </p:pic>
      <p:pic>
        <p:nvPicPr>
          <p:cNvPr id="7" name="History 7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4220" y="479715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96752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8025"/>
            <a:r>
              <a:rPr lang="en-US" dirty="0">
                <a:latin typeface="Calibri" pitchFamily="34" charset="0"/>
              </a:rPr>
              <a:t>78	LÄR	what about </a:t>
            </a:r>
            <a:r>
              <a:rPr lang="en-US" u="sng" dirty="0">
                <a:latin typeface="Calibri" pitchFamily="34" charset="0"/>
              </a:rPr>
              <a:t>Pe</a:t>
            </a:r>
            <a:r>
              <a:rPr lang="en-US" dirty="0">
                <a:latin typeface="Calibri" pitchFamily="34" charset="0"/>
              </a:rPr>
              <a:t>r what do you say.</a:t>
            </a:r>
          </a:p>
          <a:p>
            <a:pPr defTabSz="708025"/>
            <a:r>
              <a:rPr lang="en-US" dirty="0">
                <a:latin typeface="Calibri" pitchFamily="34" charset="0"/>
              </a:rPr>
              <a:t>79	PER	u::hm.</a:t>
            </a:r>
          </a:p>
          <a:p>
            <a:pPr defTabSz="708025"/>
            <a:r>
              <a:rPr lang="en-US" dirty="0">
                <a:latin typeface="Calibri" pitchFamily="34" charset="0"/>
              </a:rPr>
              <a:t>80	 	(2.9) </a:t>
            </a:r>
          </a:p>
          <a:p>
            <a:pPr defTabSz="708025"/>
            <a:r>
              <a:rPr lang="en-US" dirty="0">
                <a:latin typeface="Calibri" pitchFamily="34" charset="0"/>
              </a:rPr>
              <a:t>81	PER	.</a:t>
            </a:r>
            <a:r>
              <a:rPr lang="en-US" dirty="0" err="1">
                <a:latin typeface="Calibri" pitchFamily="34" charset="0"/>
              </a:rPr>
              <a:t>hhhhhh</a:t>
            </a:r>
            <a:r>
              <a:rPr lang="en-US" dirty="0">
                <a:latin typeface="Calibri" pitchFamily="34" charset="0"/>
              </a:rPr>
              <a:t> [(HHHHH)</a:t>
            </a:r>
          </a:p>
          <a:p>
            <a:pPr defTabSz="708025"/>
            <a:r>
              <a:rPr lang="en-US" dirty="0">
                <a:latin typeface="Calibri" pitchFamily="34" charset="0"/>
              </a:rPr>
              <a:t>82	LÄR	                [is it good to know about your history.</a:t>
            </a:r>
          </a:p>
          <a:p>
            <a:pPr defTabSz="708025"/>
            <a:r>
              <a:rPr lang="en-US" dirty="0">
                <a:latin typeface="Calibri" pitchFamily="34" charset="0"/>
              </a:rPr>
              <a:t>83	 	(1.8)</a:t>
            </a:r>
          </a:p>
          <a:p>
            <a:pPr defTabSz="708025"/>
            <a:r>
              <a:rPr lang="en-US" dirty="0">
                <a:latin typeface="Calibri" pitchFamily="34" charset="0"/>
              </a:rPr>
              <a:t>84	PER	&gt;yeah&lt;</a:t>
            </a:r>
          </a:p>
          <a:p>
            <a:pPr defTabSz="708025"/>
            <a:r>
              <a:rPr lang="en-US" dirty="0">
                <a:latin typeface="Calibri" pitchFamily="34" charset="0"/>
              </a:rPr>
              <a:t>85	  	(0.9)</a:t>
            </a:r>
          </a:p>
          <a:p>
            <a:pPr defTabSz="708025"/>
            <a:r>
              <a:rPr lang="en-US" dirty="0">
                <a:latin typeface="Calibri" pitchFamily="34" charset="0"/>
              </a:rPr>
              <a:t>86	LÄR	</a:t>
            </a:r>
            <a:r>
              <a:rPr lang="en-US" dirty="0" err="1">
                <a:latin typeface="Calibri" pitchFamily="34" charset="0"/>
              </a:rPr>
              <a:t>wh</a:t>
            </a:r>
            <a:r>
              <a:rPr lang="en-US" dirty="0">
                <a:latin typeface="Calibri" pitchFamily="34" charset="0"/>
              </a:rPr>
              <a:t>(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)y.</a:t>
            </a:r>
          </a:p>
          <a:p>
            <a:pPr defTabSz="708025"/>
            <a:r>
              <a:rPr lang="en-US" dirty="0">
                <a:latin typeface="Calibri" pitchFamily="34" charset="0"/>
              </a:rPr>
              <a:t>87	  	(0.6)</a:t>
            </a:r>
          </a:p>
          <a:p>
            <a:pPr defTabSz="708025"/>
            <a:r>
              <a:rPr lang="en-US" dirty="0">
                <a:latin typeface="Calibri" pitchFamily="34" charset="0"/>
              </a:rPr>
              <a:t>88	PER	uh it’s (</a:t>
            </a:r>
            <a:r>
              <a:rPr lang="en-US" dirty="0" err="1">
                <a:latin typeface="Calibri" pitchFamily="34" charset="0"/>
              </a:rPr>
              <a:t>hhhh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defTabSz="708025"/>
            <a:r>
              <a:rPr lang="en-US" dirty="0">
                <a:latin typeface="Calibri" pitchFamily="34" charset="0"/>
              </a:rPr>
              <a:t>89	 	(6.4) </a:t>
            </a:r>
          </a:p>
          <a:p>
            <a:pPr defTabSz="708025"/>
            <a:r>
              <a:rPr lang="en-US" dirty="0">
                <a:latin typeface="Calibri" pitchFamily="34" charset="0"/>
              </a:rPr>
              <a:t>90	PER	</a:t>
            </a:r>
            <a:r>
              <a:rPr lang="en-US" dirty="0" err="1">
                <a:latin typeface="Calibri" pitchFamily="34" charset="0"/>
              </a:rPr>
              <a:t>mmmmmm</a:t>
            </a:r>
            <a:r>
              <a:rPr lang="en-US" dirty="0">
                <a:latin typeface="Calibri" pitchFamily="34" charset="0"/>
              </a:rPr>
              <a:t>, .</a:t>
            </a:r>
            <a:r>
              <a:rPr lang="en-US" dirty="0" err="1">
                <a:latin typeface="Calibri" pitchFamily="34" charset="0"/>
              </a:rPr>
              <a:t>hhh</a:t>
            </a:r>
            <a:endParaRPr lang="en-US" dirty="0">
              <a:latin typeface="Calibri" pitchFamily="34" charset="0"/>
            </a:endParaRPr>
          </a:p>
          <a:p>
            <a:pPr defTabSz="708025"/>
            <a:r>
              <a:rPr lang="en-US" dirty="0">
                <a:latin typeface="Calibri" pitchFamily="34" charset="0"/>
              </a:rPr>
              <a:t>91	 	(0.4)</a:t>
            </a:r>
          </a:p>
          <a:p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(2d) ”</a:t>
            </a:r>
            <a:r>
              <a:rPr lang="sv-SE" dirty="0" err="1">
                <a:solidFill>
                  <a:schemeClr val="tx1"/>
                </a:solidFill>
              </a:rPr>
              <a:t>History</a:t>
            </a:r>
            <a:r>
              <a:rPr lang="sv-SE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5" name="History 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2525442"/>
            <a:ext cx="304800" cy="304800"/>
          </a:xfrm>
          <a:prstGeom prst="rect">
            <a:avLst/>
          </a:prstGeom>
        </p:spPr>
      </p:pic>
      <p:pic>
        <p:nvPicPr>
          <p:cNvPr id="7" name="History 8 ny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3361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356975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8025"/>
            <a:r>
              <a:rPr lang="sv-SE" dirty="0">
                <a:latin typeface="Calibri" pitchFamily="34" charset="0"/>
              </a:rPr>
              <a:t>92	LÄR	.</a:t>
            </a:r>
            <a:r>
              <a:rPr lang="sv-SE" dirty="0" err="1">
                <a:latin typeface="Calibri" pitchFamily="34" charset="0"/>
              </a:rPr>
              <a:t>hh</a:t>
            </a:r>
            <a:r>
              <a:rPr lang="sv-SE" dirty="0">
                <a:latin typeface="Calibri" pitchFamily="34" charset="0"/>
              </a:rPr>
              <a:t> do </a:t>
            </a:r>
            <a:r>
              <a:rPr lang="sv-SE" dirty="0" err="1">
                <a:latin typeface="Calibri" pitchFamily="34" charset="0"/>
              </a:rPr>
              <a:t>we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l</a:t>
            </a:r>
            <a:r>
              <a:rPr lang="sv-SE" u="sng" dirty="0" err="1">
                <a:latin typeface="Calibri" pitchFamily="34" charset="0"/>
              </a:rPr>
              <a:t>e:</a:t>
            </a:r>
            <a:r>
              <a:rPr lang="sv-SE" dirty="0" err="1">
                <a:latin typeface="Calibri" pitchFamily="34" charset="0"/>
              </a:rPr>
              <a:t>arn</a:t>
            </a:r>
            <a:r>
              <a:rPr lang="sv-SE" dirty="0">
                <a:latin typeface="Calibri" pitchFamily="34" charset="0"/>
              </a:rPr>
              <a:t>? from the </a:t>
            </a:r>
            <a:r>
              <a:rPr lang="sv-SE" dirty="0" err="1">
                <a:latin typeface="Calibri" pitchFamily="34" charset="0"/>
              </a:rPr>
              <a:t>mistakes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we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m</a:t>
            </a:r>
            <a:r>
              <a:rPr lang="sv-SE" u="sng" dirty="0" err="1">
                <a:latin typeface="Calibri" pitchFamily="34" charset="0"/>
              </a:rPr>
              <a:t>ad</a:t>
            </a:r>
            <a:r>
              <a:rPr lang="sv-SE" dirty="0" err="1">
                <a:latin typeface="Calibri" pitchFamily="34" charset="0"/>
              </a:rPr>
              <a:t>e</a:t>
            </a:r>
            <a:r>
              <a:rPr lang="sv-SE" dirty="0">
                <a:latin typeface="Calibri" pitchFamily="34" charset="0"/>
              </a:rPr>
              <a:t>? .</a:t>
            </a:r>
            <a:r>
              <a:rPr lang="sv-SE" dirty="0" err="1">
                <a:latin typeface="Calibri" pitchFamily="34" charset="0"/>
              </a:rPr>
              <a:t>hh</a:t>
            </a:r>
            <a:endParaRPr lang="sv-SE" dirty="0">
              <a:latin typeface="Calibri" pitchFamily="34" charset="0"/>
            </a:endParaRPr>
          </a:p>
          <a:p>
            <a:pPr defTabSz="708025"/>
            <a:r>
              <a:rPr lang="sv-SE" dirty="0">
                <a:latin typeface="Calibri" pitchFamily="34" charset="0"/>
              </a:rPr>
              <a:t>93	LIV	</a:t>
            </a:r>
            <a:r>
              <a:rPr lang="sv-SE" dirty="0" err="1">
                <a:latin typeface="Calibri" pitchFamily="34" charset="0"/>
              </a:rPr>
              <a:t>yes</a:t>
            </a:r>
            <a:r>
              <a:rPr lang="sv-SE" dirty="0">
                <a:latin typeface="Calibri" pitchFamily="34" charset="0"/>
              </a:rPr>
              <a:t>: </a:t>
            </a:r>
          </a:p>
          <a:p>
            <a:pPr defTabSz="708025"/>
            <a:r>
              <a:rPr lang="sv-SE" dirty="0">
                <a:latin typeface="Calibri" pitchFamily="34" charset="0"/>
              </a:rPr>
              <a:t>94	LÄR	</a:t>
            </a:r>
            <a:r>
              <a:rPr lang="sv-SE" dirty="0" err="1">
                <a:latin typeface="Calibri" pitchFamily="34" charset="0"/>
              </a:rPr>
              <a:t>we</a:t>
            </a:r>
            <a:r>
              <a:rPr lang="sv-SE" dirty="0">
                <a:latin typeface="Calibri" pitchFamily="34" charset="0"/>
              </a:rPr>
              <a:t> DO?=</a:t>
            </a:r>
          </a:p>
          <a:p>
            <a:pPr defTabSz="708025"/>
            <a:r>
              <a:rPr lang="sv-SE" dirty="0">
                <a:latin typeface="Calibri" pitchFamily="34" charset="0"/>
              </a:rPr>
              <a:t>95	LIV	=</a:t>
            </a:r>
            <a:r>
              <a:rPr lang="sv-SE" dirty="0" err="1">
                <a:latin typeface="Calibri" pitchFamily="34" charset="0"/>
              </a:rPr>
              <a:t>hmm</a:t>
            </a:r>
            <a:endParaRPr lang="sv-SE" dirty="0">
              <a:latin typeface="Calibri" pitchFamily="34" charset="0"/>
            </a:endParaRPr>
          </a:p>
          <a:p>
            <a:pPr defTabSz="708025"/>
            <a:r>
              <a:rPr lang="sv-SE" dirty="0">
                <a:latin typeface="Calibri" pitchFamily="34" charset="0"/>
              </a:rPr>
              <a:t>96	LÄR	( k ) (.) </a:t>
            </a:r>
            <a:r>
              <a:rPr lang="sv-SE" dirty="0" err="1">
                <a:latin typeface="Calibri" pitchFamily="34" charset="0"/>
              </a:rPr>
              <a:t>can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you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tell</a:t>
            </a:r>
            <a:r>
              <a:rPr lang="sv-SE" dirty="0">
                <a:latin typeface="Calibri" pitchFamily="34" charset="0"/>
              </a:rPr>
              <a:t>- (.) </a:t>
            </a:r>
            <a:r>
              <a:rPr lang="sv-SE" dirty="0" err="1">
                <a:latin typeface="Calibri" pitchFamily="34" charset="0"/>
              </a:rPr>
              <a:t>give</a:t>
            </a:r>
            <a:r>
              <a:rPr lang="sv-SE" dirty="0">
                <a:latin typeface="Calibri" pitchFamily="34" charset="0"/>
              </a:rPr>
              <a:t> ‘</a:t>
            </a:r>
            <a:r>
              <a:rPr lang="sv-SE" dirty="0" err="1">
                <a:latin typeface="Calibri" pitchFamily="34" charset="0"/>
              </a:rPr>
              <a:t>xamples</a:t>
            </a:r>
            <a:endParaRPr lang="sv-SE" dirty="0">
              <a:latin typeface="Calibri" pitchFamily="34" charset="0"/>
            </a:endParaRPr>
          </a:p>
          <a:p>
            <a:pPr defTabSz="708025"/>
            <a:r>
              <a:rPr lang="sv-SE" dirty="0">
                <a:latin typeface="Calibri" pitchFamily="34" charset="0"/>
              </a:rPr>
              <a:t>97	 	(3.9)</a:t>
            </a:r>
          </a:p>
          <a:p>
            <a:pPr defTabSz="708025"/>
            <a:r>
              <a:rPr lang="sv-SE" dirty="0">
                <a:latin typeface="Calibri" pitchFamily="34" charset="0"/>
              </a:rPr>
              <a:t>98	LIV	</a:t>
            </a:r>
            <a:r>
              <a:rPr lang="sv-SE" dirty="0" err="1">
                <a:latin typeface="Calibri" pitchFamily="34" charset="0"/>
              </a:rPr>
              <a:t>well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I’m</a:t>
            </a:r>
            <a:r>
              <a:rPr lang="sv-SE" dirty="0">
                <a:latin typeface="Calibri" pitchFamily="34" charset="0"/>
              </a:rPr>
              <a:t> not so </a:t>
            </a:r>
            <a:r>
              <a:rPr lang="sv-SE" dirty="0" err="1">
                <a:latin typeface="Calibri" pitchFamily="34" charset="0"/>
              </a:rPr>
              <a:t>good</a:t>
            </a:r>
            <a:r>
              <a:rPr lang="sv-SE" dirty="0">
                <a:latin typeface="Calibri" pitchFamily="34" charset="0"/>
              </a:rPr>
              <a:t> i(HH)n (HH)IS(HH)TOR(HHH)Y (HH)BUT(</a:t>
            </a:r>
            <a:r>
              <a:rPr lang="sv-SE" dirty="0" err="1">
                <a:latin typeface="Calibri" pitchFamily="34" charset="0"/>
              </a:rPr>
              <a:t>hh</a:t>
            </a:r>
            <a:r>
              <a:rPr lang="sv-SE" dirty="0">
                <a:latin typeface="Calibri" pitchFamily="34" charset="0"/>
              </a:rPr>
              <a:t>)</a:t>
            </a:r>
          </a:p>
          <a:p>
            <a:pPr defTabSz="708025"/>
            <a:r>
              <a:rPr lang="sv-SE" dirty="0">
                <a:latin typeface="Calibri" pitchFamily="34" charset="0"/>
              </a:rPr>
              <a:t>99	 	[(HH)HEH (.) HHEH</a:t>
            </a:r>
          </a:p>
          <a:p>
            <a:pPr defTabSz="708025"/>
            <a:r>
              <a:rPr lang="sv-SE" dirty="0">
                <a:latin typeface="Calibri" pitchFamily="34" charset="0"/>
              </a:rPr>
              <a:t>100	LÄR	[do </a:t>
            </a:r>
            <a:r>
              <a:rPr lang="sv-SE" dirty="0" err="1">
                <a:latin typeface="Calibri" pitchFamily="34" charset="0"/>
              </a:rPr>
              <a:t>you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have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any</a:t>
            </a:r>
            <a:r>
              <a:rPr lang="sv-SE" dirty="0">
                <a:latin typeface="Calibri" pitchFamily="34" charset="0"/>
              </a:rPr>
              <a:t> examples?</a:t>
            </a:r>
          </a:p>
          <a:p>
            <a:pPr defTabSz="708025"/>
            <a:r>
              <a:rPr lang="sv-SE" dirty="0">
                <a:latin typeface="Calibri" pitchFamily="34" charset="0"/>
              </a:rPr>
              <a:t>101	LIV	(</a:t>
            </a:r>
            <a:r>
              <a:rPr lang="sv-SE" dirty="0" err="1">
                <a:latin typeface="Calibri" pitchFamily="34" charset="0"/>
              </a:rPr>
              <a:t>hh</a:t>
            </a:r>
            <a:r>
              <a:rPr lang="sv-SE" dirty="0">
                <a:latin typeface="Calibri" pitchFamily="34" charset="0"/>
              </a:rPr>
              <a:t>)</a:t>
            </a:r>
            <a:r>
              <a:rPr lang="sv-SE" dirty="0" err="1">
                <a:latin typeface="Calibri" pitchFamily="34" charset="0"/>
              </a:rPr>
              <a:t>huh</a:t>
            </a:r>
            <a:r>
              <a:rPr lang="sv-SE" dirty="0">
                <a:latin typeface="Calibri" pitchFamily="34" charset="0"/>
              </a:rPr>
              <a:t> (.) ↑</a:t>
            </a:r>
            <a:r>
              <a:rPr lang="sv-SE" dirty="0" err="1">
                <a:latin typeface="Calibri" pitchFamily="34" charset="0"/>
              </a:rPr>
              <a:t>hmmmm</a:t>
            </a:r>
            <a:r>
              <a:rPr lang="sv-SE" dirty="0">
                <a:latin typeface="Calibri" pitchFamily="34" charset="0"/>
              </a:rPr>
              <a:t>↓</a:t>
            </a:r>
          </a:p>
          <a:p>
            <a:pPr defTabSz="708025"/>
            <a:r>
              <a:rPr lang="sv-SE" dirty="0">
                <a:latin typeface="Calibri" pitchFamily="34" charset="0"/>
              </a:rPr>
              <a:t>102	PER	&gt;no&lt; (</a:t>
            </a:r>
            <a:r>
              <a:rPr lang="sv-SE" dirty="0" err="1">
                <a:latin typeface="Calibri" pitchFamily="34" charset="0"/>
              </a:rPr>
              <a:t>hh</a:t>
            </a:r>
            <a:r>
              <a:rPr lang="sv-SE" dirty="0">
                <a:latin typeface="Calibri" pitchFamily="34" charset="0"/>
              </a:rPr>
              <a:t>)?</a:t>
            </a:r>
          </a:p>
          <a:p>
            <a:pPr defTabSz="708025"/>
            <a:r>
              <a:rPr lang="sv-SE" dirty="0">
                <a:latin typeface="Calibri" pitchFamily="34" charset="0"/>
              </a:rPr>
              <a:t>103	LÄR	no? (0.7) .HH </a:t>
            </a:r>
            <a:r>
              <a:rPr lang="sv-SE" dirty="0" err="1">
                <a:latin typeface="Calibri" pitchFamily="34" charset="0"/>
              </a:rPr>
              <a:t>ohkay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let’s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take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your</a:t>
            </a:r>
            <a:r>
              <a:rPr lang="sv-SE" dirty="0">
                <a:latin typeface="Calibri" pitchFamily="34" charset="0"/>
              </a:rPr>
              <a:t> </a:t>
            </a:r>
            <a:r>
              <a:rPr lang="sv-SE" dirty="0" err="1">
                <a:latin typeface="Calibri" pitchFamily="34" charset="0"/>
              </a:rPr>
              <a:t>then</a:t>
            </a:r>
            <a:endParaRPr lang="sv-SE" dirty="0">
              <a:latin typeface="Calibri" pitchFamily="34" charset="0"/>
            </a:endParaRPr>
          </a:p>
          <a:p>
            <a:pPr defTabSz="708025"/>
            <a:r>
              <a:rPr lang="sv-SE" dirty="0">
                <a:latin typeface="Calibri" pitchFamily="34" charset="0"/>
              </a:rPr>
              <a:t>104	 	((</a:t>
            </a:r>
            <a:r>
              <a:rPr lang="sv-SE" i="1" dirty="0">
                <a:latin typeface="Calibri" pitchFamily="34" charset="0"/>
              </a:rPr>
              <a:t>nytt ämneskort introduceras</a:t>
            </a:r>
            <a:r>
              <a:rPr lang="sv-SE" dirty="0">
                <a:latin typeface="Calibri" pitchFamily="34" charset="0"/>
              </a:rPr>
              <a:t>))</a:t>
            </a:r>
          </a:p>
          <a:p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(2e) ”</a:t>
            </a:r>
            <a:r>
              <a:rPr lang="sv-SE" dirty="0" err="1">
                <a:solidFill>
                  <a:schemeClr val="tx1"/>
                </a:solidFill>
              </a:rPr>
              <a:t>History</a:t>
            </a:r>
            <a:r>
              <a:rPr lang="sv-SE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4" name="History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5896" y="440400"/>
            <a:ext cx="435954" cy="435954"/>
          </a:xfrm>
          <a:prstGeom prst="rect">
            <a:avLst/>
          </a:prstGeom>
        </p:spPr>
      </p:pic>
      <p:pic>
        <p:nvPicPr>
          <p:cNvPr id="5" name="History 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4554" y="3146323"/>
            <a:ext cx="391623" cy="391623"/>
          </a:xfrm>
          <a:prstGeom prst="rect">
            <a:avLst/>
          </a:prstGeom>
        </p:spPr>
      </p:pic>
      <p:pic>
        <p:nvPicPr>
          <p:cNvPr id="6" name="History 1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3745" y="5373216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C99E-2751-4D75-AA94-B992A9B4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Instructions for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35D1-A598-402A-A109-8B885A0A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41166"/>
          </a:xfrm>
        </p:spPr>
        <p:txBody>
          <a:bodyPr>
            <a:normAutofit/>
          </a:bodyPr>
          <a:lstStyle/>
          <a:p>
            <a:r>
              <a:rPr lang="sv-SE" sz="2100"/>
              <a:t>The slides presented in Chapter 8 as part of the Workshop study are included in this PowerPoint presentation.</a:t>
            </a:r>
          </a:p>
          <a:p>
            <a:r>
              <a:rPr lang="sv-SE" sz="2100"/>
              <a:t>Note that the slides have been designed to be played in presentation mode:</a:t>
            </a:r>
          </a:p>
          <a:p>
            <a:pPr lvl="1"/>
            <a:r>
              <a:rPr lang="sv-SE" sz="2100"/>
              <a:t>In workshops, play each clip one at a time and discuss what you think happens next in the interaction, before playing the next clip.</a:t>
            </a:r>
          </a:p>
          <a:p>
            <a:pPr lvl="1"/>
            <a:r>
              <a:rPr lang="sv-SE" sz="2100"/>
              <a:t>Discuss assessment aspects along the way.</a:t>
            </a:r>
          </a:p>
          <a:p>
            <a:pPr marL="0" indent="0">
              <a:buNone/>
            </a:pPr>
            <a:endParaRPr lang="sv-SE" sz="2100"/>
          </a:p>
          <a:p>
            <a:pPr marL="0" indent="0">
              <a:buNone/>
            </a:pPr>
            <a:r>
              <a:rPr lang="sv-SE" sz="2000">
                <a:hlinkClick r:id="rId2"/>
              </a:rPr>
              <a:t>See also </a:t>
            </a:r>
            <a:r>
              <a:rPr lang="en-US" sz="2000">
                <a:hlinkClick r:id="rId2"/>
              </a:rPr>
              <a:t>Sandlund, E., Sundqvist, P., &amp; Nyroos, L. (2016a). Research-based professional development workshops for EFL teachers: Focus on oral test interaction and assessment. </a:t>
            </a:r>
            <a:r>
              <a:rPr lang="en-US" sz="2000" i="1">
                <a:hlinkClick r:id="rId2"/>
              </a:rPr>
              <a:t>Nordic Journal of Modern Language Methodology, </a:t>
            </a:r>
            <a:r>
              <a:rPr lang="en-US" sz="2000">
                <a:hlinkClick r:id="rId2"/>
              </a:rPr>
              <a:t>4(1), 24–48.</a:t>
            </a: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31932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287524" y="764704"/>
            <a:ext cx="3456383" cy="2448272"/>
          </a:xfrm>
          <a:prstGeom prst="wedgeEllipseCallout">
            <a:avLst>
              <a:gd name="adj1" fmla="val 52378"/>
              <a:gd name="adj2" fmla="val 4731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7543" y="1340768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v-SE" dirty="0" err="1"/>
              <a:t>There</a:t>
            </a:r>
            <a:r>
              <a:rPr lang="sv-SE" dirty="0"/>
              <a:t> is all the </a:t>
            </a:r>
            <a:r>
              <a:rPr lang="sv-SE" dirty="0" err="1"/>
              <a:t>difference</a:t>
            </a:r>
            <a:r>
              <a:rPr lang="sv-SE" dirty="0"/>
              <a:t> in the </a:t>
            </a:r>
            <a:r>
              <a:rPr lang="sv-SE" dirty="0" err="1"/>
              <a:t>world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something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say</a:t>
            </a:r>
            <a:r>
              <a:rPr lang="sv-SE" dirty="0"/>
              <a:t> and </a:t>
            </a:r>
            <a:r>
              <a:rPr lang="sv-SE" dirty="0" err="1"/>
              <a:t>having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say</a:t>
            </a:r>
            <a:r>
              <a:rPr lang="sv-SE" dirty="0"/>
              <a:t> </a:t>
            </a:r>
            <a:r>
              <a:rPr lang="sv-SE" dirty="0" err="1"/>
              <a:t>something</a:t>
            </a:r>
            <a:r>
              <a:rPr lang="sv-SE" dirty="0"/>
              <a:t>.</a:t>
            </a:r>
          </a:p>
          <a:p>
            <a:pPr lvl="0" algn="ctr"/>
            <a:endParaRPr lang="sv-SE" dirty="0"/>
          </a:p>
          <a:p>
            <a:pPr lvl="0" algn="ctr"/>
            <a:r>
              <a:rPr lang="sv-SE" dirty="0"/>
              <a:t>John Dewey</a:t>
            </a:r>
          </a:p>
        </p:txBody>
      </p:sp>
    </p:spTree>
    <p:extLst>
      <p:ext uri="{BB962C8B-B14F-4D97-AF65-F5344CB8AC3E}">
        <p14:creationId xmlns:p14="http://schemas.microsoft.com/office/powerpoint/2010/main" val="35809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4581128"/>
            <a:ext cx="5112568" cy="1800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>
                <a:solidFill>
                  <a:schemeClr val="tx1"/>
                </a:solidFill>
                <a:latin typeface="Arial Rounded MT Bold" pitchFamily="34" charset="0"/>
              </a:rPr>
              <a:t>Exercise 1</a:t>
            </a:r>
          </a:p>
          <a:p>
            <a:pPr algn="ctr"/>
            <a:r>
              <a:rPr lang="sv-SE" sz="3600">
                <a:solidFill>
                  <a:schemeClr val="tx1"/>
                </a:solidFill>
                <a:latin typeface="Arial Rounded MT Bold" pitchFamily="34" charset="0"/>
              </a:rPr>
              <a:t>”Disagree or agree”</a:t>
            </a:r>
            <a:endParaRPr lang="sv-SE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5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la klipp 2a pitch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861561" y="157944"/>
            <a:ext cx="3048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52736"/>
            <a:ext cx="9144000" cy="50405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Asla klipp 2 pitchat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1907704" y="201545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340768"/>
            <a:ext cx="7920880" cy="4596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	FIA	.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(0.5) so: we:: (0.8)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(.) &lt;disagree&gt;? (.) or ˚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agr↓ee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˚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	  	(2.1)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3	LIS 	u:hm (2.5)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disagr↓ee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.=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4	FIA	=I &gt;disagree there too&lt; 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5		(4.1)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6	LIS	˚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ohkay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˚ 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7		(2.9) ((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scribbling sound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8	LIS 	.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u::h ((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reads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)) the sound level (.) at concerts (.) and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9		discos (.) is:(h) dangerous ((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stops reading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10		(3.5)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11	FIA	yeah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bu:dh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(.) y- you could [buy (.)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thisu:h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earplugs or= 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12	LIS	  	                                       [(the music and  )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13	FIA	=something &gt;I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dunno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what it mean(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)s&lt;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hhuhHE:H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(.) mm? 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14		[so- .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15	LIS	[yeah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(1) ”</a:t>
            </a:r>
            <a:r>
              <a:rPr lang="sv-SE" dirty="0" err="1">
                <a:solidFill>
                  <a:schemeClr val="tx1"/>
                </a:solidFill>
              </a:rPr>
              <a:t>Disagree</a:t>
            </a:r>
            <a:r>
              <a:rPr lang="sv-SE" dirty="0">
                <a:solidFill>
                  <a:schemeClr val="tx1"/>
                </a:solidFill>
              </a:rPr>
              <a:t>?”</a:t>
            </a:r>
          </a:p>
        </p:txBody>
      </p:sp>
      <p:pic>
        <p:nvPicPr>
          <p:cNvPr id="8" name="Asla klipp 2a pitch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06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144" y="744478"/>
            <a:ext cx="82809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16	FIA	.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°*e:::*° the THING? [is that it=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17	LIS		                            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sho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:-	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18	FIA	=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SHOuld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? be loud .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(0.6) that's=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19		the [thing you know=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20	LIS	       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ye:ah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21	FIA	=if you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wanna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listen to your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favourite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ban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 it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should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be 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22		&gt;’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ksom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↑WHO::U↓&lt; (.)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Hhuh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huh [huh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23	LIS		                                                  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ye:ah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24	FIA	kind of like 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a:t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25	LIS		       [it’s your own (.) choice (.) if you want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tu:h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26	  	have it loud [or (.)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 low (.)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</a:t>
            </a:r>
            <a:r>
              <a:rPr lang="en-US" u="sng" dirty="0" err="1">
                <a:solidFill>
                  <a:prstClr val="black"/>
                </a:solidFill>
                <a:latin typeface="Calibri"/>
              </a:rPr>
              <a:t>hu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27	FIA		        [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y↑eah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28	FIA	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y↑eah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(.) so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we:u:h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(.) disagree.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29		disagree. (0.6) a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ga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hhhHUh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[HUH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30	LIS	 		                         [HUH</a:t>
            </a:r>
          </a:p>
          <a:p>
            <a:pPr marL="342900" indent="-342900" defTabSz="722313">
              <a:lnSpc>
                <a:spcPts val="2160"/>
              </a:lnSpc>
              <a:spcBef>
                <a:spcPts val="0"/>
              </a:spcBef>
              <a:buAutoNum type="arabicPlain" startAt="31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    LIS	&gt;again&lt; </a:t>
            </a:r>
          </a:p>
          <a:p>
            <a:pPr marL="342900" indent="-342900" defTabSz="722313">
              <a:lnSpc>
                <a:spcPts val="2160"/>
              </a:lnSpc>
              <a:spcBef>
                <a:spcPts val="0"/>
              </a:spcBef>
              <a:buAutoNum type="arabicPlain" startAt="31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      FIA	((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läser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)) living in the countryside is </a:t>
            </a:r>
            <a:r>
              <a:rPr lang="en-US" u="sng" dirty="0" err="1">
                <a:solidFill>
                  <a:prstClr val="black"/>
                </a:solidFill>
                <a:latin typeface="Calibri"/>
              </a:rPr>
              <a:t>bedd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than </a:t>
            </a:r>
          </a:p>
          <a:p>
            <a:pPr defTabSz="722313">
              <a:lnSpc>
                <a:spcPts val="216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Calibri"/>
              </a:rPr>
              <a:t>33		living in a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to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wn ((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slutar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läsa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))(…)</a:t>
            </a:r>
          </a:p>
          <a:p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0" y="692695"/>
            <a:ext cx="9144000" cy="57374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Asla klipp 2b pitch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06489"/>
            <a:ext cx="595085" cy="6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0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4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824" y="4149080"/>
            <a:ext cx="5112568" cy="1800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>
                <a:solidFill>
                  <a:schemeClr val="tx1"/>
                </a:solidFill>
                <a:latin typeface="Arial Rounded MT Bold" pitchFamily="34" charset="0"/>
              </a:rPr>
              <a:t>Exercise 2</a:t>
            </a:r>
          </a:p>
          <a:p>
            <a:pPr algn="ctr"/>
            <a:r>
              <a:rPr lang="sv-SE" sz="3600">
                <a:solidFill>
                  <a:schemeClr val="tx1"/>
                </a:solidFill>
                <a:latin typeface="Arial Rounded MT Bold" pitchFamily="34" charset="0"/>
              </a:rPr>
              <a:t>”History”</a:t>
            </a:r>
            <a:endParaRPr lang="sv-SE" sz="36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98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764253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/>
            <a:r>
              <a:rPr lang="en-US" dirty="0">
                <a:latin typeface="Calibri" pitchFamily="34" charset="0"/>
              </a:rPr>
              <a:t>36	LIV	den?</a:t>
            </a:r>
          </a:p>
          <a:p>
            <a:pPr defTabSz="619125"/>
            <a:r>
              <a:rPr lang="en-US" dirty="0">
                <a:latin typeface="Calibri" pitchFamily="34" charset="0"/>
              </a:rPr>
              <a:t>37		(6.6) ((</a:t>
            </a:r>
            <a:r>
              <a:rPr lang="en-US" i="1" dirty="0" err="1">
                <a:latin typeface="Calibri" pitchFamily="34" charset="0"/>
              </a:rPr>
              <a:t>bläddrande</a:t>
            </a:r>
            <a:r>
              <a:rPr lang="en-US" i="1" dirty="0">
                <a:latin typeface="Calibri" pitchFamily="34" charset="0"/>
              </a:rPr>
              <a:t> bland </a:t>
            </a:r>
            <a:r>
              <a:rPr lang="en-US" i="1" dirty="0" err="1">
                <a:latin typeface="Calibri" pitchFamily="34" charset="0"/>
              </a:rPr>
              <a:t>korten</a:t>
            </a:r>
            <a:r>
              <a:rPr lang="en-US" dirty="0">
                <a:latin typeface="Calibri" pitchFamily="34" charset="0"/>
              </a:rPr>
              <a:t>))</a:t>
            </a:r>
          </a:p>
          <a:p>
            <a:pPr defTabSz="619125"/>
            <a:r>
              <a:rPr lang="en-US" dirty="0">
                <a:latin typeface="Calibri" pitchFamily="34" charset="0"/>
              </a:rPr>
              <a:t>38	LIV 	(</a:t>
            </a:r>
            <a:r>
              <a:rPr lang="en-US" dirty="0" err="1">
                <a:latin typeface="Calibri" pitchFamily="34" charset="0"/>
              </a:rPr>
              <a:t>pt</a:t>
            </a:r>
            <a:r>
              <a:rPr lang="en-US" dirty="0">
                <a:latin typeface="Calibri" pitchFamily="34" charset="0"/>
              </a:rPr>
              <a:t>) ‘↑</a:t>
            </a:r>
            <a:r>
              <a:rPr lang="en-US" dirty="0" err="1">
                <a:latin typeface="Calibri" pitchFamily="34" charset="0"/>
              </a:rPr>
              <a:t>happ</a:t>
            </a:r>
            <a:r>
              <a:rPr lang="en-US" dirty="0">
                <a:latin typeface="Calibri" pitchFamily="34" charset="0"/>
              </a:rPr>
              <a:t> u::h (.) wh</a:t>
            </a:r>
            <a:r>
              <a:rPr lang="en-US" u="sng" dirty="0">
                <a:latin typeface="Calibri" pitchFamily="34" charset="0"/>
              </a:rPr>
              <a:t>a</a:t>
            </a:r>
            <a:r>
              <a:rPr lang="en-US" dirty="0">
                <a:latin typeface="Calibri" pitchFamily="34" charset="0"/>
              </a:rPr>
              <a:t>t can we &lt;</a:t>
            </a:r>
            <a:r>
              <a:rPr lang="en-US" dirty="0" err="1">
                <a:latin typeface="Calibri" pitchFamily="34" charset="0"/>
              </a:rPr>
              <a:t>le:arn</a:t>
            </a:r>
            <a:r>
              <a:rPr lang="en-US" dirty="0">
                <a:latin typeface="Calibri" pitchFamily="34" charset="0"/>
              </a:rPr>
              <a:t>&gt; from </a:t>
            </a:r>
          </a:p>
          <a:p>
            <a:pPr defTabSz="619125"/>
            <a:r>
              <a:rPr lang="en-US" dirty="0">
                <a:latin typeface="Calibri" pitchFamily="34" charset="0"/>
              </a:rPr>
              <a:t>39	 	h</a:t>
            </a:r>
            <a:r>
              <a:rPr lang="en-US" u="sng" dirty="0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story? </a:t>
            </a:r>
          </a:p>
          <a:p>
            <a:pPr defTabSz="619125"/>
            <a:r>
              <a:rPr lang="en-US" dirty="0">
                <a:latin typeface="Calibri" pitchFamily="34" charset="0"/>
              </a:rPr>
              <a:t>40	 	(2.1)</a:t>
            </a:r>
          </a:p>
          <a:p>
            <a:pPr defTabSz="619125"/>
            <a:r>
              <a:rPr lang="en-US" dirty="0">
                <a:latin typeface="Calibri" pitchFamily="34" charset="0"/>
              </a:rPr>
              <a:t>41	LIV	((</a:t>
            </a:r>
            <a:r>
              <a:rPr lang="en-US" i="1" dirty="0" err="1">
                <a:latin typeface="Calibri" pitchFamily="34" charset="0"/>
              </a:rPr>
              <a:t>snörvlande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en-US" i="1" dirty="0" err="1">
                <a:latin typeface="Calibri" pitchFamily="34" charset="0"/>
              </a:rPr>
              <a:t>ljud</a:t>
            </a:r>
            <a:r>
              <a:rPr lang="en-US" dirty="0">
                <a:latin typeface="Calibri" pitchFamily="34" charset="0"/>
              </a:rPr>
              <a:t>)) </a:t>
            </a:r>
          </a:p>
          <a:p>
            <a:pPr defTabSz="619125"/>
            <a:r>
              <a:rPr lang="en-US" dirty="0">
                <a:latin typeface="Calibri" pitchFamily="34" charset="0"/>
              </a:rPr>
              <a:t>42 	LIV 	°(hmm)° </a:t>
            </a:r>
          </a:p>
          <a:p>
            <a:pPr marL="342900" indent="-342900" defTabSz="619125">
              <a:buAutoNum type="arabicPlain" startAt="43"/>
            </a:pPr>
            <a:r>
              <a:rPr lang="en-US" dirty="0">
                <a:latin typeface="Calibri" pitchFamily="34" charset="0"/>
              </a:rPr>
              <a:t>     LIV	history </a:t>
            </a:r>
            <a:r>
              <a:rPr lang="en-US" dirty="0" err="1">
                <a:latin typeface="Calibri" pitchFamily="34" charset="0"/>
              </a:rPr>
              <a:t>y’know</a:t>
            </a:r>
            <a:r>
              <a:rPr lang="en-US" dirty="0">
                <a:latin typeface="Calibri" pitchFamily="34" charset="0"/>
              </a:rPr>
              <a:t> the:: u:h (1.5) </a:t>
            </a:r>
            <a:r>
              <a:rPr lang="en-US" u="sng" dirty="0" err="1">
                <a:latin typeface="Calibri" pitchFamily="34" charset="0"/>
              </a:rPr>
              <a:t>äm</a:t>
            </a:r>
            <a:r>
              <a:rPr lang="en-US" dirty="0" err="1">
                <a:latin typeface="Calibri" pitchFamily="34" charset="0"/>
              </a:rPr>
              <a:t>net</a:t>
            </a:r>
            <a:r>
              <a:rPr lang="en-US" dirty="0">
                <a:latin typeface="Calibri" pitchFamily="34" charset="0"/>
              </a:rPr>
              <a:t>  in the sch</a:t>
            </a:r>
            <a:r>
              <a:rPr lang="en-US" u="sng" dirty="0">
                <a:latin typeface="Calibri" pitchFamily="34" charset="0"/>
              </a:rPr>
              <a:t>oo</a:t>
            </a:r>
            <a:r>
              <a:rPr lang="en-US" dirty="0">
                <a:latin typeface="Calibri" pitchFamily="34" charset="0"/>
              </a:rPr>
              <a:t>l or (.) .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 </a:t>
            </a:r>
          </a:p>
          <a:p>
            <a:pPr defTabSz="619125"/>
            <a:r>
              <a:rPr lang="en-US" dirty="0">
                <a:latin typeface="Calibri" pitchFamily="34" charset="0"/>
              </a:rPr>
              <a:t>44	 	(1.2)</a:t>
            </a:r>
          </a:p>
          <a:p>
            <a:pPr defTabSz="619125"/>
            <a:r>
              <a:rPr lang="en-US" dirty="0">
                <a:latin typeface="Calibri" pitchFamily="34" charset="0"/>
              </a:rPr>
              <a:t>45	LIV	</a:t>
            </a:r>
            <a:r>
              <a:rPr lang="en-US" dirty="0" err="1">
                <a:latin typeface="Calibri" pitchFamily="34" charset="0"/>
              </a:rPr>
              <a:t>hist</a:t>
            </a:r>
            <a:r>
              <a:rPr lang="en-US" dirty="0">
                <a:latin typeface="Calibri" pitchFamily="34" charset="0"/>
              </a:rPr>
              <a:t>[o r y ]</a:t>
            </a:r>
          </a:p>
          <a:p>
            <a:pPr defTabSz="619125"/>
            <a:r>
              <a:rPr lang="en-US" dirty="0">
                <a:latin typeface="Calibri" pitchFamily="34" charset="0"/>
              </a:rPr>
              <a:t>46	LÄR	    &lt;[no his]tory in the&lt; world. (.) [  I  ] (   I mean   ),</a:t>
            </a:r>
          </a:p>
          <a:p>
            <a:pPr defTabSz="619125"/>
            <a:r>
              <a:rPr lang="en-US" dirty="0">
                <a:latin typeface="Calibri" pitchFamily="34" charset="0"/>
              </a:rPr>
              <a:t>47	LIV	    		                                  [ye-] &gt;in the world </a:t>
            </a:r>
            <a:r>
              <a:rPr lang="en-US" dirty="0" err="1">
                <a:latin typeface="Calibri" pitchFamily="34" charset="0"/>
              </a:rPr>
              <a:t>yeh</a:t>
            </a:r>
            <a:r>
              <a:rPr lang="en-US" dirty="0">
                <a:latin typeface="Calibri" pitchFamily="34" charset="0"/>
              </a:rPr>
              <a:t> .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 &lt;</a:t>
            </a:r>
          </a:p>
          <a:p>
            <a:pPr marL="342900" indent="-342900" defTabSz="619125">
              <a:buAutoNum type="arabicPlain" startAt="48"/>
            </a:pPr>
            <a:r>
              <a:rPr lang="en-US" dirty="0">
                <a:latin typeface="Calibri" pitchFamily="34" charset="0"/>
              </a:rPr>
              <a:t> 		(1.9) </a:t>
            </a:r>
          </a:p>
          <a:p>
            <a:pPr marL="342900" indent="-342900" defTabSz="619125">
              <a:buAutoNum type="arabicPlain" startAt="48"/>
            </a:pPr>
            <a:r>
              <a:rPr lang="en-US" dirty="0">
                <a:latin typeface="Calibri" pitchFamily="34" charset="0"/>
              </a:rPr>
              <a:t>      LIV 	</a:t>
            </a:r>
            <a:r>
              <a:rPr lang="en-US" dirty="0" err="1">
                <a:latin typeface="Calibri" pitchFamily="34" charset="0"/>
              </a:rPr>
              <a:t>thatu:h</a:t>
            </a:r>
            <a:r>
              <a:rPr lang="en-US" dirty="0">
                <a:latin typeface="Calibri" pitchFamily="34" charset="0"/>
              </a:rPr>
              <a:t> the world is going </a:t>
            </a:r>
            <a:r>
              <a:rPr lang="en-US" dirty="0" err="1">
                <a:latin typeface="Calibri" pitchFamily="34" charset="0"/>
              </a:rPr>
              <a:t>for↑ward</a:t>
            </a:r>
            <a:r>
              <a:rPr lang="en-US" dirty="0">
                <a:latin typeface="Calibri" pitchFamily="34" charset="0"/>
              </a:rPr>
              <a:t> (.) </a:t>
            </a:r>
          </a:p>
          <a:p>
            <a:pPr defTabSz="619125"/>
            <a:r>
              <a:rPr lang="en-US" dirty="0">
                <a:latin typeface="Calibri" pitchFamily="34" charset="0"/>
              </a:rPr>
              <a:t>50	  	for example for- four hundred years ago we: had .</a:t>
            </a:r>
            <a:r>
              <a:rPr lang="en-US" dirty="0" err="1">
                <a:latin typeface="Calibri" pitchFamily="34" charset="0"/>
              </a:rPr>
              <a:t>hhh</a:t>
            </a:r>
            <a:r>
              <a:rPr lang="en-US" dirty="0">
                <a:latin typeface="Calibri" pitchFamily="34" charset="0"/>
              </a:rPr>
              <a:t> (1.1)</a:t>
            </a:r>
          </a:p>
          <a:p>
            <a:pPr defTabSz="619125"/>
            <a:r>
              <a:rPr lang="en-US" dirty="0">
                <a:latin typeface="Calibri" pitchFamily="34" charset="0"/>
              </a:rPr>
              <a:t>51	 	when it was war we:::u </a:t>
            </a:r>
            <a:r>
              <a:rPr lang="en-US" dirty="0" err="1">
                <a:latin typeface="Calibri" pitchFamily="34" charset="0"/>
              </a:rPr>
              <a:t>hhTHUH</a:t>
            </a:r>
            <a:r>
              <a:rPr lang="en-US" dirty="0">
                <a:latin typeface="Calibri" pitchFamily="34" charset="0"/>
              </a:rPr>
              <a:t> HHH (0.9) we didn’t (.) </a:t>
            </a:r>
          </a:p>
          <a:p>
            <a:pPr defTabSz="619125"/>
            <a:r>
              <a:rPr lang="en-US" dirty="0">
                <a:latin typeface="Calibri" pitchFamily="34" charset="0"/>
              </a:rPr>
              <a:t>52	 	shout out guns we:: (.) fight </a:t>
            </a:r>
            <a:r>
              <a:rPr lang="en-US" dirty="0" err="1">
                <a:latin typeface="Calibri" pitchFamily="34" charset="0"/>
              </a:rPr>
              <a:t>withu:h</a:t>
            </a:r>
            <a:r>
              <a:rPr lang="en-US" dirty="0">
                <a:latin typeface="Calibri" pitchFamily="34" charset="0"/>
              </a:rPr>
              <a:t>, </a:t>
            </a:r>
          </a:p>
          <a:p>
            <a:pPr defTabSz="619125"/>
            <a:r>
              <a:rPr lang="en-US" dirty="0">
                <a:latin typeface="Calibri" pitchFamily="34" charset="0"/>
              </a:rPr>
              <a:t>53       PER	sword</a:t>
            </a:r>
          </a:p>
          <a:p>
            <a:pPr defTabSz="619125"/>
            <a:r>
              <a:rPr lang="en-US" dirty="0">
                <a:latin typeface="Calibri" pitchFamily="34" charset="0"/>
              </a:rPr>
              <a:t>54 	LIV	°</a:t>
            </a:r>
            <a:r>
              <a:rPr lang="en-US" dirty="0" err="1">
                <a:latin typeface="Calibri" pitchFamily="34" charset="0"/>
              </a:rPr>
              <a:t>yess</a:t>
            </a:r>
            <a:r>
              <a:rPr lang="en-US" dirty="0">
                <a:latin typeface="Calibri" pitchFamily="34" charset="0"/>
              </a:rPr>
              <a:t>::°</a:t>
            </a:r>
          </a:p>
          <a:p>
            <a:pPr defTabSz="619125"/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(2a) ”</a:t>
            </a:r>
            <a:r>
              <a:rPr lang="sv-SE" dirty="0" err="1">
                <a:solidFill>
                  <a:schemeClr val="tx1"/>
                </a:solidFill>
              </a:rPr>
              <a:t>History</a:t>
            </a:r>
            <a:r>
              <a:rPr lang="sv-SE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2" name="History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1616" y="371128"/>
            <a:ext cx="520824" cy="520824"/>
          </a:xfrm>
          <a:prstGeom prst="rect">
            <a:avLst/>
          </a:prstGeom>
        </p:spPr>
      </p:pic>
      <p:pic>
        <p:nvPicPr>
          <p:cNvPr id="3" name="History 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869" y="3504761"/>
            <a:ext cx="428295" cy="4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9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556792"/>
            <a:ext cx="79928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53 	LIV	°</a:t>
            </a:r>
            <a:r>
              <a:rPr lang="en-US" dirty="0" err="1">
                <a:latin typeface="Calibri" pitchFamily="34" charset="0"/>
              </a:rPr>
              <a:t>yess</a:t>
            </a:r>
            <a:r>
              <a:rPr lang="en-US" dirty="0">
                <a:latin typeface="Calibri" pitchFamily="34" charset="0"/>
              </a:rPr>
              <a:t>::° (.) and now we- (.) is not good to have a </a:t>
            </a:r>
            <a:r>
              <a:rPr lang="en-US" dirty="0" err="1">
                <a:latin typeface="Calibri" pitchFamily="34" charset="0"/>
              </a:rPr>
              <a:t>wa:r</a:t>
            </a:r>
            <a:r>
              <a:rPr lang="en-US" dirty="0">
                <a:latin typeface="Calibri" pitchFamily="34" charset="0"/>
              </a:rPr>
              <a:t> but .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  </a:t>
            </a: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54	 	now we:: (.) for example shoot with </a:t>
            </a:r>
            <a:r>
              <a:rPr lang="en-US" u="sng" dirty="0">
                <a:latin typeface="Calibri" pitchFamily="34" charset="0"/>
              </a:rPr>
              <a:t>gu</a:t>
            </a:r>
            <a:r>
              <a:rPr lang="en-US" dirty="0">
                <a:latin typeface="Calibri" pitchFamily="34" charset="0"/>
              </a:rPr>
              <a:t>ns ?</a:t>
            </a: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55	PER	HHH[(HH)</a:t>
            </a: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56	LIV	        [I (k(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)no(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dirty="0">
                <a:latin typeface="Calibri" pitchFamily="34" charset="0"/>
              </a:rPr>
              <a:t>)w?)HHHUH (.) $and (.) for four hundred years</a:t>
            </a: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57	 	we$ didn’t </a:t>
            </a:r>
            <a:r>
              <a:rPr lang="en-US" dirty="0" err="1">
                <a:latin typeface="Calibri" pitchFamily="34" charset="0"/>
              </a:rPr>
              <a:t>havu:h</a:t>
            </a:r>
            <a:r>
              <a:rPr lang="en-US" dirty="0">
                <a:latin typeface="Calibri" pitchFamily="34" charset="0"/>
              </a:rPr>
              <a:t> (.) cars? and now we </a:t>
            </a:r>
            <a:r>
              <a:rPr lang="en-US" u="sng" dirty="0">
                <a:latin typeface="Calibri" pitchFamily="34" charset="0"/>
              </a:rPr>
              <a:t>ha</a:t>
            </a:r>
            <a:r>
              <a:rPr lang="en-US" dirty="0">
                <a:latin typeface="Calibri" pitchFamily="34" charset="0"/>
              </a:rPr>
              <a:t>ve cars? .</a:t>
            </a:r>
            <a:r>
              <a:rPr lang="en-US" dirty="0" err="1">
                <a:latin typeface="Calibri" pitchFamily="34" charset="0"/>
              </a:rPr>
              <a:t>hhh</a:t>
            </a:r>
            <a:endParaRPr lang="en-US" dirty="0">
              <a:latin typeface="Calibri" pitchFamily="34" charset="0"/>
            </a:endParaRP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58	 	(1.9) </a:t>
            </a:r>
          </a:p>
          <a:p>
            <a:pPr defTabSz="708025">
              <a:spcBef>
                <a:spcPts val="600"/>
              </a:spcBef>
            </a:pPr>
            <a:r>
              <a:rPr lang="en-US" dirty="0">
                <a:latin typeface="Calibri" pitchFamily="34" charset="0"/>
              </a:rPr>
              <a:t>59	LIV	</a:t>
            </a:r>
            <a:r>
              <a:rPr lang="en-US" dirty="0" err="1">
                <a:latin typeface="Calibri" pitchFamily="34" charset="0"/>
              </a:rPr>
              <a:t>hh</a:t>
            </a:r>
            <a:r>
              <a:rPr lang="en-US" u="sng" dirty="0" err="1">
                <a:latin typeface="Calibri" pitchFamily="34" charset="0"/>
              </a:rPr>
              <a:t>mm</a:t>
            </a:r>
            <a:r>
              <a:rPr lang="en-US" dirty="0">
                <a:latin typeface="Calibri" pitchFamily="34" charset="0"/>
              </a:rPr>
              <a:t>? </a:t>
            </a:r>
          </a:p>
          <a:p>
            <a:pPr marL="342900" indent="-342900" defTabSz="708025">
              <a:spcBef>
                <a:spcPts val="600"/>
              </a:spcBef>
              <a:buAutoNum type="arabicPlain" startAt="60"/>
            </a:pPr>
            <a:r>
              <a:rPr lang="en-US" dirty="0">
                <a:latin typeface="Calibri" pitchFamily="34" charset="0"/>
              </a:rPr>
              <a:t> 		(5.1) </a:t>
            </a:r>
          </a:p>
          <a:p>
            <a:pPr marL="342900" indent="-342900" defTabSz="708025">
              <a:spcBef>
                <a:spcPts val="600"/>
              </a:spcBef>
              <a:buAutoNum type="arabicPlain" startAt="60"/>
            </a:pPr>
            <a:r>
              <a:rPr lang="en-US" dirty="0">
                <a:latin typeface="Calibri" pitchFamily="34" charset="0"/>
              </a:rPr>
              <a:t>       LÄR	but what can we ↑&lt;</a:t>
            </a:r>
            <a:r>
              <a:rPr lang="en-US" u="sng" dirty="0" err="1">
                <a:latin typeface="Calibri" pitchFamily="34" charset="0"/>
              </a:rPr>
              <a:t>le:</a:t>
            </a:r>
            <a:r>
              <a:rPr lang="en-US" dirty="0" err="1">
                <a:latin typeface="Calibri" pitchFamily="34" charset="0"/>
              </a:rPr>
              <a:t>arn</a:t>
            </a:r>
            <a:r>
              <a:rPr lang="en-US" dirty="0">
                <a:latin typeface="Calibri" pitchFamily="34" charset="0"/>
              </a:rPr>
              <a:t>&gt; (.) from history</a:t>
            </a:r>
          </a:p>
          <a:p>
            <a:pPr marL="342900" indent="-342900" defTabSz="708025">
              <a:buAutoNum type="arabicPlain" startAt="60"/>
            </a:pPr>
            <a:endParaRPr lang="en-US" dirty="0">
              <a:latin typeface="Calibri" pitchFamily="34" charset="0"/>
            </a:endParaRPr>
          </a:p>
          <a:p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339752" cy="6206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(2b) ”</a:t>
            </a:r>
            <a:r>
              <a:rPr lang="sv-SE" dirty="0" err="1">
                <a:solidFill>
                  <a:schemeClr val="tx1"/>
                </a:solidFill>
              </a:rPr>
              <a:t>History</a:t>
            </a:r>
            <a:r>
              <a:rPr lang="sv-SE" dirty="0">
                <a:solidFill>
                  <a:schemeClr val="tx1"/>
                </a:solidFill>
              </a:rPr>
              <a:t>”</a:t>
            </a:r>
          </a:p>
        </p:txBody>
      </p:sp>
      <p:pic>
        <p:nvPicPr>
          <p:cNvPr id="4" name="History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632" y="310344"/>
            <a:ext cx="513164" cy="513164"/>
          </a:xfrm>
          <a:prstGeom prst="rect">
            <a:avLst/>
          </a:prstGeom>
        </p:spPr>
      </p:pic>
      <p:pic>
        <p:nvPicPr>
          <p:cNvPr id="6" name="History 4 ny pitc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9196" y="3733800"/>
            <a:ext cx="401236" cy="4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U_Presentation_2012-mall-TEMA">
  <a:themeElements>
    <a:clrScheme name="KaU Temafärger">
      <a:dk1>
        <a:sysClr val="windowText" lastClr="000000"/>
      </a:dk1>
      <a:lt1>
        <a:sysClr val="window" lastClr="FFFFFF"/>
      </a:lt1>
      <a:dk2>
        <a:srgbClr val="000000"/>
      </a:dk2>
      <a:lt2>
        <a:srgbClr val="F3D000"/>
      </a:lt2>
      <a:accent1>
        <a:srgbClr val="C94232"/>
      </a:accent1>
      <a:accent2>
        <a:srgbClr val="F3D000"/>
      </a:accent2>
      <a:accent3>
        <a:srgbClr val="AEAC21"/>
      </a:accent3>
      <a:accent4>
        <a:srgbClr val="008396"/>
      </a:accent4>
      <a:accent5>
        <a:srgbClr val="ACADB0"/>
      </a:accent5>
      <a:accent6>
        <a:srgbClr val="93C6C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u Titelsidor">
  <a:themeElements>
    <a:clrScheme name="Kau PowerPoint mall 2012">
      <a:dk1>
        <a:sysClr val="windowText" lastClr="000000"/>
      </a:dk1>
      <a:lt1>
        <a:sysClr val="window" lastClr="FFFFFF"/>
      </a:lt1>
      <a:dk2>
        <a:srgbClr val="000000"/>
      </a:dk2>
      <a:lt2>
        <a:srgbClr val="F3D000"/>
      </a:lt2>
      <a:accent1>
        <a:srgbClr val="C94232"/>
      </a:accent1>
      <a:accent2>
        <a:srgbClr val="F3D000"/>
      </a:accent2>
      <a:accent3>
        <a:srgbClr val="AEAC21"/>
      </a:accent3>
      <a:accent4>
        <a:srgbClr val="008396"/>
      </a:accent4>
      <a:accent5>
        <a:srgbClr val="ACADB0"/>
      </a:accent5>
      <a:accent6>
        <a:srgbClr val="93C6C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Kau Titelsidor">
  <a:themeElements>
    <a:clrScheme name="Kau PowerPoint mall 2012">
      <a:dk1>
        <a:sysClr val="windowText" lastClr="000000"/>
      </a:dk1>
      <a:lt1>
        <a:sysClr val="window" lastClr="FFFFFF"/>
      </a:lt1>
      <a:dk2>
        <a:srgbClr val="000000"/>
      </a:dk2>
      <a:lt2>
        <a:srgbClr val="F3D000"/>
      </a:lt2>
      <a:accent1>
        <a:srgbClr val="C94232"/>
      </a:accent1>
      <a:accent2>
        <a:srgbClr val="F3D000"/>
      </a:accent2>
      <a:accent3>
        <a:srgbClr val="AEAC21"/>
      </a:accent3>
      <a:accent4>
        <a:srgbClr val="008396"/>
      </a:accent4>
      <a:accent5>
        <a:srgbClr val="ACADB0"/>
      </a:accent5>
      <a:accent6>
        <a:srgbClr val="93C6C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Kau Titelsidor">
  <a:themeElements>
    <a:clrScheme name="Kau PowerPoint mall 2012">
      <a:dk1>
        <a:sysClr val="windowText" lastClr="000000"/>
      </a:dk1>
      <a:lt1>
        <a:sysClr val="window" lastClr="FFFFFF"/>
      </a:lt1>
      <a:dk2>
        <a:srgbClr val="000000"/>
      </a:dk2>
      <a:lt2>
        <a:srgbClr val="F3D000"/>
      </a:lt2>
      <a:accent1>
        <a:srgbClr val="C94232"/>
      </a:accent1>
      <a:accent2>
        <a:srgbClr val="F3D000"/>
      </a:accent2>
      <a:accent3>
        <a:srgbClr val="AEAC21"/>
      </a:accent3>
      <a:accent4>
        <a:srgbClr val="008396"/>
      </a:accent4>
      <a:accent5>
        <a:srgbClr val="ACADB0"/>
      </a:accent5>
      <a:accent6>
        <a:srgbClr val="93C6C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KaU_Presentation_2012-mall-TEMA.pptx</Template>
  <TotalTime>7647</TotalTime>
  <Words>1487</Words>
  <Application>Microsoft Office PowerPoint</Application>
  <PresentationFormat>On-screen Show (4:3)</PresentationFormat>
  <Paragraphs>139</Paragraphs>
  <Slides>12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Rounded MT Bold</vt:lpstr>
      <vt:lpstr>Calibri</vt:lpstr>
      <vt:lpstr>KaU_Presentation_2012-mall-TEMA</vt:lpstr>
      <vt:lpstr>Kau Titelsidor</vt:lpstr>
      <vt:lpstr>2_Kau Titelsidor</vt:lpstr>
      <vt:lpstr>1_Kau Titelsidor</vt:lpstr>
      <vt:lpstr>PowerPoint Presentation</vt:lpstr>
      <vt:lpstr>Instructions for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Karlstad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piasundq</dc:creator>
  <cp:lastModifiedBy>Erica Sandlund</cp:lastModifiedBy>
  <cp:revision>169</cp:revision>
  <cp:lastPrinted>2013-10-28T10:32:16Z</cp:lastPrinted>
  <dcterms:created xsi:type="dcterms:W3CDTF">2013-01-21T14:15:24Z</dcterms:created>
  <dcterms:modified xsi:type="dcterms:W3CDTF">2024-01-21T11:53:51Z</dcterms:modified>
</cp:coreProperties>
</file>