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3" r:id="rId3"/>
    <p:sldId id="265" r:id="rId4"/>
    <p:sldId id="264" r:id="rId5"/>
    <p:sldId id="266" r:id="rId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39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9"/>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10"/>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smtClean="0">
                <a:solidFill>
                  <a:srgbClr val="FFFFFF"/>
                </a:solidFill>
              </a:defRPr>
            </a:lvl1pPr>
          </a:lstStyle>
          <a:p>
            <a:pPr>
              <a:defRPr/>
            </a:pPr>
            <a:fld id="{7090F115-CA16-491F-AE14-5E01BB6258C7}" type="datetimeFigureOut">
              <a:rPr lang="en-US"/>
              <a:pPr>
                <a:defRPr/>
              </a:pPr>
              <a:t>8/21/2009</a:t>
            </a:fld>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smtClean="0">
                <a:solidFill>
                  <a:schemeClr val="tx2"/>
                </a:solidFill>
              </a:defRPr>
            </a:lvl1pPr>
          </a:lstStyle>
          <a:p>
            <a:pPr>
              <a:defRPr/>
            </a:pPr>
            <a:fld id="{A25CC95E-DDC0-442A-B7A7-32E3290E741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0272BCE2-336B-496F-86B3-17396C3F420D}" type="datetimeFigureOut">
              <a:rPr lang="en-US"/>
              <a:pPr>
                <a:defRPr/>
              </a:pPr>
              <a:t>8/21/2009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EED095C6-910E-477D-9906-6BB373D91C2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6"/>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4AD2FCB1-7DEB-4020-A3F3-397378B47671}" type="datetimeFigureOut">
              <a:rPr lang="en-US"/>
              <a:pPr>
                <a:defRPr/>
              </a:pPr>
              <a:t>8/21/2009</a:t>
            </a:fld>
            <a:endParaRPr lang="en-US"/>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2C8FC2F0-AFE3-4321-995C-09E9290EB662}"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6C23571E-276A-4C54-9DCD-11CBBBAF19C3}" type="datetimeFigureOut">
              <a:rPr lang="en-US"/>
              <a:pPr>
                <a:defRPr/>
              </a:pPr>
              <a:t>8/21/2009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77023F4-BC6B-4053-9758-F19983CBDF0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a:defRPr/>
            </a:lvl1pPr>
          </a:lstStyle>
          <a:p>
            <a:pPr>
              <a:defRPr/>
            </a:pPr>
            <a:fld id="{DCA94985-498F-43BA-B9D4-EAE243F800D8}" type="datetimeFigureOut">
              <a:rPr lang="en-US"/>
              <a:pPr>
                <a:defRPr/>
              </a:pPr>
              <a:t>8/21/2009</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smtClean="0">
                <a:solidFill>
                  <a:srgbClr val="FFFFFF"/>
                </a:solidFill>
              </a:defRPr>
            </a:lvl1pPr>
          </a:lstStyle>
          <a:p>
            <a:pPr>
              <a:defRPr/>
            </a:pPr>
            <a:fld id="{8EAE41B4-A995-4EB2-A5A4-64AFFCE85331}" type="slidenum">
              <a:rPr lang="en-US"/>
              <a:pPr>
                <a:defRPr/>
              </a:pPr>
              <a:t>‹#›</a:t>
            </a:fld>
            <a:endParaRPr lang="en-US"/>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a:defRPr/>
            </a:lvl1pPr>
          </a:lstStyle>
          <a:p>
            <a:pPr>
              <a:defRPr/>
            </a:pPr>
            <a:fld id="{E915220C-F30F-4E34-9A75-9674AAACBBC5}" type="datetimeFigureOut">
              <a:rPr lang="en-US"/>
              <a:pPr>
                <a:defRPr/>
              </a:pPr>
              <a:t>8/21/2009</a:t>
            </a:fld>
            <a:endParaRPr lang="en-US"/>
          </a:p>
        </p:txBody>
      </p:sp>
      <p:sp>
        <p:nvSpPr>
          <p:cNvPr id="6" name="Slide Number Placeholder 9"/>
          <p:cNvSpPr>
            <a:spLocks noGrp="1"/>
          </p:cNvSpPr>
          <p:nvPr>
            <p:ph type="sldNum" sz="quarter" idx="11"/>
          </p:nvPr>
        </p:nvSpPr>
        <p:spPr/>
        <p:txBody>
          <a:bodyPr rtlCol="0"/>
          <a:lstStyle>
            <a:lvl1pPr>
              <a:defRPr/>
            </a:lvl1pPr>
          </a:lstStyle>
          <a:p>
            <a:pPr>
              <a:defRPr/>
            </a:pPr>
            <a:fld id="{744A854A-84E4-420B-8616-4A59EFDEE78F}"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87B659CB-E62A-4147-96CF-E9C7B758946F}" type="datetimeFigureOut">
              <a:rPr lang="en-US"/>
              <a:pPr>
                <a:defRPr/>
              </a:pPr>
              <a:t>8/21/2009</a:t>
            </a:fld>
            <a:endParaRPr lang="en-US"/>
          </a:p>
        </p:txBody>
      </p:sp>
      <p:sp>
        <p:nvSpPr>
          <p:cNvPr id="8" name="Slide Number Placeholder 11"/>
          <p:cNvSpPr>
            <a:spLocks noGrp="1"/>
          </p:cNvSpPr>
          <p:nvPr>
            <p:ph type="sldNum" sz="quarter" idx="11"/>
          </p:nvPr>
        </p:nvSpPr>
        <p:spPr/>
        <p:txBody>
          <a:bodyPr rtlCol="0"/>
          <a:lstStyle>
            <a:lvl1pPr>
              <a:defRPr/>
            </a:lvl1pPr>
          </a:lstStyle>
          <a:p>
            <a:pPr>
              <a:defRPr/>
            </a:pPr>
            <a:fld id="{62E8984C-74F8-4A8F-8465-AFCFB9DEF9DA}"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BD7EC008-96AC-4E71-9E5B-D4540512811A}" type="datetimeFigureOut">
              <a:rPr lang="en-US"/>
              <a:pPr>
                <a:defRPr/>
              </a:pPr>
              <a:t>8/21/2009</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7780D077-4094-4822-80C0-A53CFE446F0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8FE8E16-E23A-4A1F-9A38-1A963A83258D}" type="datetimeFigureOut">
              <a:rPr lang="en-US"/>
              <a:pPr>
                <a:defRPr/>
              </a:pPr>
              <a:t>8/21/2009</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smtClean="0">
                <a:solidFill>
                  <a:schemeClr val="tx2"/>
                </a:solidFill>
              </a:defRPr>
            </a:lvl1pPr>
          </a:lstStyle>
          <a:p>
            <a:pPr>
              <a:defRPr/>
            </a:pPr>
            <a:fld id="{869C559F-253C-45AB-8F9A-ABF47960813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CCA91E22-6869-47C9-90A9-306AD0E8F3D0}" type="datetimeFigureOut">
              <a:rPr lang="en-US"/>
              <a:pPr>
                <a:defRPr/>
              </a:pPr>
              <a:t>8/21/2009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73B3C770-3406-42E2-AD60-01520500C6E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9"/>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AD39D1FE-8C34-45EB-AD70-7AD1EC1774EA}" type="datetimeFigureOut">
              <a:rPr lang="en-US"/>
              <a:pPr>
                <a:defRPr/>
              </a:pPr>
              <a:t>8/21/2009</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smtClean="0"/>
            </a:lvl1pPr>
          </a:lstStyle>
          <a:p>
            <a:pPr>
              <a:defRPr/>
            </a:pPr>
            <a:fld id="{92FA3EEF-8655-4AE6-8559-D2A208845752}" type="slidenum">
              <a:rPr lang="en-US"/>
              <a:pPr>
                <a:defRPr/>
              </a:pPr>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smtClean="0">
                <a:solidFill>
                  <a:schemeClr val="tx2"/>
                </a:solidFill>
                <a:latin typeface="+mn-lt"/>
              </a:defRPr>
            </a:lvl1pPr>
          </a:lstStyle>
          <a:p>
            <a:pPr>
              <a:defRPr/>
            </a:pPr>
            <a:fld id="{6A9D1533-47B6-4104-91F7-1906E58DE85B}" type="datetimeFigureOut">
              <a:rPr lang="en-US"/>
              <a:pPr>
                <a:defRPr/>
              </a:pPr>
              <a:t>8/21/2009</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smtClean="0">
                <a:solidFill>
                  <a:srgbClr val="FFFFFF"/>
                </a:solidFill>
                <a:latin typeface="+mn-lt"/>
              </a:defRPr>
            </a:lvl1pPr>
          </a:lstStyle>
          <a:p>
            <a:pPr>
              <a:defRPr/>
            </a:pPr>
            <a:fld id="{E43F5BDF-CF64-4064-8EAA-52945A374E8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8" r:id="rId1"/>
    <p:sldLayoutId id="2147483707" r:id="rId2"/>
    <p:sldLayoutId id="2147483709" r:id="rId3"/>
    <p:sldLayoutId id="2147483710" r:id="rId4"/>
    <p:sldLayoutId id="2147483711" r:id="rId5"/>
    <p:sldLayoutId id="2147483706" r:id="rId6"/>
    <p:sldLayoutId id="2147483712" r:id="rId7"/>
    <p:sldLayoutId id="2147483705" r:id="rId8"/>
    <p:sldLayoutId id="2147483713" r:id="rId9"/>
    <p:sldLayoutId id="2147483704" r:id="rId10"/>
    <p:sldLayoutId id="2147483714" r:id="rId11"/>
  </p:sldLayoutIdLst>
  <p:txStyles>
    <p:titleStyle>
      <a:lvl1pPr algn="l" rtl="0" fontAlgn="base">
        <a:spcBef>
          <a:spcPct val="0"/>
        </a:spcBef>
        <a:spcAft>
          <a:spcPct val="0"/>
        </a:spcAft>
        <a:defRPr sz="4400" kern="1200">
          <a:solidFill>
            <a:schemeClr val="tx2"/>
          </a:solidFill>
          <a:latin typeface="+mj-lt"/>
          <a:ea typeface="+mj-ea"/>
          <a:cs typeface="+mj-cs"/>
        </a:defRPr>
      </a:lvl1pPr>
      <a:lvl2pPr algn="l" rtl="0" fontAlgn="base">
        <a:spcBef>
          <a:spcPct val="0"/>
        </a:spcBef>
        <a:spcAft>
          <a:spcPct val="0"/>
        </a:spcAft>
        <a:defRPr sz="4400">
          <a:solidFill>
            <a:schemeClr val="tx2"/>
          </a:solidFill>
          <a:latin typeface="Tw Cen MT"/>
        </a:defRPr>
      </a:lvl2pPr>
      <a:lvl3pPr algn="l" rtl="0" fontAlgn="base">
        <a:spcBef>
          <a:spcPct val="0"/>
        </a:spcBef>
        <a:spcAft>
          <a:spcPct val="0"/>
        </a:spcAft>
        <a:defRPr sz="4400">
          <a:solidFill>
            <a:schemeClr val="tx2"/>
          </a:solidFill>
          <a:latin typeface="Tw Cen MT"/>
        </a:defRPr>
      </a:lvl3pPr>
      <a:lvl4pPr algn="l" rtl="0" fontAlgn="base">
        <a:spcBef>
          <a:spcPct val="0"/>
        </a:spcBef>
        <a:spcAft>
          <a:spcPct val="0"/>
        </a:spcAft>
        <a:defRPr sz="4400">
          <a:solidFill>
            <a:schemeClr val="tx2"/>
          </a:solidFill>
          <a:latin typeface="Tw Cen MT"/>
        </a:defRPr>
      </a:lvl4pPr>
      <a:lvl5pPr algn="l" rtl="0" fontAlgn="base">
        <a:spcBef>
          <a:spcPct val="0"/>
        </a:spcBef>
        <a:spcAft>
          <a:spcPct val="0"/>
        </a:spcAft>
        <a:defRPr sz="4400">
          <a:solidFill>
            <a:schemeClr val="tx2"/>
          </a:solidFill>
          <a:latin typeface="Tw Cen MT"/>
        </a:defRPr>
      </a:lvl5pPr>
      <a:lvl6pPr marL="457200" algn="l" rtl="0" fontAlgn="base">
        <a:spcBef>
          <a:spcPct val="0"/>
        </a:spcBef>
        <a:spcAft>
          <a:spcPct val="0"/>
        </a:spcAft>
        <a:defRPr sz="4400">
          <a:solidFill>
            <a:schemeClr val="tx2"/>
          </a:solidFill>
          <a:latin typeface="Tw Cen MT"/>
        </a:defRPr>
      </a:lvl6pPr>
      <a:lvl7pPr marL="914400" algn="l" rtl="0" fontAlgn="base">
        <a:spcBef>
          <a:spcPct val="0"/>
        </a:spcBef>
        <a:spcAft>
          <a:spcPct val="0"/>
        </a:spcAft>
        <a:defRPr sz="4400">
          <a:solidFill>
            <a:schemeClr val="tx2"/>
          </a:solidFill>
          <a:latin typeface="Tw Cen MT"/>
        </a:defRPr>
      </a:lvl7pPr>
      <a:lvl8pPr marL="1371600" algn="l" rtl="0" fontAlgn="base">
        <a:spcBef>
          <a:spcPct val="0"/>
        </a:spcBef>
        <a:spcAft>
          <a:spcPct val="0"/>
        </a:spcAft>
        <a:defRPr sz="4400">
          <a:solidFill>
            <a:schemeClr val="tx2"/>
          </a:solidFill>
          <a:latin typeface="Tw Cen MT"/>
        </a:defRPr>
      </a:lvl8pPr>
      <a:lvl9pPr marL="1828800" algn="l" rtl="0" fontAlgn="base">
        <a:spcBef>
          <a:spcPct val="0"/>
        </a:spcBef>
        <a:spcAft>
          <a:spcPct val="0"/>
        </a:spcAft>
        <a:defRPr sz="4400">
          <a:solidFill>
            <a:schemeClr val="tx2"/>
          </a:solidFill>
          <a:latin typeface="Tw Cen MT"/>
        </a:defRPr>
      </a:lvl9pPr>
    </p:titleStyle>
    <p:bodyStyle>
      <a:lvl1pPr marL="319088" indent="-319088" algn="l" rtl="0" fontAlgn="base">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fontAlgn="base">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fontAlgn="base">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fontAlgn="base">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fontAlgn="base">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fontAlgn="auto">
              <a:spcAft>
                <a:spcPts val="0"/>
              </a:spcAft>
              <a:defRPr/>
            </a:pPr>
            <a:r>
              <a:rPr lang="en-US" dirty="0" smtClean="0"/>
              <a:t>Assisted Living Facility</a:t>
            </a:r>
            <a:endParaRPr lang="en-US" dirty="0"/>
          </a:p>
        </p:txBody>
      </p:sp>
      <p:sp>
        <p:nvSpPr>
          <p:cNvPr id="3" name="Subtitle 2"/>
          <p:cNvSpPr>
            <a:spLocks noGrp="1"/>
          </p:cNvSpPr>
          <p:nvPr>
            <p:ph type="subTitle" idx="1"/>
          </p:nvPr>
        </p:nvSpPr>
        <p:spPr>
          <a:xfrm>
            <a:off x="2362200" y="6049963"/>
            <a:ext cx="6705600" cy="685800"/>
          </a:xfrm>
        </p:spPr>
        <p:txBody>
          <a:bodyPr>
            <a:normAutofit fontScale="77500" lnSpcReduction="20000"/>
          </a:bodyPr>
          <a:lstStyle/>
          <a:p>
            <a:pPr fontAlgn="auto">
              <a:spcAft>
                <a:spcPts val="0"/>
              </a:spcAft>
              <a:buFont typeface="Wingdings"/>
              <a:buNone/>
              <a:defRPr/>
            </a:pPr>
            <a:r>
              <a:rPr lang="en-US" dirty="0" smtClean="0"/>
              <a:t>Photo Analysis</a:t>
            </a:r>
          </a:p>
          <a:p>
            <a:pPr fontAlgn="auto">
              <a:spcAft>
                <a:spcPts val="0"/>
              </a:spcAft>
              <a:buFont typeface="Wingdings"/>
              <a:buNone/>
              <a:defRPr/>
            </a:pPr>
            <a:r>
              <a:rPr lang="en-US" dirty="0" smtClean="0"/>
              <a:t>By: Olga Trujillo</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ontent Placeholder 2"/>
          <p:cNvSpPr>
            <a:spLocks noGrp="1"/>
          </p:cNvSpPr>
          <p:nvPr>
            <p:ph sz="quarter" idx="1"/>
          </p:nvPr>
        </p:nvSpPr>
        <p:spPr>
          <a:xfrm>
            <a:off x="612775" y="1600200"/>
            <a:ext cx="8153400" cy="4495800"/>
          </a:xfrm>
        </p:spPr>
        <p:txBody>
          <a:bodyPr/>
          <a:lstStyle/>
          <a:p>
            <a:r>
              <a:rPr lang="en-US" sz="1600" smtClean="0"/>
              <a:t>Design Opportunities</a:t>
            </a:r>
          </a:p>
          <a:p>
            <a:pPr lvl="1"/>
            <a:r>
              <a:rPr lang="en-US" sz="1400" smtClean="0"/>
              <a:t>Art that avoids disorientation</a:t>
            </a:r>
          </a:p>
          <a:p>
            <a:pPr lvl="1"/>
            <a:r>
              <a:rPr lang="en-US" sz="1400" smtClean="0"/>
              <a:t>Concealed storage</a:t>
            </a:r>
          </a:p>
          <a:p>
            <a:pPr lvl="1"/>
            <a:r>
              <a:rPr lang="en-US" sz="1400" smtClean="0"/>
              <a:t>Safety</a:t>
            </a:r>
          </a:p>
        </p:txBody>
      </p:sp>
      <p:pic>
        <p:nvPicPr>
          <p:cNvPr id="14338" name="Picture 3" descr="DSC01422.JPG"/>
          <p:cNvPicPr>
            <a:picLocks noChangeAspect="1"/>
          </p:cNvPicPr>
          <p:nvPr/>
        </p:nvPicPr>
        <p:blipFill>
          <a:blip r:embed="rId2"/>
          <a:srcRect/>
          <a:stretch>
            <a:fillRect/>
          </a:stretch>
        </p:blipFill>
        <p:spPr bwMode="auto">
          <a:xfrm>
            <a:off x="5946775" y="2514600"/>
            <a:ext cx="3044825" cy="4059238"/>
          </a:xfrm>
          <a:prstGeom prst="rect">
            <a:avLst/>
          </a:prstGeom>
          <a:noFill/>
          <a:ln w="9525">
            <a:noFill/>
            <a:miter lim="800000"/>
            <a:headEnd/>
            <a:tailEnd/>
          </a:ln>
        </p:spPr>
      </p:pic>
      <p:pic>
        <p:nvPicPr>
          <p:cNvPr id="14339" name="Picture 4" descr="DSC01400.JPG"/>
          <p:cNvPicPr>
            <a:picLocks noChangeAspect="1"/>
          </p:cNvPicPr>
          <p:nvPr/>
        </p:nvPicPr>
        <p:blipFill>
          <a:blip r:embed="rId3"/>
          <a:srcRect/>
          <a:stretch>
            <a:fillRect/>
          </a:stretch>
        </p:blipFill>
        <p:spPr bwMode="auto">
          <a:xfrm>
            <a:off x="2838450" y="2514600"/>
            <a:ext cx="3028950" cy="4038600"/>
          </a:xfrm>
          <a:prstGeom prst="rect">
            <a:avLst/>
          </a:prstGeom>
          <a:noFill/>
          <a:ln w="9525">
            <a:noFill/>
            <a:miter lim="800000"/>
            <a:headEnd/>
            <a:tailEnd/>
          </a:ln>
        </p:spPr>
      </p:pic>
      <p:sp>
        <p:nvSpPr>
          <p:cNvPr id="14340" name="Title 5"/>
          <p:cNvSpPr>
            <a:spLocks noGrp="1"/>
          </p:cNvSpPr>
          <p:nvPr>
            <p:ph type="title"/>
          </p:nvPr>
        </p:nvSpPr>
        <p:spPr>
          <a:xfrm>
            <a:off x="612775" y="228600"/>
            <a:ext cx="8153400" cy="954088"/>
          </a:xfrm>
        </p:spPr>
        <p:txBody>
          <a:bodyPr>
            <a:spAutoFit/>
          </a:bodyPr>
          <a:lstStyle/>
          <a:p>
            <a:r>
              <a:rPr lang="en-US" sz="1400" smtClean="0"/>
              <a:t>Focal points provided at the end of each hallway helped to orient residents. Inside each door there is a closet that provides storage to the care givers (right image). After visiting the building I notice that the fire extinguisher got lost in the wall design, so if an emergency where to happen , it would not be immediately  available to a person that wasn’t familiar with the place. (left image)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612775" y="228600"/>
            <a:ext cx="8153400" cy="990600"/>
          </a:xfrm>
        </p:spPr>
        <p:txBody>
          <a:bodyPr/>
          <a:lstStyle/>
          <a:p>
            <a:r>
              <a:rPr lang="en-US" sz="1400" smtClean="0"/>
              <a:t/>
            </a:r>
            <a:br>
              <a:rPr lang="en-US" sz="1400" smtClean="0"/>
            </a:br>
            <a:r>
              <a:rPr lang="en-US" sz="1400" smtClean="0"/>
              <a:t>These images are of various corridors in the building. In each one there was some type of large object blocking the circulation path. There are no handrails or seating for the residents throughout the hallways. Another observation was the dining chair holding open the swinging door which could potentially pose a hazard.  </a:t>
            </a:r>
            <a:r>
              <a:rPr lang="en-US" sz="1800" smtClean="0"/>
              <a:t/>
            </a:r>
            <a:br>
              <a:rPr lang="en-US" sz="1800" smtClean="0"/>
            </a:br>
            <a:endParaRPr lang="en-US" sz="1800" smtClean="0"/>
          </a:p>
        </p:txBody>
      </p:sp>
      <p:sp>
        <p:nvSpPr>
          <p:cNvPr id="15362" name="Content Placeholder 2"/>
          <p:cNvSpPr>
            <a:spLocks noGrp="1"/>
          </p:cNvSpPr>
          <p:nvPr>
            <p:ph sz="quarter" idx="1"/>
          </p:nvPr>
        </p:nvSpPr>
        <p:spPr>
          <a:xfrm>
            <a:off x="612775" y="1600200"/>
            <a:ext cx="2968625" cy="4495800"/>
          </a:xfrm>
        </p:spPr>
        <p:txBody>
          <a:bodyPr/>
          <a:lstStyle/>
          <a:p>
            <a:r>
              <a:rPr lang="en-US" sz="1600" smtClean="0"/>
              <a:t>Design Opportunities</a:t>
            </a:r>
          </a:p>
          <a:p>
            <a:pPr lvl="1"/>
            <a:r>
              <a:rPr lang="en-US" sz="1400" smtClean="0"/>
              <a:t>Appropriate door hardware</a:t>
            </a:r>
          </a:p>
          <a:p>
            <a:pPr lvl="1"/>
            <a:r>
              <a:rPr lang="en-US" sz="1400" smtClean="0"/>
              <a:t>Recesses in corridors for seating and storage of mobile devices</a:t>
            </a:r>
          </a:p>
          <a:p>
            <a:pPr lvl="1"/>
            <a:r>
              <a:rPr lang="en-US" sz="1400" smtClean="0"/>
              <a:t>Lighting</a:t>
            </a:r>
          </a:p>
          <a:p>
            <a:pPr lvl="1"/>
            <a:r>
              <a:rPr lang="en-US" sz="1400" smtClean="0"/>
              <a:t>Handrails </a:t>
            </a:r>
          </a:p>
          <a:p>
            <a:pPr lvl="1"/>
            <a:r>
              <a:rPr lang="en-US" sz="1400" smtClean="0"/>
              <a:t>Color </a:t>
            </a:r>
          </a:p>
          <a:p>
            <a:pPr lvl="1"/>
            <a:r>
              <a:rPr lang="en-US" sz="1400" smtClean="0"/>
              <a:t>Personalization</a:t>
            </a:r>
          </a:p>
        </p:txBody>
      </p:sp>
      <p:pic>
        <p:nvPicPr>
          <p:cNvPr id="15363" name="Picture 3" descr="DSC01372.JPG"/>
          <p:cNvPicPr>
            <a:picLocks noChangeAspect="1"/>
          </p:cNvPicPr>
          <p:nvPr/>
        </p:nvPicPr>
        <p:blipFill>
          <a:blip r:embed="rId2"/>
          <a:srcRect/>
          <a:stretch>
            <a:fillRect/>
          </a:stretch>
        </p:blipFill>
        <p:spPr bwMode="auto">
          <a:xfrm>
            <a:off x="3632200" y="3886200"/>
            <a:ext cx="2152650" cy="2870200"/>
          </a:xfrm>
          <a:prstGeom prst="rect">
            <a:avLst/>
          </a:prstGeom>
          <a:noFill/>
          <a:ln w="9525">
            <a:noFill/>
            <a:miter lim="800000"/>
            <a:headEnd/>
            <a:tailEnd/>
          </a:ln>
        </p:spPr>
      </p:pic>
      <p:pic>
        <p:nvPicPr>
          <p:cNvPr id="15364" name="Picture 4" descr="DSC01369.JPG"/>
          <p:cNvPicPr>
            <a:picLocks noChangeAspect="1"/>
          </p:cNvPicPr>
          <p:nvPr/>
        </p:nvPicPr>
        <p:blipFill>
          <a:blip r:embed="rId3"/>
          <a:srcRect/>
          <a:stretch>
            <a:fillRect/>
          </a:stretch>
        </p:blipFill>
        <p:spPr bwMode="auto">
          <a:xfrm>
            <a:off x="6864350" y="1600200"/>
            <a:ext cx="2127250" cy="2836863"/>
          </a:xfrm>
          <a:prstGeom prst="rect">
            <a:avLst/>
          </a:prstGeom>
          <a:noFill/>
          <a:ln w="9525">
            <a:noFill/>
            <a:miter lim="800000"/>
            <a:headEnd/>
            <a:tailEnd/>
          </a:ln>
        </p:spPr>
      </p:pic>
      <p:pic>
        <p:nvPicPr>
          <p:cNvPr id="15365" name="Picture 5" descr="DSC01390.JPG"/>
          <p:cNvPicPr>
            <a:picLocks noChangeAspect="1"/>
          </p:cNvPicPr>
          <p:nvPr/>
        </p:nvPicPr>
        <p:blipFill>
          <a:blip r:embed="rId4"/>
          <a:srcRect/>
          <a:stretch>
            <a:fillRect/>
          </a:stretch>
        </p:blipFill>
        <p:spPr bwMode="auto">
          <a:xfrm>
            <a:off x="5943600" y="4495800"/>
            <a:ext cx="3048000" cy="2286000"/>
          </a:xfrm>
          <a:prstGeom prst="rect">
            <a:avLst/>
          </a:prstGeom>
          <a:noFill/>
          <a:ln w="9525">
            <a:noFill/>
            <a:miter lim="800000"/>
            <a:headEnd/>
            <a:tailEnd/>
          </a:ln>
        </p:spPr>
      </p:pic>
      <p:pic>
        <p:nvPicPr>
          <p:cNvPr id="15366" name="Picture 6" descr="DSC01363.JPG"/>
          <p:cNvPicPr>
            <a:picLocks noChangeAspect="1"/>
          </p:cNvPicPr>
          <p:nvPr/>
        </p:nvPicPr>
        <p:blipFill>
          <a:blip r:embed="rId5"/>
          <a:srcRect/>
          <a:stretch>
            <a:fillRect/>
          </a:stretch>
        </p:blipFill>
        <p:spPr bwMode="auto">
          <a:xfrm>
            <a:off x="3657600" y="1676400"/>
            <a:ext cx="2895600" cy="21717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612775" y="228600"/>
            <a:ext cx="8153400" cy="990600"/>
          </a:xfrm>
        </p:spPr>
        <p:txBody>
          <a:bodyPr/>
          <a:lstStyle/>
          <a:p>
            <a:r>
              <a:rPr lang="en-US" sz="1400" smtClean="0"/>
              <a:t>In this beauty salon there is no storage that would allow for organization. The stylist places as much as possible on the available surfaces provided throughout the space. Everything felt very constricted in this small room.</a:t>
            </a:r>
            <a:br>
              <a:rPr lang="en-US" sz="1400" smtClean="0"/>
            </a:br>
            <a:r>
              <a:rPr lang="en-US" sz="1400" smtClean="0"/>
              <a:t>There was no place to hang coats, jacket or any other items. No personalization  was  observe in the room , or even pictures of different types of hair cuts or of resident  showing off their new hair do’s.</a:t>
            </a:r>
          </a:p>
        </p:txBody>
      </p:sp>
      <p:sp>
        <p:nvSpPr>
          <p:cNvPr id="16386" name="Content Placeholder 2"/>
          <p:cNvSpPr>
            <a:spLocks noGrp="1"/>
          </p:cNvSpPr>
          <p:nvPr>
            <p:ph sz="quarter" idx="1"/>
          </p:nvPr>
        </p:nvSpPr>
        <p:spPr>
          <a:xfrm>
            <a:off x="612775" y="1600200"/>
            <a:ext cx="8153400" cy="4495800"/>
          </a:xfrm>
        </p:spPr>
        <p:txBody>
          <a:bodyPr/>
          <a:lstStyle/>
          <a:p>
            <a:r>
              <a:rPr lang="en-US" sz="1600" smtClean="0"/>
              <a:t>Design Opportunities</a:t>
            </a:r>
          </a:p>
          <a:p>
            <a:pPr lvl="1"/>
            <a:r>
              <a:rPr lang="en-US" sz="1400" smtClean="0"/>
              <a:t>Personalization</a:t>
            </a:r>
          </a:p>
          <a:p>
            <a:pPr lvl="1"/>
            <a:r>
              <a:rPr lang="en-US" sz="1400" smtClean="0"/>
              <a:t>Organization</a:t>
            </a:r>
          </a:p>
          <a:p>
            <a:pPr lvl="1"/>
            <a:r>
              <a:rPr lang="en-US" sz="1400" smtClean="0"/>
              <a:t>Positive </a:t>
            </a:r>
          </a:p>
          <a:p>
            <a:pPr lvl="1">
              <a:buFont typeface="Wingdings 2" pitchFamily="18" charset="2"/>
              <a:buNone/>
            </a:pPr>
            <a:r>
              <a:rPr lang="en-US" sz="1400" smtClean="0"/>
              <a:t>	distractions</a:t>
            </a:r>
          </a:p>
          <a:p>
            <a:pPr lvl="1"/>
            <a:r>
              <a:rPr lang="en-US" sz="1400" smtClean="0"/>
              <a:t>Socialization</a:t>
            </a:r>
          </a:p>
        </p:txBody>
      </p:sp>
      <p:pic>
        <p:nvPicPr>
          <p:cNvPr id="16387" name="Picture 3" descr="DSC01374.JPG"/>
          <p:cNvPicPr>
            <a:picLocks noChangeAspect="1"/>
          </p:cNvPicPr>
          <p:nvPr/>
        </p:nvPicPr>
        <p:blipFill>
          <a:blip r:embed="rId2"/>
          <a:srcRect/>
          <a:stretch>
            <a:fillRect/>
          </a:stretch>
        </p:blipFill>
        <p:spPr bwMode="auto">
          <a:xfrm>
            <a:off x="2667000" y="2209800"/>
            <a:ext cx="3257550" cy="4343400"/>
          </a:xfrm>
          <a:prstGeom prst="rect">
            <a:avLst/>
          </a:prstGeom>
          <a:noFill/>
          <a:ln w="9525">
            <a:noFill/>
            <a:miter lim="800000"/>
            <a:headEnd/>
            <a:tailEnd/>
          </a:ln>
        </p:spPr>
      </p:pic>
      <p:pic>
        <p:nvPicPr>
          <p:cNvPr id="16388" name="Picture 4" descr="DSC01375.JPG"/>
          <p:cNvPicPr>
            <a:picLocks noChangeAspect="1"/>
          </p:cNvPicPr>
          <p:nvPr/>
        </p:nvPicPr>
        <p:blipFill>
          <a:blip r:embed="rId3"/>
          <a:srcRect/>
          <a:stretch>
            <a:fillRect/>
          </a:stretch>
        </p:blipFill>
        <p:spPr bwMode="auto">
          <a:xfrm>
            <a:off x="6107113" y="1817688"/>
            <a:ext cx="2927350" cy="2195512"/>
          </a:xfrm>
          <a:prstGeom prst="rect">
            <a:avLst/>
          </a:prstGeom>
          <a:noFill/>
          <a:ln w="9525">
            <a:noFill/>
            <a:miter lim="800000"/>
            <a:headEnd/>
            <a:tailEnd/>
          </a:ln>
        </p:spPr>
      </p:pic>
      <p:pic>
        <p:nvPicPr>
          <p:cNvPr id="16389" name="Picture 5" descr="DSC01378.JPG"/>
          <p:cNvPicPr>
            <a:picLocks noChangeAspect="1"/>
          </p:cNvPicPr>
          <p:nvPr/>
        </p:nvPicPr>
        <p:blipFill>
          <a:blip r:embed="rId4"/>
          <a:srcRect/>
          <a:stretch>
            <a:fillRect/>
          </a:stretch>
        </p:blipFill>
        <p:spPr bwMode="auto">
          <a:xfrm>
            <a:off x="6108700" y="4333875"/>
            <a:ext cx="2959100" cy="221932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2775" y="228600"/>
            <a:ext cx="8153400" cy="990600"/>
          </a:xfrm>
        </p:spPr>
        <p:txBody>
          <a:bodyPr/>
          <a:lstStyle/>
          <a:p>
            <a:r>
              <a:rPr lang="en-US" sz="1400" smtClean="0"/>
              <a:t>The door has a lot of wear at the bottom.  There are carton boxes piling up on top of a trash can and no place to put them. Floor and base tiles are cracked.  Kitchens require a lot of storage and shelving. This kitchen used open racks and everything was placed as best as it could be within that space. </a:t>
            </a:r>
            <a:br>
              <a:rPr lang="en-US" sz="1400" smtClean="0"/>
            </a:br>
            <a:endParaRPr lang="en-US" sz="1400" smtClean="0"/>
          </a:p>
        </p:txBody>
      </p:sp>
      <p:sp>
        <p:nvSpPr>
          <p:cNvPr id="17410" name="Content Placeholder 2"/>
          <p:cNvSpPr>
            <a:spLocks noGrp="1"/>
          </p:cNvSpPr>
          <p:nvPr>
            <p:ph sz="quarter" idx="1"/>
          </p:nvPr>
        </p:nvSpPr>
        <p:spPr>
          <a:xfrm>
            <a:off x="612775" y="1600200"/>
            <a:ext cx="8153400" cy="4495800"/>
          </a:xfrm>
        </p:spPr>
        <p:txBody>
          <a:bodyPr/>
          <a:lstStyle/>
          <a:p>
            <a:r>
              <a:rPr lang="en-US" sz="1600" smtClean="0"/>
              <a:t>Design Opportunities</a:t>
            </a:r>
          </a:p>
          <a:p>
            <a:pPr lvl="1"/>
            <a:r>
              <a:rPr lang="en-US" sz="1400" smtClean="0"/>
              <a:t>Durable solutions</a:t>
            </a:r>
          </a:p>
          <a:p>
            <a:pPr lvl="1"/>
            <a:r>
              <a:rPr lang="en-US" sz="1400" smtClean="0"/>
              <a:t>Trash and recycling systems</a:t>
            </a:r>
          </a:p>
          <a:p>
            <a:pPr lvl="1"/>
            <a:r>
              <a:rPr lang="en-US" sz="1400" smtClean="0"/>
              <a:t>“Back of house”</a:t>
            </a:r>
          </a:p>
          <a:p>
            <a:pPr lvl="1"/>
            <a:r>
              <a:rPr lang="en-US" sz="1400" smtClean="0"/>
              <a:t>Employee safety</a:t>
            </a:r>
          </a:p>
          <a:p>
            <a:pPr lvl="1"/>
            <a:endParaRPr lang="en-US" sz="1200" smtClean="0"/>
          </a:p>
          <a:p>
            <a:pPr lvl="1"/>
            <a:endParaRPr lang="en-US" sz="1100" smtClean="0"/>
          </a:p>
        </p:txBody>
      </p:sp>
      <p:pic>
        <p:nvPicPr>
          <p:cNvPr id="17411" name="Picture 6" descr="DSC01412.JPG"/>
          <p:cNvPicPr>
            <a:picLocks noChangeAspect="1"/>
          </p:cNvPicPr>
          <p:nvPr/>
        </p:nvPicPr>
        <p:blipFill>
          <a:blip r:embed="rId2"/>
          <a:srcRect/>
          <a:stretch>
            <a:fillRect/>
          </a:stretch>
        </p:blipFill>
        <p:spPr bwMode="auto">
          <a:xfrm>
            <a:off x="6019800" y="2836863"/>
            <a:ext cx="2901950" cy="3868737"/>
          </a:xfrm>
          <a:prstGeom prst="rect">
            <a:avLst/>
          </a:prstGeom>
          <a:noFill/>
          <a:ln w="9525">
            <a:noFill/>
            <a:miter lim="800000"/>
            <a:headEnd/>
            <a:tailEnd/>
          </a:ln>
        </p:spPr>
      </p:pic>
      <p:pic>
        <p:nvPicPr>
          <p:cNvPr id="17412" name="Picture 7" descr="DSC01410.JPG"/>
          <p:cNvPicPr>
            <a:picLocks noChangeAspect="1"/>
          </p:cNvPicPr>
          <p:nvPr/>
        </p:nvPicPr>
        <p:blipFill>
          <a:blip r:embed="rId3"/>
          <a:srcRect/>
          <a:stretch>
            <a:fillRect/>
          </a:stretch>
        </p:blipFill>
        <p:spPr bwMode="auto">
          <a:xfrm>
            <a:off x="2971800" y="2913063"/>
            <a:ext cx="2838450" cy="3784600"/>
          </a:xfrm>
          <a:prstGeom prst="rect">
            <a:avLst/>
          </a:prstGeom>
          <a:noFill/>
          <a:ln w="9525">
            <a:noFill/>
            <a:miter lim="800000"/>
            <a:headEnd/>
            <a:tailEnd/>
          </a:ln>
        </p:spPr>
      </p:pic>
      <p:pic>
        <p:nvPicPr>
          <p:cNvPr id="17413" name="Picture 8" descr="DSC01411.JPG"/>
          <p:cNvPicPr>
            <a:picLocks noChangeAspect="1"/>
          </p:cNvPicPr>
          <p:nvPr/>
        </p:nvPicPr>
        <p:blipFill>
          <a:blip r:embed="rId4"/>
          <a:srcRect/>
          <a:stretch>
            <a:fillRect/>
          </a:stretch>
        </p:blipFill>
        <p:spPr bwMode="auto">
          <a:xfrm>
            <a:off x="4267200" y="1693863"/>
            <a:ext cx="2473325" cy="185420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Override1.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Median</Template>
  <TotalTime>114</TotalTime>
  <Words>310</Words>
  <Application>Microsoft Office PowerPoint</Application>
  <PresentationFormat>On-screen Show (4:3)</PresentationFormat>
  <Paragraphs>29</Paragraphs>
  <Slides>5</Slides>
  <Notes>0</Notes>
  <HiddenSlides>0</HiddenSlides>
  <MMClips>0</MMClips>
  <ScaleCrop>false</ScaleCrop>
  <HeadingPairs>
    <vt:vector size="6" baseType="variant">
      <vt:variant>
        <vt:lpstr>Fonts Used</vt:lpstr>
      </vt:variant>
      <vt:variant>
        <vt:i4>5</vt:i4>
      </vt:variant>
      <vt:variant>
        <vt:lpstr>Design Template</vt:lpstr>
      </vt:variant>
      <vt:variant>
        <vt:i4>8</vt:i4>
      </vt:variant>
      <vt:variant>
        <vt:lpstr>Slide Titles</vt:lpstr>
      </vt:variant>
      <vt:variant>
        <vt:i4>5</vt:i4>
      </vt:variant>
    </vt:vector>
  </HeadingPairs>
  <TitlesOfParts>
    <vt:vector size="18" baseType="lpstr">
      <vt:lpstr>Tw Cen MT</vt:lpstr>
      <vt:lpstr>Arial</vt:lpstr>
      <vt:lpstr>Wingdings</vt:lpstr>
      <vt:lpstr>Wingdings 2</vt:lpstr>
      <vt:lpstr>Calibri</vt:lpstr>
      <vt:lpstr>Median</vt:lpstr>
      <vt:lpstr>Median</vt:lpstr>
      <vt:lpstr>Median</vt:lpstr>
      <vt:lpstr>Median</vt:lpstr>
      <vt:lpstr>Median</vt:lpstr>
      <vt:lpstr>Median</vt:lpstr>
      <vt:lpstr>Median</vt:lpstr>
      <vt:lpstr>Median</vt:lpstr>
      <vt:lpstr>ASSISTED LIVING FACILITY</vt:lpstr>
      <vt:lpstr>Focal points provided at the end of each hallway helped to orient residents. Inside each door there is a closet that provides storage to the care givers (right image). After visiting the building I notice that the fire extinguisher got lost in the wall design, so if an emergency where to happen , it would not be immediately  available to a person that wasn’t familiar with the place. (left image)</vt:lpstr>
      <vt:lpstr> These images are of various corridors in the building. In each one there was some type of large object blocking the circulation path. There are no handrails or seating for the residents throughout the hallways. Another observation was the dining chair holding open the swinging door which could potentially pose a hazard.   </vt:lpstr>
      <vt:lpstr>In this beauty salon there is no storage that would allow for organization. The stylist places as much as possible on the available surfaces provided throughout the space. Everything felt very constricted in this small room. There was no place to hang coats, jacket or any other items. No personalization  was  observe in the room , or even pictures of different types of hair cuts or of resident  showing off their new hair do’s.</vt:lpstr>
      <vt:lpstr>The door has a lot of wear at the bottom.  There are carton boxes piling up on top of a trash can and no place to put them. Floor and base tiles are cracked.  Kitchens require a lot of storage and shelving. This kitchen used open racks and everything was placed as best as it could be within that space.  </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Mesa Active Care</dc:title>
  <dc:creator>olgatrujillo</dc:creator>
  <cp:lastModifiedBy>CNP</cp:lastModifiedBy>
  <cp:revision>6</cp:revision>
  <dcterms:created xsi:type="dcterms:W3CDTF">2009-08-05T06:07:02Z</dcterms:created>
  <dcterms:modified xsi:type="dcterms:W3CDTF">2009-08-21T18:30:41Z</dcterms:modified>
</cp:coreProperties>
</file>