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handoutMasterIdLst>
    <p:handoutMasterId r:id="rId9"/>
  </p:handoutMasterIdLst>
  <p:sldIdLst>
    <p:sldId id="285" r:id="rId2"/>
    <p:sldId id="289" r:id="rId3"/>
    <p:sldId id="286" r:id="rId4"/>
    <p:sldId id="287" r:id="rId5"/>
    <p:sldId id="277" r:id="rId6"/>
    <p:sldId id="288" r:id="rId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4" d="100"/>
          <a:sy n="74" d="100"/>
        </p:scale>
        <p:origin x="-39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w Cen MT"/>
              </a:defRPr>
            </a:lvl1pPr>
          </a:lstStyle>
          <a:p>
            <a:endParaRPr lang="en-US"/>
          </a:p>
        </p:txBody>
      </p:sp>
      <p:sp>
        <p:nvSpPr>
          <p:cNvPr id="2765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w Cen MT"/>
              </a:defRPr>
            </a:lvl1pPr>
          </a:lstStyle>
          <a:p>
            <a:fld id="{15D99CE2-5A09-4471-84F8-FF4EAB0766DA}" type="datetimeFigureOut">
              <a:rPr lang="en-US"/>
              <a:pPr/>
              <a:t>8/11/2009</a:t>
            </a:fld>
            <a:endParaRPr lang="en-US"/>
          </a:p>
        </p:txBody>
      </p:sp>
      <p:sp>
        <p:nvSpPr>
          <p:cNvPr id="2765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w Cen MT"/>
              </a:defRPr>
            </a:lvl1pPr>
          </a:lstStyle>
          <a:p>
            <a:endParaRPr lang="en-US"/>
          </a:p>
        </p:txBody>
      </p:sp>
      <p:sp>
        <p:nvSpPr>
          <p:cNvPr id="2765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w Cen MT"/>
              </a:defRPr>
            </a:lvl1pPr>
          </a:lstStyle>
          <a:p>
            <a:fld id="{4DABC286-A969-42C0-AF96-405BF8E149C0}"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5E0E9F6-4F33-456D-96DF-6118365ABA99}" type="datetimeFigureOut">
              <a:rPr lang="en-US"/>
              <a:pPr>
                <a:defRPr/>
              </a:pPr>
              <a:t>8/11/2009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0D66E0F5-BA9F-4BA2-9F2E-B059A0DFC4ED}"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9"/>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10"/>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smtClean="0">
                <a:solidFill>
                  <a:srgbClr val="FFFFFF"/>
                </a:solidFill>
              </a:defRPr>
            </a:lvl1pPr>
          </a:lstStyle>
          <a:p>
            <a:pPr>
              <a:defRPr/>
            </a:pPr>
            <a:fld id="{64E8CFB4-7443-44EA-8567-BBD0B6B39BB2}" type="datetimeFigureOut">
              <a:rPr lang="en-US"/>
              <a:pPr>
                <a:defRPr/>
              </a:pPr>
              <a:t>8/11/2009</a:t>
            </a:fld>
            <a:endParaRPr lang="en-US" dirty="0"/>
          </a:p>
        </p:txBody>
      </p:sp>
      <p:sp>
        <p:nvSpPr>
          <p:cNvPr id="10" name="Footer Placeholder 16"/>
          <p:cNvSpPr>
            <a:spLocks noGrp="1"/>
          </p:cNvSpPr>
          <p:nvPr>
            <p:ph type="ftr" sz="quarter" idx="11"/>
          </p:nvPr>
        </p:nvSpPr>
        <p:spPr>
          <a:xfrm>
            <a:off x="2085975" y="236538"/>
            <a:ext cx="5867400" cy="365125"/>
          </a:xfrm>
        </p:spPr>
        <p:txBody>
          <a:bodyPr/>
          <a:lstStyle>
            <a:lvl1pPr algn="r">
              <a:defRPr dirty="0">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smtClean="0">
                <a:solidFill>
                  <a:schemeClr val="tx2"/>
                </a:solidFill>
              </a:defRPr>
            </a:lvl1pPr>
          </a:lstStyle>
          <a:p>
            <a:pPr>
              <a:defRPr/>
            </a:pPr>
            <a:fld id="{D684B31A-8635-44F3-BFA7-2D2D4C17EA7C}"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A3BB8600-1CA0-4447-8F0C-9D5A8E0AE407}" type="datetimeFigureOut">
              <a:rPr lang="en-US"/>
              <a:pPr>
                <a:defRPr/>
              </a:pPr>
              <a:t>8/11/2009</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45D02A8E-94B6-4B08-8AB8-72FD6AD99B10}"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6"/>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50685380-1378-4C56-9687-CB26063AD4B7}" type="datetimeFigureOut">
              <a:rPr lang="en-US"/>
              <a:pPr>
                <a:defRPr/>
              </a:pPr>
              <a:t>8/11/2009</a:t>
            </a:fld>
            <a:endParaRPr lang="en-US" dirty="0"/>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B321E228-747E-4B17-B26B-60930CA7A9E4}" type="slidenum">
              <a:rPr lang="en-US"/>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12648" y="1600200"/>
            <a:ext cx="8153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ADF70472-315E-4463-94ED-E62348E4930D}" type="datetimeFigureOut">
              <a:rPr lang="en-US"/>
              <a:pPr>
                <a:defRPr/>
              </a:pPr>
              <a:t>8/11/2009</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DA533F0B-274D-47A6-BC1B-45059271C424}"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a:p>
        </p:txBody>
      </p:sp>
      <p:sp>
        <p:nvSpPr>
          <p:cNvPr id="7" name="Date Placeholder 11"/>
          <p:cNvSpPr>
            <a:spLocks noGrp="1"/>
          </p:cNvSpPr>
          <p:nvPr>
            <p:ph type="dt" sz="half" idx="10"/>
          </p:nvPr>
        </p:nvSpPr>
        <p:spPr/>
        <p:txBody>
          <a:bodyPr/>
          <a:lstStyle>
            <a:lvl1pPr>
              <a:defRPr/>
            </a:lvl1pPr>
          </a:lstStyle>
          <a:p>
            <a:pPr>
              <a:defRPr/>
            </a:pPr>
            <a:fld id="{0E687E7B-8CF3-4DD0-B463-561CD1DCF8F0}" type="datetimeFigureOut">
              <a:rPr lang="en-US"/>
              <a:pPr>
                <a:defRPr/>
              </a:pPr>
              <a:t>8/11/2009</a:t>
            </a:fld>
            <a:endParaRPr lang="en-US" dirty="0"/>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smtClean="0">
                <a:solidFill>
                  <a:srgbClr val="FFFFFF"/>
                </a:solidFill>
              </a:defRPr>
            </a:lvl1pPr>
          </a:lstStyle>
          <a:p>
            <a:pPr>
              <a:defRPr/>
            </a:pPr>
            <a:fld id="{2D84C90C-68A8-4CEE-BF90-4E2D287D6DBC}" type="slidenum">
              <a:rPr lang="en-US"/>
              <a:pPr>
                <a:defRPr/>
              </a:pPr>
              <a:t>‹#›</a:t>
            </a:fld>
            <a:endParaRPr lang="en-US" dirty="0"/>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7"/>
          <p:cNvSpPr>
            <a:spLocks noGrp="1"/>
          </p:cNvSpPr>
          <p:nvPr>
            <p:ph type="dt" sz="half" idx="10"/>
          </p:nvPr>
        </p:nvSpPr>
        <p:spPr/>
        <p:txBody>
          <a:bodyPr rtlCol="0"/>
          <a:lstStyle>
            <a:lvl1pPr>
              <a:defRPr/>
            </a:lvl1pPr>
          </a:lstStyle>
          <a:p>
            <a:pPr>
              <a:defRPr/>
            </a:pPr>
            <a:fld id="{689CE401-6E9A-4122-A0AB-04AECB6D4A53}" type="datetimeFigureOut">
              <a:rPr lang="en-US"/>
              <a:pPr>
                <a:defRPr/>
              </a:pPr>
              <a:t>8/11/2009</a:t>
            </a:fld>
            <a:endParaRPr lang="en-US" dirty="0"/>
          </a:p>
        </p:txBody>
      </p:sp>
      <p:sp>
        <p:nvSpPr>
          <p:cNvPr id="6" name="Slide Number Placeholder 9"/>
          <p:cNvSpPr>
            <a:spLocks noGrp="1"/>
          </p:cNvSpPr>
          <p:nvPr>
            <p:ph type="sldNum" sz="quarter" idx="11"/>
          </p:nvPr>
        </p:nvSpPr>
        <p:spPr/>
        <p:txBody>
          <a:bodyPr rtlCol="0"/>
          <a:lstStyle>
            <a:lvl1pPr>
              <a:defRPr/>
            </a:lvl1pPr>
          </a:lstStyle>
          <a:p>
            <a:pPr>
              <a:defRPr/>
            </a:pPr>
            <a:fld id="{8C48FA13-64CD-4830-B951-76311FCD5220}" type="slidenum">
              <a:rPr lang="en-US"/>
              <a:pPr>
                <a:defRPr/>
              </a:pPr>
              <a:t>‹#›</a:t>
            </a:fld>
            <a:endParaRPr lang="en-US" dirty="0"/>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3F0F8DC3-D5EA-4A48-A6A0-A779A6C5B11D}" type="datetimeFigureOut">
              <a:rPr lang="en-US"/>
              <a:pPr>
                <a:defRPr/>
              </a:pPr>
              <a:t>8/11/2009</a:t>
            </a:fld>
            <a:endParaRPr lang="en-US" dirty="0"/>
          </a:p>
        </p:txBody>
      </p:sp>
      <p:sp>
        <p:nvSpPr>
          <p:cNvPr id="8" name="Slide Number Placeholder 11"/>
          <p:cNvSpPr>
            <a:spLocks noGrp="1"/>
          </p:cNvSpPr>
          <p:nvPr>
            <p:ph type="sldNum" sz="quarter" idx="11"/>
          </p:nvPr>
        </p:nvSpPr>
        <p:spPr/>
        <p:txBody>
          <a:bodyPr rtlCol="0"/>
          <a:lstStyle>
            <a:lvl1pPr>
              <a:defRPr/>
            </a:lvl1pPr>
          </a:lstStyle>
          <a:p>
            <a:pPr>
              <a:defRPr/>
            </a:pPr>
            <a:fld id="{20AC676D-0E87-4C1B-A375-607D4CD7E03E}" type="slidenum">
              <a:rPr lang="en-US"/>
              <a:pPr>
                <a:defRPr/>
              </a:pPr>
              <a:t>‹#›</a:t>
            </a:fld>
            <a:endParaRPr lang="en-US" dirty="0"/>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E248CDEC-7650-4842-8ADE-65D630DA200E}" type="datetimeFigureOut">
              <a:rPr lang="en-US"/>
              <a:pPr>
                <a:defRPr/>
              </a:pPr>
              <a:t>8/11/2009</a:t>
            </a:fld>
            <a:endParaRPr lang="en-US" dirty="0"/>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81AFF06E-BF9D-4C04-BFA9-97289D2D711F}"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A39BA92E-1564-4A8B-AA52-DCB320B3486A}" type="datetimeFigureOut">
              <a:rPr lang="en-US"/>
              <a:pPr>
                <a:defRPr/>
              </a:pPr>
              <a:t>8/11/2009</a:t>
            </a:fld>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smtClean="0">
                <a:solidFill>
                  <a:schemeClr val="tx2"/>
                </a:solidFill>
              </a:defRPr>
            </a:lvl1pPr>
          </a:lstStyle>
          <a:p>
            <a:pPr>
              <a:defRPr/>
            </a:pPr>
            <a:fld id="{B6E74953-5EC9-4729-A8FD-704622E442BE}"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524050B5-75BC-42CF-9172-EDFD9B6475E2}" type="datetimeFigureOut">
              <a:rPr lang="en-US"/>
              <a:pPr>
                <a:defRPr/>
              </a:pPr>
              <a:t>8/11/2009</a:t>
            </a:fld>
            <a:endParaRPr lang="en-US" dirty="0"/>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117813A7-5C6F-4802-B313-6A4FDC2C0580}"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5" name="Rectangle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8"/>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9"/>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BA9A416D-CF28-40CC-94E1-9E85549E216F}" type="datetimeFigureOut">
              <a:rPr lang="en-US"/>
              <a:pPr>
                <a:defRPr/>
              </a:pPr>
              <a:t>8/11/2009</a:t>
            </a:fld>
            <a:endParaRPr lang="en-US" dirty="0"/>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smtClean="0"/>
            </a:lvl1pPr>
          </a:lstStyle>
          <a:p>
            <a:pPr>
              <a:defRPr/>
            </a:pPr>
            <a:fld id="{6A9A8B57-7907-4EC8-8FAE-72F59D30F031}" type="slidenum">
              <a:rPr lang="en-US"/>
              <a:pPr>
                <a:defRPr/>
              </a:pPr>
              <a:t>‹#›</a:t>
            </a:fld>
            <a:endParaRPr lang="en-US" dirty="0"/>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smtClean="0">
                <a:solidFill>
                  <a:schemeClr val="tx2"/>
                </a:solidFill>
                <a:latin typeface="+mn-lt"/>
              </a:defRPr>
            </a:lvl1pPr>
          </a:lstStyle>
          <a:p>
            <a:pPr>
              <a:defRPr/>
            </a:pPr>
            <a:fld id="{5C122BE5-97C7-4E6C-9DB7-0D64EDB20E2D}" type="datetimeFigureOut">
              <a:rPr lang="en-US"/>
              <a:pPr>
                <a:defRPr/>
              </a:pPr>
              <a:t>8/11/2009</a:t>
            </a:fld>
            <a:endParaRPr lang="en-US" dirty="0"/>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dirty="0">
                <a:solidFill>
                  <a:schemeClr val="tx2"/>
                </a:solidFill>
                <a:latin typeface="+mn-lt"/>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400" b="1" smtClean="0">
                <a:solidFill>
                  <a:srgbClr val="FFFFFF"/>
                </a:solidFill>
                <a:latin typeface="+mn-lt"/>
              </a:defRPr>
            </a:lvl1pPr>
          </a:lstStyle>
          <a:p>
            <a:pPr>
              <a:defRPr/>
            </a:pPr>
            <a:fld id="{F19941B8-57B9-4358-A9E4-EFB37A5EEA5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4" r:id="rId4"/>
    <p:sldLayoutId id="2147483675" r:id="rId5"/>
    <p:sldLayoutId id="2147483670" r:id="rId6"/>
    <p:sldLayoutId id="2147483676" r:id="rId7"/>
    <p:sldLayoutId id="2147483669" r:id="rId8"/>
    <p:sldLayoutId id="2147483677" r:id="rId9"/>
    <p:sldLayoutId id="2147483668" r:id="rId10"/>
    <p:sldLayoutId id="2147483678" r:id="rId11"/>
  </p:sldLayoutIdLst>
  <p:txStyles>
    <p:titleStyle>
      <a:lvl1pPr algn="l" rtl="0" fontAlgn="base">
        <a:spcBef>
          <a:spcPct val="0"/>
        </a:spcBef>
        <a:spcAft>
          <a:spcPct val="0"/>
        </a:spcAft>
        <a:defRPr sz="4400" kern="1200">
          <a:solidFill>
            <a:schemeClr val="tx2"/>
          </a:solidFill>
          <a:latin typeface="+mj-lt"/>
          <a:ea typeface="+mj-ea"/>
          <a:cs typeface="+mj-cs"/>
        </a:defRPr>
      </a:lvl1pPr>
      <a:lvl2pPr algn="l" rtl="0" fontAlgn="base">
        <a:spcBef>
          <a:spcPct val="0"/>
        </a:spcBef>
        <a:spcAft>
          <a:spcPct val="0"/>
        </a:spcAft>
        <a:defRPr sz="4400">
          <a:solidFill>
            <a:schemeClr val="tx2"/>
          </a:solidFill>
          <a:latin typeface="Tw Cen MT"/>
        </a:defRPr>
      </a:lvl2pPr>
      <a:lvl3pPr algn="l" rtl="0" fontAlgn="base">
        <a:spcBef>
          <a:spcPct val="0"/>
        </a:spcBef>
        <a:spcAft>
          <a:spcPct val="0"/>
        </a:spcAft>
        <a:defRPr sz="4400">
          <a:solidFill>
            <a:schemeClr val="tx2"/>
          </a:solidFill>
          <a:latin typeface="Tw Cen MT"/>
        </a:defRPr>
      </a:lvl3pPr>
      <a:lvl4pPr algn="l" rtl="0" fontAlgn="base">
        <a:spcBef>
          <a:spcPct val="0"/>
        </a:spcBef>
        <a:spcAft>
          <a:spcPct val="0"/>
        </a:spcAft>
        <a:defRPr sz="4400">
          <a:solidFill>
            <a:schemeClr val="tx2"/>
          </a:solidFill>
          <a:latin typeface="Tw Cen MT"/>
        </a:defRPr>
      </a:lvl4pPr>
      <a:lvl5pPr algn="l" rtl="0" fontAlgn="base">
        <a:spcBef>
          <a:spcPct val="0"/>
        </a:spcBef>
        <a:spcAft>
          <a:spcPct val="0"/>
        </a:spcAft>
        <a:defRPr sz="4400">
          <a:solidFill>
            <a:schemeClr val="tx2"/>
          </a:solidFill>
          <a:latin typeface="Tw Cen MT"/>
        </a:defRPr>
      </a:lvl5pPr>
      <a:lvl6pPr marL="457200" algn="l" rtl="0" fontAlgn="base">
        <a:spcBef>
          <a:spcPct val="0"/>
        </a:spcBef>
        <a:spcAft>
          <a:spcPct val="0"/>
        </a:spcAft>
        <a:defRPr sz="4400">
          <a:solidFill>
            <a:schemeClr val="tx2"/>
          </a:solidFill>
          <a:latin typeface="Tw Cen MT"/>
        </a:defRPr>
      </a:lvl6pPr>
      <a:lvl7pPr marL="914400" algn="l" rtl="0" fontAlgn="base">
        <a:spcBef>
          <a:spcPct val="0"/>
        </a:spcBef>
        <a:spcAft>
          <a:spcPct val="0"/>
        </a:spcAft>
        <a:defRPr sz="4400">
          <a:solidFill>
            <a:schemeClr val="tx2"/>
          </a:solidFill>
          <a:latin typeface="Tw Cen MT"/>
        </a:defRPr>
      </a:lvl7pPr>
      <a:lvl8pPr marL="1371600" algn="l" rtl="0" fontAlgn="base">
        <a:spcBef>
          <a:spcPct val="0"/>
        </a:spcBef>
        <a:spcAft>
          <a:spcPct val="0"/>
        </a:spcAft>
        <a:defRPr sz="4400">
          <a:solidFill>
            <a:schemeClr val="tx2"/>
          </a:solidFill>
          <a:latin typeface="Tw Cen MT"/>
        </a:defRPr>
      </a:lvl8pPr>
      <a:lvl9pPr marL="1828800" algn="l" rtl="0" fontAlgn="base">
        <a:spcBef>
          <a:spcPct val="0"/>
        </a:spcBef>
        <a:spcAft>
          <a:spcPct val="0"/>
        </a:spcAft>
        <a:defRPr sz="4400">
          <a:solidFill>
            <a:schemeClr val="tx2"/>
          </a:solidFill>
          <a:latin typeface="Tw Cen MT"/>
        </a:defRPr>
      </a:lvl9pPr>
    </p:titleStyle>
    <p:bodyStyle>
      <a:lvl1pPr marL="319088" indent="-319088" algn="l" rtl="0" fontAlgn="base">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fontAlgn="base">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fontAlgn="base">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fontAlgn="base">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fontAlgn="base">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12775" y="228600"/>
            <a:ext cx="8153400" cy="990600"/>
          </a:xfrm>
        </p:spPr>
        <p:txBody>
          <a:bodyPr/>
          <a:lstStyle/>
          <a:p>
            <a:r>
              <a:rPr lang="en-US" smtClean="0"/>
              <a:t>Hospital Photo Study</a:t>
            </a:r>
          </a:p>
        </p:txBody>
      </p:sp>
      <p:sp>
        <p:nvSpPr>
          <p:cNvPr id="14338" name="Content Placeholder 2"/>
          <p:cNvSpPr>
            <a:spLocks noGrp="1"/>
          </p:cNvSpPr>
          <p:nvPr>
            <p:ph sz="quarter" idx="1"/>
          </p:nvPr>
        </p:nvSpPr>
        <p:spPr>
          <a:xfrm>
            <a:off x="612775" y="1676400"/>
            <a:ext cx="8153400" cy="4343400"/>
          </a:xfrm>
        </p:spPr>
        <p:txBody>
          <a:bodyPr/>
          <a:lstStyle/>
          <a:p>
            <a:pPr>
              <a:buFont typeface="Wingdings" pitchFamily="2" charset="2"/>
              <a:buNone/>
            </a:pPr>
            <a:r>
              <a:rPr lang="en-US" sz="2800" smtClean="0"/>
              <a:t>Additional Resource 9.3: Example Photo Study: Hospital</a:t>
            </a:r>
          </a:p>
          <a:p>
            <a:pPr>
              <a:buFont typeface="Wingdings" pitchFamily="2" charset="2"/>
              <a:buNone/>
            </a:pPr>
            <a:r>
              <a:rPr lang="en-US" sz="2800" smtClean="0"/>
              <a:t>The following photo study explores the patient’s hospital experience immediately post surgery.  Images are taken from the patient’s vantage point, empathetically seeing what they see in an effort to feel what they feel.</a:t>
            </a:r>
          </a:p>
          <a:p>
            <a:pPr>
              <a:buFont typeface="Wingdings" pitchFamily="2" charset="2"/>
              <a:buNone/>
            </a:pPr>
            <a:r>
              <a:rPr lang="en-US" sz="2800" smtClean="0"/>
              <a:t>By uncovering the wants and needs of the patient, I can creatively address them in future design decisions.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612775" y="228600"/>
            <a:ext cx="8153400" cy="990600"/>
          </a:xfrm>
        </p:spPr>
        <p:txBody>
          <a:bodyPr/>
          <a:lstStyle/>
          <a:p>
            <a:r>
              <a:rPr lang="en-US" smtClean="0"/>
              <a:t>Hospital Photo Study</a:t>
            </a:r>
          </a:p>
        </p:txBody>
      </p:sp>
      <p:sp>
        <p:nvSpPr>
          <p:cNvPr id="15362" name="Content Placeholder 2"/>
          <p:cNvSpPr>
            <a:spLocks noGrp="1"/>
          </p:cNvSpPr>
          <p:nvPr>
            <p:ph sz="quarter" idx="1"/>
          </p:nvPr>
        </p:nvSpPr>
        <p:spPr>
          <a:xfrm>
            <a:off x="612775" y="1676400"/>
            <a:ext cx="8153400" cy="1066800"/>
          </a:xfrm>
        </p:spPr>
        <p:txBody>
          <a:bodyPr/>
          <a:lstStyle/>
          <a:p>
            <a:pPr>
              <a:buFont typeface="Wingdings" pitchFamily="2" charset="2"/>
              <a:buNone/>
            </a:pPr>
            <a:r>
              <a:rPr lang="en-US" b="1" smtClean="0"/>
              <a:t>The Hospital Patient Experience:</a:t>
            </a:r>
          </a:p>
          <a:p>
            <a:pPr>
              <a:buFont typeface="Wingdings" pitchFamily="2" charset="2"/>
              <a:buNone/>
            </a:pPr>
            <a:r>
              <a:rPr lang="en-US" smtClean="0"/>
              <a:t>Erosion				    Accretion</a:t>
            </a:r>
          </a:p>
        </p:txBody>
      </p:sp>
      <p:pic>
        <p:nvPicPr>
          <p:cNvPr id="15363" name="Picture 3" descr="absence.jpg"/>
          <p:cNvPicPr>
            <a:picLocks noChangeAspect="1"/>
          </p:cNvPicPr>
          <p:nvPr/>
        </p:nvPicPr>
        <p:blipFill>
          <a:blip r:embed="rId2"/>
          <a:srcRect/>
          <a:stretch>
            <a:fillRect/>
          </a:stretch>
        </p:blipFill>
        <p:spPr bwMode="auto">
          <a:xfrm>
            <a:off x="609600" y="2781300"/>
            <a:ext cx="4419600" cy="3314700"/>
          </a:xfrm>
          <a:prstGeom prst="rect">
            <a:avLst/>
          </a:prstGeom>
          <a:noFill/>
          <a:ln w="9525">
            <a:noFill/>
            <a:miter lim="800000"/>
            <a:headEnd/>
            <a:tailEnd/>
          </a:ln>
        </p:spPr>
      </p:pic>
      <p:pic>
        <p:nvPicPr>
          <p:cNvPr id="15364" name="Picture 4" descr="flowers.jpg"/>
          <p:cNvPicPr>
            <a:picLocks noChangeAspect="1"/>
          </p:cNvPicPr>
          <p:nvPr/>
        </p:nvPicPr>
        <p:blipFill>
          <a:blip r:embed="rId3"/>
          <a:srcRect/>
          <a:stretch>
            <a:fillRect/>
          </a:stretch>
        </p:blipFill>
        <p:spPr bwMode="auto">
          <a:xfrm>
            <a:off x="5638800" y="2743200"/>
            <a:ext cx="2514600" cy="3352800"/>
          </a:xfrm>
          <a:prstGeom prst="rect">
            <a:avLst/>
          </a:prstGeom>
          <a:noFill/>
          <a:ln w="9525">
            <a:noFill/>
            <a:miter lim="800000"/>
            <a:headEnd/>
            <a:tailEnd/>
          </a:ln>
        </p:spPr>
      </p:pic>
      <p:sp>
        <p:nvSpPr>
          <p:cNvPr id="15365" name="TextBox 6"/>
          <p:cNvSpPr txBox="1">
            <a:spLocks noChangeArrowheads="1"/>
          </p:cNvSpPr>
          <p:nvPr/>
        </p:nvSpPr>
        <p:spPr bwMode="auto">
          <a:xfrm>
            <a:off x="609600" y="6096000"/>
            <a:ext cx="4419600" cy="369888"/>
          </a:xfrm>
          <a:prstGeom prst="rect">
            <a:avLst/>
          </a:prstGeom>
          <a:noFill/>
          <a:ln w="9525">
            <a:noFill/>
            <a:miter lim="800000"/>
            <a:headEnd/>
            <a:tailEnd/>
          </a:ln>
        </p:spPr>
        <p:txBody>
          <a:bodyPr>
            <a:spAutoFit/>
          </a:bodyPr>
          <a:lstStyle/>
          <a:p>
            <a:r>
              <a:rPr lang="en-US">
                <a:latin typeface="Tw Cen MT"/>
              </a:rPr>
              <a:t>Missing Bedside Table</a:t>
            </a:r>
          </a:p>
        </p:txBody>
      </p:sp>
      <p:sp>
        <p:nvSpPr>
          <p:cNvPr id="15366" name="TextBox 7"/>
          <p:cNvSpPr txBox="1">
            <a:spLocks noChangeArrowheads="1"/>
          </p:cNvSpPr>
          <p:nvPr/>
        </p:nvSpPr>
        <p:spPr bwMode="auto">
          <a:xfrm>
            <a:off x="5562600" y="6107113"/>
            <a:ext cx="4419600" cy="369887"/>
          </a:xfrm>
          <a:prstGeom prst="rect">
            <a:avLst/>
          </a:prstGeom>
          <a:noFill/>
          <a:ln w="9525">
            <a:noFill/>
            <a:miter lim="800000"/>
            <a:headEnd/>
            <a:tailEnd/>
          </a:ln>
        </p:spPr>
        <p:txBody>
          <a:bodyPr>
            <a:spAutoFit/>
          </a:bodyPr>
          <a:lstStyle/>
          <a:p>
            <a:r>
              <a:rPr lang="en-US">
                <a:latin typeface="Tw Cen MT"/>
              </a:rPr>
              <a:t>Relocated Bedside Table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612775" y="228600"/>
            <a:ext cx="8153400" cy="990600"/>
          </a:xfrm>
        </p:spPr>
        <p:txBody>
          <a:bodyPr/>
          <a:lstStyle/>
          <a:p>
            <a:r>
              <a:rPr lang="en-US" smtClean="0"/>
              <a:t>Hospital Photo Study</a:t>
            </a:r>
          </a:p>
        </p:txBody>
      </p:sp>
      <p:sp>
        <p:nvSpPr>
          <p:cNvPr id="16386" name="Content Placeholder 2"/>
          <p:cNvSpPr>
            <a:spLocks noGrp="1"/>
          </p:cNvSpPr>
          <p:nvPr>
            <p:ph sz="quarter" idx="1"/>
          </p:nvPr>
        </p:nvSpPr>
        <p:spPr>
          <a:xfrm>
            <a:off x="612775" y="1600200"/>
            <a:ext cx="8153400" cy="685800"/>
          </a:xfrm>
        </p:spPr>
        <p:txBody>
          <a:bodyPr/>
          <a:lstStyle/>
          <a:p>
            <a:pPr>
              <a:buFont typeface="Wingdings" pitchFamily="2" charset="2"/>
              <a:buNone/>
            </a:pPr>
            <a:r>
              <a:rPr lang="en-US" b="1" smtClean="0"/>
              <a:t>Seeing through the Patients Eyes…</a:t>
            </a:r>
          </a:p>
        </p:txBody>
      </p:sp>
      <p:pic>
        <p:nvPicPr>
          <p:cNvPr id="16387" name="Picture 6" descr="Whiteboard.jpg"/>
          <p:cNvPicPr>
            <a:picLocks noChangeAspect="1"/>
          </p:cNvPicPr>
          <p:nvPr/>
        </p:nvPicPr>
        <p:blipFill>
          <a:blip r:embed="rId2"/>
          <a:srcRect/>
          <a:stretch>
            <a:fillRect/>
          </a:stretch>
        </p:blipFill>
        <p:spPr bwMode="auto">
          <a:xfrm>
            <a:off x="10210800" y="457200"/>
            <a:ext cx="2266950" cy="3022600"/>
          </a:xfrm>
          <a:prstGeom prst="rect">
            <a:avLst/>
          </a:prstGeom>
          <a:noFill/>
          <a:ln w="9525">
            <a:noFill/>
            <a:miter lim="800000"/>
            <a:headEnd/>
            <a:tailEnd/>
          </a:ln>
        </p:spPr>
      </p:pic>
      <p:pic>
        <p:nvPicPr>
          <p:cNvPr id="16388" name="Picture 11" descr="FlashLight.jpg"/>
          <p:cNvPicPr>
            <a:picLocks noChangeAspect="1"/>
          </p:cNvPicPr>
          <p:nvPr/>
        </p:nvPicPr>
        <p:blipFill>
          <a:blip r:embed="rId3"/>
          <a:srcRect l="20476" r="8095"/>
          <a:stretch>
            <a:fillRect/>
          </a:stretch>
        </p:blipFill>
        <p:spPr bwMode="auto">
          <a:xfrm>
            <a:off x="9677400" y="3733800"/>
            <a:ext cx="1905000" cy="3556000"/>
          </a:xfrm>
          <a:prstGeom prst="rect">
            <a:avLst/>
          </a:prstGeom>
          <a:noFill/>
          <a:ln w="9525">
            <a:noFill/>
            <a:miter lim="800000"/>
            <a:headEnd/>
            <a:tailEnd/>
          </a:ln>
        </p:spPr>
      </p:pic>
      <p:pic>
        <p:nvPicPr>
          <p:cNvPr id="16389" name="Picture 12" descr="clock.jpg"/>
          <p:cNvPicPr>
            <a:picLocks noChangeAspect="1"/>
          </p:cNvPicPr>
          <p:nvPr/>
        </p:nvPicPr>
        <p:blipFill>
          <a:blip r:embed="rId4"/>
          <a:srcRect/>
          <a:stretch>
            <a:fillRect/>
          </a:stretch>
        </p:blipFill>
        <p:spPr bwMode="auto">
          <a:xfrm>
            <a:off x="885825" y="2514600"/>
            <a:ext cx="3981450" cy="2986088"/>
          </a:xfrm>
          <a:prstGeom prst="rect">
            <a:avLst/>
          </a:prstGeom>
          <a:noFill/>
          <a:ln w="9525">
            <a:noFill/>
            <a:miter lim="800000"/>
            <a:headEnd/>
            <a:tailEnd/>
          </a:ln>
        </p:spPr>
      </p:pic>
      <p:pic>
        <p:nvPicPr>
          <p:cNvPr id="16390" name="Picture 5" descr="wallart.jpg"/>
          <p:cNvPicPr>
            <a:picLocks noChangeAspect="1"/>
          </p:cNvPicPr>
          <p:nvPr/>
        </p:nvPicPr>
        <p:blipFill>
          <a:blip r:embed="rId5"/>
          <a:srcRect/>
          <a:stretch>
            <a:fillRect/>
          </a:stretch>
        </p:blipFill>
        <p:spPr bwMode="auto">
          <a:xfrm>
            <a:off x="5076825" y="2235200"/>
            <a:ext cx="2667000" cy="3556000"/>
          </a:xfrm>
          <a:prstGeom prst="rect">
            <a:avLst/>
          </a:prstGeom>
          <a:noFill/>
          <a:ln w="9525">
            <a:noFill/>
            <a:miter lim="800000"/>
            <a:headEnd/>
            <a:tailEnd/>
          </a:ln>
        </p:spPr>
      </p:pic>
      <p:pic>
        <p:nvPicPr>
          <p:cNvPr id="16391" name="Picture 8" descr="rubbergloves.jpg"/>
          <p:cNvPicPr>
            <a:picLocks noChangeAspect="1"/>
          </p:cNvPicPr>
          <p:nvPr/>
        </p:nvPicPr>
        <p:blipFill>
          <a:blip r:embed="rId6"/>
          <a:srcRect/>
          <a:stretch>
            <a:fillRect/>
          </a:stretch>
        </p:blipFill>
        <p:spPr bwMode="auto">
          <a:xfrm>
            <a:off x="6372225" y="3644900"/>
            <a:ext cx="1781175" cy="2374900"/>
          </a:xfrm>
          <a:prstGeom prst="rect">
            <a:avLst/>
          </a:prstGeom>
          <a:noFill/>
          <a:ln w="9525">
            <a:noFill/>
            <a:miter lim="800000"/>
            <a:headEnd/>
            <a:tailEnd/>
          </a:ln>
        </p:spPr>
      </p:pic>
      <p:sp>
        <p:nvSpPr>
          <p:cNvPr id="16392" name="TextBox 9"/>
          <p:cNvSpPr txBox="1">
            <a:spLocks noChangeArrowheads="1"/>
          </p:cNvSpPr>
          <p:nvPr/>
        </p:nvSpPr>
        <p:spPr bwMode="auto">
          <a:xfrm>
            <a:off x="838200" y="5486400"/>
            <a:ext cx="3962400" cy="646113"/>
          </a:xfrm>
          <a:prstGeom prst="rect">
            <a:avLst/>
          </a:prstGeom>
          <a:noFill/>
          <a:ln w="9525">
            <a:noFill/>
            <a:miter lim="800000"/>
            <a:headEnd/>
            <a:tailEnd/>
          </a:ln>
        </p:spPr>
        <p:txBody>
          <a:bodyPr>
            <a:spAutoFit/>
          </a:bodyPr>
          <a:lstStyle/>
          <a:p>
            <a:r>
              <a:rPr lang="en-US">
                <a:latin typeface="Tw Cen MT"/>
              </a:rPr>
              <a:t>How does the awareness of time make the patient feel?</a:t>
            </a:r>
          </a:p>
        </p:txBody>
      </p:sp>
      <p:sp>
        <p:nvSpPr>
          <p:cNvPr id="16393" name="TextBox 10"/>
          <p:cNvSpPr txBox="1">
            <a:spLocks noChangeArrowheads="1"/>
          </p:cNvSpPr>
          <p:nvPr/>
        </p:nvSpPr>
        <p:spPr bwMode="auto">
          <a:xfrm>
            <a:off x="5029200" y="6019800"/>
            <a:ext cx="3733800" cy="646113"/>
          </a:xfrm>
          <a:prstGeom prst="rect">
            <a:avLst/>
          </a:prstGeom>
          <a:noFill/>
          <a:ln w="9525">
            <a:noFill/>
            <a:miter lim="800000"/>
            <a:headEnd/>
            <a:tailEnd/>
          </a:ln>
        </p:spPr>
        <p:txBody>
          <a:bodyPr>
            <a:spAutoFit/>
          </a:bodyPr>
          <a:lstStyle/>
          <a:p>
            <a:r>
              <a:rPr lang="en-US">
                <a:latin typeface="Tw Cen MT"/>
              </a:rPr>
              <a:t>Its hard to see the art through the medical equipment.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2775" y="228600"/>
            <a:ext cx="8153400" cy="990600"/>
          </a:xfrm>
        </p:spPr>
        <p:txBody>
          <a:bodyPr/>
          <a:lstStyle/>
          <a:p>
            <a:r>
              <a:rPr lang="en-US" smtClean="0"/>
              <a:t>Hospital Photo Study</a:t>
            </a:r>
          </a:p>
        </p:txBody>
      </p:sp>
      <p:sp>
        <p:nvSpPr>
          <p:cNvPr id="17410" name="Content Placeholder 2"/>
          <p:cNvSpPr>
            <a:spLocks noGrp="1"/>
          </p:cNvSpPr>
          <p:nvPr>
            <p:ph sz="quarter" idx="1"/>
          </p:nvPr>
        </p:nvSpPr>
        <p:spPr>
          <a:xfrm>
            <a:off x="612775" y="1828800"/>
            <a:ext cx="8153400" cy="838200"/>
          </a:xfrm>
        </p:spPr>
        <p:txBody>
          <a:bodyPr/>
          <a:lstStyle/>
          <a:p>
            <a:pPr>
              <a:buFont typeface="Wingdings" pitchFamily="2" charset="2"/>
              <a:buNone/>
            </a:pPr>
            <a:r>
              <a:rPr lang="en-US" b="1" smtClean="0"/>
              <a:t>Patient’s Pastimes…</a:t>
            </a:r>
          </a:p>
        </p:txBody>
      </p:sp>
      <p:pic>
        <p:nvPicPr>
          <p:cNvPr id="17411" name="Picture 6" descr="Whiteboard.jpg"/>
          <p:cNvPicPr>
            <a:picLocks noChangeAspect="1"/>
          </p:cNvPicPr>
          <p:nvPr/>
        </p:nvPicPr>
        <p:blipFill>
          <a:blip r:embed="rId2"/>
          <a:srcRect/>
          <a:stretch>
            <a:fillRect/>
          </a:stretch>
        </p:blipFill>
        <p:spPr bwMode="auto">
          <a:xfrm>
            <a:off x="10210800" y="457200"/>
            <a:ext cx="2266950" cy="3022600"/>
          </a:xfrm>
          <a:prstGeom prst="rect">
            <a:avLst/>
          </a:prstGeom>
          <a:noFill/>
          <a:ln w="9525">
            <a:noFill/>
            <a:miter lim="800000"/>
            <a:headEnd/>
            <a:tailEnd/>
          </a:ln>
        </p:spPr>
      </p:pic>
      <p:pic>
        <p:nvPicPr>
          <p:cNvPr id="17412" name="Picture 11" descr="FlashLight.jpg"/>
          <p:cNvPicPr>
            <a:picLocks noChangeAspect="1"/>
          </p:cNvPicPr>
          <p:nvPr/>
        </p:nvPicPr>
        <p:blipFill>
          <a:blip r:embed="rId3"/>
          <a:srcRect l="20476" r="8095"/>
          <a:stretch>
            <a:fillRect/>
          </a:stretch>
        </p:blipFill>
        <p:spPr bwMode="auto">
          <a:xfrm>
            <a:off x="9677400" y="3733800"/>
            <a:ext cx="1905000" cy="3556000"/>
          </a:xfrm>
          <a:prstGeom prst="rect">
            <a:avLst/>
          </a:prstGeom>
          <a:noFill/>
          <a:ln w="9525">
            <a:noFill/>
            <a:miter lim="800000"/>
            <a:headEnd/>
            <a:tailEnd/>
          </a:ln>
        </p:spPr>
      </p:pic>
      <p:pic>
        <p:nvPicPr>
          <p:cNvPr id="17413" name="Picture 9" descr="phone.jpg"/>
          <p:cNvPicPr>
            <a:picLocks noChangeAspect="1"/>
          </p:cNvPicPr>
          <p:nvPr/>
        </p:nvPicPr>
        <p:blipFill>
          <a:blip r:embed="rId4"/>
          <a:srcRect/>
          <a:stretch>
            <a:fillRect/>
          </a:stretch>
        </p:blipFill>
        <p:spPr bwMode="auto">
          <a:xfrm>
            <a:off x="304800" y="2895600"/>
            <a:ext cx="2743200" cy="2057400"/>
          </a:xfrm>
          <a:prstGeom prst="rect">
            <a:avLst/>
          </a:prstGeom>
          <a:noFill/>
          <a:ln w="9525">
            <a:noFill/>
            <a:miter lim="800000"/>
            <a:headEnd/>
            <a:tailEnd/>
          </a:ln>
        </p:spPr>
      </p:pic>
      <p:pic>
        <p:nvPicPr>
          <p:cNvPr id="17414" name="Picture 10" descr="overbedtable.jpg"/>
          <p:cNvPicPr>
            <a:picLocks noChangeAspect="1"/>
          </p:cNvPicPr>
          <p:nvPr/>
        </p:nvPicPr>
        <p:blipFill>
          <a:blip r:embed="rId5"/>
          <a:srcRect/>
          <a:stretch>
            <a:fillRect/>
          </a:stretch>
        </p:blipFill>
        <p:spPr bwMode="auto">
          <a:xfrm>
            <a:off x="3200400" y="2914650"/>
            <a:ext cx="2743200" cy="2057400"/>
          </a:xfrm>
          <a:prstGeom prst="rect">
            <a:avLst/>
          </a:prstGeom>
          <a:noFill/>
          <a:ln w="9525">
            <a:noFill/>
            <a:miter lim="800000"/>
            <a:headEnd/>
            <a:tailEnd/>
          </a:ln>
        </p:spPr>
      </p:pic>
      <p:pic>
        <p:nvPicPr>
          <p:cNvPr id="17415" name="Content Placeholder 3" descr="feet.jpg"/>
          <p:cNvPicPr>
            <a:picLocks noChangeAspect="1"/>
          </p:cNvPicPr>
          <p:nvPr/>
        </p:nvPicPr>
        <p:blipFill>
          <a:blip r:embed="rId6"/>
          <a:srcRect/>
          <a:stretch>
            <a:fillRect/>
          </a:stretch>
        </p:blipFill>
        <p:spPr bwMode="auto">
          <a:xfrm>
            <a:off x="6096000" y="2914650"/>
            <a:ext cx="2744788" cy="2057400"/>
          </a:xfrm>
          <a:prstGeom prst="rect">
            <a:avLst/>
          </a:prstGeom>
          <a:noFill/>
          <a:ln w="9525">
            <a:noFill/>
            <a:miter lim="800000"/>
            <a:headEnd/>
            <a:tailEnd/>
          </a:ln>
        </p:spPr>
      </p:pic>
      <p:sp>
        <p:nvSpPr>
          <p:cNvPr id="17416" name="TextBox 8"/>
          <p:cNvSpPr txBox="1">
            <a:spLocks noChangeArrowheads="1"/>
          </p:cNvSpPr>
          <p:nvPr/>
        </p:nvSpPr>
        <p:spPr bwMode="auto">
          <a:xfrm>
            <a:off x="304800" y="4935538"/>
            <a:ext cx="2667000" cy="646112"/>
          </a:xfrm>
          <a:prstGeom prst="rect">
            <a:avLst/>
          </a:prstGeom>
          <a:noFill/>
          <a:ln w="9525">
            <a:noFill/>
            <a:miter lim="800000"/>
            <a:headEnd/>
            <a:tailEnd/>
          </a:ln>
        </p:spPr>
        <p:txBody>
          <a:bodyPr>
            <a:spAutoFit/>
          </a:bodyPr>
          <a:lstStyle/>
          <a:p>
            <a:r>
              <a:rPr lang="en-US">
                <a:latin typeface="Tw Cen MT"/>
              </a:rPr>
              <a:t>The phone as an ever present companion.</a:t>
            </a:r>
          </a:p>
        </p:txBody>
      </p:sp>
      <p:sp>
        <p:nvSpPr>
          <p:cNvPr id="17417" name="TextBox 14"/>
          <p:cNvSpPr txBox="1">
            <a:spLocks noChangeArrowheads="1"/>
          </p:cNvSpPr>
          <p:nvPr/>
        </p:nvSpPr>
        <p:spPr bwMode="auto">
          <a:xfrm>
            <a:off x="3200400" y="4972050"/>
            <a:ext cx="2667000" cy="369888"/>
          </a:xfrm>
          <a:prstGeom prst="rect">
            <a:avLst/>
          </a:prstGeom>
          <a:noFill/>
          <a:ln w="9525">
            <a:noFill/>
            <a:miter lim="800000"/>
            <a:headEnd/>
            <a:tailEnd/>
          </a:ln>
        </p:spPr>
        <p:txBody>
          <a:bodyPr>
            <a:spAutoFit/>
          </a:bodyPr>
          <a:lstStyle/>
          <a:p>
            <a:r>
              <a:rPr lang="en-US">
                <a:latin typeface="Tw Cen MT"/>
              </a:rPr>
              <a:t>Patient entertainment.</a:t>
            </a:r>
          </a:p>
        </p:txBody>
      </p:sp>
      <p:sp>
        <p:nvSpPr>
          <p:cNvPr id="17418" name="TextBox 15"/>
          <p:cNvSpPr txBox="1">
            <a:spLocks noChangeArrowheads="1"/>
          </p:cNvSpPr>
          <p:nvPr/>
        </p:nvSpPr>
        <p:spPr bwMode="auto">
          <a:xfrm>
            <a:off x="6096000" y="4972050"/>
            <a:ext cx="2667000" cy="1200150"/>
          </a:xfrm>
          <a:prstGeom prst="rect">
            <a:avLst/>
          </a:prstGeom>
          <a:noFill/>
          <a:ln w="9525">
            <a:noFill/>
            <a:miter lim="800000"/>
            <a:headEnd/>
            <a:tailEnd/>
          </a:ln>
        </p:spPr>
        <p:txBody>
          <a:bodyPr>
            <a:spAutoFit/>
          </a:bodyPr>
          <a:lstStyle/>
          <a:p>
            <a:r>
              <a:rPr lang="en-US">
                <a:latin typeface="Tw Cen MT"/>
              </a:rPr>
              <a:t>Patient walks frequently to regain strength.  Anti-slip socks prevent falls on the hard floor surfaces.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a:xfrm>
            <a:off x="612775" y="228600"/>
            <a:ext cx="8153400" cy="990600"/>
          </a:xfrm>
        </p:spPr>
        <p:txBody>
          <a:bodyPr/>
          <a:lstStyle/>
          <a:p>
            <a:r>
              <a:rPr lang="en-US" smtClean="0"/>
              <a:t>Hospital Photo Study</a:t>
            </a:r>
          </a:p>
        </p:txBody>
      </p:sp>
      <p:sp>
        <p:nvSpPr>
          <p:cNvPr id="18434" name="Content Placeholder 22"/>
          <p:cNvSpPr>
            <a:spLocks noGrp="1"/>
          </p:cNvSpPr>
          <p:nvPr>
            <p:ph sz="quarter" idx="1"/>
          </p:nvPr>
        </p:nvSpPr>
        <p:spPr>
          <a:xfrm>
            <a:off x="612775" y="1600200"/>
            <a:ext cx="8153400" cy="4495800"/>
          </a:xfrm>
        </p:spPr>
        <p:txBody>
          <a:bodyPr/>
          <a:lstStyle/>
          <a:p>
            <a:pPr>
              <a:buFont typeface="Wingdings" pitchFamily="2" charset="2"/>
              <a:buNone/>
            </a:pPr>
            <a:r>
              <a:rPr lang="en-US" b="1" smtClean="0"/>
              <a:t>Patient Morale…</a:t>
            </a:r>
          </a:p>
        </p:txBody>
      </p:sp>
      <p:pic>
        <p:nvPicPr>
          <p:cNvPr id="18435" name="Picture 6" descr="foodtray.jpg"/>
          <p:cNvPicPr>
            <a:picLocks noChangeAspect="1"/>
          </p:cNvPicPr>
          <p:nvPr/>
        </p:nvPicPr>
        <p:blipFill>
          <a:blip r:embed="rId2"/>
          <a:srcRect/>
          <a:stretch>
            <a:fillRect/>
          </a:stretch>
        </p:blipFill>
        <p:spPr bwMode="auto">
          <a:xfrm>
            <a:off x="3784600" y="2743200"/>
            <a:ext cx="2844800" cy="2133600"/>
          </a:xfrm>
          <a:prstGeom prst="rect">
            <a:avLst/>
          </a:prstGeom>
          <a:noFill/>
          <a:ln w="9525">
            <a:noFill/>
            <a:miter lim="800000"/>
            <a:headEnd/>
            <a:tailEnd/>
          </a:ln>
        </p:spPr>
      </p:pic>
      <p:pic>
        <p:nvPicPr>
          <p:cNvPr id="18436" name="Picture 16" descr="signage.jpg"/>
          <p:cNvPicPr>
            <a:picLocks noChangeAspect="1"/>
          </p:cNvPicPr>
          <p:nvPr/>
        </p:nvPicPr>
        <p:blipFill>
          <a:blip r:embed="rId3"/>
          <a:srcRect/>
          <a:stretch>
            <a:fillRect/>
          </a:stretch>
        </p:blipFill>
        <p:spPr bwMode="auto">
          <a:xfrm>
            <a:off x="685800" y="2762250"/>
            <a:ext cx="2819400" cy="2114550"/>
          </a:xfrm>
          <a:prstGeom prst="rect">
            <a:avLst/>
          </a:prstGeom>
          <a:noFill/>
          <a:ln w="9525">
            <a:noFill/>
            <a:miter lim="800000"/>
            <a:headEnd/>
            <a:tailEnd/>
          </a:ln>
        </p:spPr>
      </p:pic>
      <p:pic>
        <p:nvPicPr>
          <p:cNvPr id="18437" name="Picture 24" descr="nursecallbutton2.jpg"/>
          <p:cNvPicPr>
            <a:picLocks noChangeAspect="1"/>
          </p:cNvPicPr>
          <p:nvPr/>
        </p:nvPicPr>
        <p:blipFill>
          <a:blip r:embed="rId4"/>
          <a:srcRect/>
          <a:stretch>
            <a:fillRect/>
          </a:stretch>
        </p:blipFill>
        <p:spPr bwMode="auto">
          <a:xfrm>
            <a:off x="6934200" y="2768600"/>
            <a:ext cx="1581150" cy="2108200"/>
          </a:xfrm>
          <a:prstGeom prst="rect">
            <a:avLst/>
          </a:prstGeom>
          <a:noFill/>
          <a:ln w="9525">
            <a:noFill/>
            <a:miter lim="800000"/>
            <a:headEnd/>
            <a:tailEnd/>
          </a:ln>
        </p:spPr>
      </p:pic>
      <p:sp>
        <p:nvSpPr>
          <p:cNvPr id="18438" name="TextBox 9"/>
          <p:cNvSpPr txBox="1">
            <a:spLocks noChangeArrowheads="1"/>
          </p:cNvSpPr>
          <p:nvPr/>
        </p:nvSpPr>
        <p:spPr bwMode="auto">
          <a:xfrm>
            <a:off x="685800" y="4876800"/>
            <a:ext cx="2667000" cy="646113"/>
          </a:xfrm>
          <a:prstGeom prst="rect">
            <a:avLst/>
          </a:prstGeom>
          <a:noFill/>
          <a:ln w="9525">
            <a:noFill/>
            <a:miter lim="800000"/>
            <a:headEnd/>
            <a:tailEnd/>
          </a:ln>
        </p:spPr>
        <p:txBody>
          <a:bodyPr>
            <a:spAutoFit/>
          </a:bodyPr>
          <a:lstStyle/>
          <a:p>
            <a:r>
              <a:rPr lang="en-US">
                <a:latin typeface="Tw Cen MT"/>
              </a:rPr>
              <a:t>“I’ve fallen and I can’t get up!”</a:t>
            </a:r>
          </a:p>
        </p:txBody>
      </p:sp>
      <p:sp>
        <p:nvSpPr>
          <p:cNvPr id="18439" name="TextBox 10"/>
          <p:cNvSpPr txBox="1">
            <a:spLocks noChangeArrowheads="1"/>
          </p:cNvSpPr>
          <p:nvPr/>
        </p:nvSpPr>
        <p:spPr bwMode="auto">
          <a:xfrm>
            <a:off x="3733800" y="4876800"/>
            <a:ext cx="2667000" cy="923925"/>
          </a:xfrm>
          <a:prstGeom prst="rect">
            <a:avLst/>
          </a:prstGeom>
          <a:noFill/>
          <a:ln w="9525">
            <a:noFill/>
            <a:miter lim="800000"/>
            <a:headEnd/>
            <a:tailEnd/>
          </a:ln>
        </p:spPr>
        <p:txBody>
          <a:bodyPr>
            <a:spAutoFit/>
          </a:bodyPr>
          <a:lstStyle/>
          <a:p>
            <a:r>
              <a:rPr lang="en-US">
                <a:latin typeface="Tw Cen MT"/>
              </a:rPr>
              <a:t>Trays of partially eaten food sit for hours.  Where does the guest sit?</a:t>
            </a:r>
          </a:p>
        </p:txBody>
      </p:sp>
      <p:sp>
        <p:nvSpPr>
          <p:cNvPr id="18440" name="TextBox 11"/>
          <p:cNvSpPr txBox="1">
            <a:spLocks noChangeArrowheads="1"/>
          </p:cNvSpPr>
          <p:nvPr/>
        </p:nvSpPr>
        <p:spPr bwMode="auto">
          <a:xfrm>
            <a:off x="6934200" y="4876800"/>
            <a:ext cx="1905000" cy="1754188"/>
          </a:xfrm>
          <a:prstGeom prst="rect">
            <a:avLst/>
          </a:prstGeom>
          <a:noFill/>
          <a:ln w="9525">
            <a:noFill/>
            <a:miter lim="800000"/>
            <a:headEnd/>
            <a:tailEnd/>
          </a:ln>
        </p:spPr>
        <p:txBody>
          <a:bodyPr>
            <a:spAutoFit/>
          </a:bodyPr>
          <a:lstStyle/>
          <a:p>
            <a:r>
              <a:rPr lang="en-US">
                <a:latin typeface="Tw Cen MT"/>
              </a:rPr>
              <a:t>How does a patient with an abdominal incision reach a nurse call button on the floor?</a:t>
            </a:r>
          </a:p>
        </p:txBody>
      </p:sp>
      <p:sp>
        <p:nvSpPr>
          <p:cNvPr id="18441" name="TextBox 12"/>
          <p:cNvSpPr txBox="1">
            <a:spLocks noChangeArrowheads="1"/>
          </p:cNvSpPr>
          <p:nvPr/>
        </p:nvSpPr>
        <p:spPr bwMode="auto">
          <a:xfrm>
            <a:off x="685800" y="2373313"/>
            <a:ext cx="2667000" cy="369887"/>
          </a:xfrm>
          <a:prstGeom prst="rect">
            <a:avLst/>
          </a:prstGeom>
          <a:noFill/>
          <a:ln w="9525">
            <a:noFill/>
            <a:miter lim="800000"/>
            <a:headEnd/>
            <a:tailEnd/>
          </a:ln>
        </p:spPr>
        <p:txBody>
          <a:bodyPr>
            <a:spAutoFit/>
          </a:bodyPr>
          <a:lstStyle/>
          <a:p>
            <a:r>
              <a:rPr lang="en-US">
                <a:latin typeface="Tw Cen MT"/>
              </a:rPr>
              <a:t>Patient safety?</a:t>
            </a:r>
          </a:p>
        </p:txBody>
      </p:sp>
      <p:sp>
        <p:nvSpPr>
          <p:cNvPr id="18442" name="TextBox 13"/>
          <p:cNvSpPr txBox="1">
            <a:spLocks noChangeArrowheads="1"/>
          </p:cNvSpPr>
          <p:nvPr/>
        </p:nvSpPr>
        <p:spPr bwMode="auto">
          <a:xfrm>
            <a:off x="3810000" y="2362200"/>
            <a:ext cx="2667000" cy="369888"/>
          </a:xfrm>
          <a:prstGeom prst="rect">
            <a:avLst/>
          </a:prstGeom>
          <a:noFill/>
          <a:ln w="9525">
            <a:noFill/>
            <a:miter lim="800000"/>
            <a:headEnd/>
            <a:tailEnd/>
          </a:ln>
        </p:spPr>
        <p:txBody>
          <a:bodyPr>
            <a:spAutoFit/>
          </a:bodyPr>
          <a:lstStyle/>
          <a:p>
            <a:r>
              <a:rPr lang="en-US">
                <a:latin typeface="Tw Cen MT"/>
              </a:rPr>
              <a:t>Guest acommodations?</a:t>
            </a:r>
          </a:p>
        </p:txBody>
      </p:sp>
      <p:sp>
        <p:nvSpPr>
          <p:cNvPr id="18443" name="TextBox 15"/>
          <p:cNvSpPr txBox="1">
            <a:spLocks noChangeArrowheads="1"/>
          </p:cNvSpPr>
          <p:nvPr/>
        </p:nvSpPr>
        <p:spPr bwMode="auto">
          <a:xfrm>
            <a:off x="6934200" y="2133600"/>
            <a:ext cx="1600200" cy="646113"/>
          </a:xfrm>
          <a:prstGeom prst="rect">
            <a:avLst/>
          </a:prstGeom>
          <a:noFill/>
          <a:ln w="9525">
            <a:noFill/>
            <a:miter lim="800000"/>
            <a:headEnd/>
            <a:tailEnd/>
          </a:ln>
        </p:spPr>
        <p:txBody>
          <a:bodyPr>
            <a:spAutoFit/>
          </a:bodyPr>
          <a:lstStyle/>
          <a:p>
            <a:r>
              <a:rPr lang="en-US">
                <a:latin typeface="Tw Cen MT"/>
              </a:rPr>
              <a:t>Patient Empowerment?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612775" y="228600"/>
            <a:ext cx="8153400" cy="990600"/>
          </a:xfrm>
        </p:spPr>
        <p:txBody>
          <a:bodyPr/>
          <a:lstStyle/>
          <a:p>
            <a:r>
              <a:rPr lang="en-US" smtClean="0"/>
              <a:t>Hospital Photo Study</a:t>
            </a:r>
          </a:p>
        </p:txBody>
      </p:sp>
      <p:sp>
        <p:nvSpPr>
          <p:cNvPr id="19458" name="Content Placeholder 22"/>
          <p:cNvSpPr>
            <a:spLocks noGrp="1"/>
          </p:cNvSpPr>
          <p:nvPr>
            <p:ph sz="quarter" idx="1"/>
          </p:nvPr>
        </p:nvSpPr>
        <p:spPr>
          <a:xfrm>
            <a:off x="612775" y="1600200"/>
            <a:ext cx="8153400" cy="4495800"/>
          </a:xfrm>
        </p:spPr>
        <p:txBody>
          <a:bodyPr/>
          <a:lstStyle/>
          <a:p>
            <a:pPr>
              <a:buFont typeface="Wingdings" pitchFamily="2" charset="2"/>
              <a:buNone/>
            </a:pPr>
            <a:r>
              <a:rPr lang="en-US" b="1" smtClean="0"/>
              <a:t>Patient Morale…</a:t>
            </a:r>
          </a:p>
        </p:txBody>
      </p:sp>
      <p:pic>
        <p:nvPicPr>
          <p:cNvPr id="19459" name="Picture 14" descr="shower.jpg"/>
          <p:cNvPicPr>
            <a:picLocks noChangeAspect="1"/>
          </p:cNvPicPr>
          <p:nvPr/>
        </p:nvPicPr>
        <p:blipFill>
          <a:blip r:embed="rId2"/>
          <a:srcRect/>
          <a:stretch>
            <a:fillRect/>
          </a:stretch>
        </p:blipFill>
        <p:spPr bwMode="auto">
          <a:xfrm>
            <a:off x="5664200" y="2667000"/>
            <a:ext cx="3251200" cy="2438400"/>
          </a:xfrm>
          <a:prstGeom prst="rect">
            <a:avLst/>
          </a:prstGeom>
          <a:noFill/>
          <a:ln w="9525">
            <a:noFill/>
            <a:miter lim="800000"/>
            <a:headEnd/>
            <a:tailEnd/>
          </a:ln>
        </p:spPr>
      </p:pic>
      <p:pic>
        <p:nvPicPr>
          <p:cNvPr id="19460" name="Picture 17" descr="vanity.jpg"/>
          <p:cNvPicPr>
            <a:picLocks noChangeAspect="1"/>
          </p:cNvPicPr>
          <p:nvPr/>
        </p:nvPicPr>
        <p:blipFill>
          <a:blip r:embed="rId3"/>
          <a:srcRect/>
          <a:stretch>
            <a:fillRect/>
          </a:stretch>
        </p:blipFill>
        <p:spPr bwMode="auto">
          <a:xfrm>
            <a:off x="2292350" y="2667000"/>
            <a:ext cx="3194050" cy="2395538"/>
          </a:xfrm>
          <a:prstGeom prst="rect">
            <a:avLst/>
          </a:prstGeom>
          <a:noFill/>
          <a:ln w="9525">
            <a:noFill/>
            <a:miter lim="800000"/>
            <a:headEnd/>
            <a:tailEnd/>
          </a:ln>
        </p:spPr>
      </p:pic>
      <p:pic>
        <p:nvPicPr>
          <p:cNvPr id="19461" name="Picture 23" descr="Whiteboard.jpg"/>
          <p:cNvPicPr>
            <a:picLocks noChangeAspect="1"/>
          </p:cNvPicPr>
          <p:nvPr/>
        </p:nvPicPr>
        <p:blipFill>
          <a:blip r:embed="rId4"/>
          <a:srcRect/>
          <a:stretch>
            <a:fillRect/>
          </a:stretch>
        </p:blipFill>
        <p:spPr bwMode="auto">
          <a:xfrm>
            <a:off x="304800" y="2692400"/>
            <a:ext cx="1774825" cy="2366963"/>
          </a:xfrm>
          <a:prstGeom prst="rect">
            <a:avLst/>
          </a:prstGeom>
          <a:noFill/>
          <a:ln w="9525">
            <a:noFill/>
            <a:miter lim="800000"/>
            <a:headEnd/>
            <a:tailEnd/>
          </a:ln>
        </p:spPr>
      </p:pic>
      <p:sp>
        <p:nvSpPr>
          <p:cNvPr id="19462" name="TextBox 9"/>
          <p:cNvSpPr txBox="1">
            <a:spLocks noChangeArrowheads="1"/>
          </p:cNvSpPr>
          <p:nvPr/>
        </p:nvSpPr>
        <p:spPr bwMode="auto">
          <a:xfrm>
            <a:off x="228600" y="2286000"/>
            <a:ext cx="2667000" cy="369888"/>
          </a:xfrm>
          <a:prstGeom prst="rect">
            <a:avLst/>
          </a:prstGeom>
          <a:noFill/>
          <a:ln w="9525">
            <a:noFill/>
            <a:miter lim="800000"/>
            <a:headEnd/>
            <a:tailEnd/>
          </a:ln>
        </p:spPr>
        <p:txBody>
          <a:bodyPr>
            <a:spAutoFit/>
          </a:bodyPr>
          <a:lstStyle/>
          <a:p>
            <a:r>
              <a:rPr lang="en-US">
                <a:latin typeface="Tw Cen MT"/>
              </a:rPr>
              <a:t>Attention to detail?</a:t>
            </a:r>
          </a:p>
        </p:txBody>
      </p:sp>
      <p:sp>
        <p:nvSpPr>
          <p:cNvPr id="19463" name="TextBox 10"/>
          <p:cNvSpPr txBox="1">
            <a:spLocks noChangeArrowheads="1"/>
          </p:cNvSpPr>
          <p:nvPr/>
        </p:nvSpPr>
        <p:spPr bwMode="auto">
          <a:xfrm>
            <a:off x="2286000" y="2286000"/>
            <a:ext cx="2667000" cy="369888"/>
          </a:xfrm>
          <a:prstGeom prst="rect">
            <a:avLst/>
          </a:prstGeom>
          <a:noFill/>
          <a:ln w="9525">
            <a:noFill/>
            <a:miter lim="800000"/>
            <a:headEnd/>
            <a:tailEnd/>
          </a:ln>
        </p:spPr>
        <p:txBody>
          <a:bodyPr>
            <a:spAutoFit/>
          </a:bodyPr>
          <a:lstStyle/>
          <a:p>
            <a:r>
              <a:rPr lang="en-US">
                <a:latin typeface="Tw Cen MT"/>
              </a:rPr>
              <a:t>Personalization of space?</a:t>
            </a:r>
          </a:p>
        </p:txBody>
      </p:sp>
      <p:sp>
        <p:nvSpPr>
          <p:cNvPr id="19464" name="TextBox 11"/>
          <p:cNvSpPr txBox="1">
            <a:spLocks noChangeArrowheads="1"/>
          </p:cNvSpPr>
          <p:nvPr/>
        </p:nvSpPr>
        <p:spPr bwMode="auto">
          <a:xfrm>
            <a:off x="5638800" y="2286000"/>
            <a:ext cx="2667000" cy="369888"/>
          </a:xfrm>
          <a:prstGeom prst="rect">
            <a:avLst/>
          </a:prstGeom>
          <a:noFill/>
          <a:ln w="9525">
            <a:noFill/>
            <a:miter lim="800000"/>
            <a:headEnd/>
            <a:tailEnd/>
          </a:ln>
        </p:spPr>
        <p:txBody>
          <a:bodyPr>
            <a:spAutoFit/>
          </a:bodyPr>
          <a:lstStyle/>
          <a:p>
            <a:r>
              <a:rPr lang="en-US">
                <a:latin typeface="Tw Cen MT"/>
              </a:rPr>
              <a:t>Accessibility and dignity?</a:t>
            </a:r>
          </a:p>
        </p:txBody>
      </p:sp>
      <p:sp>
        <p:nvSpPr>
          <p:cNvPr id="19465" name="TextBox 12"/>
          <p:cNvSpPr txBox="1">
            <a:spLocks noChangeArrowheads="1"/>
          </p:cNvSpPr>
          <p:nvPr/>
        </p:nvSpPr>
        <p:spPr bwMode="auto">
          <a:xfrm>
            <a:off x="304800" y="5029200"/>
            <a:ext cx="1752600" cy="1200150"/>
          </a:xfrm>
          <a:prstGeom prst="rect">
            <a:avLst/>
          </a:prstGeom>
          <a:noFill/>
          <a:ln w="9525">
            <a:noFill/>
            <a:miter lim="800000"/>
            <a:headEnd/>
            <a:tailEnd/>
          </a:ln>
        </p:spPr>
        <p:txBody>
          <a:bodyPr>
            <a:spAutoFit/>
          </a:bodyPr>
          <a:lstStyle/>
          <a:p>
            <a:r>
              <a:rPr lang="en-US">
                <a:latin typeface="Tw Cen MT"/>
              </a:rPr>
              <a:t>Marker streaks around the dry erase board suggest neglect.</a:t>
            </a:r>
          </a:p>
        </p:txBody>
      </p:sp>
      <p:sp>
        <p:nvSpPr>
          <p:cNvPr id="19466" name="TextBox 13"/>
          <p:cNvSpPr txBox="1">
            <a:spLocks noChangeArrowheads="1"/>
          </p:cNvSpPr>
          <p:nvPr/>
        </p:nvSpPr>
        <p:spPr bwMode="auto">
          <a:xfrm>
            <a:off x="2286000" y="5029200"/>
            <a:ext cx="3200400" cy="1200150"/>
          </a:xfrm>
          <a:prstGeom prst="rect">
            <a:avLst/>
          </a:prstGeom>
          <a:noFill/>
          <a:ln w="9525">
            <a:noFill/>
            <a:miter lim="800000"/>
            <a:headEnd/>
            <a:tailEnd/>
          </a:ln>
        </p:spPr>
        <p:txBody>
          <a:bodyPr>
            <a:spAutoFit/>
          </a:bodyPr>
          <a:lstStyle/>
          <a:p>
            <a:r>
              <a:rPr lang="en-US">
                <a:latin typeface="Tw Cen MT"/>
              </a:rPr>
              <a:t>A small vanity with little room for personal effects.  Can the patient in a wheelchair view themselves in the mirror?</a:t>
            </a:r>
          </a:p>
        </p:txBody>
      </p:sp>
      <p:sp>
        <p:nvSpPr>
          <p:cNvPr id="19467" name="TextBox 15"/>
          <p:cNvSpPr txBox="1">
            <a:spLocks noChangeArrowheads="1"/>
          </p:cNvSpPr>
          <p:nvPr/>
        </p:nvSpPr>
        <p:spPr bwMode="auto">
          <a:xfrm>
            <a:off x="5638800" y="5105400"/>
            <a:ext cx="3200400" cy="1477963"/>
          </a:xfrm>
          <a:prstGeom prst="rect">
            <a:avLst/>
          </a:prstGeom>
          <a:noFill/>
          <a:ln w="9525">
            <a:noFill/>
            <a:miter lim="800000"/>
            <a:headEnd/>
            <a:tailEnd/>
          </a:ln>
        </p:spPr>
        <p:txBody>
          <a:bodyPr>
            <a:spAutoFit/>
          </a:bodyPr>
          <a:lstStyle/>
          <a:p>
            <a:r>
              <a:rPr lang="en-US">
                <a:latin typeface="Tw Cen MT"/>
              </a:rPr>
              <a:t>How can a patient with an abdominal incision reach these bottles?  A high lip makes wheelchair access to the shower  impossible.</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Props/app.xml><?xml version="1.0" encoding="utf-8"?>
<Properties xmlns="http://schemas.openxmlformats.org/officeDocument/2006/extended-properties" xmlns:vt="http://schemas.openxmlformats.org/officeDocument/2006/docPropsVTypes">
  <Template/>
  <TotalTime>894</TotalTime>
  <Words>244</Words>
  <Application>Microsoft Office PowerPoint</Application>
  <PresentationFormat>On-screen Show (4:3)</PresentationFormat>
  <Paragraphs>34</Paragraphs>
  <Slides>6</Slides>
  <Notes>0</Notes>
  <HiddenSlides>0</HiddenSlides>
  <MMClips>0</MMClips>
  <ScaleCrop>false</ScaleCrop>
  <HeadingPairs>
    <vt:vector size="6" baseType="variant">
      <vt:variant>
        <vt:lpstr>Fonts Used</vt:lpstr>
      </vt:variant>
      <vt:variant>
        <vt:i4>5</vt:i4>
      </vt:variant>
      <vt:variant>
        <vt:lpstr>Design Template</vt:lpstr>
      </vt:variant>
      <vt:variant>
        <vt:i4>8</vt:i4>
      </vt:variant>
      <vt:variant>
        <vt:lpstr>Slide Titles</vt:lpstr>
      </vt:variant>
      <vt:variant>
        <vt:i4>6</vt:i4>
      </vt:variant>
    </vt:vector>
  </HeadingPairs>
  <TitlesOfParts>
    <vt:vector size="19" baseType="lpstr">
      <vt:lpstr>Tw Cen MT</vt:lpstr>
      <vt:lpstr>Arial</vt:lpstr>
      <vt:lpstr>Wingdings</vt:lpstr>
      <vt:lpstr>Wingdings 2</vt:lpstr>
      <vt:lpstr>Calibri</vt:lpstr>
      <vt:lpstr>Median</vt:lpstr>
      <vt:lpstr>Median</vt:lpstr>
      <vt:lpstr>Median</vt:lpstr>
      <vt:lpstr>Median</vt:lpstr>
      <vt:lpstr>Median</vt:lpstr>
      <vt:lpstr>Median</vt:lpstr>
      <vt:lpstr>Median</vt:lpstr>
      <vt:lpstr>Median</vt:lpstr>
      <vt:lpstr>Hospital Photo Study</vt:lpstr>
      <vt:lpstr>Hospital Photo Study</vt:lpstr>
      <vt:lpstr>Hospital Photo Study</vt:lpstr>
      <vt:lpstr>Hospital Photo Study</vt:lpstr>
      <vt:lpstr>Hospital Photo Study</vt:lpstr>
      <vt:lpstr>Hospital Photo Study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“Deep design”: Applying ethnography &amp; storytelling to your end user profile</dc:title>
  <dc:creator>recovery2</dc:creator>
  <cp:lastModifiedBy>CNP</cp:lastModifiedBy>
  <cp:revision>82</cp:revision>
  <dcterms:created xsi:type="dcterms:W3CDTF">2009-03-15T20:28:20Z</dcterms:created>
  <dcterms:modified xsi:type="dcterms:W3CDTF">2009-08-11T16:19:14Z</dcterms:modified>
</cp:coreProperties>
</file>