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33"/>
  </p:notesMasterIdLst>
  <p:sldIdLst>
    <p:sldId id="267" r:id="rId2"/>
    <p:sldId id="268" r:id="rId3"/>
    <p:sldId id="269" r:id="rId4"/>
    <p:sldId id="270" r:id="rId5"/>
    <p:sldId id="271" r:id="rId6"/>
    <p:sldId id="272" r:id="rId7"/>
    <p:sldId id="274" r:id="rId8"/>
    <p:sldId id="273"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62"/>
    <p:restoredTop sz="94686"/>
  </p:normalViewPr>
  <p:slideViewPr>
    <p:cSldViewPr snapToGrid="0" snapToObjects="1">
      <p:cViewPr varScale="1">
        <p:scale>
          <a:sx n="118" d="100"/>
          <a:sy n="118" d="100"/>
        </p:scale>
        <p:origin x="200" y="5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F842FD-D842-674C-B506-EA5BEC6862BF}" type="datetimeFigureOut">
              <a:rPr lang="en-US" smtClean="0"/>
              <a:t>8/14/18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03E41-D0E3-FA4B-9E77-E05E6D1448C2}" type="slidenum">
              <a:rPr lang="en-US" smtClean="0"/>
              <a:t>‹#›</a:t>
            </a:fld>
            <a:endParaRPr lang="en-US"/>
          </a:p>
        </p:txBody>
      </p:sp>
    </p:spTree>
    <p:extLst>
      <p:ext uri="{BB962C8B-B14F-4D97-AF65-F5344CB8AC3E}">
        <p14:creationId xmlns:p14="http://schemas.microsoft.com/office/powerpoint/2010/main" val="1611766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601"/>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1" y="6425642"/>
            <a:ext cx="1232647" cy="365125"/>
          </a:xfrm>
        </p:spPr>
        <p:txBody>
          <a:bodyPr/>
          <a:lstStyle>
            <a:lvl1pPr algn="l">
              <a:defRPr/>
            </a:lvl1p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a:xfrm>
            <a:off x="6311154" y="6425642"/>
            <a:ext cx="2617694" cy="365125"/>
          </a:xfrm>
        </p:spPr>
        <p:txBody>
          <a:bodyPr/>
          <a:lstStyle>
            <a:lvl1pPr algn="r">
              <a:defRPr/>
            </a:lvl1pPr>
          </a:lstStyle>
          <a:p>
            <a:endParaRPr lang="en-US" dirty="0"/>
          </a:p>
        </p:txBody>
      </p:sp>
      <p:sp>
        <p:nvSpPr>
          <p:cNvPr id="7" name="Rectangle 6"/>
          <p:cNvSpPr/>
          <p:nvPr/>
        </p:nvSpPr>
        <p:spPr>
          <a:xfrm>
            <a:off x="282576"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2" y="174814"/>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Content Placeholder 2"/>
          <p:cNvSpPr>
            <a:spLocks noGrp="1"/>
          </p:cNvSpPr>
          <p:nvPr>
            <p:ph sz="half" idx="17"/>
          </p:nvPr>
        </p:nvSpPr>
        <p:spPr>
          <a:xfrm>
            <a:off x="502921"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1"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4"/>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6"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6" y="273052"/>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2"/>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400" y="6423587"/>
            <a:ext cx="1537447" cy="365125"/>
          </a:xfrm>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a:xfrm>
            <a:off x="3859306" y="6423587"/>
            <a:ext cx="3316941" cy="365125"/>
          </a:xfrm>
        </p:spPr>
        <p:txBody>
          <a:bodyPr/>
          <a:lstStyle/>
          <a:p>
            <a:endParaRPr lang="en-US" dirty="0"/>
          </a:p>
        </p:txBody>
      </p:sp>
      <p:sp>
        <p:nvSpPr>
          <p:cNvPr id="9" name="TextBox 8"/>
          <p:cNvSpPr txBox="1"/>
          <p:nvPr/>
        </p:nvSpPr>
        <p:spPr>
          <a:xfrm>
            <a:off x="424892" y="174814"/>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4"/>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400" y="6423587"/>
            <a:ext cx="1537447" cy="365125"/>
          </a:xfrm>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a:xfrm>
            <a:off x="4191001" y="6423587"/>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extBox 9"/>
          <p:cNvSpPr txBox="1"/>
          <p:nvPr/>
        </p:nvSpPr>
        <p:spPr>
          <a:xfrm>
            <a:off x="399011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6"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6" y="5257801"/>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3"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5"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5" y="3733802"/>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9"/>
            <a:ext cx="1348398" cy="365125"/>
          </a:xfrm>
        </p:spPr>
        <p:txBody>
          <a:bodyPr/>
          <a:lstStyle>
            <a:lvl1pPr>
              <a:defRPr>
                <a:solidFill>
                  <a:schemeClr val="bg1"/>
                </a:solidFill>
              </a:defRPr>
            </a:lvl1p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a:xfrm>
            <a:off x="381096" y="6235609"/>
            <a:ext cx="46481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424892" y="174814"/>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6"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2"/>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9"/>
            <a:ext cx="1348398" cy="365125"/>
          </a:xfrm>
        </p:spPr>
        <p:txBody>
          <a:bodyPr/>
          <a:lstStyle>
            <a:lvl1pPr>
              <a:defRPr>
                <a:solidFill>
                  <a:schemeClr val="bg1"/>
                </a:solidFill>
              </a:defRPr>
            </a:lvl1p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a:xfrm>
            <a:off x="381096" y="6235609"/>
            <a:ext cx="25907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424892" y="174814"/>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4"/>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400" y="6423587"/>
            <a:ext cx="1537447" cy="365125"/>
          </a:xfrm>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a:xfrm>
            <a:off x="4191001" y="6423587"/>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extBox 9"/>
          <p:cNvSpPr txBox="1"/>
          <p:nvPr/>
        </p:nvSpPr>
        <p:spPr>
          <a:xfrm>
            <a:off x="4750362"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1"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4"/>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8"/>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rot="16200000">
            <a:off x="8593112" y="561669"/>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5"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9"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601"/>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1" y="6425642"/>
            <a:ext cx="1232647" cy="365125"/>
          </a:xfrm>
        </p:spPr>
        <p:txBody>
          <a:bodyPr/>
          <a:lstStyle>
            <a:lvl1pPr algn="l">
              <a:defRPr/>
            </a:lvl1p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a:xfrm>
            <a:off x="6311154" y="6425642"/>
            <a:ext cx="2617694" cy="365125"/>
          </a:xfrm>
        </p:spPr>
        <p:txBody>
          <a:bodyPr/>
          <a:lstStyle>
            <a:lvl1pPr algn="r">
              <a:defRPr/>
            </a:lvl1pPr>
          </a:lstStyle>
          <a:p>
            <a:endParaRPr lang="en-US" dirty="0"/>
          </a:p>
        </p:txBody>
      </p:sp>
      <p:sp>
        <p:nvSpPr>
          <p:cNvPr id="7" name="Rectangle 6"/>
          <p:cNvSpPr/>
          <p:nvPr/>
        </p:nvSpPr>
        <p:spPr>
          <a:xfrm>
            <a:off x="282576"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6"/>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2" y="174814"/>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8"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2"/>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2"/>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6"/>
            <a:ext cx="1474694" cy="365125"/>
          </a:xfrm>
        </p:spPr>
        <p:txBody>
          <a:bodyPr/>
          <a:lstStyle>
            <a:lvl1pPr algn="l">
              <a:defRPr>
                <a:solidFill>
                  <a:schemeClr val="bg1"/>
                </a:solidFill>
              </a:defRPr>
            </a:lvl1pPr>
          </a:lstStyle>
          <a:p>
            <a:fld id="{B61BEF0D-F0BB-DE4B-95CE-6DB70DBA9567}" type="datetimeFigureOut">
              <a:rPr lang="en-US" smtClean="0"/>
              <a:pPr/>
              <a:t>8/14/18</a:t>
            </a:fld>
            <a:endParaRPr lang="en-US" dirty="0"/>
          </a:p>
        </p:txBody>
      </p:sp>
      <p:sp>
        <p:nvSpPr>
          <p:cNvPr id="5" name="Footer Placeholder 4"/>
          <p:cNvSpPr>
            <a:spLocks noGrp="1"/>
          </p:cNvSpPr>
          <p:nvPr>
            <p:ph type="ftr" sz="quarter" idx="11"/>
          </p:nvPr>
        </p:nvSpPr>
        <p:spPr>
          <a:xfrm>
            <a:off x="2286000" y="6248776"/>
            <a:ext cx="5638800" cy="365125"/>
          </a:xfrm>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a:xfrm>
            <a:off x="8305800" y="6248776"/>
            <a:ext cx="554038" cy="365125"/>
          </a:xfrm>
        </p:spPr>
        <p:txBody>
          <a:bodyPr/>
          <a:lstStyle/>
          <a:p>
            <a:fld id="{D57F1E4F-1CFF-5643-939E-217C01CDF565}" type="slidenum">
              <a:rPr lang="en-US" smtClean="0"/>
              <a:pPr/>
              <a:t>‹#›</a:t>
            </a:fld>
            <a:endParaRPr lang="en-US" dirty="0"/>
          </a:p>
        </p:txBody>
      </p:sp>
      <p:sp>
        <p:nvSpPr>
          <p:cNvPr id="8" name="TextBox 7"/>
          <p:cNvSpPr txBox="1"/>
          <p:nvPr/>
        </p:nvSpPr>
        <p:spPr>
          <a:xfrm>
            <a:off x="2003613" y="3110756"/>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1"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1"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7"/>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7"/>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3" name="Text Placeholder 2"/>
          <p:cNvSpPr>
            <a:spLocks noGrp="1"/>
          </p:cNvSpPr>
          <p:nvPr>
            <p:ph type="body" idx="1"/>
          </p:nvPr>
        </p:nvSpPr>
        <p:spPr>
          <a:xfrm>
            <a:off x="497541" y="2070849"/>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9"/>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Content Placeholder 2"/>
          <p:cNvSpPr>
            <a:spLocks noGrp="1"/>
          </p:cNvSpPr>
          <p:nvPr>
            <p:ph sz="half" idx="14"/>
          </p:nvPr>
        </p:nvSpPr>
        <p:spPr>
          <a:xfrm>
            <a:off x="498518"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6"/>
            <a:ext cx="554038" cy="365125"/>
          </a:xfrm>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6"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61BEF0D-F0BB-DE4B-95CE-6DB70DBA9567}" type="datetimeFigureOut">
              <a:rPr lang="en-US" smtClean="0"/>
              <a:pPr/>
              <a:t>8/14/18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5"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5" y="1981202"/>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7"/>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B61BEF0D-F0BB-DE4B-95CE-6DB70DBA9567}" type="datetimeFigureOut">
              <a:rPr lang="en-US" smtClean="0"/>
              <a:pPr/>
              <a:t>8/14/18</a:t>
            </a:fld>
            <a:endParaRPr lang="en-US" dirty="0"/>
          </a:p>
        </p:txBody>
      </p:sp>
      <p:sp>
        <p:nvSpPr>
          <p:cNvPr id="5" name="Footer Placeholder 4"/>
          <p:cNvSpPr>
            <a:spLocks noGrp="1"/>
          </p:cNvSpPr>
          <p:nvPr>
            <p:ph type="ftr" sz="quarter" idx="3"/>
          </p:nvPr>
        </p:nvSpPr>
        <p:spPr>
          <a:xfrm>
            <a:off x="201706" y="6423587"/>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05800" y="242236"/>
            <a:ext cx="554038" cy="365125"/>
          </a:xfrm>
          <a:prstGeom prst="rect">
            <a:avLst/>
          </a:prstGeom>
        </p:spPr>
        <p:txBody>
          <a:bodyPr vert="horz" lIns="91440" tIns="45720" rIns="91440" bIns="45720" rtlCol="0" anchor="ctr"/>
          <a:lstStyle>
            <a:lvl1pPr algn="r">
              <a:defRPr sz="1400">
                <a:solidFill>
                  <a:schemeClr val="bg1"/>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 id="2147483770" r:id="rId17"/>
    <p:sldLayoutId id="2147483771" r:id="rId18"/>
    <p:sldLayoutId id="2147483772" r:id="rId19"/>
    <p:sldLayoutId id="2147483773"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865428" y="385646"/>
            <a:ext cx="2031242" cy="594665"/>
          </a:xfrm>
          <a:prstGeom prst="rect">
            <a:avLst/>
          </a:prstGeom>
        </p:spPr>
        <p:txBody>
          <a:bodyPr vert="horz" lIns="91440" tIns="45720" rIns="91440" bIns="45720" rtlCol="0" anchor="t" anchorCtr="0">
            <a:normAutofit fontScale="97500"/>
          </a:bodyPr>
          <a:lstStyle>
            <a:lvl1pPr algn="l" defTabSz="914400" rtl="0" eaLnBrk="1" latinLnBrk="0" hangingPunct="1">
              <a:spcBef>
                <a:spcPct val="0"/>
              </a:spcBef>
              <a:buNone/>
              <a:defRPr sz="2800" b="0" kern="1200">
                <a:solidFill>
                  <a:schemeClr val="accent1"/>
                </a:solidFill>
                <a:latin typeface="+mj-lt"/>
                <a:ea typeface="+mj-ea"/>
                <a:cs typeface="+mj-cs"/>
              </a:defRPr>
            </a:lvl1pPr>
          </a:lstStyle>
          <a:p>
            <a:r>
              <a:rPr lang="en-US" dirty="0" smtClean="0">
                <a:solidFill>
                  <a:schemeClr val="tx1"/>
                </a:solidFill>
              </a:rPr>
              <a:t>Chapter 10</a:t>
            </a:r>
            <a:endParaRPr lang="en-US" dirty="0">
              <a:solidFill>
                <a:schemeClr val="tx1"/>
              </a:solidFill>
            </a:endParaRPr>
          </a:p>
        </p:txBody>
      </p:sp>
      <p:sp>
        <p:nvSpPr>
          <p:cNvPr id="8" name="Title 1"/>
          <p:cNvSpPr>
            <a:spLocks noGrp="1"/>
          </p:cNvSpPr>
          <p:nvPr>
            <p:ph type="ctrTitle"/>
          </p:nvPr>
        </p:nvSpPr>
        <p:spPr>
          <a:xfrm>
            <a:off x="289668" y="4624667"/>
            <a:ext cx="8675408" cy="1162912"/>
          </a:xfrm>
        </p:spPr>
        <p:txBody>
          <a:bodyPr>
            <a:noAutofit/>
          </a:bodyPr>
          <a:lstStyle/>
          <a:p>
            <a:r>
              <a:rPr lang="en-US" dirty="0" smtClean="0"/>
              <a:t>Homework: Therapy Between Sessions</a:t>
            </a:r>
            <a:endParaRPr lang="en-US" dirty="0"/>
          </a:p>
        </p:txBody>
      </p:sp>
    </p:spTree>
    <p:extLst>
      <p:ext uri="{BB962C8B-B14F-4D97-AF65-F5344CB8AC3E}">
        <p14:creationId xmlns:p14="http://schemas.microsoft.com/office/powerpoint/2010/main" val="3891393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330" y="1997364"/>
            <a:ext cx="8123852" cy="4860636"/>
          </a:xfrm>
        </p:spPr>
        <p:txBody>
          <a:bodyPr>
            <a:normAutofit/>
          </a:bodyPr>
          <a:lstStyle/>
          <a:p>
            <a:r>
              <a:rPr lang="en-US" sz="2400" b="1" dirty="0" smtClean="0">
                <a:solidFill>
                  <a:srgbClr val="660066"/>
                </a:solidFill>
              </a:rPr>
              <a:t>*See Video Vignettes 4.4 (PDA-5), 4.5 (PDA-8), and 4.6 (PDA-10) demonstrating assigning homework during the late session stage across all three phases of therapy with the same client</a:t>
            </a:r>
            <a:endParaRPr lang="en-US" sz="2400" b="1" dirty="0">
              <a:solidFill>
                <a:srgbClr val="660066"/>
              </a:solidFill>
            </a:endParaRPr>
          </a:p>
        </p:txBody>
      </p:sp>
      <p:sp>
        <p:nvSpPr>
          <p:cNvPr id="5" name="Title 1"/>
          <p:cNvSpPr>
            <a:spLocks noGrp="1"/>
          </p:cNvSpPr>
          <p:nvPr>
            <p:ph type="title"/>
          </p:nvPr>
        </p:nvSpPr>
        <p:spPr>
          <a:xfrm>
            <a:off x="498474" y="484094"/>
            <a:ext cx="7556313" cy="1116106"/>
          </a:xfrm>
        </p:spPr>
        <p:txBody>
          <a:bodyPr/>
          <a:lstStyle/>
          <a:p>
            <a:r>
              <a:rPr lang="en-US" dirty="0" smtClean="0"/>
              <a:t>Assigning </a:t>
            </a:r>
            <a:r>
              <a:rPr lang="en-US" dirty="0" err="1" smtClean="0"/>
              <a:t>Homeowrk</a:t>
            </a:r>
            <a:endParaRPr lang="en-US" dirty="0"/>
          </a:p>
        </p:txBody>
      </p:sp>
    </p:spTree>
    <p:extLst>
      <p:ext uri="{BB962C8B-B14F-4D97-AF65-F5344CB8AC3E}">
        <p14:creationId xmlns:p14="http://schemas.microsoft.com/office/powerpoint/2010/main" val="2529396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Fostering Homework Compliance</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84345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 a Clear Rationale and Clear Instructions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The best way to provide a rationale is to link the homework assignments with what has just been covered in the current session and address how it will be related to the next session</a:t>
            </a:r>
          </a:p>
          <a:p>
            <a:pPr lvl="1"/>
            <a:r>
              <a:rPr lang="en-US" sz="2200" dirty="0" smtClean="0"/>
              <a:t>The more clients understand why they are doing something, the more likely they will comply</a:t>
            </a:r>
          </a:p>
          <a:p>
            <a:r>
              <a:rPr lang="en-US" sz="2400" dirty="0" smtClean="0"/>
              <a:t>As therapy progresses to the middle and late phases, you can begin asking clients to develop their own homework assignments</a:t>
            </a:r>
            <a:endParaRPr lang="en-US" sz="2400" dirty="0"/>
          </a:p>
        </p:txBody>
      </p:sp>
    </p:spTree>
    <p:extLst>
      <p:ext uri="{BB962C8B-B14F-4D97-AF65-F5344CB8AC3E}">
        <p14:creationId xmlns:p14="http://schemas.microsoft.com/office/powerpoint/2010/main" val="2167424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 a Clear Rationale and Clear Instructions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When providing instructions, it is important that you remind yourself to take the perspective of your client; do not make any assumptions</a:t>
            </a:r>
          </a:p>
          <a:p>
            <a:r>
              <a:rPr lang="en-US" sz="2400" dirty="0" smtClean="0"/>
              <a:t>In most cases, you should be completing and reviewing a portion of the homework assignment before the session ends</a:t>
            </a:r>
          </a:p>
          <a:p>
            <a:pPr lvl="1"/>
            <a:r>
              <a:rPr lang="en-US" sz="2200" dirty="0" smtClean="0"/>
              <a:t>Use this as an opportunity to review the specific steps and highlight what will be of primary focus during the next session</a:t>
            </a:r>
          </a:p>
          <a:p>
            <a:r>
              <a:rPr lang="en-US" sz="2400" i="1" dirty="0">
                <a:solidFill>
                  <a:srgbClr val="660066"/>
                </a:solidFill>
              </a:rPr>
              <a:t>*Poorly assigned homework can cause more therapeutic damage than no assigned homework</a:t>
            </a:r>
            <a:endParaRPr lang="en-US" sz="2400" i="1" dirty="0">
              <a:solidFill>
                <a:srgbClr val="660066"/>
              </a:solidFill>
            </a:endParaRPr>
          </a:p>
        </p:txBody>
      </p:sp>
    </p:spTree>
    <p:extLst>
      <p:ext uri="{BB962C8B-B14F-4D97-AF65-F5344CB8AC3E}">
        <p14:creationId xmlns:p14="http://schemas.microsoft.com/office/powerpoint/2010/main" val="2033660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Initiate Homework in Session</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Beginning homework in </a:t>
            </a:r>
            <a:r>
              <a:rPr lang="en-US" sz="2400" dirty="0" smtClean="0"/>
              <a:t>session </a:t>
            </a:r>
            <a:r>
              <a:rPr lang="en-US" sz="2400" dirty="0" smtClean="0"/>
              <a:t>is a “live” opportunity  to make sure that your clients understand how to do the assignment and you can respond to any questions or feedback</a:t>
            </a:r>
          </a:p>
          <a:p>
            <a:pPr lvl="1"/>
            <a:r>
              <a:rPr lang="en-US" sz="2200" dirty="0" smtClean="0"/>
              <a:t>Provides opportunity to troubleshoot for potential obstacles and develop a coping plan</a:t>
            </a:r>
          </a:p>
          <a:p>
            <a:pPr lvl="1"/>
            <a:r>
              <a:rPr lang="en-US" sz="2200" dirty="0" smtClean="0"/>
              <a:t>Model how to </a:t>
            </a:r>
            <a:r>
              <a:rPr lang="en-US" sz="2200" dirty="0" smtClean="0"/>
              <a:t>complete particular tasks</a:t>
            </a:r>
            <a:endParaRPr lang="en-US" sz="2200" dirty="0" smtClean="0"/>
          </a:p>
          <a:p>
            <a:r>
              <a:rPr lang="en-US" sz="2400" dirty="0" smtClean="0"/>
              <a:t>Completing a portion of </a:t>
            </a:r>
            <a:r>
              <a:rPr lang="en-US" sz="2400" dirty="0"/>
              <a:t>a</a:t>
            </a:r>
            <a:r>
              <a:rPr lang="en-US" sz="2400" dirty="0" smtClean="0"/>
              <a:t> </a:t>
            </a:r>
            <a:r>
              <a:rPr lang="en-US" sz="2400" dirty="0" smtClean="0"/>
              <a:t>homework assignment can increase motivation – it is much easier to continue a task that is already started than to initiate a task independently</a:t>
            </a:r>
            <a:endParaRPr lang="en-US" sz="2400" dirty="0"/>
          </a:p>
        </p:txBody>
      </p:sp>
    </p:spTree>
    <p:extLst>
      <p:ext uri="{BB962C8B-B14F-4D97-AF65-F5344CB8AC3E}">
        <p14:creationId xmlns:p14="http://schemas.microsoft.com/office/powerpoint/2010/main" val="149849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Individualize Homework Assignments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Examples of client characteristics or factors to consider include:</a:t>
            </a:r>
          </a:p>
          <a:p>
            <a:pPr lvl="1"/>
            <a:r>
              <a:rPr lang="en-US" sz="2200" dirty="0" smtClean="0"/>
              <a:t>Level of distress, level of cognitive functioning, current motivation, attention span, life stressors, and external environmental factors</a:t>
            </a:r>
          </a:p>
          <a:p>
            <a:r>
              <a:rPr lang="en-US" sz="2400" dirty="0" smtClean="0"/>
              <a:t>Beyond the type of homework assignment, how much is assigned can also be adjusted over time</a:t>
            </a:r>
          </a:p>
          <a:p>
            <a:pPr lvl="1"/>
            <a:r>
              <a:rPr lang="en-US" sz="2200" dirty="0" smtClean="0"/>
              <a:t>Breaking down certain assignments into smaller, more manageable steps</a:t>
            </a:r>
          </a:p>
          <a:p>
            <a:pPr lvl="1"/>
            <a:r>
              <a:rPr lang="en-US" sz="2200" dirty="0" smtClean="0"/>
              <a:t>Adjust expectations and goals to be completed between sessions</a:t>
            </a:r>
            <a:endParaRPr lang="en-US" sz="2200" dirty="0"/>
          </a:p>
        </p:txBody>
      </p:sp>
    </p:spTree>
    <p:extLst>
      <p:ext uri="{BB962C8B-B14F-4D97-AF65-F5344CB8AC3E}">
        <p14:creationId xmlns:p14="http://schemas.microsoft.com/office/powerpoint/2010/main" val="405725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Individualize Homework Assignments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Allow for creativity for alternative means to accomplish the same goals</a:t>
            </a:r>
          </a:p>
          <a:p>
            <a:pPr lvl="1"/>
            <a:r>
              <a:rPr lang="en-US" sz="2200" dirty="0"/>
              <a:t>e</a:t>
            </a:r>
            <a:r>
              <a:rPr lang="en-US" sz="2200" dirty="0" smtClean="0"/>
              <a:t>.g., instead of using paper and pencil for thought records, some clients may benefit from typing them out on their computer or using a smartphone application</a:t>
            </a:r>
          </a:p>
          <a:p>
            <a:pPr lvl="1"/>
            <a:r>
              <a:rPr lang="en-US" sz="2200" dirty="0" smtClean="0"/>
              <a:t>Use of video and audio recordings for homework assignments can provide a lot of useful information to review during a session</a:t>
            </a:r>
            <a:endParaRPr lang="en-US" sz="2200" dirty="0"/>
          </a:p>
        </p:txBody>
      </p:sp>
    </p:spTree>
    <p:extLst>
      <p:ext uri="{BB962C8B-B14F-4D97-AF65-F5344CB8AC3E}">
        <p14:creationId xmlns:p14="http://schemas.microsoft.com/office/powerpoint/2010/main" val="1609575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and Initiate Homework Collaboratively</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Like all aspects of CBT, there should be a collaborative process in developing, initiating, and reviewing homework assignments</a:t>
            </a:r>
          </a:p>
          <a:p>
            <a:pPr lvl="1"/>
            <a:r>
              <a:rPr lang="en-US" dirty="0" smtClean="0"/>
              <a:t>Early phase therapy – propose it in an inviting manner, including </a:t>
            </a:r>
            <a:r>
              <a:rPr lang="en-US" dirty="0" smtClean="0"/>
              <a:t>soliciting </a:t>
            </a:r>
            <a:r>
              <a:rPr lang="en-US" dirty="0" smtClean="0"/>
              <a:t>your clients’ feedback</a:t>
            </a:r>
          </a:p>
          <a:p>
            <a:pPr lvl="1"/>
            <a:r>
              <a:rPr lang="en-US" dirty="0" smtClean="0"/>
              <a:t>Middle phase therapy – offer some suggestions tentatively and explicitly encourage client input</a:t>
            </a:r>
          </a:p>
          <a:p>
            <a:pPr lvl="1"/>
            <a:r>
              <a:rPr lang="en-US" dirty="0" smtClean="0"/>
              <a:t>Late phase therapy – clients can develop and initiate their own assignments</a:t>
            </a:r>
          </a:p>
          <a:p>
            <a:r>
              <a:rPr lang="en-US" dirty="0" smtClean="0"/>
              <a:t>As therapy evolves and clients continue to make therapeutic gains, they will have a better understanding of what would be an effective homework assignment</a:t>
            </a:r>
            <a:endParaRPr lang="en-US" dirty="0"/>
          </a:p>
        </p:txBody>
      </p:sp>
    </p:spTree>
    <p:extLst>
      <p:ext uri="{BB962C8B-B14F-4D97-AF65-F5344CB8AC3E}">
        <p14:creationId xmlns:p14="http://schemas.microsoft.com/office/powerpoint/2010/main" val="1073095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Up” Your Clients for Success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Make sure your clients have both the capacity and motivation to complete the assignment</a:t>
            </a:r>
          </a:p>
          <a:p>
            <a:r>
              <a:rPr lang="en-US" sz="2400" dirty="0" smtClean="0"/>
              <a:t>Emphasize to not focus on “success” or “failure” and/or “full completion” or “incomplete”</a:t>
            </a:r>
          </a:p>
          <a:p>
            <a:pPr lvl="1"/>
            <a:r>
              <a:rPr lang="en-US" sz="2200" dirty="0" smtClean="0"/>
              <a:t>Focus on the process, not only the outcome</a:t>
            </a:r>
          </a:p>
          <a:p>
            <a:pPr lvl="1"/>
            <a:r>
              <a:rPr lang="en-US" sz="2200" dirty="0" smtClean="0"/>
              <a:t>Making it clear to clients to not focus only on the outcome will often reduce anxiety and increase motivation</a:t>
            </a:r>
          </a:p>
          <a:p>
            <a:r>
              <a:rPr lang="en-US" sz="2400" dirty="0" smtClean="0"/>
              <a:t>Even if clients do not fully complete their assignment, there is often sill useful information available</a:t>
            </a:r>
            <a:endParaRPr lang="en-US" sz="2400" dirty="0"/>
          </a:p>
        </p:txBody>
      </p:sp>
    </p:spTree>
    <p:extLst>
      <p:ext uri="{BB962C8B-B14F-4D97-AF65-F5344CB8AC3E}">
        <p14:creationId xmlns:p14="http://schemas.microsoft.com/office/powerpoint/2010/main" val="2937015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Up” Your Clients for Success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Remind </a:t>
            </a:r>
            <a:r>
              <a:rPr lang="en-US" sz="2400" dirty="0" smtClean="0"/>
              <a:t>clients that it is okay for them to make “mistakes,” have moments of confusion, and have additional questions</a:t>
            </a:r>
          </a:p>
          <a:p>
            <a:r>
              <a:rPr lang="en-US" sz="2400" dirty="0" smtClean="0"/>
              <a:t>Balance between challenging and easy homework assignments</a:t>
            </a:r>
          </a:p>
          <a:p>
            <a:r>
              <a:rPr lang="en-US" sz="2400" dirty="0" smtClean="0"/>
              <a:t>Clients who have a sense of progress with their homework assignments are more likely to initiate and complete future assignments, including those that may be more challenging</a:t>
            </a:r>
            <a:endParaRPr lang="en-US" sz="2400" dirty="0"/>
          </a:p>
        </p:txBody>
      </p:sp>
    </p:spTree>
    <p:extLst>
      <p:ext uri="{BB962C8B-B14F-4D97-AF65-F5344CB8AC3E}">
        <p14:creationId xmlns:p14="http://schemas.microsoft.com/office/powerpoint/2010/main" val="217740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4060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Clients Remember to Do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For some clients, writing down their assignments at the end of session is enough for them to remember to do their homework</a:t>
            </a:r>
          </a:p>
          <a:p>
            <a:r>
              <a:rPr lang="en-US" sz="2400" dirty="0" smtClean="0"/>
              <a:t>For other clients, once home, it is still possible for them to misplace their therapy notes or simply forget</a:t>
            </a:r>
          </a:p>
          <a:p>
            <a:r>
              <a:rPr lang="en-US" sz="2400" dirty="0" smtClean="0"/>
              <a:t>You may have to think outside the box for strategies to improve some clients’ chances of remembering to do their homework</a:t>
            </a:r>
          </a:p>
        </p:txBody>
      </p:sp>
    </p:spTree>
    <p:extLst>
      <p:ext uri="{BB962C8B-B14F-4D97-AF65-F5344CB8AC3E}">
        <p14:creationId xmlns:p14="http://schemas.microsoft.com/office/powerpoint/2010/main" val="1249405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Clients Remember to Do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Some possible options to consider include:</a:t>
            </a:r>
          </a:p>
          <a:p>
            <a:pPr lvl="1"/>
            <a:r>
              <a:rPr lang="en-US" sz="2200" dirty="0" smtClean="0"/>
              <a:t>Using sticky notes on common items</a:t>
            </a:r>
          </a:p>
          <a:p>
            <a:pPr lvl="1"/>
            <a:r>
              <a:rPr lang="en-US" sz="2200" dirty="0" smtClean="0"/>
              <a:t>Using a smartphone app, computer, or appointment book for reminders</a:t>
            </a:r>
          </a:p>
          <a:p>
            <a:pPr lvl="1"/>
            <a:r>
              <a:rPr lang="en-US" sz="2200" dirty="0" smtClean="0"/>
              <a:t>Requesting reminders from a trusted friend/family member immediately after the session</a:t>
            </a:r>
          </a:p>
          <a:p>
            <a:pPr lvl="1"/>
            <a:r>
              <a:rPr lang="en-US" sz="2200" dirty="0" smtClean="0"/>
              <a:t>Associating another activity to cue when to review therapy notes</a:t>
            </a:r>
          </a:p>
          <a:p>
            <a:pPr lvl="1"/>
            <a:r>
              <a:rPr lang="en-US" sz="2200" dirty="0" smtClean="0"/>
              <a:t>Reviewing what clients do to remember other tasks</a:t>
            </a:r>
          </a:p>
          <a:p>
            <a:pPr lvl="1"/>
            <a:r>
              <a:rPr lang="en-US" sz="2200" dirty="0" smtClean="0"/>
              <a:t>Using automated e-mail, voice mail, or text message from your office</a:t>
            </a:r>
          </a:p>
        </p:txBody>
      </p:sp>
    </p:spTree>
    <p:extLst>
      <p:ext uri="{BB962C8B-B14F-4D97-AF65-F5344CB8AC3E}">
        <p14:creationId xmlns:p14="http://schemas.microsoft.com/office/powerpoint/2010/main" val="1133518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Anticipate Possible Problems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Beck (2011) recommends directly asking clients if they have any potential concerns:</a:t>
            </a:r>
          </a:p>
          <a:p>
            <a:pPr lvl="1"/>
            <a:r>
              <a:rPr lang="en-US" sz="2200" dirty="0">
                <a:solidFill>
                  <a:srgbClr val="660066"/>
                </a:solidFill>
              </a:rPr>
              <a:t>“What are the chances of you attempting (completing) this homework assignment, 0 to 100%?”</a:t>
            </a:r>
          </a:p>
          <a:p>
            <a:pPr lvl="2"/>
            <a:r>
              <a:rPr lang="en-US" sz="2200" dirty="0" smtClean="0"/>
              <a:t>If clients are less than 90% confident, follow up and </a:t>
            </a:r>
            <a:r>
              <a:rPr lang="en-US" sz="2200" dirty="0" smtClean="0"/>
              <a:t>troubleshoot</a:t>
            </a:r>
            <a:endParaRPr lang="en-US" sz="2200" dirty="0" smtClean="0"/>
          </a:p>
          <a:p>
            <a:r>
              <a:rPr lang="en-US" sz="2400" dirty="0" smtClean="0"/>
              <a:t>If there are concerns, first simply ask, “Why?”</a:t>
            </a:r>
          </a:p>
          <a:p>
            <a:pPr lvl="1"/>
            <a:r>
              <a:rPr lang="en-US" sz="2200" dirty="0" smtClean="0"/>
              <a:t>e.g</a:t>
            </a:r>
            <a:r>
              <a:rPr lang="en-US" sz="2200" dirty="0" smtClean="0"/>
              <a:t>., do not understand rationale or instructions, too complex, fear of failure, not sure will remember how to do it, or unmotivated</a:t>
            </a:r>
          </a:p>
        </p:txBody>
      </p:sp>
    </p:spTree>
    <p:extLst>
      <p:ext uri="{BB962C8B-B14F-4D97-AF65-F5344CB8AC3E}">
        <p14:creationId xmlns:p14="http://schemas.microsoft.com/office/powerpoint/2010/main" val="2709845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Anticipate Possible Problems</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One commonly recommend technique is guided imagery (as discussed in Chapter 7)</a:t>
            </a:r>
          </a:p>
          <a:p>
            <a:pPr lvl="1"/>
            <a:r>
              <a:rPr lang="en-US" sz="2200" dirty="0" smtClean="0"/>
              <a:t>Listen for any potential obstacles that are often associated with negative automatic thoughts and/or strong emotions</a:t>
            </a:r>
          </a:p>
          <a:p>
            <a:r>
              <a:rPr lang="en-US" sz="2400" dirty="0" smtClean="0"/>
              <a:t>Ask clients to predict possible negative automatic thoughts while they attempt the homework assignment and if it does not go as planned</a:t>
            </a:r>
          </a:p>
          <a:p>
            <a:r>
              <a:rPr lang="en-US" sz="2400" dirty="0" smtClean="0"/>
              <a:t>If your </a:t>
            </a:r>
            <a:r>
              <a:rPr lang="en-US" sz="2400" dirty="0" smtClean="0"/>
              <a:t>clients </a:t>
            </a:r>
            <a:r>
              <a:rPr lang="en-US" sz="2400" dirty="0" smtClean="0"/>
              <a:t>still think they will not be able to initiate or complete their assignment at this point, it might be best to consider making a revision or an alternative assignment that will still meet their therapeutic goals</a:t>
            </a:r>
          </a:p>
        </p:txBody>
      </p:sp>
    </p:spTree>
    <p:extLst>
      <p:ext uri="{BB962C8B-B14F-4D97-AF65-F5344CB8AC3E}">
        <p14:creationId xmlns:p14="http://schemas.microsoft.com/office/powerpoint/2010/main" val="974832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Homework in the Next Session</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Reviewing homework in the next session not only is therapeutically appropriate to achieve each clients’ goals but also reinforces the importance of future homework assignments</a:t>
            </a:r>
          </a:p>
          <a:p>
            <a:r>
              <a:rPr lang="en-US" sz="2400" dirty="0" smtClean="0"/>
              <a:t>Not following up on homework can communicate that it is not a worthwhile task</a:t>
            </a:r>
          </a:p>
          <a:p>
            <a:pPr lvl="1"/>
            <a:r>
              <a:rPr lang="en-US" sz="2200" dirty="0" smtClean="0"/>
              <a:t>Can </a:t>
            </a:r>
            <a:r>
              <a:rPr lang="en-US" sz="2200" dirty="0" smtClean="0"/>
              <a:t>result </a:t>
            </a:r>
            <a:r>
              <a:rPr lang="en-US" sz="2200" dirty="0" smtClean="0"/>
              <a:t>in clients experiencing negative emotions and potentially damage the therapeutic relationship</a:t>
            </a:r>
          </a:p>
        </p:txBody>
      </p:sp>
    </p:spTree>
    <p:extLst>
      <p:ext uri="{BB962C8B-B14F-4D97-AF65-F5344CB8AC3E}">
        <p14:creationId xmlns:p14="http://schemas.microsoft.com/office/powerpoint/2010/main" val="25787232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Homework in the Next Session</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It is best to start with a simple open-ended question that focuses on the process</a:t>
            </a:r>
          </a:p>
          <a:p>
            <a:pPr lvl="1"/>
            <a:r>
              <a:rPr lang="en-US" sz="2200" dirty="0" smtClean="0"/>
              <a:t>e.g., </a:t>
            </a:r>
            <a:r>
              <a:rPr lang="en-US" sz="2200" dirty="0">
                <a:solidFill>
                  <a:srgbClr val="660066"/>
                </a:solidFill>
              </a:rPr>
              <a:t>“What was your experience working on last week’s homework assignment?”</a:t>
            </a:r>
          </a:p>
          <a:p>
            <a:pPr lvl="2"/>
            <a:r>
              <a:rPr lang="en-US" sz="2000" dirty="0" smtClean="0"/>
              <a:t>Instead of a closed-ended question that focuses on the outcome</a:t>
            </a:r>
          </a:p>
          <a:p>
            <a:pPr lvl="1"/>
            <a:r>
              <a:rPr lang="en-US" sz="2200" dirty="0"/>
              <a:t>e.g., </a:t>
            </a:r>
            <a:r>
              <a:rPr lang="en-US" sz="2200" dirty="0"/>
              <a:t>“Did you complete last week’s homework assignment?”</a:t>
            </a:r>
          </a:p>
          <a:p>
            <a:r>
              <a:rPr lang="en-US" sz="2400" dirty="0" smtClean="0"/>
              <a:t>Your emphasis should be on what was learned, what worked, and what did not work</a:t>
            </a:r>
          </a:p>
          <a:p>
            <a:pPr lvl="1"/>
            <a:r>
              <a:rPr lang="en-US" sz="2200" dirty="0" smtClean="0"/>
              <a:t>Not “success” or “failure”</a:t>
            </a:r>
          </a:p>
        </p:txBody>
      </p:sp>
    </p:spTree>
    <p:extLst>
      <p:ext uri="{BB962C8B-B14F-4D97-AF65-F5344CB8AC3E}">
        <p14:creationId xmlns:p14="http://schemas.microsoft.com/office/powerpoint/2010/main" val="35282882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Homework in the Next Session</a:t>
            </a:r>
            <a:endParaRPr lang="en-US" dirty="0"/>
          </a:p>
        </p:txBody>
      </p:sp>
      <p:sp>
        <p:nvSpPr>
          <p:cNvPr id="3" name="Content Placeholder 2"/>
          <p:cNvSpPr>
            <a:spLocks noGrp="1"/>
          </p:cNvSpPr>
          <p:nvPr>
            <p:ph idx="1"/>
          </p:nvPr>
        </p:nvSpPr>
        <p:spPr>
          <a:xfrm>
            <a:off x="498474" y="1981200"/>
            <a:ext cx="8351768" cy="4876800"/>
          </a:xfrm>
        </p:spPr>
        <p:txBody>
          <a:bodyPr>
            <a:normAutofit lnSpcReduction="10000"/>
          </a:bodyPr>
          <a:lstStyle/>
          <a:p>
            <a:r>
              <a:rPr lang="en-US" sz="2400" dirty="0" smtClean="0"/>
              <a:t>Initially focus on praising any attempts at completing the homework, on validating emotions, and on processing associated thoughts</a:t>
            </a:r>
          </a:p>
          <a:p>
            <a:pPr lvl="1"/>
            <a:r>
              <a:rPr lang="en-US" sz="2200" dirty="0" smtClean="0"/>
              <a:t>Do not blame or shame if the homework was not attempted or completed</a:t>
            </a:r>
          </a:p>
          <a:p>
            <a:r>
              <a:rPr lang="en-US" sz="2400" dirty="0" smtClean="0"/>
              <a:t>If the homework assignment was not completed, have clients identify possible reasons, including exploring in detail their thought process before, during, and after the attempt</a:t>
            </a:r>
          </a:p>
          <a:p>
            <a:pPr lvl="1"/>
            <a:r>
              <a:rPr lang="en-US" sz="2200" dirty="0" smtClean="0"/>
              <a:t>e.g., Was it appropriately completed?  If not, what prevented it from being appropriately completed?  Did they make any modifications?  Were there any unanticipated obstacles?  What is their interpretation for not completing it?</a:t>
            </a:r>
          </a:p>
        </p:txBody>
      </p:sp>
    </p:spTree>
    <p:extLst>
      <p:ext uri="{BB962C8B-B14F-4D97-AF65-F5344CB8AC3E}">
        <p14:creationId xmlns:p14="http://schemas.microsoft.com/office/powerpoint/2010/main" val="643011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Homework in the Next Session</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Reinforce what was done right, provide supportive problem-solving suggestions for improvement, and make any necessary modifications</a:t>
            </a:r>
          </a:p>
          <a:p>
            <a:pPr lvl="1"/>
            <a:r>
              <a:rPr lang="en-US" sz="2200" dirty="0" smtClean="0"/>
              <a:t>i.e., learning opportunity</a:t>
            </a:r>
          </a:p>
          <a:p>
            <a:r>
              <a:rPr lang="en-US" sz="2400" dirty="0" smtClean="0"/>
              <a:t>If appropriate, complete a portion of the homework in session and convey its relationship to what will be done in the current session</a:t>
            </a:r>
          </a:p>
          <a:p>
            <a:r>
              <a:rPr lang="en-US" sz="2400" dirty="0" smtClean="0"/>
              <a:t>Consider assigning the homework again for the next session</a:t>
            </a:r>
          </a:p>
          <a:p>
            <a:pPr lvl="1"/>
            <a:r>
              <a:rPr lang="en-US" sz="2200" dirty="0" smtClean="0"/>
              <a:t>Conveys importance of completing homework while also demonstrating empathy and flexibility</a:t>
            </a:r>
          </a:p>
          <a:p>
            <a:endParaRPr lang="en-US" sz="2200" dirty="0" smtClean="0"/>
          </a:p>
        </p:txBody>
      </p:sp>
    </p:spTree>
    <p:extLst>
      <p:ext uri="{BB962C8B-B14F-4D97-AF65-F5344CB8AC3E}">
        <p14:creationId xmlns:p14="http://schemas.microsoft.com/office/powerpoint/2010/main" val="3508143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330" y="1997364"/>
            <a:ext cx="8123852" cy="4860636"/>
          </a:xfrm>
        </p:spPr>
        <p:txBody>
          <a:bodyPr>
            <a:normAutofit/>
          </a:bodyPr>
          <a:lstStyle/>
          <a:p>
            <a:r>
              <a:rPr lang="en-US" sz="2400" b="1" dirty="0" smtClean="0">
                <a:solidFill>
                  <a:srgbClr val="660066"/>
                </a:solidFill>
              </a:rPr>
              <a:t>*See Video Case Examples MDD-6, MDD-13, and MDD-18 demonstrating reviewing homework during the early session stage across all three </a:t>
            </a:r>
            <a:r>
              <a:rPr lang="en-US" sz="2400" b="1" dirty="0" smtClean="0">
                <a:solidFill>
                  <a:srgbClr val="660066"/>
                </a:solidFill>
              </a:rPr>
              <a:t>phases </a:t>
            </a:r>
            <a:r>
              <a:rPr lang="en-US" sz="2400" b="1" dirty="0" smtClean="0">
                <a:solidFill>
                  <a:srgbClr val="660066"/>
                </a:solidFill>
              </a:rPr>
              <a:t>of therapy with the same client</a:t>
            </a:r>
          </a:p>
          <a:p>
            <a:r>
              <a:rPr lang="en-US" sz="2600" b="1" dirty="0">
                <a:solidFill>
                  <a:srgbClr val="660066"/>
                </a:solidFill>
              </a:rPr>
              <a:t>Discussion Questions </a:t>
            </a:r>
            <a:r>
              <a:rPr lang="en-US" sz="2600" b="1" dirty="0" smtClean="0">
                <a:solidFill>
                  <a:srgbClr val="660066"/>
                </a:solidFill>
              </a:rPr>
              <a:t>10.1 </a:t>
            </a:r>
            <a:r>
              <a:rPr lang="en-US" sz="2600" b="1" dirty="0">
                <a:solidFill>
                  <a:srgbClr val="660066"/>
                </a:solidFill>
              </a:rPr>
              <a:t>(p. </a:t>
            </a:r>
            <a:r>
              <a:rPr lang="en-US" sz="2600" b="1" dirty="0" smtClean="0">
                <a:solidFill>
                  <a:srgbClr val="660066"/>
                </a:solidFill>
              </a:rPr>
              <a:t>307)</a:t>
            </a:r>
            <a:endParaRPr lang="en-US" sz="2600" b="1" dirty="0">
              <a:solidFill>
                <a:srgbClr val="660066"/>
              </a:solidFill>
            </a:endParaRPr>
          </a:p>
          <a:p>
            <a:r>
              <a:rPr lang="en-US" sz="2400" b="1" dirty="0">
                <a:solidFill>
                  <a:srgbClr val="660066"/>
                </a:solidFill>
              </a:rPr>
              <a:t>Activity </a:t>
            </a:r>
            <a:r>
              <a:rPr lang="en-US" sz="2400" b="1" dirty="0" smtClean="0">
                <a:solidFill>
                  <a:srgbClr val="660066"/>
                </a:solidFill>
              </a:rPr>
              <a:t>10.1: Responding to Clients Not Completing Homework (p. 307)</a:t>
            </a:r>
            <a:endParaRPr lang="en-US" sz="2400" b="1" dirty="0">
              <a:solidFill>
                <a:srgbClr val="660066"/>
              </a:solidFill>
            </a:endParaRPr>
          </a:p>
          <a:p>
            <a:endParaRPr lang="en-US" sz="2400" b="1" dirty="0">
              <a:solidFill>
                <a:srgbClr val="660066"/>
              </a:solidFill>
            </a:endParaRPr>
          </a:p>
        </p:txBody>
      </p:sp>
      <p:sp>
        <p:nvSpPr>
          <p:cNvPr id="5" name="Title 1"/>
          <p:cNvSpPr>
            <a:spLocks noGrp="1"/>
          </p:cNvSpPr>
          <p:nvPr>
            <p:ph type="title"/>
          </p:nvPr>
        </p:nvSpPr>
        <p:spPr>
          <a:xfrm>
            <a:off x="498474" y="484094"/>
            <a:ext cx="7556313" cy="1116106"/>
          </a:xfrm>
        </p:spPr>
        <p:txBody>
          <a:bodyPr/>
          <a:lstStyle/>
          <a:p>
            <a:r>
              <a:rPr lang="en-US" dirty="0" smtClean="0"/>
              <a:t>Fostering Homework Compliance</a:t>
            </a:r>
            <a:endParaRPr lang="en-US" dirty="0"/>
          </a:p>
        </p:txBody>
      </p:sp>
    </p:spTree>
    <p:extLst>
      <p:ext uri="{BB962C8B-B14F-4D97-AF65-F5344CB8AC3E}">
        <p14:creationId xmlns:p14="http://schemas.microsoft.com/office/powerpoint/2010/main" val="2592669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Challenges for Homework</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9519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a:t>Homework is a necessary specific factor for CBT</a:t>
            </a:r>
          </a:p>
          <a:p>
            <a:pPr lvl="1"/>
            <a:r>
              <a:rPr lang="en-US" sz="2200" dirty="0" smtClean="0"/>
              <a:t>In many ways, a good portion of therapy happens outside the office</a:t>
            </a:r>
          </a:p>
          <a:p>
            <a:pPr lvl="2"/>
            <a:r>
              <a:rPr lang="en-US" sz="2200" dirty="0" smtClean="0"/>
              <a:t>167 of 168 hours a week is not in therapy</a:t>
            </a:r>
          </a:p>
          <a:p>
            <a:pPr lvl="1"/>
            <a:r>
              <a:rPr lang="en-US" sz="2000" dirty="0">
                <a:solidFill>
                  <a:srgbClr val="660066"/>
                </a:solidFill>
              </a:rPr>
              <a:t>A </a:t>
            </a:r>
            <a:r>
              <a:rPr lang="en-US" sz="2000" dirty="0">
                <a:solidFill>
                  <a:srgbClr val="660066"/>
                </a:solidFill>
              </a:rPr>
              <a:t>CBT therapist </a:t>
            </a:r>
            <a:r>
              <a:rPr lang="en-US" sz="2000" dirty="0">
                <a:solidFill>
                  <a:srgbClr val="660066"/>
                </a:solidFill>
              </a:rPr>
              <a:t>who </a:t>
            </a:r>
            <a:r>
              <a:rPr lang="en-US" sz="2000" dirty="0">
                <a:solidFill>
                  <a:srgbClr val="660066"/>
                </a:solidFill>
              </a:rPr>
              <a:t>does not do homework is not </a:t>
            </a:r>
            <a:r>
              <a:rPr lang="en-US" sz="2000" dirty="0">
                <a:solidFill>
                  <a:srgbClr val="660066"/>
                </a:solidFill>
              </a:rPr>
              <a:t>doing CBT</a:t>
            </a:r>
            <a:endParaRPr lang="en-US" sz="2000" dirty="0">
              <a:solidFill>
                <a:srgbClr val="660066"/>
              </a:solidFill>
            </a:endParaRPr>
          </a:p>
          <a:p>
            <a:pPr lvl="1"/>
            <a:r>
              <a:rPr lang="en-US" sz="2000" dirty="0">
                <a:solidFill>
                  <a:srgbClr val="660066"/>
                </a:solidFill>
              </a:rPr>
              <a:t>CBT without homework significantly reduces therapeutic </a:t>
            </a:r>
            <a:r>
              <a:rPr lang="en-US" sz="2000" dirty="0">
                <a:solidFill>
                  <a:srgbClr val="660066"/>
                </a:solidFill>
              </a:rPr>
              <a:t>effectiveness</a:t>
            </a:r>
          </a:p>
          <a:p>
            <a:r>
              <a:rPr lang="en-US" sz="2400" dirty="0" smtClean="0"/>
              <a:t>The focus of this chapter is on the general process of integrating homework as a key component of CBT, from </a:t>
            </a:r>
            <a:r>
              <a:rPr lang="en-US" sz="2400" dirty="0">
                <a:solidFill>
                  <a:srgbClr val="660066"/>
                </a:solidFill>
              </a:rPr>
              <a:t>assigning a task to maintaining client compliance</a:t>
            </a:r>
            <a:endParaRPr lang="en-US" sz="2400" dirty="0">
              <a:solidFill>
                <a:srgbClr val="660066"/>
              </a:solidFill>
            </a:endParaRPr>
          </a:p>
        </p:txBody>
      </p:sp>
    </p:spTree>
    <p:extLst>
      <p:ext uri="{BB962C8B-B14F-4D97-AF65-F5344CB8AC3E}">
        <p14:creationId xmlns:p14="http://schemas.microsoft.com/office/powerpoint/2010/main" val="40459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044005"/>
            <a:ext cx="9144000" cy="5400069"/>
          </a:xfrm>
          <a:prstGeom prst="rect">
            <a:avLst/>
          </a:prstGeom>
          <a:ln>
            <a:solidFill>
              <a:srgbClr val="660066"/>
            </a:solidFill>
          </a:ln>
        </p:spPr>
      </p:pic>
    </p:spTree>
    <p:extLst>
      <p:ext uri="{BB962C8B-B14F-4D97-AF65-F5344CB8AC3E}">
        <p14:creationId xmlns:p14="http://schemas.microsoft.com/office/powerpoint/2010/main" val="122179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797442"/>
            <a:ext cx="9144000" cy="6060558"/>
          </a:xfrm>
          <a:prstGeom prst="rect">
            <a:avLst/>
          </a:prstGeom>
          <a:ln>
            <a:solidFill>
              <a:srgbClr val="660066"/>
            </a:solidFill>
          </a:ln>
        </p:spPr>
      </p:pic>
    </p:spTree>
    <p:extLst>
      <p:ext uri="{BB962C8B-B14F-4D97-AF65-F5344CB8AC3E}">
        <p14:creationId xmlns:p14="http://schemas.microsoft.com/office/powerpoint/2010/main" val="228787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59974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One of the key driving forces for assigning homework is your CBT conceptualization, treatment plan, and interventions</a:t>
            </a:r>
          </a:p>
          <a:p>
            <a:r>
              <a:rPr lang="en-US" sz="2400" dirty="0" smtClean="0"/>
              <a:t>There are a variety of client specific factors that should be considered when assigning homework</a:t>
            </a:r>
          </a:p>
          <a:p>
            <a:pPr lvl="1"/>
            <a:r>
              <a:rPr lang="en-US" sz="2200" dirty="0" smtClean="0"/>
              <a:t>(a) severity of psychological distress; (b) cognitive, emotional,</a:t>
            </a:r>
            <a:r>
              <a:rPr lang="en-US" sz="2200" dirty="0"/>
              <a:t> </a:t>
            </a:r>
            <a:r>
              <a:rPr lang="en-US" sz="2200" dirty="0" smtClean="0"/>
              <a:t>and behavioral functioning; (c) motivation and readiness to change; (d) reading and writing skills; (e</a:t>
            </a:r>
            <a:r>
              <a:rPr lang="en-US" sz="2200" dirty="0" smtClean="0"/>
              <a:t>) </a:t>
            </a:r>
            <a:r>
              <a:rPr lang="en-US" sz="2200" dirty="0" smtClean="0"/>
              <a:t>CBT skills; (f) past therapy experience; and (g) personal constraints (e.g., living situation and available resources)</a:t>
            </a:r>
            <a:endParaRPr lang="en-US" sz="2200" dirty="0"/>
          </a:p>
        </p:txBody>
      </p:sp>
    </p:spTree>
    <p:extLst>
      <p:ext uri="{BB962C8B-B14F-4D97-AF65-F5344CB8AC3E}">
        <p14:creationId xmlns:p14="http://schemas.microsoft.com/office/powerpoint/2010/main" val="2284843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The expectation and necessity for homework assignments should be set by the first session</a:t>
            </a:r>
          </a:p>
          <a:p>
            <a:pPr lvl="1"/>
            <a:r>
              <a:rPr lang="en-US" sz="2200" dirty="0" smtClean="0"/>
              <a:t>First assignment should be as early as the first session; no later than the second session</a:t>
            </a:r>
          </a:p>
          <a:p>
            <a:r>
              <a:rPr lang="en-US" sz="2400" dirty="0"/>
              <a:t>Clients who initiate and develop their own homework assignments increase their level of self-efficacy and have a better chance continuing this behavior patter after therapy is over</a:t>
            </a:r>
          </a:p>
          <a:p>
            <a:endParaRPr lang="en-US" sz="2400" dirty="0" smtClean="0"/>
          </a:p>
        </p:txBody>
      </p:sp>
    </p:spTree>
    <p:extLst>
      <p:ext uri="{BB962C8B-B14F-4D97-AF65-F5344CB8AC3E}">
        <p14:creationId xmlns:p14="http://schemas.microsoft.com/office/powerpoint/2010/main" val="2962632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Early phase therapy – you should take the initial lead</a:t>
            </a:r>
          </a:p>
          <a:p>
            <a:r>
              <a:rPr lang="en-US" sz="2400" dirty="0" smtClean="0"/>
              <a:t>Middle phase therapy – clients should have an increasing collaborative role</a:t>
            </a:r>
          </a:p>
          <a:p>
            <a:r>
              <a:rPr lang="en-US" sz="2400" dirty="0" smtClean="0"/>
              <a:t>Late phase therapy – clients should have more of a lead role with your support</a:t>
            </a:r>
            <a:endParaRPr lang="en-US" sz="2400" dirty="0"/>
          </a:p>
        </p:txBody>
      </p:sp>
    </p:spTree>
    <p:extLst>
      <p:ext uri="{BB962C8B-B14F-4D97-AF65-F5344CB8AC3E}">
        <p14:creationId xmlns:p14="http://schemas.microsoft.com/office/powerpoint/2010/main" val="372465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t>Always provide a rationale when assigning homework</a:t>
            </a:r>
          </a:p>
          <a:p>
            <a:pPr lvl="1"/>
            <a:r>
              <a:rPr lang="en-US" sz="2200" dirty="0" smtClean="0"/>
              <a:t>Most often, the task being assigned is an extension of what is being done in session</a:t>
            </a:r>
          </a:p>
          <a:p>
            <a:r>
              <a:rPr lang="en-US" sz="2400" dirty="0" smtClean="0"/>
              <a:t>Review the assignment in detail, including expectations for follow-up in the next session</a:t>
            </a:r>
          </a:p>
          <a:p>
            <a:r>
              <a:rPr lang="en-US" sz="2400" dirty="0" smtClean="0"/>
              <a:t>Potential obstacles should be explored, including motivation and relevant negative automatic thoughts</a:t>
            </a:r>
            <a:endParaRPr lang="en-US" sz="2400" dirty="0"/>
          </a:p>
        </p:txBody>
      </p:sp>
    </p:spTree>
    <p:extLst>
      <p:ext uri="{BB962C8B-B14F-4D97-AF65-F5344CB8AC3E}">
        <p14:creationId xmlns:p14="http://schemas.microsoft.com/office/powerpoint/2010/main" val="1669470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Homework</a:t>
            </a:r>
            <a:endParaRPr lang="en-US" dirty="0"/>
          </a:p>
        </p:txBody>
      </p:sp>
      <p:sp>
        <p:nvSpPr>
          <p:cNvPr id="3" name="Content Placeholder 2"/>
          <p:cNvSpPr>
            <a:spLocks noGrp="1"/>
          </p:cNvSpPr>
          <p:nvPr>
            <p:ph idx="1"/>
          </p:nvPr>
        </p:nvSpPr>
        <p:spPr>
          <a:xfrm>
            <a:off x="498474" y="1981200"/>
            <a:ext cx="8351768" cy="4876800"/>
          </a:xfrm>
        </p:spPr>
        <p:txBody>
          <a:bodyPr>
            <a:normAutofit/>
          </a:bodyPr>
          <a:lstStyle/>
          <a:p>
            <a:r>
              <a:rPr lang="en-US" sz="2400" dirty="0" smtClean="0">
                <a:solidFill>
                  <a:srgbClr val="660066"/>
                </a:solidFill>
              </a:rPr>
              <a:t>Examples of common types of homework assignments that are generally unique to </a:t>
            </a:r>
            <a:r>
              <a:rPr lang="en-US" sz="2400" dirty="0" smtClean="0">
                <a:solidFill>
                  <a:srgbClr val="660066"/>
                </a:solidFill>
              </a:rPr>
              <a:t>CBT:</a:t>
            </a:r>
            <a:endParaRPr lang="en-US" sz="2400" dirty="0" smtClean="0">
              <a:solidFill>
                <a:srgbClr val="660066"/>
              </a:solidFill>
            </a:endParaRPr>
          </a:p>
          <a:p>
            <a:pPr lvl="1"/>
            <a:r>
              <a:rPr lang="en-US" sz="2200" dirty="0" smtClean="0"/>
              <a:t>Bibliotherapy</a:t>
            </a:r>
          </a:p>
          <a:p>
            <a:pPr lvl="1"/>
            <a:r>
              <a:rPr lang="en-US" sz="2200" dirty="0" smtClean="0"/>
              <a:t>Activity monitoring and scheduling</a:t>
            </a:r>
          </a:p>
          <a:p>
            <a:pPr lvl="1"/>
            <a:r>
              <a:rPr lang="en-US" sz="2200" dirty="0" smtClean="0"/>
              <a:t>Automatic thoughts and core beliefs: monitoring, evaluating, and modifying</a:t>
            </a:r>
          </a:p>
          <a:p>
            <a:pPr lvl="1"/>
            <a:r>
              <a:rPr lang="en-US" sz="2200" dirty="0" smtClean="0"/>
              <a:t>Exposure to fearful situations</a:t>
            </a:r>
          </a:p>
          <a:p>
            <a:pPr lvl="1"/>
            <a:r>
              <a:rPr lang="en-US" sz="2200" dirty="0" smtClean="0"/>
              <a:t>Skills training and practice</a:t>
            </a:r>
          </a:p>
          <a:p>
            <a:pPr lvl="1"/>
            <a:r>
              <a:rPr lang="en-US" sz="2200" dirty="0" smtClean="0"/>
              <a:t>Next session preparation</a:t>
            </a:r>
            <a:endParaRPr lang="en-US" sz="2200" dirty="0"/>
          </a:p>
        </p:txBody>
      </p:sp>
    </p:spTree>
    <p:extLst>
      <p:ext uri="{BB962C8B-B14F-4D97-AF65-F5344CB8AC3E}">
        <p14:creationId xmlns:p14="http://schemas.microsoft.com/office/powerpoint/2010/main" val="2807530959"/>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Advantage.thmx</Template>
  <TotalTime>1308</TotalTime>
  <Words>1756</Words>
  <Application>Microsoft Macintosh PowerPoint</Application>
  <PresentationFormat>On-screen Show (4:3)</PresentationFormat>
  <Paragraphs>129</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Calibri</vt:lpstr>
      <vt:lpstr>Rockwell</vt:lpstr>
      <vt:lpstr>Wingdings</vt:lpstr>
      <vt:lpstr>Advantage</vt:lpstr>
      <vt:lpstr>Homework: Therapy Between Sessions</vt:lpstr>
      <vt:lpstr>Homework</vt:lpstr>
      <vt:lpstr>Homework</vt:lpstr>
      <vt:lpstr>Assigning Homework</vt:lpstr>
      <vt:lpstr>Assigning Homework</vt:lpstr>
      <vt:lpstr>Assigning Homework</vt:lpstr>
      <vt:lpstr>Assigning Homework</vt:lpstr>
      <vt:lpstr>Assigning Homework</vt:lpstr>
      <vt:lpstr>Assigning Homework</vt:lpstr>
      <vt:lpstr>Assigning Homeowrk</vt:lpstr>
      <vt:lpstr>Fostering Homework Compliance</vt:lpstr>
      <vt:lpstr>Provide a Clear Rationale and Clear Instructions</vt:lpstr>
      <vt:lpstr>Provide a Clear Rationale and Clear Instructions</vt:lpstr>
      <vt:lpstr>Initiate Homework in Session</vt:lpstr>
      <vt:lpstr>Individualize Homework Assignments</vt:lpstr>
      <vt:lpstr>Individualize Homework Assignments</vt:lpstr>
      <vt:lpstr>Develop and Initiate Homework Collaboratively</vt:lpstr>
      <vt:lpstr>“Set Up” Your Clients for Success</vt:lpstr>
      <vt:lpstr>“Set Up” Your Clients for Success</vt:lpstr>
      <vt:lpstr>Help Clients Remember to Do Homework</vt:lpstr>
      <vt:lpstr>Help Clients Remember to Do Homework</vt:lpstr>
      <vt:lpstr>Anticipate Possible Problems</vt:lpstr>
      <vt:lpstr>Anticipate Possible Problems</vt:lpstr>
      <vt:lpstr>Review Homework in the Next Session</vt:lpstr>
      <vt:lpstr>Review Homework in the Next Session</vt:lpstr>
      <vt:lpstr>Review Homework in the Next Session</vt:lpstr>
      <vt:lpstr>Review Homework in the Next Session</vt:lpstr>
      <vt:lpstr>Fostering Homework Compliance</vt:lpstr>
      <vt:lpstr>Common Challenges for Homework</vt:lpstr>
      <vt:lpstr>PowerPoint Presentation</vt:lpstr>
      <vt:lpstr>PowerPoint Presentation</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dc:title>
  <dc:creator>Adam Volungis</dc:creator>
  <cp:lastModifiedBy>Adam Volungis</cp:lastModifiedBy>
  <cp:revision>52</cp:revision>
  <dcterms:created xsi:type="dcterms:W3CDTF">2016-11-09T20:48:55Z</dcterms:created>
  <dcterms:modified xsi:type="dcterms:W3CDTF">2018-08-15T04:51:58Z</dcterms:modified>
</cp:coreProperties>
</file>