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sldIdLst>
    <p:sldId id="256" r:id="rId2"/>
    <p:sldId id="274" r:id="rId3"/>
    <p:sldId id="275" r:id="rId4"/>
    <p:sldId id="276" r:id="rId5"/>
    <p:sldId id="277" r:id="rId6"/>
    <p:sldId id="278" r:id="rId7"/>
    <p:sldId id="279" r:id="rId8"/>
    <p:sldId id="280" r:id="rId9"/>
    <p:sldId id="282" r:id="rId10"/>
    <p:sldId id="262"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 id="295" r:id="rId24"/>
    <p:sldId id="296" r:id="rId25"/>
    <p:sldId id="297" r:id="rId26"/>
    <p:sldId id="26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185"/>
    <p:restoredTop sz="94690"/>
  </p:normalViewPr>
  <p:slideViewPr>
    <p:cSldViewPr snapToGrid="0" snapToObjects="1">
      <p:cViewPr>
        <p:scale>
          <a:sx n="136" d="100"/>
          <a:sy n="136" d="100"/>
        </p:scale>
        <p:origin x="144" y="720"/>
      </p:cViewPr>
      <p:guideLst>
        <p:guide orient="horz" pos="2160"/>
        <p:guide pos="384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036D42C-0D2C-2149-841F-7DAE7FFAE634}" type="datetimeFigureOut">
              <a:rPr lang="en-US" smtClean="0"/>
              <a:t>8/14/18</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D036D42C-0D2C-2149-841F-7DAE7FFAE634}" type="datetimeFigureOut">
              <a:rPr lang="en-US" smtClean="0"/>
              <a:t>8/14/18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14FDB-E7DE-5040-B455-CC4508BC7FA1}"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036D42C-0D2C-2149-841F-7DAE7FFAE634}" type="datetimeFigureOut">
              <a:rPr lang="en-US" smtClean="0"/>
              <a:t>8/14/18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14FDB-E7DE-5040-B455-CC4508BC7FA1}"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036D42C-0D2C-2149-841F-7DAE7FFAE634}" type="datetimeFigureOut">
              <a:rPr lang="en-US" smtClean="0"/>
              <a:t>8/14/18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14FDB-E7DE-5040-B455-CC4508BC7FA1}"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036D42C-0D2C-2149-841F-7DAE7FFAE634}" type="datetimeFigureOut">
              <a:rPr lang="en-US" smtClean="0"/>
              <a:t>8/14/18</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036D42C-0D2C-2149-841F-7DAE7FFAE634}" type="datetimeFigureOut">
              <a:rPr lang="en-US" smtClean="0"/>
              <a:t>8/14/18</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34B14FDB-E7DE-5040-B455-CC4508BC7FA1}"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36D42C-0D2C-2149-841F-7DAE7FFAE634}" type="datetimeFigureOut">
              <a:rPr lang="en-US" smtClean="0"/>
              <a:t>8/14/18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14FDB-E7DE-5040-B455-CC4508BC7FA1}"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036D42C-0D2C-2149-841F-7DAE7FFAE634}" type="datetimeFigureOut">
              <a:rPr lang="en-US" smtClean="0"/>
              <a:t>8/14/18</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34B14FDB-E7DE-5040-B455-CC4508BC7FA1}"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036D42C-0D2C-2149-841F-7DAE7FFAE634}" type="datetimeFigureOut">
              <a:rPr lang="en-US" smtClean="0"/>
              <a:t>8/14/18</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34B14FDB-E7DE-5040-B455-CC4508BC7FA1}"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036D42C-0D2C-2149-841F-7DAE7FFAE634}" type="datetimeFigureOut">
              <a:rPr lang="en-US" smtClean="0"/>
              <a:t>8/14/18</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34B14FDB-E7DE-5040-B455-CC4508BC7FA1}"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036D42C-0D2C-2149-841F-7DAE7FFAE634}" type="datetimeFigureOut">
              <a:rPr lang="en-US" smtClean="0"/>
              <a:t>8/14/18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14FDB-E7DE-5040-B455-CC4508BC7F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036D42C-0D2C-2149-841F-7DAE7FFAE634}" type="datetimeFigureOut">
              <a:rPr lang="en-US" smtClean="0"/>
              <a:t>8/14/18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14FDB-E7DE-5040-B455-CC4508BC7FA1}"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036D42C-0D2C-2149-841F-7DAE7FFAE634}" type="datetimeFigureOut">
              <a:rPr lang="en-US" smtClean="0"/>
              <a:t>8/14/18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14FDB-E7DE-5040-B455-CC4508BC7FA1}"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036D42C-0D2C-2149-841F-7DAE7FFAE634}" type="datetimeFigureOut">
              <a:rPr lang="en-US" smtClean="0"/>
              <a:t>8/14/18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14FDB-E7DE-5040-B455-CC4508BC7FA1}"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036D42C-0D2C-2149-841F-7DAE7FFAE634}" type="datetimeFigureOut">
              <a:rPr lang="en-US" smtClean="0"/>
              <a:t>8/14/18</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036D42C-0D2C-2149-841F-7DAE7FFAE634}" type="datetimeFigureOut">
              <a:rPr lang="en-US" smtClean="0"/>
              <a:t>8/14/18</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34B14FDB-E7DE-5040-B455-CC4508BC7FA1}"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036D42C-0D2C-2149-841F-7DAE7FFAE634}" type="datetimeFigureOut">
              <a:rPr lang="en-US" smtClean="0"/>
              <a:t>8/14/18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14FDB-E7DE-5040-B455-CC4508BC7F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D036D42C-0D2C-2149-841F-7DAE7FFAE634}" type="datetimeFigureOut">
              <a:rPr lang="en-US" smtClean="0"/>
              <a:t>8/14/18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14FDB-E7DE-5040-B455-CC4508BC7FA1}"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036D42C-0D2C-2149-841F-7DAE7FFAE634}" type="datetimeFigureOut">
              <a:rPr lang="en-US" smtClean="0"/>
              <a:t>8/14/18</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34B14FDB-E7DE-5040-B455-CC4508BC7FA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036D42C-0D2C-2149-841F-7DAE7FFAE634}" type="datetimeFigureOut">
              <a:rPr lang="en-US" smtClean="0"/>
              <a:t>8/14/18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14FDB-E7DE-5040-B455-CC4508BC7FA1}"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036D42C-0D2C-2149-841F-7DAE7FFAE634}" type="datetimeFigureOut">
              <a:rPr lang="en-US" smtClean="0"/>
              <a:t>8/14/18</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34B14FDB-E7DE-5040-B455-CC4508BC7FA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 id="2147483696" r:id="rId18"/>
    <p:sldLayoutId id="2147483697" r:id="rId19"/>
    <p:sldLayoutId id="2147483698"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865428" y="385646"/>
            <a:ext cx="2031242" cy="594665"/>
          </a:xfrm>
          <a:prstGeom prst="rect">
            <a:avLst/>
          </a:prstGeom>
        </p:spPr>
        <p:txBody>
          <a:bodyPr vert="horz" lIns="91440" tIns="45720" rIns="91440" bIns="45720" rtlCol="0" anchor="t" anchorCtr="0">
            <a:normAutofit fontScale="97500"/>
          </a:bodyPr>
          <a:lstStyle>
            <a:lvl1pPr algn="l" defTabSz="914400" rtl="0" eaLnBrk="1" latinLnBrk="0" hangingPunct="1">
              <a:spcBef>
                <a:spcPct val="0"/>
              </a:spcBef>
              <a:buNone/>
              <a:defRPr sz="2800" b="0" kern="1200">
                <a:solidFill>
                  <a:schemeClr val="accent1"/>
                </a:solidFill>
                <a:latin typeface="+mj-lt"/>
                <a:ea typeface="+mj-ea"/>
                <a:cs typeface="+mj-cs"/>
              </a:defRPr>
            </a:lvl1pPr>
          </a:lstStyle>
          <a:p>
            <a:r>
              <a:rPr lang="en-US" dirty="0" smtClean="0">
                <a:solidFill>
                  <a:schemeClr val="tx1"/>
                </a:solidFill>
              </a:rPr>
              <a:t>Chapter 5</a:t>
            </a:r>
            <a:endParaRPr lang="en-US" dirty="0">
              <a:solidFill>
                <a:schemeClr val="tx1"/>
              </a:solidFill>
            </a:endParaRPr>
          </a:p>
        </p:txBody>
      </p:sp>
      <p:sp>
        <p:nvSpPr>
          <p:cNvPr id="8" name="Title 1"/>
          <p:cNvSpPr>
            <a:spLocks noGrp="1"/>
          </p:cNvSpPr>
          <p:nvPr>
            <p:ph type="ctrTitle"/>
          </p:nvPr>
        </p:nvSpPr>
        <p:spPr>
          <a:xfrm>
            <a:off x="289667" y="4624668"/>
            <a:ext cx="8549533" cy="1044150"/>
          </a:xfrm>
        </p:spPr>
        <p:txBody>
          <a:bodyPr>
            <a:normAutofit/>
          </a:bodyPr>
          <a:lstStyle/>
          <a:p>
            <a:r>
              <a:rPr lang="en-US" dirty="0" smtClean="0"/>
              <a:t>Psychoeducation: Teaching, Supporting, and Motivating</a:t>
            </a:r>
            <a:endParaRPr lang="en-US" dirty="0"/>
          </a:p>
        </p:txBody>
      </p:sp>
    </p:spTree>
    <p:extLst>
      <p:ext uri="{BB962C8B-B14F-4D97-AF65-F5344CB8AC3E}">
        <p14:creationId xmlns:p14="http://schemas.microsoft.com/office/powerpoint/2010/main" val="1960917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0"/>
            <a:ext cx="9144000" cy="6858000"/>
          </a:xfrm>
          <a:prstGeom prst="rect">
            <a:avLst/>
          </a:prstGeom>
          <a:ln>
            <a:solidFill>
              <a:srgbClr val="660066"/>
            </a:solidFill>
          </a:ln>
        </p:spPr>
      </p:pic>
    </p:spTree>
    <p:extLst>
      <p:ext uri="{BB962C8B-B14F-4D97-AF65-F5344CB8AC3E}">
        <p14:creationId xmlns:p14="http://schemas.microsoft.com/office/powerpoint/2010/main" val="1488338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Therapy Expectations</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a:t>Like setting </a:t>
            </a:r>
            <a:r>
              <a:rPr lang="en-US" sz="2400" dirty="0" smtClean="0"/>
              <a:t>a broad </a:t>
            </a:r>
            <a:r>
              <a:rPr lang="en-US" sz="2400" dirty="0"/>
              <a:t>agenda for therapy as </a:t>
            </a:r>
            <a:r>
              <a:rPr lang="en-US" sz="2400" dirty="0" smtClean="0"/>
              <a:t>a whole </a:t>
            </a:r>
            <a:r>
              <a:rPr lang="en-US" sz="2400" dirty="0"/>
              <a:t>rather than </a:t>
            </a:r>
            <a:r>
              <a:rPr lang="en-US" sz="2400" dirty="0" smtClean="0"/>
              <a:t>for just </a:t>
            </a:r>
            <a:r>
              <a:rPr lang="en-US" sz="2400" dirty="0"/>
              <a:t>one </a:t>
            </a:r>
            <a:r>
              <a:rPr lang="en-US" sz="2400" dirty="0" smtClean="0"/>
              <a:t>session</a:t>
            </a:r>
            <a:endParaRPr lang="en-US" sz="2400" dirty="0"/>
          </a:p>
          <a:p>
            <a:r>
              <a:rPr lang="en-US" sz="2400" dirty="0"/>
              <a:t>Clients come to therapy with different expectations</a:t>
            </a:r>
          </a:p>
          <a:p>
            <a:pPr lvl="1"/>
            <a:r>
              <a:rPr lang="en-US" sz="2200" dirty="0"/>
              <a:t>For those with no expectations, explaining CBT can provide some comfort by minimizing the mystery of therapy and setting structure </a:t>
            </a:r>
          </a:p>
          <a:p>
            <a:pPr lvl="1"/>
            <a:r>
              <a:rPr lang="en-US" sz="2200" dirty="0"/>
              <a:t>For others, their expectations and/or previous therapeutic experiences may not be similar to how CBT actually works</a:t>
            </a:r>
          </a:p>
          <a:p>
            <a:pPr lvl="2"/>
            <a:r>
              <a:rPr lang="en-US" sz="2000" dirty="0"/>
              <a:t>Thus, you might be in the position to adjust their </a:t>
            </a:r>
            <a:r>
              <a:rPr lang="en-US" sz="2000" dirty="0" smtClean="0"/>
              <a:t>expectations </a:t>
            </a:r>
            <a:r>
              <a:rPr lang="en-US" sz="2000" dirty="0"/>
              <a:t>or even “retrain” their role as a client, especially if they have received a form of non-directive therapy in the </a:t>
            </a:r>
            <a:r>
              <a:rPr lang="en-US" sz="2000" dirty="0" smtClean="0"/>
              <a:t>past</a:t>
            </a:r>
          </a:p>
          <a:p>
            <a:endParaRPr lang="en-US" sz="2400" dirty="0" smtClean="0"/>
          </a:p>
        </p:txBody>
      </p:sp>
    </p:spTree>
    <p:extLst>
      <p:ext uri="{BB962C8B-B14F-4D97-AF65-F5344CB8AC3E}">
        <p14:creationId xmlns:p14="http://schemas.microsoft.com/office/powerpoint/2010/main" val="3161237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Therapy Expectations</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a:t>At this point in therapy, it is generally best to be brief and simple in your explanation of therapy </a:t>
            </a:r>
            <a:r>
              <a:rPr lang="en-US" sz="2400" dirty="0" smtClean="0"/>
              <a:t>expectations</a:t>
            </a:r>
          </a:p>
          <a:p>
            <a:pPr lvl="1"/>
            <a:r>
              <a:rPr lang="en-US" sz="2200" dirty="0" smtClean="0"/>
              <a:t>Spending too much time on this topic and/or using too much CBT jargon has the potential to intimidate and overwhelm clients</a:t>
            </a:r>
          </a:p>
          <a:p>
            <a:pPr lvl="2"/>
            <a:r>
              <a:rPr lang="en-US" sz="2200" dirty="0" smtClean="0"/>
              <a:t>There will be many other opportunities to provide psychoeducation about specific topics and skills</a:t>
            </a:r>
            <a:endParaRPr lang="en-US" sz="2200" dirty="0"/>
          </a:p>
        </p:txBody>
      </p:sp>
    </p:spTree>
    <p:extLst>
      <p:ext uri="{BB962C8B-B14F-4D97-AF65-F5344CB8AC3E}">
        <p14:creationId xmlns:p14="http://schemas.microsoft.com/office/powerpoint/2010/main" val="351143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Therapy Expectations</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smtClean="0"/>
              <a:t>Information that should be addressed while discussing therapy expectations (</a:t>
            </a:r>
            <a:r>
              <a:rPr lang="en-US" sz="2400" dirty="0">
                <a:solidFill>
                  <a:srgbClr val="660066"/>
                </a:solidFill>
              </a:rPr>
              <a:t>See</a:t>
            </a:r>
            <a:r>
              <a:rPr lang="en-US" sz="2400" dirty="0" smtClean="0"/>
              <a:t> </a:t>
            </a:r>
            <a:r>
              <a:rPr lang="en-US" sz="2400" dirty="0" smtClean="0">
                <a:solidFill>
                  <a:srgbClr val="660066"/>
                </a:solidFill>
              </a:rPr>
              <a:t>Table 5.1</a:t>
            </a:r>
            <a:r>
              <a:rPr lang="en-US" sz="2400" dirty="0" smtClean="0"/>
              <a:t>):</a:t>
            </a:r>
          </a:p>
          <a:p>
            <a:pPr lvl="1"/>
            <a:r>
              <a:rPr lang="en-US" sz="2200" dirty="0" smtClean="0"/>
              <a:t>Collaboration</a:t>
            </a:r>
          </a:p>
          <a:p>
            <a:pPr lvl="1"/>
            <a:r>
              <a:rPr lang="en-US" sz="2200" dirty="0" smtClean="0"/>
              <a:t>Session structure</a:t>
            </a:r>
            <a:endParaRPr lang="en-US" sz="2200" dirty="0"/>
          </a:p>
          <a:p>
            <a:pPr lvl="1"/>
            <a:r>
              <a:rPr lang="en-US" sz="2200" dirty="0"/>
              <a:t>Goal </a:t>
            </a:r>
            <a:r>
              <a:rPr lang="en-US" sz="2200" dirty="0" smtClean="0"/>
              <a:t>directed</a:t>
            </a:r>
            <a:endParaRPr lang="en-US" sz="2200" dirty="0"/>
          </a:p>
          <a:p>
            <a:pPr lvl="1"/>
            <a:r>
              <a:rPr lang="en-US" sz="2200" dirty="0"/>
              <a:t>Taking </a:t>
            </a:r>
            <a:r>
              <a:rPr lang="en-US" sz="2200" dirty="0" smtClean="0"/>
              <a:t>notes</a:t>
            </a:r>
            <a:endParaRPr lang="en-US" sz="2200" dirty="0"/>
          </a:p>
          <a:p>
            <a:pPr lvl="1"/>
            <a:r>
              <a:rPr lang="en-US" sz="2200" dirty="0" smtClean="0"/>
              <a:t>Homework</a:t>
            </a:r>
          </a:p>
          <a:p>
            <a:pPr lvl="1"/>
            <a:r>
              <a:rPr lang="en-US" sz="2200" dirty="0" smtClean="0"/>
              <a:t>Challenge </a:t>
            </a:r>
            <a:r>
              <a:rPr lang="en-US" sz="2200" dirty="0"/>
              <a:t>ways of </a:t>
            </a:r>
            <a:r>
              <a:rPr lang="en-US" sz="2200" dirty="0" smtClean="0"/>
              <a:t>thinking and behaving</a:t>
            </a:r>
            <a:endParaRPr lang="en-US" sz="2200" dirty="0"/>
          </a:p>
          <a:p>
            <a:pPr lvl="1"/>
            <a:r>
              <a:rPr lang="en-US" sz="2200" dirty="0"/>
              <a:t>Moments of increased distress before reduced</a:t>
            </a:r>
          </a:p>
          <a:p>
            <a:pPr lvl="1"/>
            <a:r>
              <a:rPr lang="en-US" sz="2200" dirty="0" smtClean="0"/>
              <a:t>Autonomy</a:t>
            </a:r>
            <a:endParaRPr lang="en-US" sz="2200" dirty="0"/>
          </a:p>
        </p:txBody>
      </p:sp>
    </p:spTree>
    <p:extLst>
      <p:ext uri="{BB962C8B-B14F-4D97-AF65-F5344CB8AC3E}">
        <p14:creationId xmlns:p14="http://schemas.microsoft.com/office/powerpoint/2010/main" val="2877716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Cognitive Model</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smtClean="0"/>
              <a:t>Must be reviewed early in therapy because it sets the foundation for how clients’ problems are conceptualized and treated</a:t>
            </a:r>
          </a:p>
          <a:p>
            <a:r>
              <a:rPr lang="en-US" sz="2400" dirty="0" smtClean="0"/>
              <a:t>Relationship </a:t>
            </a:r>
            <a:r>
              <a:rPr lang="en-US" sz="2400" dirty="0"/>
              <a:t>between triggering events, automatic thoughts (or images), emotional and physiological responses, behaviors, and associated outcomes</a:t>
            </a:r>
          </a:p>
          <a:p>
            <a:r>
              <a:rPr lang="en-US" sz="2400" dirty="0" smtClean="0"/>
              <a:t>Visual models using a client specific example</a:t>
            </a:r>
          </a:p>
          <a:p>
            <a:pPr lvl="1"/>
            <a:r>
              <a:rPr lang="en-US" sz="2200" dirty="0">
                <a:solidFill>
                  <a:srgbClr val="660066"/>
                </a:solidFill>
              </a:rPr>
              <a:t>See Figure 1.1 – Reciprocal Cognitive-Behavioral Model</a:t>
            </a:r>
          </a:p>
          <a:p>
            <a:pPr lvl="1"/>
            <a:r>
              <a:rPr lang="en-US" sz="2200" dirty="0" smtClean="0"/>
              <a:t>Can also use handouts or whiteboard</a:t>
            </a:r>
            <a:endParaRPr lang="en-US" sz="2200" dirty="0"/>
          </a:p>
          <a:p>
            <a:endParaRPr lang="en-US" sz="2400" dirty="0" smtClean="0"/>
          </a:p>
        </p:txBody>
      </p:sp>
    </p:spTree>
    <p:extLst>
      <p:ext uri="{BB962C8B-B14F-4D97-AF65-F5344CB8AC3E}">
        <p14:creationId xmlns:p14="http://schemas.microsoft.com/office/powerpoint/2010/main" val="1829376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Phase Psychoeducation</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b="1" dirty="0" smtClean="0">
                <a:solidFill>
                  <a:srgbClr val="660066"/>
                </a:solidFill>
              </a:rPr>
              <a:t>Video Vignette 5.1 (p. 110)</a:t>
            </a:r>
          </a:p>
          <a:p>
            <a:pPr lvl="1"/>
            <a:r>
              <a:rPr lang="en-US" sz="2200" b="1" dirty="0" smtClean="0">
                <a:solidFill>
                  <a:srgbClr val="660066"/>
                </a:solidFill>
              </a:rPr>
              <a:t>MDD-4: Psychoeducation – Therapy Expectations and the Cognitive Model</a:t>
            </a:r>
          </a:p>
          <a:p>
            <a:pPr lvl="2"/>
            <a:r>
              <a:rPr lang="en-US" sz="2000" dirty="0"/>
              <a:t>*Discussion questions and an activity will follow Video Vignette 5.2 (psychoeducation of diagnosis)</a:t>
            </a:r>
          </a:p>
        </p:txBody>
      </p:sp>
    </p:spTree>
    <p:extLst>
      <p:ext uri="{BB962C8B-B14F-4D97-AF65-F5344CB8AC3E}">
        <p14:creationId xmlns:p14="http://schemas.microsoft.com/office/powerpoint/2010/main" val="347548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Diagnosis, Case Formulation, and Treatment Plan</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smtClean="0"/>
              <a:t>Psychoeducation of diagnoses and associated problems</a:t>
            </a:r>
            <a:endParaRPr lang="en-US" sz="2400" dirty="0"/>
          </a:p>
          <a:p>
            <a:pPr lvl="1"/>
            <a:r>
              <a:rPr lang="en-US" sz="2200" dirty="0"/>
              <a:t>Most clients often feel at least some relief when informed of their diagnosis because it is a step closer to understanding their </a:t>
            </a:r>
            <a:r>
              <a:rPr lang="en-US" sz="2200" dirty="0" smtClean="0"/>
              <a:t>distress</a:t>
            </a:r>
          </a:p>
          <a:p>
            <a:pPr lvl="1"/>
            <a:r>
              <a:rPr lang="en-US" sz="2200" dirty="0" smtClean="0"/>
              <a:t>Help normalize experience by discussing common symptoms,</a:t>
            </a:r>
            <a:r>
              <a:rPr lang="en-US" sz="2200" dirty="0"/>
              <a:t> </a:t>
            </a:r>
            <a:r>
              <a:rPr lang="en-US" sz="2200" dirty="0" smtClean="0"/>
              <a:t>incidence/prevalence rates, and possible etiological factors</a:t>
            </a:r>
          </a:p>
          <a:p>
            <a:pPr lvl="2"/>
            <a:r>
              <a:rPr lang="en-US" sz="2000" dirty="0" smtClean="0"/>
              <a:t>While normalizing be cautious to not minimize their own unique experiences</a:t>
            </a:r>
          </a:p>
          <a:p>
            <a:pPr lvl="1"/>
            <a:r>
              <a:rPr lang="en-US" sz="2400" dirty="0" smtClean="0"/>
              <a:t>Cannot promise to fully “cure” clients but can assure them that past clients with similar diagnoses and problems have been treated with positive outcomes</a:t>
            </a:r>
          </a:p>
          <a:p>
            <a:pPr lvl="1"/>
            <a:endParaRPr lang="en-US" sz="2400" dirty="0"/>
          </a:p>
        </p:txBody>
      </p:sp>
    </p:spTree>
    <p:extLst>
      <p:ext uri="{BB962C8B-B14F-4D97-AF65-F5344CB8AC3E}">
        <p14:creationId xmlns:p14="http://schemas.microsoft.com/office/powerpoint/2010/main" val="87993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Diagnosis, Case Formulation, and Treatment Plan</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smtClean="0"/>
              <a:t>Initial case formulation</a:t>
            </a:r>
          </a:p>
          <a:p>
            <a:pPr lvl="1"/>
            <a:r>
              <a:rPr lang="en-US" sz="2200" dirty="0" smtClean="0"/>
              <a:t>Can use your CBT model of psychoeducation of diagnoses and problems as a backdrop to explain your conceptualization of your clients’ distress</a:t>
            </a:r>
          </a:p>
          <a:p>
            <a:pPr lvl="1"/>
            <a:r>
              <a:rPr lang="en-US" sz="2200" dirty="0" smtClean="0"/>
              <a:t>Be </a:t>
            </a:r>
            <a:r>
              <a:rPr lang="en-US" sz="2200" dirty="0"/>
              <a:t>open to client feedback and do not present your case formulation as infallible; it will evolve over </a:t>
            </a:r>
            <a:r>
              <a:rPr lang="en-US" sz="2200" dirty="0" smtClean="0"/>
              <a:t>time</a:t>
            </a:r>
          </a:p>
          <a:p>
            <a:r>
              <a:rPr lang="en-US" sz="2400" dirty="0"/>
              <a:t>Treatment plan – goals and interventions</a:t>
            </a:r>
          </a:p>
          <a:p>
            <a:pPr lvl="1"/>
            <a:r>
              <a:rPr lang="en-US" sz="2200" dirty="0"/>
              <a:t>Better treatment compliance when there is a collaborative understanding and mutual agreement of the precipitating and maintaining factors for client distress and an understanding why specific interventions will be used</a:t>
            </a:r>
          </a:p>
          <a:p>
            <a:endParaRPr lang="en-US" sz="2400" dirty="0"/>
          </a:p>
        </p:txBody>
      </p:sp>
    </p:spTree>
    <p:extLst>
      <p:ext uri="{BB962C8B-B14F-4D97-AF65-F5344CB8AC3E}">
        <p14:creationId xmlns:p14="http://schemas.microsoft.com/office/powerpoint/2010/main" val="739113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Phase Psychoeducation</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b="1" dirty="0" smtClean="0">
                <a:solidFill>
                  <a:srgbClr val="660066"/>
                </a:solidFill>
              </a:rPr>
              <a:t>Video Vignette 5.2 (p. 114)</a:t>
            </a:r>
          </a:p>
          <a:p>
            <a:pPr lvl="1"/>
            <a:r>
              <a:rPr lang="en-US" sz="2200" b="1" dirty="0" smtClean="0">
                <a:solidFill>
                  <a:srgbClr val="660066"/>
                </a:solidFill>
              </a:rPr>
              <a:t>PDA-4: Psychoeducation – Diagnosis</a:t>
            </a:r>
          </a:p>
          <a:p>
            <a:r>
              <a:rPr lang="en-US" sz="2400" b="1" dirty="0" smtClean="0">
                <a:solidFill>
                  <a:srgbClr val="660066"/>
                </a:solidFill>
              </a:rPr>
              <a:t>Discussion Questions 5.1 (p. 116)</a:t>
            </a:r>
          </a:p>
          <a:p>
            <a:r>
              <a:rPr lang="en-US" sz="2400" b="1" dirty="0" smtClean="0">
                <a:solidFill>
                  <a:srgbClr val="660066"/>
                </a:solidFill>
              </a:rPr>
              <a:t>Activity 5.1: Psychoeducation (p. 116)</a:t>
            </a:r>
          </a:p>
        </p:txBody>
      </p:sp>
    </p:spTree>
    <p:extLst>
      <p:ext uri="{BB962C8B-B14F-4D97-AF65-F5344CB8AC3E}">
        <p14:creationId xmlns:p14="http://schemas.microsoft.com/office/powerpoint/2010/main" val="617951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CBT Skill Psychoeducation</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36010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Psychoeducation</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661747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CBT Skill Psychoeducation</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smtClean="0"/>
              <a:t>Beyond early phase psychoeducation, there will be many moments of psychoeducation during essentially every session </a:t>
            </a:r>
          </a:p>
          <a:p>
            <a:r>
              <a:rPr lang="en-US" sz="2400" dirty="0" smtClean="0"/>
              <a:t>There is significant variation of psychoeducation content during the middle and late phases of therapy</a:t>
            </a:r>
          </a:p>
          <a:p>
            <a:pPr lvl="1"/>
            <a:r>
              <a:rPr lang="en-US" sz="2200" dirty="0" smtClean="0"/>
              <a:t>Depends on clients’ type of distress and severity</a:t>
            </a:r>
          </a:p>
          <a:p>
            <a:r>
              <a:rPr lang="en-US" sz="2400" dirty="0"/>
              <a:t>T</a:t>
            </a:r>
            <a:r>
              <a:rPr lang="en-US" sz="2400" dirty="0" smtClean="0"/>
              <a:t>wo components that receive focus here include:</a:t>
            </a:r>
          </a:p>
          <a:p>
            <a:pPr lvl="1"/>
            <a:r>
              <a:rPr lang="en-US" sz="2200" dirty="0">
                <a:solidFill>
                  <a:srgbClr val="660066"/>
                </a:solidFill>
              </a:rPr>
              <a:t>Teaching new skills</a:t>
            </a:r>
          </a:p>
          <a:p>
            <a:pPr lvl="1"/>
            <a:r>
              <a:rPr lang="en-US" sz="2200" dirty="0" err="1">
                <a:solidFill>
                  <a:srgbClr val="660066"/>
                </a:solidFill>
              </a:rPr>
              <a:t>Bibliotherapy</a:t>
            </a:r>
            <a:r>
              <a:rPr lang="en-US" sz="2200" dirty="0">
                <a:solidFill>
                  <a:srgbClr val="660066"/>
                </a:solidFill>
              </a:rPr>
              <a:t> </a:t>
            </a:r>
            <a:r>
              <a:rPr lang="en-US" sz="2200" dirty="0" smtClean="0">
                <a:solidFill>
                  <a:srgbClr val="660066"/>
                </a:solidFill>
              </a:rPr>
              <a:t>and technology</a:t>
            </a:r>
            <a:endParaRPr lang="en-US" sz="2200" dirty="0">
              <a:solidFill>
                <a:srgbClr val="660066"/>
              </a:solidFill>
            </a:endParaRPr>
          </a:p>
          <a:p>
            <a:endParaRPr lang="en-US" sz="2400" dirty="0"/>
          </a:p>
        </p:txBody>
      </p:sp>
    </p:spTree>
    <p:extLst>
      <p:ext uri="{BB962C8B-B14F-4D97-AF65-F5344CB8AC3E}">
        <p14:creationId xmlns:p14="http://schemas.microsoft.com/office/powerpoint/2010/main" val="1893222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Teaching New Skills: In-Session Practice to Between Session Application</a:t>
            </a:r>
            <a:endParaRPr lang="en-US" sz="2800"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smtClean="0"/>
              <a:t>Provide </a:t>
            </a:r>
            <a:r>
              <a:rPr lang="en-US" sz="2400" dirty="0"/>
              <a:t>many “mini-lessons” for new skills – </a:t>
            </a:r>
            <a:r>
              <a:rPr lang="en-US" sz="2400" dirty="0" smtClean="0"/>
              <a:t>accumulate into </a:t>
            </a:r>
            <a:r>
              <a:rPr lang="en-US" sz="2400" dirty="0"/>
              <a:t>“big” </a:t>
            </a:r>
            <a:r>
              <a:rPr lang="en-US" sz="2400" dirty="0" smtClean="0"/>
              <a:t>cognitive-behavioral skills</a:t>
            </a:r>
            <a:endParaRPr lang="en-US" sz="2400" dirty="0"/>
          </a:p>
          <a:p>
            <a:r>
              <a:rPr lang="en-US" sz="2400" dirty="0" smtClean="0"/>
              <a:t>Use examples specific to your clients’ presenting problems</a:t>
            </a:r>
          </a:p>
          <a:p>
            <a:pPr lvl="1"/>
            <a:r>
              <a:rPr lang="en-US" sz="2200" dirty="0" smtClean="0"/>
              <a:t>Scaffold your clients through each step of the exercise</a:t>
            </a:r>
          </a:p>
          <a:p>
            <a:pPr lvl="1"/>
            <a:r>
              <a:rPr lang="en-US" sz="2200" dirty="0" smtClean="0"/>
              <a:t>A copy of the completed exercise or a photo of the whiteboard can be used as a template for clients to study and use outside of session</a:t>
            </a:r>
          </a:p>
          <a:p>
            <a:pPr lvl="1"/>
            <a:r>
              <a:rPr lang="en-US" sz="2200" dirty="0" smtClean="0"/>
              <a:t>A therapy notebook can be used to organize completed exercises</a:t>
            </a:r>
          </a:p>
          <a:p>
            <a:pPr lvl="2"/>
            <a:r>
              <a:rPr lang="en-US" sz="2200" dirty="0" smtClean="0"/>
              <a:t>Homework assignments, handouts, client therapy notes worksheets, and self-report measures</a:t>
            </a:r>
            <a:endParaRPr lang="en-US" sz="2200" dirty="0"/>
          </a:p>
          <a:p>
            <a:endParaRPr lang="en-US" sz="2400" dirty="0"/>
          </a:p>
        </p:txBody>
      </p:sp>
    </p:spTree>
    <p:extLst>
      <p:ext uri="{BB962C8B-B14F-4D97-AF65-F5344CB8AC3E}">
        <p14:creationId xmlns:p14="http://schemas.microsoft.com/office/powerpoint/2010/main" val="20977233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Teaching New Skills: In-Session Practice to Between Session Application</a:t>
            </a:r>
            <a:endParaRPr lang="en-US" sz="2800"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smtClean="0"/>
              <a:t>There will also be opportunities where it is most appropriate for clients to practice and apply their new skills beyond written exercises</a:t>
            </a:r>
          </a:p>
          <a:p>
            <a:pPr lvl="1"/>
            <a:r>
              <a:rPr lang="en-US" sz="2200" dirty="0" smtClean="0"/>
              <a:t>First practice these new skills in session because they can sometimes be distress provoking for some clients</a:t>
            </a:r>
          </a:p>
          <a:p>
            <a:pPr lvl="2"/>
            <a:r>
              <a:rPr lang="en-US" sz="2200" dirty="0" smtClean="0"/>
              <a:t>Also allows for you to provide direct feedback to ensure that the skills are being applied appropriately</a:t>
            </a:r>
            <a:endParaRPr lang="en-US" sz="2200" dirty="0"/>
          </a:p>
        </p:txBody>
      </p:sp>
    </p:spTree>
    <p:extLst>
      <p:ext uri="{BB962C8B-B14F-4D97-AF65-F5344CB8AC3E}">
        <p14:creationId xmlns:p14="http://schemas.microsoft.com/office/powerpoint/2010/main" val="19630938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Bibliotherapy</a:t>
            </a:r>
            <a:r>
              <a:rPr lang="en-US" dirty="0" smtClean="0"/>
              <a:t> and Technology</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a:t>There are many self-help books and related materials available through multiple avenues of technology (e.g., professional mental health websites, computer programs/games, smartphone applications)</a:t>
            </a:r>
          </a:p>
          <a:p>
            <a:pPr lvl="1"/>
            <a:r>
              <a:rPr lang="en-US" sz="2200" dirty="0"/>
              <a:t>However, without appropriate professional assistance, many of these resources do not provide long-term effective change; and in some cases can cause more </a:t>
            </a:r>
            <a:r>
              <a:rPr lang="en-US" sz="2200" dirty="0" smtClean="0"/>
              <a:t>harm</a:t>
            </a:r>
          </a:p>
          <a:p>
            <a:pPr lvl="1"/>
            <a:r>
              <a:rPr lang="en-US" sz="2200" dirty="0"/>
              <a:t>Your role as a therapist is to </a:t>
            </a:r>
            <a:r>
              <a:rPr lang="en-US" sz="2200" dirty="0" smtClean="0"/>
              <a:t>be judicious </a:t>
            </a:r>
            <a:r>
              <a:rPr lang="en-US" sz="2200" dirty="0"/>
              <a:t>in what CBT materials are assigned to your clients and continuously monitor its impact on therapy </a:t>
            </a:r>
          </a:p>
          <a:p>
            <a:endParaRPr lang="en-US" sz="2400" dirty="0"/>
          </a:p>
        </p:txBody>
      </p:sp>
    </p:spTree>
    <p:extLst>
      <p:ext uri="{BB962C8B-B14F-4D97-AF65-F5344CB8AC3E}">
        <p14:creationId xmlns:p14="http://schemas.microsoft.com/office/powerpoint/2010/main" val="12611288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Bibliotherapy</a:t>
            </a:r>
            <a:r>
              <a:rPr lang="en-US" dirty="0" smtClean="0"/>
              <a:t> and Technology</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a:t>Consider the phase of therapy and your clients</a:t>
            </a:r>
            <a:r>
              <a:rPr lang="en-US" sz="2400" dirty="0" smtClean="0"/>
              <a:t>’ </a:t>
            </a:r>
            <a:r>
              <a:rPr lang="en-US" sz="2400" dirty="0"/>
              <a:t>level of intelligence, cognitive and emotional sophistication, and psychological self-awareness </a:t>
            </a:r>
            <a:endParaRPr lang="en-US" sz="1800" dirty="0"/>
          </a:p>
          <a:p>
            <a:r>
              <a:rPr lang="en-US" sz="2400" dirty="0" smtClean="0"/>
              <a:t>You should read </a:t>
            </a:r>
            <a:r>
              <a:rPr lang="en-US" sz="2400" dirty="0"/>
              <a:t>and review any resources you assign to your clients in advance</a:t>
            </a:r>
          </a:p>
          <a:p>
            <a:pPr lvl="1"/>
            <a:r>
              <a:rPr lang="en-US" sz="2200" dirty="0"/>
              <a:t>You must understand the content in order to determine appropriateness and monitor clients’ </a:t>
            </a:r>
            <a:r>
              <a:rPr lang="en-US" sz="2200" dirty="0" smtClean="0"/>
              <a:t>use</a:t>
            </a:r>
          </a:p>
          <a:p>
            <a:r>
              <a:rPr lang="en-US" sz="2400" dirty="0" smtClean="0"/>
              <a:t>Your assigned resources will be most effective if they are purposefully integrated into your treatment plan</a:t>
            </a:r>
          </a:p>
          <a:p>
            <a:pPr lvl="1"/>
            <a:r>
              <a:rPr lang="en-US" sz="2200" dirty="0" smtClean="0"/>
              <a:t>What clients are reading and using outside of session should match what is being covered in session</a:t>
            </a:r>
            <a:endParaRPr lang="en-US" sz="2200" dirty="0"/>
          </a:p>
          <a:p>
            <a:endParaRPr lang="en-US" sz="2400" dirty="0"/>
          </a:p>
        </p:txBody>
      </p:sp>
    </p:spTree>
    <p:extLst>
      <p:ext uri="{BB962C8B-B14F-4D97-AF65-F5344CB8AC3E}">
        <p14:creationId xmlns:p14="http://schemas.microsoft.com/office/powerpoint/2010/main" val="12279133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3350846"/>
            <a:ext cx="5638800" cy="1135429"/>
          </a:xfrm>
        </p:spPr>
        <p:txBody>
          <a:bodyPr>
            <a:normAutofit/>
          </a:bodyPr>
          <a:lstStyle/>
          <a:p>
            <a:r>
              <a:rPr lang="en-US" dirty="0" smtClean="0"/>
              <a:t>Common Challenges for CBT Psychoeducation</a:t>
            </a:r>
            <a:endParaRPr lang="en-US" dirty="0"/>
          </a:p>
        </p:txBody>
      </p:sp>
      <p:sp>
        <p:nvSpPr>
          <p:cNvPr id="3" name="Text Placeholder 2"/>
          <p:cNvSpPr>
            <a:spLocks noGrp="1"/>
          </p:cNvSpPr>
          <p:nvPr>
            <p:ph type="body" idx="1"/>
          </p:nvPr>
        </p:nvSpPr>
        <p:spPr/>
        <p:txBody>
          <a:bodyPr>
            <a:normAutofit/>
          </a:bodyPr>
          <a:lstStyle/>
          <a:p>
            <a:endParaRPr lang="en-US" sz="2800" dirty="0"/>
          </a:p>
        </p:txBody>
      </p:sp>
    </p:spTree>
    <p:extLst>
      <p:ext uri="{BB962C8B-B14F-4D97-AF65-F5344CB8AC3E}">
        <p14:creationId xmlns:p14="http://schemas.microsoft.com/office/powerpoint/2010/main" val="15453452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0"/>
            <a:ext cx="9144000" cy="6858000"/>
          </a:xfrm>
          <a:prstGeom prst="rect">
            <a:avLst/>
          </a:prstGeom>
          <a:ln>
            <a:solidFill>
              <a:srgbClr val="660066"/>
            </a:solidFill>
          </a:ln>
        </p:spPr>
      </p:pic>
    </p:spTree>
    <p:extLst>
      <p:ext uri="{BB962C8B-B14F-4D97-AF65-F5344CB8AC3E}">
        <p14:creationId xmlns:p14="http://schemas.microsoft.com/office/powerpoint/2010/main" val="405714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Psychoeducation</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a:t>A major tenet of CBT is that clients will need to learn new skills as they collaboratively participate in their own therapy</a:t>
            </a:r>
          </a:p>
          <a:p>
            <a:r>
              <a:rPr lang="en-US" sz="2400" dirty="0"/>
              <a:t>Another major tenet of CBT is to provide clients with the knowledge and ability to effectively apply cognitive-behavioral skills autonomously </a:t>
            </a:r>
          </a:p>
          <a:p>
            <a:pPr lvl="1"/>
            <a:r>
              <a:rPr lang="en-US" sz="2200" dirty="0"/>
              <a:t>Goal is to have clients </a:t>
            </a:r>
            <a:r>
              <a:rPr lang="en-US" sz="2200" dirty="0" smtClean="0"/>
              <a:t>be their own CBT therapists where they can independently solve their life problems long after therapy is over</a:t>
            </a:r>
            <a:endParaRPr lang="en-US" sz="2200" dirty="0"/>
          </a:p>
          <a:p>
            <a:pPr lvl="2"/>
            <a:endParaRPr lang="en-US" sz="2200" dirty="0" smtClean="0"/>
          </a:p>
          <a:p>
            <a:endParaRPr lang="en-US" sz="2400" dirty="0" smtClean="0"/>
          </a:p>
        </p:txBody>
      </p:sp>
    </p:spTree>
    <p:extLst>
      <p:ext uri="{BB962C8B-B14F-4D97-AF65-F5344CB8AC3E}">
        <p14:creationId xmlns:p14="http://schemas.microsoft.com/office/powerpoint/2010/main" val="3094976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Psychoeducation</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a:t>Some therapists, especially those early in their career, view psychoeducation with disdain as something that is not worth the time with little value</a:t>
            </a:r>
          </a:p>
          <a:p>
            <a:pPr lvl="1"/>
            <a:r>
              <a:rPr lang="en-US" sz="2200" dirty="0"/>
              <a:t>May be due to feeling vulnerable to be in the expert role (e.g., must know the CBT model really well)</a:t>
            </a:r>
          </a:p>
          <a:p>
            <a:pPr lvl="1"/>
            <a:r>
              <a:rPr lang="en-US" sz="2200" dirty="0"/>
              <a:t>May be due to a strong desire to immediately begin specific steps to reduce client distress (i.e., focused more on the outcome than the process</a:t>
            </a:r>
            <a:r>
              <a:rPr lang="en-US" sz="2200" dirty="0" smtClean="0"/>
              <a:t>)</a:t>
            </a:r>
            <a:endParaRPr lang="en-US" sz="2200" dirty="0"/>
          </a:p>
          <a:p>
            <a:r>
              <a:rPr lang="en-US" sz="2400" dirty="0"/>
              <a:t>Psychoeducation helps establish therapeutic rapport</a:t>
            </a:r>
          </a:p>
          <a:p>
            <a:pPr lvl="1"/>
            <a:r>
              <a:rPr lang="en-US" sz="2200" dirty="0"/>
              <a:t>Not lecturing – modeling for clients </a:t>
            </a:r>
            <a:r>
              <a:rPr lang="en-US" sz="2200" dirty="0" smtClean="0"/>
              <a:t>the </a:t>
            </a:r>
            <a:r>
              <a:rPr lang="en-US" sz="2200" dirty="0"/>
              <a:t>collaborative role in their own treatment</a:t>
            </a:r>
          </a:p>
          <a:p>
            <a:pPr lvl="2"/>
            <a:endParaRPr lang="en-US" sz="2200" dirty="0" smtClean="0"/>
          </a:p>
          <a:p>
            <a:endParaRPr lang="en-US" sz="2400" dirty="0" smtClean="0"/>
          </a:p>
        </p:txBody>
      </p:sp>
    </p:spTree>
    <p:extLst>
      <p:ext uri="{BB962C8B-B14F-4D97-AF65-F5344CB8AC3E}">
        <p14:creationId xmlns:p14="http://schemas.microsoft.com/office/powerpoint/2010/main" val="1453406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Psychoeducation</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smtClean="0"/>
              <a:t>Psychoeducation has a continuous role through all phases of therapy</a:t>
            </a:r>
          </a:p>
          <a:p>
            <a:r>
              <a:rPr lang="en-US" sz="2400" dirty="0" smtClean="0"/>
              <a:t>Two main parts:</a:t>
            </a:r>
          </a:p>
          <a:p>
            <a:pPr lvl="1"/>
            <a:r>
              <a:rPr lang="en-US" sz="2200" dirty="0" smtClean="0">
                <a:solidFill>
                  <a:srgbClr val="660066"/>
                </a:solidFill>
              </a:rPr>
              <a:t>Early phase CBT psychoeducation</a:t>
            </a:r>
            <a:r>
              <a:rPr lang="en-US" sz="2200" dirty="0" smtClean="0"/>
              <a:t> – a formal process where general expectations for therapy and information related to your clients’ diagnosis and problems</a:t>
            </a:r>
          </a:p>
          <a:p>
            <a:pPr lvl="1"/>
            <a:r>
              <a:rPr lang="en-US" sz="2200" dirty="0" smtClean="0">
                <a:solidFill>
                  <a:srgbClr val="660066"/>
                </a:solidFill>
              </a:rPr>
              <a:t>CBT skill psychoeducation</a:t>
            </a:r>
            <a:r>
              <a:rPr lang="en-US" sz="2200" dirty="0" smtClean="0"/>
              <a:t> – As therapy progresses, there will be multiple opportunities for psychoeducation where a new skills needs to be taught and practiced</a:t>
            </a:r>
            <a:endParaRPr lang="en-US" sz="2200" dirty="0"/>
          </a:p>
          <a:p>
            <a:pPr lvl="2"/>
            <a:endParaRPr lang="en-US" sz="2200" dirty="0" smtClean="0"/>
          </a:p>
          <a:p>
            <a:endParaRPr lang="en-US" sz="2400" dirty="0" smtClean="0"/>
          </a:p>
        </p:txBody>
      </p:sp>
    </p:spTree>
    <p:extLst>
      <p:ext uri="{BB962C8B-B14F-4D97-AF65-F5344CB8AC3E}">
        <p14:creationId xmlns:p14="http://schemas.microsoft.com/office/powerpoint/2010/main" val="13140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Phase Psychoeducation</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09703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Phase Psychoeducation</a:t>
            </a:r>
            <a:endParaRPr lang="en-US" dirty="0"/>
          </a:p>
        </p:txBody>
      </p:sp>
      <p:sp>
        <p:nvSpPr>
          <p:cNvPr id="3" name="Content Placeholder 2"/>
          <p:cNvSpPr>
            <a:spLocks noGrp="1"/>
          </p:cNvSpPr>
          <p:nvPr>
            <p:ph idx="1"/>
          </p:nvPr>
        </p:nvSpPr>
        <p:spPr>
          <a:xfrm>
            <a:off x="685330" y="1997364"/>
            <a:ext cx="8123852" cy="4860636"/>
          </a:xfrm>
        </p:spPr>
        <p:txBody>
          <a:bodyPr>
            <a:normAutofit lnSpcReduction="10000"/>
          </a:bodyPr>
          <a:lstStyle/>
          <a:p>
            <a:r>
              <a:rPr lang="en-US" sz="2400" dirty="0"/>
              <a:t>Most of the initial psychoeducation content is relatively nonthreatening (e.g., therapy expectations, cognitive model)</a:t>
            </a:r>
          </a:p>
          <a:p>
            <a:pPr lvl="1"/>
            <a:r>
              <a:rPr lang="en-US" sz="2200" dirty="0"/>
              <a:t>This process allows the client to naturally acclimate to the therapeutic experience instead of being put immediately on the spot by being asked a deeply personal question or expected to engage in a new behavioral </a:t>
            </a:r>
            <a:r>
              <a:rPr lang="en-US" sz="2200" dirty="0" smtClean="0"/>
              <a:t>routine</a:t>
            </a:r>
            <a:endParaRPr lang="en-US" sz="2200" dirty="0"/>
          </a:p>
          <a:p>
            <a:r>
              <a:rPr lang="en-US" sz="2400" dirty="0"/>
              <a:t>Information can also be used to build optimism and motivation</a:t>
            </a:r>
          </a:p>
          <a:p>
            <a:pPr lvl="1"/>
            <a:r>
              <a:rPr lang="en-US" sz="2200" dirty="0"/>
              <a:t>Educating clients about their specific condition (i.e., diagnosis) and how CBT has legitimate potential to reduce their distress and improve their quality of life can be just enough to consider remaining in </a:t>
            </a:r>
            <a:r>
              <a:rPr lang="en-US" sz="2200" dirty="0" smtClean="0"/>
              <a:t>therapy in order to “give it a chance”</a:t>
            </a:r>
            <a:endParaRPr lang="en-US" sz="2200" dirty="0"/>
          </a:p>
          <a:p>
            <a:pPr lvl="2"/>
            <a:endParaRPr lang="en-US" sz="2200" dirty="0" smtClean="0"/>
          </a:p>
          <a:p>
            <a:endParaRPr lang="en-US" sz="2400" dirty="0" smtClean="0"/>
          </a:p>
        </p:txBody>
      </p:sp>
    </p:spTree>
    <p:extLst>
      <p:ext uri="{BB962C8B-B14F-4D97-AF65-F5344CB8AC3E}">
        <p14:creationId xmlns:p14="http://schemas.microsoft.com/office/powerpoint/2010/main" val="4193211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Phase Psychoeducation</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dirty="0" smtClean="0"/>
              <a:t>Prepare </a:t>
            </a:r>
            <a:r>
              <a:rPr lang="en-US" sz="2400" dirty="0"/>
              <a:t>in advance before educating clients on specific topics</a:t>
            </a:r>
          </a:p>
          <a:p>
            <a:pPr lvl="1"/>
            <a:r>
              <a:rPr lang="en-US" sz="2200" dirty="0"/>
              <a:t>Knowledge is important, but it is also important to know how to </a:t>
            </a:r>
            <a:r>
              <a:rPr lang="en-US" sz="2200" dirty="0" smtClean="0"/>
              <a:t>communicate this </a:t>
            </a:r>
            <a:r>
              <a:rPr lang="en-US" sz="2200" dirty="0"/>
              <a:t>information in a way that clients can both understand and be </a:t>
            </a:r>
            <a:r>
              <a:rPr lang="en-US" sz="2200" dirty="0" smtClean="0"/>
              <a:t>engaged</a:t>
            </a:r>
            <a:endParaRPr lang="en-US" dirty="0"/>
          </a:p>
          <a:p>
            <a:r>
              <a:rPr lang="en-US" sz="2400" i="1" dirty="0" smtClean="0">
                <a:solidFill>
                  <a:srgbClr val="660066"/>
                </a:solidFill>
              </a:rPr>
              <a:t>*If </a:t>
            </a:r>
            <a:r>
              <a:rPr lang="en-US" sz="2400" i="1" dirty="0">
                <a:solidFill>
                  <a:srgbClr val="660066"/>
                </a:solidFill>
              </a:rPr>
              <a:t>you come off as unsure or unclear about these topics and/or have minimal client interactions due to being rigid or scripted, your therapeutic rapport could be damaged, or, worse, your client may terminate prematurely</a:t>
            </a:r>
          </a:p>
          <a:p>
            <a:pPr lvl="2"/>
            <a:endParaRPr lang="en-US" sz="2200" dirty="0" smtClean="0"/>
          </a:p>
          <a:p>
            <a:endParaRPr lang="en-US" sz="2400" dirty="0" smtClean="0"/>
          </a:p>
        </p:txBody>
      </p:sp>
    </p:spTree>
    <p:extLst>
      <p:ext uri="{BB962C8B-B14F-4D97-AF65-F5344CB8AC3E}">
        <p14:creationId xmlns:p14="http://schemas.microsoft.com/office/powerpoint/2010/main" val="3709236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Phase Psychoeducation</a:t>
            </a:r>
            <a:endParaRPr lang="en-US" dirty="0"/>
          </a:p>
        </p:txBody>
      </p:sp>
      <p:sp>
        <p:nvSpPr>
          <p:cNvPr id="3" name="Content Placeholder 2"/>
          <p:cNvSpPr>
            <a:spLocks noGrp="1"/>
          </p:cNvSpPr>
          <p:nvPr>
            <p:ph idx="1"/>
          </p:nvPr>
        </p:nvSpPr>
        <p:spPr>
          <a:xfrm>
            <a:off x="685330" y="1997364"/>
            <a:ext cx="8123852" cy="4860636"/>
          </a:xfrm>
        </p:spPr>
        <p:txBody>
          <a:bodyPr>
            <a:normAutofit/>
          </a:bodyPr>
          <a:lstStyle/>
          <a:p>
            <a:r>
              <a:rPr lang="en-US" sz="2400" b="1" dirty="0" smtClean="0">
                <a:solidFill>
                  <a:srgbClr val="660066"/>
                </a:solidFill>
              </a:rPr>
              <a:t>Table 5.1 – Early Phase Psychoeducation Worksheet</a:t>
            </a:r>
          </a:p>
          <a:p>
            <a:pPr lvl="1"/>
            <a:r>
              <a:rPr lang="en-US" sz="2200" dirty="0" smtClean="0"/>
              <a:t>Can be helpful in providing a template to ensure that certain information is addressed with your clients soon after your intake</a:t>
            </a:r>
          </a:p>
          <a:p>
            <a:pPr lvl="1"/>
            <a:r>
              <a:rPr lang="en-US" sz="2200" dirty="0" smtClean="0"/>
              <a:t>A brief description of relevant content is provided for each topic, and there is space available for your own client-specific notes</a:t>
            </a:r>
            <a:endParaRPr lang="en-US" sz="2200" dirty="0"/>
          </a:p>
          <a:p>
            <a:pPr lvl="2"/>
            <a:endParaRPr lang="en-US" sz="2200" dirty="0" smtClean="0"/>
          </a:p>
          <a:p>
            <a:endParaRPr lang="en-US" sz="2400" dirty="0" smtClean="0"/>
          </a:p>
        </p:txBody>
      </p:sp>
    </p:spTree>
    <p:extLst>
      <p:ext uri="{BB962C8B-B14F-4D97-AF65-F5344CB8AC3E}">
        <p14:creationId xmlns:p14="http://schemas.microsoft.com/office/powerpoint/2010/main" val="276468114"/>
      </p:ext>
    </p:extLst>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1205</TotalTime>
  <Words>1382</Words>
  <Application>Microsoft Macintosh PowerPoint</Application>
  <PresentationFormat>On-screen Show (4:3)</PresentationFormat>
  <Paragraphs>109</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Rockwell</vt:lpstr>
      <vt:lpstr>Wingdings</vt:lpstr>
      <vt:lpstr>Advantage</vt:lpstr>
      <vt:lpstr>Psychoeducation: Teaching, Supporting, and Motivating</vt:lpstr>
      <vt:lpstr>Psychoeducation</vt:lpstr>
      <vt:lpstr>Psychoeducation</vt:lpstr>
      <vt:lpstr>Psychoeducation</vt:lpstr>
      <vt:lpstr>Psychoeducation</vt:lpstr>
      <vt:lpstr>Early Phase Psychoeducation</vt:lpstr>
      <vt:lpstr>Early Phase Psychoeducation</vt:lpstr>
      <vt:lpstr>Early Phase Psychoeducation</vt:lpstr>
      <vt:lpstr>Early Phase Psychoeducation</vt:lpstr>
      <vt:lpstr>PowerPoint Presentation</vt:lpstr>
      <vt:lpstr>Therapy Expectations</vt:lpstr>
      <vt:lpstr>Therapy Expectations</vt:lpstr>
      <vt:lpstr>Therapy Expectations</vt:lpstr>
      <vt:lpstr>Cognitive Model</vt:lpstr>
      <vt:lpstr>Early Phase Psychoeducation</vt:lpstr>
      <vt:lpstr>Diagnosis, Case Formulation, and Treatment Plan</vt:lpstr>
      <vt:lpstr>Diagnosis, Case Formulation, and Treatment Plan</vt:lpstr>
      <vt:lpstr>Early Phase Psychoeducation</vt:lpstr>
      <vt:lpstr>CBT Skill Psychoeducation</vt:lpstr>
      <vt:lpstr>CBT Skill Psychoeducation</vt:lpstr>
      <vt:lpstr>Teaching New Skills: In-Session Practice to Between Session Application</vt:lpstr>
      <vt:lpstr>Teaching New Skills: In-Session Practice to Between Session Application</vt:lpstr>
      <vt:lpstr>Bibliotherapy and Technology</vt:lpstr>
      <vt:lpstr>Bibliotherapy and Technology</vt:lpstr>
      <vt:lpstr>Common Challenges for CBT Psychoeducation</vt:lpstr>
      <vt:lpstr>PowerPoint Presentation</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Psychoeducation:  Teaching, Supporting, &amp; Motivating</dc:title>
  <dc:creator>Adam Volungis</dc:creator>
  <cp:lastModifiedBy>Microsoft Office User</cp:lastModifiedBy>
  <cp:revision>50</cp:revision>
  <dcterms:created xsi:type="dcterms:W3CDTF">2016-09-29T04:19:56Z</dcterms:created>
  <dcterms:modified xsi:type="dcterms:W3CDTF">2018-08-14T19:36:07Z</dcterms:modified>
</cp:coreProperties>
</file>