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notesMasterIdLst>
    <p:notesMasterId r:id="rId43"/>
  </p:notesMasterIdLst>
  <p:handoutMasterIdLst>
    <p:handoutMasterId r:id="rId44"/>
  </p:handoutMasterIdLst>
  <p:sldIdLst>
    <p:sldId id="276" r:id="rId2"/>
    <p:sldId id="277" r:id="rId3"/>
    <p:sldId id="278" r:id="rId4"/>
    <p:sldId id="279" r:id="rId5"/>
    <p:sldId id="280" r:id="rId6"/>
    <p:sldId id="313" r:id="rId7"/>
    <p:sldId id="314" r:id="rId8"/>
    <p:sldId id="282" r:id="rId9"/>
    <p:sldId id="283" r:id="rId10"/>
    <p:sldId id="285" r:id="rId11"/>
    <p:sldId id="262" r:id="rId12"/>
    <p:sldId id="284" r:id="rId13"/>
    <p:sldId id="286" r:id="rId14"/>
    <p:sldId id="288" r:id="rId15"/>
    <p:sldId id="290" r:id="rId16"/>
    <p:sldId id="315" r:id="rId17"/>
    <p:sldId id="289" r:id="rId18"/>
    <p:sldId id="291" r:id="rId19"/>
    <p:sldId id="292" r:id="rId20"/>
    <p:sldId id="293" r:id="rId21"/>
    <p:sldId id="294" r:id="rId22"/>
    <p:sldId id="295" r:id="rId23"/>
    <p:sldId id="263" r:id="rId24"/>
    <p:sldId id="296" r:id="rId25"/>
    <p:sldId id="297" r:id="rId26"/>
    <p:sldId id="298" r:id="rId27"/>
    <p:sldId id="300" r:id="rId28"/>
    <p:sldId id="299" r:id="rId29"/>
    <p:sldId id="301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12" r:id="rId40"/>
    <p:sldId id="317" r:id="rId41"/>
    <p:sldId id="316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79"/>
    <p:restoredTop sz="94690"/>
  </p:normalViewPr>
  <p:slideViewPr>
    <p:cSldViewPr snapToGrid="0" snapToObjects="1">
      <p:cViewPr>
        <p:scale>
          <a:sx n="120" d="100"/>
          <a:sy n="120" d="100"/>
        </p:scale>
        <p:origin x="144" y="648"/>
      </p:cViewPr>
      <p:guideLst>
        <p:guide orient="horz" pos="216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80BD2-648A-4D44-AC3A-C4138BEEB62B}" type="datetimeFigureOut">
              <a:rPr lang="en-US" smtClean="0"/>
              <a:t>8/14/18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193E30-D252-8B46-B458-D54B434C5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951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C057ED-8B38-AC47-8E2A-2C84A5E1FB30}" type="datetimeFigureOut">
              <a:rPr lang="en-US" smtClean="0"/>
              <a:t>8/14/18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396AA-7231-8345-9672-70B5C0170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999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53FF3-4182-4AC2-B8D0-235792708B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68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601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1" y="6425642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CB4949D1-6F6C-CA40-91DE-C6318C06C311}" type="datetimeFigureOut">
              <a:rPr lang="en-US" smtClean="0"/>
              <a:t>8/14/18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4" y="6425642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6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2" y="174814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6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49D1-6F6C-CA40-91DE-C6318C06C311}" type="datetimeFigureOut">
              <a:rPr lang="en-US" smtClean="0"/>
              <a:t>8/14/18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15905-A5C1-3C42-B1C0-07DF32BED11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1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1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6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49D1-6F6C-CA40-91DE-C6318C06C311}" type="datetimeFigureOut">
              <a:rPr lang="en-US" smtClean="0"/>
              <a:t>8/14/18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15905-A5C1-3C42-B1C0-07DF32BED1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4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49D1-6F6C-CA40-91DE-C6318C06C311}" type="datetimeFigureOut">
              <a:rPr lang="en-US" smtClean="0"/>
              <a:t>8/14/18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15905-A5C1-3C42-B1C0-07DF32BED1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6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6" y="273052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2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587"/>
            <a:ext cx="1537447" cy="365125"/>
          </a:xfrm>
        </p:spPr>
        <p:txBody>
          <a:bodyPr/>
          <a:lstStyle/>
          <a:p>
            <a:fld id="{CB4949D1-6F6C-CA40-91DE-C6318C06C311}" type="datetimeFigureOut">
              <a:rPr lang="en-US" smtClean="0"/>
              <a:t>8/14/18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6" y="6423587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2" y="174814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4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587"/>
            <a:ext cx="1537447" cy="365125"/>
          </a:xfrm>
        </p:spPr>
        <p:txBody>
          <a:bodyPr/>
          <a:lstStyle/>
          <a:p>
            <a:fld id="{CB4949D1-6F6C-CA40-91DE-C6318C06C311}" type="datetimeFigureOut">
              <a:rPr lang="en-US" smtClean="0"/>
              <a:t>8/14/18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1" y="6423587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15905-A5C1-3C42-B1C0-07DF32BED11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6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6" y="5257801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49D1-6F6C-CA40-91DE-C6318C06C311}" type="datetimeFigureOut">
              <a:rPr lang="en-US" smtClean="0"/>
              <a:t>8/14/18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15905-A5C1-3C42-B1C0-07DF32BED11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3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5" y="3733802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9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4949D1-6F6C-CA40-91DE-C6318C06C311}" type="datetimeFigureOut">
              <a:rPr lang="en-US" smtClean="0"/>
              <a:t>8/14/18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6" y="6235609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15905-A5C1-3C42-B1C0-07DF32BED11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2" y="174814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6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2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9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4949D1-6F6C-CA40-91DE-C6318C06C311}" type="datetimeFigureOut">
              <a:rPr lang="en-US" smtClean="0"/>
              <a:t>8/14/18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6" y="6235609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15905-A5C1-3C42-B1C0-07DF32BED11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2" y="174814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4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587"/>
            <a:ext cx="1537447" cy="365125"/>
          </a:xfrm>
        </p:spPr>
        <p:txBody>
          <a:bodyPr/>
          <a:lstStyle/>
          <a:p>
            <a:fld id="{CB4949D1-6F6C-CA40-91DE-C6318C06C311}" type="datetimeFigureOut">
              <a:rPr lang="en-US" smtClean="0"/>
              <a:t>8/14/18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1" y="6423587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15905-A5C1-3C42-B1C0-07DF32BED11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2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6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49D1-6F6C-CA40-91DE-C6318C06C311}" type="datetimeFigureOut">
              <a:rPr lang="en-US" smtClean="0"/>
              <a:t>8/14/18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15905-A5C1-3C42-B1C0-07DF32BED1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1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49D1-6F6C-CA40-91DE-C6318C06C311}" type="datetimeFigureOut">
              <a:rPr lang="en-US" smtClean="0"/>
              <a:t>8/14/18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15905-A5C1-3C42-B1C0-07DF32BED11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6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8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49D1-6F6C-CA40-91DE-C6318C06C311}" type="datetimeFigureOut">
              <a:rPr lang="en-US" smtClean="0"/>
              <a:t>8/14/18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15905-A5C1-3C42-B1C0-07DF32BED11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2" y="561669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49D1-6F6C-CA40-91DE-C6318C06C311}" type="datetimeFigureOut">
              <a:rPr lang="en-US" smtClean="0"/>
              <a:t>8/14/18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15905-A5C1-3C42-B1C0-07DF32BED11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6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9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601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1" y="6425642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CB4949D1-6F6C-CA40-91DE-C6318C06C311}" type="datetimeFigureOut">
              <a:rPr lang="en-US" smtClean="0"/>
              <a:t>8/14/18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4" y="6425642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6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6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2" y="174814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8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2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2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6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CB4949D1-6F6C-CA40-91DE-C6318C06C311}" type="datetimeFigureOut">
              <a:rPr lang="en-US" smtClean="0"/>
              <a:t>8/14/18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6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6"/>
            <a:ext cx="554038" cy="365125"/>
          </a:xfrm>
        </p:spPr>
        <p:txBody>
          <a:bodyPr/>
          <a:lstStyle/>
          <a:p>
            <a:fld id="{B6715905-A5C1-3C42-B1C0-07DF32BED11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3" y="3110756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1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1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6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49D1-6F6C-CA40-91DE-C6318C06C311}" type="datetimeFigureOut">
              <a:rPr lang="en-US" smtClean="0"/>
              <a:t>8/14/18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15905-A5C1-3C42-B1C0-07DF32BED1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6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7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7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49D1-6F6C-CA40-91DE-C6318C06C311}" type="datetimeFigureOut">
              <a:rPr lang="en-US" smtClean="0"/>
              <a:t>8/14/18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15905-A5C1-3C42-B1C0-07DF32BED11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9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9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6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49D1-6F6C-CA40-91DE-C6318C06C311}" type="datetimeFigureOut">
              <a:rPr lang="en-US" smtClean="0"/>
              <a:t>8/14/18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8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6"/>
            <a:ext cx="554038" cy="365125"/>
          </a:xfrm>
        </p:spPr>
        <p:txBody>
          <a:bodyPr/>
          <a:lstStyle/>
          <a:p>
            <a:fld id="{B6715905-A5C1-3C42-B1C0-07DF32BED1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6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49D1-6F6C-CA40-91DE-C6318C06C311}" type="datetimeFigureOut">
              <a:rPr lang="en-US" smtClean="0"/>
              <a:t>8/14/18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15905-A5C1-3C42-B1C0-07DF32BED11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5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981202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B4949D1-6F6C-CA40-91DE-C6318C06C311}" type="datetimeFigureOut">
              <a:rPr lang="en-US" smtClean="0"/>
              <a:t>8/14/18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7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6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B6715905-A5C1-3C42-B1C0-07DF32BED11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tif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65428" y="385646"/>
            <a:ext cx="2031242" cy="59466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Chapter 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89667" y="4624668"/>
            <a:ext cx="8549533" cy="1044150"/>
          </a:xfrm>
        </p:spPr>
        <p:txBody>
          <a:bodyPr>
            <a:normAutofit/>
          </a:bodyPr>
          <a:lstStyle/>
          <a:p>
            <a:r>
              <a:rPr lang="en-US" dirty="0" smtClean="0"/>
              <a:t>CBT Session Structure: Purposeful and Flexible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38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Pre-Session Stage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30" y="1997364"/>
            <a:ext cx="8123852" cy="4860636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660066"/>
                </a:solidFill>
              </a:rPr>
              <a:t>Sample Form 4.1 – Therapy Session Worksheet</a:t>
            </a:r>
          </a:p>
          <a:p>
            <a:pPr lvl="1"/>
            <a:r>
              <a:rPr lang="en-US" sz="2200" dirty="0" smtClean="0"/>
              <a:t>Helps make sure you review and prep for both content and process during the pre-session stage</a:t>
            </a:r>
          </a:p>
          <a:p>
            <a:pPr lvl="1"/>
            <a:r>
              <a:rPr lang="en-US" sz="2200" dirty="0" smtClean="0"/>
              <a:t>Relevant information that is typically gathered at each session stage is addressed in its corresponding section</a:t>
            </a:r>
          </a:p>
          <a:p>
            <a:pPr lvl="1"/>
            <a:r>
              <a:rPr lang="en-US" sz="2200" dirty="0" smtClean="0"/>
              <a:t>Some therapists do not like or do not think it is necessary to take notes during sessions</a:t>
            </a:r>
          </a:p>
          <a:p>
            <a:pPr lvl="2"/>
            <a:r>
              <a:rPr lang="en-US" sz="2000" dirty="0" smtClean="0"/>
              <a:t>Research shows that therapists’ perception of what they remember from a recent session is often inaccurate</a:t>
            </a:r>
          </a:p>
          <a:p>
            <a:pPr lvl="2"/>
            <a:r>
              <a:rPr lang="en-US" sz="2000" dirty="0" smtClean="0"/>
              <a:t>Effective CBT often requires clients taking notes as well</a:t>
            </a:r>
          </a:p>
          <a:p>
            <a:pPr lvl="2"/>
            <a:endParaRPr lang="en-US" sz="22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306123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200" y="0"/>
            <a:ext cx="4922207" cy="6858000"/>
          </a:xfrm>
          <a:prstGeom prst="rect">
            <a:avLst/>
          </a:prstGeom>
          <a:ln>
            <a:solidFill>
              <a:srgbClr val="660066"/>
            </a:solidFill>
          </a:ln>
        </p:spPr>
      </p:pic>
    </p:spTree>
    <p:extLst>
      <p:ext uri="{BB962C8B-B14F-4D97-AF65-F5344CB8AC3E}">
        <p14:creationId xmlns:p14="http://schemas.microsoft.com/office/powerpoint/2010/main" val="112017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Client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30" y="1997364"/>
            <a:ext cx="8123852" cy="4860636"/>
          </a:xfrm>
        </p:spPr>
        <p:txBody>
          <a:bodyPr>
            <a:normAutofit/>
          </a:bodyPr>
          <a:lstStyle/>
          <a:p>
            <a:r>
              <a:rPr lang="en-US" sz="2400" dirty="0"/>
              <a:t>Improves overall therapy efficiency and </a:t>
            </a:r>
            <a:r>
              <a:rPr lang="en-US" sz="2400" dirty="0" smtClean="0"/>
              <a:t>effectiveness by way of having a purposeful direction for each session</a:t>
            </a:r>
            <a:endParaRPr lang="en-US" sz="2400" dirty="0"/>
          </a:p>
          <a:p>
            <a:r>
              <a:rPr lang="en-US" sz="2400" dirty="0" smtClean="0"/>
              <a:t>Recalling </a:t>
            </a:r>
            <a:r>
              <a:rPr lang="en-US" sz="2400" dirty="0"/>
              <a:t>basic information about </a:t>
            </a:r>
            <a:r>
              <a:rPr lang="en-US" sz="2400" dirty="0" smtClean="0"/>
              <a:t>clients (e.g., recent weekend vacation, favorite hobby, or grade on recent exam) can help build a strong therapeutic alliance</a:t>
            </a:r>
          </a:p>
          <a:p>
            <a:r>
              <a:rPr lang="en-US" sz="2400" dirty="0" smtClean="0"/>
              <a:t>Sources of information include recent progress </a:t>
            </a:r>
            <a:r>
              <a:rPr lang="en-US" sz="2400" dirty="0"/>
              <a:t>notes, </a:t>
            </a:r>
            <a:r>
              <a:rPr lang="en-US" sz="2400" dirty="0" smtClean="0"/>
              <a:t>Therapy Session Worksheet, and Client Therapy Notes Worksheet (</a:t>
            </a:r>
            <a:r>
              <a:rPr lang="en-US" sz="2400" dirty="0">
                <a:solidFill>
                  <a:srgbClr val="660066"/>
                </a:solidFill>
              </a:rPr>
              <a:t>Sample Form 4.2 </a:t>
            </a:r>
            <a:r>
              <a:rPr lang="en-US" sz="2400" dirty="0" smtClean="0"/>
              <a:t>– discussed later)</a:t>
            </a:r>
            <a:endParaRPr lang="en-US" sz="2400" dirty="0"/>
          </a:p>
          <a:p>
            <a:pPr lvl="2"/>
            <a:endParaRPr lang="en-US" sz="22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441065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Client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30" y="1997364"/>
            <a:ext cx="8123852" cy="486063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Review client’s case </a:t>
            </a:r>
            <a:r>
              <a:rPr lang="en-US" sz="2400" dirty="0"/>
              <a:t>formulation and treatment </a:t>
            </a:r>
            <a:r>
              <a:rPr lang="en-US" sz="2400" dirty="0" smtClean="0"/>
              <a:t>plan, including goals and interventions</a:t>
            </a:r>
          </a:p>
          <a:p>
            <a:pPr lvl="1"/>
            <a:r>
              <a:rPr lang="en-US" sz="2200" dirty="0" smtClean="0"/>
              <a:t>Can supplement with “process objectives”</a:t>
            </a:r>
          </a:p>
          <a:p>
            <a:pPr lvl="2"/>
            <a:r>
              <a:rPr lang="en-US" sz="2200" dirty="0" smtClean="0"/>
              <a:t>An intervention is a statement of </a:t>
            </a:r>
            <a:r>
              <a:rPr lang="en-US" sz="2200" i="1" u="sng" dirty="0" smtClean="0"/>
              <a:t>what</a:t>
            </a:r>
            <a:r>
              <a:rPr lang="en-US" sz="2200" dirty="0" smtClean="0"/>
              <a:t> will be done to work toward a goal (e.g., cognitive restructuring) </a:t>
            </a:r>
          </a:p>
          <a:p>
            <a:pPr lvl="2"/>
            <a:r>
              <a:rPr lang="en-US" sz="2200" dirty="0"/>
              <a:t>A</a:t>
            </a:r>
            <a:r>
              <a:rPr lang="en-US" sz="2200" dirty="0" smtClean="0"/>
              <a:t> process objective states </a:t>
            </a:r>
            <a:r>
              <a:rPr lang="en-US" sz="2200" i="1" u="sng" dirty="0" smtClean="0"/>
              <a:t>how</a:t>
            </a:r>
            <a:r>
              <a:rPr lang="en-US" sz="2200" dirty="0" smtClean="0"/>
              <a:t> it will actually be done (e.g., complete thought record with focus on dichotomous thinking)</a:t>
            </a:r>
            <a:endParaRPr lang="en-US" sz="2200" dirty="0"/>
          </a:p>
          <a:p>
            <a:r>
              <a:rPr lang="en-US" sz="2400" dirty="0" smtClean="0"/>
              <a:t>Although setting the agenda involves collaboration with your client, you should still note in advance what you believe should be covered in session</a:t>
            </a:r>
          </a:p>
          <a:p>
            <a:endParaRPr lang="en-US" sz="2400" dirty="0"/>
          </a:p>
          <a:p>
            <a:pPr lvl="2"/>
            <a:endParaRPr lang="en-US" sz="22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071190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Pre-Session Formal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30" y="1997364"/>
            <a:ext cx="8123852" cy="4860636"/>
          </a:xfrm>
        </p:spPr>
        <p:txBody>
          <a:bodyPr>
            <a:normAutofit/>
          </a:bodyPr>
          <a:lstStyle/>
          <a:p>
            <a:r>
              <a:rPr lang="en-US" sz="2400" dirty="0"/>
              <a:t>Self-</a:t>
            </a:r>
            <a:r>
              <a:rPr lang="en-US" sz="2400" dirty="0" smtClean="0"/>
              <a:t>report assessments </a:t>
            </a:r>
            <a:r>
              <a:rPr lang="en-US" sz="2400" dirty="0"/>
              <a:t>(5-10 minutes) right before </a:t>
            </a:r>
            <a:r>
              <a:rPr lang="en-US" sz="2400" dirty="0" smtClean="0"/>
              <a:t>session begins</a:t>
            </a:r>
            <a:endParaRPr lang="en-US" sz="2400" dirty="0"/>
          </a:p>
          <a:p>
            <a:pPr lvl="1"/>
            <a:r>
              <a:rPr lang="en-US" sz="2200" dirty="0"/>
              <a:t>Can provide immediate feedback and compare to previous </a:t>
            </a:r>
            <a:r>
              <a:rPr lang="en-US" sz="2200" dirty="0" smtClean="0"/>
              <a:t>assessment scores</a:t>
            </a:r>
          </a:p>
          <a:p>
            <a:r>
              <a:rPr lang="en-US" sz="2400" dirty="0" smtClean="0"/>
              <a:t>If possible, ask clients to arrive about 10 to 15 early</a:t>
            </a:r>
          </a:p>
          <a:p>
            <a:pPr lvl="1"/>
            <a:r>
              <a:rPr lang="en-US" sz="2200" dirty="0" smtClean="0"/>
              <a:t>If this is not possible, on occasion it is okay to have assessments completed during the first 5 minutes of the session</a:t>
            </a:r>
            <a:endParaRPr lang="en-US" sz="2200" dirty="0"/>
          </a:p>
          <a:p>
            <a:pPr lvl="2"/>
            <a:endParaRPr lang="en-US" sz="22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416701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Session Stage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78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Session Stage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30" y="1997364"/>
            <a:ext cx="8123852" cy="486063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There are many “small” parts to cover in this stage, but they will shape and influence the direction of your agenda items by the middle stage</a:t>
            </a:r>
          </a:p>
          <a:p>
            <a:pPr lvl="1"/>
            <a:r>
              <a:rPr lang="en-US" sz="2200" dirty="0">
                <a:solidFill>
                  <a:srgbClr val="660066"/>
                </a:solidFill>
              </a:rPr>
              <a:t>Check-in</a:t>
            </a:r>
          </a:p>
          <a:p>
            <a:pPr lvl="1"/>
            <a:r>
              <a:rPr lang="en-US" sz="2200" dirty="0">
                <a:solidFill>
                  <a:srgbClr val="660066"/>
                </a:solidFill>
              </a:rPr>
              <a:t>Mood and symptom check</a:t>
            </a:r>
          </a:p>
          <a:p>
            <a:pPr lvl="1"/>
            <a:r>
              <a:rPr lang="en-US" sz="2200" dirty="0">
                <a:solidFill>
                  <a:srgbClr val="660066"/>
                </a:solidFill>
              </a:rPr>
              <a:t>Set agenda</a:t>
            </a:r>
          </a:p>
          <a:p>
            <a:pPr lvl="1"/>
            <a:r>
              <a:rPr lang="en-US" sz="2200" dirty="0">
                <a:solidFill>
                  <a:srgbClr val="660066"/>
                </a:solidFill>
              </a:rPr>
              <a:t>Review homework</a:t>
            </a:r>
          </a:p>
          <a:p>
            <a:pPr lvl="2"/>
            <a:endParaRPr lang="en-US" sz="22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608205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Check-In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30" y="1997364"/>
            <a:ext cx="8123852" cy="4860636"/>
          </a:xfrm>
        </p:spPr>
        <p:txBody>
          <a:bodyPr>
            <a:normAutofit/>
          </a:bodyPr>
          <a:lstStyle/>
          <a:p>
            <a:r>
              <a:rPr lang="en-US" sz="2400" dirty="0"/>
              <a:t>Personalize </a:t>
            </a:r>
            <a:r>
              <a:rPr lang="en-US" sz="2400" dirty="0" smtClean="0"/>
              <a:t>greeting</a:t>
            </a:r>
          </a:p>
          <a:p>
            <a:pPr lvl="1"/>
            <a:r>
              <a:rPr lang="en-US" sz="2200" dirty="0" smtClean="0"/>
              <a:t>Show sincere interest in your clients and possibly remember any recent relevant events between sessions</a:t>
            </a:r>
          </a:p>
          <a:p>
            <a:pPr lvl="2"/>
            <a:r>
              <a:rPr lang="en-US" sz="2200" dirty="0" smtClean="0"/>
              <a:t>e.g., “How was your weekend vacation?”  “Did you get a chance to visit your mother over the past week?”</a:t>
            </a:r>
            <a:endParaRPr lang="en-US" sz="2200" dirty="0"/>
          </a:p>
          <a:p>
            <a:r>
              <a:rPr lang="en-US" sz="2400" dirty="0"/>
              <a:t>Try to elicit positive experience – hope/</a:t>
            </a:r>
            <a:r>
              <a:rPr lang="en-US" sz="2400" dirty="0" smtClean="0"/>
              <a:t>optimism</a:t>
            </a:r>
          </a:p>
          <a:p>
            <a:pPr lvl="1"/>
            <a:r>
              <a:rPr lang="en-US" sz="2200" dirty="0" smtClean="0"/>
              <a:t>“You stated last week you were looking forward to your daughter’s birthday party. How did it go?”</a:t>
            </a:r>
            <a:endParaRPr lang="en-US" sz="2200" dirty="0"/>
          </a:p>
          <a:p>
            <a:r>
              <a:rPr lang="en-US" sz="2400" dirty="0" smtClean="0"/>
              <a:t>Sometimes information revealed during the check-in may be relevant enough to inform and possibly modify your agenda</a:t>
            </a:r>
            <a:endParaRPr lang="en-US" sz="2400" dirty="0"/>
          </a:p>
          <a:p>
            <a:pPr lvl="2"/>
            <a:endParaRPr lang="en-US" sz="22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195248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Mood and Symptom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30" y="1997364"/>
            <a:ext cx="8222696" cy="4860636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Assess current mood and emotions over the past week </a:t>
            </a:r>
            <a:r>
              <a:rPr lang="en-US" sz="2600" dirty="0" smtClean="0"/>
              <a:t>(or since last </a:t>
            </a:r>
            <a:r>
              <a:rPr lang="en-US" sz="2600" dirty="0"/>
              <a:t>session)</a:t>
            </a:r>
          </a:p>
          <a:p>
            <a:pPr lvl="1"/>
            <a:r>
              <a:rPr lang="en-US" sz="2400" dirty="0"/>
              <a:t>Builds </a:t>
            </a:r>
            <a:r>
              <a:rPr lang="en-US" sz="2400" dirty="0" smtClean="0"/>
              <a:t>rapport while naturally monitoring </a:t>
            </a:r>
            <a:r>
              <a:rPr lang="en-US" sz="2400" dirty="0"/>
              <a:t>treatment progress</a:t>
            </a:r>
          </a:p>
          <a:p>
            <a:pPr lvl="1"/>
            <a:r>
              <a:rPr lang="en-US" sz="2400" dirty="0" smtClean="0"/>
              <a:t>Eliciting “fresh” emotions to recent events is most useful</a:t>
            </a:r>
          </a:p>
          <a:p>
            <a:pPr lvl="2"/>
            <a:r>
              <a:rPr lang="en-US" sz="2200" dirty="0" smtClean="0"/>
              <a:t>“Here and now” effect </a:t>
            </a:r>
            <a:r>
              <a:rPr lang="mr-IN" sz="2200" dirty="0" smtClean="0"/>
              <a:t>–</a:t>
            </a:r>
            <a:r>
              <a:rPr lang="en-US" sz="2200" dirty="0" smtClean="0"/>
              <a:t> incorporate any themes into your agenda</a:t>
            </a:r>
          </a:p>
          <a:p>
            <a:r>
              <a:rPr lang="en-US" sz="2600" dirty="0" smtClean="0"/>
              <a:t>If appropriate, you can do more formal symptom checks</a:t>
            </a:r>
          </a:p>
          <a:p>
            <a:pPr lvl="1"/>
            <a:r>
              <a:rPr lang="en-US" sz="2400" dirty="0" smtClean="0"/>
              <a:t>e.g., ask clients to rate their depression or anxiety on a 0-10 scale</a:t>
            </a:r>
          </a:p>
          <a:p>
            <a:pPr lvl="1"/>
            <a:r>
              <a:rPr lang="en-US" sz="2400" dirty="0"/>
              <a:t>e</a:t>
            </a:r>
            <a:r>
              <a:rPr lang="en-US" sz="2400" dirty="0" smtClean="0"/>
              <a:t>.g., number of binges, substance use (frequency and amount)</a:t>
            </a:r>
          </a:p>
          <a:p>
            <a:pPr lvl="1"/>
            <a:r>
              <a:rPr lang="en-US" sz="2400" dirty="0" smtClean="0"/>
              <a:t>Can also review any monitoring forms for homework</a:t>
            </a:r>
            <a:endParaRPr lang="en-US" sz="2400" dirty="0"/>
          </a:p>
          <a:p>
            <a:pPr lvl="2"/>
            <a:endParaRPr lang="en-US" sz="22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864030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Mood and Symptom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30" y="1997364"/>
            <a:ext cx="8123852" cy="486063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Review any pre-session (or prior session) assessments</a:t>
            </a:r>
          </a:p>
          <a:p>
            <a:pPr lvl="1"/>
            <a:r>
              <a:rPr lang="en-US" sz="2200" dirty="0" smtClean="0"/>
              <a:t>Provides </a:t>
            </a:r>
            <a:r>
              <a:rPr lang="en-US" sz="2200" dirty="0"/>
              <a:t>insight into therapy progress (i.e., effectiveness)</a:t>
            </a:r>
          </a:p>
          <a:p>
            <a:pPr lvl="1"/>
            <a:r>
              <a:rPr lang="en-US" sz="2200" dirty="0"/>
              <a:t>Focus on individual items</a:t>
            </a:r>
          </a:p>
          <a:p>
            <a:pPr lvl="2"/>
            <a:r>
              <a:rPr lang="en-US" sz="2000" dirty="0"/>
              <a:t>Consider </a:t>
            </a:r>
            <a:r>
              <a:rPr lang="en-US" sz="2000" dirty="0" smtClean="0"/>
              <a:t>specific areas of concern or possible contradictions</a:t>
            </a:r>
          </a:p>
          <a:p>
            <a:pPr lvl="3"/>
            <a:r>
              <a:rPr lang="en-US" dirty="0" smtClean="0"/>
              <a:t>e.g., “You said to me during our check-in that you haven’t had any thoughts of suicide over the past week, but I’ve noticed that you selected ‘sometimes’ for thoughts of suicide on the suicide scale.”</a:t>
            </a:r>
          </a:p>
          <a:p>
            <a:r>
              <a:rPr lang="en-US" sz="2400" dirty="0" smtClean="0"/>
              <a:t>Follow-up </a:t>
            </a:r>
            <a:r>
              <a:rPr lang="en-US" sz="2400" dirty="0"/>
              <a:t>on any </a:t>
            </a:r>
            <a:r>
              <a:rPr lang="en-US" sz="2400" dirty="0" smtClean="0"/>
              <a:t>medications including side effects, adherence, and any related problems or questions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579418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CBT Session Structure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6558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30" y="1997364"/>
            <a:ext cx="8123852" cy="4860636"/>
          </a:xfrm>
        </p:spPr>
        <p:txBody>
          <a:bodyPr>
            <a:normAutofit/>
          </a:bodyPr>
          <a:lstStyle/>
          <a:p>
            <a:r>
              <a:rPr lang="en-US" sz="2400" i="1" dirty="0">
                <a:solidFill>
                  <a:srgbClr val="660066"/>
                </a:solidFill>
              </a:rPr>
              <a:t>If treatment planning sets the stage for the course of therapy, then agenda setting sets the stage for the course of each session</a:t>
            </a:r>
          </a:p>
          <a:p>
            <a:r>
              <a:rPr lang="en-US" sz="2400" dirty="0"/>
              <a:t>Driving force for the direction of therapy</a:t>
            </a:r>
          </a:p>
          <a:p>
            <a:pPr lvl="1"/>
            <a:r>
              <a:rPr lang="en-US" sz="2200" dirty="0"/>
              <a:t>Most effective when connected to treatment goals </a:t>
            </a:r>
            <a:r>
              <a:rPr lang="en-US" sz="2200" dirty="0" smtClean="0"/>
              <a:t>(specific and </a:t>
            </a:r>
            <a:r>
              <a:rPr lang="en-US" sz="2200" dirty="0"/>
              <a:t>measurable</a:t>
            </a:r>
            <a:r>
              <a:rPr lang="en-US" sz="2200" dirty="0" smtClean="0"/>
              <a:t>)</a:t>
            </a:r>
          </a:p>
          <a:p>
            <a:pPr lvl="1"/>
            <a:r>
              <a:rPr lang="en-US" sz="2200" dirty="0" smtClean="0"/>
              <a:t>Make sure interventions allow for the opportunity for clients to experience some level of progress and success</a:t>
            </a:r>
          </a:p>
          <a:p>
            <a:r>
              <a:rPr lang="en-US" sz="2400" dirty="0" smtClean="0"/>
              <a:t>By the first or second session (part of </a:t>
            </a:r>
            <a:r>
              <a:rPr lang="en-US" sz="2400" dirty="0" err="1" smtClean="0"/>
              <a:t>psychoeducation</a:t>
            </a:r>
            <a:r>
              <a:rPr lang="en-US" sz="2400" dirty="0" smtClean="0"/>
              <a:t>), explain the purpose, process, and value that comes with agenda setting</a:t>
            </a:r>
          </a:p>
          <a:p>
            <a:pPr lvl="1"/>
            <a:endParaRPr lang="en-US" sz="2200" dirty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631877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30" y="1997364"/>
            <a:ext cx="8123852" cy="486063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Always collaborate with </a:t>
            </a:r>
            <a:r>
              <a:rPr lang="en-US" sz="2400" dirty="0"/>
              <a:t>clients; increasing flexibility with each phase of </a:t>
            </a:r>
            <a:r>
              <a:rPr lang="en-US" sz="2400" dirty="0" smtClean="0"/>
              <a:t>therapy</a:t>
            </a:r>
          </a:p>
          <a:p>
            <a:pPr lvl="1"/>
            <a:r>
              <a:rPr lang="en-US" sz="2200" dirty="0" smtClean="0"/>
              <a:t>i.e., client has more of a role in developing the session agenda as therapy progresses</a:t>
            </a:r>
          </a:p>
          <a:p>
            <a:pPr lvl="1"/>
            <a:r>
              <a:rPr lang="en-US" sz="2200" dirty="0" smtClean="0"/>
              <a:t>Balance transition from teacher—student relationship to mentor-protégé relationship</a:t>
            </a:r>
            <a:endParaRPr lang="en-US" sz="2400" dirty="0"/>
          </a:p>
          <a:p>
            <a:r>
              <a:rPr lang="en-US" sz="2400" dirty="0"/>
              <a:t>May need to prioritize agenda items based on session time, clients’ immediate needs, and level of distress (need to “triage”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It is okay to modify an agenda item in session if it is not addressing a key problem effectively</a:t>
            </a:r>
            <a:endParaRPr lang="en-US" sz="2400" dirty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0066658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30" y="1997364"/>
            <a:ext cx="8123852" cy="4860636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660066"/>
                </a:solidFill>
              </a:rPr>
              <a:t>Sample Form 4.2 – Client Therapy Notes Worksheet</a:t>
            </a:r>
          </a:p>
          <a:p>
            <a:pPr lvl="1"/>
            <a:r>
              <a:rPr lang="en-US" sz="2200" dirty="0" smtClean="0"/>
              <a:t>Helps clients monitor their thoughts/emotions, reflect on homework, focus on their identified problems and positive experiences, note progress on learning new skills, and reflect on experiences during session and outside of session</a:t>
            </a:r>
          </a:p>
          <a:p>
            <a:pPr lvl="1"/>
            <a:r>
              <a:rPr lang="en-US" sz="2200" dirty="0" smtClean="0"/>
              <a:t>Asking clients to share their notes can be a helpful contribution to the session agenda</a:t>
            </a:r>
          </a:p>
          <a:p>
            <a:pPr lvl="1"/>
            <a:r>
              <a:rPr lang="en-US" sz="2200" dirty="0" smtClean="0"/>
              <a:t>Enhances clients’ preparedness to both collaborate and take responsibility for their therapeutic progress</a:t>
            </a:r>
          </a:p>
          <a:p>
            <a:pPr lvl="2"/>
            <a:endParaRPr lang="en-US" sz="22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9309685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100" y="0"/>
            <a:ext cx="5002696" cy="6858000"/>
          </a:xfrm>
          <a:prstGeom prst="rect">
            <a:avLst/>
          </a:prstGeom>
          <a:ln>
            <a:solidFill>
              <a:srgbClr val="660066"/>
            </a:solidFill>
          </a:ln>
        </p:spPr>
      </p:pic>
    </p:spTree>
    <p:extLst>
      <p:ext uri="{BB962C8B-B14F-4D97-AF65-F5344CB8AC3E}">
        <p14:creationId xmlns:p14="http://schemas.microsoft.com/office/powerpoint/2010/main" val="30420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30" y="1997364"/>
            <a:ext cx="8123852" cy="4860636"/>
          </a:xfrm>
        </p:spPr>
        <p:txBody>
          <a:bodyPr>
            <a:normAutofit/>
          </a:bodyPr>
          <a:lstStyle/>
          <a:p>
            <a:r>
              <a:rPr lang="en-US" sz="2400" dirty="0"/>
              <a:t>Homework must be reviewed every session</a:t>
            </a:r>
          </a:p>
          <a:p>
            <a:r>
              <a:rPr lang="en-US" sz="2400" dirty="0"/>
              <a:t>Can be part of a check-in or more detailed</a:t>
            </a:r>
          </a:p>
          <a:p>
            <a:r>
              <a:rPr lang="en-US" sz="2400" dirty="0"/>
              <a:t>Not reviewing homework will result in </a:t>
            </a:r>
            <a:r>
              <a:rPr lang="en-US" sz="2400" dirty="0" smtClean="0"/>
              <a:t>clients not completing it and </a:t>
            </a:r>
            <a:r>
              <a:rPr lang="en-US" sz="2400" dirty="0"/>
              <a:t>damage the therapeutic </a:t>
            </a:r>
            <a:r>
              <a:rPr lang="en-US" sz="2400" dirty="0" smtClean="0"/>
              <a:t>alliance</a:t>
            </a:r>
          </a:p>
          <a:p>
            <a:pPr lvl="1"/>
            <a:r>
              <a:rPr lang="en-US" sz="2200" i="1" dirty="0" smtClean="0">
                <a:solidFill>
                  <a:srgbClr val="660066"/>
                </a:solidFill>
              </a:rPr>
              <a:t>*CBT without homework can negatively impact client outcomes</a:t>
            </a:r>
            <a:endParaRPr lang="en-US" sz="2200" i="1" dirty="0">
              <a:solidFill>
                <a:srgbClr val="660066"/>
              </a:solidFill>
            </a:endParaRPr>
          </a:p>
          <a:p>
            <a:r>
              <a:rPr lang="en-US" sz="2400" dirty="0"/>
              <a:t>Reviewing homework is a great way to bridge content and themes from the previous session</a:t>
            </a:r>
          </a:p>
          <a:p>
            <a:pPr lvl="1"/>
            <a:r>
              <a:rPr lang="en-US" sz="2000" dirty="0"/>
              <a:t>Ideal to practice </a:t>
            </a:r>
            <a:r>
              <a:rPr lang="en-US" sz="2000" dirty="0" smtClean="0"/>
              <a:t>newly learned CBT </a:t>
            </a:r>
            <a:r>
              <a:rPr lang="en-US" sz="2000" dirty="0"/>
              <a:t>skills between </a:t>
            </a:r>
            <a:r>
              <a:rPr lang="en-US" sz="2000" dirty="0" smtClean="0"/>
              <a:t>sessions</a:t>
            </a:r>
            <a:endParaRPr lang="en-US" sz="2000" dirty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8354604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Session Stage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30" y="1997364"/>
            <a:ext cx="8123852" cy="4860636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660066"/>
                </a:solidFill>
              </a:rPr>
              <a:t>Video Vignette 4.1 (p. 85)</a:t>
            </a:r>
          </a:p>
          <a:p>
            <a:pPr lvl="1"/>
            <a:r>
              <a:rPr lang="en-US" sz="2200" b="1" dirty="0" smtClean="0">
                <a:solidFill>
                  <a:srgbClr val="660066"/>
                </a:solidFill>
              </a:rPr>
              <a:t>MDD-6: Early Session Stage—Early Phase Therapy</a:t>
            </a:r>
          </a:p>
          <a:p>
            <a:r>
              <a:rPr lang="en-US" sz="2400" b="1" dirty="0" smtClean="0">
                <a:solidFill>
                  <a:srgbClr val="660066"/>
                </a:solidFill>
              </a:rPr>
              <a:t>Video Vignette 4.2 (p. 86)</a:t>
            </a:r>
          </a:p>
          <a:p>
            <a:pPr lvl="1"/>
            <a:r>
              <a:rPr lang="en-US" sz="2200" b="1" dirty="0" smtClean="0">
                <a:solidFill>
                  <a:srgbClr val="660066"/>
                </a:solidFill>
              </a:rPr>
              <a:t>MDD-13: Early Session Stage—Middle Phase Therapy</a:t>
            </a:r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en-US" sz="2400" b="1" dirty="0">
                <a:solidFill>
                  <a:srgbClr val="660066"/>
                </a:solidFill>
              </a:rPr>
              <a:t>Video Vignette </a:t>
            </a:r>
            <a:r>
              <a:rPr lang="en-US" sz="2400" b="1" dirty="0" smtClean="0">
                <a:solidFill>
                  <a:srgbClr val="660066"/>
                </a:solidFill>
              </a:rPr>
              <a:t>4.3 (p. 88)</a:t>
            </a:r>
            <a:endParaRPr lang="en-US" sz="2400" b="1" dirty="0">
              <a:solidFill>
                <a:srgbClr val="660066"/>
              </a:solidFill>
            </a:endParaRPr>
          </a:p>
          <a:p>
            <a:pPr lvl="1"/>
            <a:r>
              <a:rPr lang="en-US" sz="2200" b="1" dirty="0">
                <a:solidFill>
                  <a:srgbClr val="660066"/>
                </a:solidFill>
              </a:rPr>
              <a:t>MDD-13: Early Session Stage</a:t>
            </a:r>
            <a:r>
              <a:rPr lang="en-US" sz="2200" b="1" dirty="0" smtClean="0">
                <a:solidFill>
                  <a:srgbClr val="660066"/>
                </a:solidFill>
              </a:rPr>
              <a:t>—Late </a:t>
            </a:r>
            <a:r>
              <a:rPr lang="en-US" sz="2200" b="1" dirty="0">
                <a:solidFill>
                  <a:srgbClr val="660066"/>
                </a:solidFill>
              </a:rPr>
              <a:t>Phase Therapy</a:t>
            </a:r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rgbClr val="660066"/>
                </a:solidFill>
              </a:rPr>
              <a:t>Discussion Questions 4.1 (p. 89)</a:t>
            </a:r>
          </a:p>
          <a:p>
            <a:r>
              <a:rPr lang="en-US" sz="2400" b="1" dirty="0" smtClean="0">
                <a:solidFill>
                  <a:srgbClr val="660066"/>
                </a:solidFill>
              </a:rPr>
              <a:t>Activity 4.1: Early Session Stage (p. 89)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9355769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Middle Session Stage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85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Middle Session Stage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30" y="1997364"/>
            <a:ext cx="8123852" cy="486063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Number of agenda items and how much of a lead you or your clients take in initiating and moving forward with the agenda will depend on the phase of therapy and the type of problem</a:t>
            </a:r>
          </a:p>
          <a:p>
            <a:r>
              <a:rPr lang="en-US" sz="2400" dirty="0" smtClean="0"/>
              <a:t>The content and process can vary greatly for each client depending on presenting problems, goals, and corresponding interventions</a:t>
            </a:r>
          </a:p>
          <a:p>
            <a:pPr lvl="1"/>
            <a:r>
              <a:rPr lang="en-US" sz="2200" dirty="0" smtClean="0"/>
              <a:t>The following sections serve only as a general template:</a:t>
            </a:r>
          </a:p>
          <a:p>
            <a:pPr lvl="2"/>
            <a:r>
              <a:rPr lang="en-US" sz="2000" dirty="0">
                <a:solidFill>
                  <a:srgbClr val="660066"/>
                </a:solidFill>
              </a:rPr>
              <a:t>Review problem</a:t>
            </a:r>
          </a:p>
          <a:p>
            <a:pPr lvl="2"/>
            <a:r>
              <a:rPr lang="en-US" sz="2000" dirty="0">
                <a:solidFill>
                  <a:srgbClr val="660066"/>
                </a:solidFill>
              </a:rPr>
              <a:t>Problem-solving strategies</a:t>
            </a:r>
          </a:p>
          <a:p>
            <a:pPr lvl="2"/>
            <a:r>
              <a:rPr lang="en-US" sz="2000" dirty="0">
                <a:solidFill>
                  <a:srgbClr val="660066"/>
                </a:solidFill>
              </a:rPr>
              <a:t>Feedback and summarize</a:t>
            </a:r>
          </a:p>
          <a:p>
            <a:pPr lvl="2"/>
            <a:endParaRPr lang="en-US" sz="22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005370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30" y="1997364"/>
            <a:ext cx="8123852" cy="4860636"/>
          </a:xfrm>
        </p:spPr>
        <p:txBody>
          <a:bodyPr>
            <a:normAutofit/>
          </a:bodyPr>
          <a:lstStyle/>
          <a:p>
            <a:r>
              <a:rPr lang="en-US" sz="2400" dirty="0"/>
              <a:t>Best to use problem/event that is recent</a:t>
            </a:r>
          </a:p>
          <a:p>
            <a:pPr lvl="1"/>
            <a:r>
              <a:rPr lang="en-US" sz="2200" dirty="0"/>
              <a:t>Strong emotional content and easier to recall</a:t>
            </a:r>
          </a:p>
          <a:p>
            <a:pPr lvl="1"/>
            <a:r>
              <a:rPr lang="en-US" sz="2200" dirty="0"/>
              <a:t>Better chance for immediacy and engagement</a:t>
            </a:r>
          </a:p>
          <a:p>
            <a:r>
              <a:rPr lang="en-US" sz="2400" dirty="0"/>
              <a:t>Conceptualize how problem fits in case formulation/cognitive model</a:t>
            </a:r>
          </a:p>
          <a:p>
            <a:pPr lvl="1"/>
            <a:r>
              <a:rPr lang="en-US" sz="2200" dirty="0"/>
              <a:t>Most problems are an extension of </a:t>
            </a:r>
            <a:r>
              <a:rPr lang="en-US" sz="2200" dirty="0" smtClean="0"/>
              <a:t>or a part of their distress, either as a contributing factor or as outcome</a:t>
            </a:r>
          </a:p>
          <a:p>
            <a:pPr lvl="1"/>
            <a:r>
              <a:rPr lang="en-US" sz="2200" dirty="0" smtClean="0"/>
              <a:t>“</a:t>
            </a:r>
            <a:r>
              <a:rPr lang="en-US" sz="2200" dirty="0"/>
              <a:t>Micro” problem tied </a:t>
            </a:r>
            <a:r>
              <a:rPr lang="en-US" sz="2200" dirty="0" smtClean="0"/>
              <a:t>into </a:t>
            </a:r>
            <a:r>
              <a:rPr lang="en-US" sz="2200" dirty="0"/>
              <a:t>specific “macro” goals and interventions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6392198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Problem-Solving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30" y="1997364"/>
            <a:ext cx="8123852" cy="486063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Collaboratively decide on how you will focus on the problem using the cognitive-behavioral model:</a:t>
            </a:r>
            <a:endParaRPr lang="en-US" sz="2400" dirty="0"/>
          </a:p>
          <a:p>
            <a:pPr lvl="1"/>
            <a:r>
              <a:rPr lang="en-US" sz="2200" dirty="0" err="1"/>
              <a:t>Psychoeducation</a:t>
            </a:r>
            <a:r>
              <a:rPr lang="en-US" sz="2200" dirty="0"/>
              <a:t> of specific CBT skills</a:t>
            </a:r>
          </a:p>
          <a:p>
            <a:pPr lvl="1"/>
            <a:r>
              <a:rPr lang="en-US" sz="2200" dirty="0"/>
              <a:t>Basic </a:t>
            </a:r>
            <a:r>
              <a:rPr lang="en-US" sz="2200" dirty="0" smtClean="0"/>
              <a:t>problem-solving </a:t>
            </a:r>
            <a:r>
              <a:rPr lang="en-US" sz="2200" dirty="0"/>
              <a:t>strategies</a:t>
            </a:r>
          </a:p>
          <a:p>
            <a:pPr lvl="1"/>
            <a:r>
              <a:rPr lang="en-US" sz="2200" dirty="0"/>
              <a:t>Behavioral activation</a:t>
            </a:r>
          </a:p>
          <a:p>
            <a:pPr lvl="1"/>
            <a:r>
              <a:rPr lang="en-US" sz="2200" dirty="0"/>
              <a:t>Emotion and thought identification</a:t>
            </a:r>
          </a:p>
          <a:p>
            <a:pPr lvl="1"/>
            <a:r>
              <a:rPr lang="en-US" sz="2200" dirty="0"/>
              <a:t>Modification of automatic thoughts and core beliefs</a:t>
            </a:r>
          </a:p>
          <a:p>
            <a:pPr lvl="1"/>
            <a:r>
              <a:rPr lang="en-US" sz="2200" dirty="0"/>
              <a:t>Relaxation techniques</a:t>
            </a:r>
          </a:p>
          <a:p>
            <a:pPr lvl="1"/>
            <a:r>
              <a:rPr lang="en-US" sz="2200" dirty="0" smtClean="0"/>
              <a:t>Exposure</a:t>
            </a:r>
          </a:p>
          <a:p>
            <a:r>
              <a:rPr lang="en-US" sz="2400" dirty="0" smtClean="0"/>
              <a:t>The focus here is to provide a guide in determining possible intervention options to resolve the problems</a:t>
            </a:r>
            <a:endParaRPr lang="en-US" sz="2400" dirty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254439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CBT Session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30" y="1997364"/>
            <a:ext cx="8123852" cy="4860636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CBT skills addressed in the proceeding chapters will have little to no value if the directionality and focus that are afforded in structured sessions are lacking</a:t>
            </a:r>
          </a:p>
          <a:p>
            <a:r>
              <a:rPr lang="en-US" sz="2400" dirty="0" smtClean="0"/>
              <a:t>Most clients want and need structure</a:t>
            </a:r>
          </a:p>
          <a:p>
            <a:pPr lvl="1"/>
            <a:r>
              <a:rPr lang="en-US" sz="2200" dirty="0" smtClean="0"/>
              <a:t>Clients attend therapy because they are distressed and some may still be unsure if therapy is a viable option</a:t>
            </a:r>
          </a:p>
          <a:p>
            <a:pPr lvl="2"/>
            <a:r>
              <a:rPr lang="en-US" sz="2000" dirty="0" smtClean="0"/>
              <a:t>Many clients feel vulnerable at the onset of therapy</a:t>
            </a:r>
          </a:p>
          <a:p>
            <a:pPr lvl="3"/>
            <a:r>
              <a:rPr lang="en-US" dirty="0" smtClean="0"/>
              <a:t>Structure from the first session instills comfort and hope that therapy might provide some relief to their distress</a:t>
            </a:r>
          </a:p>
          <a:p>
            <a:r>
              <a:rPr lang="en-US" sz="2400" dirty="0" smtClean="0"/>
              <a:t>It also demonstrates your expertness, trustworthiness, and attractiveness as a therapist – important factors for developing a therapeutic alliance</a:t>
            </a:r>
            <a:endParaRPr lang="en-US" sz="2400" dirty="0"/>
          </a:p>
          <a:p>
            <a:pPr lvl="2"/>
            <a:endParaRPr lang="en-US" sz="22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3269377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and Summarize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30" y="1997364"/>
            <a:ext cx="8123852" cy="4860636"/>
          </a:xfrm>
        </p:spPr>
        <p:txBody>
          <a:bodyPr>
            <a:normAutofit/>
          </a:bodyPr>
          <a:lstStyle/>
          <a:p>
            <a:r>
              <a:rPr lang="en-US" sz="2400" dirty="0"/>
              <a:t>Provide periodic feedback of encouragement and redirection</a:t>
            </a:r>
          </a:p>
          <a:p>
            <a:r>
              <a:rPr lang="en-US" sz="2400" dirty="0"/>
              <a:t>Encourage </a:t>
            </a:r>
            <a:r>
              <a:rPr lang="en-US" sz="2400" dirty="0" smtClean="0"/>
              <a:t>and elicit feedback </a:t>
            </a:r>
            <a:r>
              <a:rPr lang="en-US" sz="2400" dirty="0"/>
              <a:t>from clients about what </a:t>
            </a:r>
            <a:r>
              <a:rPr lang="en-US" sz="2400" dirty="0" smtClean="0"/>
              <a:t>is</a:t>
            </a:r>
            <a:r>
              <a:rPr lang="en-US" sz="2400" dirty="0"/>
              <a:t> </a:t>
            </a:r>
            <a:r>
              <a:rPr lang="en-US" sz="2400" dirty="0" smtClean="0"/>
              <a:t>and </a:t>
            </a:r>
            <a:r>
              <a:rPr lang="en-US" sz="2400" dirty="0"/>
              <a:t>is </a:t>
            </a:r>
            <a:r>
              <a:rPr lang="en-US" sz="2400" dirty="0" smtClean="0"/>
              <a:t>not</a:t>
            </a:r>
            <a:r>
              <a:rPr lang="en-US" sz="2400" dirty="0"/>
              <a:t> </a:t>
            </a:r>
            <a:r>
              <a:rPr lang="en-US" sz="2400" dirty="0" smtClean="0"/>
              <a:t>working </a:t>
            </a:r>
            <a:r>
              <a:rPr lang="en-US" sz="2400" dirty="0"/>
              <a:t>for them</a:t>
            </a:r>
          </a:p>
          <a:p>
            <a:r>
              <a:rPr lang="en-US" sz="2400" dirty="0"/>
              <a:t>Clients can report their current symptom distress (e.g., 0-10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Client feedback and self-report of distress will allow you to more accurately assess the effectiveness of your interventions and possibly make any necessary modifications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575122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and Summarize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30" y="1997364"/>
            <a:ext cx="8123852" cy="486063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Summarize </a:t>
            </a:r>
            <a:r>
              <a:rPr lang="en-US" sz="2400" dirty="0"/>
              <a:t>by highlighting the rationale for the approach, what skill was learned/used, how it can be applied to other problems, its relation to a particular treatment goal, what was helpful and not helpful, and the next steps </a:t>
            </a:r>
            <a:r>
              <a:rPr lang="en-US" sz="2400" dirty="0" smtClean="0"/>
              <a:t>in moving </a:t>
            </a:r>
            <a:r>
              <a:rPr lang="en-US" sz="2400" dirty="0"/>
              <a:t>forward</a:t>
            </a:r>
          </a:p>
          <a:p>
            <a:r>
              <a:rPr lang="en-US" sz="2400" dirty="0" smtClean="0"/>
              <a:t>Depending on phase of therapy, either you or your client can provide the summary</a:t>
            </a:r>
          </a:p>
          <a:p>
            <a:pPr lvl="1"/>
            <a:r>
              <a:rPr lang="en-US" sz="2200" dirty="0" smtClean="0"/>
              <a:t>This is a good opportunity to assess their understanding of the problem and how the interventions were helpful, including their current level of distress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3331650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 Session Stage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6319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 Session Stage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30" y="1997364"/>
            <a:ext cx="8123852" cy="486063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Typically the last 5-10 minutes of session</a:t>
            </a:r>
          </a:p>
          <a:p>
            <a:r>
              <a:rPr lang="en-US" sz="2400" dirty="0" smtClean="0"/>
              <a:t>Just as essential as the other stages because it provides an opportunity to integrate key conceptual themes and review what was learning during the session</a:t>
            </a:r>
          </a:p>
          <a:p>
            <a:r>
              <a:rPr lang="en-US" sz="2400" dirty="0" smtClean="0"/>
              <a:t>Can be your bridge for next session</a:t>
            </a:r>
          </a:p>
          <a:p>
            <a:pPr lvl="1"/>
            <a:r>
              <a:rPr lang="en-US" sz="2200" dirty="0" smtClean="0"/>
              <a:t>Often done through assigning homework</a:t>
            </a:r>
          </a:p>
          <a:p>
            <a:r>
              <a:rPr lang="en-US" sz="2400" dirty="0" smtClean="0"/>
              <a:t>Consists of the following components:</a:t>
            </a:r>
          </a:p>
          <a:p>
            <a:pPr lvl="1"/>
            <a:r>
              <a:rPr lang="en-US" sz="2200" dirty="0">
                <a:solidFill>
                  <a:srgbClr val="660066"/>
                </a:solidFill>
              </a:rPr>
              <a:t>Summarize session</a:t>
            </a:r>
          </a:p>
          <a:p>
            <a:pPr lvl="1"/>
            <a:r>
              <a:rPr lang="en-US" sz="2200" dirty="0">
                <a:solidFill>
                  <a:srgbClr val="660066"/>
                </a:solidFill>
              </a:rPr>
              <a:t>Assign homework for next session</a:t>
            </a:r>
          </a:p>
          <a:p>
            <a:pPr lvl="1"/>
            <a:r>
              <a:rPr lang="en-US" sz="2200" dirty="0">
                <a:solidFill>
                  <a:srgbClr val="660066"/>
                </a:solidFill>
              </a:rPr>
              <a:t>Final questions and feedback</a:t>
            </a:r>
          </a:p>
          <a:p>
            <a:pPr lvl="1"/>
            <a:endParaRPr lang="en-US" sz="2200" dirty="0" smtClean="0"/>
          </a:p>
          <a:p>
            <a:endParaRPr lang="en-US" sz="2200" dirty="0"/>
          </a:p>
          <a:p>
            <a:pPr lvl="2"/>
            <a:endParaRPr lang="en-US" sz="22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809991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Summarize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30" y="1997364"/>
            <a:ext cx="8123852" cy="4860636"/>
          </a:xfrm>
        </p:spPr>
        <p:txBody>
          <a:bodyPr>
            <a:normAutofit/>
          </a:bodyPr>
          <a:lstStyle/>
          <a:p>
            <a:r>
              <a:rPr lang="en-US" sz="2400" dirty="0"/>
              <a:t>Focus on the overall themes that were covered in session</a:t>
            </a:r>
          </a:p>
          <a:p>
            <a:r>
              <a:rPr lang="en-US" sz="2400" dirty="0"/>
              <a:t>Explicitly integrate the cognitive-behavioral model relevant to the </a:t>
            </a:r>
            <a:r>
              <a:rPr lang="en-US" sz="2400" dirty="0" smtClean="0"/>
              <a:t>interventions implemented</a:t>
            </a:r>
            <a:endParaRPr lang="en-US" sz="2400" dirty="0"/>
          </a:p>
          <a:p>
            <a:pPr lvl="1"/>
            <a:r>
              <a:rPr lang="en-US" sz="2200" dirty="0" smtClean="0"/>
              <a:t>Demonstrates to your client that the work done during the session was purposeful toward overall symptom distress reduction and improved quality of life</a:t>
            </a:r>
            <a:endParaRPr lang="en-US" sz="2200" dirty="0"/>
          </a:p>
          <a:p>
            <a:pPr lvl="2"/>
            <a:endParaRPr lang="en-US" sz="22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2391705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Summarize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30" y="1997364"/>
            <a:ext cx="8123852" cy="486063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With </a:t>
            </a:r>
            <a:r>
              <a:rPr lang="en-US" sz="2400" dirty="0"/>
              <a:t>more therapy experience, clients can summarize session</a:t>
            </a:r>
          </a:p>
          <a:p>
            <a:pPr lvl="1"/>
            <a:r>
              <a:rPr lang="en-US" sz="2200" dirty="0"/>
              <a:t>Can be a great opportunity to integrate and modify their own conceptualization of distress</a:t>
            </a:r>
          </a:p>
          <a:p>
            <a:r>
              <a:rPr lang="en-US" sz="2400" dirty="0" smtClean="0"/>
              <a:t>Highlight any symptom relief</a:t>
            </a:r>
          </a:p>
          <a:p>
            <a:pPr lvl="1"/>
            <a:r>
              <a:rPr lang="en-US" sz="2200" dirty="0" smtClean="0"/>
              <a:t>Connecting </a:t>
            </a:r>
            <a:r>
              <a:rPr lang="en-US" sz="2200" dirty="0"/>
              <a:t>what clients have done in session to how they currently think and feel can be very powerful for developing and enhancing hope and motivation to </a:t>
            </a:r>
            <a:r>
              <a:rPr lang="en-US" sz="2200" dirty="0" smtClean="0"/>
              <a:t>change</a:t>
            </a:r>
            <a:endParaRPr lang="en-US" sz="2200" dirty="0"/>
          </a:p>
          <a:p>
            <a:pPr lvl="2"/>
            <a:endParaRPr lang="en-US" sz="22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0802418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 Homework for Next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30" y="1997364"/>
            <a:ext cx="8123852" cy="4860636"/>
          </a:xfrm>
        </p:spPr>
        <p:txBody>
          <a:bodyPr>
            <a:normAutofit/>
          </a:bodyPr>
          <a:lstStyle/>
          <a:p>
            <a:r>
              <a:rPr lang="en-US" sz="2400" dirty="0"/>
              <a:t>Can assign next homework assignment </a:t>
            </a:r>
            <a:r>
              <a:rPr lang="en-US" sz="2400" dirty="0" smtClean="0"/>
              <a:t>either before </a:t>
            </a:r>
            <a:r>
              <a:rPr lang="en-US" sz="2400" dirty="0"/>
              <a:t>or after summary</a:t>
            </a:r>
          </a:p>
          <a:p>
            <a:r>
              <a:rPr lang="en-US" sz="2400" dirty="0"/>
              <a:t>Should be based on current session content </a:t>
            </a:r>
            <a:r>
              <a:rPr lang="en-US" sz="2400" dirty="0" smtClean="0"/>
              <a:t>while also keeping in mind your focus for next session</a:t>
            </a:r>
            <a:endParaRPr lang="en-US" sz="2400" dirty="0"/>
          </a:p>
          <a:p>
            <a:r>
              <a:rPr lang="en-US" sz="2400" dirty="0"/>
              <a:t>Provide a clear rationale for the homework assignment and convey the role it will have during your next session</a:t>
            </a:r>
          </a:p>
          <a:p>
            <a:pPr lvl="1"/>
            <a:r>
              <a:rPr lang="en-US" sz="2200" dirty="0"/>
              <a:t>The more </a:t>
            </a:r>
            <a:r>
              <a:rPr lang="en-US" sz="2200" dirty="0" smtClean="0"/>
              <a:t>clients </a:t>
            </a:r>
            <a:r>
              <a:rPr lang="en-US" sz="2200" dirty="0"/>
              <a:t>understand this, the greater the chance they will complete the assignment with effort</a:t>
            </a:r>
          </a:p>
          <a:p>
            <a:pPr lvl="2"/>
            <a:endParaRPr lang="en-US" sz="22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9945738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Questions and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30" y="1997364"/>
            <a:ext cx="8123852" cy="4860636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Ask </a:t>
            </a:r>
            <a:r>
              <a:rPr lang="en-US" sz="2400" dirty="0" smtClean="0"/>
              <a:t>clients to review their Client Therapy Notes Worksheet</a:t>
            </a:r>
            <a:endParaRPr lang="en-US" sz="2400" dirty="0"/>
          </a:p>
          <a:p>
            <a:r>
              <a:rPr lang="en-US" sz="2400" dirty="0" smtClean="0"/>
              <a:t>Elicit </a:t>
            </a:r>
            <a:r>
              <a:rPr lang="en-US" sz="2400" dirty="0"/>
              <a:t>questions </a:t>
            </a:r>
            <a:r>
              <a:rPr lang="en-US" sz="2400" dirty="0" smtClean="0"/>
              <a:t>or </a:t>
            </a:r>
            <a:r>
              <a:rPr lang="en-US" sz="2400" dirty="0"/>
              <a:t>feedback about any part of the session</a:t>
            </a:r>
          </a:p>
          <a:p>
            <a:r>
              <a:rPr lang="en-US" sz="2400" dirty="0"/>
              <a:t>Remind clients to take any final notes to review before next session</a:t>
            </a:r>
          </a:p>
          <a:p>
            <a:r>
              <a:rPr lang="en-US" sz="2400" dirty="0"/>
              <a:t>Check-in on their overall experience of therapy</a:t>
            </a:r>
          </a:p>
          <a:p>
            <a:pPr lvl="1"/>
            <a:r>
              <a:rPr lang="en-US" sz="2200" dirty="0"/>
              <a:t>What is working?</a:t>
            </a:r>
          </a:p>
          <a:p>
            <a:pPr lvl="1"/>
            <a:r>
              <a:rPr lang="en-US" sz="2200" dirty="0"/>
              <a:t>What can be done to improve therapeutic experience?</a:t>
            </a:r>
          </a:p>
          <a:p>
            <a:r>
              <a:rPr lang="en-US" sz="2400" dirty="0"/>
              <a:t>Remember to take down any final notes </a:t>
            </a:r>
            <a:r>
              <a:rPr lang="en-US" sz="2400" dirty="0" smtClean="0"/>
              <a:t>on your Therapy Session Worksheet</a:t>
            </a:r>
            <a:endParaRPr lang="en-US" sz="2400" dirty="0"/>
          </a:p>
          <a:p>
            <a:pPr lvl="2"/>
            <a:endParaRPr lang="en-US" sz="22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3197848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 Session Stage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30" y="1997364"/>
            <a:ext cx="8123852" cy="4860636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660066"/>
                </a:solidFill>
              </a:rPr>
              <a:t>Video Vignette 4.4 (p. 93)</a:t>
            </a:r>
          </a:p>
          <a:p>
            <a:pPr lvl="1"/>
            <a:r>
              <a:rPr lang="en-US" sz="2200" b="1" dirty="0" smtClean="0">
                <a:solidFill>
                  <a:srgbClr val="660066"/>
                </a:solidFill>
              </a:rPr>
              <a:t>PDA-5: Late Session Stage—Early Phase Therapy</a:t>
            </a:r>
          </a:p>
          <a:p>
            <a:r>
              <a:rPr lang="en-US" sz="2400" b="1" dirty="0" smtClean="0">
                <a:solidFill>
                  <a:srgbClr val="660066"/>
                </a:solidFill>
              </a:rPr>
              <a:t>Video Vignette 4.5 (p. 97)</a:t>
            </a:r>
          </a:p>
          <a:p>
            <a:pPr lvl="1"/>
            <a:r>
              <a:rPr lang="en-US" sz="2200" b="1" dirty="0" smtClean="0">
                <a:solidFill>
                  <a:srgbClr val="660066"/>
                </a:solidFill>
              </a:rPr>
              <a:t>PDA-8: Late Session Stage—Middle Phase Therapy</a:t>
            </a:r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en-US" sz="2400" b="1" dirty="0">
                <a:solidFill>
                  <a:srgbClr val="660066"/>
                </a:solidFill>
              </a:rPr>
              <a:t>Video Vignette </a:t>
            </a:r>
            <a:r>
              <a:rPr lang="en-US" sz="2400" b="1" dirty="0" smtClean="0">
                <a:solidFill>
                  <a:srgbClr val="660066"/>
                </a:solidFill>
              </a:rPr>
              <a:t>4.6 (p. 99)</a:t>
            </a:r>
            <a:endParaRPr lang="en-US" sz="2400" b="1" dirty="0">
              <a:solidFill>
                <a:srgbClr val="660066"/>
              </a:solidFill>
            </a:endParaRPr>
          </a:p>
          <a:p>
            <a:pPr lvl="1"/>
            <a:r>
              <a:rPr lang="en-US" sz="2200" b="1" dirty="0" smtClean="0">
                <a:solidFill>
                  <a:srgbClr val="660066"/>
                </a:solidFill>
              </a:rPr>
              <a:t>PDA-10: Late </a:t>
            </a:r>
            <a:r>
              <a:rPr lang="en-US" sz="2200" b="1" dirty="0">
                <a:solidFill>
                  <a:srgbClr val="660066"/>
                </a:solidFill>
              </a:rPr>
              <a:t>Session Stage</a:t>
            </a:r>
            <a:r>
              <a:rPr lang="en-US" sz="2200" b="1" dirty="0" smtClean="0">
                <a:solidFill>
                  <a:srgbClr val="660066"/>
                </a:solidFill>
              </a:rPr>
              <a:t>—Late </a:t>
            </a:r>
            <a:r>
              <a:rPr lang="en-US" sz="2200" b="1" dirty="0">
                <a:solidFill>
                  <a:srgbClr val="660066"/>
                </a:solidFill>
              </a:rPr>
              <a:t>Phase Therapy</a:t>
            </a:r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rgbClr val="660066"/>
                </a:solidFill>
              </a:rPr>
              <a:t>Discussion Questions 4.2 (p. 101)</a:t>
            </a:r>
          </a:p>
          <a:p>
            <a:r>
              <a:rPr lang="en-US" sz="2400" b="1" dirty="0" smtClean="0">
                <a:solidFill>
                  <a:srgbClr val="660066"/>
                </a:solidFill>
              </a:rPr>
              <a:t>Activity 4.2: Late Session Stage (p. 101)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0717350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350846"/>
            <a:ext cx="5638800" cy="1135429"/>
          </a:xfrm>
        </p:spPr>
        <p:txBody>
          <a:bodyPr>
            <a:normAutofit/>
          </a:bodyPr>
          <a:lstStyle/>
          <a:p>
            <a:r>
              <a:rPr lang="en-US" dirty="0" smtClean="0"/>
              <a:t>Common Challenges for CBT Session Structure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9769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CBT Session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30" y="1997364"/>
            <a:ext cx="8123852" cy="486063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Consistent session structure socializes clients to CBT</a:t>
            </a:r>
          </a:p>
          <a:p>
            <a:r>
              <a:rPr lang="en-US" sz="2400" dirty="0" smtClean="0"/>
              <a:t>Allows you to model the collaborative nature of CBT</a:t>
            </a:r>
          </a:p>
          <a:p>
            <a:r>
              <a:rPr lang="en-US" sz="2400" dirty="0" smtClean="0"/>
              <a:t>Provides direction for both you and the client</a:t>
            </a:r>
          </a:p>
          <a:p>
            <a:pPr lvl="1"/>
            <a:r>
              <a:rPr lang="en-US" sz="2200" dirty="0" smtClean="0"/>
              <a:t>Even experienced therapists require guidance in maneuvering each session</a:t>
            </a:r>
          </a:p>
          <a:p>
            <a:r>
              <a:rPr lang="en-US" sz="2400" dirty="0" smtClean="0"/>
              <a:t>Enhances therapeutic efficiency by facilitating organized therapy that stays focused on the problems of most relevance and corresponding goals and interventions</a:t>
            </a:r>
            <a:endParaRPr lang="en-US" sz="2400" dirty="0"/>
          </a:p>
          <a:p>
            <a:pPr lvl="2"/>
            <a:endParaRPr lang="en-US" sz="22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6073150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660066"/>
            </a:solidFill>
          </a:ln>
        </p:spPr>
      </p:pic>
    </p:spTree>
    <p:extLst>
      <p:ext uri="{BB962C8B-B14F-4D97-AF65-F5344CB8AC3E}">
        <p14:creationId xmlns:p14="http://schemas.microsoft.com/office/powerpoint/2010/main" val="14584603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0107"/>
            <a:ext cx="9144000" cy="3818083"/>
          </a:xfrm>
          <a:prstGeom prst="rect">
            <a:avLst/>
          </a:prstGeom>
          <a:ln>
            <a:solidFill>
              <a:srgbClr val="660066"/>
            </a:solidFill>
          </a:ln>
        </p:spPr>
      </p:pic>
    </p:spTree>
    <p:extLst>
      <p:ext uri="{BB962C8B-B14F-4D97-AF65-F5344CB8AC3E}">
        <p14:creationId xmlns:p14="http://schemas.microsoft.com/office/powerpoint/2010/main" val="1845085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CBT Session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30" y="1997364"/>
            <a:ext cx="8123852" cy="486063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How much structure is necessary for your clients will vary, often depending on the current phase of therapy</a:t>
            </a:r>
          </a:p>
          <a:p>
            <a:pPr lvl="1"/>
            <a:r>
              <a:rPr lang="en-US" sz="2200" dirty="0" smtClean="0"/>
              <a:t>Early phase therapy will require significantly more structure and guidance by the therapist compared to late phase therapy</a:t>
            </a:r>
            <a:endParaRPr lang="en-US" sz="2200" dirty="0"/>
          </a:p>
          <a:p>
            <a:r>
              <a:rPr lang="en-US" sz="2400" dirty="0" smtClean="0"/>
              <a:t>Each session is broken down into four stages: </a:t>
            </a:r>
            <a:r>
              <a:rPr lang="en-US" sz="2400" dirty="0" smtClean="0">
                <a:solidFill>
                  <a:srgbClr val="660066"/>
                </a:solidFill>
              </a:rPr>
              <a:t>pre-session, early session, middle session, </a:t>
            </a:r>
            <a:r>
              <a:rPr lang="en-US" sz="2400" dirty="0" smtClean="0">
                <a:solidFill>
                  <a:schemeClr val="tx1"/>
                </a:solidFill>
              </a:rPr>
              <a:t>and</a:t>
            </a:r>
            <a:r>
              <a:rPr lang="en-US" sz="2400" dirty="0" smtClean="0">
                <a:solidFill>
                  <a:srgbClr val="660066"/>
                </a:solidFill>
              </a:rPr>
              <a:t> late session</a:t>
            </a:r>
          </a:p>
          <a:p>
            <a:r>
              <a:rPr lang="en-US" sz="2400" b="1" dirty="0" smtClean="0">
                <a:solidFill>
                  <a:srgbClr val="660066"/>
                </a:solidFill>
              </a:rPr>
              <a:t>Table 4.1 – Therapy Session Stages</a:t>
            </a:r>
          </a:p>
          <a:p>
            <a:pPr lvl="1"/>
            <a:r>
              <a:rPr lang="en-US" sz="2200" dirty="0" smtClean="0"/>
              <a:t>Highlights each stage and its associated components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675124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660066"/>
            </a:solidFill>
          </a:ln>
        </p:spPr>
      </p:pic>
    </p:spTree>
    <p:extLst>
      <p:ext uri="{BB962C8B-B14F-4D97-AF65-F5344CB8AC3E}">
        <p14:creationId xmlns:p14="http://schemas.microsoft.com/office/powerpoint/2010/main" val="512320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4268"/>
            <a:ext cx="9144000" cy="3718560"/>
          </a:xfrm>
          <a:prstGeom prst="rect">
            <a:avLst/>
          </a:prstGeom>
          <a:ln>
            <a:solidFill>
              <a:srgbClr val="660066"/>
            </a:solidFill>
          </a:ln>
        </p:spPr>
      </p:pic>
    </p:spTree>
    <p:extLst>
      <p:ext uri="{BB962C8B-B14F-4D97-AF65-F5344CB8AC3E}">
        <p14:creationId xmlns:p14="http://schemas.microsoft.com/office/powerpoint/2010/main" val="1313660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Pre-Session Stage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9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Pre-Session Stage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30" y="1997364"/>
            <a:ext cx="8123852" cy="486063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This stage is probably the most critical because how you prepare before you session will influence the effectiveness of the following three stages</a:t>
            </a:r>
          </a:p>
          <a:p>
            <a:r>
              <a:rPr lang="en-US" sz="2400" dirty="0" smtClean="0"/>
              <a:t>Preparing for the next session typically takes only 5 to 10 minutes</a:t>
            </a:r>
          </a:p>
          <a:p>
            <a:pPr lvl="1"/>
            <a:r>
              <a:rPr lang="en-US" sz="2200" dirty="0" smtClean="0"/>
              <a:t>Yet, can often be overlooked by therapists</a:t>
            </a:r>
          </a:p>
          <a:p>
            <a:r>
              <a:rPr lang="en-US" sz="2400" dirty="0" smtClean="0"/>
              <a:t>Consists of two key components:</a:t>
            </a:r>
          </a:p>
          <a:p>
            <a:pPr lvl="1"/>
            <a:r>
              <a:rPr lang="en-US" sz="2200" dirty="0">
                <a:solidFill>
                  <a:srgbClr val="660066"/>
                </a:solidFill>
              </a:rPr>
              <a:t>Review client information</a:t>
            </a:r>
          </a:p>
          <a:p>
            <a:pPr lvl="1"/>
            <a:r>
              <a:rPr lang="en-US" sz="2200" dirty="0">
                <a:solidFill>
                  <a:srgbClr val="660066"/>
                </a:solidFill>
              </a:rPr>
              <a:t>Pre-session formal assessment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765515540"/>
      </p:ext>
    </p:extLst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1512</TotalTime>
  <Words>2025</Words>
  <Application>Microsoft Macintosh PowerPoint</Application>
  <PresentationFormat>On-screen Show (4:3)</PresentationFormat>
  <Paragraphs>195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Calibri</vt:lpstr>
      <vt:lpstr>Rockwell</vt:lpstr>
      <vt:lpstr>Wingdings</vt:lpstr>
      <vt:lpstr>Advantage</vt:lpstr>
      <vt:lpstr>CBT Session Structure: Purposeful and Flexible</vt:lpstr>
      <vt:lpstr>CBT Session Structure</vt:lpstr>
      <vt:lpstr>CBT Session Structure</vt:lpstr>
      <vt:lpstr>CBT Session Structure</vt:lpstr>
      <vt:lpstr>CBT Session Structure</vt:lpstr>
      <vt:lpstr>PowerPoint Presentation</vt:lpstr>
      <vt:lpstr>PowerPoint Presentation</vt:lpstr>
      <vt:lpstr>Pre-Session Stage</vt:lpstr>
      <vt:lpstr>Pre-Session Stage</vt:lpstr>
      <vt:lpstr>Pre-Session Stage</vt:lpstr>
      <vt:lpstr>PowerPoint Presentation</vt:lpstr>
      <vt:lpstr>Review Client Information</vt:lpstr>
      <vt:lpstr>Review Client Information</vt:lpstr>
      <vt:lpstr>Pre-Session Formal Assessment</vt:lpstr>
      <vt:lpstr>Early Session Stage</vt:lpstr>
      <vt:lpstr>Early Session Stage</vt:lpstr>
      <vt:lpstr>Check-In</vt:lpstr>
      <vt:lpstr>Mood and Symptom Check</vt:lpstr>
      <vt:lpstr>Mood and Symptom Check</vt:lpstr>
      <vt:lpstr>Set Agenda</vt:lpstr>
      <vt:lpstr>Set Agenda</vt:lpstr>
      <vt:lpstr>Set Agenda</vt:lpstr>
      <vt:lpstr>PowerPoint Presentation</vt:lpstr>
      <vt:lpstr>Review Homework</vt:lpstr>
      <vt:lpstr>Early Session Stage</vt:lpstr>
      <vt:lpstr>Middle Session Stage</vt:lpstr>
      <vt:lpstr>Middle Session Stage</vt:lpstr>
      <vt:lpstr>Review Problem</vt:lpstr>
      <vt:lpstr>Problem-Solving Strategies</vt:lpstr>
      <vt:lpstr>Feedback and Summarize</vt:lpstr>
      <vt:lpstr>Feedback and Summarize</vt:lpstr>
      <vt:lpstr>Late Session Stage</vt:lpstr>
      <vt:lpstr>Late Session Stage</vt:lpstr>
      <vt:lpstr>Summarize Session</vt:lpstr>
      <vt:lpstr>Summarize Session</vt:lpstr>
      <vt:lpstr>Assign Homework for Next Session</vt:lpstr>
      <vt:lpstr>Final Questions and Feedback</vt:lpstr>
      <vt:lpstr>Late Session Stage</vt:lpstr>
      <vt:lpstr>Common Challenges for CBT Session Structure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CBT Session Structure: Purposeful &amp; Flexible</dc:title>
  <dc:creator>Adam Volungis</dc:creator>
  <cp:lastModifiedBy>Microsoft Office User</cp:lastModifiedBy>
  <cp:revision>81</cp:revision>
  <cp:lastPrinted>2018-02-06T15:15:52Z</cp:lastPrinted>
  <dcterms:created xsi:type="dcterms:W3CDTF">2016-09-29T03:17:00Z</dcterms:created>
  <dcterms:modified xsi:type="dcterms:W3CDTF">2018-08-14T19:34:45Z</dcterms:modified>
</cp:coreProperties>
</file>