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256" r:id="rId2"/>
    <p:sldId id="331" r:id="rId3"/>
    <p:sldId id="332" r:id="rId4"/>
    <p:sldId id="306" r:id="rId5"/>
    <p:sldId id="257" r:id="rId6"/>
    <p:sldId id="334" r:id="rId7"/>
    <p:sldId id="333" r:id="rId8"/>
    <p:sldId id="258" r:id="rId9"/>
    <p:sldId id="305" r:id="rId10"/>
    <p:sldId id="267" r:id="rId11"/>
    <p:sldId id="335" r:id="rId12"/>
    <p:sldId id="336" r:id="rId13"/>
    <p:sldId id="303" r:id="rId14"/>
    <p:sldId id="302" r:id="rId15"/>
    <p:sldId id="268" r:id="rId16"/>
    <p:sldId id="337" r:id="rId17"/>
    <p:sldId id="338" r:id="rId18"/>
    <p:sldId id="308" r:id="rId19"/>
    <p:sldId id="270" r:id="rId20"/>
    <p:sldId id="269" r:id="rId21"/>
    <p:sldId id="339" r:id="rId22"/>
    <p:sldId id="271" r:id="rId23"/>
    <p:sldId id="272" r:id="rId24"/>
    <p:sldId id="309" r:id="rId25"/>
    <p:sldId id="310" r:id="rId26"/>
    <p:sldId id="340" r:id="rId27"/>
    <p:sldId id="313" r:id="rId28"/>
    <p:sldId id="314" r:id="rId29"/>
    <p:sldId id="315" r:id="rId30"/>
    <p:sldId id="318" r:id="rId31"/>
    <p:sldId id="342" r:id="rId32"/>
    <p:sldId id="319" r:id="rId33"/>
    <p:sldId id="260" r:id="rId34"/>
    <p:sldId id="322" r:id="rId35"/>
    <p:sldId id="261" r:id="rId36"/>
    <p:sldId id="274" r:id="rId37"/>
    <p:sldId id="321" r:id="rId38"/>
    <p:sldId id="343" r:id="rId39"/>
    <p:sldId id="344" r:id="rId40"/>
    <p:sldId id="262" r:id="rId41"/>
    <p:sldId id="347" r:id="rId42"/>
    <p:sldId id="263" r:id="rId43"/>
    <p:sldId id="276" r:id="rId44"/>
    <p:sldId id="348" r:id="rId45"/>
    <p:sldId id="277" r:id="rId46"/>
    <p:sldId id="279" r:id="rId47"/>
    <p:sldId id="349" r:id="rId48"/>
    <p:sldId id="278" r:id="rId49"/>
    <p:sldId id="280" r:id="rId50"/>
    <p:sldId id="281" r:id="rId51"/>
    <p:sldId id="282" r:id="rId52"/>
    <p:sldId id="283" r:id="rId53"/>
    <p:sldId id="284" r:id="rId54"/>
    <p:sldId id="285" r:id="rId55"/>
    <p:sldId id="350" r:id="rId56"/>
    <p:sldId id="286" r:id="rId57"/>
    <p:sldId id="288" r:id="rId58"/>
    <p:sldId id="289" r:id="rId59"/>
    <p:sldId id="290" r:id="rId60"/>
    <p:sldId id="351" r:id="rId61"/>
    <p:sldId id="346" r:id="rId62"/>
    <p:sldId id="353" r:id="rId63"/>
    <p:sldId id="354" r:id="rId64"/>
    <p:sldId id="355" r:id="rId65"/>
    <p:sldId id="292" r:id="rId66"/>
    <p:sldId id="356" r:id="rId67"/>
    <p:sldId id="357" r:id="rId68"/>
    <p:sldId id="324" r:id="rId69"/>
    <p:sldId id="325" r:id="rId70"/>
    <p:sldId id="326" r:id="rId71"/>
    <p:sldId id="358" r:id="rId72"/>
    <p:sldId id="359" r:id="rId73"/>
    <p:sldId id="360" r:id="rId74"/>
    <p:sldId id="361" r:id="rId75"/>
    <p:sldId id="298" r:id="rId76"/>
    <p:sldId id="362" r:id="rId77"/>
    <p:sldId id="265" r:id="rId78"/>
    <p:sldId id="363" r:id="rId79"/>
    <p:sldId id="364" r:id="rId80"/>
    <p:sldId id="266" r:id="rId81"/>
    <p:sldId id="367" r:id="rId82"/>
    <p:sldId id="365" r:id="rId83"/>
    <p:sldId id="366" r:id="rId84"/>
    <p:sldId id="330" r:id="rId85"/>
    <p:sldId id="368" r:id="rId86"/>
    <p:sldId id="369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1"/>
    <p:restoredTop sz="94674"/>
  </p:normalViewPr>
  <p:slideViewPr>
    <p:cSldViewPr snapToGrid="0" snapToObjects="1">
      <p:cViewPr>
        <p:scale>
          <a:sx n="119" d="100"/>
          <a:sy n="119" d="100"/>
        </p:scale>
        <p:origin x="144" y="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76225-8617-BF41-8CA6-B45A72EA4805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3CE8B-9EEA-9E46-A582-BBEACDD55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935F6-4EB2-014A-888B-874FC1624AF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41D5-1A40-2143-94B8-08BF1BE2B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3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41D5-1A40-2143-94B8-08BF1BE2BF8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41D5-1A40-2143-94B8-08BF1BE2BF8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0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41D5-1A40-2143-94B8-08BF1BE2BF8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5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41D5-1A40-2143-94B8-08BF1BE2BF8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3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07784E-A438-AF42-8FA8-AB0EABED8CA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3623F93-902E-1844-9227-DED2F8BE51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tif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tif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667" y="4624667"/>
            <a:ext cx="8854333" cy="1162912"/>
          </a:xfrm>
        </p:spPr>
        <p:txBody>
          <a:bodyPr>
            <a:noAutofit/>
          </a:bodyPr>
          <a:lstStyle/>
          <a:p>
            <a:r>
              <a:rPr lang="en-US" dirty="0" smtClean="0"/>
              <a:t>Automatic Thoughts: Eliciting, Identifying, Evaluating, &amp; Modifying Maladaptive Thought Patterns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5428" y="385646"/>
            <a:ext cx="2031242" cy="594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Chapter 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Psychoeducation of Automatic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Explain during early phase of therapy (within the first few sessions)</a:t>
            </a:r>
          </a:p>
          <a:p>
            <a:pPr lvl="1"/>
            <a:r>
              <a:rPr lang="en-US" sz="2200" dirty="0" smtClean="0"/>
              <a:t>Sometimes best done when naturally noticing your clients verbalizing a series of negative automatic thoughts and associated strong emotions</a:t>
            </a:r>
          </a:p>
          <a:p>
            <a:r>
              <a:rPr lang="en-US" sz="2400" dirty="0" smtClean="0"/>
              <a:t>Try to use clients’ own events as examples to explain negative automatic thoughts</a:t>
            </a:r>
          </a:p>
          <a:p>
            <a:pPr lvl="1"/>
            <a:r>
              <a:rPr lang="en-US" sz="2200" dirty="0" smtClean="0"/>
              <a:t>Using “in-the-moment” emotions related to real-life examples can enhance attention, motivation, and learning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1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Psychoeducation of Automatic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During psychoeducation refer to </a:t>
            </a:r>
            <a:r>
              <a:rPr lang="en-US" sz="2400" dirty="0">
                <a:solidFill>
                  <a:srgbClr val="660066"/>
                </a:solidFill>
              </a:rPr>
              <a:t>Table 7.1 </a:t>
            </a:r>
            <a:r>
              <a:rPr lang="en-US" sz="2400" dirty="0" smtClean="0"/>
              <a:t>and visually display the CBT model</a:t>
            </a:r>
          </a:p>
          <a:p>
            <a:r>
              <a:rPr lang="en-US" sz="2400" dirty="0" smtClean="0"/>
              <a:t>Also integrate the following:</a:t>
            </a:r>
          </a:p>
          <a:p>
            <a:pPr lvl="1"/>
            <a:r>
              <a:rPr lang="en-US" sz="2200" dirty="0" smtClean="0"/>
              <a:t>Normalize the experience – all people have negative automatic thoughts</a:t>
            </a:r>
          </a:p>
          <a:p>
            <a:pPr lvl="2"/>
            <a:r>
              <a:rPr lang="en-US" sz="2000" dirty="0" smtClean="0"/>
              <a:t>Some people experience distress when they are not aware and/or are unable to change their negative automatic thoughts</a:t>
            </a:r>
          </a:p>
          <a:p>
            <a:pPr lvl="1"/>
            <a:r>
              <a:rPr lang="en-US" sz="2200" dirty="0" smtClean="0"/>
              <a:t>Remind – perception of events affect emotions</a:t>
            </a:r>
          </a:p>
          <a:p>
            <a:pPr lvl="1"/>
            <a:r>
              <a:rPr lang="en-US" sz="2200" dirty="0" smtClean="0"/>
              <a:t>Ask clients to imagine how their emotions might change if they learned that their automatic thought was not true</a:t>
            </a:r>
          </a:p>
          <a:p>
            <a:pPr lvl="1"/>
            <a:r>
              <a:rPr lang="en-US" sz="2200" dirty="0" smtClean="0"/>
              <a:t>Occasionally check in to see if clients have any questions</a:t>
            </a:r>
          </a:p>
          <a:p>
            <a:pPr lvl="1"/>
            <a:r>
              <a:rPr lang="en-US" sz="2200" dirty="0" smtClean="0"/>
              <a:t>As clients to summarize key points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714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Psychoeducation of Automatic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Video Vignette 7.1 (p. 161)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MDD-9: Automatic Thoughts—Psychoeducation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Discussion Questions 7.1 (p. 163)</a:t>
            </a:r>
          </a:p>
        </p:txBody>
      </p:sp>
    </p:spTree>
    <p:extLst>
      <p:ext uri="{BB962C8B-B14F-4D97-AF65-F5344CB8AC3E}">
        <p14:creationId xmlns:p14="http://schemas.microsoft.com/office/powerpoint/2010/main" val="167686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Eliciting and Identifying Automatic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06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Eliciting and Identifying Automatic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Guided Discovery</a:t>
            </a:r>
          </a:p>
          <a:p>
            <a:pPr lvl="1"/>
            <a:r>
              <a:rPr lang="en-US" dirty="0" smtClean="0"/>
              <a:t>Using emotions to elicit automatic thoughts</a:t>
            </a:r>
          </a:p>
          <a:p>
            <a:pPr lvl="1"/>
            <a:r>
              <a:rPr lang="en-US" dirty="0" smtClean="0"/>
              <a:t>“What was just going through your mind?”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Guided Imagery</a:t>
            </a:r>
          </a:p>
          <a:p>
            <a:pPr lvl="1"/>
            <a:r>
              <a:rPr lang="en-US" dirty="0" smtClean="0"/>
              <a:t>Using images to elicit automatic thoughts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Role</a:t>
            </a:r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dirty="0" smtClean="0">
                <a:solidFill>
                  <a:srgbClr val="660066"/>
                </a:solidFill>
              </a:rPr>
              <a:t>Play</a:t>
            </a:r>
          </a:p>
          <a:p>
            <a:pPr lvl="1"/>
            <a:r>
              <a:rPr lang="en-US" dirty="0" smtClean="0"/>
              <a:t>Recreating interactions to elicit automatic thoughts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Differentiating Thoughts from Emotions</a:t>
            </a:r>
          </a:p>
          <a:p>
            <a:pPr lvl="1"/>
            <a:r>
              <a:rPr lang="en-US" dirty="0" smtClean="0"/>
              <a:t>Sentence/phrase = thought; single word = emotion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Tracking Negative Automatic Thoughts</a:t>
            </a:r>
          </a:p>
          <a:p>
            <a:pPr lvl="1"/>
            <a:r>
              <a:rPr lang="en-US" dirty="0" smtClean="0"/>
              <a:t>Now including thoughts with emotions and events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3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Discovery</a:t>
            </a:r>
            <a:br>
              <a:rPr lang="en-US" dirty="0" smtClean="0"/>
            </a:br>
            <a:r>
              <a:rPr lang="en-US" sz="2400" dirty="0" smtClean="0"/>
              <a:t>(Using Emotions to Elicit Automatic Thoughts)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981200"/>
            <a:ext cx="8331767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“Emotion is the royal road to cognition” (Aaron T. Beck)</a:t>
            </a:r>
            <a:endParaRPr lang="en-US" sz="2400" dirty="0"/>
          </a:p>
          <a:p>
            <a:r>
              <a:rPr lang="en-US" sz="2400" dirty="0" smtClean="0"/>
              <a:t>1) Initially, primarily focus on emotions</a:t>
            </a:r>
          </a:p>
          <a:p>
            <a:pPr lvl="1"/>
            <a:r>
              <a:rPr lang="en-US" sz="2200" dirty="0" smtClean="0"/>
              <a:t>Validate emotions (do not modify)</a:t>
            </a:r>
          </a:p>
          <a:p>
            <a:pPr lvl="1"/>
            <a:r>
              <a:rPr lang="en-US" sz="2200" dirty="0" smtClean="0"/>
              <a:t>Shift in negative emotion and intensity is often associated with a negative automatic thought or image – “hot cognitions”</a:t>
            </a:r>
          </a:p>
          <a:p>
            <a:pPr lvl="1"/>
            <a:r>
              <a:rPr lang="en-US" sz="2200" dirty="0" smtClean="0"/>
              <a:t>Using recent events has a greater chance to be more accurately remembered, associated with more “raw” emotion, and have more heightened relevance than events that have occurred in the past</a:t>
            </a:r>
          </a:p>
        </p:txBody>
      </p:sp>
    </p:spTree>
    <p:extLst>
      <p:ext uri="{BB962C8B-B14F-4D97-AF65-F5344CB8AC3E}">
        <p14:creationId xmlns:p14="http://schemas.microsoft.com/office/powerpoint/2010/main" val="51096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Discovery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981200"/>
            <a:ext cx="8331767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2) Observe and respond to mood shifts</a:t>
            </a:r>
          </a:p>
          <a:p>
            <a:pPr lvl="1"/>
            <a:r>
              <a:rPr lang="en-US" sz="2200" dirty="0" smtClean="0"/>
              <a:t>Observe both verbal and nonverbal cues for mood shifts</a:t>
            </a:r>
          </a:p>
          <a:p>
            <a:pPr lvl="2"/>
            <a:r>
              <a:rPr lang="en-US" sz="2000" b="1" dirty="0" smtClean="0">
                <a:solidFill>
                  <a:srgbClr val="660066"/>
                </a:solidFill>
              </a:rPr>
              <a:t>“What was just going through your mind?”</a:t>
            </a:r>
          </a:p>
          <a:p>
            <a:pPr lvl="3"/>
            <a:r>
              <a:rPr lang="en-US" dirty="0" smtClean="0"/>
              <a:t>Want specificity for details of thoughts and any images for accurate evaluation</a:t>
            </a:r>
          </a:p>
        </p:txBody>
      </p:sp>
    </p:spTree>
    <p:extLst>
      <p:ext uri="{BB962C8B-B14F-4D97-AF65-F5344CB8AC3E}">
        <p14:creationId xmlns:p14="http://schemas.microsoft.com/office/powerpoint/2010/main" val="63630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Discovery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981200"/>
            <a:ext cx="8331767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) Consider point in time</a:t>
            </a:r>
          </a:p>
          <a:p>
            <a:pPr lvl="1"/>
            <a:r>
              <a:rPr lang="en-US" sz="2200" dirty="0"/>
              <a:t>Experiencing </a:t>
            </a:r>
            <a:r>
              <a:rPr lang="en-US" sz="2200" dirty="0" smtClean="0"/>
              <a:t>highest level of distress </a:t>
            </a:r>
            <a:r>
              <a:rPr lang="en-US" sz="2200" dirty="0"/>
              <a:t>in relation to negative automatic thought</a:t>
            </a:r>
          </a:p>
          <a:p>
            <a:pPr lvl="2"/>
            <a:r>
              <a:rPr lang="en-US" sz="2000" dirty="0" smtClean="0"/>
              <a:t>Before</a:t>
            </a:r>
            <a:r>
              <a:rPr lang="en-US" sz="2000" dirty="0"/>
              <a:t> </a:t>
            </a:r>
            <a:r>
              <a:rPr lang="en-US" sz="2000" dirty="0" smtClean="0"/>
              <a:t>– anticipation of what could happen before the event</a:t>
            </a:r>
          </a:p>
          <a:p>
            <a:pPr lvl="3"/>
            <a:r>
              <a:rPr lang="en-US" dirty="0" smtClean="0"/>
              <a:t>e.g., “</a:t>
            </a:r>
            <a:r>
              <a:rPr lang="en-US" dirty="0"/>
              <a:t>She will probably be disappointed in me.”</a:t>
            </a:r>
          </a:p>
          <a:p>
            <a:pPr lvl="2"/>
            <a:r>
              <a:rPr lang="en-US" sz="2000" dirty="0" smtClean="0"/>
              <a:t>During</a:t>
            </a:r>
            <a:r>
              <a:rPr lang="en-US" sz="2000" dirty="0"/>
              <a:t> </a:t>
            </a:r>
            <a:r>
              <a:rPr lang="en-US" sz="2000" dirty="0" smtClean="0"/>
              <a:t>– in-the-moment, while the event is happening</a:t>
            </a:r>
          </a:p>
          <a:p>
            <a:pPr lvl="3"/>
            <a:r>
              <a:rPr lang="en-US" dirty="0" smtClean="0"/>
              <a:t>e.g., “</a:t>
            </a:r>
            <a:r>
              <a:rPr lang="en-US" dirty="0"/>
              <a:t>I’m not going to be able to complete the test on time.”</a:t>
            </a:r>
          </a:p>
          <a:p>
            <a:pPr lvl="2"/>
            <a:r>
              <a:rPr lang="en-US" sz="2000" dirty="0" smtClean="0"/>
              <a:t>After</a:t>
            </a:r>
            <a:r>
              <a:rPr lang="en-US" sz="2000" dirty="0"/>
              <a:t> </a:t>
            </a:r>
            <a:r>
              <a:rPr lang="en-US" sz="2000" dirty="0" smtClean="0"/>
              <a:t>– reflecting/ruminating after the event</a:t>
            </a:r>
          </a:p>
          <a:p>
            <a:pPr lvl="3"/>
            <a:r>
              <a:rPr lang="en-US" dirty="0" smtClean="0"/>
              <a:t>e.g., “</a:t>
            </a:r>
            <a:r>
              <a:rPr lang="en-US" dirty="0"/>
              <a:t>Once again, I screwed up.”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46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Discovery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7503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4) Follow-up on initial automatic thoughts</a:t>
            </a:r>
          </a:p>
          <a:p>
            <a:pPr lvl="1"/>
            <a:r>
              <a:rPr lang="en-US" sz="2200" dirty="0" smtClean="0"/>
              <a:t>There may be a chain reaction of additional automatic thoughts that are part of a larger theme</a:t>
            </a:r>
          </a:p>
          <a:p>
            <a:pPr lvl="2"/>
            <a:r>
              <a:rPr lang="en-US" sz="2000" b="1" dirty="0" smtClean="0">
                <a:solidFill>
                  <a:srgbClr val="660066"/>
                </a:solidFill>
              </a:rPr>
              <a:t>“What else were you thinking?”</a:t>
            </a:r>
          </a:p>
          <a:p>
            <a:pPr lvl="1"/>
            <a:r>
              <a:rPr lang="en-US" sz="2200" dirty="0" smtClean="0"/>
              <a:t>There may be additional automatic thoughts about their reaction to the situation rather than the actual situation</a:t>
            </a:r>
          </a:p>
          <a:p>
            <a:pPr lvl="2"/>
            <a:r>
              <a:rPr lang="en-US" sz="2000" b="1" dirty="0" smtClean="0">
                <a:solidFill>
                  <a:srgbClr val="660066"/>
                </a:solidFill>
              </a:rPr>
              <a:t>“What are your thoughts about how you responded to the situation?</a:t>
            </a:r>
          </a:p>
          <a:p>
            <a:pPr lvl="3"/>
            <a:r>
              <a:rPr lang="en-US" dirty="0" smtClean="0"/>
              <a:t>There may be a negative reaction to their responding emotions and/or behaviors</a:t>
            </a:r>
          </a:p>
          <a:p>
            <a:pPr lvl="4"/>
            <a:r>
              <a:rPr lang="en-US" dirty="0" smtClean="0"/>
              <a:t>e.g., “It shows that I’m weak to let him make me so angry.”</a:t>
            </a:r>
            <a:endParaRPr lang="en-US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dirty="0" smtClean="0"/>
              <a:t>Many times these thoughts are interrelated to larger themes or core beliefs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6038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Discovery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5) Strategies when clients struggle to identify automatic thoughts</a:t>
            </a:r>
          </a:p>
          <a:p>
            <a:pPr lvl="1"/>
            <a:r>
              <a:rPr lang="en-US" sz="2200" dirty="0" smtClean="0"/>
              <a:t>Shift from focusing on emotions to physiological arousal</a:t>
            </a:r>
          </a:p>
          <a:p>
            <a:pPr lvl="1"/>
            <a:r>
              <a:rPr lang="en-US" sz="2200" dirty="0" smtClean="0"/>
              <a:t>Focus on the meaning on the event</a:t>
            </a:r>
          </a:p>
          <a:p>
            <a:pPr lvl="1"/>
            <a:r>
              <a:rPr lang="en-US" sz="2200" dirty="0" smtClean="0"/>
              <a:t>Ask to “guess”</a:t>
            </a:r>
          </a:p>
          <a:p>
            <a:pPr lvl="1"/>
            <a:r>
              <a:rPr lang="en-US" sz="2200" dirty="0" smtClean="0"/>
              <a:t>Hypothesize possible thought</a:t>
            </a:r>
          </a:p>
          <a:p>
            <a:pPr lvl="1"/>
            <a:r>
              <a:rPr lang="en-US" sz="2200" dirty="0" smtClean="0"/>
              <a:t>Hypothesize possible thought that might be the opposite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Figure 7.1 – Guided Discovery: Using Emotions to Elicit Automatic Thoughts</a:t>
            </a:r>
          </a:p>
          <a:p>
            <a:pPr lvl="1"/>
            <a:r>
              <a:rPr lang="en-US" sz="2200" dirty="0" smtClean="0"/>
              <a:t>Flowchart of the common techniques used during guided discovery</a:t>
            </a:r>
          </a:p>
        </p:txBody>
      </p:sp>
    </p:spTree>
    <p:extLst>
      <p:ext uri="{BB962C8B-B14F-4D97-AF65-F5344CB8AC3E}">
        <p14:creationId xmlns:p14="http://schemas.microsoft.com/office/powerpoint/2010/main" val="10371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2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Discovery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4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Video Vignette 7.2 (p. 166)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MDD-10: Automatic Thoughts—Eliciting and Identifying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Discussion Questions 7.2 (p. 168)</a:t>
            </a:r>
          </a:p>
        </p:txBody>
      </p:sp>
    </p:spTree>
    <p:extLst>
      <p:ext uri="{BB962C8B-B14F-4D97-AF65-F5344CB8AC3E}">
        <p14:creationId xmlns:p14="http://schemas.microsoft.com/office/powerpoint/2010/main" val="1247485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Imagery</a:t>
            </a:r>
            <a:br>
              <a:rPr lang="en-US" dirty="0" smtClean="0"/>
            </a:br>
            <a:r>
              <a:rPr lang="en-US" sz="2800" dirty="0" smtClean="0"/>
              <a:t>(Using Images to Elicit Automatic Thoughts)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61768" cy="4876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Helpful for clients who are primarily reporting images, but need help with clarity and details</a:t>
            </a:r>
          </a:p>
          <a:p>
            <a:r>
              <a:rPr lang="en-US" sz="2400" dirty="0" smtClean="0"/>
              <a:t>The uses of images can greatly aide in stimulating emotions (and physiological arousal) and thoughts related to the target event</a:t>
            </a:r>
          </a:p>
          <a:p>
            <a:r>
              <a:rPr lang="en-US" sz="2400" dirty="0" smtClean="0"/>
              <a:t>Be sure to explain the rationale and process of technique</a:t>
            </a:r>
          </a:p>
          <a:p>
            <a:r>
              <a:rPr lang="en-US" sz="2400" dirty="0" smtClean="0"/>
              <a:t>Start with having clients think/imagine what was going on right before the event of interest:</a:t>
            </a:r>
          </a:p>
          <a:p>
            <a:pPr lvl="1"/>
            <a:r>
              <a:rPr lang="en-US" sz="2200" b="1" dirty="0">
                <a:solidFill>
                  <a:srgbClr val="660066"/>
                </a:solidFill>
              </a:rPr>
              <a:t>“What was happening before the event?” 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“</a:t>
            </a:r>
            <a:r>
              <a:rPr lang="en-US" sz="2200" b="1" dirty="0">
                <a:solidFill>
                  <a:srgbClr val="660066"/>
                </a:solidFill>
              </a:rPr>
              <a:t>What was going on in your mind leading up to the event?”  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“</a:t>
            </a:r>
            <a:r>
              <a:rPr lang="en-US" sz="2200" b="1" dirty="0">
                <a:solidFill>
                  <a:srgbClr val="660066"/>
                </a:solidFill>
              </a:rPr>
              <a:t>What were you feeling </a:t>
            </a:r>
            <a:r>
              <a:rPr lang="en-US" sz="2200" b="1" dirty="0" smtClean="0">
                <a:solidFill>
                  <a:srgbClr val="660066"/>
                </a:solidFill>
              </a:rPr>
              <a:t>before </a:t>
            </a:r>
            <a:r>
              <a:rPr lang="en-US" sz="2200" b="1" dirty="0">
                <a:solidFill>
                  <a:srgbClr val="660066"/>
                </a:solidFill>
              </a:rPr>
              <a:t>the event</a:t>
            </a:r>
            <a:r>
              <a:rPr lang="en-US" sz="2200" b="1" dirty="0" smtClean="0">
                <a:solidFill>
                  <a:srgbClr val="660066"/>
                </a:solidFill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64006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Imagery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1768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Thereafter, follow-up with additional questions to help your clients recall the actual event by focusing on relevant details:</a:t>
            </a:r>
          </a:p>
          <a:p>
            <a:pPr lvl="1"/>
            <a:r>
              <a:rPr lang="en-US" sz="2200" b="1" dirty="0">
                <a:solidFill>
                  <a:srgbClr val="660066"/>
                </a:solidFill>
              </a:rPr>
              <a:t>“Where are you?”  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“</a:t>
            </a:r>
            <a:r>
              <a:rPr lang="en-US" sz="2200" b="1" dirty="0">
                <a:solidFill>
                  <a:srgbClr val="660066"/>
                </a:solidFill>
              </a:rPr>
              <a:t>Describe your surroundings?” 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“</a:t>
            </a:r>
            <a:r>
              <a:rPr lang="en-US" sz="2200" b="1" dirty="0">
                <a:solidFill>
                  <a:srgbClr val="660066"/>
                </a:solidFill>
              </a:rPr>
              <a:t>What are you doing?” 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“</a:t>
            </a:r>
            <a:r>
              <a:rPr lang="en-US" sz="2200" b="1" dirty="0">
                <a:solidFill>
                  <a:srgbClr val="660066"/>
                </a:solidFill>
              </a:rPr>
              <a:t>Do you recall any sounds or smells?”  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“</a:t>
            </a:r>
            <a:r>
              <a:rPr lang="en-US" sz="2200" b="1" dirty="0">
                <a:solidFill>
                  <a:srgbClr val="660066"/>
                </a:solidFill>
              </a:rPr>
              <a:t>What are you wearing?”  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“</a:t>
            </a:r>
            <a:r>
              <a:rPr lang="en-US" sz="2200" b="1" dirty="0">
                <a:solidFill>
                  <a:srgbClr val="660066"/>
                </a:solidFill>
              </a:rPr>
              <a:t>Who else is there?” 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“</a:t>
            </a:r>
            <a:r>
              <a:rPr lang="en-US" sz="2200" b="1" dirty="0">
                <a:solidFill>
                  <a:srgbClr val="660066"/>
                </a:solidFill>
              </a:rPr>
              <a:t>What do these people look like?” 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“</a:t>
            </a:r>
            <a:r>
              <a:rPr lang="en-US" sz="2200" b="1" dirty="0">
                <a:solidFill>
                  <a:srgbClr val="660066"/>
                </a:solidFill>
              </a:rPr>
              <a:t>What are these people saying?”  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“</a:t>
            </a:r>
            <a:r>
              <a:rPr lang="en-US" sz="2200" b="1" dirty="0">
                <a:solidFill>
                  <a:srgbClr val="660066"/>
                </a:solidFill>
              </a:rPr>
              <a:t>Is there anything else you can see or hear?” </a:t>
            </a:r>
          </a:p>
        </p:txBody>
      </p:sp>
    </p:spTree>
    <p:extLst>
      <p:ext uri="{BB962C8B-B14F-4D97-AF65-F5344CB8AC3E}">
        <p14:creationId xmlns:p14="http://schemas.microsoft.com/office/powerpoint/2010/main" val="633428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059"/>
            <a:ext cx="7556313" cy="1116106"/>
          </a:xfrm>
        </p:spPr>
        <p:txBody>
          <a:bodyPr/>
          <a:lstStyle/>
          <a:p>
            <a:r>
              <a:rPr lang="en-US" dirty="0" smtClean="0"/>
              <a:t>Role Play</a:t>
            </a:r>
            <a:br>
              <a:rPr lang="en-US" dirty="0" smtClean="0"/>
            </a:br>
            <a:r>
              <a:rPr lang="en-US" sz="2800" dirty="0" smtClean="0"/>
              <a:t>(Re-Creating Interactions to Elicit Automatic Thoughts)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1768" cy="4876800"/>
          </a:xfrm>
        </p:spPr>
        <p:txBody>
          <a:bodyPr/>
          <a:lstStyle/>
          <a:p>
            <a:r>
              <a:rPr lang="en-US" sz="2400" dirty="0" smtClean="0"/>
              <a:t>Sometimes acting out a recent interpersonal event can assist memory recall</a:t>
            </a:r>
            <a:endParaRPr lang="en-US" sz="2400" dirty="0"/>
          </a:p>
          <a:p>
            <a:r>
              <a:rPr lang="en-US" sz="2400" dirty="0" smtClean="0"/>
              <a:t>Initially, take the role of a person who interacted with your clients while the clients play themselves</a:t>
            </a:r>
          </a:p>
          <a:p>
            <a:pPr lvl="1"/>
            <a:r>
              <a:rPr lang="en-US" sz="2200" dirty="0" smtClean="0"/>
              <a:t>Goal is to simulate the original interaction to stimulate recall of particular details</a:t>
            </a:r>
          </a:p>
          <a:p>
            <a:pPr lvl="1"/>
            <a:r>
              <a:rPr lang="en-US" sz="2200" dirty="0" smtClean="0"/>
              <a:t>Can use guided discovery and guided imagery techniques</a:t>
            </a:r>
          </a:p>
          <a:p>
            <a:r>
              <a:rPr lang="en-US" sz="2400" dirty="0" smtClean="0"/>
              <a:t>Can also reverse roles</a:t>
            </a:r>
          </a:p>
          <a:p>
            <a:pPr lvl="1"/>
            <a:r>
              <a:rPr lang="en-US" sz="2200" dirty="0" smtClean="0"/>
              <a:t>Serve as a model for your clients to observe and respond (e.g., thought processes, social skills, behavioral responses) in these situations</a:t>
            </a:r>
            <a:endParaRPr lang="en-US" sz="2200" dirty="0"/>
          </a:p>
          <a:p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Thoughts from Emotions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876800"/>
          </a:xfrm>
        </p:spPr>
        <p:txBody>
          <a:bodyPr/>
          <a:lstStyle/>
          <a:p>
            <a:r>
              <a:rPr lang="en-US" sz="2400" dirty="0" smtClean="0"/>
              <a:t>Some clients mistake emotions (e.g. hurt) for thoughts (e.g., “I know my boss gave me an extra shift over the weekend on purpose because he does not like me.”)</a:t>
            </a:r>
          </a:p>
          <a:p>
            <a:r>
              <a:rPr lang="en-US" sz="2400" dirty="0" smtClean="0"/>
              <a:t>Provide examples by writing out some thoughts in one column and associated emotions in the next column</a:t>
            </a:r>
          </a:p>
          <a:p>
            <a:pPr lvl="1"/>
            <a:r>
              <a:rPr lang="en-US" sz="2200" dirty="0" smtClean="0"/>
              <a:t>Full sentence (or phrase) = thought</a:t>
            </a:r>
          </a:p>
          <a:p>
            <a:pPr lvl="1"/>
            <a:r>
              <a:rPr lang="en-US" sz="2200" dirty="0" smtClean="0"/>
              <a:t>Single word = emotion</a:t>
            </a:r>
          </a:p>
          <a:p>
            <a:endParaRPr lang="en-US" dirty="0"/>
          </a:p>
          <a:p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36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Thoughts from Emotions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clients have a poor vocabulary for emotions or struggle labeling their own personal emotions 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Table 7.3 – Negative Emotions and Negative Automatic Thoughts Worksheet</a:t>
            </a:r>
          </a:p>
          <a:p>
            <a:pPr lvl="2"/>
            <a:r>
              <a:rPr lang="en-US" sz="2000" dirty="0" smtClean="0"/>
              <a:t>Provides a sample list of common negative emotions often associated with negative automatic thoughts</a:t>
            </a:r>
          </a:p>
          <a:p>
            <a:r>
              <a:rPr lang="en-US" sz="2400" dirty="0" smtClean="0"/>
              <a:t>Some clients struggle understanding the relationship between events and emotions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Table 7.4 – Negative Emotions and Associated Events Worksheet</a:t>
            </a:r>
          </a:p>
          <a:p>
            <a:pPr lvl="2"/>
            <a:r>
              <a:rPr lang="en-US" sz="2000" dirty="0" smtClean="0"/>
              <a:t>Example template that can be used to list separate negative emotions and associated events</a:t>
            </a:r>
            <a:endParaRPr lang="en-US" sz="2000" dirty="0"/>
          </a:p>
          <a:p>
            <a:pPr lvl="2"/>
            <a:endParaRPr lang="en-US" sz="2200" b="1" dirty="0" smtClean="0">
              <a:solidFill>
                <a:srgbClr val="660066"/>
              </a:solidFill>
            </a:endParaRPr>
          </a:p>
          <a:p>
            <a:endParaRPr lang="en-US" dirty="0"/>
          </a:p>
          <a:p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8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Thoughts from Emotions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937"/>
            <a:ext cx="9144000" cy="3631096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581186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Thoughts from Emotions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1068"/>
            <a:ext cx="9144000" cy="4532397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175913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Negative Automatic Thoughts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addition to writing down emotions and events, clients can record their negative automatic thoughts as soon as possible</a:t>
            </a:r>
          </a:p>
          <a:p>
            <a:pPr lvl="1"/>
            <a:r>
              <a:rPr lang="en-US" sz="2200" dirty="0" smtClean="0"/>
              <a:t>Can heighten self-awareness of relevant thoughts</a:t>
            </a:r>
            <a:endParaRPr lang="en-US" sz="2200" dirty="0"/>
          </a:p>
          <a:p>
            <a:r>
              <a:rPr lang="en-US" sz="2400" dirty="0"/>
              <a:t>This process is essentially scaffolding clients to eventually use the Negative Automatic Thought Record (discussed later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7.5 – Negative Automatic Thoughts Tracker</a:t>
            </a:r>
          </a:p>
          <a:p>
            <a:pPr lvl="1"/>
            <a:r>
              <a:rPr lang="en-US" sz="2200" dirty="0" smtClean="0"/>
              <a:t>Can be used as a template to track specific negative automatic thoughts throughout the day or week</a:t>
            </a:r>
          </a:p>
          <a:p>
            <a:pPr lvl="2"/>
            <a:r>
              <a:rPr lang="en-US" sz="2000" dirty="0" smtClean="0"/>
              <a:t>Can also record body sensations</a:t>
            </a:r>
          </a:p>
          <a:p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5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the heart of long-term change for CBT is being able to change clients’ maladaptive thinking patterns</a:t>
            </a:r>
          </a:p>
          <a:p>
            <a:pPr lvl="1"/>
            <a:r>
              <a:rPr lang="en-US" sz="2200" dirty="0" smtClean="0"/>
              <a:t>The challenge is to first identify these thoughts and then evaluate them to see fi they are negative automatic thoughts that warrant modification</a:t>
            </a:r>
          </a:p>
          <a:p>
            <a:r>
              <a:rPr lang="en-US" sz="2400" dirty="0" smtClean="0"/>
              <a:t>This chapter is divided into many parts for the purpose of developing solid clinical development in specific therapeutic techniques:</a:t>
            </a:r>
          </a:p>
          <a:p>
            <a:pPr lvl="1"/>
            <a:r>
              <a:rPr lang="en-US" sz="2200" dirty="0" smtClean="0">
                <a:solidFill>
                  <a:srgbClr val="660066"/>
                </a:solidFill>
              </a:rPr>
              <a:t>(a) understanding automatic thoughts, (b) psychoeducation, (c) eliciting and identifying, (d) evaluating and modifying, (e) valid negative automatic thoughts</a:t>
            </a:r>
            <a:endParaRPr lang="en-US" sz="2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01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2604156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Use Your CBT Case Formulation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CBT case formulation can shape the direction of your questions to elicit emotions related to relevant automatic thoughts</a:t>
            </a:r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.g., precipitating and maintaining factors, presenting problems, background history</a:t>
            </a:r>
          </a:p>
          <a:p>
            <a:r>
              <a:rPr lang="en-US" sz="2400" dirty="0" smtClean="0"/>
              <a:t>Additional information gained can help further develop your CBT case formulation, including possible core beliefs</a:t>
            </a:r>
          </a:p>
          <a:p>
            <a:pPr lvl="1"/>
            <a:r>
              <a:rPr lang="en-US" sz="2200" dirty="0" smtClean="0"/>
              <a:t>Assessment and interventions are a continuous process</a:t>
            </a:r>
          </a:p>
          <a:p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124200"/>
            <a:ext cx="5780105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Evaluating and Modifying Negative Automatic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39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and Modifying Automatic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Before modifying, you need to first evaluate the thoughts to see if they have practical/therapeutic relevance and are appropriate for modification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660066"/>
                </a:solidFill>
              </a:rPr>
              <a:t>Evaluation = “emotion and thought assessment”</a:t>
            </a:r>
          </a:p>
          <a:p>
            <a:r>
              <a:rPr lang="en-US" sz="2400" dirty="0">
                <a:solidFill>
                  <a:srgbClr val="660066"/>
                </a:solidFill>
              </a:rPr>
              <a:t>Modification = “emotion and thought intervention”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14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</a:t>
            </a:r>
            <a:r>
              <a:rPr lang="en-US" dirty="0" smtClean="0"/>
              <a:t>and </a:t>
            </a:r>
            <a:r>
              <a:rPr lang="en-US" dirty="0"/>
              <a:t>Modifying Automatic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1908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The Evaluation Process</a:t>
            </a:r>
          </a:p>
          <a:p>
            <a:pPr lvl="1"/>
            <a:r>
              <a:rPr lang="en-US" dirty="0" smtClean="0"/>
              <a:t>Focusing on relevant automatic thoughts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Socratic Techniques</a:t>
            </a:r>
          </a:p>
          <a:p>
            <a:pPr lvl="1"/>
            <a:r>
              <a:rPr lang="en-US" dirty="0" smtClean="0"/>
              <a:t>Evaluating to modifying automatic thoughts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Identifying Cognitive Distortions</a:t>
            </a:r>
          </a:p>
          <a:p>
            <a:pPr lvl="1"/>
            <a:r>
              <a:rPr lang="en-US" dirty="0" smtClean="0"/>
              <a:t>Modifying specific thought patterns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Negative Automatic Thought Record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Cognitive Rehearsal</a:t>
            </a:r>
          </a:p>
          <a:p>
            <a:pPr lvl="1"/>
            <a:r>
              <a:rPr lang="en-US" dirty="0" err="1" smtClean="0"/>
              <a:t>Imaginal</a:t>
            </a:r>
            <a:r>
              <a:rPr lang="en-US" dirty="0" smtClean="0"/>
              <a:t> cognitive exposure</a:t>
            </a:r>
          </a:p>
          <a:p>
            <a:r>
              <a:rPr lang="en-US" b="1" dirty="0">
                <a:solidFill>
                  <a:srgbClr val="660066"/>
                </a:solidFill>
              </a:rPr>
              <a:t>Behavioral Experiments</a:t>
            </a:r>
          </a:p>
        </p:txBody>
      </p:sp>
    </p:spTree>
    <p:extLst>
      <p:ext uri="{BB962C8B-B14F-4D97-AF65-F5344CB8AC3E}">
        <p14:creationId xmlns:p14="http://schemas.microsoft.com/office/powerpoint/2010/main" val="2825745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Process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sz="2800" dirty="0" smtClean="0"/>
              <a:t>Focusing on Relevant Automatic Thoughts)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6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1) Rating Emotion Intensity (0-10)</a:t>
            </a:r>
          </a:p>
          <a:p>
            <a:pPr lvl="1"/>
            <a:r>
              <a:rPr lang="en-US" sz="2200" dirty="0" smtClean="0"/>
              <a:t>Helps determine if automatic thought merits further examination</a:t>
            </a:r>
          </a:p>
          <a:p>
            <a:r>
              <a:rPr lang="en-US" sz="2400" dirty="0" smtClean="0"/>
              <a:t>2) Rating Thought Believability (0-10)</a:t>
            </a:r>
          </a:p>
          <a:p>
            <a:pPr lvl="1"/>
            <a:r>
              <a:rPr lang="en-US" sz="2200" dirty="0" smtClean="0"/>
              <a:t>Helps determine likelihood of client to have the particular negative automatic thought again – does the thought warrant modification?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Figure 7.2 – Emotion Intensity and Negative Automatic Thought Believability Scale</a:t>
            </a:r>
          </a:p>
          <a:p>
            <a:pPr lvl="1"/>
            <a:r>
              <a:rPr lang="en-US" sz="2200" dirty="0" smtClean="0"/>
              <a:t>A visual scale to compare both emotion intensity and thought believability at once</a:t>
            </a:r>
            <a:endParaRPr lang="en-US" sz="2200" dirty="0"/>
          </a:p>
          <a:p>
            <a:pPr lvl="1"/>
            <a:endParaRPr lang="en-US" sz="2200" b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55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0"/>
            <a:ext cx="5197252" cy="68580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971909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3) Focus on Event</a:t>
            </a:r>
          </a:p>
          <a:p>
            <a:pPr lvl="2"/>
            <a:r>
              <a:rPr lang="en-US" sz="2200" dirty="0" smtClean="0"/>
              <a:t>“Where?” and “When?”</a:t>
            </a:r>
          </a:p>
          <a:p>
            <a:pPr lvl="2"/>
            <a:r>
              <a:rPr lang="en-US" sz="2200" dirty="0" smtClean="0"/>
              <a:t>Other individuals associated with event?</a:t>
            </a:r>
          </a:p>
          <a:p>
            <a:pPr lvl="2"/>
            <a:r>
              <a:rPr lang="en-US" sz="2200" dirty="0" smtClean="0"/>
              <a:t>Other emotions, physiological arousal, thoughts/images?</a:t>
            </a:r>
          </a:p>
          <a:p>
            <a:pPr lvl="2"/>
            <a:r>
              <a:rPr lang="en-US" sz="2200" dirty="0" smtClean="0"/>
              <a:t>Behaviors that followed – outcomes or consequences?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6097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Video Vignette 7.3 (p. 176)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MDD-10: Automatic Thoughts—Evaluating</a:t>
            </a:r>
          </a:p>
          <a:p>
            <a:pPr lvl="2"/>
            <a:r>
              <a:rPr lang="en-US" sz="2400" dirty="0" smtClean="0"/>
              <a:t>*Includes eliciting and identifying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r>
              <a:rPr lang="en-US" sz="2400" b="1" dirty="0" smtClean="0">
                <a:solidFill>
                  <a:srgbClr val="660066"/>
                </a:solidFill>
              </a:rPr>
              <a:t>Discussion Questions 7.3 (p. 178)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Activity 7.1: Automatic Thoughts—Eliciting, Identifying, and Evaluating (p. 178)</a:t>
            </a:r>
          </a:p>
          <a:p>
            <a:endParaRPr lang="en-US" sz="2400" b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86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124200"/>
            <a:ext cx="5780105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Evaluating and Modifying Negative Automatic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Socratic Techniques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94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Automatic Thoughts?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8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768170" cy="1116106"/>
          </a:xfrm>
        </p:spPr>
        <p:txBody>
          <a:bodyPr/>
          <a:lstStyle/>
          <a:p>
            <a:r>
              <a:rPr lang="en-US" dirty="0" smtClean="0"/>
              <a:t>Socratic Techniques</a:t>
            </a:r>
            <a:br>
              <a:rPr lang="en-US" dirty="0" smtClean="0"/>
            </a:br>
            <a:r>
              <a:rPr lang="en-US" sz="2800" dirty="0"/>
              <a:t>(</a:t>
            </a:r>
            <a:r>
              <a:rPr lang="en-US" sz="2800" dirty="0" smtClean="0"/>
              <a:t>Evaluating to Modifying Automatic Thoughts)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31767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Socratic questioning is a common term used in CBT that refers to asking clients direct questions about their negative automatic thoughts to help them “get to the truth” </a:t>
            </a:r>
            <a:r>
              <a:rPr lang="en-US" sz="2400" dirty="0" smtClean="0"/>
              <a:t>in their own words</a:t>
            </a:r>
          </a:p>
          <a:p>
            <a:pPr lvl="1"/>
            <a:r>
              <a:rPr lang="en-US" sz="2200" i="1" dirty="0">
                <a:solidFill>
                  <a:srgbClr val="660066"/>
                </a:solidFill>
              </a:rPr>
              <a:t>In other words, you do not want to “tell” your clients what to think; rather, you want to help “show” them so they can see it for themselves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all of these Socratic techniques will be used for every automatic </a:t>
            </a:r>
            <a:r>
              <a:rPr lang="en-US" sz="2400" dirty="0" smtClean="0"/>
              <a:t>thought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t </a:t>
            </a:r>
            <a:r>
              <a:rPr lang="en-US" sz="2200" dirty="0"/>
              <a:t>depends on the context for each </a:t>
            </a:r>
            <a:r>
              <a:rPr lang="en-US" sz="2200" dirty="0" smtClean="0"/>
              <a:t>thought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7.6 – Socratic Techniques and Common Questions for Automatic Thoughts</a:t>
            </a:r>
            <a:endParaRPr lang="en-US" sz="2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98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469"/>
            <a:ext cx="9144000" cy="5565531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690183" cy="1116106"/>
          </a:xfrm>
        </p:spPr>
        <p:txBody>
          <a:bodyPr/>
          <a:lstStyle/>
          <a:p>
            <a:r>
              <a:rPr lang="en-US" dirty="0" smtClean="0"/>
              <a:t>Socratic Techniques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5681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Examine the evidence: Determine if the negative automatic thought is invalid</a:t>
            </a:r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Decatastrophize</a:t>
            </a:r>
            <a:r>
              <a:rPr lang="en-US" sz="2400" dirty="0" smtClean="0"/>
              <a:t> perceived negative outcomes</a:t>
            </a:r>
          </a:p>
          <a:p>
            <a:r>
              <a:rPr lang="en-US" sz="2400" dirty="0" smtClean="0"/>
              <a:t>3. Explore possible alternative explanations</a:t>
            </a:r>
          </a:p>
          <a:p>
            <a:r>
              <a:rPr lang="en-US" sz="2400" dirty="0" smtClean="0"/>
              <a:t>4. Assess the impact of believing the negative automatic thought</a:t>
            </a:r>
          </a:p>
          <a:p>
            <a:r>
              <a:rPr lang="en-US" sz="2400" dirty="0" smtClean="0"/>
              <a:t>5. Separate self from negative automatic thought</a:t>
            </a:r>
          </a:p>
          <a:p>
            <a:r>
              <a:rPr lang="en-US" sz="2400" dirty="0" smtClean="0"/>
              <a:t>6. Shift attributional biases</a:t>
            </a:r>
          </a:p>
          <a:p>
            <a:pPr lvl="2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690183" cy="1116106"/>
          </a:xfrm>
        </p:spPr>
        <p:txBody>
          <a:bodyPr/>
          <a:lstStyle/>
          <a:p>
            <a:r>
              <a:rPr lang="en-US" dirty="0" smtClean="0"/>
              <a:t>Socratic Techniques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9467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059"/>
            <a:ext cx="7556313" cy="1116106"/>
          </a:xfrm>
        </p:spPr>
        <p:txBody>
          <a:bodyPr/>
          <a:lstStyle/>
          <a:p>
            <a:r>
              <a:rPr lang="en-US" dirty="0" smtClean="0"/>
              <a:t>1. Examine the Evidence </a:t>
            </a:r>
            <a:br>
              <a:rPr lang="en-US" dirty="0" smtClean="0"/>
            </a:br>
            <a:r>
              <a:rPr lang="en-US" sz="2800" dirty="0" smtClean="0"/>
              <a:t>(Determine if the Negative Automatic Thought is Invalid)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61768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This technique should always be used first</a:t>
            </a:r>
          </a:p>
          <a:p>
            <a:r>
              <a:rPr lang="en-US" sz="2400" dirty="0" smtClean="0"/>
              <a:t>Once you have identified a negative automatic thought with high emotion intensity and believability you must first establish its validity</a:t>
            </a:r>
          </a:p>
          <a:p>
            <a:pPr lvl="1"/>
            <a:r>
              <a:rPr lang="en-US" sz="2200" dirty="0" smtClean="0"/>
              <a:t>This will determine your next approach</a:t>
            </a:r>
          </a:p>
          <a:p>
            <a:pPr lvl="2"/>
            <a:r>
              <a:rPr lang="en-US" sz="2000" dirty="0" smtClean="0"/>
              <a:t>If largely invalid, then continue with other modification techniques</a:t>
            </a:r>
          </a:p>
          <a:p>
            <a:pPr lvl="2"/>
            <a:r>
              <a:rPr lang="en-US" sz="2000" dirty="0" smtClean="0"/>
              <a:t>If largely valid, then shift approach to focus on how to cope with such thoughts</a:t>
            </a:r>
          </a:p>
          <a:p>
            <a:r>
              <a:rPr lang="en-US" sz="2400" dirty="0" smtClean="0"/>
              <a:t>Most automatic thoughts have some level of validity</a:t>
            </a:r>
          </a:p>
          <a:p>
            <a:pPr lvl="1"/>
            <a:r>
              <a:rPr lang="en-US" sz="2200" dirty="0" smtClean="0"/>
              <a:t>Appropriate to acknowledge what may be true about the thought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091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6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J. S. Beck (2011) provides three reasons for caution to not immediately attempt to modify a negative automatic thought</a:t>
            </a:r>
          </a:p>
          <a:p>
            <a:pPr lvl="1"/>
            <a:r>
              <a:rPr lang="en-US" sz="2200" dirty="0" smtClean="0"/>
              <a:t>a) you do not know how much a negative automatic thought is truly distorted (i.e., a portion may be valid)</a:t>
            </a:r>
          </a:p>
          <a:p>
            <a:pPr lvl="1"/>
            <a:r>
              <a:rPr lang="en-US" sz="2200" dirty="0" smtClean="0"/>
              <a:t>b) immediately modifying a thought may be invalidating to the client</a:t>
            </a:r>
          </a:p>
          <a:p>
            <a:pPr lvl="1"/>
            <a:r>
              <a:rPr lang="en-US" sz="2200" dirty="0" smtClean="0"/>
              <a:t>c) modifying a thought without the client’s involvement does not adhere to the CBT principle of collaborative empiricism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7.7 – Examining the Evidence Worksheet – Automatic Thoughts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smtClean="0"/>
              <a:t>1. Examine the Evidence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9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5992"/>
            <a:ext cx="9144000" cy="4580982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12978" y="3640146"/>
            <a:ext cx="2614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2. What is the evidence</a:t>
            </a:r>
          </a:p>
          <a:p>
            <a:r>
              <a:rPr lang="en-US" dirty="0">
                <a:solidFill>
                  <a:srgbClr val="660066"/>
                </a:solidFill>
              </a:rPr>
              <a:t>against your thought?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806" y="3640146"/>
            <a:ext cx="306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1. What is the evidence that</a:t>
            </a:r>
          </a:p>
          <a:p>
            <a:r>
              <a:rPr lang="en-US" dirty="0">
                <a:solidFill>
                  <a:srgbClr val="660066"/>
                </a:solidFill>
              </a:rPr>
              <a:t>s</a:t>
            </a:r>
            <a:r>
              <a:rPr lang="en-US" dirty="0">
                <a:solidFill>
                  <a:srgbClr val="660066"/>
                </a:solidFill>
              </a:rPr>
              <a:t>upports your thought?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Examine the Evidence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8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Decatastrophize</a:t>
            </a:r>
            <a:r>
              <a:rPr lang="en-US" dirty="0" smtClean="0"/>
              <a:t> Perceived Negative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36129" cy="4876800"/>
          </a:xfrm>
        </p:spPr>
        <p:txBody>
          <a:bodyPr/>
          <a:lstStyle/>
          <a:p>
            <a:r>
              <a:rPr lang="en-US" sz="2400" dirty="0" smtClean="0"/>
              <a:t>Many clients associate the worst-case scenario or worst fear with their negative automatic thoughts</a:t>
            </a:r>
          </a:p>
          <a:p>
            <a:pPr lvl="1"/>
            <a:r>
              <a:rPr lang="en-US" sz="2200" dirty="0" smtClean="0"/>
              <a:t>i.e., catastrophic predictions of the future</a:t>
            </a:r>
          </a:p>
          <a:p>
            <a:pPr lvl="2"/>
            <a:r>
              <a:rPr lang="en-US" sz="2000" dirty="0" smtClean="0"/>
              <a:t>Catastrophic predictions are often unrealistic due to overestimation</a:t>
            </a:r>
          </a:p>
          <a:p>
            <a:pPr lvl="3"/>
            <a:r>
              <a:rPr lang="en-US" dirty="0" smtClean="0"/>
              <a:t>i.e., the probability of its occurrence is minimal to none</a:t>
            </a:r>
          </a:p>
          <a:p>
            <a:r>
              <a:rPr lang="en-US" sz="2400" dirty="0" smtClean="0"/>
              <a:t>First, focus on probability of worst-case, best-case, and most realistic scenario</a:t>
            </a:r>
          </a:p>
          <a:p>
            <a:pPr lvl="1"/>
            <a:r>
              <a:rPr lang="en-US" sz="2200" dirty="0" smtClean="0"/>
              <a:t>If appropriate, you can follow-up with what would be the consequence if the worst thing happened and what could clients do to cope with it</a:t>
            </a:r>
          </a:p>
          <a:p>
            <a:pPr lvl="2"/>
            <a:r>
              <a:rPr lang="en-US" sz="2000" dirty="0" smtClean="0"/>
              <a:t>If necessary, can develop a coping plan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29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Decatastrophize</a:t>
            </a:r>
            <a:r>
              <a:rPr lang="en-US" dirty="0" smtClean="0"/>
              <a:t> Perceived Negative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36129" cy="4876800"/>
          </a:xfrm>
        </p:spPr>
        <p:txBody>
          <a:bodyPr/>
          <a:lstStyle/>
          <a:p>
            <a:r>
              <a:rPr lang="en-US" sz="2400" dirty="0" smtClean="0"/>
              <a:t>Second, ask clients to compare the chances of the worst-case, best-case, and most realistic scenario</a:t>
            </a:r>
          </a:p>
          <a:p>
            <a:r>
              <a:rPr lang="en-US" sz="2400" dirty="0" smtClean="0"/>
              <a:t>The final goal is to help clients recognize that worst-case scenarios rarely happen and that, if they do, it is often not that bad and that they have the skills to cope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7.8 – </a:t>
            </a:r>
            <a:r>
              <a:rPr lang="en-US" sz="2400" b="1" dirty="0" err="1" smtClean="0">
                <a:solidFill>
                  <a:srgbClr val="660066"/>
                </a:solidFill>
              </a:rPr>
              <a:t>Decatastrophizing</a:t>
            </a:r>
            <a:r>
              <a:rPr lang="en-US" sz="2400" b="1" dirty="0" smtClean="0">
                <a:solidFill>
                  <a:srgbClr val="660066"/>
                </a:solidFill>
              </a:rPr>
              <a:t> Worksheet</a:t>
            </a:r>
            <a:endParaRPr lang="en-US" sz="2000" b="1" dirty="0" smtClean="0">
              <a:solidFill>
                <a:srgbClr val="660066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50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" y="0"/>
            <a:ext cx="9144000" cy="6858000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73834" y="1616327"/>
            <a:ext cx="222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0066"/>
                </a:solidFill>
              </a:rPr>
              <a:t>1. What is the worst thing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0066"/>
                </a:solidFill>
              </a:rPr>
              <a:t>that could happen?*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33055" y="1616327"/>
            <a:ext cx="213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0066"/>
                </a:solidFill>
              </a:rPr>
              <a:t>2</a:t>
            </a:r>
            <a:r>
              <a:rPr lang="en-US" sz="1400" dirty="0">
                <a:solidFill>
                  <a:srgbClr val="660066"/>
                </a:solidFill>
              </a:rPr>
              <a:t>. What is the best thing</a:t>
            </a:r>
          </a:p>
          <a:p>
            <a:pPr marL="342900" marR="0" lvl="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0066"/>
                </a:solidFill>
              </a:rPr>
              <a:t>that could happen?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4398" y="1616327"/>
            <a:ext cx="2402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914400">
              <a:defRPr/>
            </a:pPr>
            <a:r>
              <a:rPr lang="en-US" sz="1400" dirty="0">
                <a:solidFill>
                  <a:srgbClr val="660066"/>
                </a:solidFill>
              </a:rPr>
              <a:t>3. What is the most realistic</a:t>
            </a:r>
          </a:p>
          <a:p>
            <a:pPr marL="342900" indent="-342900" defTabSz="914400">
              <a:defRPr/>
            </a:pPr>
            <a:r>
              <a:rPr lang="en-US" sz="1400" dirty="0">
                <a:solidFill>
                  <a:srgbClr val="660066"/>
                </a:solidFill>
              </a:rPr>
              <a:t> thing that could happen?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6241" y="2303490"/>
            <a:ext cx="2094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60066"/>
                </a:solidFill>
              </a:rPr>
              <a:t>4</a:t>
            </a:r>
            <a:r>
              <a:rPr lang="en-US" sz="1200" dirty="0">
                <a:solidFill>
                  <a:srgbClr val="660066"/>
                </a:solidFill>
              </a:rPr>
              <a:t>. What </a:t>
            </a:r>
            <a:r>
              <a:rPr lang="en-US" sz="1200" dirty="0">
                <a:solidFill>
                  <a:srgbClr val="660066"/>
                </a:solidFill>
              </a:rPr>
              <a:t>is the probability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60066"/>
                </a:solidFill>
              </a:rPr>
              <a:t>o</a:t>
            </a:r>
            <a:r>
              <a:rPr lang="en-US" sz="1200" dirty="0">
                <a:solidFill>
                  <a:srgbClr val="660066"/>
                </a:solidFill>
              </a:rPr>
              <a:t>f the worst-case scenario?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3055" y="2326387"/>
            <a:ext cx="201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60066"/>
                </a:solidFill>
              </a:rPr>
              <a:t>5. What is the probability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60066"/>
                </a:solidFill>
              </a:rPr>
              <a:t>o</a:t>
            </a:r>
            <a:r>
              <a:rPr lang="en-US" sz="1200" dirty="0">
                <a:solidFill>
                  <a:srgbClr val="660066"/>
                </a:solidFill>
              </a:rPr>
              <a:t>f the best-case scenario?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9989" y="2326387"/>
            <a:ext cx="22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60066"/>
                </a:solidFill>
              </a:rPr>
              <a:t>6. What </a:t>
            </a:r>
            <a:r>
              <a:rPr lang="en-US" sz="1200" dirty="0">
                <a:solidFill>
                  <a:srgbClr val="660066"/>
                </a:solidFill>
              </a:rPr>
              <a:t>is the probability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60066"/>
                </a:solidFill>
              </a:rPr>
              <a:t>o</a:t>
            </a:r>
            <a:r>
              <a:rPr lang="en-US" sz="1200" dirty="0">
                <a:solidFill>
                  <a:srgbClr val="660066"/>
                </a:solidFill>
              </a:rPr>
              <a:t>f the most realistic scenario?</a:t>
            </a:r>
          </a:p>
        </p:txBody>
      </p:sp>
      <p:sp>
        <p:nvSpPr>
          <p:cNvPr id="12" name="TextBox 11"/>
          <p:cNvSpPr txBox="1"/>
          <p:nvPr/>
        </p:nvSpPr>
        <p:spPr>
          <a:xfrm rot="19744369">
            <a:off x="-6608" y="3562309"/>
            <a:ext cx="276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0066"/>
                </a:solidFill>
              </a:rPr>
              <a:t>*Even </a:t>
            </a:r>
            <a:r>
              <a:rPr lang="en-US" sz="1400" dirty="0" smtClean="0">
                <a:solidFill>
                  <a:srgbClr val="660066"/>
                </a:solidFill>
              </a:rPr>
              <a:t>if this does happen, what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660066"/>
                </a:solidFill>
              </a:rPr>
              <a:t>effect would this have on you?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744369">
            <a:off x="2856571" y="3721896"/>
            <a:ext cx="164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0066"/>
                </a:solidFill>
              </a:rPr>
              <a:t>*What can you do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0066"/>
                </a:solidFill>
              </a:rPr>
              <a:t>to cope with this?</a:t>
            </a:r>
          </a:p>
        </p:txBody>
      </p:sp>
    </p:spTree>
    <p:extLst>
      <p:ext uri="{BB962C8B-B14F-4D97-AF65-F5344CB8AC3E}">
        <p14:creationId xmlns:p14="http://schemas.microsoft.com/office/powerpoint/2010/main" val="5689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Explore </a:t>
            </a:r>
            <a:r>
              <a:rPr lang="en-US" dirty="0"/>
              <a:t>P</a:t>
            </a:r>
            <a:r>
              <a:rPr lang="en-US" dirty="0" smtClean="0"/>
              <a:t>ossible Alternative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467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times there are different explanations for the event associated with the negative automatic thoughts and emotions</a:t>
            </a:r>
          </a:p>
          <a:p>
            <a:r>
              <a:rPr lang="en-US" sz="2400" dirty="0" smtClean="0"/>
              <a:t>Simply ask if there is an alternative explanation for what happened</a:t>
            </a:r>
          </a:p>
          <a:p>
            <a:pPr lvl="1"/>
            <a:r>
              <a:rPr lang="en-US" sz="2200" dirty="0" smtClean="0"/>
              <a:t>Clients might begin to recognize that their alternative explanation is actually more valid than their initial perception and negative automatic thought</a:t>
            </a:r>
          </a:p>
          <a:p>
            <a:r>
              <a:rPr lang="en-US" sz="2400" dirty="0" smtClean="0"/>
              <a:t>Thereafter, ask them to consider possible alternative thoughts, emotions, and behaviors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7.9 – Possible Alternatives Worksheet</a:t>
            </a:r>
          </a:p>
        </p:txBody>
      </p:sp>
    </p:spTree>
    <p:extLst>
      <p:ext uri="{BB962C8B-B14F-4D97-AF65-F5344CB8AC3E}">
        <p14:creationId xmlns:p14="http://schemas.microsoft.com/office/powerpoint/2010/main" val="163861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Automatic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Automatic Thoughts = “pre-surface thinking”</a:t>
            </a:r>
            <a:endParaRPr lang="en-US" sz="2800" dirty="0" smtClean="0"/>
          </a:p>
          <a:p>
            <a:r>
              <a:rPr lang="en-US" sz="2400" dirty="0" smtClean="0"/>
              <a:t>All people experience automatic thoughts</a:t>
            </a:r>
          </a:p>
          <a:p>
            <a:pPr lvl="1"/>
            <a:r>
              <a:rPr lang="en-US" sz="2200" dirty="0" smtClean="0"/>
              <a:t>But we often lack awareness of such thoughts</a:t>
            </a:r>
          </a:p>
          <a:p>
            <a:pPr lvl="2"/>
            <a:r>
              <a:rPr lang="en-US" sz="2000" dirty="0" smtClean="0"/>
              <a:t>Generally not of concern until people experience negative automatic thoughts that start to contribute to distress and inhibit daily function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7.1 – Key Elements of Automatic Thoughts</a:t>
            </a:r>
          </a:p>
          <a:p>
            <a:pPr lvl="1"/>
            <a:r>
              <a:rPr lang="en-US" sz="2200" dirty="0"/>
              <a:t>Provides a brief summary of the key elements of automatic thoughts that can be helpful for quick recall and to share with your clients during </a:t>
            </a:r>
            <a:r>
              <a:rPr lang="en-US" sz="2200" dirty="0" smtClean="0"/>
              <a:t>psychoeducation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80769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9513"/>
            <a:ext cx="9144000" cy="3804765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81452" y="4177001"/>
            <a:ext cx="386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660066"/>
                </a:solidFill>
              </a:rPr>
              <a:t>Is there another explanation for</a:t>
            </a:r>
          </a:p>
          <a:p>
            <a:r>
              <a:rPr lang="en-US" dirty="0">
                <a:solidFill>
                  <a:srgbClr val="660066"/>
                </a:solidFill>
              </a:rPr>
              <a:t>w</a:t>
            </a:r>
            <a:r>
              <a:rPr lang="en-US" dirty="0">
                <a:solidFill>
                  <a:srgbClr val="660066"/>
                </a:solidFill>
              </a:rPr>
              <a:t>hat happened other than…?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Explore Possible Alternative Explanations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Assess the Impact of Believing the Negative Automatic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876800"/>
          </a:xfrm>
        </p:spPr>
        <p:txBody>
          <a:bodyPr/>
          <a:lstStyle/>
          <a:p>
            <a:r>
              <a:rPr lang="en-US" sz="2200" dirty="0" smtClean="0"/>
              <a:t>Simply ask the outcome of believing a specific negative automatic thought</a:t>
            </a:r>
          </a:p>
          <a:p>
            <a:pPr lvl="1"/>
            <a:r>
              <a:rPr lang="en-US" sz="2000" b="1" dirty="0" smtClean="0">
                <a:solidFill>
                  <a:srgbClr val="660066"/>
                </a:solidFill>
              </a:rPr>
              <a:t>“What is the outcome of believing that you will fail your exam next week?”</a:t>
            </a:r>
            <a:endParaRPr lang="en-US" b="1" dirty="0">
              <a:solidFill>
                <a:srgbClr val="660066"/>
              </a:solidFill>
            </a:endParaRPr>
          </a:p>
          <a:p>
            <a:r>
              <a:rPr lang="en-US" sz="2200" dirty="0" smtClean="0"/>
              <a:t>Then, follow-up by asking the outcome of not believing the specific negative automatic thought and replacing it with another</a:t>
            </a:r>
          </a:p>
          <a:p>
            <a:pPr lvl="1"/>
            <a:r>
              <a:rPr lang="en-US" sz="2000" b="1" dirty="0" smtClean="0">
                <a:solidFill>
                  <a:srgbClr val="660066"/>
                </a:solidFill>
              </a:rPr>
              <a:t>“What could be the outcome of changing your thought?”</a:t>
            </a:r>
          </a:p>
          <a:p>
            <a:pPr lvl="1"/>
            <a:r>
              <a:rPr lang="en-US" sz="2000" b="1" dirty="0" smtClean="0">
                <a:solidFill>
                  <a:srgbClr val="660066"/>
                </a:solidFill>
              </a:rPr>
              <a:t>“What could be the outcome of thinking that you might not get a perfect score on your exam, but will probably get a solid passing grade?”</a:t>
            </a:r>
          </a:p>
        </p:txBody>
      </p:sp>
    </p:spTree>
    <p:extLst>
      <p:ext uri="{BB962C8B-B14F-4D97-AF65-F5344CB8AC3E}">
        <p14:creationId xmlns:p14="http://schemas.microsoft.com/office/powerpoint/2010/main" val="312481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Separate Self From Negative Automatic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Sometimes, having clients separate themselves from their thoughts helps to observe the context of a situation more objectively</a:t>
            </a:r>
          </a:p>
          <a:p>
            <a:r>
              <a:rPr lang="en-US" dirty="0" smtClean="0"/>
              <a:t>A common method is to ask clients to consider what they would tell a family member or friend if they had a similar thought</a:t>
            </a:r>
          </a:p>
          <a:p>
            <a:pPr lvl="1"/>
            <a:r>
              <a:rPr lang="en-US" b="1" dirty="0" smtClean="0">
                <a:solidFill>
                  <a:srgbClr val="660066"/>
                </a:solidFill>
              </a:rPr>
              <a:t>“What would you tell your mother if she had a similar thought as you?”</a:t>
            </a:r>
          </a:p>
          <a:p>
            <a:r>
              <a:rPr lang="en-US" dirty="0" smtClean="0"/>
              <a:t>If the alternative interpretation appears to be more adaptive and relevant to your clients’ needs, then you can ask if this can also apply to them</a:t>
            </a:r>
          </a:p>
          <a:p>
            <a:pPr lvl="1"/>
            <a:r>
              <a:rPr lang="en-US" b="1" dirty="0" smtClean="0">
                <a:solidFill>
                  <a:srgbClr val="660066"/>
                </a:solidFill>
              </a:rPr>
              <a:t>“I wonder if what you would tell your mother could also apply to you?  What do you think?”</a:t>
            </a:r>
          </a:p>
        </p:txBody>
      </p:sp>
    </p:spTree>
    <p:extLst>
      <p:ext uri="{BB962C8B-B14F-4D97-AF65-F5344CB8AC3E}">
        <p14:creationId xmlns:p14="http://schemas.microsoft.com/office/powerpoint/2010/main" val="1899786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Shift </a:t>
            </a:r>
            <a:r>
              <a:rPr lang="en-US" dirty="0" err="1" smtClean="0"/>
              <a:t>Attributional</a:t>
            </a:r>
            <a:r>
              <a:rPr lang="en-US" dirty="0" smtClean="0"/>
              <a:t>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7503" cy="4876800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) Personal </a:t>
            </a:r>
            <a:r>
              <a:rPr lang="en-US" sz="2400" dirty="0"/>
              <a:t>attribution refers to how much a person attributes events </a:t>
            </a:r>
            <a:r>
              <a:rPr lang="en-US" sz="2400" u="sng" dirty="0"/>
              <a:t>internally</a:t>
            </a:r>
            <a:r>
              <a:rPr lang="en-US" sz="2400" dirty="0"/>
              <a:t> (themselves) or </a:t>
            </a:r>
            <a:r>
              <a:rPr lang="en-US" sz="2400" u="sng" dirty="0"/>
              <a:t>externally</a:t>
            </a:r>
            <a:r>
              <a:rPr lang="en-US" sz="2400" dirty="0"/>
              <a:t> (the environment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b</a:t>
            </a:r>
            <a:r>
              <a:rPr lang="en-US" sz="2400" dirty="0" smtClean="0"/>
              <a:t>) Permanent </a:t>
            </a:r>
            <a:r>
              <a:rPr lang="en-US" sz="2400" dirty="0"/>
              <a:t>attribution refers to how much a person attributes events as </a:t>
            </a:r>
            <a:r>
              <a:rPr lang="en-US" sz="2400" u="sng" dirty="0"/>
              <a:t>stable</a:t>
            </a:r>
            <a:r>
              <a:rPr lang="en-US" sz="2400" dirty="0"/>
              <a:t> (it will always be this way) or </a:t>
            </a:r>
            <a:r>
              <a:rPr lang="en-US" sz="2400" u="sng" dirty="0"/>
              <a:t>unstable</a:t>
            </a:r>
            <a:r>
              <a:rPr lang="en-US" sz="2400" dirty="0"/>
              <a:t> (it can change</a:t>
            </a:r>
            <a:r>
              <a:rPr lang="en-US" sz="2400" dirty="0" smtClean="0"/>
              <a:t>)  </a:t>
            </a:r>
          </a:p>
          <a:p>
            <a:r>
              <a:rPr lang="en-US" sz="2400" dirty="0" smtClean="0"/>
              <a:t>c) Pervasive </a:t>
            </a:r>
            <a:r>
              <a:rPr lang="en-US" sz="2400" dirty="0"/>
              <a:t>attribution refers to how much a person attributes </a:t>
            </a:r>
            <a:r>
              <a:rPr lang="en-US" sz="2400" dirty="0" smtClean="0"/>
              <a:t>events as </a:t>
            </a:r>
            <a:r>
              <a:rPr lang="en-US" sz="2400" u="sng" dirty="0"/>
              <a:t>global</a:t>
            </a:r>
            <a:r>
              <a:rPr lang="en-US" sz="2400" dirty="0"/>
              <a:t> (it happens everywhere/always) or </a:t>
            </a:r>
            <a:r>
              <a:rPr lang="en-US" sz="2400" u="sng" dirty="0"/>
              <a:t>specific</a:t>
            </a:r>
            <a:r>
              <a:rPr lang="en-US" sz="2400" dirty="0"/>
              <a:t> (it was unique/atypical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49415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Shift </a:t>
            </a:r>
            <a:r>
              <a:rPr lang="en-US" dirty="0" err="1" smtClean="0"/>
              <a:t>Attributional</a:t>
            </a:r>
            <a:r>
              <a:rPr lang="en-US" dirty="0" smtClean="0"/>
              <a:t>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8644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People experiencing significant distress tend to view negative events as internal/stable/global and positive events as external/unstable/specific</a:t>
            </a:r>
          </a:p>
          <a:p>
            <a:r>
              <a:rPr lang="en-US" sz="2400" dirty="0"/>
              <a:t>Of course, people do not fall into just one category of each type; they fall within a </a:t>
            </a:r>
            <a:r>
              <a:rPr lang="en-US" sz="2400" dirty="0" smtClean="0"/>
              <a:t>spectrum</a:t>
            </a:r>
          </a:p>
        </p:txBody>
      </p:sp>
    </p:spTree>
    <p:extLst>
      <p:ext uri="{BB962C8B-B14F-4D97-AF65-F5344CB8AC3E}">
        <p14:creationId xmlns:p14="http://schemas.microsoft.com/office/powerpoint/2010/main" val="1940453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Shift </a:t>
            </a:r>
            <a:r>
              <a:rPr lang="en-US" dirty="0" err="1" smtClean="0"/>
              <a:t>Attributional</a:t>
            </a:r>
            <a:r>
              <a:rPr lang="en-US" dirty="0" smtClean="0"/>
              <a:t>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7503" cy="487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Figure 7.3 – </a:t>
            </a:r>
            <a:r>
              <a:rPr lang="en-US" sz="2400" b="1" dirty="0" err="1" smtClean="0">
                <a:solidFill>
                  <a:srgbClr val="660066"/>
                </a:solidFill>
              </a:rPr>
              <a:t>Attributional</a:t>
            </a:r>
            <a:r>
              <a:rPr lang="en-US" sz="2400" b="1" dirty="0" smtClean="0">
                <a:solidFill>
                  <a:srgbClr val="660066"/>
                </a:solidFill>
              </a:rPr>
              <a:t> Style Worksheet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pPr lvl="1"/>
            <a:r>
              <a:rPr lang="en-US" sz="2200" dirty="0" smtClean="0"/>
              <a:t>Have </a:t>
            </a:r>
            <a:r>
              <a:rPr lang="en-US" sz="2200" dirty="0"/>
              <a:t>clients </a:t>
            </a:r>
            <a:r>
              <a:rPr lang="en-US" sz="2200" dirty="0" smtClean="0"/>
              <a:t>mark </a:t>
            </a:r>
            <a:r>
              <a:rPr lang="en-US" sz="2200" dirty="0"/>
              <a:t>where they think they fall on the dimension for each </a:t>
            </a:r>
            <a:r>
              <a:rPr lang="en-US" sz="2200" dirty="0" smtClean="0"/>
              <a:t>attribution </a:t>
            </a:r>
          </a:p>
          <a:p>
            <a:pPr lvl="2"/>
            <a:r>
              <a:rPr lang="en-US" sz="2000" dirty="0" smtClean="0"/>
              <a:t>Note: it </a:t>
            </a:r>
            <a:r>
              <a:rPr lang="en-US" sz="2000" dirty="0"/>
              <a:t>is important to differentiate their perceived attributions by negative and positive events in order to identify potential </a:t>
            </a:r>
            <a:r>
              <a:rPr lang="en-US" sz="2000" dirty="0" smtClean="0"/>
              <a:t>patterns</a:t>
            </a:r>
            <a:endParaRPr lang="en-US" sz="2000" dirty="0"/>
          </a:p>
          <a:p>
            <a:pPr lvl="1"/>
            <a:r>
              <a:rPr lang="en-US" sz="2200" dirty="0" smtClean="0"/>
              <a:t>Review </a:t>
            </a:r>
            <a:r>
              <a:rPr lang="en-US" sz="2200" dirty="0"/>
              <a:t>a recent event and negative automatic thought to “test the validity” of each </a:t>
            </a:r>
            <a:r>
              <a:rPr lang="en-US" sz="2200" dirty="0" smtClean="0"/>
              <a:t>attribution</a:t>
            </a:r>
          </a:p>
          <a:p>
            <a:pPr lvl="2"/>
            <a:r>
              <a:rPr lang="en-US" sz="2000" dirty="0" smtClean="0"/>
              <a:t>Compare “right now” vs. “more adaptive”</a:t>
            </a:r>
          </a:p>
        </p:txBody>
      </p:sp>
    </p:spTree>
    <p:extLst>
      <p:ext uri="{BB962C8B-B14F-4D97-AF65-F5344CB8AC3E}">
        <p14:creationId xmlns:p14="http://schemas.microsoft.com/office/powerpoint/2010/main" val="1750748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Shift </a:t>
            </a:r>
            <a:r>
              <a:rPr lang="en-US" dirty="0" err="1" smtClean="0"/>
              <a:t>Attributional</a:t>
            </a:r>
            <a:r>
              <a:rPr lang="en-US" dirty="0" smtClean="0"/>
              <a:t> Biases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8448"/>
            <a:ext cx="9144000" cy="4689231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4146944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Shift </a:t>
            </a:r>
            <a:r>
              <a:rPr lang="en-US" dirty="0" err="1"/>
              <a:t>A</a:t>
            </a:r>
            <a:r>
              <a:rPr lang="en-US" dirty="0" err="1" smtClean="0"/>
              <a:t>ttributional</a:t>
            </a:r>
            <a:r>
              <a:rPr lang="en-US" dirty="0" smtClean="0"/>
              <a:t>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69786" cy="487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Figure 7.4 – Responsibility Attribution Pie</a:t>
            </a:r>
            <a:endParaRPr lang="en-US" sz="2400" b="1" u="sng" dirty="0" smtClean="0">
              <a:solidFill>
                <a:srgbClr val="660066"/>
              </a:solidFill>
            </a:endParaRPr>
          </a:p>
          <a:p>
            <a:pPr lvl="1"/>
            <a:r>
              <a:rPr lang="en-US" sz="2200" dirty="0"/>
              <a:t>First, have </a:t>
            </a:r>
            <a:r>
              <a:rPr lang="en-US" sz="2200" dirty="0" smtClean="0"/>
              <a:t>clients </a:t>
            </a:r>
            <a:r>
              <a:rPr lang="en-US" sz="2200" dirty="0"/>
              <a:t>identify an event with an associated negative automatic thought and </a:t>
            </a:r>
            <a:r>
              <a:rPr lang="en-US" sz="2200" dirty="0" smtClean="0"/>
              <a:t>emotions</a:t>
            </a:r>
          </a:p>
          <a:p>
            <a:pPr lvl="2"/>
            <a:r>
              <a:rPr lang="en-US" sz="2000" dirty="0" smtClean="0"/>
              <a:t>Ask clients </a:t>
            </a:r>
            <a:r>
              <a:rPr lang="en-US" sz="2000" dirty="0"/>
              <a:t>to think of anyone or something that is responsible for the negative </a:t>
            </a:r>
            <a:r>
              <a:rPr lang="en-US" sz="2000" dirty="0" smtClean="0"/>
              <a:t>event (try for 4 or more)</a:t>
            </a:r>
          </a:p>
          <a:p>
            <a:pPr lvl="3"/>
            <a:r>
              <a:rPr lang="en-US" dirty="0" smtClean="0"/>
              <a:t>You </a:t>
            </a:r>
            <a:r>
              <a:rPr lang="en-US" dirty="0"/>
              <a:t>want to ask questions that get them thinking from alternative perspectives beyond themselves </a:t>
            </a:r>
            <a:endParaRPr lang="en-US" dirty="0" smtClean="0"/>
          </a:p>
          <a:p>
            <a:pPr lvl="4"/>
            <a:r>
              <a:rPr lang="en-US" b="1" dirty="0">
                <a:solidFill>
                  <a:srgbClr val="660066"/>
                </a:solidFill>
              </a:rPr>
              <a:t>“Are there other people or related factors that could have influenced the outcome of this event, even if a small amount?</a:t>
            </a:r>
            <a:r>
              <a:rPr lang="en-US" b="1" dirty="0" smtClean="0">
                <a:solidFill>
                  <a:srgbClr val="660066"/>
                </a:solidFill>
              </a:rPr>
              <a:t>”</a:t>
            </a:r>
          </a:p>
          <a:p>
            <a:pPr lvl="1"/>
            <a:r>
              <a:rPr lang="en-US" sz="2200" dirty="0" smtClean="0"/>
              <a:t>Next, assign </a:t>
            </a:r>
            <a:r>
              <a:rPr lang="en-US" sz="2200" dirty="0"/>
              <a:t>a percentage of responsibility to each of the identified people and </a:t>
            </a:r>
            <a:r>
              <a:rPr lang="en-US" sz="2200" dirty="0" smtClean="0"/>
              <a:t>factors</a:t>
            </a:r>
          </a:p>
          <a:p>
            <a:pPr lvl="1"/>
            <a:r>
              <a:rPr lang="en-US" sz="2200" dirty="0" smtClean="0"/>
              <a:t>Then </a:t>
            </a:r>
            <a:r>
              <a:rPr lang="en-US" sz="2200" dirty="0"/>
              <a:t>use the percentages to complete the responsibility attribution </a:t>
            </a:r>
            <a:r>
              <a:rPr lang="en-US" sz="2200" dirty="0" smtClean="0"/>
              <a:t>pie</a:t>
            </a:r>
          </a:p>
        </p:txBody>
      </p:sp>
    </p:spTree>
    <p:extLst>
      <p:ext uri="{BB962C8B-B14F-4D97-AF65-F5344CB8AC3E}">
        <p14:creationId xmlns:p14="http://schemas.microsoft.com/office/powerpoint/2010/main" val="4036458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Shift </a:t>
            </a:r>
            <a:r>
              <a:rPr lang="en-US" dirty="0" err="1" smtClean="0"/>
              <a:t>Attributional</a:t>
            </a:r>
            <a:r>
              <a:rPr lang="en-US" dirty="0" smtClean="0"/>
              <a:t>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836159" cy="48768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660066"/>
                </a:solidFill>
              </a:rPr>
              <a:t>Figure 7.4 – Responsibility Attribution </a:t>
            </a:r>
            <a:r>
              <a:rPr lang="en-US" sz="2200" b="1" dirty="0" smtClean="0">
                <a:solidFill>
                  <a:srgbClr val="660066"/>
                </a:solidFill>
              </a:rPr>
              <a:t>Pie (cont.)</a:t>
            </a:r>
            <a:endParaRPr lang="en-US" sz="2200" dirty="0" smtClean="0"/>
          </a:p>
          <a:p>
            <a:pPr lvl="1"/>
            <a:r>
              <a:rPr lang="en-US" sz="2000" dirty="0" smtClean="0"/>
              <a:t>Once </a:t>
            </a:r>
            <a:r>
              <a:rPr lang="en-US" sz="2000" dirty="0"/>
              <a:t>the pie is complete </a:t>
            </a:r>
            <a:r>
              <a:rPr lang="en-US" sz="2000" dirty="0" smtClean="0"/>
              <a:t>process your clients</a:t>
            </a:r>
            <a:r>
              <a:rPr lang="en-US" sz="2000" dirty="0"/>
              <a:t>’ </a:t>
            </a:r>
            <a:r>
              <a:rPr lang="en-US" sz="2000" dirty="0" smtClean="0"/>
              <a:t>reactions and </a:t>
            </a:r>
            <a:r>
              <a:rPr lang="en-US" sz="2000" dirty="0"/>
              <a:t>assist them with shifting towards external responsibility for certain negative </a:t>
            </a:r>
            <a:r>
              <a:rPr lang="en-US" sz="2000" dirty="0" smtClean="0"/>
              <a:t>events</a:t>
            </a:r>
          </a:p>
          <a:p>
            <a:pPr lvl="2"/>
            <a:r>
              <a:rPr lang="en-US" dirty="0"/>
              <a:t>You can ask your clients to explain why the other people and/or related factors also share some of the </a:t>
            </a:r>
            <a:r>
              <a:rPr lang="en-US" dirty="0" smtClean="0"/>
              <a:t>responsibility</a:t>
            </a:r>
          </a:p>
          <a:p>
            <a:pPr lvl="1"/>
            <a:r>
              <a:rPr lang="en-US" sz="2000" dirty="0" smtClean="0"/>
              <a:t>Thereafter</a:t>
            </a:r>
            <a:r>
              <a:rPr lang="en-US" sz="2000" dirty="0"/>
              <a:t>, once an alternative automatic thought has been identified, </a:t>
            </a:r>
            <a:r>
              <a:rPr lang="en-US" sz="2000" dirty="0" smtClean="0"/>
              <a:t>have </a:t>
            </a:r>
            <a:r>
              <a:rPr lang="en-US" sz="2000" dirty="0"/>
              <a:t>clients use the same list of who/what is responsible (there might be an addition or two) and reassign the percentages of </a:t>
            </a:r>
            <a:r>
              <a:rPr lang="en-US" sz="2000" dirty="0" smtClean="0"/>
              <a:t>responsibility</a:t>
            </a:r>
          </a:p>
          <a:p>
            <a:pPr lvl="2"/>
            <a:r>
              <a:rPr lang="en-US" dirty="0" smtClean="0"/>
              <a:t>After </a:t>
            </a:r>
            <a:r>
              <a:rPr lang="en-US" dirty="0"/>
              <a:t>creating another responsibility pie </a:t>
            </a:r>
            <a:r>
              <a:rPr lang="en-US" dirty="0" smtClean="0"/>
              <a:t>have clients reflect </a:t>
            </a:r>
            <a:r>
              <a:rPr lang="en-US" dirty="0"/>
              <a:t>on the difference between the two, including alternative </a:t>
            </a:r>
            <a:r>
              <a:rPr lang="en-US" dirty="0" smtClean="0"/>
              <a:t>thoughts </a:t>
            </a:r>
            <a:r>
              <a:rPr lang="en-US" dirty="0"/>
              <a:t>and </a:t>
            </a:r>
            <a:r>
              <a:rPr lang="en-US" dirty="0" smtClean="0"/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745033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5738327" cy="68580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239487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Automatic Thoughts?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012"/>
            <a:ext cx="9144000" cy="2968256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28879121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Socratic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Video Vignette 7.4 (p. 188)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MDD-11: Automatic Thoughts—Modifying</a:t>
            </a:r>
            <a:endParaRPr lang="en-US" sz="2200" b="1" dirty="0">
              <a:solidFill>
                <a:srgbClr val="660066"/>
              </a:solidFill>
            </a:endParaRPr>
          </a:p>
          <a:p>
            <a:r>
              <a:rPr lang="en-US" sz="2600" b="1" dirty="0" smtClean="0">
                <a:solidFill>
                  <a:srgbClr val="660066"/>
                </a:solidFill>
              </a:rPr>
              <a:t>Discussion Questions 7.4 (p. 191)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Activity 7.2: Automatic Thoughts—Modifying (p. 192)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Activity 7.3: Automatic Thoughts—Modifying 2 (p. 192)</a:t>
            </a:r>
          </a:p>
          <a:p>
            <a:endParaRPr lang="en-US" sz="2400" b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32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124200"/>
            <a:ext cx="5780105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Evaluating and Modifying Negative Automatic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*Back to remaining techniques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00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1677" cy="4876800"/>
          </a:xfrm>
        </p:spPr>
        <p:txBody>
          <a:bodyPr>
            <a:normAutofit/>
          </a:bodyPr>
          <a:lstStyle/>
          <a:p>
            <a:r>
              <a:rPr lang="en-US" sz="2400" dirty="0"/>
              <a:t>The primary purpose of using cognitive distortion labels is to help clients recognize their own patterns of maladaptive </a:t>
            </a:r>
            <a:r>
              <a:rPr lang="en-US" sz="2400" dirty="0" smtClean="0"/>
              <a:t>thinking</a:t>
            </a:r>
            <a:endParaRPr lang="en-US" sz="2400" dirty="0"/>
          </a:p>
          <a:p>
            <a:pPr lvl="1"/>
            <a:r>
              <a:rPr lang="en-US" sz="2200" dirty="0" smtClean="0"/>
              <a:t>This </a:t>
            </a:r>
            <a:r>
              <a:rPr lang="en-US" sz="2200" dirty="0"/>
              <a:t>can heighten clients’ self-awareness of their own automatic </a:t>
            </a:r>
            <a:r>
              <a:rPr lang="en-US" sz="2200" dirty="0" smtClean="0"/>
              <a:t>thoughts, </a:t>
            </a:r>
            <a:r>
              <a:rPr lang="en-US" sz="2200" dirty="0"/>
              <a:t>which can aid in </a:t>
            </a:r>
            <a:r>
              <a:rPr lang="en-US" sz="2200" dirty="0" smtClean="0"/>
              <a:t>making future modifications</a:t>
            </a:r>
          </a:p>
          <a:p>
            <a:pPr lvl="2"/>
            <a:r>
              <a:rPr lang="en-US" sz="2000" dirty="0" smtClean="0"/>
              <a:t>This </a:t>
            </a:r>
            <a:r>
              <a:rPr lang="en-US" sz="2000" dirty="0"/>
              <a:t>cognitive awareness is sometimes referred to as </a:t>
            </a:r>
            <a:r>
              <a:rPr lang="en-US" sz="2000" b="1" dirty="0">
                <a:solidFill>
                  <a:srgbClr val="660066"/>
                </a:solidFill>
              </a:rPr>
              <a:t>“thinking about thinking,”</a:t>
            </a:r>
            <a:r>
              <a:rPr lang="en-US" sz="2000" dirty="0"/>
              <a:t> or </a:t>
            </a:r>
            <a:r>
              <a:rPr lang="en-US" sz="2000" dirty="0" smtClean="0">
                <a:solidFill>
                  <a:srgbClr val="660066"/>
                </a:solidFill>
              </a:rPr>
              <a:t>metacognition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smtClean="0"/>
              <a:t>Identifying Cognitive Distortions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sz="2800" dirty="0" smtClean="0"/>
              <a:t>Modifying Specific Thought Patterns)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44598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1677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Eventually </a:t>
            </a:r>
            <a:r>
              <a:rPr lang="en-US" sz="2400" dirty="0"/>
              <a:t>some clients will be able to “prevent” and respond to such thoughts from occurring when they are able to recognize certain patterns of thinking before they spiral out of </a:t>
            </a:r>
            <a:r>
              <a:rPr lang="en-US" sz="2400" dirty="0" smtClean="0"/>
              <a:t>control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7.10 – Cognitive Distortions and Examples</a:t>
            </a:r>
          </a:p>
          <a:p>
            <a:pPr lvl="1"/>
            <a:r>
              <a:rPr lang="en-US" sz="2200" dirty="0" smtClean="0"/>
              <a:t>Provides a list of some of the more common types of cognitive distortions and examples</a:t>
            </a: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smtClean="0"/>
              <a:t>Identifying Cognitive Distortions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8957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4572716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Automatic Thought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1612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great intervention to integrate into identifying, evaluating, and modifying negative automatic </a:t>
            </a:r>
            <a:r>
              <a:rPr lang="en-US" sz="2400" dirty="0" smtClean="0"/>
              <a:t>thoughts</a:t>
            </a:r>
          </a:p>
          <a:p>
            <a:r>
              <a:rPr lang="en-US" sz="2400" dirty="0" smtClean="0"/>
              <a:t>Effective </a:t>
            </a:r>
            <a:r>
              <a:rPr lang="en-US" sz="2400" dirty="0"/>
              <a:t>use of thought records facilitates distress regulation, changes maladaptive behavioral patterns, and helps assess </a:t>
            </a:r>
            <a:r>
              <a:rPr lang="en-US" sz="2400" dirty="0" smtClean="0"/>
              <a:t>outcomes</a:t>
            </a:r>
          </a:p>
          <a:p>
            <a:r>
              <a:rPr lang="en-US" sz="2400" dirty="0" smtClean="0"/>
              <a:t>Thought </a:t>
            </a:r>
            <a:r>
              <a:rPr lang="en-US" sz="2400" dirty="0"/>
              <a:t>records also provide a great opportunity to track and log therapeutic progress over </a:t>
            </a:r>
            <a:r>
              <a:rPr lang="en-US" sz="2400" dirty="0" smtClean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6639163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51768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using the NATR the first few times, walk through each step while writing in the information provided by the client</a:t>
            </a:r>
          </a:p>
          <a:p>
            <a:pPr lvl="1"/>
            <a:r>
              <a:rPr lang="en-US" sz="2200" dirty="0" smtClean="0"/>
              <a:t>You can also use a whiteboard and eventually have clients complete it themselves while you verbally guide them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7.11 </a:t>
            </a:r>
            <a:r>
              <a:rPr lang="mr-IN" sz="2400" b="1" dirty="0" smtClean="0">
                <a:solidFill>
                  <a:srgbClr val="660066"/>
                </a:solidFill>
              </a:rPr>
              <a:t>–</a:t>
            </a:r>
            <a:r>
              <a:rPr lang="en-US" sz="2400" b="1" dirty="0" smtClean="0">
                <a:solidFill>
                  <a:srgbClr val="660066"/>
                </a:solidFill>
              </a:rPr>
              <a:t> Negative Automatic Thought Record</a:t>
            </a:r>
          </a:p>
          <a:p>
            <a:pPr lvl="1"/>
            <a:r>
              <a:rPr lang="en-US" sz="2200" dirty="0" smtClean="0"/>
              <a:t>A version of the thought record that best matches the CBT content and skills presented in this book</a:t>
            </a: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smtClean="0"/>
              <a:t>Negative Automatic Thought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956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32200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Automatic Thought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7503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the “Before” section</a:t>
            </a:r>
          </a:p>
          <a:p>
            <a:pPr lvl="1"/>
            <a:r>
              <a:rPr lang="en-US" dirty="0" smtClean="0"/>
              <a:t>Day/time of event (or image)</a:t>
            </a:r>
          </a:p>
          <a:p>
            <a:pPr lvl="1"/>
            <a:r>
              <a:rPr lang="en-US" dirty="0" smtClean="0"/>
              <a:t>Negative automatic thoughts</a:t>
            </a:r>
          </a:p>
          <a:p>
            <a:pPr lvl="2"/>
            <a:r>
              <a:rPr lang="en-US" dirty="0" smtClean="0"/>
              <a:t>Rate believability</a:t>
            </a:r>
          </a:p>
          <a:p>
            <a:pPr lvl="2"/>
            <a:r>
              <a:rPr lang="en-US" dirty="0" smtClean="0"/>
              <a:t>Identify cognitive distortions</a:t>
            </a:r>
          </a:p>
          <a:p>
            <a:pPr lvl="1"/>
            <a:r>
              <a:rPr lang="en-US" dirty="0" smtClean="0"/>
              <a:t>Emotions/body sensations</a:t>
            </a:r>
          </a:p>
          <a:p>
            <a:pPr lvl="2"/>
            <a:r>
              <a:rPr lang="en-US" dirty="0" smtClean="0"/>
              <a:t>Rate intensity</a:t>
            </a:r>
          </a:p>
          <a:p>
            <a:pPr lvl="1"/>
            <a:r>
              <a:rPr lang="en-US" dirty="0" smtClean="0"/>
              <a:t>Behavioral response</a:t>
            </a:r>
          </a:p>
          <a:p>
            <a:pPr lvl="2"/>
            <a:r>
              <a:rPr lang="en-US" dirty="0" smtClean="0"/>
              <a:t>Done during or after experiencing thoughts/emotions</a:t>
            </a:r>
          </a:p>
          <a:p>
            <a:pPr lvl="1"/>
            <a:r>
              <a:rPr lang="en-US" dirty="0" smtClean="0"/>
              <a:t>Outcome</a:t>
            </a:r>
          </a:p>
          <a:p>
            <a:pPr lvl="2"/>
            <a:r>
              <a:rPr lang="en-US" dirty="0" smtClean="0"/>
              <a:t>Result/outcome of behaviors</a:t>
            </a:r>
          </a:p>
          <a:p>
            <a:pPr lvl="2"/>
            <a:r>
              <a:rPr lang="en-US" dirty="0" smtClean="0"/>
              <a:t>Thoughts/emotions in response to the outcome</a:t>
            </a:r>
          </a:p>
          <a:p>
            <a:pPr lvl="1"/>
            <a:r>
              <a:rPr lang="en-US" dirty="0" smtClean="0"/>
              <a:t>Be sure to summarize and process clients’ thoughts and feelings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872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Automatic Thought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7503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“After” section after clients have practiced Socratic techniques</a:t>
            </a:r>
          </a:p>
          <a:p>
            <a:pPr lvl="1"/>
            <a:r>
              <a:rPr lang="en-US" dirty="0" smtClean="0"/>
              <a:t>Day/time of event (or image) [same as “Before”]</a:t>
            </a:r>
          </a:p>
          <a:p>
            <a:pPr lvl="1"/>
            <a:r>
              <a:rPr lang="en-US" dirty="0" smtClean="0"/>
              <a:t>Alternative thoughts</a:t>
            </a:r>
          </a:p>
          <a:p>
            <a:pPr lvl="2"/>
            <a:r>
              <a:rPr lang="en-US" dirty="0" smtClean="0"/>
              <a:t>Respond to any appropriate noted Socratic techniques for negative automatic thoughts</a:t>
            </a:r>
          </a:p>
          <a:p>
            <a:pPr lvl="3"/>
            <a:r>
              <a:rPr lang="en-US" dirty="0" smtClean="0"/>
              <a:t>Rate believability in response to each Socratic technique</a:t>
            </a:r>
          </a:p>
          <a:p>
            <a:pPr lvl="2"/>
            <a:r>
              <a:rPr lang="en-US" dirty="0" smtClean="0"/>
              <a:t>Develop alternative thought based on reviewing “Before” section and completed Socratic techniques</a:t>
            </a:r>
          </a:p>
          <a:p>
            <a:pPr lvl="3"/>
            <a:r>
              <a:rPr lang="en-US" dirty="0" smtClean="0"/>
              <a:t>Rate believability of the alternative thought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5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Automatic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10139"/>
            <a:ext cx="8341768" cy="49478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J. S. Beck (2011) states that negative automatic thoughts generally fall into three categories based on their </a:t>
            </a:r>
            <a:r>
              <a:rPr lang="en-US" sz="2400" i="1" dirty="0" smtClean="0">
                <a:solidFill>
                  <a:srgbClr val="660066"/>
                </a:solidFill>
              </a:rPr>
              <a:t>validity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660066"/>
                </a:solidFill>
              </a:rPr>
              <a:t>utility</a:t>
            </a:r>
          </a:p>
          <a:p>
            <a:pPr lvl="1"/>
            <a:r>
              <a:rPr lang="en-US" sz="2200" dirty="0" smtClean="0"/>
              <a:t>(</a:t>
            </a:r>
            <a:r>
              <a:rPr lang="en-US" sz="2200" dirty="0"/>
              <a:t>1) no validity and no </a:t>
            </a:r>
            <a:r>
              <a:rPr lang="en-US" sz="2200" dirty="0" smtClean="0"/>
              <a:t>utility</a:t>
            </a:r>
          </a:p>
          <a:p>
            <a:pPr lvl="1"/>
            <a:r>
              <a:rPr lang="en-US" sz="2200" dirty="0" smtClean="0"/>
              <a:t>(</a:t>
            </a:r>
            <a:r>
              <a:rPr lang="en-US" sz="2200" dirty="0"/>
              <a:t>2) valid with misdirected/maladaptive </a:t>
            </a:r>
            <a:r>
              <a:rPr lang="en-US" sz="2200" dirty="0" smtClean="0"/>
              <a:t>utility</a:t>
            </a:r>
          </a:p>
          <a:p>
            <a:pPr lvl="2"/>
            <a:r>
              <a:rPr lang="en-US" sz="2000" dirty="0" smtClean="0"/>
              <a:t>Conclusion</a:t>
            </a:r>
            <a:r>
              <a:rPr lang="en-US" sz="2000" dirty="0"/>
              <a:t>/meaning derived from thought is </a:t>
            </a:r>
            <a:r>
              <a:rPr lang="en-US" sz="2000" dirty="0" smtClean="0"/>
              <a:t>distorted</a:t>
            </a:r>
          </a:p>
          <a:p>
            <a:pPr lvl="1"/>
            <a:r>
              <a:rPr lang="en-US" sz="2200" dirty="0" smtClean="0"/>
              <a:t>(</a:t>
            </a:r>
            <a:r>
              <a:rPr lang="en-US" sz="2200" dirty="0"/>
              <a:t>3) valid with no </a:t>
            </a:r>
            <a:r>
              <a:rPr lang="en-US" sz="2200" dirty="0" smtClean="0"/>
              <a:t>utility</a:t>
            </a:r>
          </a:p>
          <a:p>
            <a:pPr lvl="2"/>
            <a:r>
              <a:rPr lang="en-US" sz="2000" dirty="0" smtClean="0"/>
              <a:t>Conclusion/meaning derived from thought is accurate</a:t>
            </a:r>
            <a:endParaRPr lang="en-US" sz="2200" b="1" dirty="0" smtClean="0">
              <a:solidFill>
                <a:srgbClr val="660066"/>
              </a:solidFill>
            </a:endParaRP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7.2 – Validity and Utility of Negative Automatic Thoughts</a:t>
            </a:r>
          </a:p>
          <a:p>
            <a:pPr lvl="1"/>
            <a:r>
              <a:rPr lang="en-US" sz="2200" dirty="0" smtClean="0"/>
              <a:t>Provides a summary of the three different categories of negative automatic thoughts and response strategies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71747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Automatic Thought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7503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“After” section (continued)</a:t>
            </a:r>
          </a:p>
          <a:p>
            <a:pPr lvl="1"/>
            <a:r>
              <a:rPr lang="en-US" dirty="0" smtClean="0"/>
              <a:t>Alternative emotions/body sensations</a:t>
            </a:r>
          </a:p>
          <a:p>
            <a:pPr lvl="2"/>
            <a:r>
              <a:rPr lang="en-US" dirty="0" smtClean="0"/>
              <a:t>Rate intensity</a:t>
            </a:r>
          </a:p>
          <a:p>
            <a:pPr lvl="1"/>
            <a:r>
              <a:rPr lang="en-US" dirty="0" smtClean="0"/>
              <a:t>Alternative behaviors</a:t>
            </a:r>
          </a:p>
          <a:p>
            <a:pPr lvl="2"/>
            <a:r>
              <a:rPr lang="en-US" dirty="0" smtClean="0"/>
              <a:t>Alternative behaviors in response to alternative thoughts/emotions</a:t>
            </a:r>
          </a:p>
          <a:p>
            <a:pPr lvl="1"/>
            <a:r>
              <a:rPr lang="en-US" dirty="0" smtClean="0"/>
              <a:t>Clients compare alternative emotions and behaviors to their original/actual emotions and behaviors for “Before” section</a:t>
            </a:r>
          </a:p>
          <a:p>
            <a:pPr lvl="2"/>
            <a:r>
              <a:rPr lang="en-US" dirty="0" smtClean="0"/>
              <a:t>Potential for alternative thought to be less distressing than the original negative automatic thought</a:t>
            </a:r>
          </a:p>
          <a:p>
            <a:pPr lvl="1"/>
            <a:r>
              <a:rPr lang="en-US" dirty="0" smtClean="0"/>
              <a:t>Alternative outcome</a:t>
            </a:r>
          </a:p>
          <a:p>
            <a:pPr lvl="2"/>
            <a:r>
              <a:rPr lang="en-US" dirty="0" smtClean="0"/>
              <a:t>Alternative outcome of behavior</a:t>
            </a:r>
            <a:endParaRPr lang="en-US" dirty="0"/>
          </a:p>
          <a:p>
            <a:pPr lvl="2"/>
            <a:r>
              <a:rPr lang="en-US" dirty="0" smtClean="0"/>
              <a:t>Believability of original negative automatic thought and believability of alternative thought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897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Automatic Thought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0726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you believe clients are ready, you can have them first complete the “Before” section (or select parts) as homework</a:t>
            </a:r>
          </a:p>
          <a:p>
            <a:r>
              <a:rPr lang="en-US" sz="2400" dirty="0" smtClean="0"/>
              <a:t>Clients can complete the “After” section as homework once it has been reviewed in session</a:t>
            </a:r>
          </a:p>
          <a:p>
            <a:r>
              <a:rPr lang="en-US" sz="2400" dirty="0" smtClean="0"/>
              <a:t>It is okay if clients get stuck in completing their NATR homework</a:t>
            </a:r>
          </a:p>
          <a:p>
            <a:pPr lvl="1"/>
            <a:r>
              <a:rPr lang="en-US" sz="2200" dirty="0" smtClean="0"/>
              <a:t>These moments of getting stuck can be presented as opportunities for further learning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1959096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Video Vignette 7.5 (p. 200)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MDD-12: Automatic Thoughts—Negative Automatic Thought Record</a:t>
            </a:r>
          </a:p>
          <a:p>
            <a:pPr lvl="2"/>
            <a:r>
              <a:rPr lang="en-US" sz="2200" b="1" dirty="0" smtClean="0">
                <a:solidFill>
                  <a:srgbClr val="660066"/>
                </a:solidFill>
              </a:rPr>
              <a:t>Completion of the “Before” section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*See Video Vignette 4.2 (MDD-13) for another example of reviewing the “Before” section </a:t>
            </a:r>
            <a:endParaRPr lang="en-US" sz="2400" b="1" dirty="0">
              <a:solidFill>
                <a:srgbClr val="660066"/>
              </a:solidFill>
            </a:endParaRPr>
          </a:p>
          <a:p>
            <a:r>
              <a:rPr lang="en-US" sz="2600" b="1" dirty="0" smtClean="0">
                <a:solidFill>
                  <a:srgbClr val="660066"/>
                </a:solidFill>
              </a:rPr>
              <a:t>Discussion Questions 7.5 (p. 202)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Activity 7.4: Automatic Thoughts—Negative Automatic Thought Record—“Before” (p. 202)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Activity 7.5: Automatic Thoughts—Negative Automatic Thought Record—“After” (p. 203)</a:t>
            </a:r>
          </a:p>
          <a:p>
            <a:endParaRPr lang="en-US" sz="2400" b="1" dirty="0" smtClean="0">
              <a:solidFill>
                <a:srgbClr val="66006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smtClean="0"/>
              <a:t>Negative Automatic Thought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173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1677" cy="4876800"/>
          </a:xfrm>
        </p:spPr>
        <p:txBody>
          <a:bodyPr>
            <a:normAutofit/>
          </a:bodyPr>
          <a:lstStyle/>
          <a:p>
            <a:r>
              <a:rPr lang="en-US" sz="2400" dirty="0"/>
              <a:t>A more formal process of “thinking before acting”</a:t>
            </a:r>
          </a:p>
          <a:p>
            <a:r>
              <a:rPr lang="en-US" sz="2400" dirty="0" smtClean="0"/>
              <a:t>Cognitive rehearsal is like “imaginal cognitive exposure” with problem solving and eventual live application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7.12 </a:t>
            </a:r>
            <a:r>
              <a:rPr lang="mr-IN" sz="2400" b="1" dirty="0" smtClean="0">
                <a:solidFill>
                  <a:srgbClr val="660066"/>
                </a:solidFill>
              </a:rPr>
              <a:t>–</a:t>
            </a:r>
            <a:r>
              <a:rPr lang="en-US" sz="2400" b="1" dirty="0" smtClean="0">
                <a:solidFill>
                  <a:srgbClr val="660066"/>
                </a:solidFill>
              </a:rPr>
              <a:t> Cognitive Rehearsal Steps Worksheet</a:t>
            </a:r>
          </a:p>
          <a:p>
            <a:pPr lvl="1"/>
            <a:r>
              <a:rPr lang="en-US" sz="2200" dirty="0" smtClean="0"/>
              <a:t>A quick reference guide to walk your clients through each of these steps while taking notes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smtClean="0"/>
              <a:t>Cognitive Rehearsal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sz="2800" dirty="0" smtClean="0"/>
              <a:t>Imaginal Cognitive Exposure)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5681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258"/>
            <a:ext cx="9144000" cy="4911483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486185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0726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Behavioral experiments can help clients test the validity of a specific automatic thought</a:t>
            </a:r>
          </a:p>
          <a:p>
            <a:r>
              <a:rPr lang="en-US" sz="2400" dirty="0" smtClean="0"/>
              <a:t>Many of the modification techniques naturally lend themselves to behavioral experiments </a:t>
            </a:r>
            <a:r>
              <a:rPr lang="mr-IN" sz="2400" dirty="0" smtClean="0"/>
              <a:t>–</a:t>
            </a:r>
            <a:r>
              <a:rPr lang="en-US" sz="2400" dirty="0" smtClean="0"/>
              <a:t> clients will practice their new skills between sessions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Chapter 8 </a:t>
            </a:r>
            <a:r>
              <a:rPr lang="mr-IN" sz="2400" dirty="0" smtClean="0">
                <a:solidFill>
                  <a:srgbClr val="660066"/>
                </a:solidFill>
              </a:rPr>
              <a:t>–</a:t>
            </a:r>
            <a:r>
              <a:rPr lang="en-US" sz="2400" dirty="0" smtClean="0">
                <a:solidFill>
                  <a:srgbClr val="660066"/>
                </a:solidFill>
              </a:rPr>
              <a:t> Core Beliefs </a:t>
            </a:r>
            <a:r>
              <a:rPr lang="en-US" sz="2400" dirty="0" smtClean="0"/>
              <a:t>addresses behavioral experiments in detail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473" y="410522"/>
            <a:ext cx="7556313" cy="1116106"/>
          </a:xfrm>
        </p:spPr>
        <p:txBody>
          <a:bodyPr/>
          <a:lstStyle/>
          <a:p>
            <a:r>
              <a:rPr lang="en-US" dirty="0" smtClean="0"/>
              <a:t>Behavioral Experiments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8950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124200"/>
            <a:ext cx="5780105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Working with Valid Negative Automatic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52951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Valid Negative Automatic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80502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Sometimes your clients will have largely valid negative automatic thoughts but are still experiencing distress</a:t>
            </a:r>
          </a:p>
          <a:p>
            <a:pPr lvl="1"/>
            <a:r>
              <a:rPr lang="en-US" sz="2200" dirty="0" smtClean="0"/>
              <a:t>You do not want to use any Socratic or modification techniques</a:t>
            </a:r>
          </a:p>
          <a:p>
            <a:r>
              <a:rPr lang="en-US" sz="2400" dirty="0" smtClean="0"/>
              <a:t>Your concern is more on the consequence/utility of the thought</a:t>
            </a:r>
          </a:p>
        </p:txBody>
      </p:sp>
    </p:spTree>
    <p:extLst>
      <p:ext uri="{BB962C8B-B14F-4D97-AF65-F5344CB8AC3E}">
        <p14:creationId xmlns:p14="http://schemas.microsoft.com/office/powerpoint/2010/main" val="10845883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Valid Negative Automatic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80502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Sometimes the valid negative automatic thought is associated with a distorted conclusion/meaning</a:t>
            </a:r>
          </a:p>
          <a:p>
            <a:pPr lvl="1"/>
            <a:r>
              <a:rPr lang="en-US" sz="2200" dirty="0" smtClean="0"/>
              <a:t>Focus can be on the utility of the automatic thought by developing possible alternative conclusions and problem-focused styles of coping</a:t>
            </a:r>
          </a:p>
          <a:p>
            <a:r>
              <a:rPr lang="en-US" sz="2400" dirty="0" smtClean="0"/>
              <a:t>Sometimes the valid negative automatic thought and conclusion/meaning are both accurate</a:t>
            </a:r>
          </a:p>
          <a:p>
            <a:pPr lvl="1"/>
            <a:r>
              <a:rPr lang="en-US" sz="2200" dirty="0" smtClean="0"/>
              <a:t>Focus can be on accepting the reality of the situation and more emotion-focused styles of coping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Recall: Table 7.2 – Validity and Utility of Negative Automatic Thoughts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041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1961322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smtClean="0"/>
              <a:t>Working with Valid Negative Automatic Thoughts?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5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Automatic Thoughts?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1961322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21538095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Valid Negative Automatic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8215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Helpful strategies when working with valid negative automatic thoughts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1. Assess validity of the conclusion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2. Consider alternative conclusions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3. Problem-focused coping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4. Acceptance and emotion-focused coping</a:t>
            </a:r>
          </a:p>
        </p:txBody>
      </p:sp>
    </p:spTree>
    <p:extLst>
      <p:ext uri="{BB962C8B-B14F-4D97-AF65-F5344CB8AC3E}">
        <p14:creationId xmlns:p14="http://schemas.microsoft.com/office/powerpoint/2010/main" val="29556539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Valid Negative Automatic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8215" cy="4876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1. Assess validity of the conclusion</a:t>
            </a:r>
          </a:p>
          <a:p>
            <a:pPr lvl="1"/>
            <a:r>
              <a:rPr lang="en-US" sz="2200" dirty="0" smtClean="0"/>
              <a:t>Instead of challenging your clients’ thoughts, challenge their conclusions (e.g., examining the evidence)</a:t>
            </a:r>
          </a:p>
          <a:p>
            <a:r>
              <a:rPr lang="en-US" sz="2400" dirty="0">
                <a:solidFill>
                  <a:srgbClr val="660066"/>
                </a:solidFill>
              </a:rPr>
              <a:t>2. Consider alternative conclusions</a:t>
            </a:r>
          </a:p>
          <a:p>
            <a:pPr lvl="1"/>
            <a:r>
              <a:rPr lang="en-US" sz="2200" dirty="0" smtClean="0"/>
              <a:t>Develop conclusions both that are accurate and that contribute to adaptive functioning and distress reduction</a:t>
            </a:r>
          </a:p>
          <a:p>
            <a:pPr lvl="2"/>
            <a:r>
              <a:rPr lang="en-US" sz="2000" dirty="0" smtClean="0"/>
              <a:t>Can include addressing the reality of the problem/ situation, including genuine risks and personal flaws and limitations</a:t>
            </a:r>
          </a:p>
          <a:p>
            <a:pPr lvl="3"/>
            <a:r>
              <a:rPr lang="en-US" dirty="0" smtClean="0"/>
              <a:t>Includes enhancing and/or developing alternative coping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3551359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Valid Negative Automatic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8215" cy="4876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3. Problem-focused coping</a:t>
            </a:r>
          </a:p>
          <a:p>
            <a:pPr lvl="1"/>
            <a:r>
              <a:rPr lang="en-US" sz="2200" dirty="0" smtClean="0"/>
              <a:t>Some clients may have an accurate/valid perception of the situation, but it may be possible to consider a few strategies to problem solve and alter the situation</a:t>
            </a:r>
          </a:p>
          <a:p>
            <a:pPr lvl="2"/>
            <a:r>
              <a:rPr lang="en-US" sz="2000" dirty="0" smtClean="0"/>
              <a:t>No all problems can be solved; many times a problem can only be solved partially</a:t>
            </a:r>
          </a:p>
          <a:p>
            <a:pPr lvl="2"/>
            <a:r>
              <a:rPr lang="en-US" sz="2000" dirty="0" smtClean="0"/>
              <a:t>Key is to find balance in using problem-focused and emotion-focused coping</a:t>
            </a:r>
          </a:p>
        </p:txBody>
      </p:sp>
    </p:spTree>
    <p:extLst>
      <p:ext uri="{BB962C8B-B14F-4D97-AF65-F5344CB8AC3E}">
        <p14:creationId xmlns:p14="http://schemas.microsoft.com/office/powerpoint/2010/main" val="42869952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Valid Negative Automatic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48215" cy="4876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4. Acceptance and emotion-focused coping</a:t>
            </a:r>
          </a:p>
          <a:p>
            <a:pPr lvl="1"/>
            <a:r>
              <a:rPr lang="en-US" sz="2200" dirty="0" smtClean="0"/>
              <a:t>Sometimes, there are conclusions that are accurate and do not necessarily warrant alternative conclusions</a:t>
            </a:r>
          </a:p>
          <a:p>
            <a:pPr lvl="2"/>
            <a:r>
              <a:rPr lang="en-US" sz="2000" dirty="0" smtClean="0"/>
              <a:t>Ruminating over these conclusions can result in significant distress</a:t>
            </a:r>
          </a:p>
          <a:p>
            <a:pPr lvl="3"/>
            <a:r>
              <a:rPr lang="en-US" dirty="0" smtClean="0"/>
              <a:t>Socratic technique – impact of ruminating over negative conclusions</a:t>
            </a:r>
          </a:p>
          <a:p>
            <a:pPr lvl="2"/>
            <a:r>
              <a:rPr lang="en-US" sz="2000" dirty="0" smtClean="0"/>
              <a:t>Clients cannot change the outcome/conclusion, but they can still control how they emotionally cope</a:t>
            </a:r>
          </a:p>
          <a:p>
            <a:pPr lvl="3"/>
            <a:r>
              <a:rPr lang="en-US" dirty="0" smtClean="0"/>
              <a:t>Some clients will need assistance in accepting the outcome, often through emotion-focused coping</a:t>
            </a:r>
          </a:p>
        </p:txBody>
      </p:sp>
    </p:spTree>
    <p:extLst>
      <p:ext uri="{BB962C8B-B14F-4D97-AF65-F5344CB8AC3E}">
        <p14:creationId xmlns:p14="http://schemas.microsoft.com/office/powerpoint/2010/main" val="15405142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Challenges for Automatic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26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6989512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100"/>
            <a:ext cx="9144000" cy="2206564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276904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Psychoeducation of Automatic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948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2917</TotalTime>
  <Words>4228</Words>
  <Application>Microsoft Macintosh PowerPoint</Application>
  <PresentationFormat>On-screen Show (4:3)</PresentationFormat>
  <Paragraphs>433</Paragraphs>
  <Slides>86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Calibri</vt:lpstr>
      <vt:lpstr>Rockwell</vt:lpstr>
      <vt:lpstr>Wingdings</vt:lpstr>
      <vt:lpstr>Advantage</vt:lpstr>
      <vt:lpstr>Automatic Thoughts: Eliciting, Identifying, Evaluating, &amp; Modifying Maladaptive Thought Patterns</vt:lpstr>
      <vt:lpstr>Automatic Thoughts</vt:lpstr>
      <vt:lpstr>Automatic Thoughts</vt:lpstr>
      <vt:lpstr>What are Automatic Thoughts?</vt:lpstr>
      <vt:lpstr>What are Automatic Thoughts?</vt:lpstr>
      <vt:lpstr>What are Automatic Thoughts?</vt:lpstr>
      <vt:lpstr>What are Automatic Thoughts?</vt:lpstr>
      <vt:lpstr>What are Automatic Thoughts?</vt:lpstr>
      <vt:lpstr>Psychoeducation of Automatic Thoughts</vt:lpstr>
      <vt:lpstr>Psychoeducation of Automatic Thoughts</vt:lpstr>
      <vt:lpstr>Psychoeducation of Automatic Thoughts</vt:lpstr>
      <vt:lpstr>Psychoeducation of Automatic Thoughts</vt:lpstr>
      <vt:lpstr>Eliciting and Identifying Automatic Thoughts</vt:lpstr>
      <vt:lpstr>Eliciting and Identifying Automatic Thoughts</vt:lpstr>
      <vt:lpstr>Guided Discovery (Using Emotions to Elicit Automatic Thoughts)</vt:lpstr>
      <vt:lpstr>Guided Discovery</vt:lpstr>
      <vt:lpstr>Guided Discovery</vt:lpstr>
      <vt:lpstr>Guided Discovery</vt:lpstr>
      <vt:lpstr>Guided Discovery </vt:lpstr>
      <vt:lpstr>Guided Discovery</vt:lpstr>
      <vt:lpstr>Guided Discovery</vt:lpstr>
      <vt:lpstr>Guided Imagery (Using Images to Elicit Automatic Thoughts)</vt:lpstr>
      <vt:lpstr>Guided Imagery</vt:lpstr>
      <vt:lpstr>Role Play (Re-Creating Interactions to Elicit Automatic Thoughts)</vt:lpstr>
      <vt:lpstr>Differentiating Thoughts from Emotions</vt:lpstr>
      <vt:lpstr>Differentiating Thoughts from Emotions</vt:lpstr>
      <vt:lpstr>Differentiating Thoughts from Emotions</vt:lpstr>
      <vt:lpstr>Differentiating Thoughts from Emotions</vt:lpstr>
      <vt:lpstr>Tracking Negative Automatic Thoughts</vt:lpstr>
      <vt:lpstr>PowerPoint Presentation</vt:lpstr>
      <vt:lpstr>Remember: Use Your CBT Case Formulation</vt:lpstr>
      <vt:lpstr>Evaluating and Modifying Negative Automatic Thoughts</vt:lpstr>
      <vt:lpstr>Evaluating and Modifying Automatic Thoughts</vt:lpstr>
      <vt:lpstr>Evaluating and Modifying Automatic Thoughts</vt:lpstr>
      <vt:lpstr>The Evaluation Process (Focusing on Relevant Automatic Thoughts)</vt:lpstr>
      <vt:lpstr>PowerPoint Presentation</vt:lpstr>
      <vt:lpstr>The Evaluation Process</vt:lpstr>
      <vt:lpstr>The Evaluation Process</vt:lpstr>
      <vt:lpstr>Evaluating and Modifying Negative Automatic Thoughts</vt:lpstr>
      <vt:lpstr>Socratic Techniques (Evaluating to Modifying Automatic Thoughts)</vt:lpstr>
      <vt:lpstr>Socratic Techniques</vt:lpstr>
      <vt:lpstr>Socratic Techniques</vt:lpstr>
      <vt:lpstr>1. Examine the Evidence  (Determine if the Negative Automatic Thought is Invalid)</vt:lpstr>
      <vt:lpstr>1. Examine the Evidence </vt:lpstr>
      <vt:lpstr>1. Examine the Evidence </vt:lpstr>
      <vt:lpstr>2. Decatastrophize Perceived Negative Outcomes</vt:lpstr>
      <vt:lpstr>2. Decatastrophize Perceived Negative Outcomes</vt:lpstr>
      <vt:lpstr>PowerPoint Presentation</vt:lpstr>
      <vt:lpstr>3. Explore Possible Alternative Explanations</vt:lpstr>
      <vt:lpstr>3. Explore Possible Alternative Explanations</vt:lpstr>
      <vt:lpstr>4. Assess the Impact of Believing the Negative Automatic Thought</vt:lpstr>
      <vt:lpstr>5. Separate Self From Negative Automatic Thought</vt:lpstr>
      <vt:lpstr>6. Shift Attributional Biases</vt:lpstr>
      <vt:lpstr>6. Shift Attributional Biases</vt:lpstr>
      <vt:lpstr>6. Shift Attributional Biases</vt:lpstr>
      <vt:lpstr>6. Shift Attributional Biases</vt:lpstr>
      <vt:lpstr>6. Shift Attributional Biases</vt:lpstr>
      <vt:lpstr>6. Shift Attributional Biases</vt:lpstr>
      <vt:lpstr>PowerPoint Presentation</vt:lpstr>
      <vt:lpstr>Socratic Techniques</vt:lpstr>
      <vt:lpstr>Evaluating and Modifying Negative Automatic Thoughts</vt:lpstr>
      <vt:lpstr>Identifying Cognitive Distortions (Modifying Specific Thought Patterns)</vt:lpstr>
      <vt:lpstr>Identifying Cognitive Distortions</vt:lpstr>
      <vt:lpstr>PowerPoint Presentation</vt:lpstr>
      <vt:lpstr>Negative Automatic Thought Record</vt:lpstr>
      <vt:lpstr>Negative Automatic Thought Record</vt:lpstr>
      <vt:lpstr>PowerPoint Presentation</vt:lpstr>
      <vt:lpstr>Negative Automatic Thought Record</vt:lpstr>
      <vt:lpstr>Negative Automatic Thought Record</vt:lpstr>
      <vt:lpstr>Negative Automatic Thought Record</vt:lpstr>
      <vt:lpstr>Negative Automatic Thought Record</vt:lpstr>
      <vt:lpstr>Negative Automatic Thought Record</vt:lpstr>
      <vt:lpstr>Cognitive Rehearsal (Imaginal Cognitive Exposure)</vt:lpstr>
      <vt:lpstr>PowerPoint Presentation</vt:lpstr>
      <vt:lpstr>Behavioral Experiments</vt:lpstr>
      <vt:lpstr>Working with Valid Negative Automatic Thoughts</vt:lpstr>
      <vt:lpstr>Working with Valid Negative Automatic Thoughts?</vt:lpstr>
      <vt:lpstr>Working with Valid Negative Automatic Thoughts?</vt:lpstr>
      <vt:lpstr>Working with Valid Negative Automatic Thoughts?</vt:lpstr>
      <vt:lpstr>Working with Valid Negative Automatic Thoughts</vt:lpstr>
      <vt:lpstr>Working with Valid Negative Automatic Thoughts</vt:lpstr>
      <vt:lpstr>Working with Valid Negative Automatic Thoughts</vt:lpstr>
      <vt:lpstr>Working with Valid Negative Automatic Thoughts</vt:lpstr>
      <vt:lpstr>Common Challenges for Automatic Thoughts</vt:lpstr>
      <vt:lpstr>PowerPoint Presentation</vt:lpstr>
      <vt:lpstr>PowerPoint Presentation</vt:lpstr>
    </vt:vector>
  </TitlesOfParts>
  <Company>Assumption College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Thoughts: Eliciting, Evaluating, &amp; Modifying</dc:title>
  <dc:creator>Information Technology</dc:creator>
  <cp:lastModifiedBy>Microsoft Office User</cp:lastModifiedBy>
  <cp:revision>162</cp:revision>
  <cp:lastPrinted>2017-10-12T17:49:00Z</cp:lastPrinted>
  <dcterms:created xsi:type="dcterms:W3CDTF">2016-10-13T16:07:01Z</dcterms:created>
  <dcterms:modified xsi:type="dcterms:W3CDTF">2018-08-14T21:06:53Z</dcterms:modified>
</cp:coreProperties>
</file>