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1" r:id="rId2"/>
  </p:sldMasterIdLst>
  <p:notesMasterIdLst>
    <p:notesMasterId r:id="rId41"/>
  </p:notesMasterIdLst>
  <p:handoutMasterIdLst>
    <p:handoutMasterId r:id="rId42"/>
  </p:handoutMasterIdLst>
  <p:sldIdLst>
    <p:sldId id="256" r:id="rId3"/>
    <p:sldId id="447" r:id="rId4"/>
    <p:sldId id="449" r:id="rId5"/>
    <p:sldId id="430" r:id="rId6"/>
    <p:sldId id="402" r:id="rId7"/>
    <p:sldId id="268" r:id="rId8"/>
    <p:sldId id="431" r:id="rId9"/>
    <p:sldId id="399" r:id="rId10"/>
    <p:sldId id="257" r:id="rId11"/>
    <p:sldId id="416" r:id="rId12"/>
    <p:sldId id="417" r:id="rId13"/>
    <p:sldId id="413" r:id="rId14"/>
    <p:sldId id="414" r:id="rId15"/>
    <p:sldId id="432" r:id="rId16"/>
    <p:sldId id="418" r:id="rId17"/>
    <p:sldId id="420" r:id="rId18"/>
    <p:sldId id="421" r:id="rId19"/>
    <p:sldId id="424" r:id="rId20"/>
    <p:sldId id="422" r:id="rId21"/>
    <p:sldId id="329" r:id="rId22"/>
    <p:sldId id="330" r:id="rId23"/>
    <p:sldId id="419" r:id="rId24"/>
    <p:sldId id="436" r:id="rId25"/>
    <p:sldId id="435" r:id="rId26"/>
    <p:sldId id="429" r:id="rId27"/>
    <p:sldId id="433" r:id="rId28"/>
    <p:sldId id="440" r:id="rId29"/>
    <p:sldId id="441" r:id="rId30"/>
    <p:sldId id="442" r:id="rId31"/>
    <p:sldId id="425" r:id="rId32"/>
    <p:sldId id="426" r:id="rId33"/>
    <p:sldId id="400" r:id="rId34"/>
    <p:sldId id="401" r:id="rId35"/>
    <p:sldId id="445" r:id="rId36"/>
    <p:sldId id="446" r:id="rId37"/>
    <p:sldId id="323" r:id="rId38"/>
    <p:sldId id="448" r:id="rId39"/>
    <p:sldId id="450" r:id="rId4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halen, Samuel Paul" initials="WSP" lastIdx="1" clrIdx="0">
    <p:extLst>
      <p:ext uri="{19B8F6BF-5375-455C-9EA6-DF929625EA0E}">
        <p15:presenceInfo xmlns:p15="http://schemas.microsoft.com/office/powerpoint/2012/main" userId="Whalen, Samuel Paul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6" autoAdjust="0"/>
    <p:restoredTop sz="94588"/>
  </p:normalViewPr>
  <p:slideViewPr>
    <p:cSldViewPr snapToGrid="0" snapToObjects="1">
      <p:cViewPr varScale="1">
        <p:scale>
          <a:sx n="62" d="100"/>
          <a:sy n="62" d="100"/>
        </p:scale>
        <p:origin x="808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commentAuthors" Target="commentAuthor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A30A7F9-9C34-4536-9148-CC3071557B09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9D00AE7-AB31-4325-B534-75EB525A2C7F}">
      <dgm:prSet phldrT="[Text]" custT="1"/>
      <dgm:spPr/>
      <dgm:t>
        <a:bodyPr/>
        <a:lstStyle/>
        <a:p>
          <a:r>
            <a:rPr lang="en-US" sz="1800" dirty="0"/>
            <a:t>Supporting EdD Continuous Improvement Analyses</a:t>
          </a:r>
        </a:p>
      </dgm:t>
    </dgm:pt>
    <dgm:pt modelId="{9782BA01-C94D-45BA-AE95-2BA39742FD90}" type="parTrans" cxnId="{9C479830-87AD-415E-B642-EB0A13C80120}">
      <dgm:prSet/>
      <dgm:spPr/>
      <dgm:t>
        <a:bodyPr/>
        <a:lstStyle/>
        <a:p>
          <a:endParaRPr lang="en-US"/>
        </a:p>
      </dgm:t>
    </dgm:pt>
    <dgm:pt modelId="{BCB0E3C0-E0D8-4BF0-B744-C718E45C6419}" type="sibTrans" cxnId="{9C479830-87AD-415E-B642-EB0A13C80120}">
      <dgm:prSet/>
      <dgm:spPr/>
      <dgm:t>
        <a:bodyPr/>
        <a:lstStyle/>
        <a:p>
          <a:endParaRPr lang="en-US"/>
        </a:p>
      </dgm:t>
    </dgm:pt>
    <dgm:pt modelId="{775CD002-E900-4865-92F0-F6C913C9418C}">
      <dgm:prSet phldrT="[Text]" custT="1"/>
      <dgm:spPr/>
      <dgm:t>
        <a:bodyPr/>
        <a:lstStyle/>
        <a:p>
          <a:r>
            <a:rPr lang="en-US" sz="1200" dirty="0"/>
            <a:t>Admin. Relational Database (</a:t>
          </a:r>
          <a:r>
            <a:rPr lang="en-US" sz="1200" dirty="0" err="1"/>
            <a:t>Filemaker</a:t>
          </a:r>
          <a:r>
            <a:rPr lang="en-US" sz="1200" dirty="0"/>
            <a:t>)</a:t>
          </a:r>
        </a:p>
      </dgm:t>
    </dgm:pt>
    <dgm:pt modelId="{C6B48200-65BD-4B3A-9B78-6B158E5FB81D}" type="parTrans" cxnId="{211F6606-BE78-4F12-8CB1-CB6AEF4BC1F8}">
      <dgm:prSet/>
      <dgm:spPr/>
      <dgm:t>
        <a:bodyPr/>
        <a:lstStyle/>
        <a:p>
          <a:endParaRPr lang="en-US"/>
        </a:p>
      </dgm:t>
    </dgm:pt>
    <dgm:pt modelId="{313C4691-5355-4F51-AEA1-F2AF363F99A6}" type="sibTrans" cxnId="{211F6606-BE78-4F12-8CB1-CB6AEF4BC1F8}">
      <dgm:prSet/>
      <dgm:spPr>
        <a:pattFill prst="pct70">
          <a:fgClr>
            <a:schemeClr val="accent1">
              <a:tint val="60000"/>
              <a:hueOff val="0"/>
              <a:satOff val="0"/>
              <a:lumOff val="0"/>
            </a:schemeClr>
          </a:fgClr>
          <a:bgClr>
            <a:schemeClr val="bg1"/>
          </a:bgClr>
        </a:pattFill>
      </dgm:spPr>
      <dgm:t>
        <a:bodyPr/>
        <a:lstStyle/>
        <a:p>
          <a:endParaRPr lang="en-US"/>
        </a:p>
      </dgm:t>
    </dgm:pt>
    <dgm:pt modelId="{DE4BDFF2-CDDA-4977-95AD-6E1C427485FA}">
      <dgm:prSet phldrT="[Text]" custT="1"/>
      <dgm:spPr/>
      <dgm:t>
        <a:bodyPr/>
        <a:lstStyle/>
        <a:p>
          <a:r>
            <a:rPr lang="en-US" sz="1200" dirty="0"/>
            <a:t>Google Drive, Zoom (Collaboration) </a:t>
          </a:r>
        </a:p>
      </dgm:t>
    </dgm:pt>
    <dgm:pt modelId="{103E0E56-8DF6-4B21-ADD7-D9854D30F723}" type="parTrans" cxnId="{BA89A609-B82F-4D27-ABAA-76F4F7E17FA1}">
      <dgm:prSet/>
      <dgm:spPr/>
      <dgm:t>
        <a:bodyPr/>
        <a:lstStyle/>
        <a:p>
          <a:endParaRPr lang="en-US"/>
        </a:p>
      </dgm:t>
    </dgm:pt>
    <dgm:pt modelId="{35A6169A-14F7-45BE-A583-E16E628B870A}" type="sibTrans" cxnId="{BA89A609-B82F-4D27-ABAA-76F4F7E17FA1}">
      <dgm:prSet/>
      <dgm:spPr/>
      <dgm:t>
        <a:bodyPr/>
        <a:lstStyle/>
        <a:p>
          <a:endParaRPr lang="en-US"/>
        </a:p>
      </dgm:t>
    </dgm:pt>
    <dgm:pt modelId="{F1DC5178-5AF2-45C6-9569-922F4192C825}">
      <dgm:prSet phldrT="[Text]" custT="1"/>
      <dgm:spPr/>
      <dgm:t>
        <a:bodyPr/>
        <a:lstStyle/>
        <a:p>
          <a:r>
            <a:rPr lang="en-US" sz="1200" dirty="0"/>
            <a:t>Google Maps, Sheets,  Other Tools</a:t>
          </a:r>
        </a:p>
      </dgm:t>
    </dgm:pt>
    <dgm:pt modelId="{2FC7E4BE-6B6C-44B0-8E7F-2E55DE12CEE1}" type="parTrans" cxnId="{DACC61B6-2774-455F-9778-930790C2AB40}">
      <dgm:prSet/>
      <dgm:spPr/>
      <dgm:t>
        <a:bodyPr/>
        <a:lstStyle/>
        <a:p>
          <a:endParaRPr lang="en-US"/>
        </a:p>
      </dgm:t>
    </dgm:pt>
    <dgm:pt modelId="{8BB3428B-D26E-416F-B73C-F994D99D11B7}" type="sibTrans" cxnId="{DACC61B6-2774-455F-9778-930790C2AB40}">
      <dgm:prSet/>
      <dgm:spPr/>
      <dgm:t>
        <a:bodyPr/>
        <a:lstStyle/>
        <a:p>
          <a:endParaRPr lang="en-US"/>
        </a:p>
      </dgm:t>
    </dgm:pt>
    <dgm:pt modelId="{D9E4C348-C9F9-4138-9FDA-2D5B6FF14B9B}">
      <dgm:prSet phldrT="[Text]" custT="1"/>
      <dgm:spPr/>
      <dgm:t>
        <a:bodyPr/>
        <a:lstStyle/>
        <a:p>
          <a:r>
            <a:rPr lang="en-US" sz="1100" dirty="0"/>
            <a:t>Dashboard</a:t>
          </a:r>
          <a:r>
            <a:rPr lang="en-US" sz="1200" baseline="0" dirty="0"/>
            <a:t> Reports (Tableau)</a:t>
          </a:r>
          <a:endParaRPr lang="en-US" sz="1200" dirty="0"/>
        </a:p>
      </dgm:t>
    </dgm:pt>
    <dgm:pt modelId="{EAC4A26A-4B5A-4091-B368-59C9C0F005CF}" type="parTrans" cxnId="{6C5C8BA1-2D6F-4FC7-A764-F42907E107DB}">
      <dgm:prSet/>
      <dgm:spPr/>
      <dgm:t>
        <a:bodyPr/>
        <a:lstStyle/>
        <a:p>
          <a:endParaRPr lang="en-US"/>
        </a:p>
      </dgm:t>
    </dgm:pt>
    <dgm:pt modelId="{8188B431-D2F9-456B-AEBD-ECDA1B7E328E}" type="sibTrans" cxnId="{6C5C8BA1-2D6F-4FC7-A764-F42907E107DB}">
      <dgm:prSet/>
      <dgm:spPr/>
      <dgm:t>
        <a:bodyPr/>
        <a:lstStyle/>
        <a:p>
          <a:endParaRPr lang="en-US"/>
        </a:p>
      </dgm:t>
    </dgm:pt>
    <dgm:pt modelId="{D695A644-5D0D-4A20-A86F-E3A21675ADDB}">
      <dgm:prSet phldrT="[Text]" custT="1"/>
      <dgm:spPr/>
      <dgm:t>
        <a:bodyPr/>
        <a:lstStyle/>
        <a:p>
          <a:r>
            <a:rPr lang="en-US" sz="1200" dirty="0"/>
            <a:t>Statistical Software (Excel &amp; SPSS)</a:t>
          </a:r>
        </a:p>
      </dgm:t>
    </dgm:pt>
    <dgm:pt modelId="{5682B62B-0C92-4997-9E87-C3CE68A60EA3}" type="parTrans" cxnId="{40E6BB3F-9EB8-4A87-8DFB-9EF77757CF68}">
      <dgm:prSet/>
      <dgm:spPr/>
      <dgm:t>
        <a:bodyPr/>
        <a:lstStyle/>
        <a:p>
          <a:endParaRPr lang="en-US"/>
        </a:p>
      </dgm:t>
    </dgm:pt>
    <dgm:pt modelId="{7E6B8726-2F5A-483F-A496-BCD2AB62634E}" type="sibTrans" cxnId="{40E6BB3F-9EB8-4A87-8DFB-9EF77757CF68}">
      <dgm:prSet/>
      <dgm:spPr/>
      <dgm:t>
        <a:bodyPr/>
        <a:lstStyle/>
        <a:p>
          <a:endParaRPr lang="en-US"/>
        </a:p>
      </dgm:t>
    </dgm:pt>
    <dgm:pt modelId="{0BF616DD-9D7C-4020-A809-F835CFE2BB2B}">
      <dgm:prSet phldrT="[Text]" phldr="1"/>
      <dgm:spPr/>
      <dgm:t>
        <a:bodyPr/>
        <a:lstStyle/>
        <a:p>
          <a:endParaRPr lang="en-US"/>
        </a:p>
      </dgm:t>
    </dgm:pt>
    <dgm:pt modelId="{515485B1-DEB6-461B-810A-E34A9DBC8CBE}" type="parTrans" cxnId="{C2FFA3E8-CC8B-4B59-979E-3A500825C563}">
      <dgm:prSet/>
      <dgm:spPr/>
      <dgm:t>
        <a:bodyPr/>
        <a:lstStyle/>
        <a:p>
          <a:endParaRPr lang="en-US"/>
        </a:p>
      </dgm:t>
    </dgm:pt>
    <dgm:pt modelId="{8C315A48-1A49-4E30-AD3F-E42149D35884}" type="sibTrans" cxnId="{C2FFA3E8-CC8B-4B59-979E-3A500825C563}">
      <dgm:prSet/>
      <dgm:spPr/>
      <dgm:t>
        <a:bodyPr/>
        <a:lstStyle/>
        <a:p>
          <a:endParaRPr lang="en-US"/>
        </a:p>
      </dgm:t>
    </dgm:pt>
    <dgm:pt modelId="{C3B8ACB1-8DF5-49BF-81E9-9F4537822C63}">
      <dgm:prSet phldrT="[Text]" custT="1"/>
      <dgm:spPr/>
      <dgm:t>
        <a:bodyPr/>
        <a:lstStyle/>
        <a:p>
          <a:r>
            <a:rPr lang="en-US" sz="1200" dirty="0"/>
            <a:t>Web-based Bibliographic Systems</a:t>
          </a:r>
        </a:p>
      </dgm:t>
    </dgm:pt>
    <dgm:pt modelId="{7C975920-C8E8-4CA1-A9B5-9CD7B26A4168}" type="parTrans" cxnId="{468A4F6C-21BB-4D98-9674-472FCF5FBF28}">
      <dgm:prSet/>
      <dgm:spPr/>
      <dgm:t>
        <a:bodyPr/>
        <a:lstStyle/>
        <a:p>
          <a:endParaRPr lang="en-US"/>
        </a:p>
      </dgm:t>
    </dgm:pt>
    <dgm:pt modelId="{2F722891-EDF9-4D86-864F-703F6D582EBD}" type="sibTrans" cxnId="{468A4F6C-21BB-4D98-9674-472FCF5FBF28}">
      <dgm:prSet/>
      <dgm:spPr/>
      <dgm:t>
        <a:bodyPr/>
        <a:lstStyle/>
        <a:p>
          <a:endParaRPr lang="en-US"/>
        </a:p>
      </dgm:t>
    </dgm:pt>
    <dgm:pt modelId="{87409135-6C80-40F2-B7CE-B1985FFBCD99}">
      <dgm:prSet phldrT="[Text]" custT="1"/>
      <dgm:spPr/>
      <dgm:t>
        <a:bodyPr/>
        <a:lstStyle/>
        <a:p>
          <a:r>
            <a:rPr lang="en-US" sz="1200" dirty="0"/>
            <a:t>Survey Tools (</a:t>
          </a:r>
          <a:r>
            <a:rPr lang="en-US" sz="1200" dirty="0" err="1"/>
            <a:t>Qualtrics</a:t>
          </a:r>
          <a:r>
            <a:rPr lang="en-US" sz="1200" dirty="0"/>
            <a:t>)</a:t>
          </a:r>
        </a:p>
      </dgm:t>
    </dgm:pt>
    <dgm:pt modelId="{2A991175-A3E7-4AE9-B7AA-BF9783ED8959}" type="parTrans" cxnId="{CB60ACBE-9B45-41B5-A61B-9A43CE1F6D21}">
      <dgm:prSet/>
      <dgm:spPr/>
      <dgm:t>
        <a:bodyPr/>
        <a:lstStyle/>
        <a:p>
          <a:endParaRPr lang="en-US"/>
        </a:p>
      </dgm:t>
    </dgm:pt>
    <dgm:pt modelId="{A650C3DE-708F-4BF6-A7A2-1D085854B9F3}" type="sibTrans" cxnId="{CB60ACBE-9B45-41B5-A61B-9A43CE1F6D21}">
      <dgm:prSet/>
      <dgm:spPr/>
      <dgm:t>
        <a:bodyPr/>
        <a:lstStyle/>
        <a:p>
          <a:endParaRPr lang="en-US"/>
        </a:p>
      </dgm:t>
    </dgm:pt>
    <dgm:pt modelId="{4F649767-9A1C-409C-BCDC-4DF9ECFC3D1D}">
      <dgm:prSet phldrT="[Text]" custT="1"/>
      <dgm:spPr/>
      <dgm:t>
        <a:bodyPr/>
        <a:lstStyle/>
        <a:p>
          <a:r>
            <a:rPr lang="en-US" sz="1200" dirty="0"/>
            <a:t>Qualitative Analysis Tools (Dedoose)</a:t>
          </a:r>
        </a:p>
      </dgm:t>
    </dgm:pt>
    <dgm:pt modelId="{FA060741-7966-485D-9618-21F846D3D036}" type="parTrans" cxnId="{6ABDA85B-B449-44B8-B330-84B383C6A98D}">
      <dgm:prSet/>
      <dgm:spPr/>
      <dgm:t>
        <a:bodyPr/>
        <a:lstStyle/>
        <a:p>
          <a:endParaRPr lang="en-US"/>
        </a:p>
      </dgm:t>
    </dgm:pt>
    <dgm:pt modelId="{EE75D16B-00AE-4B8D-90C3-72C1704C1E6A}" type="sibTrans" cxnId="{6ABDA85B-B449-44B8-B330-84B383C6A98D}">
      <dgm:prSet/>
      <dgm:spPr/>
      <dgm:t>
        <a:bodyPr/>
        <a:lstStyle/>
        <a:p>
          <a:endParaRPr lang="en-US"/>
        </a:p>
      </dgm:t>
    </dgm:pt>
    <dgm:pt modelId="{077A9073-9851-4BB2-BF1A-6330B6D903C7}" type="pres">
      <dgm:prSet presAssocID="{1A30A7F9-9C34-4536-9148-CC3071557B09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8B6C96DD-7EBB-48F8-B037-405B13DD15A5}" type="pres">
      <dgm:prSet presAssocID="{F9D00AE7-AB31-4325-B534-75EB525A2C7F}" presName="centerShape" presStyleLbl="node0" presStyleIdx="0" presStyleCnt="1" custScaleX="135045" custScaleY="145359"/>
      <dgm:spPr/>
    </dgm:pt>
    <dgm:pt modelId="{E68DEB63-FDC1-43DA-A27E-5923972B40F1}" type="pres">
      <dgm:prSet presAssocID="{775CD002-E900-4865-92F0-F6C913C9418C}" presName="node" presStyleLbl="node1" presStyleIdx="0" presStyleCnt="8" custScaleX="108145">
        <dgm:presLayoutVars>
          <dgm:bulletEnabled val="1"/>
        </dgm:presLayoutVars>
      </dgm:prSet>
      <dgm:spPr/>
    </dgm:pt>
    <dgm:pt modelId="{7199841E-1363-4CB7-BD7F-A7AC29B7B6E1}" type="pres">
      <dgm:prSet presAssocID="{775CD002-E900-4865-92F0-F6C913C9418C}" presName="dummy" presStyleCnt="0"/>
      <dgm:spPr/>
    </dgm:pt>
    <dgm:pt modelId="{C42E7790-C20A-4699-B39A-45D9D04B0E21}" type="pres">
      <dgm:prSet presAssocID="{313C4691-5355-4F51-AEA1-F2AF363F99A6}" presName="sibTrans" presStyleLbl="sibTrans2D1" presStyleIdx="0" presStyleCnt="8"/>
      <dgm:spPr/>
    </dgm:pt>
    <dgm:pt modelId="{295D2CF5-19C5-46B9-9C37-26274705EDE8}" type="pres">
      <dgm:prSet presAssocID="{DE4BDFF2-CDDA-4977-95AD-6E1C427485FA}" presName="node" presStyleLbl="node1" presStyleIdx="1" presStyleCnt="8">
        <dgm:presLayoutVars>
          <dgm:bulletEnabled val="1"/>
        </dgm:presLayoutVars>
      </dgm:prSet>
      <dgm:spPr/>
    </dgm:pt>
    <dgm:pt modelId="{78FBD700-92EA-40E3-A371-C97DF611743D}" type="pres">
      <dgm:prSet presAssocID="{DE4BDFF2-CDDA-4977-95AD-6E1C427485FA}" presName="dummy" presStyleCnt="0"/>
      <dgm:spPr/>
    </dgm:pt>
    <dgm:pt modelId="{E876A421-5B70-4A62-BB4F-42C6CF6EE933}" type="pres">
      <dgm:prSet presAssocID="{35A6169A-14F7-45BE-A583-E16E628B870A}" presName="sibTrans" presStyleLbl="sibTrans2D1" presStyleIdx="1" presStyleCnt="8"/>
      <dgm:spPr/>
    </dgm:pt>
    <dgm:pt modelId="{4D3FA050-3BE7-4C22-B99A-B3A615A7686B}" type="pres">
      <dgm:prSet presAssocID="{87409135-6C80-40F2-B7CE-B1985FFBCD99}" presName="node" presStyleLbl="node1" presStyleIdx="2" presStyleCnt="8">
        <dgm:presLayoutVars>
          <dgm:bulletEnabled val="1"/>
        </dgm:presLayoutVars>
      </dgm:prSet>
      <dgm:spPr/>
    </dgm:pt>
    <dgm:pt modelId="{D6F02EDA-1C82-4F44-8343-D275E4C4DF69}" type="pres">
      <dgm:prSet presAssocID="{87409135-6C80-40F2-B7CE-B1985FFBCD99}" presName="dummy" presStyleCnt="0"/>
      <dgm:spPr/>
    </dgm:pt>
    <dgm:pt modelId="{DF1075BE-1C8D-4E0A-8213-A46C9B8FB803}" type="pres">
      <dgm:prSet presAssocID="{A650C3DE-708F-4BF6-A7A2-1D085854B9F3}" presName="sibTrans" presStyleLbl="sibTrans2D1" presStyleIdx="2" presStyleCnt="8"/>
      <dgm:spPr/>
    </dgm:pt>
    <dgm:pt modelId="{84FF2412-C66B-40B0-BCDE-342E3A214346}" type="pres">
      <dgm:prSet presAssocID="{4F649767-9A1C-409C-BCDC-4DF9ECFC3D1D}" presName="node" presStyleLbl="node1" presStyleIdx="3" presStyleCnt="8" custScaleX="106060">
        <dgm:presLayoutVars>
          <dgm:bulletEnabled val="1"/>
        </dgm:presLayoutVars>
      </dgm:prSet>
      <dgm:spPr/>
    </dgm:pt>
    <dgm:pt modelId="{811BAAC9-BE0B-45AD-810B-7850388A87E2}" type="pres">
      <dgm:prSet presAssocID="{4F649767-9A1C-409C-BCDC-4DF9ECFC3D1D}" presName="dummy" presStyleCnt="0"/>
      <dgm:spPr/>
    </dgm:pt>
    <dgm:pt modelId="{7FF11827-CEF0-4C39-A292-485BC44D3CCB}" type="pres">
      <dgm:prSet presAssocID="{EE75D16B-00AE-4B8D-90C3-72C1704C1E6A}" presName="sibTrans" presStyleLbl="sibTrans2D1" presStyleIdx="3" presStyleCnt="8"/>
      <dgm:spPr/>
    </dgm:pt>
    <dgm:pt modelId="{ACA160F2-A26F-4E0F-B74B-E68C4D72A753}" type="pres">
      <dgm:prSet presAssocID="{F1DC5178-5AF2-45C6-9569-922F4192C825}" presName="node" presStyleLbl="node1" presStyleIdx="4" presStyleCnt="8" custScaleX="130570">
        <dgm:presLayoutVars>
          <dgm:bulletEnabled val="1"/>
        </dgm:presLayoutVars>
      </dgm:prSet>
      <dgm:spPr/>
    </dgm:pt>
    <dgm:pt modelId="{86008E53-A4CE-4E8D-94B0-BD7F7ABDE8B5}" type="pres">
      <dgm:prSet presAssocID="{F1DC5178-5AF2-45C6-9569-922F4192C825}" presName="dummy" presStyleCnt="0"/>
      <dgm:spPr/>
    </dgm:pt>
    <dgm:pt modelId="{3B3C7FEB-E834-410C-A428-AB57DA4007A3}" type="pres">
      <dgm:prSet presAssocID="{8BB3428B-D26E-416F-B73C-F994D99D11B7}" presName="sibTrans" presStyleLbl="sibTrans2D1" presStyleIdx="4" presStyleCnt="8"/>
      <dgm:spPr/>
    </dgm:pt>
    <dgm:pt modelId="{21284DFB-F999-4A5D-AD2B-07BBAA39260D}" type="pres">
      <dgm:prSet presAssocID="{D9E4C348-C9F9-4138-9FDA-2D5B6FF14B9B}" presName="node" presStyleLbl="node1" presStyleIdx="5" presStyleCnt="8" custScaleX="96077">
        <dgm:presLayoutVars>
          <dgm:bulletEnabled val="1"/>
        </dgm:presLayoutVars>
      </dgm:prSet>
      <dgm:spPr/>
    </dgm:pt>
    <dgm:pt modelId="{EB7E1249-0E3F-4057-9E4F-07581AEAF9C0}" type="pres">
      <dgm:prSet presAssocID="{D9E4C348-C9F9-4138-9FDA-2D5B6FF14B9B}" presName="dummy" presStyleCnt="0"/>
      <dgm:spPr/>
    </dgm:pt>
    <dgm:pt modelId="{C303FC3E-CFBB-408E-970C-EB66988C1210}" type="pres">
      <dgm:prSet presAssocID="{8188B431-D2F9-456B-AEBD-ECDA1B7E328E}" presName="sibTrans" presStyleLbl="sibTrans2D1" presStyleIdx="5" presStyleCnt="8"/>
      <dgm:spPr/>
    </dgm:pt>
    <dgm:pt modelId="{06B3C25E-AE46-49F6-AC16-A8B770748ED4}" type="pres">
      <dgm:prSet presAssocID="{D695A644-5D0D-4A20-A86F-E3A21675ADDB}" presName="node" presStyleLbl="node1" presStyleIdx="6" presStyleCnt="8">
        <dgm:presLayoutVars>
          <dgm:bulletEnabled val="1"/>
        </dgm:presLayoutVars>
      </dgm:prSet>
      <dgm:spPr/>
    </dgm:pt>
    <dgm:pt modelId="{8D39A1BB-943A-4222-A040-1816401EB3FC}" type="pres">
      <dgm:prSet presAssocID="{D695A644-5D0D-4A20-A86F-E3A21675ADDB}" presName="dummy" presStyleCnt="0"/>
      <dgm:spPr/>
    </dgm:pt>
    <dgm:pt modelId="{2A9DCAF9-111B-47ED-AA8D-050CFF8C9EE3}" type="pres">
      <dgm:prSet presAssocID="{7E6B8726-2F5A-483F-A496-BCD2AB62634E}" presName="sibTrans" presStyleLbl="sibTrans2D1" presStyleIdx="6" presStyleCnt="8"/>
      <dgm:spPr/>
    </dgm:pt>
    <dgm:pt modelId="{8DBDD197-44EE-4413-8437-112C48CD33CF}" type="pres">
      <dgm:prSet presAssocID="{C3B8ACB1-8DF5-49BF-81E9-9F4537822C63}" presName="node" presStyleLbl="node1" presStyleIdx="7" presStyleCnt="8" custScaleX="127111">
        <dgm:presLayoutVars>
          <dgm:bulletEnabled val="1"/>
        </dgm:presLayoutVars>
      </dgm:prSet>
      <dgm:spPr/>
    </dgm:pt>
    <dgm:pt modelId="{25B390A7-7A52-4B6F-83CB-DBFCC095DA9C}" type="pres">
      <dgm:prSet presAssocID="{C3B8ACB1-8DF5-49BF-81E9-9F4537822C63}" presName="dummy" presStyleCnt="0"/>
      <dgm:spPr/>
    </dgm:pt>
    <dgm:pt modelId="{F15A12BC-0C88-4CA9-86C6-FE64B227D28E}" type="pres">
      <dgm:prSet presAssocID="{2F722891-EDF9-4D86-864F-703F6D582EBD}" presName="sibTrans" presStyleLbl="sibTrans2D1" presStyleIdx="7" presStyleCnt="8"/>
      <dgm:spPr/>
    </dgm:pt>
  </dgm:ptLst>
  <dgm:cxnLst>
    <dgm:cxn modelId="{11763D05-50F1-44BB-9051-B5AED9441C1C}" type="presOf" srcId="{4F649767-9A1C-409C-BCDC-4DF9ECFC3D1D}" destId="{84FF2412-C66B-40B0-BCDE-342E3A214346}" srcOrd="0" destOrd="0" presId="urn:microsoft.com/office/officeart/2005/8/layout/radial6"/>
    <dgm:cxn modelId="{F5750A06-DE4C-47FD-BE90-7308A0F3F0F7}" type="presOf" srcId="{8BB3428B-D26E-416F-B73C-F994D99D11B7}" destId="{3B3C7FEB-E834-410C-A428-AB57DA4007A3}" srcOrd="0" destOrd="0" presId="urn:microsoft.com/office/officeart/2005/8/layout/radial6"/>
    <dgm:cxn modelId="{211F6606-BE78-4F12-8CB1-CB6AEF4BC1F8}" srcId="{F9D00AE7-AB31-4325-B534-75EB525A2C7F}" destId="{775CD002-E900-4865-92F0-F6C913C9418C}" srcOrd="0" destOrd="0" parTransId="{C6B48200-65BD-4B3A-9B78-6B158E5FB81D}" sibTransId="{313C4691-5355-4F51-AEA1-F2AF363F99A6}"/>
    <dgm:cxn modelId="{BA89A609-B82F-4D27-ABAA-76F4F7E17FA1}" srcId="{F9D00AE7-AB31-4325-B534-75EB525A2C7F}" destId="{DE4BDFF2-CDDA-4977-95AD-6E1C427485FA}" srcOrd="1" destOrd="0" parTransId="{103E0E56-8DF6-4B21-ADD7-D9854D30F723}" sibTransId="{35A6169A-14F7-45BE-A583-E16E628B870A}"/>
    <dgm:cxn modelId="{66A73F2A-02DD-4F82-B774-59B22F5BD227}" type="presOf" srcId="{F9D00AE7-AB31-4325-B534-75EB525A2C7F}" destId="{8B6C96DD-7EBB-48F8-B037-405B13DD15A5}" srcOrd="0" destOrd="0" presId="urn:microsoft.com/office/officeart/2005/8/layout/radial6"/>
    <dgm:cxn modelId="{9C479830-87AD-415E-B642-EB0A13C80120}" srcId="{1A30A7F9-9C34-4536-9148-CC3071557B09}" destId="{F9D00AE7-AB31-4325-B534-75EB525A2C7F}" srcOrd="0" destOrd="0" parTransId="{9782BA01-C94D-45BA-AE95-2BA39742FD90}" sibTransId="{BCB0E3C0-E0D8-4BF0-B744-C718E45C6419}"/>
    <dgm:cxn modelId="{6DC3103D-C5BE-4FC1-BBCE-8BDE26B574FD}" type="presOf" srcId="{DE4BDFF2-CDDA-4977-95AD-6E1C427485FA}" destId="{295D2CF5-19C5-46B9-9C37-26274705EDE8}" srcOrd="0" destOrd="0" presId="urn:microsoft.com/office/officeart/2005/8/layout/radial6"/>
    <dgm:cxn modelId="{EBD7E23D-C653-4D78-B93C-BEBC2A511AF9}" type="presOf" srcId="{8188B431-D2F9-456B-AEBD-ECDA1B7E328E}" destId="{C303FC3E-CFBB-408E-970C-EB66988C1210}" srcOrd="0" destOrd="0" presId="urn:microsoft.com/office/officeart/2005/8/layout/radial6"/>
    <dgm:cxn modelId="{40E6BB3F-9EB8-4A87-8DFB-9EF77757CF68}" srcId="{F9D00AE7-AB31-4325-B534-75EB525A2C7F}" destId="{D695A644-5D0D-4A20-A86F-E3A21675ADDB}" srcOrd="6" destOrd="0" parTransId="{5682B62B-0C92-4997-9E87-C3CE68A60EA3}" sibTransId="{7E6B8726-2F5A-483F-A496-BCD2AB62634E}"/>
    <dgm:cxn modelId="{5E4A6440-190C-412E-9C03-4BDE0C31C080}" type="presOf" srcId="{A650C3DE-708F-4BF6-A7A2-1D085854B9F3}" destId="{DF1075BE-1C8D-4E0A-8213-A46C9B8FB803}" srcOrd="0" destOrd="0" presId="urn:microsoft.com/office/officeart/2005/8/layout/radial6"/>
    <dgm:cxn modelId="{6ABDA85B-B449-44B8-B330-84B383C6A98D}" srcId="{F9D00AE7-AB31-4325-B534-75EB525A2C7F}" destId="{4F649767-9A1C-409C-BCDC-4DF9ECFC3D1D}" srcOrd="3" destOrd="0" parTransId="{FA060741-7966-485D-9618-21F846D3D036}" sibTransId="{EE75D16B-00AE-4B8D-90C3-72C1704C1E6A}"/>
    <dgm:cxn modelId="{9713B35C-FB9D-401B-B5C7-DF6CAC8E52BB}" type="presOf" srcId="{2F722891-EDF9-4D86-864F-703F6D582EBD}" destId="{F15A12BC-0C88-4CA9-86C6-FE64B227D28E}" srcOrd="0" destOrd="0" presId="urn:microsoft.com/office/officeart/2005/8/layout/radial6"/>
    <dgm:cxn modelId="{468A4F6C-21BB-4D98-9674-472FCF5FBF28}" srcId="{F9D00AE7-AB31-4325-B534-75EB525A2C7F}" destId="{C3B8ACB1-8DF5-49BF-81E9-9F4537822C63}" srcOrd="7" destOrd="0" parTransId="{7C975920-C8E8-4CA1-A9B5-9CD7B26A4168}" sibTransId="{2F722891-EDF9-4D86-864F-703F6D582EBD}"/>
    <dgm:cxn modelId="{11DB7270-4DA2-460D-9AC6-2F0712DA97E3}" type="presOf" srcId="{87409135-6C80-40F2-B7CE-B1985FFBCD99}" destId="{4D3FA050-3BE7-4C22-B99A-B3A615A7686B}" srcOrd="0" destOrd="0" presId="urn:microsoft.com/office/officeart/2005/8/layout/radial6"/>
    <dgm:cxn modelId="{09449353-2DA2-4A58-AD2E-46F6DC766DB2}" type="presOf" srcId="{313C4691-5355-4F51-AEA1-F2AF363F99A6}" destId="{C42E7790-C20A-4699-B39A-45D9D04B0E21}" srcOrd="0" destOrd="0" presId="urn:microsoft.com/office/officeart/2005/8/layout/radial6"/>
    <dgm:cxn modelId="{FFC10F75-A95F-4C7D-B765-385F28D14038}" type="presOf" srcId="{775CD002-E900-4865-92F0-F6C913C9418C}" destId="{E68DEB63-FDC1-43DA-A27E-5923972B40F1}" srcOrd="0" destOrd="0" presId="urn:microsoft.com/office/officeart/2005/8/layout/radial6"/>
    <dgm:cxn modelId="{7587C057-A9A6-4677-B116-7D969F7A63E7}" type="presOf" srcId="{F1DC5178-5AF2-45C6-9569-922F4192C825}" destId="{ACA160F2-A26F-4E0F-B74B-E68C4D72A753}" srcOrd="0" destOrd="0" presId="urn:microsoft.com/office/officeart/2005/8/layout/radial6"/>
    <dgm:cxn modelId="{66F4897B-B615-456B-BDE2-3B5444278AAD}" type="presOf" srcId="{C3B8ACB1-8DF5-49BF-81E9-9F4537822C63}" destId="{8DBDD197-44EE-4413-8437-112C48CD33CF}" srcOrd="0" destOrd="0" presId="urn:microsoft.com/office/officeart/2005/8/layout/radial6"/>
    <dgm:cxn modelId="{DC236386-9901-4429-A9A7-E68F0C4F7250}" type="presOf" srcId="{1A30A7F9-9C34-4536-9148-CC3071557B09}" destId="{077A9073-9851-4BB2-BF1A-6330B6D903C7}" srcOrd="0" destOrd="0" presId="urn:microsoft.com/office/officeart/2005/8/layout/radial6"/>
    <dgm:cxn modelId="{6C5C8BA1-2D6F-4FC7-A764-F42907E107DB}" srcId="{F9D00AE7-AB31-4325-B534-75EB525A2C7F}" destId="{D9E4C348-C9F9-4138-9FDA-2D5B6FF14B9B}" srcOrd="5" destOrd="0" parTransId="{EAC4A26A-4B5A-4091-B368-59C9C0F005CF}" sibTransId="{8188B431-D2F9-456B-AEBD-ECDA1B7E328E}"/>
    <dgm:cxn modelId="{84AED2B5-1121-4E8D-A8FD-1DC703B49F0A}" type="presOf" srcId="{D695A644-5D0D-4A20-A86F-E3A21675ADDB}" destId="{06B3C25E-AE46-49F6-AC16-A8B770748ED4}" srcOrd="0" destOrd="0" presId="urn:microsoft.com/office/officeart/2005/8/layout/radial6"/>
    <dgm:cxn modelId="{DACC61B6-2774-455F-9778-930790C2AB40}" srcId="{F9D00AE7-AB31-4325-B534-75EB525A2C7F}" destId="{F1DC5178-5AF2-45C6-9569-922F4192C825}" srcOrd="4" destOrd="0" parTransId="{2FC7E4BE-6B6C-44B0-8E7F-2E55DE12CEE1}" sibTransId="{8BB3428B-D26E-416F-B73C-F994D99D11B7}"/>
    <dgm:cxn modelId="{CB60ACBE-9B45-41B5-A61B-9A43CE1F6D21}" srcId="{F9D00AE7-AB31-4325-B534-75EB525A2C7F}" destId="{87409135-6C80-40F2-B7CE-B1985FFBCD99}" srcOrd="2" destOrd="0" parTransId="{2A991175-A3E7-4AE9-B7AA-BF9783ED8959}" sibTransId="{A650C3DE-708F-4BF6-A7A2-1D085854B9F3}"/>
    <dgm:cxn modelId="{9943AEC6-0010-4B47-B1B5-BA174B338D45}" type="presOf" srcId="{7E6B8726-2F5A-483F-A496-BCD2AB62634E}" destId="{2A9DCAF9-111B-47ED-AA8D-050CFF8C9EE3}" srcOrd="0" destOrd="0" presId="urn:microsoft.com/office/officeart/2005/8/layout/radial6"/>
    <dgm:cxn modelId="{0471CBC8-1038-4F78-8749-CEEB3F51BE6D}" type="presOf" srcId="{D9E4C348-C9F9-4138-9FDA-2D5B6FF14B9B}" destId="{21284DFB-F999-4A5D-AD2B-07BBAA39260D}" srcOrd="0" destOrd="0" presId="urn:microsoft.com/office/officeart/2005/8/layout/radial6"/>
    <dgm:cxn modelId="{D90BFCE0-BD21-4DEC-8184-EE92AF5B0DF9}" type="presOf" srcId="{EE75D16B-00AE-4B8D-90C3-72C1704C1E6A}" destId="{7FF11827-CEF0-4C39-A292-485BC44D3CCB}" srcOrd="0" destOrd="0" presId="urn:microsoft.com/office/officeart/2005/8/layout/radial6"/>
    <dgm:cxn modelId="{C2FFA3E8-CC8B-4B59-979E-3A500825C563}" srcId="{1A30A7F9-9C34-4536-9148-CC3071557B09}" destId="{0BF616DD-9D7C-4020-A809-F835CFE2BB2B}" srcOrd="1" destOrd="0" parTransId="{515485B1-DEB6-461B-810A-E34A9DBC8CBE}" sibTransId="{8C315A48-1A49-4E30-AD3F-E42149D35884}"/>
    <dgm:cxn modelId="{3C4932EF-EA21-445A-92AA-099D47E34477}" type="presOf" srcId="{35A6169A-14F7-45BE-A583-E16E628B870A}" destId="{E876A421-5B70-4A62-BB4F-42C6CF6EE933}" srcOrd="0" destOrd="0" presId="urn:microsoft.com/office/officeart/2005/8/layout/radial6"/>
    <dgm:cxn modelId="{6F6DD045-5766-4623-B0B2-9623DE6A57A9}" type="presParOf" srcId="{077A9073-9851-4BB2-BF1A-6330B6D903C7}" destId="{8B6C96DD-7EBB-48F8-B037-405B13DD15A5}" srcOrd="0" destOrd="0" presId="urn:microsoft.com/office/officeart/2005/8/layout/radial6"/>
    <dgm:cxn modelId="{32112BBF-2295-40C6-8CB1-25727E026C0E}" type="presParOf" srcId="{077A9073-9851-4BB2-BF1A-6330B6D903C7}" destId="{E68DEB63-FDC1-43DA-A27E-5923972B40F1}" srcOrd="1" destOrd="0" presId="urn:microsoft.com/office/officeart/2005/8/layout/radial6"/>
    <dgm:cxn modelId="{CEC8B2D4-AC68-4C95-A977-6D2751D57E71}" type="presParOf" srcId="{077A9073-9851-4BB2-BF1A-6330B6D903C7}" destId="{7199841E-1363-4CB7-BD7F-A7AC29B7B6E1}" srcOrd="2" destOrd="0" presId="urn:microsoft.com/office/officeart/2005/8/layout/radial6"/>
    <dgm:cxn modelId="{84468A25-B62F-4067-A1B4-3F2D681703E6}" type="presParOf" srcId="{077A9073-9851-4BB2-BF1A-6330B6D903C7}" destId="{C42E7790-C20A-4699-B39A-45D9D04B0E21}" srcOrd="3" destOrd="0" presId="urn:microsoft.com/office/officeart/2005/8/layout/radial6"/>
    <dgm:cxn modelId="{6C997620-EA0A-4AF3-B957-8F7C9EF8BAB7}" type="presParOf" srcId="{077A9073-9851-4BB2-BF1A-6330B6D903C7}" destId="{295D2CF5-19C5-46B9-9C37-26274705EDE8}" srcOrd="4" destOrd="0" presId="urn:microsoft.com/office/officeart/2005/8/layout/radial6"/>
    <dgm:cxn modelId="{AE685229-B9A3-429D-BB6F-C65749E761BF}" type="presParOf" srcId="{077A9073-9851-4BB2-BF1A-6330B6D903C7}" destId="{78FBD700-92EA-40E3-A371-C97DF611743D}" srcOrd="5" destOrd="0" presId="urn:microsoft.com/office/officeart/2005/8/layout/radial6"/>
    <dgm:cxn modelId="{EE08C825-8FEC-44A4-BC48-042356BE716E}" type="presParOf" srcId="{077A9073-9851-4BB2-BF1A-6330B6D903C7}" destId="{E876A421-5B70-4A62-BB4F-42C6CF6EE933}" srcOrd="6" destOrd="0" presId="urn:microsoft.com/office/officeart/2005/8/layout/radial6"/>
    <dgm:cxn modelId="{A3589BFC-219C-4E85-9117-812B5DA43712}" type="presParOf" srcId="{077A9073-9851-4BB2-BF1A-6330B6D903C7}" destId="{4D3FA050-3BE7-4C22-B99A-B3A615A7686B}" srcOrd="7" destOrd="0" presId="urn:microsoft.com/office/officeart/2005/8/layout/radial6"/>
    <dgm:cxn modelId="{1D260861-5632-48E6-B40D-8534B78FC987}" type="presParOf" srcId="{077A9073-9851-4BB2-BF1A-6330B6D903C7}" destId="{D6F02EDA-1C82-4F44-8343-D275E4C4DF69}" srcOrd="8" destOrd="0" presId="urn:microsoft.com/office/officeart/2005/8/layout/radial6"/>
    <dgm:cxn modelId="{3184FD66-764D-4556-A067-3BA9E1D09F4B}" type="presParOf" srcId="{077A9073-9851-4BB2-BF1A-6330B6D903C7}" destId="{DF1075BE-1C8D-4E0A-8213-A46C9B8FB803}" srcOrd="9" destOrd="0" presId="urn:microsoft.com/office/officeart/2005/8/layout/radial6"/>
    <dgm:cxn modelId="{0BE179FE-7886-4F2A-9ABB-7640803201A6}" type="presParOf" srcId="{077A9073-9851-4BB2-BF1A-6330B6D903C7}" destId="{84FF2412-C66B-40B0-BCDE-342E3A214346}" srcOrd="10" destOrd="0" presId="urn:microsoft.com/office/officeart/2005/8/layout/radial6"/>
    <dgm:cxn modelId="{2881FF28-0274-4CE3-B8B8-B03FCA635635}" type="presParOf" srcId="{077A9073-9851-4BB2-BF1A-6330B6D903C7}" destId="{811BAAC9-BE0B-45AD-810B-7850388A87E2}" srcOrd="11" destOrd="0" presId="urn:microsoft.com/office/officeart/2005/8/layout/radial6"/>
    <dgm:cxn modelId="{04CFBD19-CF68-476B-9BF3-3B7017EDF89E}" type="presParOf" srcId="{077A9073-9851-4BB2-BF1A-6330B6D903C7}" destId="{7FF11827-CEF0-4C39-A292-485BC44D3CCB}" srcOrd="12" destOrd="0" presId="urn:microsoft.com/office/officeart/2005/8/layout/radial6"/>
    <dgm:cxn modelId="{90857D8A-6B6D-4345-A548-672C403A9E84}" type="presParOf" srcId="{077A9073-9851-4BB2-BF1A-6330B6D903C7}" destId="{ACA160F2-A26F-4E0F-B74B-E68C4D72A753}" srcOrd="13" destOrd="0" presId="urn:microsoft.com/office/officeart/2005/8/layout/radial6"/>
    <dgm:cxn modelId="{3136E302-7F5B-4A63-B639-B6314E4EC87E}" type="presParOf" srcId="{077A9073-9851-4BB2-BF1A-6330B6D903C7}" destId="{86008E53-A4CE-4E8D-94B0-BD7F7ABDE8B5}" srcOrd="14" destOrd="0" presId="urn:microsoft.com/office/officeart/2005/8/layout/radial6"/>
    <dgm:cxn modelId="{4D835303-686B-4465-B879-CB7BFEF1A9AB}" type="presParOf" srcId="{077A9073-9851-4BB2-BF1A-6330B6D903C7}" destId="{3B3C7FEB-E834-410C-A428-AB57DA4007A3}" srcOrd="15" destOrd="0" presId="urn:microsoft.com/office/officeart/2005/8/layout/radial6"/>
    <dgm:cxn modelId="{4921B8E3-6FE0-4013-B883-95A3058E1AA3}" type="presParOf" srcId="{077A9073-9851-4BB2-BF1A-6330B6D903C7}" destId="{21284DFB-F999-4A5D-AD2B-07BBAA39260D}" srcOrd="16" destOrd="0" presId="urn:microsoft.com/office/officeart/2005/8/layout/radial6"/>
    <dgm:cxn modelId="{61DDF530-1196-4281-8CED-11A4973930FC}" type="presParOf" srcId="{077A9073-9851-4BB2-BF1A-6330B6D903C7}" destId="{EB7E1249-0E3F-4057-9E4F-07581AEAF9C0}" srcOrd="17" destOrd="0" presId="urn:microsoft.com/office/officeart/2005/8/layout/radial6"/>
    <dgm:cxn modelId="{76E14DC7-4E76-4119-B858-FA5FBE643191}" type="presParOf" srcId="{077A9073-9851-4BB2-BF1A-6330B6D903C7}" destId="{C303FC3E-CFBB-408E-970C-EB66988C1210}" srcOrd="18" destOrd="0" presId="urn:microsoft.com/office/officeart/2005/8/layout/radial6"/>
    <dgm:cxn modelId="{81548D95-4D8E-4191-8957-1EB129989965}" type="presParOf" srcId="{077A9073-9851-4BB2-BF1A-6330B6D903C7}" destId="{06B3C25E-AE46-49F6-AC16-A8B770748ED4}" srcOrd="19" destOrd="0" presId="urn:microsoft.com/office/officeart/2005/8/layout/radial6"/>
    <dgm:cxn modelId="{EE16126C-8AE9-4113-BE57-7AA93A122F07}" type="presParOf" srcId="{077A9073-9851-4BB2-BF1A-6330B6D903C7}" destId="{8D39A1BB-943A-4222-A040-1816401EB3FC}" srcOrd="20" destOrd="0" presId="urn:microsoft.com/office/officeart/2005/8/layout/radial6"/>
    <dgm:cxn modelId="{A54E0B6D-38E5-4C26-AF25-A29A3B1DA661}" type="presParOf" srcId="{077A9073-9851-4BB2-BF1A-6330B6D903C7}" destId="{2A9DCAF9-111B-47ED-AA8D-050CFF8C9EE3}" srcOrd="21" destOrd="0" presId="urn:microsoft.com/office/officeart/2005/8/layout/radial6"/>
    <dgm:cxn modelId="{3BFA905D-3D23-4A23-B0DA-30C9CF51BE97}" type="presParOf" srcId="{077A9073-9851-4BB2-BF1A-6330B6D903C7}" destId="{8DBDD197-44EE-4413-8437-112C48CD33CF}" srcOrd="22" destOrd="0" presId="urn:microsoft.com/office/officeart/2005/8/layout/radial6"/>
    <dgm:cxn modelId="{E5173D51-75AE-428E-85C9-32459830655B}" type="presParOf" srcId="{077A9073-9851-4BB2-BF1A-6330B6D903C7}" destId="{25B390A7-7A52-4B6F-83CB-DBFCC095DA9C}" srcOrd="23" destOrd="0" presId="urn:microsoft.com/office/officeart/2005/8/layout/radial6"/>
    <dgm:cxn modelId="{EAAD9BEE-C373-41CE-BFA5-136706B52089}" type="presParOf" srcId="{077A9073-9851-4BB2-BF1A-6330B6D903C7}" destId="{F15A12BC-0C88-4CA9-86C6-FE64B227D28E}" srcOrd="24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A30A7F9-9C34-4536-9148-CC3071557B09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9D00AE7-AB31-4325-B534-75EB525A2C7F}">
      <dgm:prSet phldrT="[Text]" custT="1"/>
      <dgm:spPr/>
      <dgm:t>
        <a:bodyPr/>
        <a:lstStyle/>
        <a:p>
          <a:r>
            <a:rPr lang="en-US" sz="1800" dirty="0"/>
            <a:t>Central EdD Relational Database and Related Data Sources</a:t>
          </a:r>
        </a:p>
      </dgm:t>
    </dgm:pt>
    <dgm:pt modelId="{9782BA01-C94D-45BA-AE95-2BA39742FD90}" type="parTrans" cxnId="{9C479830-87AD-415E-B642-EB0A13C80120}">
      <dgm:prSet/>
      <dgm:spPr/>
      <dgm:t>
        <a:bodyPr/>
        <a:lstStyle/>
        <a:p>
          <a:endParaRPr lang="en-US"/>
        </a:p>
      </dgm:t>
    </dgm:pt>
    <dgm:pt modelId="{BCB0E3C0-E0D8-4BF0-B744-C718E45C6419}" type="sibTrans" cxnId="{9C479830-87AD-415E-B642-EB0A13C80120}">
      <dgm:prSet/>
      <dgm:spPr/>
      <dgm:t>
        <a:bodyPr/>
        <a:lstStyle/>
        <a:p>
          <a:endParaRPr lang="en-US"/>
        </a:p>
      </dgm:t>
    </dgm:pt>
    <dgm:pt modelId="{775CD002-E900-4865-92F0-F6C913C9418C}">
      <dgm:prSet phldrT="[Text]" custT="1"/>
      <dgm:spPr/>
      <dgm:t>
        <a:bodyPr/>
        <a:lstStyle/>
        <a:p>
          <a:r>
            <a:rPr lang="en-US" sz="1200" dirty="0"/>
            <a:t>UIC/COE Student Application </a:t>
          </a:r>
        </a:p>
      </dgm:t>
    </dgm:pt>
    <dgm:pt modelId="{C6B48200-65BD-4B3A-9B78-6B158E5FB81D}" type="parTrans" cxnId="{211F6606-BE78-4F12-8CB1-CB6AEF4BC1F8}">
      <dgm:prSet/>
      <dgm:spPr/>
      <dgm:t>
        <a:bodyPr/>
        <a:lstStyle/>
        <a:p>
          <a:endParaRPr lang="en-US"/>
        </a:p>
      </dgm:t>
    </dgm:pt>
    <dgm:pt modelId="{313C4691-5355-4F51-AEA1-F2AF363F99A6}" type="sibTrans" cxnId="{211F6606-BE78-4F12-8CB1-CB6AEF4BC1F8}">
      <dgm:prSet/>
      <dgm:spPr>
        <a:pattFill prst="pct70">
          <a:fgClr>
            <a:schemeClr val="accent1">
              <a:tint val="60000"/>
              <a:hueOff val="0"/>
              <a:satOff val="0"/>
              <a:lumOff val="0"/>
            </a:schemeClr>
          </a:fgClr>
          <a:bgClr>
            <a:schemeClr val="bg1"/>
          </a:bgClr>
        </a:pattFill>
      </dgm:spPr>
      <dgm:t>
        <a:bodyPr/>
        <a:lstStyle/>
        <a:p>
          <a:endParaRPr lang="en-US"/>
        </a:p>
      </dgm:t>
    </dgm:pt>
    <dgm:pt modelId="{DE4BDFF2-CDDA-4977-95AD-6E1C427485FA}">
      <dgm:prSet phldrT="[Text]"/>
      <dgm:spPr/>
      <dgm:t>
        <a:bodyPr/>
        <a:lstStyle/>
        <a:p>
          <a:r>
            <a:rPr lang="en-US" sz="1200" dirty="0"/>
            <a:t>City of Chicago Data Portal</a:t>
          </a:r>
        </a:p>
      </dgm:t>
    </dgm:pt>
    <dgm:pt modelId="{103E0E56-8DF6-4B21-ADD7-D9854D30F723}" type="parTrans" cxnId="{BA89A609-B82F-4D27-ABAA-76F4F7E17FA1}">
      <dgm:prSet/>
      <dgm:spPr/>
      <dgm:t>
        <a:bodyPr/>
        <a:lstStyle/>
        <a:p>
          <a:endParaRPr lang="en-US"/>
        </a:p>
      </dgm:t>
    </dgm:pt>
    <dgm:pt modelId="{35A6169A-14F7-45BE-A583-E16E628B870A}" type="sibTrans" cxnId="{BA89A609-B82F-4D27-ABAA-76F4F7E17FA1}">
      <dgm:prSet/>
      <dgm:spPr/>
      <dgm:t>
        <a:bodyPr/>
        <a:lstStyle/>
        <a:p>
          <a:endParaRPr lang="en-US"/>
        </a:p>
      </dgm:t>
    </dgm:pt>
    <dgm:pt modelId="{F1DC5178-5AF2-45C6-9569-922F4192C825}">
      <dgm:prSet phldrT="[Text]" custT="1"/>
      <dgm:spPr/>
      <dgm:t>
        <a:bodyPr/>
        <a:lstStyle/>
        <a:p>
          <a:r>
            <a:rPr lang="en-US" sz="1200" dirty="0"/>
            <a:t>Chicago Public Education Fund</a:t>
          </a:r>
        </a:p>
      </dgm:t>
    </dgm:pt>
    <dgm:pt modelId="{2FC7E4BE-6B6C-44B0-8E7F-2E55DE12CEE1}" type="parTrans" cxnId="{DACC61B6-2774-455F-9778-930790C2AB40}">
      <dgm:prSet/>
      <dgm:spPr/>
      <dgm:t>
        <a:bodyPr/>
        <a:lstStyle/>
        <a:p>
          <a:endParaRPr lang="en-US"/>
        </a:p>
      </dgm:t>
    </dgm:pt>
    <dgm:pt modelId="{8BB3428B-D26E-416F-B73C-F994D99D11B7}" type="sibTrans" cxnId="{DACC61B6-2774-455F-9778-930790C2AB40}">
      <dgm:prSet/>
      <dgm:spPr/>
      <dgm:t>
        <a:bodyPr/>
        <a:lstStyle/>
        <a:p>
          <a:endParaRPr lang="en-US"/>
        </a:p>
      </dgm:t>
    </dgm:pt>
    <dgm:pt modelId="{D9E4C348-C9F9-4138-9FDA-2D5B6FF14B9B}">
      <dgm:prSet phldrT="[Text]" custT="1"/>
      <dgm:spPr/>
      <dgm:t>
        <a:bodyPr/>
        <a:lstStyle/>
        <a:p>
          <a:r>
            <a:rPr lang="en-US" sz="1200" dirty="0"/>
            <a:t>Chicago Public Schools</a:t>
          </a:r>
        </a:p>
      </dgm:t>
    </dgm:pt>
    <dgm:pt modelId="{EAC4A26A-4B5A-4091-B368-59C9C0F005CF}" type="parTrans" cxnId="{6C5C8BA1-2D6F-4FC7-A764-F42907E107DB}">
      <dgm:prSet/>
      <dgm:spPr/>
      <dgm:t>
        <a:bodyPr/>
        <a:lstStyle/>
        <a:p>
          <a:endParaRPr lang="en-US"/>
        </a:p>
      </dgm:t>
    </dgm:pt>
    <dgm:pt modelId="{8188B431-D2F9-456B-AEBD-ECDA1B7E328E}" type="sibTrans" cxnId="{6C5C8BA1-2D6F-4FC7-A764-F42907E107DB}">
      <dgm:prSet/>
      <dgm:spPr/>
      <dgm:t>
        <a:bodyPr/>
        <a:lstStyle/>
        <a:p>
          <a:endParaRPr lang="en-US"/>
        </a:p>
      </dgm:t>
    </dgm:pt>
    <dgm:pt modelId="{D695A644-5D0D-4A20-A86F-E3A21675ADDB}">
      <dgm:prSet phldrT="[Text]" custT="1"/>
      <dgm:spPr/>
      <dgm:t>
        <a:bodyPr/>
        <a:lstStyle/>
        <a:p>
          <a:r>
            <a:rPr lang="en-US" sz="1200" dirty="0" err="1"/>
            <a:t>UofC</a:t>
          </a:r>
          <a:r>
            <a:rPr lang="en-US" sz="1200" dirty="0"/>
            <a:t> Consortium on Chicago Schools Research</a:t>
          </a:r>
        </a:p>
      </dgm:t>
    </dgm:pt>
    <dgm:pt modelId="{5682B62B-0C92-4997-9E87-C3CE68A60EA3}" type="parTrans" cxnId="{40E6BB3F-9EB8-4A87-8DFB-9EF77757CF68}">
      <dgm:prSet/>
      <dgm:spPr/>
      <dgm:t>
        <a:bodyPr/>
        <a:lstStyle/>
        <a:p>
          <a:endParaRPr lang="en-US"/>
        </a:p>
      </dgm:t>
    </dgm:pt>
    <dgm:pt modelId="{7E6B8726-2F5A-483F-A496-BCD2AB62634E}" type="sibTrans" cxnId="{40E6BB3F-9EB8-4A87-8DFB-9EF77757CF68}">
      <dgm:prSet/>
      <dgm:spPr/>
      <dgm:t>
        <a:bodyPr/>
        <a:lstStyle/>
        <a:p>
          <a:endParaRPr lang="en-US"/>
        </a:p>
      </dgm:t>
    </dgm:pt>
    <dgm:pt modelId="{0BF616DD-9D7C-4020-A809-F835CFE2BB2B}">
      <dgm:prSet phldrT="[Text]" phldr="1"/>
      <dgm:spPr/>
      <dgm:t>
        <a:bodyPr/>
        <a:lstStyle/>
        <a:p>
          <a:endParaRPr lang="en-US"/>
        </a:p>
      </dgm:t>
    </dgm:pt>
    <dgm:pt modelId="{515485B1-DEB6-461B-810A-E34A9DBC8CBE}" type="parTrans" cxnId="{C2FFA3E8-CC8B-4B59-979E-3A500825C563}">
      <dgm:prSet/>
      <dgm:spPr/>
      <dgm:t>
        <a:bodyPr/>
        <a:lstStyle/>
        <a:p>
          <a:endParaRPr lang="en-US"/>
        </a:p>
      </dgm:t>
    </dgm:pt>
    <dgm:pt modelId="{8C315A48-1A49-4E30-AD3F-E42149D35884}" type="sibTrans" cxnId="{C2FFA3E8-CC8B-4B59-979E-3A500825C563}">
      <dgm:prSet/>
      <dgm:spPr/>
      <dgm:t>
        <a:bodyPr/>
        <a:lstStyle/>
        <a:p>
          <a:endParaRPr lang="en-US"/>
        </a:p>
      </dgm:t>
    </dgm:pt>
    <dgm:pt modelId="{C3B8ACB1-8DF5-49BF-81E9-9F4537822C63}">
      <dgm:prSet phldrT="[Text]" custT="1"/>
      <dgm:spPr/>
      <dgm:t>
        <a:bodyPr/>
        <a:lstStyle/>
        <a:p>
          <a:r>
            <a:rPr lang="en-US" sz="1200" dirty="0"/>
            <a:t>UIC Registrar: Course Grades</a:t>
          </a:r>
        </a:p>
      </dgm:t>
    </dgm:pt>
    <dgm:pt modelId="{7C975920-C8E8-4CA1-A9B5-9CD7B26A4168}" type="parTrans" cxnId="{468A4F6C-21BB-4D98-9674-472FCF5FBF28}">
      <dgm:prSet/>
      <dgm:spPr/>
      <dgm:t>
        <a:bodyPr/>
        <a:lstStyle/>
        <a:p>
          <a:endParaRPr lang="en-US"/>
        </a:p>
      </dgm:t>
    </dgm:pt>
    <dgm:pt modelId="{2F722891-EDF9-4D86-864F-703F6D582EBD}" type="sibTrans" cxnId="{468A4F6C-21BB-4D98-9674-472FCF5FBF28}">
      <dgm:prSet/>
      <dgm:spPr/>
      <dgm:t>
        <a:bodyPr/>
        <a:lstStyle/>
        <a:p>
          <a:endParaRPr lang="en-US"/>
        </a:p>
      </dgm:t>
    </dgm:pt>
    <dgm:pt modelId="{87409135-6C80-40F2-B7CE-B1985FFBCD99}">
      <dgm:prSet phldrT="[Text]" custT="1"/>
      <dgm:spPr/>
      <dgm:t>
        <a:bodyPr/>
        <a:lstStyle/>
        <a:p>
          <a:r>
            <a:rPr lang="en-US" sz="1200" dirty="0"/>
            <a:t>Illinois State Board of Education</a:t>
          </a:r>
        </a:p>
      </dgm:t>
    </dgm:pt>
    <dgm:pt modelId="{2A991175-A3E7-4AE9-B7AA-BF9783ED8959}" type="parTrans" cxnId="{CB60ACBE-9B45-41B5-A61B-9A43CE1F6D21}">
      <dgm:prSet/>
      <dgm:spPr/>
      <dgm:t>
        <a:bodyPr/>
        <a:lstStyle/>
        <a:p>
          <a:endParaRPr lang="en-US"/>
        </a:p>
      </dgm:t>
    </dgm:pt>
    <dgm:pt modelId="{A650C3DE-708F-4BF6-A7A2-1D085854B9F3}" type="sibTrans" cxnId="{CB60ACBE-9B45-41B5-A61B-9A43CE1F6D21}">
      <dgm:prSet/>
      <dgm:spPr/>
      <dgm:t>
        <a:bodyPr/>
        <a:lstStyle/>
        <a:p>
          <a:endParaRPr lang="en-US"/>
        </a:p>
      </dgm:t>
    </dgm:pt>
    <dgm:pt modelId="{4F649767-9A1C-409C-BCDC-4DF9ECFC3D1D}">
      <dgm:prSet phldrT="[Text]" custT="1"/>
      <dgm:spPr/>
      <dgm:t>
        <a:bodyPr/>
        <a:lstStyle/>
        <a:p>
          <a:r>
            <a:rPr lang="en-US" sz="1200" dirty="0"/>
            <a:t>EdD Program Staff &amp; Faculty</a:t>
          </a:r>
        </a:p>
      </dgm:t>
    </dgm:pt>
    <dgm:pt modelId="{EE75D16B-00AE-4B8D-90C3-72C1704C1E6A}" type="sibTrans" cxnId="{6ABDA85B-B449-44B8-B330-84B383C6A98D}">
      <dgm:prSet/>
      <dgm:spPr/>
      <dgm:t>
        <a:bodyPr/>
        <a:lstStyle/>
        <a:p>
          <a:endParaRPr lang="en-US"/>
        </a:p>
      </dgm:t>
    </dgm:pt>
    <dgm:pt modelId="{FA060741-7966-485D-9618-21F846D3D036}" type="parTrans" cxnId="{6ABDA85B-B449-44B8-B330-84B383C6A98D}">
      <dgm:prSet/>
      <dgm:spPr/>
      <dgm:t>
        <a:bodyPr/>
        <a:lstStyle/>
        <a:p>
          <a:endParaRPr lang="en-US"/>
        </a:p>
      </dgm:t>
    </dgm:pt>
    <dgm:pt modelId="{077A9073-9851-4BB2-BF1A-6330B6D903C7}" type="pres">
      <dgm:prSet presAssocID="{1A30A7F9-9C34-4536-9148-CC3071557B09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8B6C96DD-7EBB-48F8-B037-405B13DD15A5}" type="pres">
      <dgm:prSet presAssocID="{F9D00AE7-AB31-4325-B534-75EB525A2C7F}" presName="centerShape" presStyleLbl="node0" presStyleIdx="0" presStyleCnt="1" custScaleX="135045" custScaleY="145359"/>
      <dgm:spPr/>
    </dgm:pt>
    <dgm:pt modelId="{E68DEB63-FDC1-43DA-A27E-5923972B40F1}" type="pres">
      <dgm:prSet presAssocID="{775CD002-E900-4865-92F0-F6C913C9418C}" presName="node" presStyleLbl="node1" presStyleIdx="0" presStyleCnt="8">
        <dgm:presLayoutVars>
          <dgm:bulletEnabled val="1"/>
        </dgm:presLayoutVars>
      </dgm:prSet>
      <dgm:spPr/>
    </dgm:pt>
    <dgm:pt modelId="{7199841E-1363-4CB7-BD7F-A7AC29B7B6E1}" type="pres">
      <dgm:prSet presAssocID="{775CD002-E900-4865-92F0-F6C913C9418C}" presName="dummy" presStyleCnt="0"/>
      <dgm:spPr/>
    </dgm:pt>
    <dgm:pt modelId="{C42E7790-C20A-4699-B39A-45D9D04B0E21}" type="pres">
      <dgm:prSet presAssocID="{313C4691-5355-4F51-AEA1-F2AF363F99A6}" presName="sibTrans" presStyleLbl="sibTrans2D1" presStyleIdx="0" presStyleCnt="8"/>
      <dgm:spPr/>
    </dgm:pt>
    <dgm:pt modelId="{295D2CF5-19C5-46B9-9C37-26274705EDE8}" type="pres">
      <dgm:prSet presAssocID="{DE4BDFF2-CDDA-4977-95AD-6E1C427485FA}" presName="node" presStyleLbl="node1" presStyleIdx="1" presStyleCnt="8">
        <dgm:presLayoutVars>
          <dgm:bulletEnabled val="1"/>
        </dgm:presLayoutVars>
      </dgm:prSet>
      <dgm:spPr/>
    </dgm:pt>
    <dgm:pt modelId="{78FBD700-92EA-40E3-A371-C97DF611743D}" type="pres">
      <dgm:prSet presAssocID="{DE4BDFF2-CDDA-4977-95AD-6E1C427485FA}" presName="dummy" presStyleCnt="0"/>
      <dgm:spPr/>
    </dgm:pt>
    <dgm:pt modelId="{E876A421-5B70-4A62-BB4F-42C6CF6EE933}" type="pres">
      <dgm:prSet presAssocID="{35A6169A-14F7-45BE-A583-E16E628B870A}" presName="sibTrans" presStyleLbl="sibTrans2D1" presStyleIdx="1" presStyleCnt="8"/>
      <dgm:spPr/>
    </dgm:pt>
    <dgm:pt modelId="{4D3FA050-3BE7-4C22-B99A-B3A615A7686B}" type="pres">
      <dgm:prSet presAssocID="{87409135-6C80-40F2-B7CE-B1985FFBCD99}" presName="node" presStyleLbl="node1" presStyleIdx="2" presStyleCnt="8">
        <dgm:presLayoutVars>
          <dgm:bulletEnabled val="1"/>
        </dgm:presLayoutVars>
      </dgm:prSet>
      <dgm:spPr/>
    </dgm:pt>
    <dgm:pt modelId="{D6F02EDA-1C82-4F44-8343-D275E4C4DF69}" type="pres">
      <dgm:prSet presAssocID="{87409135-6C80-40F2-B7CE-B1985FFBCD99}" presName="dummy" presStyleCnt="0"/>
      <dgm:spPr/>
    </dgm:pt>
    <dgm:pt modelId="{DF1075BE-1C8D-4E0A-8213-A46C9B8FB803}" type="pres">
      <dgm:prSet presAssocID="{A650C3DE-708F-4BF6-A7A2-1D085854B9F3}" presName="sibTrans" presStyleLbl="sibTrans2D1" presStyleIdx="2" presStyleCnt="8"/>
      <dgm:spPr/>
    </dgm:pt>
    <dgm:pt modelId="{84FF2412-C66B-40B0-BCDE-342E3A214346}" type="pres">
      <dgm:prSet presAssocID="{4F649767-9A1C-409C-BCDC-4DF9ECFC3D1D}" presName="node" presStyleLbl="node1" presStyleIdx="3" presStyleCnt="8" custScaleX="106060">
        <dgm:presLayoutVars>
          <dgm:bulletEnabled val="1"/>
        </dgm:presLayoutVars>
      </dgm:prSet>
      <dgm:spPr/>
    </dgm:pt>
    <dgm:pt modelId="{811BAAC9-BE0B-45AD-810B-7850388A87E2}" type="pres">
      <dgm:prSet presAssocID="{4F649767-9A1C-409C-BCDC-4DF9ECFC3D1D}" presName="dummy" presStyleCnt="0"/>
      <dgm:spPr/>
    </dgm:pt>
    <dgm:pt modelId="{7FF11827-CEF0-4C39-A292-485BC44D3CCB}" type="pres">
      <dgm:prSet presAssocID="{EE75D16B-00AE-4B8D-90C3-72C1704C1E6A}" presName="sibTrans" presStyleLbl="sibTrans2D1" presStyleIdx="3" presStyleCnt="8"/>
      <dgm:spPr/>
    </dgm:pt>
    <dgm:pt modelId="{ACA160F2-A26F-4E0F-B74B-E68C4D72A753}" type="pres">
      <dgm:prSet presAssocID="{F1DC5178-5AF2-45C6-9569-922F4192C825}" presName="node" presStyleLbl="node1" presStyleIdx="4" presStyleCnt="8">
        <dgm:presLayoutVars>
          <dgm:bulletEnabled val="1"/>
        </dgm:presLayoutVars>
      </dgm:prSet>
      <dgm:spPr/>
    </dgm:pt>
    <dgm:pt modelId="{86008E53-A4CE-4E8D-94B0-BD7F7ABDE8B5}" type="pres">
      <dgm:prSet presAssocID="{F1DC5178-5AF2-45C6-9569-922F4192C825}" presName="dummy" presStyleCnt="0"/>
      <dgm:spPr/>
    </dgm:pt>
    <dgm:pt modelId="{3B3C7FEB-E834-410C-A428-AB57DA4007A3}" type="pres">
      <dgm:prSet presAssocID="{8BB3428B-D26E-416F-B73C-F994D99D11B7}" presName="sibTrans" presStyleLbl="sibTrans2D1" presStyleIdx="4" presStyleCnt="8"/>
      <dgm:spPr/>
    </dgm:pt>
    <dgm:pt modelId="{21284DFB-F999-4A5D-AD2B-07BBAA39260D}" type="pres">
      <dgm:prSet presAssocID="{D9E4C348-C9F9-4138-9FDA-2D5B6FF14B9B}" presName="node" presStyleLbl="node1" presStyleIdx="5" presStyleCnt="8" custScaleX="96077">
        <dgm:presLayoutVars>
          <dgm:bulletEnabled val="1"/>
        </dgm:presLayoutVars>
      </dgm:prSet>
      <dgm:spPr/>
    </dgm:pt>
    <dgm:pt modelId="{EB7E1249-0E3F-4057-9E4F-07581AEAF9C0}" type="pres">
      <dgm:prSet presAssocID="{D9E4C348-C9F9-4138-9FDA-2D5B6FF14B9B}" presName="dummy" presStyleCnt="0"/>
      <dgm:spPr/>
    </dgm:pt>
    <dgm:pt modelId="{C303FC3E-CFBB-408E-970C-EB66988C1210}" type="pres">
      <dgm:prSet presAssocID="{8188B431-D2F9-456B-AEBD-ECDA1B7E328E}" presName="sibTrans" presStyleLbl="sibTrans2D1" presStyleIdx="5" presStyleCnt="8"/>
      <dgm:spPr/>
    </dgm:pt>
    <dgm:pt modelId="{06B3C25E-AE46-49F6-AC16-A8B770748ED4}" type="pres">
      <dgm:prSet presAssocID="{D695A644-5D0D-4A20-A86F-E3A21675ADDB}" presName="node" presStyleLbl="node1" presStyleIdx="6" presStyleCnt="8" custScaleX="107763" custScaleY="113613">
        <dgm:presLayoutVars>
          <dgm:bulletEnabled val="1"/>
        </dgm:presLayoutVars>
      </dgm:prSet>
      <dgm:spPr/>
    </dgm:pt>
    <dgm:pt modelId="{8D39A1BB-943A-4222-A040-1816401EB3FC}" type="pres">
      <dgm:prSet presAssocID="{D695A644-5D0D-4A20-A86F-E3A21675ADDB}" presName="dummy" presStyleCnt="0"/>
      <dgm:spPr/>
    </dgm:pt>
    <dgm:pt modelId="{2A9DCAF9-111B-47ED-AA8D-050CFF8C9EE3}" type="pres">
      <dgm:prSet presAssocID="{7E6B8726-2F5A-483F-A496-BCD2AB62634E}" presName="sibTrans" presStyleLbl="sibTrans2D1" presStyleIdx="6" presStyleCnt="8"/>
      <dgm:spPr/>
    </dgm:pt>
    <dgm:pt modelId="{8DBDD197-44EE-4413-8437-112C48CD33CF}" type="pres">
      <dgm:prSet presAssocID="{C3B8ACB1-8DF5-49BF-81E9-9F4537822C63}" presName="node" presStyleLbl="node1" presStyleIdx="7" presStyleCnt="8" custRadScaleRad="99808" custRadScaleInc="-4425">
        <dgm:presLayoutVars>
          <dgm:bulletEnabled val="1"/>
        </dgm:presLayoutVars>
      </dgm:prSet>
      <dgm:spPr/>
    </dgm:pt>
    <dgm:pt modelId="{25B390A7-7A52-4B6F-83CB-DBFCC095DA9C}" type="pres">
      <dgm:prSet presAssocID="{C3B8ACB1-8DF5-49BF-81E9-9F4537822C63}" presName="dummy" presStyleCnt="0"/>
      <dgm:spPr/>
    </dgm:pt>
    <dgm:pt modelId="{F15A12BC-0C88-4CA9-86C6-FE64B227D28E}" type="pres">
      <dgm:prSet presAssocID="{2F722891-EDF9-4D86-864F-703F6D582EBD}" presName="sibTrans" presStyleLbl="sibTrans2D1" presStyleIdx="7" presStyleCnt="8"/>
      <dgm:spPr/>
    </dgm:pt>
  </dgm:ptLst>
  <dgm:cxnLst>
    <dgm:cxn modelId="{11763D05-50F1-44BB-9051-B5AED9441C1C}" type="presOf" srcId="{4F649767-9A1C-409C-BCDC-4DF9ECFC3D1D}" destId="{84FF2412-C66B-40B0-BCDE-342E3A214346}" srcOrd="0" destOrd="0" presId="urn:microsoft.com/office/officeart/2005/8/layout/radial6"/>
    <dgm:cxn modelId="{F5750A06-DE4C-47FD-BE90-7308A0F3F0F7}" type="presOf" srcId="{8BB3428B-D26E-416F-B73C-F994D99D11B7}" destId="{3B3C7FEB-E834-410C-A428-AB57DA4007A3}" srcOrd="0" destOrd="0" presId="urn:microsoft.com/office/officeart/2005/8/layout/radial6"/>
    <dgm:cxn modelId="{211F6606-BE78-4F12-8CB1-CB6AEF4BC1F8}" srcId="{F9D00AE7-AB31-4325-B534-75EB525A2C7F}" destId="{775CD002-E900-4865-92F0-F6C913C9418C}" srcOrd="0" destOrd="0" parTransId="{C6B48200-65BD-4B3A-9B78-6B158E5FB81D}" sibTransId="{313C4691-5355-4F51-AEA1-F2AF363F99A6}"/>
    <dgm:cxn modelId="{BA89A609-B82F-4D27-ABAA-76F4F7E17FA1}" srcId="{F9D00AE7-AB31-4325-B534-75EB525A2C7F}" destId="{DE4BDFF2-CDDA-4977-95AD-6E1C427485FA}" srcOrd="1" destOrd="0" parTransId="{103E0E56-8DF6-4B21-ADD7-D9854D30F723}" sibTransId="{35A6169A-14F7-45BE-A583-E16E628B870A}"/>
    <dgm:cxn modelId="{66A73F2A-02DD-4F82-B774-59B22F5BD227}" type="presOf" srcId="{F9D00AE7-AB31-4325-B534-75EB525A2C7F}" destId="{8B6C96DD-7EBB-48F8-B037-405B13DD15A5}" srcOrd="0" destOrd="0" presId="urn:microsoft.com/office/officeart/2005/8/layout/radial6"/>
    <dgm:cxn modelId="{9C479830-87AD-415E-B642-EB0A13C80120}" srcId="{1A30A7F9-9C34-4536-9148-CC3071557B09}" destId="{F9D00AE7-AB31-4325-B534-75EB525A2C7F}" srcOrd="0" destOrd="0" parTransId="{9782BA01-C94D-45BA-AE95-2BA39742FD90}" sibTransId="{BCB0E3C0-E0D8-4BF0-B744-C718E45C6419}"/>
    <dgm:cxn modelId="{6DC3103D-C5BE-4FC1-BBCE-8BDE26B574FD}" type="presOf" srcId="{DE4BDFF2-CDDA-4977-95AD-6E1C427485FA}" destId="{295D2CF5-19C5-46B9-9C37-26274705EDE8}" srcOrd="0" destOrd="0" presId="urn:microsoft.com/office/officeart/2005/8/layout/radial6"/>
    <dgm:cxn modelId="{EBD7E23D-C653-4D78-B93C-BEBC2A511AF9}" type="presOf" srcId="{8188B431-D2F9-456B-AEBD-ECDA1B7E328E}" destId="{C303FC3E-CFBB-408E-970C-EB66988C1210}" srcOrd="0" destOrd="0" presId="urn:microsoft.com/office/officeart/2005/8/layout/radial6"/>
    <dgm:cxn modelId="{40E6BB3F-9EB8-4A87-8DFB-9EF77757CF68}" srcId="{F9D00AE7-AB31-4325-B534-75EB525A2C7F}" destId="{D695A644-5D0D-4A20-A86F-E3A21675ADDB}" srcOrd="6" destOrd="0" parTransId="{5682B62B-0C92-4997-9E87-C3CE68A60EA3}" sibTransId="{7E6B8726-2F5A-483F-A496-BCD2AB62634E}"/>
    <dgm:cxn modelId="{5E4A6440-190C-412E-9C03-4BDE0C31C080}" type="presOf" srcId="{A650C3DE-708F-4BF6-A7A2-1D085854B9F3}" destId="{DF1075BE-1C8D-4E0A-8213-A46C9B8FB803}" srcOrd="0" destOrd="0" presId="urn:microsoft.com/office/officeart/2005/8/layout/radial6"/>
    <dgm:cxn modelId="{6ABDA85B-B449-44B8-B330-84B383C6A98D}" srcId="{F9D00AE7-AB31-4325-B534-75EB525A2C7F}" destId="{4F649767-9A1C-409C-BCDC-4DF9ECFC3D1D}" srcOrd="3" destOrd="0" parTransId="{FA060741-7966-485D-9618-21F846D3D036}" sibTransId="{EE75D16B-00AE-4B8D-90C3-72C1704C1E6A}"/>
    <dgm:cxn modelId="{9713B35C-FB9D-401B-B5C7-DF6CAC8E52BB}" type="presOf" srcId="{2F722891-EDF9-4D86-864F-703F6D582EBD}" destId="{F15A12BC-0C88-4CA9-86C6-FE64B227D28E}" srcOrd="0" destOrd="0" presId="urn:microsoft.com/office/officeart/2005/8/layout/radial6"/>
    <dgm:cxn modelId="{468A4F6C-21BB-4D98-9674-472FCF5FBF28}" srcId="{F9D00AE7-AB31-4325-B534-75EB525A2C7F}" destId="{C3B8ACB1-8DF5-49BF-81E9-9F4537822C63}" srcOrd="7" destOrd="0" parTransId="{7C975920-C8E8-4CA1-A9B5-9CD7B26A4168}" sibTransId="{2F722891-EDF9-4D86-864F-703F6D582EBD}"/>
    <dgm:cxn modelId="{11DB7270-4DA2-460D-9AC6-2F0712DA97E3}" type="presOf" srcId="{87409135-6C80-40F2-B7CE-B1985FFBCD99}" destId="{4D3FA050-3BE7-4C22-B99A-B3A615A7686B}" srcOrd="0" destOrd="0" presId="urn:microsoft.com/office/officeart/2005/8/layout/radial6"/>
    <dgm:cxn modelId="{09449353-2DA2-4A58-AD2E-46F6DC766DB2}" type="presOf" srcId="{313C4691-5355-4F51-AEA1-F2AF363F99A6}" destId="{C42E7790-C20A-4699-B39A-45D9D04B0E21}" srcOrd="0" destOrd="0" presId="urn:microsoft.com/office/officeart/2005/8/layout/radial6"/>
    <dgm:cxn modelId="{FFC10F75-A95F-4C7D-B765-385F28D14038}" type="presOf" srcId="{775CD002-E900-4865-92F0-F6C913C9418C}" destId="{E68DEB63-FDC1-43DA-A27E-5923972B40F1}" srcOrd="0" destOrd="0" presId="urn:microsoft.com/office/officeart/2005/8/layout/radial6"/>
    <dgm:cxn modelId="{7587C057-A9A6-4677-B116-7D969F7A63E7}" type="presOf" srcId="{F1DC5178-5AF2-45C6-9569-922F4192C825}" destId="{ACA160F2-A26F-4E0F-B74B-E68C4D72A753}" srcOrd="0" destOrd="0" presId="urn:microsoft.com/office/officeart/2005/8/layout/radial6"/>
    <dgm:cxn modelId="{66F4897B-B615-456B-BDE2-3B5444278AAD}" type="presOf" srcId="{C3B8ACB1-8DF5-49BF-81E9-9F4537822C63}" destId="{8DBDD197-44EE-4413-8437-112C48CD33CF}" srcOrd="0" destOrd="0" presId="urn:microsoft.com/office/officeart/2005/8/layout/radial6"/>
    <dgm:cxn modelId="{DC236386-9901-4429-A9A7-E68F0C4F7250}" type="presOf" srcId="{1A30A7F9-9C34-4536-9148-CC3071557B09}" destId="{077A9073-9851-4BB2-BF1A-6330B6D903C7}" srcOrd="0" destOrd="0" presId="urn:microsoft.com/office/officeart/2005/8/layout/radial6"/>
    <dgm:cxn modelId="{6C5C8BA1-2D6F-4FC7-A764-F42907E107DB}" srcId="{F9D00AE7-AB31-4325-B534-75EB525A2C7F}" destId="{D9E4C348-C9F9-4138-9FDA-2D5B6FF14B9B}" srcOrd="5" destOrd="0" parTransId="{EAC4A26A-4B5A-4091-B368-59C9C0F005CF}" sibTransId="{8188B431-D2F9-456B-AEBD-ECDA1B7E328E}"/>
    <dgm:cxn modelId="{84AED2B5-1121-4E8D-A8FD-1DC703B49F0A}" type="presOf" srcId="{D695A644-5D0D-4A20-A86F-E3A21675ADDB}" destId="{06B3C25E-AE46-49F6-AC16-A8B770748ED4}" srcOrd="0" destOrd="0" presId="urn:microsoft.com/office/officeart/2005/8/layout/radial6"/>
    <dgm:cxn modelId="{DACC61B6-2774-455F-9778-930790C2AB40}" srcId="{F9D00AE7-AB31-4325-B534-75EB525A2C7F}" destId="{F1DC5178-5AF2-45C6-9569-922F4192C825}" srcOrd="4" destOrd="0" parTransId="{2FC7E4BE-6B6C-44B0-8E7F-2E55DE12CEE1}" sibTransId="{8BB3428B-D26E-416F-B73C-F994D99D11B7}"/>
    <dgm:cxn modelId="{CB60ACBE-9B45-41B5-A61B-9A43CE1F6D21}" srcId="{F9D00AE7-AB31-4325-B534-75EB525A2C7F}" destId="{87409135-6C80-40F2-B7CE-B1985FFBCD99}" srcOrd="2" destOrd="0" parTransId="{2A991175-A3E7-4AE9-B7AA-BF9783ED8959}" sibTransId="{A650C3DE-708F-4BF6-A7A2-1D085854B9F3}"/>
    <dgm:cxn modelId="{9943AEC6-0010-4B47-B1B5-BA174B338D45}" type="presOf" srcId="{7E6B8726-2F5A-483F-A496-BCD2AB62634E}" destId="{2A9DCAF9-111B-47ED-AA8D-050CFF8C9EE3}" srcOrd="0" destOrd="0" presId="urn:microsoft.com/office/officeart/2005/8/layout/radial6"/>
    <dgm:cxn modelId="{0471CBC8-1038-4F78-8749-CEEB3F51BE6D}" type="presOf" srcId="{D9E4C348-C9F9-4138-9FDA-2D5B6FF14B9B}" destId="{21284DFB-F999-4A5D-AD2B-07BBAA39260D}" srcOrd="0" destOrd="0" presId="urn:microsoft.com/office/officeart/2005/8/layout/radial6"/>
    <dgm:cxn modelId="{D90BFCE0-BD21-4DEC-8184-EE92AF5B0DF9}" type="presOf" srcId="{EE75D16B-00AE-4B8D-90C3-72C1704C1E6A}" destId="{7FF11827-CEF0-4C39-A292-485BC44D3CCB}" srcOrd="0" destOrd="0" presId="urn:microsoft.com/office/officeart/2005/8/layout/radial6"/>
    <dgm:cxn modelId="{C2FFA3E8-CC8B-4B59-979E-3A500825C563}" srcId="{1A30A7F9-9C34-4536-9148-CC3071557B09}" destId="{0BF616DD-9D7C-4020-A809-F835CFE2BB2B}" srcOrd="1" destOrd="0" parTransId="{515485B1-DEB6-461B-810A-E34A9DBC8CBE}" sibTransId="{8C315A48-1A49-4E30-AD3F-E42149D35884}"/>
    <dgm:cxn modelId="{3C4932EF-EA21-445A-92AA-099D47E34477}" type="presOf" srcId="{35A6169A-14F7-45BE-A583-E16E628B870A}" destId="{E876A421-5B70-4A62-BB4F-42C6CF6EE933}" srcOrd="0" destOrd="0" presId="urn:microsoft.com/office/officeart/2005/8/layout/radial6"/>
    <dgm:cxn modelId="{6F6DD045-5766-4623-B0B2-9623DE6A57A9}" type="presParOf" srcId="{077A9073-9851-4BB2-BF1A-6330B6D903C7}" destId="{8B6C96DD-7EBB-48F8-B037-405B13DD15A5}" srcOrd="0" destOrd="0" presId="urn:microsoft.com/office/officeart/2005/8/layout/radial6"/>
    <dgm:cxn modelId="{32112BBF-2295-40C6-8CB1-25727E026C0E}" type="presParOf" srcId="{077A9073-9851-4BB2-BF1A-6330B6D903C7}" destId="{E68DEB63-FDC1-43DA-A27E-5923972B40F1}" srcOrd="1" destOrd="0" presId="urn:microsoft.com/office/officeart/2005/8/layout/radial6"/>
    <dgm:cxn modelId="{CEC8B2D4-AC68-4C95-A977-6D2751D57E71}" type="presParOf" srcId="{077A9073-9851-4BB2-BF1A-6330B6D903C7}" destId="{7199841E-1363-4CB7-BD7F-A7AC29B7B6E1}" srcOrd="2" destOrd="0" presId="urn:microsoft.com/office/officeart/2005/8/layout/radial6"/>
    <dgm:cxn modelId="{84468A25-B62F-4067-A1B4-3F2D681703E6}" type="presParOf" srcId="{077A9073-9851-4BB2-BF1A-6330B6D903C7}" destId="{C42E7790-C20A-4699-B39A-45D9D04B0E21}" srcOrd="3" destOrd="0" presId="urn:microsoft.com/office/officeart/2005/8/layout/radial6"/>
    <dgm:cxn modelId="{6C997620-EA0A-4AF3-B957-8F7C9EF8BAB7}" type="presParOf" srcId="{077A9073-9851-4BB2-BF1A-6330B6D903C7}" destId="{295D2CF5-19C5-46B9-9C37-26274705EDE8}" srcOrd="4" destOrd="0" presId="urn:microsoft.com/office/officeart/2005/8/layout/radial6"/>
    <dgm:cxn modelId="{AE685229-B9A3-429D-BB6F-C65749E761BF}" type="presParOf" srcId="{077A9073-9851-4BB2-BF1A-6330B6D903C7}" destId="{78FBD700-92EA-40E3-A371-C97DF611743D}" srcOrd="5" destOrd="0" presId="urn:microsoft.com/office/officeart/2005/8/layout/radial6"/>
    <dgm:cxn modelId="{EE08C825-8FEC-44A4-BC48-042356BE716E}" type="presParOf" srcId="{077A9073-9851-4BB2-BF1A-6330B6D903C7}" destId="{E876A421-5B70-4A62-BB4F-42C6CF6EE933}" srcOrd="6" destOrd="0" presId="urn:microsoft.com/office/officeart/2005/8/layout/radial6"/>
    <dgm:cxn modelId="{A3589BFC-219C-4E85-9117-812B5DA43712}" type="presParOf" srcId="{077A9073-9851-4BB2-BF1A-6330B6D903C7}" destId="{4D3FA050-3BE7-4C22-B99A-B3A615A7686B}" srcOrd="7" destOrd="0" presId="urn:microsoft.com/office/officeart/2005/8/layout/radial6"/>
    <dgm:cxn modelId="{1D260861-5632-48E6-B40D-8534B78FC987}" type="presParOf" srcId="{077A9073-9851-4BB2-BF1A-6330B6D903C7}" destId="{D6F02EDA-1C82-4F44-8343-D275E4C4DF69}" srcOrd="8" destOrd="0" presId="urn:microsoft.com/office/officeart/2005/8/layout/radial6"/>
    <dgm:cxn modelId="{3184FD66-764D-4556-A067-3BA9E1D09F4B}" type="presParOf" srcId="{077A9073-9851-4BB2-BF1A-6330B6D903C7}" destId="{DF1075BE-1C8D-4E0A-8213-A46C9B8FB803}" srcOrd="9" destOrd="0" presId="urn:microsoft.com/office/officeart/2005/8/layout/radial6"/>
    <dgm:cxn modelId="{0BE179FE-7886-4F2A-9ABB-7640803201A6}" type="presParOf" srcId="{077A9073-9851-4BB2-BF1A-6330B6D903C7}" destId="{84FF2412-C66B-40B0-BCDE-342E3A214346}" srcOrd="10" destOrd="0" presId="urn:microsoft.com/office/officeart/2005/8/layout/radial6"/>
    <dgm:cxn modelId="{2881FF28-0274-4CE3-B8B8-B03FCA635635}" type="presParOf" srcId="{077A9073-9851-4BB2-BF1A-6330B6D903C7}" destId="{811BAAC9-BE0B-45AD-810B-7850388A87E2}" srcOrd="11" destOrd="0" presId="urn:microsoft.com/office/officeart/2005/8/layout/radial6"/>
    <dgm:cxn modelId="{04CFBD19-CF68-476B-9BF3-3B7017EDF89E}" type="presParOf" srcId="{077A9073-9851-4BB2-BF1A-6330B6D903C7}" destId="{7FF11827-CEF0-4C39-A292-485BC44D3CCB}" srcOrd="12" destOrd="0" presId="urn:microsoft.com/office/officeart/2005/8/layout/radial6"/>
    <dgm:cxn modelId="{90857D8A-6B6D-4345-A548-672C403A9E84}" type="presParOf" srcId="{077A9073-9851-4BB2-BF1A-6330B6D903C7}" destId="{ACA160F2-A26F-4E0F-B74B-E68C4D72A753}" srcOrd="13" destOrd="0" presId="urn:microsoft.com/office/officeart/2005/8/layout/radial6"/>
    <dgm:cxn modelId="{3136E302-7F5B-4A63-B639-B6314E4EC87E}" type="presParOf" srcId="{077A9073-9851-4BB2-BF1A-6330B6D903C7}" destId="{86008E53-A4CE-4E8D-94B0-BD7F7ABDE8B5}" srcOrd="14" destOrd="0" presId="urn:microsoft.com/office/officeart/2005/8/layout/radial6"/>
    <dgm:cxn modelId="{4D835303-686B-4465-B879-CB7BFEF1A9AB}" type="presParOf" srcId="{077A9073-9851-4BB2-BF1A-6330B6D903C7}" destId="{3B3C7FEB-E834-410C-A428-AB57DA4007A3}" srcOrd="15" destOrd="0" presId="urn:microsoft.com/office/officeart/2005/8/layout/radial6"/>
    <dgm:cxn modelId="{4921B8E3-6FE0-4013-B883-95A3058E1AA3}" type="presParOf" srcId="{077A9073-9851-4BB2-BF1A-6330B6D903C7}" destId="{21284DFB-F999-4A5D-AD2B-07BBAA39260D}" srcOrd="16" destOrd="0" presId="urn:microsoft.com/office/officeart/2005/8/layout/radial6"/>
    <dgm:cxn modelId="{61DDF530-1196-4281-8CED-11A4973930FC}" type="presParOf" srcId="{077A9073-9851-4BB2-BF1A-6330B6D903C7}" destId="{EB7E1249-0E3F-4057-9E4F-07581AEAF9C0}" srcOrd="17" destOrd="0" presId="urn:microsoft.com/office/officeart/2005/8/layout/radial6"/>
    <dgm:cxn modelId="{76E14DC7-4E76-4119-B858-FA5FBE643191}" type="presParOf" srcId="{077A9073-9851-4BB2-BF1A-6330B6D903C7}" destId="{C303FC3E-CFBB-408E-970C-EB66988C1210}" srcOrd="18" destOrd="0" presId="urn:microsoft.com/office/officeart/2005/8/layout/radial6"/>
    <dgm:cxn modelId="{81548D95-4D8E-4191-8957-1EB129989965}" type="presParOf" srcId="{077A9073-9851-4BB2-BF1A-6330B6D903C7}" destId="{06B3C25E-AE46-49F6-AC16-A8B770748ED4}" srcOrd="19" destOrd="0" presId="urn:microsoft.com/office/officeart/2005/8/layout/radial6"/>
    <dgm:cxn modelId="{EE16126C-8AE9-4113-BE57-7AA93A122F07}" type="presParOf" srcId="{077A9073-9851-4BB2-BF1A-6330B6D903C7}" destId="{8D39A1BB-943A-4222-A040-1816401EB3FC}" srcOrd="20" destOrd="0" presId="urn:microsoft.com/office/officeart/2005/8/layout/radial6"/>
    <dgm:cxn modelId="{A54E0B6D-38E5-4C26-AF25-A29A3B1DA661}" type="presParOf" srcId="{077A9073-9851-4BB2-BF1A-6330B6D903C7}" destId="{2A9DCAF9-111B-47ED-AA8D-050CFF8C9EE3}" srcOrd="21" destOrd="0" presId="urn:microsoft.com/office/officeart/2005/8/layout/radial6"/>
    <dgm:cxn modelId="{3BFA905D-3D23-4A23-B0DA-30C9CF51BE97}" type="presParOf" srcId="{077A9073-9851-4BB2-BF1A-6330B6D903C7}" destId="{8DBDD197-44EE-4413-8437-112C48CD33CF}" srcOrd="22" destOrd="0" presId="urn:microsoft.com/office/officeart/2005/8/layout/radial6"/>
    <dgm:cxn modelId="{E5173D51-75AE-428E-85C9-32459830655B}" type="presParOf" srcId="{077A9073-9851-4BB2-BF1A-6330B6D903C7}" destId="{25B390A7-7A52-4B6F-83CB-DBFCC095DA9C}" srcOrd="23" destOrd="0" presId="urn:microsoft.com/office/officeart/2005/8/layout/radial6"/>
    <dgm:cxn modelId="{EAAD9BEE-C373-41CE-BFA5-136706B52089}" type="presParOf" srcId="{077A9073-9851-4BB2-BF1A-6330B6D903C7}" destId="{F15A12BC-0C88-4CA9-86C6-FE64B227D28E}" srcOrd="24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5A12BC-0C88-4CA9-86C6-FE64B227D28E}">
      <dsp:nvSpPr>
        <dsp:cNvPr id="0" name=""/>
        <dsp:cNvSpPr/>
      </dsp:nvSpPr>
      <dsp:spPr>
        <a:xfrm>
          <a:off x="523186" y="449188"/>
          <a:ext cx="4064118" cy="4064118"/>
        </a:xfrm>
        <a:prstGeom prst="blockArc">
          <a:avLst>
            <a:gd name="adj1" fmla="val 13500000"/>
            <a:gd name="adj2" fmla="val 16200000"/>
            <a:gd name="adj3" fmla="val 3416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9DCAF9-111B-47ED-AA8D-050CFF8C9EE3}">
      <dsp:nvSpPr>
        <dsp:cNvPr id="0" name=""/>
        <dsp:cNvSpPr/>
      </dsp:nvSpPr>
      <dsp:spPr>
        <a:xfrm>
          <a:off x="523186" y="449188"/>
          <a:ext cx="4064118" cy="4064118"/>
        </a:xfrm>
        <a:prstGeom prst="blockArc">
          <a:avLst>
            <a:gd name="adj1" fmla="val 10800000"/>
            <a:gd name="adj2" fmla="val 13500000"/>
            <a:gd name="adj3" fmla="val 3416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303FC3E-CFBB-408E-970C-EB66988C1210}">
      <dsp:nvSpPr>
        <dsp:cNvPr id="0" name=""/>
        <dsp:cNvSpPr/>
      </dsp:nvSpPr>
      <dsp:spPr>
        <a:xfrm>
          <a:off x="523186" y="449188"/>
          <a:ext cx="4064118" cy="4064118"/>
        </a:xfrm>
        <a:prstGeom prst="blockArc">
          <a:avLst>
            <a:gd name="adj1" fmla="val 8100000"/>
            <a:gd name="adj2" fmla="val 10800000"/>
            <a:gd name="adj3" fmla="val 3416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3C7FEB-E834-410C-A428-AB57DA4007A3}">
      <dsp:nvSpPr>
        <dsp:cNvPr id="0" name=""/>
        <dsp:cNvSpPr/>
      </dsp:nvSpPr>
      <dsp:spPr>
        <a:xfrm>
          <a:off x="523186" y="449188"/>
          <a:ext cx="4064118" cy="4064118"/>
        </a:xfrm>
        <a:prstGeom prst="blockArc">
          <a:avLst>
            <a:gd name="adj1" fmla="val 5400000"/>
            <a:gd name="adj2" fmla="val 8100000"/>
            <a:gd name="adj3" fmla="val 3416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FF11827-CEF0-4C39-A292-485BC44D3CCB}">
      <dsp:nvSpPr>
        <dsp:cNvPr id="0" name=""/>
        <dsp:cNvSpPr/>
      </dsp:nvSpPr>
      <dsp:spPr>
        <a:xfrm>
          <a:off x="523186" y="449188"/>
          <a:ext cx="4064118" cy="4064118"/>
        </a:xfrm>
        <a:prstGeom prst="blockArc">
          <a:avLst>
            <a:gd name="adj1" fmla="val 2700000"/>
            <a:gd name="adj2" fmla="val 5400000"/>
            <a:gd name="adj3" fmla="val 3416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F1075BE-1C8D-4E0A-8213-A46C9B8FB803}">
      <dsp:nvSpPr>
        <dsp:cNvPr id="0" name=""/>
        <dsp:cNvSpPr/>
      </dsp:nvSpPr>
      <dsp:spPr>
        <a:xfrm>
          <a:off x="523186" y="449188"/>
          <a:ext cx="4064118" cy="4064118"/>
        </a:xfrm>
        <a:prstGeom prst="blockArc">
          <a:avLst>
            <a:gd name="adj1" fmla="val 0"/>
            <a:gd name="adj2" fmla="val 2700000"/>
            <a:gd name="adj3" fmla="val 3416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76A421-5B70-4A62-BB4F-42C6CF6EE933}">
      <dsp:nvSpPr>
        <dsp:cNvPr id="0" name=""/>
        <dsp:cNvSpPr/>
      </dsp:nvSpPr>
      <dsp:spPr>
        <a:xfrm>
          <a:off x="523186" y="449188"/>
          <a:ext cx="4064118" cy="4064118"/>
        </a:xfrm>
        <a:prstGeom prst="blockArc">
          <a:avLst>
            <a:gd name="adj1" fmla="val 18900000"/>
            <a:gd name="adj2" fmla="val 0"/>
            <a:gd name="adj3" fmla="val 3416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2E7790-C20A-4699-B39A-45D9D04B0E21}">
      <dsp:nvSpPr>
        <dsp:cNvPr id="0" name=""/>
        <dsp:cNvSpPr/>
      </dsp:nvSpPr>
      <dsp:spPr>
        <a:xfrm>
          <a:off x="523186" y="449188"/>
          <a:ext cx="4064118" cy="4064118"/>
        </a:xfrm>
        <a:prstGeom prst="blockArc">
          <a:avLst>
            <a:gd name="adj1" fmla="val 16200000"/>
            <a:gd name="adj2" fmla="val 18900000"/>
            <a:gd name="adj3" fmla="val 3416"/>
          </a:avLst>
        </a:prstGeom>
        <a:pattFill prst="pct70">
          <a:fgClr>
            <a:schemeClr val="accent1">
              <a:tint val="60000"/>
              <a:hueOff val="0"/>
              <a:satOff val="0"/>
              <a:lumOff val="0"/>
            </a:schemeClr>
          </a:fgClr>
          <a:bgClr>
            <a:schemeClr val="bg1"/>
          </a:bgClr>
        </a:patt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B6C96DD-7EBB-48F8-B037-405B13DD15A5}">
      <dsp:nvSpPr>
        <dsp:cNvPr id="0" name=""/>
        <dsp:cNvSpPr/>
      </dsp:nvSpPr>
      <dsp:spPr>
        <a:xfrm>
          <a:off x="1625165" y="1480133"/>
          <a:ext cx="1860159" cy="200222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Supporting EdD Continuous Improvement Analyses</a:t>
          </a:r>
        </a:p>
      </dsp:txBody>
      <dsp:txXfrm>
        <a:off x="1897579" y="1773353"/>
        <a:ext cx="1315331" cy="1415788"/>
      </dsp:txXfrm>
    </dsp:sp>
    <dsp:sp modelId="{E68DEB63-FDC1-43DA-A27E-5923972B40F1}">
      <dsp:nvSpPr>
        <dsp:cNvPr id="0" name=""/>
        <dsp:cNvSpPr/>
      </dsp:nvSpPr>
      <dsp:spPr>
        <a:xfrm>
          <a:off x="2033875" y="1796"/>
          <a:ext cx="1042740" cy="96420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Admin. Relational Database (</a:t>
          </a:r>
          <a:r>
            <a:rPr lang="en-US" sz="1200" kern="1200" dirty="0" err="1"/>
            <a:t>Filemaker</a:t>
          </a:r>
          <a:r>
            <a:rPr lang="en-US" sz="1200" kern="1200" dirty="0"/>
            <a:t>)</a:t>
          </a:r>
        </a:p>
      </dsp:txBody>
      <dsp:txXfrm>
        <a:off x="2186581" y="143001"/>
        <a:ext cx="737328" cy="681795"/>
      </dsp:txXfrm>
    </dsp:sp>
    <dsp:sp modelId="{295D2CF5-19C5-46B9-9C37-26274705EDE8}">
      <dsp:nvSpPr>
        <dsp:cNvPr id="0" name=""/>
        <dsp:cNvSpPr/>
      </dsp:nvSpPr>
      <dsp:spPr>
        <a:xfrm>
          <a:off x="3485480" y="586806"/>
          <a:ext cx="964205" cy="96420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Google Drive, Zoom (Collaboration) </a:t>
          </a:r>
        </a:p>
      </dsp:txBody>
      <dsp:txXfrm>
        <a:off x="3626685" y="728011"/>
        <a:ext cx="681795" cy="681795"/>
      </dsp:txXfrm>
    </dsp:sp>
    <dsp:sp modelId="{4D3FA050-3BE7-4C22-B99A-B3A615A7686B}">
      <dsp:nvSpPr>
        <dsp:cNvPr id="0" name=""/>
        <dsp:cNvSpPr/>
      </dsp:nvSpPr>
      <dsp:spPr>
        <a:xfrm>
          <a:off x="4070490" y="1999144"/>
          <a:ext cx="964205" cy="96420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Survey Tools (</a:t>
          </a:r>
          <a:r>
            <a:rPr lang="en-US" sz="1200" kern="1200" dirty="0" err="1"/>
            <a:t>Qualtrics</a:t>
          </a:r>
          <a:r>
            <a:rPr lang="en-US" sz="1200" kern="1200" dirty="0"/>
            <a:t>)</a:t>
          </a:r>
        </a:p>
      </dsp:txBody>
      <dsp:txXfrm>
        <a:off x="4211695" y="2140349"/>
        <a:ext cx="681795" cy="681795"/>
      </dsp:txXfrm>
    </dsp:sp>
    <dsp:sp modelId="{84FF2412-C66B-40B0-BCDE-342E3A214346}">
      <dsp:nvSpPr>
        <dsp:cNvPr id="0" name=""/>
        <dsp:cNvSpPr/>
      </dsp:nvSpPr>
      <dsp:spPr>
        <a:xfrm>
          <a:off x="3456265" y="3411482"/>
          <a:ext cx="1022636" cy="96420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Qualitative Analysis Tools (Dedoose)</a:t>
          </a:r>
        </a:p>
      </dsp:txBody>
      <dsp:txXfrm>
        <a:off x="3606027" y="3552687"/>
        <a:ext cx="723112" cy="681795"/>
      </dsp:txXfrm>
    </dsp:sp>
    <dsp:sp modelId="{ACA160F2-A26F-4E0F-B74B-E68C4D72A753}">
      <dsp:nvSpPr>
        <dsp:cNvPr id="0" name=""/>
        <dsp:cNvSpPr/>
      </dsp:nvSpPr>
      <dsp:spPr>
        <a:xfrm>
          <a:off x="1925763" y="3996492"/>
          <a:ext cx="1258963" cy="96420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Google Maps, Sheets,  Other Tools</a:t>
          </a:r>
        </a:p>
      </dsp:txBody>
      <dsp:txXfrm>
        <a:off x="2110134" y="4137697"/>
        <a:ext cx="890221" cy="681795"/>
      </dsp:txXfrm>
    </dsp:sp>
    <dsp:sp modelId="{21284DFB-F999-4A5D-AD2B-07BBAA39260D}">
      <dsp:nvSpPr>
        <dsp:cNvPr id="0" name=""/>
        <dsp:cNvSpPr/>
      </dsp:nvSpPr>
      <dsp:spPr>
        <a:xfrm>
          <a:off x="679717" y="3411482"/>
          <a:ext cx="926380" cy="96420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Dashboard</a:t>
          </a:r>
          <a:r>
            <a:rPr lang="en-US" sz="1200" kern="1200" baseline="0" dirty="0"/>
            <a:t> Reports (Tableau)</a:t>
          </a:r>
          <a:endParaRPr lang="en-US" sz="1200" kern="1200" dirty="0"/>
        </a:p>
      </dsp:txBody>
      <dsp:txXfrm>
        <a:off x="815382" y="3552687"/>
        <a:ext cx="655050" cy="681795"/>
      </dsp:txXfrm>
    </dsp:sp>
    <dsp:sp modelId="{06B3C25E-AE46-49F6-AC16-A8B770748ED4}">
      <dsp:nvSpPr>
        <dsp:cNvPr id="0" name=""/>
        <dsp:cNvSpPr/>
      </dsp:nvSpPr>
      <dsp:spPr>
        <a:xfrm>
          <a:off x="75794" y="1999144"/>
          <a:ext cx="964205" cy="96420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Statistical Software (Excel &amp; SPSS)</a:t>
          </a:r>
        </a:p>
      </dsp:txBody>
      <dsp:txXfrm>
        <a:off x="216999" y="2140349"/>
        <a:ext cx="681795" cy="681795"/>
      </dsp:txXfrm>
    </dsp:sp>
    <dsp:sp modelId="{8DBDD197-44EE-4413-8437-112C48CD33CF}">
      <dsp:nvSpPr>
        <dsp:cNvPr id="0" name=""/>
        <dsp:cNvSpPr/>
      </dsp:nvSpPr>
      <dsp:spPr>
        <a:xfrm>
          <a:off x="530101" y="586806"/>
          <a:ext cx="1225611" cy="96420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Web-based Bibliographic Systems</a:t>
          </a:r>
        </a:p>
      </dsp:txBody>
      <dsp:txXfrm>
        <a:off x="709588" y="728011"/>
        <a:ext cx="866637" cy="68179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5A12BC-0C88-4CA9-86C6-FE64B227D28E}">
      <dsp:nvSpPr>
        <dsp:cNvPr id="0" name=""/>
        <dsp:cNvSpPr/>
      </dsp:nvSpPr>
      <dsp:spPr>
        <a:xfrm>
          <a:off x="1226849" y="488406"/>
          <a:ext cx="4388165" cy="4388165"/>
        </a:xfrm>
        <a:prstGeom prst="blockArc">
          <a:avLst>
            <a:gd name="adj1" fmla="val 13453714"/>
            <a:gd name="adj2" fmla="val 16190768"/>
            <a:gd name="adj3" fmla="val 343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9DCAF9-111B-47ED-AA8D-050CFF8C9EE3}">
      <dsp:nvSpPr>
        <dsp:cNvPr id="0" name=""/>
        <dsp:cNvSpPr/>
      </dsp:nvSpPr>
      <dsp:spPr>
        <a:xfrm>
          <a:off x="1221050" y="494340"/>
          <a:ext cx="4388165" cy="4388165"/>
        </a:xfrm>
        <a:prstGeom prst="blockArc">
          <a:avLst>
            <a:gd name="adj1" fmla="val 10809448"/>
            <a:gd name="adj2" fmla="val 13466942"/>
            <a:gd name="adj3" fmla="val 343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303FC3E-CFBB-408E-970C-EB66988C1210}">
      <dsp:nvSpPr>
        <dsp:cNvPr id="0" name=""/>
        <dsp:cNvSpPr/>
      </dsp:nvSpPr>
      <dsp:spPr>
        <a:xfrm>
          <a:off x="1221058" y="488414"/>
          <a:ext cx="4388165" cy="4388165"/>
        </a:xfrm>
        <a:prstGeom prst="blockArc">
          <a:avLst>
            <a:gd name="adj1" fmla="val 8100000"/>
            <a:gd name="adj2" fmla="val 10800000"/>
            <a:gd name="adj3" fmla="val 343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3C7FEB-E834-410C-A428-AB57DA4007A3}">
      <dsp:nvSpPr>
        <dsp:cNvPr id="0" name=""/>
        <dsp:cNvSpPr/>
      </dsp:nvSpPr>
      <dsp:spPr>
        <a:xfrm>
          <a:off x="1221058" y="488414"/>
          <a:ext cx="4388165" cy="4388165"/>
        </a:xfrm>
        <a:prstGeom prst="blockArc">
          <a:avLst>
            <a:gd name="adj1" fmla="val 5400000"/>
            <a:gd name="adj2" fmla="val 8100000"/>
            <a:gd name="adj3" fmla="val 343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FF11827-CEF0-4C39-A292-485BC44D3CCB}">
      <dsp:nvSpPr>
        <dsp:cNvPr id="0" name=""/>
        <dsp:cNvSpPr/>
      </dsp:nvSpPr>
      <dsp:spPr>
        <a:xfrm>
          <a:off x="1221058" y="488414"/>
          <a:ext cx="4388165" cy="4388165"/>
        </a:xfrm>
        <a:prstGeom prst="blockArc">
          <a:avLst>
            <a:gd name="adj1" fmla="val 2700000"/>
            <a:gd name="adj2" fmla="val 5400000"/>
            <a:gd name="adj3" fmla="val 343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F1075BE-1C8D-4E0A-8213-A46C9B8FB803}">
      <dsp:nvSpPr>
        <dsp:cNvPr id="0" name=""/>
        <dsp:cNvSpPr/>
      </dsp:nvSpPr>
      <dsp:spPr>
        <a:xfrm>
          <a:off x="1221058" y="488414"/>
          <a:ext cx="4388165" cy="4388165"/>
        </a:xfrm>
        <a:prstGeom prst="blockArc">
          <a:avLst>
            <a:gd name="adj1" fmla="val 0"/>
            <a:gd name="adj2" fmla="val 2700000"/>
            <a:gd name="adj3" fmla="val 343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76A421-5B70-4A62-BB4F-42C6CF6EE933}">
      <dsp:nvSpPr>
        <dsp:cNvPr id="0" name=""/>
        <dsp:cNvSpPr/>
      </dsp:nvSpPr>
      <dsp:spPr>
        <a:xfrm>
          <a:off x="1221058" y="488414"/>
          <a:ext cx="4388165" cy="4388165"/>
        </a:xfrm>
        <a:prstGeom prst="blockArc">
          <a:avLst>
            <a:gd name="adj1" fmla="val 18900000"/>
            <a:gd name="adj2" fmla="val 0"/>
            <a:gd name="adj3" fmla="val 343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2E7790-C20A-4699-B39A-45D9D04B0E21}">
      <dsp:nvSpPr>
        <dsp:cNvPr id="0" name=""/>
        <dsp:cNvSpPr/>
      </dsp:nvSpPr>
      <dsp:spPr>
        <a:xfrm>
          <a:off x="1221058" y="488414"/>
          <a:ext cx="4388165" cy="4388165"/>
        </a:xfrm>
        <a:prstGeom prst="blockArc">
          <a:avLst>
            <a:gd name="adj1" fmla="val 16200000"/>
            <a:gd name="adj2" fmla="val 18900000"/>
            <a:gd name="adj3" fmla="val 3431"/>
          </a:avLst>
        </a:prstGeom>
        <a:pattFill prst="pct70">
          <a:fgClr>
            <a:schemeClr val="accent1">
              <a:tint val="60000"/>
              <a:hueOff val="0"/>
              <a:satOff val="0"/>
              <a:lumOff val="0"/>
            </a:schemeClr>
          </a:fgClr>
          <a:bgClr>
            <a:schemeClr val="bg1"/>
          </a:bgClr>
        </a:patt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B6C96DD-7EBB-48F8-B037-405B13DD15A5}">
      <dsp:nvSpPr>
        <dsp:cNvPr id="0" name=""/>
        <dsp:cNvSpPr/>
      </dsp:nvSpPr>
      <dsp:spPr>
        <a:xfrm>
          <a:off x="2406668" y="1597002"/>
          <a:ext cx="2016945" cy="217098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Central EdD Relational Database and Related Data Sources</a:t>
          </a:r>
        </a:p>
      </dsp:txBody>
      <dsp:txXfrm>
        <a:off x="2702043" y="1914936"/>
        <a:ext cx="1426195" cy="1535120"/>
      </dsp:txXfrm>
    </dsp:sp>
    <dsp:sp modelId="{E68DEB63-FDC1-43DA-A27E-5923972B40F1}">
      <dsp:nvSpPr>
        <dsp:cNvPr id="0" name=""/>
        <dsp:cNvSpPr/>
      </dsp:nvSpPr>
      <dsp:spPr>
        <a:xfrm>
          <a:off x="2892403" y="3313"/>
          <a:ext cx="1045474" cy="10454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UIC/COE Student Application </a:t>
          </a:r>
        </a:p>
      </dsp:txBody>
      <dsp:txXfrm>
        <a:off x="3045509" y="156419"/>
        <a:ext cx="739262" cy="739262"/>
      </dsp:txXfrm>
    </dsp:sp>
    <dsp:sp modelId="{295D2CF5-19C5-46B9-9C37-26274705EDE8}">
      <dsp:nvSpPr>
        <dsp:cNvPr id="0" name=""/>
        <dsp:cNvSpPr/>
      </dsp:nvSpPr>
      <dsp:spPr>
        <a:xfrm>
          <a:off x="4417241" y="634922"/>
          <a:ext cx="1045474" cy="10454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City of Chicago Data Portal</a:t>
          </a:r>
        </a:p>
      </dsp:txBody>
      <dsp:txXfrm>
        <a:off x="4570347" y="788028"/>
        <a:ext cx="739262" cy="739262"/>
      </dsp:txXfrm>
    </dsp:sp>
    <dsp:sp modelId="{4D3FA050-3BE7-4C22-B99A-B3A615A7686B}">
      <dsp:nvSpPr>
        <dsp:cNvPr id="0" name=""/>
        <dsp:cNvSpPr/>
      </dsp:nvSpPr>
      <dsp:spPr>
        <a:xfrm>
          <a:off x="5048849" y="2159759"/>
          <a:ext cx="1045474" cy="10454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Illinois State Board of Education</a:t>
          </a:r>
        </a:p>
      </dsp:txBody>
      <dsp:txXfrm>
        <a:off x="5201955" y="2312865"/>
        <a:ext cx="739262" cy="739262"/>
      </dsp:txXfrm>
    </dsp:sp>
    <dsp:sp modelId="{84FF2412-C66B-40B0-BCDE-342E3A214346}">
      <dsp:nvSpPr>
        <dsp:cNvPr id="0" name=""/>
        <dsp:cNvSpPr/>
      </dsp:nvSpPr>
      <dsp:spPr>
        <a:xfrm>
          <a:off x="4385563" y="3684597"/>
          <a:ext cx="1108830" cy="10454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EdD Program Staff &amp; Faculty</a:t>
          </a:r>
        </a:p>
      </dsp:txBody>
      <dsp:txXfrm>
        <a:off x="4547947" y="3837703"/>
        <a:ext cx="784062" cy="739262"/>
      </dsp:txXfrm>
    </dsp:sp>
    <dsp:sp modelId="{ACA160F2-A26F-4E0F-B74B-E68C4D72A753}">
      <dsp:nvSpPr>
        <dsp:cNvPr id="0" name=""/>
        <dsp:cNvSpPr/>
      </dsp:nvSpPr>
      <dsp:spPr>
        <a:xfrm>
          <a:off x="2892403" y="4316205"/>
          <a:ext cx="1045474" cy="10454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Chicago Public Education Fund</a:t>
          </a:r>
        </a:p>
      </dsp:txBody>
      <dsp:txXfrm>
        <a:off x="3045509" y="4469311"/>
        <a:ext cx="739262" cy="739262"/>
      </dsp:txXfrm>
    </dsp:sp>
    <dsp:sp modelId="{21284DFB-F999-4A5D-AD2B-07BBAA39260D}">
      <dsp:nvSpPr>
        <dsp:cNvPr id="0" name=""/>
        <dsp:cNvSpPr/>
      </dsp:nvSpPr>
      <dsp:spPr>
        <a:xfrm>
          <a:off x="1388073" y="3684597"/>
          <a:ext cx="1004460" cy="10454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Chicago Public Schools</a:t>
          </a:r>
        </a:p>
      </dsp:txBody>
      <dsp:txXfrm>
        <a:off x="1535173" y="3837703"/>
        <a:ext cx="710260" cy="739262"/>
      </dsp:txXfrm>
    </dsp:sp>
    <dsp:sp modelId="{06B3C25E-AE46-49F6-AC16-A8B770748ED4}">
      <dsp:nvSpPr>
        <dsp:cNvPr id="0" name=""/>
        <dsp:cNvSpPr/>
      </dsp:nvSpPr>
      <dsp:spPr>
        <a:xfrm>
          <a:off x="695377" y="2088599"/>
          <a:ext cx="1126635" cy="118779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 err="1"/>
            <a:t>UofC</a:t>
          </a:r>
          <a:r>
            <a:rPr lang="en-US" sz="1200" kern="1200" dirty="0"/>
            <a:t> Consortium on Chicago Schools Research</a:t>
          </a:r>
        </a:p>
      </dsp:txBody>
      <dsp:txXfrm>
        <a:off x="860369" y="2262548"/>
        <a:ext cx="796651" cy="839897"/>
      </dsp:txXfrm>
    </dsp:sp>
    <dsp:sp modelId="{8DBDD197-44EE-4413-8437-112C48CD33CF}">
      <dsp:nvSpPr>
        <dsp:cNvPr id="0" name=""/>
        <dsp:cNvSpPr/>
      </dsp:nvSpPr>
      <dsp:spPr>
        <a:xfrm>
          <a:off x="1352965" y="655582"/>
          <a:ext cx="1045474" cy="10454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UIC Registrar: Course Grades</a:t>
          </a:r>
        </a:p>
      </dsp:txBody>
      <dsp:txXfrm>
        <a:off x="1506071" y="808688"/>
        <a:ext cx="739262" cy="7392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3177F1B-5740-8069-F324-291ABE8EEC0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1EBAD38-4C4A-E010-D306-B225244E935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080D52-BFBD-4BC4-A1BB-17FBB2674300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339447A-83DC-DBAF-116A-319F54593BD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0BBE420-4FBC-5EB5-B5D0-D77193C732F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A70078-9FE1-4166-B861-B4DC54F411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0867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F06E6B-05A9-4FDD-8B12-08044451CF07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3E64F8-BD0E-406E-913D-6F1657359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7572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defTabSz="931774">
              <a:buClrTx/>
              <a:buSzTx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FDF244-9769-4A4F-8A52-7801F8D12EA0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87711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defTabSz="931774">
              <a:buClrTx/>
              <a:buSzTx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FDF244-9769-4A4F-8A52-7801F8D12EA0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18444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defTabSz="931774">
              <a:buClrTx/>
              <a:buSzTx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FDF244-9769-4A4F-8A52-7801F8D12EA0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44123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spcFirstLastPara="1" wrap="square" lIns="93162" tIns="46568" rIns="93162" bIns="46568" anchor="t" anchorCtr="0">
            <a:noAutofit/>
          </a:bodyPr>
          <a:lstStyle/>
          <a:p>
            <a:pPr marL="0" indent="0"/>
            <a:endParaRPr/>
          </a:p>
        </p:txBody>
      </p:sp>
      <p:sp>
        <p:nvSpPr>
          <p:cNvPr id="152" name="Google Shape;15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848039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spcFirstLastPara="1" wrap="square" lIns="93162" tIns="46568" rIns="93162" bIns="46568" anchor="t" anchorCtr="0">
            <a:noAutofit/>
          </a:bodyPr>
          <a:lstStyle/>
          <a:p>
            <a:pPr marL="0" indent="0"/>
            <a:endParaRPr/>
          </a:p>
        </p:txBody>
      </p:sp>
      <p:sp>
        <p:nvSpPr>
          <p:cNvPr id="152" name="Google Shape;15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323770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32F1D-6B11-F945-9C97-762EBBC4D8EF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9757-ADC4-8943-BAA6-AA37E10E7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2681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32F1D-6B11-F945-9C97-762EBBC4D8EF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9757-ADC4-8943-BAA6-AA37E10E7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7450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32F1D-6B11-F945-9C97-762EBBC4D8EF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9757-ADC4-8943-BAA6-AA37E10E7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9660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E585415-ECAB-7749-9438-98667466F0EE}"/>
              </a:ext>
            </a:extLst>
          </p:cNvPr>
          <p:cNvSpPr/>
          <p:nvPr/>
        </p:nvSpPr>
        <p:spPr>
          <a:xfrm>
            <a:off x="-1" y="0"/>
            <a:ext cx="4249271" cy="6858000"/>
          </a:xfrm>
          <a:prstGeom prst="rect">
            <a:avLst/>
          </a:prstGeom>
          <a:solidFill>
            <a:srgbClr val="001E62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001E62"/>
              </a:solidFill>
              <a:latin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05B460D-E86D-3A4C-92BA-4EDF763DFA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0"/>
            <a:ext cx="4249271" cy="6858000"/>
          </a:xfrm>
          <a:prstGeom prst="rect">
            <a:avLst/>
          </a:prstGeom>
          <a:solidFill>
            <a:srgbClr val="001E62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53367FE-A03A-0D4B-8464-6EA90E8DA41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162" t="77592" r="78736"/>
          <a:stretch/>
        </p:blipFill>
        <p:spPr>
          <a:xfrm rot="10800000">
            <a:off x="571500" y="-737549"/>
            <a:ext cx="500083" cy="1536790"/>
          </a:xfrm>
          <a:prstGeom prst="rect">
            <a:avLst/>
          </a:prstGeom>
        </p:spPr>
      </p:pic>
      <p:sp>
        <p:nvSpPr>
          <p:cNvPr id="11" name="Text Placeholder 14">
            <a:extLst>
              <a:ext uri="{FF2B5EF4-FFF2-40B4-BE49-F238E27FC236}">
                <a16:creationId xmlns:a16="http://schemas.microsoft.com/office/drawing/2014/main" id="{A239BCF8-7759-3A41-A514-3A4A72C6F9A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89420" y="3622452"/>
            <a:ext cx="3239719" cy="2706862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b="0" i="0" baseline="0">
                <a:solidFill>
                  <a:schemeClr val="bg1"/>
                </a:solidFill>
              </a:defRPr>
            </a:lvl1pPr>
          </a:lstStyle>
          <a:p>
            <a:r>
              <a:rPr lang="id-ID" sz="2000" dirty="0" err="1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lorem</a:t>
            </a:r>
            <a:r>
              <a:rPr lang="id-ID" sz="2000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id-ID" sz="2000" dirty="0" err="1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ipsum</a:t>
            </a:r>
            <a:r>
              <a:rPr lang="id-ID" sz="2000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id-ID" sz="2000" dirty="0" err="1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dolor</a:t>
            </a:r>
            <a:r>
              <a:rPr lang="id-ID" sz="2000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sit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</a:t>
            </a:r>
            <a:r>
              <a:rPr lang="id-ID" sz="2000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id-ID" sz="2000" dirty="0" err="1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amet</a:t>
            </a:r>
            <a:r>
              <a:rPr lang="id-ID" sz="2000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id-ID" sz="2000" dirty="0" err="1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con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id-ID" sz="2000" dirty="0" err="1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tetur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al</a:t>
            </a:r>
            <a:r>
              <a:rPr lang="id-ID" sz="2000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id-ID" sz="2000" dirty="0" err="1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adipiscinge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l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sahanis</a:t>
            </a:r>
            <a:r>
              <a:rPr lang="id-ID" sz="2000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id-ID" sz="2000" dirty="0" err="1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nib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u</a:t>
            </a:r>
            <a:r>
              <a:rPr lang="id-ID" sz="2000" dirty="0" err="1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h</a:t>
            </a:r>
            <a:r>
              <a:rPr lang="id-ID" sz="2000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id-ID" sz="2000" dirty="0" err="1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eget</a:t>
            </a:r>
            <a:r>
              <a:rPr lang="id-ID" sz="2000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id-ID" sz="2000" dirty="0" err="1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justo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ne</a:t>
            </a:r>
            <a:r>
              <a:rPr lang="id-ID" sz="2000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id-ID" sz="2000" dirty="0" err="1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sed</a:t>
            </a:r>
            <a:r>
              <a:rPr lang="id-ID" sz="2000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id-ID" sz="2000" dirty="0" err="1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gravida</a:t>
            </a:r>
            <a:r>
              <a:rPr lang="id-ID" sz="2000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id-ID" sz="2000" dirty="0" err="1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est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asa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id-ID" sz="2000" dirty="0" err="1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lorem</a:t>
            </a:r>
            <a:r>
              <a:rPr lang="id-ID" sz="2000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id-ID" sz="2000" dirty="0" err="1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ipsum</a:t>
            </a:r>
            <a:r>
              <a:rPr lang="id-ID" sz="2000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id-ID" sz="2000" dirty="0" err="1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dolor</a:t>
            </a:r>
            <a:r>
              <a:rPr lang="id-ID" sz="2000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sit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</a:t>
            </a:r>
            <a:r>
              <a:rPr lang="id-ID" sz="2000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id-ID" sz="2000" dirty="0" err="1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amet</a:t>
            </a:r>
            <a:r>
              <a:rPr lang="id-ID" sz="2000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E3A340C-ED98-6C4F-A999-F28C9BE643E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1499" y="1222362"/>
            <a:ext cx="3257639" cy="46196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 i="0" cap="all" spc="400" baseline="0">
                <a:solidFill>
                  <a:schemeClr val="bg1"/>
                </a:solidFill>
              </a:defRPr>
            </a:lvl1pPr>
          </a:lstStyle>
          <a:p>
            <a:r>
              <a:rPr lang="en-US" sz="2000" b="1" spc="300" dirty="0">
                <a:ln w="19050"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SECTION HERE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4607F020-7CB7-FA45-8230-53C05BB43EA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1500" y="1866900"/>
            <a:ext cx="3225800" cy="156210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 b="1">
                <a:solidFill>
                  <a:schemeClr val="bg1"/>
                </a:solidFill>
              </a:defRPr>
            </a:lvl1pPr>
            <a:lvl2pPr>
              <a:defRPr b="1">
                <a:solidFill>
                  <a:schemeClr val="bg1"/>
                </a:solidFill>
              </a:defRPr>
            </a:lvl2pPr>
            <a:lvl3pPr>
              <a:defRPr b="1">
                <a:solidFill>
                  <a:schemeClr val="bg1"/>
                </a:solidFill>
              </a:defRPr>
            </a:lvl3pPr>
            <a:lvl4pPr>
              <a:defRPr b="1">
                <a:solidFill>
                  <a:schemeClr val="bg1"/>
                </a:solidFill>
              </a:defRPr>
            </a:lvl4pPr>
            <a:lvl5pPr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Headline Goes Here and Here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19D2A7B-D949-D84A-B563-9285D56DA7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7162" t="77592" r="78736"/>
          <a:stretch/>
        </p:blipFill>
        <p:spPr>
          <a:xfrm rot="10800000">
            <a:off x="571500" y="-737549"/>
            <a:ext cx="500083" cy="1536790"/>
          </a:xfrm>
          <a:prstGeom prst="rect">
            <a:avLst/>
          </a:prstGeom>
        </p:spPr>
      </p:pic>
      <p:sp>
        <p:nvSpPr>
          <p:cNvPr id="17" name="Content Placeholder 2" descr="if picture or chart you must type your ADA compliant description here.">
            <a:extLst>
              <a:ext uri="{FF2B5EF4-FFF2-40B4-BE49-F238E27FC236}">
                <a16:creationId xmlns:a16="http://schemas.microsoft.com/office/drawing/2014/main" id="{A4D5C75C-330E-FF43-B40F-90030894A767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4805665" y="1222362"/>
            <a:ext cx="6796915" cy="4840508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 b="1" cap="all" spc="300" baseline="0">
                <a:solidFill>
                  <a:schemeClr val="accent1"/>
                </a:solidFill>
              </a:defRPr>
            </a:lvl1pPr>
            <a:lvl2pPr marL="12700" indent="0">
              <a:buClr>
                <a:srgbClr val="001E62"/>
              </a:buClr>
              <a:buFontTx/>
              <a:buNone/>
              <a:tabLst/>
              <a:defRPr/>
            </a:lvl2pPr>
            <a:lvl3pPr marL="641350" indent="-171450">
              <a:buClr>
                <a:srgbClr val="001E62"/>
              </a:buClr>
              <a:buFont typeface="Arial" panose="020B0604020202020204" pitchFamily="34" charset="0"/>
              <a:buChar char="•"/>
              <a:tabLst/>
              <a:defRPr/>
            </a:lvl3pPr>
            <a:lvl4pPr marL="1485900" indent="-114300">
              <a:buClr>
                <a:srgbClr val="001E62"/>
              </a:buClr>
              <a:tabLst/>
              <a:defRPr sz="1200">
                <a:solidFill>
                  <a:schemeClr val="tx1"/>
                </a:solidFill>
              </a:defRPr>
            </a:lvl4pPr>
            <a:lvl5pPr marL="1952625" indent="-123825">
              <a:buClr>
                <a:srgbClr val="001E62"/>
              </a:buClr>
              <a:tabLst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2DFFB21-BBD8-584B-AD40-5FF15F1975E2}"/>
              </a:ext>
            </a:extLst>
          </p:cNvPr>
          <p:cNvSpPr txBox="1"/>
          <p:nvPr userDrawn="1"/>
        </p:nvSpPr>
        <p:spPr>
          <a:xfrm>
            <a:off x="125425" y="6439768"/>
            <a:ext cx="6015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3165C24F-D5A7-7547-9DA1-2768CBD8B2AD}" type="slidenum">
              <a:rPr lang="en-US" sz="1400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14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F9A3847-D44C-1045-9746-270828EEC7AD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>
          <a:xfrm>
            <a:off x="4805665" y="6419410"/>
            <a:ext cx="4940634" cy="365125"/>
          </a:xfrm>
        </p:spPr>
        <p:txBody>
          <a:bodyPr/>
          <a:lstStyle/>
          <a:p>
            <a:r>
              <a:rPr lang="en-US"/>
              <a:t>College of Education/Educational Policy Studies/Shocks to the System</a:t>
            </a:r>
          </a:p>
        </p:txBody>
      </p:sp>
    </p:spTree>
    <p:extLst>
      <p:ext uri="{BB962C8B-B14F-4D97-AF65-F5344CB8AC3E}">
        <p14:creationId xmlns:p14="http://schemas.microsoft.com/office/powerpoint/2010/main" val="10732308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2">
  <p:cSld name="Title 2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oogle Shape;17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1E62">
              <a:alpha val="6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" name="Google Shape;19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1E62">
              <a:alpha val="6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21;p11"/>
          <p:cNvSpPr txBox="1">
            <a:spLocks noGrp="1"/>
          </p:cNvSpPr>
          <p:nvPr>
            <p:ph type="ctrTitle"/>
          </p:nvPr>
        </p:nvSpPr>
        <p:spPr>
          <a:xfrm>
            <a:off x="2815271" y="2289120"/>
            <a:ext cx="6402301" cy="1655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None/>
              <a:defRPr sz="54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1"/>
          <p:cNvSpPr txBox="1">
            <a:spLocks noGrp="1"/>
          </p:cNvSpPr>
          <p:nvPr>
            <p:ph type="body" idx="1"/>
          </p:nvPr>
        </p:nvSpPr>
        <p:spPr>
          <a:xfrm>
            <a:off x="4565242" y="1611477"/>
            <a:ext cx="2902358" cy="295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solidFill>
                  <a:srgbClr val="D5003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AAAAAA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AAAAAA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" name="Google Shape;23;p11"/>
          <p:cNvSpPr txBox="1">
            <a:spLocks noGrp="1"/>
          </p:cNvSpPr>
          <p:nvPr>
            <p:ph type="subTitle" idx="2"/>
          </p:nvPr>
        </p:nvSpPr>
        <p:spPr>
          <a:xfrm>
            <a:off x="3635828" y="4195872"/>
            <a:ext cx="4920344" cy="6075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AAAAAA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AAAAAA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pic>
        <p:nvPicPr>
          <p:cNvPr id="24" name="Google Shape;24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657850" y="5246523"/>
            <a:ext cx="876300" cy="876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Google Shape;25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657850" y="5246523"/>
            <a:ext cx="876300" cy="876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765797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12"/>
          <p:cNvSpPr txBox="1"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1E6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12"/>
          <p:cNvSpPr txBox="1">
            <a:spLocks noGrp="1"/>
          </p:cNvSpPr>
          <p:nvPr>
            <p:ph type="body" idx="1"/>
          </p:nvPr>
        </p:nvSpPr>
        <p:spPr>
          <a:xfrm>
            <a:off x="685800" y="2063396"/>
            <a:ext cx="5088714" cy="3311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AAAAAA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AAAAAA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12"/>
          <p:cNvSpPr txBox="1">
            <a:spLocks noGrp="1"/>
          </p:cNvSpPr>
          <p:nvPr>
            <p:ph type="body" idx="2"/>
          </p:nvPr>
        </p:nvSpPr>
        <p:spPr>
          <a:xfrm>
            <a:off x="5993971" y="2063396"/>
            <a:ext cx="5086538" cy="3311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AAAAAA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AAAAAA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12"/>
          <p:cNvSpPr txBox="1">
            <a:spLocks noGrp="1"/>
          </p:cNvSpPr>
          <p:nvPr>
            <p:ph type="dt" idx="10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1" name="Google Shape;31;p12"/>
          <p:cNvSpPr txBox="1">
            <a:spLocks noGrp="1"/>
          </p:cNvSpPr>
          <p:nvPr>
            <p:ph type="ftr" idx="11"/>
          </p:nvPr>
        </p:nvSpPr>
        <p:spPr>
          <a:xfrm>
            <a:off x="571499" y="641941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2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827532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2">
  <p:cSld name="Content 2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4"/>
          <p:cNvSpPr txBox="1">
            <a:spLocks noGrp="1"/>
          </p:cNvSpPr>
          <p:nvPr>
            <p:ph type="title"/>
          </p:nvPr>
        </p:nvSpPr>
        <p:spPr>
          <a:xfrm>
            <a:off x="571499" y="427475"/>
            <a:ext cx="11048999" cy="8110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1E6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4"/>
          <p:cNvSpPr txBox="1">
            <a:spLocks noGrp="1"/>
          </p:cNvSpPr>
          <p:nvPr>
            <p:ph type="body" idx="1"/>
          </p:nvPr>
        </p:nvSpPr>
        <p:spPr>
          <a:xfrm>
            <a:off x="571500" y="1437126"/>
            <a:ext cx="5257800" cy="44907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AAAAAA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AAAAAA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14"/>
          <p:cNvSpPr txBox="1">
            <a:spLocks noGrp="1"/>
          </p:cNvSpPr>
          <p:nvPr>
            <p:ph type="body" idx="2"/>
          </p:nvPr>
        </p:nvSpPr>
        <p:spPr>
          <a:xfrm>
            <a:off x="6388100" y="1437126"/>
            <a:ext cx="5257800" cy="44907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AAAAAA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AAAAAA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14"/>
          <p:cNvSpPr txBox="1">
            <a:spLocks noGrp="1"/>
          </p:cNvSpPr>
          <p:nvPr>
            <p:ph type="ftr" idx="11"/>
          </p:nvPr>
        </p:nvSpPr>
        <p:spPr>
          <a:xfrm>
            <a:off x="571499" y="641941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740202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1">
  <p:cSld name="Title 1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7"/>
          <p:cNvSpPr>
            <a:spLocks noGrp="1"/>
          </p:cNvSpPr>
          <p:nvPr>
            <p:ph type="pic" idx="2"/>
          </p:nvPr>
        </p:nvSpPr>
        <p:spPr>
          <a:xfrm>
            <a:off x="-803275" y="0"/>
            <a:ext cx="6248908" cy="687462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1E62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1E62"/>
              </a:buClr>
              <a:buSzPts val="1600"/>
              <a:buFont typeface="NTR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AAAAAA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AAAAAA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AAAAAA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AAAAAA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9" name="Google Shape;59;p17"/>
          <p:cNvSpPr txBox="1">
            <a:spLocks noGrp="1"/>
          </p:cNvSpPr>
          <p:nvPr>
            <p:ph type="ctrTitle"/>
          </p:nvPr>
        </p:nvSpPr>
        <p:spPr>
          <a:xfrm>
            <a:off x="6105008" y="2205037"/>
            <a:ext cx="4920343" cy="1655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1E62"/>
              </a:buClr>
              <a:buSzPts val="3600"/>
              <a:buFont typeface="Arial"/>
              <a:buNone/>
              <a:defRPr sz="3600" b="1">
                <a:solidFill>
                  <a:srgbClr val="001E6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7"/>
          <p:cNvSpPr txBox="1">
            <a:spLocks noGrp="1"/>
          </p:cNvSpPr>
          <p:nvPr>
            <p:ph type="subTitle" idx="1"/>
          </p:nvPr>
        </p:nvSpPr>
        <p:spPr>
          <a:xfrm>
            <a:off x="6105008" y="4099548"/>
            <a:ext cx="4920344" cy="6075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AAAAAA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AAAAAA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pic>
        <p:nvPicPr>
          <p:cNvPr id="61" name="Google Shape;61;p1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096000" y="5300680"/>
            <a:ext cx="3152330" cy="607572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17"/>
          <p:cNvSpPr txBox="1">
            <a:spLocks noGrp="1"/>
          </p:cNvSpPr>
          <p:nvPr>
            <p:ph type="body" idx="3"/>
          </p:nvPr>
        </p:nvSpPr>
        <p:spPr>
          <a:xfrm>
            <a:off x="6105008" y="1611477"/>
            <a:ext cx="2902358" cy="295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D50032"/>
              </a:buClr>
              <a:buSzPts val="1400"/>
              <a:buFont typeface="Arial"/>
              <a:buNone/>
              <a:defRPr sz="1400" b="1" cap="none">
                <a:solidFill>
                  <a:srgbClr val="D5003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solidFill>
                  <a:srgbClr val="D5003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AAAAAA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AAAAAA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63" name="Google Shape;63;p1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096000" y="5300680"/>
            <a:ext cx="3152330" cy="607572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17"/>
          <p:cNvSpPr txBox="1"/>
          <p:nvPr/>
        </p:nvSpPr>
        <p:spPr>
          <a:xfrm>
            <a:off x="2514600" y="-444500"/>
            <a:ext cx="184731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816393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>
  <p:cSld name="Custom Layou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9"/>
          <p:cNvSpPr txBox="1">
            <a:spLocks noGrp="1"/>
          </p:cNvSpPr>
          <p:nvPr>
            <p:ph type="title"/>
          </p:nvPr>
        </p:nvSpPr>
        <p:spPr>
          <a:xfrm>
            <a:off x="571499" y="427475"/>
            <a:ext cx="11048999" cy="8110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1E6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9"/>
          <p:cNvSpPr txBox="1">
            <a:spLocks noGrp="1"/>
          </p:cNvSpPr>
          <p:nvPr>
            <p:ph type="body" idx="1"/>
          </p:nvPr>
        </p:nvSpPr>
        <p:spPr>
          <a:xfrm>
            <a:off x="571500" y="1437126"/>
            <a:ext cx="11049000" cy="44907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AAAAAA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AAAAAA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2" name="Google Shape;72;p19"/>
          <p:cNvSpPr txBox="1">
            <a:spLocks noGrp="1"/>
          </p:cNvSpPr>
          <p:nvPr>
            <p:ph type="ftr" idx="11"/>
          </p:nvPr>
        </p:nvSpPr>
        <p:spPr>
          <a:xfrm>
            <a:off x="571499" y="641941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662311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3">
  <p:cSld name="Content 3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4" name="Google Shape;74;p20"/>
          <p:cNvCxnSpPr/>
          <p:nvPr/>
        </p:nvCxnSpPr>
        <p:spPr>
          <a:xfrm>
            <a:off x="6096000" y="1030014"/>
            <a:ext cx="0" cy="4750676"/>
          </a:xfrm>
          <a:prstGeom prst="straightConnector1">
            <a:avLst/>
          </a:prstGeom>
          <a:noFill/>
          <a:ln w="9525" cap="flat" cmpd="sng">
            <a:solidFill>
              <a:srgbClr val="D50032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75" name="Google Shape;75;p20"/>
          <p:cNvSpPr txBox="1">
            <a:spLocks noGrp="1"/>
          </p:cNvSpPr>
          <p:nvPr>
            <p:ph type="body" idx="1"/>
          </p:nvPr>
        </p:nvSpPr>
        <p:spPr>
          <a:xfrm>
            <a:off x="6926811" y="1439648"/>
            <a:ext cx="4350773" cy="1228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1E62"/>
              </a:buClr>
              <a:buSzPts val="3600"/>
              <a:buFont typeface="Arial"/>
              <a:buNone/>
              <a:defRPr sz="3600" b="1">
                <a:solidFill>
                  <a:srgbClr val="001E62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AAAAAA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AAAAAA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6" name="Google Shape;76;p20"/>
          <p:cNvSpPr txBox="1">
            <a:spLocks noGrp="1"/>
          </p:cNvSpPr>
          <p:nvPr>
            <p:ph type="body" idx="2"/>
          </p:nvPr>
        </p:nvSpPr>
        <p:spPr>
          <a:xfrm>
            <a:off x="6926262" y="2759720"/>
            <a:ext cx="4351333" cy="2911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1pPr>
            <a:lvl2pPr marL="914400" lvl="1" indent="-355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000"/>
              <a:buChar char="•"/>
              <a:defRPr/>
            </a:lvl2pPr>
            <a:lvl3pPr marL="1371600" lvl="2" indent="-330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Char char="–"/>
              <a:defRPr/>
            </a:lvl3pPr>
            <a:lvl4pPr marL="1828800" lvl="3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AAAAAA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AAAAAA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20"/>
          <p:cNvSpPr>
            <a:spLocks noGrp="1"/>
          </p:cNvSpPr>
          <p:nvPr>
            <p:ph type="pic" idx="3"/>
          </p:nvPr>
        </p:nvSpPr>
        <p:spPr>
          <a:xfrm>
            <a:off x="571500" y="996585"/>
            <a:ext cx="4838700" cy="486483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1E62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1E62"/>
              </a:buClr>
              <a:buSzPts val="1600"/>
              <a:buFont typeface="NTR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AAAAAA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AAAAAA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AAAAAA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AAAAAA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cxnSp>
        <p:nvCxnSpPr>
          <p:cNvPr id="78" name="Google Shape;78;p20"/>
          <p:cNvCxnSpPr/>
          <p:nvPr/>
        </p:nvCxnSpPr>
        <p:spPr>
          <a:xfrm>
            <a:off x="6096000" y="1030014"/>
            <a:ext cx="0" cy="4750676"/>
          </a:xfrm>
          <a:prstGeom prst="straightConnector1">
            <a:avLst/>
          </a:prstGeom>
          <a:noFill/>
          <a:ln w="9525" cap="flat" cmpd="sng">
            <a:solidFill>
              <a:srgbClr val="D50032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79" name="Google Shape;79;p20"/>
          <p:cNvSpPr txBox="1">
            <a:spLocks noGrp="1"/>
          </p:cNvSpPr>
          <p:nvPr>
            <p:ph type="ftr" idx="11"/>
          </p:nvPr>
        </p:nvSpPr>
        <p:spPr>
          <a:xfrm>
            <a:off x="571499" y="641941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077027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5">
  <p:cSld name="Content 5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Google Shape;81;p21"/>
          <p:cNvPicPr preferRelativeResize="0"/>
          <p:nvPr/>
        </p:nvPicPr>
        <p:blipFill rotWithShape="1">
          <a:blip r:embed="rId2">
            <a:alphaModFix/>
          </a:blip>
          <a:srcRect t="65897" r="80192"/>
          <a:stretch/>
        </p:blipFill>
        <p:spPr>
          <a:xfrm>
            <a:off x="9097108" y="3791960"/>
            <a:ext cx="2414954" cy="2338753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21"/>
          <p:cNvSpPr>
            <a:spLocks noGrp="1"/>
          </p:cNvSpPr>
          <p:nvPr>
            <p:ph type="pic" idx="2"/>
          </p:nvPr>
        </p:nvSpPr>
        <p:spPr>
          <a:xfrm>
            <a:off x="6362702" y="1437125"/>
            <a:ext cx="4679887" cy="421868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1E62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1E62"/>
              </a:buClr>
              <a:buSzPts val="1600"/>
              <a:buFont typeface="NTR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AAAAAA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AAAAAA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AAAAAA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AAAAAA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3" name="Google Shape;83;p21"/>
          <p:cNvSpPr txBox="1">
            <a:spLocks noGrp="1"/>
          </p:cNvSpPr>
          <p:nvPr>
            <p:ph type="title"/>
          </p:nvPr>
        </p:nvSpPr>
        <p:spPr>
          <a:xfrm>
            <a:off x="571499" y="427475"/>
            <a:ext cx="11048999" cy="8110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1E6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21"/>
          <p:cNvSpPr txBox="1">
            <a:spLocks noGrp="1"/>
          </p:cNvSpPr>
          <p:nvPr>
            <p:ph type="body" idx="1"/>
          </p:nvPr>
        </p:nvSpPr>
        <p:spPr>
          <a:xfrm>
            <a:off x="571500" y="1437126"/>
            <a:ext cx="5524500" cy="44907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AAAAAA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AAAAAA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21"/>
          <p:cNvSpPr txBox="1">
            <a:spLocks noGrp="1"/>
          </p:cNvSpPr>
          <p:nvPr>
            <p:ph type="ftr" idx="11"/>
          </p:nvPr>
        </p:nvSpPr>
        <p:spPr>
          <a:xfrm>
            <a:off x="571499" y="641941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538478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32F1D-6B11-F945-9C97-762EBBC4D8EF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9757-ADC4-8943-BAA6-AA37E10E7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3176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6">
  <p:cSld name="Content 6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22"/>
          <p:cNvPicPr preferRelativeResize="0"/>
          <p:nvPr/>
        </p:nvPicPr>
        <p:blipFill rotWithShape="1">
          <a:blip r:embed="rId2">
            <a:alphaModFix/>
          </a:blip>
          <a:srcRect l="14776" t="88158" r="80191"/>
          <a:stretch/>
        </p:blipFill>
        <p:spPr>
          <a:xfrm rot="5400000">
            <a:off x="11507447" y="2192742"/>
            <a:ext cx="613620" cy="812045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22"/>
          <p:cNvPicPr preferRelativeResize="0"/>
          <p:nvPr/>
        </p:nvPicPr>
        <p:blipFill rotWithShape="1">
          <a:blip r:embed="rId2">
            <a:alphaModFix/>
          </a:blip>
          <a:srcRect l="14776" t="88158" r="80191"/>
          <a:stretch/>
        </p:blipFill>
        <p:spPr>
          <a:xfrm rot="5400000">
            <a:off x="117451" y="2192743"/>
            <a:ext cx="613620" cy="812045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22"/>
          <p:cNvSpPr txBox="1">
            <a:spLocks noGrp="1"/>
          </p:cNvSpPr>
          <p:nvPr>
            <p:ph type="title"/>
          </p:nvPr>
        </p:nvSpPr>
        <p:spPr>
          <a:xfrm>
            <a:off x="588579" y="430105"/>
            <a:ext cx="11035861" cy="7669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1E62"/>
              </a:buClr>
              <a:buSzPts val="36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22"/>
          <p:cNvSpPr txBox="1">
            <a:spLocks noGrp="1"/>
          </p:cNvSpPr>
          <p:nvPr>
            <p:ph type="body" idx="1"/>
          </p:nvPr>
        </p:nvSpPr>
        <p:spPr>
          <a:xfrm>
            <a:off x="4770106" y="4108974"/>
            <a:ext cx="2608263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Arial"/>
              <a:buNone/>
              <a:defRPr sz="1800" b="1" i="0">
                <a:solidFill>
                  <a:schemeClr val="accent2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AAAAAA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AAAAAA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1" name="Google Shape;91;p22"/>
          <p:cNvSpPr txBox="1">
            <a:spLocks noGrp="1"/>
          </p:cNvSpPr>
          <p:nvPr>
            <p:ph type="body" idx="2"/>
          </p:nvPr>
        </p:nvSpPr>
        <p:spPr>
          <a:xfrm>
            <a:off x="1121932" y="4108974"/>
            <a:ext cx="2608263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Arial"/>
              <a:buNone/>
              <a:defRPr sz="1800" b="1" i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AAAAAA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AAAAAA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2" name="Google Shape;92;p22"/>
          <p:cNvSpPr txBox="1">
            <a:spLocks noGrp="1"/>
          </p:cNvSpPr>
          <p:nvPr>
            <p:ph type="body" idx="3"/>
          </p:nvPr>
        </p:nvSpPr>
        <p:spPr>
          <a:xfrm>
            <a:off x="8455986" y="4108974"/>
            <a:ext cx="2608263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Arial"/>
              <a:buNone/>
              <a:defRPr sz="1800" b="1" i="0">
                <a:solidFill>
                  <a:schemeClr val="accent2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AAAAAA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AAAAAA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3" name="Google Shape;93;p22"/>
          <p:cNvSpPr>
            <a:spLocks noGrp="1"/>
          </p:cNvSpPr>
          <p:nvPr>
            <p:ph type="pic" idx="4"/>
          </p:nvPr>
        </p:nvSpPr>
        <p:spPr>
          <a:xfrm>
            <a:off x="1094112" y="1294401"/>
            <a:ext cx="2629795" cy="260872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1E62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1E62"/>
              </a:buClr>
              <a:buSzPts val="1600"/>
              <a:buFont typeface="NTR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AAAAAA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AAAAAA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AAAAAA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AAAAAA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4" name="Google Shape;94;p22"/>
          <p:cNvSpPr>
            <a:spLocks noGrp="1"/>
          </p:cNvSpPr>
          <p:nvPr>
            <p:ph type="pic" idx="5"/>
          </p:nvPr>
        </p:nvSpPr>
        <p:spPr>
          <a:xfrm>
            <a:off x="8468093" y="1294401"/>
            <a:ext cx="2629795" cy="260872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1E62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1E62"/>
              </a:buClr>
              <a:buSzPts val="1600"/>
              <a:buFont typeface="NTR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AAAAAA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AAAAAA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AAAAAA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AAAAAA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5" name="Google Shape;95;p22"/>
          <p:cNvSpPr>
            <a:spLocks noGrp="1"/>
          </p:cNvSpPr>
          <p:nvPr>
            <p:ph type="pic" idx="6"/>
          </p:nvPr>
        </p:nvSpPr>
        <p:spPr>
          <a:xfrm>
            <a:off x="4760678" y="1294401"/>
            <a:ext cx="2629795" cy="260872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1E62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1E62"/>
              </a:buClr>
              <a:buSzPts val="1600"/>
              <a:buFont typeface="NTR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AAAAAA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AAAAAA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AAAAAA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AAAAAA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96" name="Google Shape;96;p22"/>
          <p:cNvPicPr preferRelativeResize="0"/>
          <p:nvPr/>
        </p:nvPicPr>
        <p:blipFill rotWithShape="1">
          <a:blip r:embed="rId2">
            <a:alphaModFix/>
          </a:blip>
          <a:srcRect l="14776" t="88158" r="80191"/>
          <a:stretch/>
        </p:blipFill>
        <p:spPr>
          <a:xfrm rot="5400000">
            <a:off x="11507447" y="2192742"/>
            <a:ext cx="613620" cy="812045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22"/>
          <p:cNvPicPr preferRelativeResize="0"/>
          <p:nvPr/>
        </p:nvPicPr>
        <p:blipFill rotWithShape="1">
          <a:blip r:embed="rId2">
            <a:alphaModFix/>
          </a:blip>
          <a:srcRect l="14776" t="88158" r="80191"/>
          <a:stretch/>
        </p:blipFill>
        <p:spPr>
          <a:xfrm rot="5400000">
            <a:off x="117451" y="2192743"/>
            <a:ext cx="613620" cy="812045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22"/>
          <p:cNvSpPr txBox="1">
            <a:spLocks noGrp="1"/>
          </p:cNvSpPr>
          <p:nvPr>
            <p:ph type="body" idx="7"/>
          </p:nvPr>
        </p:nvSpPr>
        <p:spPr>
          <a:xfrm>
            <a:off x="1115644" y="4752970"/>
            <a:ext cx="2626658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>
                <a:latin typeface="Arial"/>
                <a:ea typeface="Arial"/>
                <a:cs typeface="Arial"/>
                <a:sym typeface="Arial"/>
              </a:defRPr>
            </a:lvl1pPr>
            <a:lvl2pPr marL="914400" lvl="1" indent="-355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1E62"/>
              </a:buClr>
              <a:buSzPts val="2000"/>
              <a:buChar char="•"/>
              <a:defRPr/>
            </a:lvl2pPr>
            <a:lvl3pPr marL="1371600" lvl="2" indent="-330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1E62"/>
              </a:buClr>
              <a:buSzPts val="1600"/>
              <a:buChar char="–"/>
              <a:defRPr/>
            </a:lvl3pPr>
            <a:lvl4pPr marL="1828800" lvl="3" indent="-304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1E62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marL="2286000" lvl="4" indent="-304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1E62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9" name="Google Shape;99;p22"/>
          <p:cNvSpPr txBox="1">
            <a:spLocks noGrp="1"/>
          </p:cNvSpPr>
          <p:nvPr>
            <p:ph type="body" idx="8"/>
          </p:nvPr>
        </p:nvSpPr>
        <p:spPr>
          <a:xfrm>
            <a:off x="4760544" y="4752970"/>
            <a:ext cx="2626658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>
                <a:latin typeface="Arial"/>
                <a:ea typeface="Arial"/>
                <a:cs typeface="Arial"/>
                <a:sym typeface="Arial"/>
              </a:defRPr>
            </a:lvl1pPr>
            <a:lvl2pPr marL="914400" lvl="1" indent="-355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1E62"/>
              </a:buClr>
              <a:buSzPts val="2000"/>
              <a:buChar char="•"/>
              <a:defRPr/>
            </a:lvl2pPr>
            <a:lvl3pPr marL="1371600" lvl="2" indent="-330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1E62"/>
              </a:buClr>
              <a:buSzPts val="1600"/>
              <a:buChar char="–"/>
              <a:defRPr/>
            </a:lvl3pPr>
            <a:lvl4pPr marL="1828800" lvl="3" indent="-304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1E62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marL="2286000" lvl="4" indent="-304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1E62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0" name="Google Shape;100;p22"/>
          <p:cNvSpPr txBox="1">
            <a:spLocks noGrp="1"/>
          </p:cNvSpPr>
          <p:nvPr>
            <p:ph type="body" idx="9"/>
          </p:nvPr>
        </p:nvSpPr>
        <p:spPr>
          <a:xfrm>
            <a:off x="8456244" y="4752970"/>
            <a:ext cx="2626658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>
                <a:latin typeface="Arial"/>
                <a:ea typeface="Arial"/>
                <a:cs typeface="Arial"/>
                <a:sym typeface="Arial"/>
              </a:defRPr>
            </a:lvl1pPr>
            <a:lvl2pPr marL="914400" lvl="1" indent="-355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1E62"/>
              </a:buClr>
              <a:buSzPts val="2000"/>
              <a:buChar char="•"/>
              <a:defRPr/>
            </a:lvl2pPr>
            <a:lvl3pPr marL="1371600" lvl="2" indent="-330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1E62"/>
              </a:buClr>
              <a:buSzPts val="1600"/>
              <a:buChar char="–"/>
              <a:defRPr/>
            </a:lvl3pPr>
            <a:lvl4pPr marL="1828800" lvl="3" indent="-304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1E62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marL="2286000" lvl="4" indent="-304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1E62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1" name="Google Shape;101;p22"/>
          <p:cNvSpPr txBox="1">
            <a:spLocks noGrp="1"/>
          </p:cNvSpPr>
          <p:nvPr>
            <p:ph type="ftr" idx="11"/>
          </p:nvPr>
        </p:nvSpPr>
        <p:spPr>
          <a:xfrm>
            <a:off x="571499" y="641941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868943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7">
  <p:cSld name="Content 7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3"/>
          <p:cNvSpPr>
            <a:spLocks noGrp="1"/>
          </p:cNvSpPr>
          <p:nvPr>
            <p:ph type="pic" idx="2"/>
          </p:nvPr>
        </p:nvSpPr>
        <p:spPr>
          <a:xfrm>
            <a:off x="6096000" y="1437126"/>
            <a:ext cx="5524500" cy="4050861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1E62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1E62"/>
              </a:buClr>
              <a:buSzPts val="1600"/>
              <a:buFont typeface="NTR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AAAAAA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AAAAAA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AAAAAA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AAAAAA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4" name="Google Shape;104;p23"/>
          <p:cNvSpPr txBox="1">
            <a:spLocks noGrp="1"/>
          </p:cNvSpPr>
          <p:nvPr>
            <p:ph type="body" idx="1"/>
          </p:nvPr>
        </p:nvSpPr>
        <p:spPr>
          <a:xfrm>
            <a:off x="571500" y="1437126"/>
            <a:ext cx="5054600" cy="44907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AAAAAA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AAAAAA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5" name="Google Shape;105;p23"/>
          <p:cNvSpPr txBox="1">
            <a:spLocks noGrp="1"/>
          </p:cNvSpPr>
          <p:nvPr>
            <p:ph type="title"/>
          </p:nvPr>
        </p:nvSpPr>
        <p:spPr>
          <a:xfrm>
            <a:off x="571499" y="427475"/>
            <a:ext cx="11048999" cy="8110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1E6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23"/>
          <p:cNvSpPr txBox="1">
            <a:spLocks noGrp="1"/>
          </p:cNvSpPr>
          <p:nvPr>
            <p:ph type="ftr" idx="11"/>
          </p:nvPr>
        </p:nvSpPr>
        <p:spPr>
          <a:xfrm>
            <a:off x="571499" y="641941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318312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8">
  <p:cSld name="Content 8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4"/>
          <p:cNvSpPr>
            <a:spLocks noGrp="1"/>
          </p:cNvSpPr>
          <p:nvPr>
            <p:ph type="pic" idx="2"/>
          </p:nvPr>
        </p:nvSpPr>
        <p:spPr>
          <a:xfrm>
            <a:off x="7727950" y="427475"/>
            <a:ext cx="3892550" cy="256604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1E62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1E62"/>
              </a:buClr>
              <a:buSzPts val="1600"/>
              <a:buFont typeface="NTR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AAAAAA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AAAAAA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AAAAAA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AAAAAA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9" name="Google Shape;109;p24"/>
          <p:cNvSpPr>
            <a:spLocks noGrp="1"/>
          </p:cNvSpPr>
          <p:nvPr>
            <p:ph type="pic" idx="3"/>
          </p:nvPr>
        </p:nvSpPr>
        <p:spPr>
          <a:xfrm>
            <a:off x="7727950" y="3293224"/>
            <a:ext cx="3892550" cy="256604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1E62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1E62"/>
              </a:buClr>
              <a:buSzPts val="1600"/>
              <a:buFont typeface="NTR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AAAAAA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AAAAAA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AAAAAA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AAAAAA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0" name="Google Shape;110;p24"/>
          <p:cNvSpPr txBox="1">
            <a:spLocks noGrp="1"/>
          </p:cNvSpPr>
          <p:nvPr>
            <p:ph type="title"/>
          </p:nvPr>
        </p:nvSpPr>
        <p:spPr>
          <a:xfrm>
            <a:off x="571499" y="427475"/>
            <a:ext cx="6642100" cy="8110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1E6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1" name="Google Shape;111;p24"/>
          <p:cNvSpPr txBox="1">
            <a:spLocks noGrp="1"/>
          </p:cNvSpPr>
          <p:nvPr>
            <p:ph type="body" idx="1"/>
          </p:nvPr>
        </p:nvSpPr>
        <p:spPr>
          <a:xfrm>
            <a:off x="571500" y="1437126"/>
            <a:ext cx="6642100" cy="44907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AAAAAA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AAAAAA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2" name="Google Shape;112;p24"/>
          <p:cNvSpPr txBox="1">
            <a:spLocks noGrp="1"/>
          </p:cNvSpPr>
          <p:nvPr>
            <p:ph type="ftr" idx="11"/>
          </p:nvPr>
        </p:nvSpPr>
        <p:spPr>
          <a:xfrm>
            <a:off x="571499" y="641941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8265554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9">
  <p:cSld name="Content 9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5"/>
          <p:cNvSpPr>
            <a:spLocks noGrp="1"/>
          </p:cNvSpPr>
          <p:nvPr>
            <p:ph type="pic" idx="2"/>
          </p:nvPr>
        </p:nvSpPr>
        <p:spPr>
          <a:xfrm>
            <a:off x="571500" y="1196599"/>
            <a:ext cx="11049000" cy="315747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1E62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1E62"/>
              </a:buClr>
              <a:buSzPts val="1600"/>
              <a:buFont typeface="NTR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AAAAAA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AAAAAA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AAAAAA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AAAAAA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5" name="Google Shape;115;p25"/>
          <p:cNvSpPr txBox="1">
            <a:spLocks noGrp="1"/>
          </p:cNvSpPr>
          <p:nvPr>
            <p:ph type="title"/>
          </p:nvPr>
        </p:nvSpPr>
        <p:spPr>
          <a:xfrm>
            <a:off x="571500" y="429610"/>
            <a:ext cx="5980129" cy="7669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1E6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25"/>
          <p:cNvSpPr txBox="1">
            <a:spLocks noGrp="1"/>
          </p:cNvSpPr>
          <p:nvPr>
            <p:ph type="body" idx="1"/>
          </p:nvPr>
        </p:nvSpPr>
        <p:spPr>
          <a:xfrm>
            <a:off x="571500" y="4654550"/>
            <a:ext cx="6196944" cy="160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>
                <a:latin typeface="Arial"/>
                <a:ea typeface="Arial"/>
                <a:cs typeface="Arial"/>
                <a:sym typeface="Arial"/>
              </a:defRPr>
            </a:lvl1pPr>
            <a:lvl2pPr marL="914400" lvl="1" indent="-355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1E62"/>
              </a:buClr>
              <a:buSzPts val="2000"/>
              <a:buChar char="•"/>
              <a:defRPr/>
            </a:lvl2pPr>
            <a:lvl3pPr marL="1371600" lvl="2" indent="-330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1E62"/>
              </a:buClr>
              <a:buSzPts val="1600"/>
              <a:buChar char="–"/>
              <a:defRPr/>
            </a:lvl3pPr>
            <a:lvl4pPr marL="1828800" lvl="3" indent="-304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1E62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marL="2286000" lvl="4" indent="-304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1E62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7" name="Google Shape;117;p25"/>
          <p:cNvSpPr txBox="1">
            <a:spLocks noGrp="1"/>
          </p:cNvSpPr>
          <p:nvPr>
            <p:ph type="ftr" idx="11"/>
          </p:nvPr>
        </p:nvSpPr>
        <p:spPr>
          <a:xfrm>
            <a:off x="571499" y="641941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2307565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10">
  <p:cSld name="Content 10"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6"/>
          <p:cNvSpPr/>
          <p:nvPr/>
        </p:nvSpPr>
        <p:spPr>
          <a:xfrm>
            <a:off x="-1" y="0"/>
            <a:ext cx="4249271" cy="6858000"/>
          </a:xfrm>
          <a:prstGeom prst="rect">
            <a:avLst/>
          </a:prstGeom>
          <a:solidFill>
            <a:srgbClr val="001E62">
              <a:alpha val="8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1E6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" name="Google Shape;120;p26"/>
          <p:cNvSpPr/>
          <p:nvPr/>
        </p:nvSpPr>
        <p:spPr>
          <a:xfrm>
            <a:off x="-1" y="0"/>
            <a:ext cx="4249271" cy="6858000"/>
          </a:xfrm>
          <a:prstGeom prst="rect">
            <a:avLst/>
          </a:prstGeom>
          <a:solidFill>
            <a:srgbClr val="001E62">
              <a:alpha val="8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1" name="Google Shape;121;p26"/>
          <p:cNvPicPr preferRelativeResize="0"/>
          <p:nvPr/>
        </p:nvPicPr>
        <p:blipFill rotWithShape="1">
          <a:blip r:embed="rId2">
            <a:alphaModFix/>
          </a:blip>
          <a:srcRect l="17162" t="77591" r="78736"/>
          <a:stretch/>
        </p:blipFill>
        <p:spPr>
          <a:xfrm rot="10800000">
            <a:off x="571500" y="-737549"/>
            <a:ext cx="500083" cy="1536790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26"/>
          <p:cNvSpPr txBox="1">
            <a:spLocks noGrp="1"/>
          </p:cNvSpPr>
          <p:nvPr>
            <p:ph type="body" idx="1"/>
          </p:nvPr>
        </p:nvSpPr>
        <p:spPr>
          <a:xfrm>
            <a:off x="589420" y="3622452"/>
            <a:ext cx="3239719" cy="2706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>
                <a:solidFill>
                  <a:schemeClr val="lt1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AAAAAA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AAAAAA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3" name="Google Shape;123;p26"/>
          <p:cNvSpPr txBox="1">
            <a:spLocks noGrp="1"/>
          </p:cNvSpPr>
          <p:nvPr>
            <p:ph type="body" idx="2"/>
          </p:nvPr>
        </p:nvSpPr>
        <p:spPr>
          <a:xfrm>
            <a:off x="571499" y="1222362"/>
            <a:ext cx="3257639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 cap="none">
                <a:solidFill>
                  <a:schemeClr val="lt1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AAAAAA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AAAAAA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4" name="Google Shape;124;p26"/>
          <p:cNvSpPr txBox="1">
            <a:spLocks noGrp="1"/>
          </p:cNvSpPr>
          <p:nvPr>
            <p:ph type="body" idx="3"/>
          </p:nvPr>
        </p:nvSpPr>
        <p:spPr>
          <a:xfrm>
            <a:off x="571500" y="1866900"/>
            <a:ext cx="3225800" cy="156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355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000"/>
              <a:buChar char="•"/>
              <a:defRPr b="1">
                <a:solidFill>
                  <a:schemeClr val="lt1"/>
                </a:solidFill>
              </a:defRPr>
            </a:lvl2pPr>
            <a:lvl3pPr marL="1371600" lvl="2" indent="-330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Char char="–"/>
              <a:defRPr b="1">
                <a:solidFill>
                  <a:schemeClr val="lt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b="1">
                <a:solidFill>
                  <a:schemeClr val="lt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b="1"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125" name="Google Shape;125;p26"/>
          <p:cNvPicPr preferRelativeResize="0"/>
          <p:nvPr/>
        </p:nvPicPr>
        <p:blipFill rotWithShape="1">
          <a:blip r:embed="rId2">
            <a:alphaModFix/>
          </a:blip>
          <a:srcRect l="17162" t="77591" r="78736"/>
          <a:stretch/>
        </p:blipFill>
        <p:spPr>
          <a:xfrm rot="10800000">
            <a:off x="571500" y="-737549"/>
            <a:ext cx="500083" cy="1536790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26"/>
          <p:cNvSpPr txBox="1">
            <a:spLocks noGrp="1"/>
          </p:cNvSpPr>
          <p:nvPr>
            <p:ph type="body" idx="4"/>
          </p:nvPr>
        </p:nvSpPr>
        <p:spPr>
          <a:xfrm>
            <a:off x="4805665" y="1222362"/>
            <a:ext cx="6796915" cy="48405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None/>
              <a:defRPr sz="1600" b="1" cap="none">
                <a:solidFill>
                  <a:schemeClr val="accent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1E62"/>
              </a:buClr>
              <a:buSzPts val="2000"/>
              <a:buFont typeface="Arial"/>
              <a:buNone/>
              <a:defRPr/>
            </a:lvl2pPr>
            <a:lvl3pPr marL="1371600" lvl="2" indent="-330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1E62"/>
              </a:buClr>
              <a:buSzPts val="1600"/>
              <a:buFont typeface="Arial"/>
              <a:buChar char="•"/>
              <a:defRPr/>
            </a:lvl3pPr>
            <a:lvl4pPr marL="1828800" lvl="3" indent="-30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1E62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marL="2286000" lvl="4" indent="-30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1E62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7" name="Google Shape;127;p26"/>
          <p:cNvSpPr txBox="1"/>
          <p:nvPr/>
        </p:nvSpPr>
        <p:spPr>
          <a:xfrm>
            <a:off x="125425" y="6439768"/>
            <a:ext cx="601579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4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400" b="1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" name="Google Shape;128;p26"/>
          <p:cNvSpPr txBox="1">
            <a:spLocks noGrp="1"/>
          </p:cNvSpPr>
          <p:nvPr>
            <p:ph type="ftr" idx="11"/>
          </p:nvPr>
        </p:nvSpPr>
        <p:spPr>
          <a:xfrm>
            <a:off x="4805665" y="641941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391623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vider 1">
  <p:cSld name="Divider 1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27"/>
          <p:cNvPicPr preferRelativeResize="0"/>
          <p:nvPr/>
        </p:nvPicPr>
        <p:blipFill rotWithShape="1">
          <a:blip r:embed="rId2">
            <a:alphaModFix/>
          </a:blip>
          <a:srcRect t="61110" b="7037"/>
          <a:stretch/>
        </p:blipFill>
        <p:spPr>
          <a:xfrm>
            <a:off x="0" y="2331188"/>
            <a:ext cx="12192000" cy="21844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27"/>
          <p:cNvSpPr/>
          <p:nvPr/>
        </p:nvSpPr>
        <p:spPr>
          <a:xfrm>
            <a:off x="-1" y="2340565"/>
            <a:ext cx="12192000" cy="2184400"/>
          </a:xfrm>
          <a:prstGeom prst="rect">
            <a:avLst/>
          </a:prstGeom>
          <a:solidFill>
            <a:srgbClr val="001E62">
              <a:alpha val="6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" name="Google Shape;132;p27"/>
          <p:cNvSpPr txBox="1">
            <a:spLocks noGrp="1"/>
          </p:cNvSpPr>
          <p:nvPr>
            <p:ph type="title"/>
          </p:nvPr>
        </p:nvSpPr>
        <p:spPr>
          <a:xfrm>
            <a:off x="578068" y="3156054"/>
            <a:ext cx="11035861" cy="7669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3" name="Google Shape;133;p27"/>
          <p:cNvSpPr txBox="1">
            <a:spLocks noGrp="1"/>
          </p:cNvSpPr>
          <p:nvPr>
            <p:ph type="ftr" idx="11"/>
          </p:nvPr>
        </p:nvSpPr>
        <p:spPr>
          <a:xfrm>
            <a:off x="571499" y="641941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5561460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vider 2">
  <p:cSld name="Divider 2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Google Shape;135;p28"/>
          <p:cNvPicPr preferRelativeResize="0"/>
          <p:nvPr/>
        </p:nvPicPr>
        <p:blipFill rotWithShape="1">
          <a:blip r:embed="rId2">
            <a:alphaModFix/>
          </a:blip>
          <a:srcRect l="1" t="85786" r="3" b="1250"/>
          <a:stretch/>
        </p:blipFill>
        <p:spPr>
          <a:xfrm>
            <a:off x="0" y="6007100"/>
            <a:ext cx="12192000" cy="889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28"/>
          <p:cNvSpPr/>
          <p:nvPr/>
        </p:nvSpPr>
        <p:spPr>
          <a:xfrm>
            <a:off x="196645" y="6409044"/>
            <a:ext cx="304800" cy="30777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7" name="Google Shape;137;p28"/>
          <p:cNvSpPr txBox="1">
            <a:spLocks noGrp="1"/>
          </p:cNvSpPr>
          <p:nvPr>
            <p:ph type="title"/>
          </p:nvPr>
        </p:nvSpPr>
        <p:spPr>
          <a:xfrm>
            <a:off x="578069" y="2793176"/>
            <a:ext cx="11035861" cy="7669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Font typeface="Arial"/>
              <a:buNone/>
              <a:defRPr>
                <a:solidFill>
                  <a:schemeClr val="accent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p28"/>
          <p:cNvSpPr txBox="1"/>
          <p:nvPr/>
        </p:nvSpPr>
        <p:spPr>
          <a:xfrm>
            <a:off x="157317" y="6369355"/>
            <a:ext cx="601579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400" b="1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400" b="1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350766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395198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B102D-EA48-FF44-80B0-8F712E6EB884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5BC41-0DF1-A942-BD36-C4854539C9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835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E585415-ECAB-7749-9438-98667466F0EE}"/>
              </a:ext>
            </a:extLst>
          </p:cNvPr>
          <p:cNvSpPr/>
          <p:nvPr/>
        </p:nvSpPr>
        <p:spPr>
          <a:xfrm>
            <a:off x="-1" y="0"/>
            <a:ext cx="4249271" cy="6858000"/>
          </a:xfrm>
          <a:prstGeom prst="rect">
            <a:avLst/>
          </a:prstGeom>
          <a:solidFill>
            <a:srgbClr val="001E62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001E62"/>
              </a:solidFill>
              <a:latin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05B460D-E86D-3A4C-92BA-4EDF763DFA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0"/>
            <a:ext cx="4249271" cy="6858000"/>
          </a:xfrm>
          <a:prstGeom prst="rect">
            <a:avLst/>
          </a:prstGeom>
          <a:solidFill>
            <a:srgbClr val="001E62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53367FE-A03A-0D4B-8464-6EA90E8DA41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162" t="77592" r="78736"/>
          <a:stretch/>
        </p:blipFill>
        <p:spPr>
          <a:xfrm rot="10800000">
            <a:off x="571500" y="-737549"/>
            <a:ext cx="500083" cy="1536790"/>
          </a:xfrm>
          <a:prstGeom prst="rect">
            <a:avLst/>
          </a:prstGeom>
        </p:spPr>
      </p:pic>
      <p:sp>
        <p:nvSpPr>
          <p:cNvPr id="11" name="Text Placeholder 14">
            <a:extLst>
              <a:ext uri="{FF2B5EF4-FFF2-40B4-BE49-F238E27FC236}">
                <a16:creationId xmlns:a16="http://schemas.microsoft.com/office/drawing/2014/main" id="{A239BCF8-7759-3A41-A514-3A4A72C6F9A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89420" y="3622452"/>
            <a:ext cx="3239719" cy="2706862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b="0" i="0" baseline="0">
                <a:solidFill>
                  <a:schemeClr val="bg1"/>
                </a:solidFill>
              </a:defRPr>
            </a:lvl1pPr>
          </a:lstStyle>
          <a:p>
            <a:r>
              <a:rPr lang="id-ID" sz="2000" dirty="0" err="1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lorem</a:t>
            </a:r>
            <a:r>
              <a:rPr lang="id-ID" sz="2000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id-ID" sz="2000" dirty="0" err="1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ipsum</a:t>
            </a:r>
            <a:r>
              <a:rPr lang="id-ID" sz="2000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id-ID" sz="2000" dirty="0" err="1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dolor</a:t>
            </a:r>
            <a:r>
              <a:rPr lang="id-ID" sz="2000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sit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</a:t>
            </a:r>
            <a:r>
              <a:rPr lang="id-ID" sz="2000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id-ID" sz="2000" dirty="0" err="1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amet</a:t>
            </a:r>
            <a:r>
              <a:rPr lang="id-ID" sz="2000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id-ID" sz="2000" dirty="0" err="1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con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id-ID" sz="2000" dirty="0" err="1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tetur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al</a:t>
            </a:r>
            <a:r>
              <a:rPr lang="id-ID" sz="2000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id-ID" sz="2000" dirty="0" err="1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adipiscinge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l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sahanis</a:t>
            </a:r>
            <a:r>
              <a:rPr lang="id-ID" sz="2000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id-ID" sz="2000" dirty="0" err="1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nib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u</a:t>
            </a:r>
            <a:r>
              <a:rPr lang="id-ID" sz="2000" dirty="0" err="1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h</a:t>
            </a:r>
            <a:r>
              <a:rPr lang="id-ID" sz="2000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id-ID" sz="2000" dirty="0" err="1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eget</a:t>
            </a:r>
            <a:r>
              <a:rPr lang="id-ID" sz="2000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id-ID" sz="2000" dirty="0" err="1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justo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ne</a:t>
            </a:r>
            <a:r>
              <a:rPr lang="id-ID" sz="2000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id-ID" sz="2000" dirty="0" err="1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sed</a:t>
            </a:r>
            <a:r>
              <a:rPr lang="id-ID" sz="2000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id-ID" sz="2000" dirty="0" err="1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gravida</a:t>
            </a:r>
            <a:r>
              <a:rPr lang="id-ID" sz="2000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id-ID" sz="2000" dirty="0" err="1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est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asa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id-ID" sz="2000" dirty="0" err="1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lorem</a:t>
            </a:r>
            <a:r>
              <a:rPr lang="id-ID" sz="2000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id-ID" sz="2000" dirty="0" err="1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ipsum</a:t>
            </a:r>
            <a:r>
              <a:rPr lang="id-ID" sz="2000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id-ID" sz="2000" dirty="0" err="1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dolor</a:t>
            </a:r>
            <a:r>
              <a:rPr lang="id-ID" sz="2000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sit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</a:t>
            </a:r>
            <a:r>
              <a:rPr lang="id-ID" sz="2000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id-ID" sz="2000" dirty="0" err="1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amet</a:t>
            </a:r>
            <a:r>
              <a:rPr lang="id-ID" sz="2000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E3A340C-ED98-6C4F-A999-F28C9BE643E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1499" y="1222362"/>
            <a:ext cx="3257639" cy="46196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 i="0" cap="all" spc="400" baseline="0">
                <a:solidFill>
                  <a:schemeClr val="bg1"/>
                </a:solidFill>
              </a:defRPr>
            </a:lvl1pPr>
          </a:lstStyle>
          <a:p>
            <a:r>
              <a:rPr lang="en-US" sz="2000" b="1" spc="300" dirty="0">
                <a:ln w="19050"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SECTION HERE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4607F020-7CB7-FA45-8230-53C05BB43EA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1500" y="1866900"/>
            <a:ext cx="3225800" cy="156210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 b="1">
                <a:solidFill>
                  <a:schemeClr val="bg1"/>
                </a:solidFill>
              </a:defRPr>
            </a:lvl1pPr>
            <a:lvl2pPr>
              <a:defRPr b="1">
                <a:solidFill>
                  <a:schemeClr val="bg1"/>
                </a:solidFill>
              </a:defRPr>
            </a:lvl2pPr>
            <a:lvl3pPr>
              <a:defRPr b="1">
                <a:solidFill>
                  <a:schemeClr val="bg1"/>
                </a:solidFill>
              </a:defRPr>
            </a:lvl3pPr>
            <a:lvl4pPr>
              <a:defRPr b="1">
                <a:solidFill>
                  <a:schemeClr val="bg1"/>
                </a:solidFill>
              </a:defRPr>
            </a:lvl4pPr>
            <a:lvl5pPr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Headline Goes Here and Here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19D2A7B-D949-D84A-B563-9285D56DA7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7162" t="77592" r="78736"/>
          <a:stretch/>
        </p:blipFill>
        <p:spPr>
          <a:xfrm rot="10800000">
            <a:off x="571500" y="-737549"/>
            <a:ext cx="500083" cy="1536790"/>
          </a:xfrm>
          <a:prstGeom prst="rect">
            <a:avLst/>
          </a:prstGeom>
        </p:spPr>
      </p:pic>
      <p:sp>
        <p:nvSpPr>
          <p:cNvPr id="17" name="Content Placeholder 2" descr="if picture or chart you must type your ADA compliant description here.">
            <a:extLst>
              <a:ext uri="{FF2B5EF4-FFF2-40B4-BE49-F238E27FC236}">
                <a16:creationId xmlns:a16="http://schemas.microsoft.com/office/drawing/2014/main" id="{A4D5C75C-330E-FF43-B40F-90030894A767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4805665" y="1222362"/>
            <a:ext cx="6796915" cy="4840508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 b="1" cap="all" spc="300" baseline="0">
                <a:solidFill>
                  <a:schemeClr val="accent1"/>
                </a:solidFill>
              </a:defRPr>
            </a:lvl1pPr>
            <a:lvl2pPr marL="12700" indent="0">
              <a:buClr>
                <a:srgbClr val="001E62"/>
              </a:buClr>
              <a:buFontTx/>
              <a:buNone/>
              <a:tabLst/>
              <a:defRPr/>
            </a:lvl2pPr>
            <a:lvl3pPr marL="641350" indent="-171450">
              <a:buClr>
                <a:srgbClr val="001E62"/>
              </a:buClr>
              <a:buFont typeface="Arial" panose="020B0604020202020204" pitchFamily="34" charset="0"/>
              <a:buChar char="•"/>
              <a:tabLst/>
              <a:defRPr/>
            </a:lvl3pPr>
            <a:lvl4pPr marL="1485900" indent="-114300">
              <a:buClr>
                <a:srgbClr val="001E62"/>
              </a:buClr>
              <a:tabLst/>
              <a:defRPr sz="1200">
                <a:solidFill>
                  <a:schemeClr val="tx1"/>
                </a:solidFill>
              </a:defRPr>
            </a:lvl4pPr>
            <a:lvl5pPr marL="1952625" indent="-123825">
              <a:buClr>
                <a:srgbClr val="001E62"/>
              </a:buClr>
              <a:tabLst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2DFFB21-BBD8-584B-AD40-5FF15F1975E2}"/>
              </a:ext>
            </a:extLst>
          </p:cNvPr>
          <p:cNvSpPr txBox="1"/>
          <p:nvPr userDrawn="1"/>
        </p:nvSpPr>
        <p:spPr>
          <a:xfrm>
            <a:off x="125425" y="6439768"/>
            <a:ext cx="6015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3165C24F-D5A7-7547-9DA1-2768CBD8B2AD}" type="slidenum">
              <a:rPr lang="en-US" sz="1400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14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F9A3847-D44C-1045-9746-270828EEC7AD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>
          <a:xfrm>
            <a:off x="4805665" y="6419410"/>
            <a:ext cx="4940634" cy="365125"/>
          </a:xfrm>
        </p:spPr>
        <p:txBody>
          <a:bodyPr/>
          <a:lstStyle/>
          <a:p>
            <a:r>
              <a:rPr lang="en-US"/>
              <a:t>College of Education/Educational Policy Studies/Shocks to the System</a:t>
            </a:r>
          </a:p>
        </p:txBody>
      </p:sp>
    </p:spTree>
    <p:extLst>
      <p:ext uri="{BB962C8B-B14F-4D97-AF65-F5344CB8AC3E}">
        <p14:creationId xmlns:p14="http://schemas.microsoft.com/office/powerpoint/2010/main" val="530915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32F1D-6B11-F945-9C97-762EBBC4D8EF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9757-ADC4-8943-BAA6-AA37E10E7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51417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670E8F9-5D9E-104F-82AD-62803F277A1F}"/>
              </a:ext>
            </a:extLst>
          </p:cNvPr>
          <p:cNvCxnSpPr/>
          <p:nvPr/>
        </p:nvCxnSpPr>
        <p:spPr>
          <a:xfrm>
            <a:off x="6096000" y="1030014"/>
            <a:ext cx="0" cy="4750676"/>
          </a:xfrm>
          <a:prstGeom prst="line">
            <a:avLst/>
          </a:prstGeom>
          <a:ln>
            <a:solidFill>
              <a:srgbClr val="D5003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4152CFAA-0912-6041-857E-9E2DB17FF3E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26811" y="1439648"/>
            <a:ext cx="4350773" cy="122872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600" b="1">
                <a:solidFill>
                  <a:srgbClr val="001E62"/>
                </a:solidFill>
              </a:defRPr>
            </a:lvl1pPr>
          </a:lstStyle>
          <a:p>
            <a:pPr lvl="0"/>
            <a:r>
              <a:rPr lang="en-US" dirty="0"/>
              <a:t>Headline goes here and here</a:t>
            </a:r>
          </a:p>
        </p:txBody>
      </p:sp>
      <p:sp>
        <p:nvSpPr>
          <p:cNvPr id="8" name="Content Placeholder 11" descr="if picture or chart you must type your ADA compliant description here.">
            <a:extLst>
              <a:ext uri="{FF2B5EF4-FFF2-40B4-BE49-F238E27FC236}">
                <a16:creationId xmlns:a16="http://schemas.microsoft.com/office/drawing/2014/main" id="{4534FDD0-98EB-0E4B-BA13-8EFEC697F5A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926262" y="2759720"/>
            <a:ext cx="4351333" cy="2911475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/>
            </a:lvl1pPr>
            <a:lvl2pPr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1" name="Picture Placeholder 4" descr=" you must type your ADA compliant description here.">
            <a:extLst>
              <a:ext uri="{FF2B5EF4-FFF2-40B4-BE49-F238E27FC236}">
                <a16:creationId xmlns:a16="http://schemas.microsoft.com/office/drawing/2014/main" id="{2AE6B37B-7A9E-AC4A-8603-521DF936A0C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1500" y="996585"/>
            <a:ext cx="4838700" cy="4864830"/>
          </a:xfrm>
          <a:custGeom>
            <a:avLst/>
            <a:gdLst>
              <a:gd name="connsiteX0" fmla="*/ 2686415 w 5372830"/>
              <a:gd name="connsiteY0" fmla="*/ 0 h 5372830"/>
              <a:gd name="connsiteX1" fmla="*/ 5372830 w 5372830"/>
              <a:gd name="connsiteY1" fmla="*/ 2686415 h 5372830"/>
              <a:gd name="connsiteX2" fmla="*/ 2686415 w 5372830"/>
              <a:gd name="connsiteY2" fmla="*/ 5372830 h 5372830"/>
              <a:gd name="connsiteX3" fmla="*/ 0 w 5372830"/>
              <a:gd name="connsiteY3" fmla="*/ 2686415 h 5372830"/>
              <a:gd name="connsiteX4" fmla="*/ 2686415 w 5372830"/>
              <a:gd name="connsiteY4" fmla="*/ 0 h 5372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72830" h="5372830">
                <a:moveTo>
                  <a:pt x="2686415" y="0"/>
                </a:moveTo>
                <a:cubicBezTo>
                  <a:pt x="4170081" y="0"/>
                  <a:pt x="5372830" y="1202749"/>
                  <a:pt x="5372830" y="2686415"/>
                </a:cubicBezTo>
                <a:cubicBezTo>
                  <a:pt x="5372830" y="4170081"/>
                  <a:pt x="4170081" y="5372830"/>
                  <a:pt x="2686415" y="5372830"/>
                </a:cubicBezTo>
                <a:cubicBezTo>
                  <a:pt x="1202749" y="5372830"/>
                  <a:pt x="0" y="4170081"/>
                  <a:pt x="0" y="2686415"/>
                </a:cubicBezTo>
                <a:cubicBezTo>
                  <a:pt x="0" y="1202749"/>
                  <a:pt x="1202749" y="0"/>
                  <a:pt x="2686415" y="0"/>
                </a:cubicBezTo>
                <a:close/>
              </a:path>
            </a:pathLst>
          </a:custGeom>
          <a:pattFill prst="pct20">
            <a:fgClr>
              <a:srgbClr val="D50032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id-ID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503B19A-E5F1-7849-87E8-BC837A98B735}"/>
              </a:ext>
            </a:extLst>
          </p:cNvPr>
          <p:cNvCxnSpPr/>
          <p:nvPr userDrawn="1"/>
        </p:nvCxnSpPr>
        <p:spPr>
          <a:xfrm>
            <a:off x="6096000" y="1030014"/>
            <a:ext cx="0" cy="4750676"/>
          </a:xfrm>
          <a:prstGeom prst="line">
            <a:avLst/>
          </a:prstGeom>
          <a:ln>
            <a:solidFill>
              <a:srgbClr val="D5003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CAA305B-15BF-6C42-8F96-6626A688DEAD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571499" y="6419410"/>
            <a:ext cx="5281756" cy="365125"/>
          </a:xfrm>
        </p:spPr>
        <p:txBody>
          <a:bodyPr/>
          <a:lstStyle/>
          <a:p>
            <a:r>
              <a:rPr lang="en-US"/>
              <a:t>College of Education/Educational Policy Studies/Shocks to the System</a:t>
            </a:r>
          </a:p>
        </p:txBody>
      </p:sp>
    </p:spTree>
    <p:extLst>
      <p:ext uri="{BB962C8B-B14F-4D97-AF65-F5344CB8AC3E}">
        <p14:creationId xmlns:p14="http://schemas.microsoft.com/office/powerpoint/2010/main" val="245973069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18F257AB-AF45-934E-BFF1-AE4DC3D9D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499" y="427475"/>
            <a:ext cx="11048999" cy="811005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Slide Title</a:t>
            </a:r>
          </a:p>
        </p:txBody>
      </p:sp>
      <p:sp>
        <p:nvSpPr>
          <p:cNvPr id="15" name="Text Placeholder 2" descr="if picture or chart you must type your ADA compliant description here.">
            <a:extLst>
              <a:ext uri="{FF2B5EF4-FFF2-40B4-BE49-F238E27FC236}">
                <a16:creationId xmlns:a16="http://schemas.microsoft.com/office/drawing/2014/main" id="{4F372C3B-4935-CC40-AD8B-F5A0EA68A9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1500" y="1437126"/>
            <a:ext cx="5257800" cy="449070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7" name="Text Placeholder 2" descr="if picture or chart you must type your ADA compliant description here.">
            <a:extLst>
              <a:ext uri="{FF2B5EF4-FFF2-40B4-BE49-F238E27FC236}">
                <a16:creationId xmlns:a16="http://schemas.microsoft.com/office/drawing/2014/main" id="{9959763C-470E-8D47-8354-F06F0B2376C3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388100" y="1437126"/>
            <a:ext cx="5257800" cy="449070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5E7EF66-5690-E042-9372-0EEDCB01E7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1499" y="6419410"/>
            <a:ext cx="5144870" cy="365125"/>
          </a:xfrm>
        </p:spPr>
        <p:txBody>
          <a:bodyPr/>
          <a:lstStyle/>
          <a:p>
            <a:r>
              <a:rPr lang="en-US"/>
              <a:t>College of Education/Educational Policy Studies/Shocks to the System</a:t>
            </a:r>
          </a:p>
        </p:txBody>
      </p:sp>
    </p:spTree>
    <p:extLst>
      <p:ext uri="{BB962C8B-B14F-4D97-AF65-F5344CB8AC3E}">
        <p14:creationId xmlns:p14="http://schemas.microsoft.com/office/powerpoint/2010/main" val="218676020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/>
            <a:fld id="{00000000-1234-1234-1234-123412341234}" type="slidenum">
              <a:rPr lang="en" smtClean="0"/>
              <a:pPr algn="r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70438686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94FB22-96E2-284A-8A4A-C8FD99F417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CF6CB5-2C9B-1B49-A073-D8B4585B01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99BAE2-E779-D540-9A90-1EF67F22D0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4F29C-788E-2F40-92A0-3CBEC231CE5B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C3E2AF-4BF5-164D-8556-F4D0277893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1F6F28-CD66-9541-A209-CE36D3C0F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8A9FF-9781-8F4B-9247-6A67B6ECF9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81937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32F1D-6B11-F945-9C97-762EBBC4D8EF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9757-ADC4-8943-BAA6-AA37E10E7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5325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32F1D-6B11-F945-9C97-762EBBC4D8EF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9757-ADC4-8943-BAA6-AA37E10E7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1344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32F1D-6B11-F945-9C97-762EBBC4D8EF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9757-ADC4-8943-BAA6-AA37E10E7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9322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32F1D-6B11-F945-9C97-762EBBC4D8EF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9757-ADC4-8943-BAA6-AA37E10E7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4465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32F1D-6B11-F945-9C97-762EBBC4D8EF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9757-ADC4-8943-BAA6-AA37E10E7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92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32F1D-6B11-F945-9C97-762EBBC4D8EF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9757-ADC4-8943-BAA6-AA37E10E7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647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15.xml"/><Relationship Id="rId21" Type="http://schemas.openxmlformats.org/officeDocument/2006/relationships/slideLayout" Target="../slideLayouts/slideLayout33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2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23" Type="http://schemas.openxmlformats.org/officeDocument/2006/relationships/image" Target="../media/image2.png"/><Relationship Id="rId10" Type="http://schemas.openxmlformats.org/officeDocument/2006/relationships/slideLayout" Target="../slideLayouts/slideLayout22.xml"/><Relationship Id="rId19" Type="http://schemas.openxmlformats.org/officeDocument/2006/relationships/slideLayout" Target="../slideLayouts/slideLayout31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Relationship Id="rId22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D32F1D-6B11-F945-9C97-762EBBC4D8EF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39757-ADC4-8943-BAA6-AA37E10E7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063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0"/>
          <p:cNvSpPr txBox="1"/>
          <p:nvPr/>
        </p:nvSpPr>
        <p:spPr>
          <a:xfrm>
            <a:off x="125425" y="6439768"/>
            <a:ext cx="601579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4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400" b="1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" name="Google Shape;11;p10"/>
          <p:cNvPicPr preferRelativeResize="0"/>
          <p:nvPr/>
        </p:nvPicPr>
        <p:blipFill rotWithShape="1">
          <a:blip r:embed="rId23">
            <a:alphaModFix/>
          </a:blip>
          <a:srcRect/>
          <a:stretch/>
        </p:blipFill>
        <p:spPr>
          <a:xfrm>
            <a:off x="11462017" y="6126480"/>
            <a:ext cx="604558" cy="58928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10"/>
          <p:cNvSpPr txBox="1">
            <a:spLocks noGrp="1"/>
          </p:cNvSpPr>
          <p:nvPr>
            <p:ph type="title"/>
          </p:nvPr>
        </p:nvSpPr>
        <p:spPr>
          <a:xfrm>
            <a:off x="571499" y="427475"/>
            <a:ext cx="11048999" cy="8110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1E62"/>
              </a:buClr>
              <a:buSzPts val="3600"/>
              <a:buFont typeface="Arial"/>
              <a:buNone/>
              <a:defRPr sz="3600" b="1" i="0" u="none" strike="noStrike" cap="none">
                <a:solidFill>
                  <a:srgbClr val="001E6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3" name="Google Shape;13;p10"/>
          <p:cNvSpPr txBox="1">
            <a:spLocks noGrp="1"/>
          </p:cNvSpPr>
          <p:nvPr>
            <p:ph type="body" idx="1"/>
          </p:nvPr>
        </p:nvSpPr>
        <p:spPr>
          <a:xfrm>
            <a:off x="571500" y="1437126"/>
            <a:ext cx="11049000" cy="44907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1E62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302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1E62"/>
              </a:buClr>
              <a:buSzPts val="1600"/>
              <a:buFont typeface="NTR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AAAAAA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AAAAAA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AAAAAA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AAAAAA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4" name="Google Shape;14;p10"/>
          <p:cNvPicPr preferRelativeResize="0"/>
          <p:nvPr/>
        </p:nvPicPr>
        <p:blipFill rotWithShape="1">
          <a:blip r:embed="rId23">
            <a:alphaModFix/>
          </a:blip>
          <a:srcRect/>
          <a:stretch/>
        </p:blipFill>
        <p:spPr>
          <a:xfrm>
            <a:off x="11462017" y="6126480"/>
            <a:ext cx="604558" cy="58928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10"/>
          <p:cNvSpPr txBox="1">
            <a:spLocks noGrp="1"/>
          </p:cNvSpPr>
          <p:nvPr>
            <p:ph type="ftr" idx="11"/>
          </p:nvPr>
        </p:nvSpPr>
        <p:spPr>
          <a:xfrm>
            <a:off x="571499" y="641941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8737381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7" r:id="rId15"/>
    <p:sldLayoutId id="2147483678" r:id="rId16"/>
    <p:sldLayoutId id="2147483679" r:id="rId17"/>
    <p:sldLayoutId id="2147483680" r:id="rId18"/>
    <p:sldLayoutId id="2147483681" r:id="rId19"/>
    <p:sldLayoutId id="2147483682" r:id="rId20"/>
    <p:sldLayoutId id="2147483683" r:id="rId2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64">
          <p15:clr>
            <a:srgbClr val="F26B43"/>
          </p15:clr>
        </p15:guide>
        <p15:guide id="2" pos="3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slide" Target="slide15.xml"/><Relationship Id="rId7" Type="http://schemas.openxmlformats.org/officeDocument/2006/relationships/slide" Target="slide30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2.xml"/><Relationship Id="rId5" Type="http://schemas.openxmlformats.org/officeDocument/2006/relationships/slide" Target="slide20.xml"/><Relationship Id="rId10" Type="http://schemas.openxmlformats.org/officeDocument/2006/relationships/slide" Target="slide19.xml"/><Relationship Id="rId4" Type="http://schemas.openxmlformats.org/officeDocument/2006/relationships/slide" Target="slide17.xml"/><Relationship Id="rId9" Type="http://schemas.openxmlformats.org/officeDocument/2006/relationships/slide" Target="slide3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431524"/>
            <a:ext cx="9144000" cy="2387600"/>
          </a:xfrm>
        </p:spPr>
        <p:txBody>
          <a:bodyPr>
            <a:normAutofit fontScale="90000"/>
          </a:bodyPr>
          <a:lstStyle/>
          <a:p>
            <a:br>
              <a:rPr lang="en-US" sz="4000" dirty="0"/>
            </a:br>
            <a:r>
              <a:rPr lang="en-US" sz="4000" b="1" dirty="0"/>
              <a:t>Appendix 10. </a:t>
            </a:r>
            <a:br>
              <a:rPr lang="en-US" sz="4000" b="1" dirty="0"/>
            </a:br>
            <a:r>
              <a:rPr lang="en-US" sz="4000" b="1" dirty="0"/>
              <a:t>Exploring UIC’s Data Systems</a:t>
            </a:r>
            <a:br>
              <a:rPr lang="en-US" sz="4000" dirty="0"/>
            </a:br>
            <a:r>
              <a:rPr lang="en-US" sz="3600" dirty="0"/>
              <a:t>Developing Data Management Capacity in a University-Based Doctoral Program in Urban Education Leadership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56347" y="4535905"/>
            <a:ext cx="9144000" cy="1191126"/>
          </a:xfrm>
        </p:spPr>
        <p:txBody>
          <a:bodyPr>
            <a:normAutofit/>
          </a:bodyPr>
          <a:lstStyle/>
          <a:p>
            <a:r>
              <a:rPr lang="en-US" dirty="0"/>
              <a:t>Shelby Cosner and Sam Whalen</a:t>
            </a:r>
          </a:p>
          <a:p>
            <a:r>
              <a:rPr lang="en-US" dirty="0"/>
              <a:t>UIC Center for Urban Education Leadership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CDB9B75-9EF4-0954-E619-F447FE9DAB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4085" y="6275136"/>
            <a:ext cx="11594237" cy="582864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From </a:t>
            </a:r>
            <a:r>
              <a:rPr lang="en-US" i="1" dirty="0"/>
              <a:t>Improving America's Schools Together: How District-University Partnerships and Continuous Improvement Can Transform Education</a:t>
            </a:r>
            <a:r>
              <a:rPr lang="en-US" dirty="0"/>
              <a:t>, by L. M. Gomez, M. Biag, D. G. Imig, R. Hitz, and S. Tozer (Eds.), 2023, Rowman &amp; Littlefield. Copyright © 2023 by The Rowman &amp; Littlefield Publishing Group, Inc. All rights reserved. ISBN: 9781538173220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48012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DBD2C-79EE-46BE-8202-A4E6FCE7B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9433"/>
          </a:xfrm>
        </p:spPr>
        <p:txBody>
          <a:bodyPr>
            <a:normAutofit fontScale="90000"/>
          </a:bodyPr>
          <a:lstStyle/>
          <a:p>
            <a:r>
              <a:rPr lang="en-US" sz="3200" dirty="0"/>
              <a:t>UIC EdD </a:t>
            </a:r>
            <a:r>
              <a:rPr lang="en-US" sz="3200" dirty="0" err="1"/>
              <a:t>Filemaker</a:t>
            </a:r>
            <a:r>
              <a:rPr lang="en-US" sz="3200" dirty="0"/>
              <a:t> Data Management System (Intro Dashboard)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3BDCE73C-42FF-4C97-B80F-D7D594E298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37084" y="1130968"/>
            <a:ext cx="8530389" cy="5205496"/>
          </a:xfrm>
        </p:spPr>
      </p:pic>
      <p:sp>
        <p:nvSpPr>
          <p:cNvPr id="3" name="Footer Placeholder 3">
            <a:extLst>
              <a:ext uri="{FF2B5EF4-FFF2-40B4-BE49-F238E27FC236}">
                <a16:creationId xmlns:a16="http://schemas.microsoft.com/office/drawing/2014/main" id="{A0B6E66B-846A-14FA-55CA-8EE1764BEF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3437" y="6412976"/>
            <a:ext cx="11594237" cy="365125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From </a:t>
            </a:r>
            <a:r>
              <a:rPr lang="en-US" i="1" dirty="0"/>
              <a:t>Improving America's Schools Together: How District-University Partnerships and Continuous Improvement Can Transform Education</a:t>
            </a:r>
            <a:r>
              <a:rPr lang="en-US" dirty="0"/>
              <a:t>, by L. M. Gomez, M. Biag, D. G. Imig, R. Hitz, and S. Tozer (Eds.), 2023, Rowman &amp; Littlefield. Copyright © 2023 by The Rowman &amp; Littlefield Publishing Group, Inc. All rights reserved. ISBN: 9781538173220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62648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DBD2C-79EE-46BE-8202-A4E6FCE7B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9433"/>
          </a:xfrm>
        </p:spPr>
        <p:txBody>
          <a:bodyPr>
            <a:normAutofit fontScale="90000"/>
          </a:bodyPr>
          <a:lstStyle/>
          <a:p>
            <a:r>
              <a:rPr lang="en-US" sz="3200" dirty="0"/>
              <a:t>UIC EdD </a:t>
            </a:r>
            <a:r>
              <a:rPr lang="en-US" sz="3200" dirty="0" err="1"/>
              <a:t>Filemaker</a:t>
            </a:r>
            <a:r>
              <a:rPr lang="en-US" sz="3200" dirty="0"/>
              <a:t> Application Data Table (Tracking Admissions)</a:t>
            </a:r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D5AEEE7A-2C6D-4B24-9C4D-C38EA76544C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38398" y="974558"/>
            <a:ext cx="8515204" cy="5534022"/>
          </a:xfrm>
        </p:spPr>
      </p:pic>
      <p:sp>
        <p:nvSpPr>
          <p:cNvPr id="3" name="Footer Placeholder 3">
            <a:extLst>
              <a:ext uri="{FF2B5EF4-FFF2-40B4-BE49-F238E27FC236}">
                <a16:creationId xmlns:a16="http://schemas.microsoft.com/office/drawing/2014/main" id="{09C25A98-5B0F-5E62-733D-07386CFCF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3437" y="6508580"/>
            <a:ext cx="11594237" cy="365125"/>
          </a:xfrm>
        </p:spPr>
        <p:txBody>
          <a:bodyPr/>
          <a:lstStyle/>
          <a:p>
            <a:endParaRPr lang="en-US" sz="1100" dirty="0"/>
          </a:p>
          <a:p>
            <a:r>
              <a:rPr lang="en-US" sz="1100" dirty="0"/>
              <a:t>From </a:t>
            </a:r>
            <a:r>
              <a:rPr lang="en-US" sz="1100" i="1" dirty="0"/>
              <a:t>Improving America's Schools Together: How District-University Partnerships and Continuous Improvement Can Transform Education</a:t>
            </a:r>
            <a:r>
              <a:rPr lang="en-US" sz="1100" dirty="0"/>
              <a:t>, by L. M. Gomez, M. Biag, D. G. Imig, R. Hitz, and S. Tozer (Eds.), 2023, Rowman &amp; Littlefield. Copyright © 2023 by The Rowman &amp; Littlefield Publishing Group, Inc. All rights reserved. ISBN: 9781538173220</a:t>
            </a:r>
          </a:p>
          <a:p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6614630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"/>
          <p:cNvSpPr txBox="1">
            <a:spLocks noGrp="1"/>
          </p:cNvSpPr>
          <p:nvPr>
            <p:ph type="title"/>
          </p:nvPr>
        </p:nvSpPr>
        <p:spPr>
          <a:xfrm>
            <a:off x="476349" y="310650"/>
            <a:ext cx="10743585" cy="11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/>
          <a:p>
            <a:pPr lvl="0">
              <a:buSzPts val="3600"/>
            </a:pP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Using Data to Improve Selection </a:t>
            </a:r>
            <a:endParaRPr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55" name="Google Shape;155;p2"/>
          <p:cNvSpPr txBox="1">
            <a:spLocks noGrp="1"/>
          </p:cNvSpPr>
          <p:nvPr>
            <p:ph type="body" idx="1"/>
          </p:nvPr>
        </p:nvSpPr>
        <p:spPr>
          <a:xfrm>
            <a:off x="1048675" y="2455175"/>
            <a:ext cx="5093400" cy="291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885950" y="3000375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7476712"/>
              </p:ext>
            </p:extLst>
          </p:nvPr>
        </p:nvGraphicFramePr>
        <p:xfrm>
          <a:off x="588950" y="2162566"/>
          <a:ext cx="10012374" cy="373479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112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238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202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311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257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24493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Cohort Cluster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Overall Rate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White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African-American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Latinx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mbria" panose="020405030504060302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4493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Cohorts 9-14 (N=170)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55.6%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68.7%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46.4%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53.3%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4493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Cohorts 15-19 (N=123)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76.1%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75.4%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75.0%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70.0%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510715" y="1354700"/>
            <a:ext cx="10168844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10000"/>
                  </a:schemeClr>
                </a:solidFill>
                <a:effectLst/>
                <a:uLnTx/>
                <a:uFillTx/>
                <a:latin typeface="Arial" charset="0"/>
                <a:cs typeface="Arial"/>
                <a:sym typeface="Arial"/>
              </a:rPr>
              <a:t>Comparing Average Acceptance Rates within Two Cohort Clusters for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10000"/>
                  </a:schemeClr>
                </a:solidFill>
                <a:effectLst/>
                <a:uLnTx/>
                <a:uFillTx/>
                <a:latin typeface="Arial" charset="0"/>
                <a:cs typeface="Arial"/>
                <a:sym typeface="Arial"/>
              </a:rPr>
              <a:t>Three Groups of UIC </a:t>
            </a:r>
            <a:r>
              <a:rPr kumimoji="0" lang="en-US" altLang="en-US" sz="1800" b="0" i="0" u="none" strike="noStrike" kern="0" cap="none" spc="0" normalizeH="0" baseline="0" noProof="0" dirty="0" err="1">
                <a:ln>
                  <a:noFill/>
                </a:ln>
                <a:solidFill>
                  <a:schemeClr val="accent6">
                    <a:lumMod val="10000"/>
                  </a:schemeClr>
                </a:solidFill>
                <a:effectLst/>
                <a:uLnTx/>
                <a:uFillTx/>
                <a:latin typeface="Arial" charset="0"/>
                <a:cs typeface="Arial"/>
                <a:sym typeface="Arial"/>
              </a:rPr>
              <a:t>EdD</a:t>
            </a:r>
            <a:r>
              <a:rPr kumimoji="0" lang="en-US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10000"/>
                  </a:schemeClr>
                </a:solidFill>
                <a:effectLst/>
                <a:uLnTx/>
                <a:uFillTx/>
                <a:latin typeface="Arial" charset="0"/>
                <a:cs typeface="Arial"/>
                <a:sym typeface="Arial"/>
              </a:rPr>
              <a:t> Applicants by Race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 dirty="0">
              <a:ln>
                <a:noFill/>
              </a:ln>
              <a:solidFill>
                <a:srgbClr val="575757"/>
              </a:solidFill>
              <a:effectLst/>
              <a:uLnTx/>
              <a:uFillTx/>
              <a:latin typeface="Arial" charset="0"/>
              <a:cs typeface="Arial"/>
              <a:sym typeface="Arial"/>
            </a:endParaRPr>
          </a:p>
        </p:txBody>
      </p:sp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6E0D3F2B-9F5D-9413-9760-36E489816B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76349" y="6452795"/>
            <a:ext cx="10971939" cy="365125"/>
          </a:xfrm>
        </p:spPr>
        <p:txBody>
          <a:bodyPr/>
          <a:lstStyle/>
          <a:p>
            <a:r>
              <a:rPr lang="en-US" sz="1050"/>
              <a:t>From </a:t>
            </a:r>
            <a:r>
              <a:rPr lang="en-US" sz="1050" i="1"/>
              <a:t>Improving America's Schools Together: How District-University Partnerships and Continuous Improvement Can Transform Education</a:t>
            </a:r>
            <a:r>
              <a:rPr lang="en-US" sz="1050"/>
              <a:t>, by L. M. Gomez, M. Biag, D. G. Imig, R. Hitz, and S. Tozer (Eds.), 2023, Rowman &amp; Littlefield. Copyright © 2023 by The Rowman &amp; Littlefield Publishing Group, Inc. All rights reserved. ISBN: 9781538173220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8436706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"/>
          <p:cNvSpPr txBox="1">
            <a:spLocks noGrp="1"/>
          </p:cNvSpPr>
          <p:nvPr>
            <p:ph type="title"/>
          </p:nvPr>
        </p:nvSpPr>
        <p:spPr>
          <a:xfrm>
            <a:off x="476349" y="310650"/>
            <a:ext cx="10743585" cy="826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/>
          <a:p>
            <a:pPr lvl="0">
              <a:buSzPts val="3600"/>
            </a:pP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Locating Problems with Program Applicants</a:t>
            </a:r>
            <a:endParaRPr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55" name="Google Shape;155;p2"/>
          <p:cNvSpPr txBox="1">
            <a:spLocks noGrp="1"/>
          </p:cNvSpPr>
          <p:nvPr>
            <p:ph type="body" idx="1"/>
          </p:nvPr>
        </p:nvSpPr>
        <p:spPr>
          <a:xfrm>
            <a:off x="1048675" y="2455175"/>
            <a:ext cx="5093400" cy="291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2837CBC-8B29-AB4C-BC78-738CCF96B23A}"/>
              </a:ext>
            </a:extLst>
          </p:cNvPr>
          <p:cNvSpPr txBox="1"/>
          <p:nvPr/>
        </p:nvSpPr>
        <p:spPr>
          <a:xfrm>
            <a:off x="432480" y="2518370"/>
            <a:ext cx="107435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85950" y="3000375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32480" y="1808844"/>
            <a:ext cx="1585612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 dirty="0">
              <a:ln>
                <a:noFill/>
              </a:ln>
              <a:solidFill>
                <a:srgbClr val="575757"/>
              </a:solidFill>
              <a:effectLst/>
              <a:uLnTx/>
              <a:uFillTx/>
              <a:latin typeface="Arial" charset="0"/>
              <a:cs typeface="Arial"/>
              <a:sym typeface="Arial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6439237"/>
              </p:ext>
            </p:extLst>
          </p:nvPr>
        </p:nvGraphicFramePr>
        <p:xfrm>
          <a:off x="504924" y="2016622"/>
          <a:ext cx="10127390" cy="379670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254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254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254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254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254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5544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White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African-American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Latinx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Other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544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EdD Cohorts 15-19 (N=123)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52.8%</a:t>
                      </a:r>
                      <a:endParaRPr lang="en-US" sz="20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26.8%</a:t>
                      </a:r>
                      <a:endParaRPr lang="en-US" sz="20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11.4%</a:t>
                      </a:r>
                      <a:endParaRPr lang="en-US" sz="20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8.9%</a:t>
                      </a:r>
                      <a:endParaRPr lang="en-US" sz="20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4290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CPS Teachers AY 2021 (N=22,373)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48.8%</a:t>
                      </a:r>
                      <a:endParaRPr lang="en-US" sz="20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20.7%</a:t>
                      </a:r>
                      <a:endParaRPr lang="en-US" sz="20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22.3%</a:t>
                      </a:r>
                      <a:endParaRPr lang="en-US" sz="20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8.2%</a:t>
                      </a:r>
                      <a:endParaRPr lang="en-US" sz="20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4290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CPS Students AY 2021 (N=340,658)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10.9%</a:t>
                      </a:r>
                      <a:endParaRPr lang="en-US" sz="20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35.8%</a:t>
                      </a:r>
                      <a:endParaRPr lang="en-US" sz="20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46.7%</a:t>
                      </a:r>
                      <a:endParaRPr lang="en-US" sz="20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6.6%</a:t>
                      </a:r>
                      <a:endParaRPr lang="en-US" sz="20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Action Button: Go Forward or Next 5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056302C1-503F-43DF-A1CF-2A30A0C3C8FA}"/>
              </a:ext>
            </a:extLst>
          </p:cNvPr>
          <p:cNvSpPr/>
          <p:nvPr/>
        </p:nvSpPr>
        <p:spPr>
          <a:xfrm>
            <a:off x="10372822" y="5955813"/>
            <a:ext cx="259492" cy="24713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0FBDF87-C8E2-1912-21A7-4A19137885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76349" y="6452795"/>
            <a:ext cx="10971939" cy="365125"/>
          </a:xfrm>
        </p:spPr>
        <p:txBody>
          <a:bodyPr/>
          <a:lstStyle/>
          <a:p>
            <a:r>
              <a:rPr lang="en-US" sz="1050"/>
              <a:t>From </a:t>
            </a:r>
            <a:r>
              <a:rPr lang="en-US" sz="1050" i="1"/>
              <a:t>Improving America's Schools Together: How District-University Partnerships and Continuous Improvement Can Transform Education</a:t>
            </a:r>
            <a:r>
              <a:rPr lang="en-US" sz="1050"/>
              <a:t>, by L. M. Gomez, M. Biag, D. G. Imig, R. Hitz, and S. Tozer (Eds.), 2023, Rowman &amp; Littlefield. Copyright © 2023 by The Rowman &amp; Littlefield Publishing Group, Inc. All rights reserved. ISBN: 9781538173220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6554635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DBD2C-79EE-46BE-8202-A4E6FCE7B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9433"/>
          </a:xfrm>
        </p:spPr>
        <p:txBody>
          <a:bodyPr>
            <a:normAutofit/>
          </a:bodyPr>
          <a:lstStyle/>
          <a:p>
            <a:r>
              <a:rPr lang="en-US" sz="3200" dirty="0"/>
              <a:t>UIC EdD </a:t>
            </a:r>
            <a:r>
              <a:rPr lang="en-US" sz="3200" dirty="0" err="1"/>
              <a:t>Filemaker</a:t>
            </a:r>
            <a:r>
              <a:rPr lang="en-US" sz="3200" dirty="0"/>
              <a:t> Recruiting Data Table (In Development)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83E52AB-7C26-4656-B2D8-03AF6E2C620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58130" y="974558"/>
            <a:ext cx="8275740" cy="5199299"/>
          </a:xfrm>
        </p:spPr>
      </p:pic>
      <p:sp>
        <p:nvSpPr>
          <p:cNvPr id="3" name="Action Button: Go Back or Previous 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8DFE286A-EBBB-43D8-B9B3-D6813C7B8C81}"/>
              </a:ext>
            </a:extLst>
          </p:cNvPr>
          <p:cNvSpPr/>
          <p:nvPr/>
        </p:nvSpPr>
        <p:spPr>
          <a:xfrm>
            <a:off x="10619873" y="5919940"/>
            <a:ext cx="280738" cy="253917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D327D3F-19F4-2470-8382-2081386291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98881" y="6430341"/>
            <a:ext cx="11594237" cy="365125"/>
          </a:xfrm>
        </p:spPr>
        <p:txBody>
          <a:bodyPr/>
          <a:lstStyle/>
          <a:p>
            <a:endParaRPr lang="en-US" sz="1100" dirty="0"/>
          </a:p>
          <a:p>
            <a:r>
              <a:rPr lang="en-US" sz="1100" dirty="0"/>
              <a:t>From </a:t>
            </a:r>
            <a:r>
              <a:rPr lang="en-US" sz="1100" i="1" dirty="0"/>
              <a:t>Improving America's Schools Together: How District-University Partnerships and Continuous Improvement Can Transform Education</a:t>
            </a:r>
            <a:r>
              <a:rPr lang="en-US" sz="1100" dirty="0"/>
              <a:t>, by L. M. Gomez, M. Biag, D. G. Imig, R. Hitz, and S. Tozer (Eds.), 2023, Rowman &amp; Littlefield. Copyright © 2023 by The Rowman &amp; Littlefield Publishing Group, Inc. All rights reserved. ISBN: 9781538173220</a:t>
            </a:r>
          </a:p>
          <a:p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7099116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DBD2C-79EE-46BE-8202-A4E6FCE7B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9433"/>
          </a:xfrm>
        </p:spPr>
        <p:txBody>
          <a:bodyPr>
            <a:normAutofit/>
          </a:bodyPr>
          <a:lstStyle/>
          <a:p>
            <a:r>
              <a:rPr lang="en-US" sz="3200" dirty="0"/>
              <a:t>UIC EdD </a:t>
            </a:r>
            <a:r>
              <a:rPr lang="en-US" sz="3200" dirty="0" err="1"/>
              <a:t>Filemaker</a:t>
            </a:r>
            <a:r>
              <a:rPr lang="en-US" sz="3200" dirty="0"/>
              <a:t> Student Data Table (Tracking Matriculants)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F03F1C76-88AA-45C4-A23C-07CBB8753D2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92705" y="974558"/>
            <a:ext cx="8109284" cy="5371446"/>
          </a:xfrm>
        </p:spPr>
      </p:pic>
      <p:sp>
        <p:nvSpPr>
          <p:cNvPr id="3" name="Footer Placeholder 3">
            <a:extLst>
              <a:ext uri="{FF2B5EF4-FFF2-40B4-BE49-F238E27FC236}">
                <a16:creationId xmlns:a16="http://schemas.microsoft.com/office/drawing/2014/main" id="{092E47F8-E18A-324C-D5E1-BB35CA5404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3437" y="6508580"/>
            <a:ext cx="11594237" cy="365125"/>
          </a:xfrm>
        </p:spPr>
        <p:txBody>
          <a:bodyPr/>
          <a:lstStyle/>
          <a:p>
            <a:endParaRPr lang="en-US" sz="1100" dirty="0"/>
          </a:p>
          <a:p>
            <a:r>
              <a:rPr lang="en-US" sz="1100" dirty="0"/>
              <a:t>From </a:t>
            </a:r>
            <a:r>
              <a:rPr lang="en-US" sz="1100" i="1" dirty="0"/>
              <a:t>Improving America's Schools Together: How District-University Partnerships and Continuous Improvement Can Transform Education</a:t>
            </a:r>
            <a:r>
              <a:rPr lang="en-US" sz="1100" dirty="0"/>
              <a:t>, by L. M. Gomez, M. Biag, D. G. Imig, R. Hitz, and S. Tozer (Eds.), 2023, Rowman &amp; Littlefield. Copyright © 2023 by The Rowman &amp; Littlefield Publishing Group, Inc. All rights reserved. ISBN: 9781538173220</a:t>
            </a:r>
          </a:p>
          <a:p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3131119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DBD2C-79EE-46BE-8202-A4E6FCE7B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9433"/>
          </a:xfrm>
        </p:spPr>
        <p:txBody>
          <a:bodyPr>
            <a:normAutofit/>
          </a:bodyPr>
          <a:lstStyle/>
          <a:p>
            <a:r>
              <a:rPr lang="en-US" sz="3200" dirty="0"/>
              <a:t>UIC EdD </a:t>
            </a:r>
            <a:r>
              <a:rPr lang="en-US" sz="3200" dirty="0" err="1"/>
              <a:t>Filemaker</a:t>
            </a:r>
            <a:r>
              <a:rPr lang="en-US" sz="3200" dirty="0"/>
              <a:t> Student Data Table (Education History)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C6F5F29-E90C-478A-BEFA-68FD189CCB5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974558"/>
            <a:ext cx="10515600" cy="5265654"/>
          </a:xfrm>
        </p:spPr>
      </p:pic>
      <p:sp>
        <p:nvSpPr>
          <p:cNvPr id="8" name="Action Button: Go Back or Previous 7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877550BF-736E-46F1-A6CB-F30EC27A446E}"/>
              </a:ext>
            </a:extLst>
          </p:cNvPr>
          <p:cNvSpPr/>
          <p:nvPr/>
        </p:nvSpPr>
        <p:spPr>
          <a:xfrm>
            <a:off x="11587752" y="6095833"/>
            <a:ext cx="180474" cy="14437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ooter Placeholder 3">
            <a:extLst>
              <a:ext uri="{FF2B5EF4-FFF2-40B4-BE49-F238E27FC236}">
                <a16:creationId xmlns:a16="http://schemas.microsoft.com/office/drawing/2014/main" id="{06235CE4-DC9D-1B73-2D85-EC32420104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3437" y="6508580"/>
            <a:ext cx="11594237" cy="365125"/>
          </a:xfrm>
        </p:spPr>
        <p:txBody>
          <a:bodyPr/>
          <a:lstStyle/>
          <a:p>
            <a:endParaRPr lang="en-US" sz="1100" dirty="0"/>
          </a:p>
          <a:p>
            <a:r>
              <a:rPr lang="en-US" sz="1100" dirty="0"/>
              <a:t>From </a:t>
            </a:r>
            <a:r>
              <a:rPr lang="en-US" sz="1100" i="1" dirty="0"/>
              <a:t>Improving America's Schools Together: How District-University Partnerships and Continuous Improvement Can Transform Education</a:t>
            </a:r>
            <a:r>
              <a:rPr lang="en-US" sz="1100" dirty="0"/>
              <a:t>, by L. M. Gomez, M. Biag, D. G. Imig, R. Hitz, and S. Tozer (Eds.), 2023, Rowman &amp; Littlefield. Copyright © 2023 by The Rowman &amp; Littlefield Publishing Group, Inc. All rights reserved. ISBN: 9781538173220</a:t>
            </a:r>
          </a:p>
          <a:p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4875438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DBD2C-79EE-46BE-8202-A4E6FCE7B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9433"/>
          </a:xfrm>
        </p:spPr>
        <p:txBody>
          <a:bodyPr>
            <a:normAutofit/>
          </a:bodyPr>
          <a:lstStyle/>
          <a:p>
            <a:r>
              <a:rPr lang="en-US" sz="3200" dirty="0"/>
              <a:t>UIC EdD </a:t>
            </a:r>
            <a:r>
              <a:rPr lang="en-US" sz="3200" dirty="0" err="1"/>
              <a:t>Filemaker</a:t>
            </a:r>
            <a:r>
              <a:rPr lang="en-US" sz="3200" dirty="0"/>
              <a:t> Student Data Table (EdD Program Progress)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D19EEE96-1710-4524-B4E5-24B752BBA7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974558"/>
            <a:ext cx="11012905" cy="5402179"/>
          </a:xfrm>
        </p:spPr>
      </p:pic>
      <p:sp>
        <p:nvSpPr>
          <p:cNvPr id="3" name="Footer Placeholder 3">
            <a:extLst>
              <a:ext uri="{FF2B5EF4-FFF2-40B4-BE49-F238E27FC236}">
                <a16:creationId xmlns:a16="http://schemas.microsoft.com/office/drawing/2014/main" id="{4A110AC4-427C-1820-CB6C-3FCA0CB136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3437" y="6508580"/>
            <a:ext cx="11594237" cy="365125"/>
          </a:xfrm>
        </p:spPr>
        <p:txBody>
          <a:bodyPr/>
          <a:lstStyle/>
          <a:p>
            <a:endParaRPr lang="en-US" sz="1100" dirty="0"/>
          </a:p>
          <a:p>
            <a:r>
              <a:rPr lang="en-US" sz="1100" dirty="0"/>
              <a:t>From </a:t>
            </a:r>
            <a:r>
              <a:rPr lang="en-US" sz="1100" i="1" dirty="0"/>
              <a:t>Improving America's Schools Together: How District-University Partnerships and Continuous Improvement Can Transform Education</a:t>
            </a:r>
            <a:r>
              <a:rPr lang="en-US" sz="1100" dirty="0"/>
              <a:t>, by L. M. Gomez, M. Biag, D. G. Imig, R. Hitz, and S. Tozer (Eds.), 2023, Rowman &amp; Littlefield. Copyright © 2023 by The Rowman &amp; Littlefield Publishing Group, Inc. All rights reserved. ISBN: 9781538173220</a:t>
            </a:r>
          </a:p>
          <a:p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7705835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DBD2C-79EE-46BE-8202-A4E6FCE7B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9433"/>
          </a:xfrm>
        </p:spPr>
        <p:txBody>
          <a:bodyPr>
            <a:normAutofit fontScale="90000"/>
          </a:bodyPr>
          <a:lstStyle/>
          <a:p>
            <a:r>
              <a:rPr lang="en-US" sz="3200" dirty="0"/>
              <a:t>UIC EdD </a:t>
            </a:r>
            <a:r>
              <a:rPr lang="en-US" sz="3200" dirty="0" err="1"/>
              <a:t>Filemaker</a:t>
            </a:r>
            <a:r>
              <a:rPr lang="en-US" sz="3200" dirty="0"/>
              <a:t> Student Data Table (Academic Course History)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C9B04826-5020-4B07-BE4C-F0ADF5C83C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058779"/>
            <a:ext cx="10515600" cy="5269832"/>
          </a:xfrm>
        </p:spPr>
      </p:pic>
      <p:sp>
        <p:nvSpPr>
          <p:cNvPr id="8" name="Action Button: Go Back or Previous 7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EC02CCCD-E2D5-4439-88CD-A6571A44DAF9}"/>
              </a:ext>
            </a:extLst>
          </p:cNvPr>
          <p:cNvSpPr/>
          <p:nvPr/>
        </p:nvSpPr>
        <p:spPr>
          <a:xfrm>
            <a:off x="11405937" y="5967664"/>
            <a:ext cx="240631" cy="19250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ooter Placeholder 3">
            <a:extLst>
              <a:ext uri="{FF2B5EF4-FFF2-40B4-BE49-F238E27FC236}">
                <a16:creationId xmlns:a16="http://schemas.microsoft.com/office/drawing/2014/main" id="{91EDD392-0F53-A9BF-0595-9454C86C44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3437" y="6508580"/>
            <a:ext cx="11594237" cy="365125"/>
          </a:xfrm>
        </p:spPr>
        <p:txBody>
          <a:bodyPr/>
          <a:lstStyle/>
          <a:p>
            <a:endParaRPr lang="en-US" sz="1100" dirty="0"/>
          </a:p>
          <a:p>
            <a:r>
              <a:rPr lang="en-US" sz="1100" dirty="0"/>
              <a:t>From </a:t>
            </a:r>
            <a:r>
              <a:rPr lang="en-US" sz="1100" i="1" dirty="0"/>
              <a:t>Improving America's Schools Together: How District-University Partnerships and Continuous Improvement Can Transform Education</a:t>
            </a:r>
            <a:r>
              <a:rPr lang="en-US" sz="1100" dirty="0"/>
              <a:t>, by L. M. Gomez, M. Biag, D. G. Imig, R. Hitz, and S. Tozer (Eds.), 2023, Rowman &amp; Littlefield. Copyright © 2023 by The Rowman &amp; Littlefield Publishing Group, Inc. All rights reserved. ISBN: 9781538173220</a:t>
            </a:r>
          </a:p>
          <a:p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6588698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DBD2C-79EE-46BE-8202-A4E6FCE7B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9433"/>
          </a:xfrm>
        </p:spPr>
        <p:txBody>
          <a:bodyPr>
            <a:normAutofit/>
          </a:bodyPr>
          <a:lstStyle/>
          <a:p>
            <a:r>
              <a:rPr lang="en-US" sz="3200" dirty="0"/>
              <a:t>UIC EdD </a:t>
            </a:r>
            <a:r>
              <a:rPr lang="en-US" sz="3200" dirty="0" err="1"/>
              <a:t>Filemaker</a:t>
            </a:r>
            <a:r>
              <a:rPr lang="en-US" sz="3200" dirty="0"/>
              <a:t> Student Data Table (Coaching History)</a:t>
            </a:r>
          </a:p>
        </p:txBody>
      </p:sp>
      <p:sp>
        <p:nvSpPr>
          <p:cNvPr id="8" name="Action Button: Go Back or Previous 7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1441C3C6-236D-48E9-8B14-41887B75C382}"/>
              </a:ext>
            </a:extLst>
          </p:cNvPr>
          <p:cNvSpPr/>
          <p:nvPr/>
        </p:nvSpPr>
        <p:spPr>
          <a:xfrm>
            <a:off x="11185358" y="5991726"/>
            <a:ext cx="336884" cy="2286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F392B77F-EB99-6461-6249-8EB10AC77B16}"/>
              </a:ext>
            </a:extLst>
          </p:cNvPr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21084215"/>
              </p:ext>
            </p:extLst>
          </p:nvPr>
        </p:nvGraphicFramePr>
        <p:xfrm>
          <a:off x="1034716" y="1215189"/>
          <a:ext cx="9938084" cy="500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3" imgW="8134227" imgH="3076247" progId="Acrobat.Document.DC">
                  <p:embed/>
                </p:oleObj>
              </mc:Choice>
              <mc:Fallback>
                <p:oleObj name="Acrobat Document" r:id="rId3" imgW="8134227" imgH="3076247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34716" y="1215189"/>
                        <a:ext cx="9938084" cy="5005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033108-A07F-03A7-5965-6FBC45121F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3437" y="6508580"/>
            <a:ext cx="11594237" cy="365125"/>
          </a:xfrm>
        </p:spPr>
        <p:txBody>
          <a:bodyPr/>
          <a:lstStyle/>
          <a:p>
            <a:endParaRPr lang="en-US" sz="1100" dirty="0"/>
          </a:p>
          <a:p>
            <a:r>
              <a:rPr lang="en-US" sz="1100" dirty="0"/>
              <a:t>From </a:t>
            </a:r>
            <a:r>
              <a:rPr lang="en-US" sz="1100" i="1" dirty="0"/>
              <a:t>Improving America's Schools Together: How District-University Partnerships and Continuous Improvement Can Transform Education</a:t>
            </a:r>
            <a:r>
              <a:rPr lang="en-US" sz="1100" dirty="0"/>
              <a:t>, by L. M. Gomez, M. Biag, D. G. Imig, R. Hitz, and S. Tozer (Eds.), 2023, Rowman &amp; Littlefield. Copyright © 2023 by The Rowman &amp; Littlefield Publishing Group, Inc. All rights reserved. ISBN: 9781538173220</a:t>
            </a:r>
          </a:p>
          <a:p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8958899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4000" dirty="0"/>
              <a:t>Key Topics That We’ll Explore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F6986C1-850C-B675-1D2F-5F6F2B6AD4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Stages of Data System Development at UIC</a:t>
            </a:r>
          </a:p>
          <a:p>
            <a:r>
              <a:rPr lang="en-US" dirty="0"/>
              <a:t>Costs and Funders</a:t>
            </a:r>
          </a:p>
          <a:p>
            <a:r>
              <a:rPr lang="en-US" dirty="0"/>
              <a:t>Types of Analytic Tools and Data Sources</a:t>
            </a:r>
          </a:p>
          <a:p>
            <a:r>
              <a:rPr lang="en-US" dirty="0"/>
              <a:t>The UIC Impact Logic Informing Data Collection</a:t>
            </a:r>
          </a:p>
          <a:p>
            <a:r>
              <a:rPr lang="en-US" dirty="0"/>
              <a:t>An Inside Look at our Relational Database</a:t>
            </a:r>
          </a:p>
          <a:p>
            <a:r>
              <a:rPr lang="en-US" dirty="0"/>
              <a:t>Samples of Analysis Enabled by the Database</a:t>
            </a:r>
          </a:p>
          <a:p>
            <a:r>
              <a:rPr lang="en-US" dirty="0"/>
              <a:t>Uses of Analysis</a:t>
            </a:r>
          </a:p>
          <a:p>
            <a:r>
              <a:rPr lang="en-US" dirty="0"/>
              <a:t>How Some Analysis Reports are Generated</a:t>
            </a:r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1A2C558C-F0B8-671E-5ECF-405C7B4553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4113" y="6356350"/>
            <a:ext cx="11794732" cy="365125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From </a:t>
            </a:r>
            <a:r>
              <a:rPr lang="en-US" i="1" dirty="0"/>
              <a:t>Improving America's Schools Together: How District-University Partnerships and Continuous Improvement Can Transform Education</a:t>
            </a:r>
            <a:r>
              <a:rPr lang="en-US" dirty="0"/>
              <a:t>, by L. M. Gomez, M. Biag, D. G. Imig, R. Hitz, and S. Tozer (Eds.), 2023, Rowman &amp; Littlefield. Copyright © 2023 by The Rowman &amp; Littlefield Publishing Group, Inc. All rights reserved. ISBN: 9781538173220</a:t>
            </a:r>
          </a:p>
          <a:p>
            <a:endParaRPr lang="en-US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F2AB041-128F-0F43-B624-91708DFE35EA}"/>
              </a:ext>
            </a:extLst>
          </p:cNvPr>
          <p:cNvSpPr txBox="1">
            <a:spLocks/>
          </p:cNvSpPr>
          <p:nvPr/>
        </p:nvSpPr>
        <p:spPr>
          <a:xfrm>
            <a:off x="1217037" y="66077"/>
            <a:ext cx="9144000" cy="130896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5489648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760" y="533231"/>
            <a:ext cx="10515600" cy="731670"/>
          </a:xfrm>
        </p:spPr>
        <p:txBody>
          <a:bodyPr>
            <a:normAutofit fontScale="90000"/>
          </a:bodyPr>
          <a:lstStyle/>
          <a:p>
            <a:br>
              <a:rPr lang="en-US" i="1" dirty="0"/>
            </a:b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132" y="274293"/>
            <a:ext cx="11467454" cy="939344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en-US" sz="3200" dirty="0">
                <a:latin typeface="+mj-lt"/>
              </a:rPr>
              <a:t>Partnering with the Chicago Public Education Fund (CPEF) to Access Aggregate CPS Principal Annual Evaluation Data</a:t>
            </a:r>
          </a:p>
        </p:txBody>
      </p:sp>
      <p:sp>
        <p:nvSpPr>
          <p:cNvPr id="8" name="Rectangle 1">
            <a:extLst>
              <a:ext uri="{FF2B5EF4-FFF2-40B4-BE49-F238E27FC236}">
                <a16:creationId xmlns:a16="http://schemas.microsoft.com/office/drawing/2014/main" id="{DCAA5EAA-FE8C-AE46-89CB-5315FE8986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105" y="224336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3BCF51A-DE22-8148-BF12-EA4B50F5575F}"/>
              </a:ext>
            </a:extLst>
          </p:cNvPr>
          <p:cNvSpPr/>
          <p:nvPr/>
        </p:nvSpPr>
        <p:spPr>
          <a:xfrm>
            <a:off x="405477" y="2101717"/>
            <a:ext cx="113051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134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</a:rPr>
              <a:t>:</a:t>
            </a:r>
            <a:r>
              <a:rPr lang="en-US" sz="1400" dirty="0"/>
              <a:t> 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6274134"/>
              </p:ext>
            </p:extLst>
          </p:nvPr>
        </p:nvGraphicFramePr>
        <p:xfrm>
          <a:off x="898070" y="1523841"/>
          <a:ext cx="10515601" cy="474632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17550">
                  <a:extLst>
                    <a:ext uri="{9D8B030D-6E8A-4147-A177-3AD203B41FA5}">
                      <a16:colId xmlns:a16="http://schemas.microsoft.com/office/drawing/2014/main" val="3528193665"/>
                    </a:ext>
                  </a:extLst>
                </a:gridCol>
                <a:gridCol w="8598051">
                  <a:extLst>
                    <a:ext uri="{9D8B030D-6E8A-4147-A177-3AD203B41FA5}">
                      <a16:colId xmlns:a16="http://schemas.microsoft.com/office/drawing/2014/main" val="3331374392"/>
                    </a:ext>
                  </a:extLst>
                </a:gridCol>
              </a:tblGrid>
              <a:tr h="65883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Competency A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“Champions teacher and staff excellence through a focus on continuous improvement to develop and achieve the vision of high expectations for all students.”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6082212"/>
                  </a:ext>
                </a:extLst>
              </a:tr>
              <a:tr h="81749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Competency B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aseline="0" dirty="0">
                          <a:effectLst/>
                        </a:rPr>
                        <a:t>“Creates powerful professional learning systems that guarantee learning for all students.”</a:t>
                      </a:r>
                      <a:endParaRPr lang="en-US" sz="1800" baseline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7654780"/>
                  </a:ext>
                </a:extLst>
              </a:tr>
              <a:tr h="40874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Competency C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aseline="0">
                          <a:effectLst/>
                        </a:rPr>
                        <a:t>“Builds a culture focused on college and career readiness for all students.”</a:t>
                      </a:r>
                      <a:endParaRPr lang="en-US" sz="1800" baseline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1508090"/>
                  </a:ext>
                </a:extLst>
              </a:tr>
              <a:tr h="40874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Competency D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aseline="0">
                          <a:effectLst/>
                        </a:rPr>
                        <a:t>“Empowers and motivates families and the community to become engaged.”</a:t>
                      </a:r>
                      <a:endParaRPr lang="en-US" sz="1800" baseline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4957144"/>
                  </a:ext>
                </a:extLst>
              </a:tr>
              <a:tr h="40874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Competency E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aseline="0">
                          <a:effectLst/>
                        </a:rPr>
                        <a:t>“Relentlessly pursues self-disciplined thinking and action.”</a:t>
                      </a:r>
                      <a:endParaRPr lang="en-US" sz="1800" baseline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3229219"/>
                  </a:ext>
                </a:extLst>
              </a:tr>
              <a:tr h="81749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Competency A-E Rating Scale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aseline="0" dirty="0">
                          <a:effectLst/>
                        </a:rPr>
                        <a:t>1 = Unsatisfactory; 2 = Developing; 3 = Proficient; 4 = Excellent</a:t>
                      </a:r>
                      <a:endParaRPr lang="en-US" sz="1800" baseline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5891174"/>
                  </a:ext>
                </a:extLst>
              </a:tr>
              <a:tr h="122624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Summary Practice Rating Scale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aseline="0" dirty="0">
                          <a:effectLst/>
                        </a:rPr>
                        <a:t>Mean Score Ranges: 1 – 1.49 = Unsatisfactory; 1.5 – 2.49 = Basic; 2.5 – 3.49 = Proficient; 3.5 – 4 = Distinguished (Computed from Mean of Competencies A-E)</a:t>
                      </a:r>
                      <a:endParaRPr lang="en-US" sz="1800" baseline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7824893"/>
                  </a:ext>
                </a:extLst>
              </a:tr>
            </a:tbl>
          </a:graphicData>
        </a:graphic>
      </p:graphicFrame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27AF9A03-A3E0-E612-5B16-1B9F358CF7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3437" y="6508580"/>
            <a:ext cx="11594237" cy="365125"/>
          </a:xfrm>
        </p:spPr>
        <p:txBody>
          <a:bodyPr/>
          <a:lstStyle/>
          <a:p>
            <a:endParaRPr lang="en-US" sz="1100" dirty="0"/>
          </a:p>
          <a:p>
            <a:r>
              <a:rPr lang="en-US" sz="1100" dirty="0"/>
              <a:t>From </a:t>
            </a:r>
            <a:r>
              <a:rPr lang="en-US" sz="1100" i="1" dirty="0"/>
              <a:t>Improving America's Schools Together: How District-University Partnerships and Continuous Improvement Can Transform Education</a:t>
            </a:r>
            <a:r>
              <a:rPr lang="en-US" sz="1100" dirty="0"/>
              <a:t>, by L. M. Gomez, M. Biag, D. G. Imig, R. Hitz, and S. Tozer (Eds.), 2023, Rowman &amp; Littlefield. Copyright © 2023 by The Rowman &amp; Littlefield Publishing Group, Inc. All rights reserved. ISBN: 9781538173220</a:t>
            </a:r>
          </a:p>
          <a:p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3339757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760" y="533231"/>
            <a:ext cx="10515600" cy="731670"/>
          </a:xfrm>
        </p:spPr>
        <p:txBody>
          <a:bodyPr>
            <a:normAutofit fontScale="90000"/>
          </a:bodyPr>
          <a:lstStyle/>
          <a:p>
            <a:br>
              <a:rPr lang="en-US" i="1" dirty="0"/>
            </a:b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132" y="274293"/>
            <a:ext cx="11467454" cy="939344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en-US" sz="3200" dirty="0">
                <a:latin typeface="+mj-lt"/>
              </a:rPr>
              <a:t>Partnering with the Chicago Public Education Fund (CPEF) to Access Aggregate CPS Principal Annual Evaluation Data</a:t>
            </a:r>
          </a:p>
        </p:txBody>
      </p:sp>
      <p:sp>
        <p:nvSpPr>
          <p:cNvPr id="8" name="Rectangle 1">
            <a:extLst>
              <a:ext uri="{FF2B5EF4-FFF2-40B4-BE49-F238E27FC236}">
                <a16:creationId xmlns:a16="http://schemas.microsoft.com/office/drawing/2014/main" id="{DCAA5EAA-FE8C-AE46-89CB-5315FE8986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105" y="224336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3BCF51A-DE22-8148-BF12-EA4B50F5575F}"/>
              </a:ext>
            </a:extLst>
          </p:cNvPr>
          <p:cNvSpPr/>
          <p:nvPr/>
        </p:nvSpPr>
        <p:spPr>
          <a:xfrm>
            <a:off x="405477" y="2101717"/>
            <a:ext cx="113051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134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</a:rPr>
              <a:t>:</a:t>
            </a:r>
            <a:r>
              <a:rPr lang="en-US" sz="1400" dirty="0"/>
              <a:t> 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8903530"/>
              </p:ext>
            </p:extLst>
          </p:nvPr>
        </p:nvGraphicFramePr>
        <p:xfrm>
          <a:off x="1322614" y="1264901"/>
          <a:ext cx="9927773" cy="51963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40563">
                  <a:extLst>
                    <a:ext uri="{9D8B030D-6E8A-4147-A177-3AD203B41FA5}">
                      <a16:colId xmlns:a16="http://schemas.microsoft.com/office/drawing/2014/main" val="3259513544"/>
                    </a:ext>
                  </a:extLst>
                </a:gridCol>
                <a:gridCol w="1491506">
                  <a:extLst>
                    <a:ext uri="{9D8B030D-6E8A-4147-A177-3AD203B41FA5}">
                      <a16:colId xmlns:a16="http://schemas.microsoft.com/office/drawing/2014/main" val="45886401"/>
                    </a:ext>
                  </a:extLst>
                </a:gridCol>
                <a:gridCol w="1491506">
                  <a:extLst>
                    <a:ext uri="{9D8B030D-6E8A-4147-A177-3AD203B41FA5}">
                      <a16:colId xmlns:a16="http://schemas.microsoft.com/office/drawing/2014/main" val="4077097678"/>
                    </a:ext>
                  </a:extLst>
                </a:gridCol>
                <a:gridCol w="1316034">
                  <a:extLst>
                    <a:ext uri="{9D8B030D-6E8A-4147-A177-3AD203B41FA5}">
                      <a16:colId xmlns:a16="http://schemas.microsoft.com/office/drawing/2014/main" val="3615015062"/>
                    </a:ext>
                  </a:extLst>
                </a:gridCol>
                <a:gridCol w="1597763">
                  <a:extLst>
                    <a:ext uri="{9D8B030D-6E8A-4147-A177-3AD203B41FA5}">
                      <a16:colId xmlns:a16="http://schemas.microsoft.com/office/drawing/2014/main" val="2127012123"/>
                    </a:ext>
                  </a:extLst>
                </a:gridCol>
                <a:gridCol w="1597763">
                  <a:extLst>
                    <a:ext uri="{9D8B030D-6E8A-4147-A177-3AD203B41FA5}">
                      <a16:colId xmlns:a16="http://schemas.microsoft.com/office/drawing/2014/main" val="4114945117"/>
                    </a:ext>
                  </a:extLst>
                </a:gridCol>
                <a:gridCol w="1292638">
                  <a:extLst>
                    <a:ext uri="{9D8B030D-6E8A-4147-A177-3AD203B41FA5}">
                      <a16:colId xmlns:a16="http://schemas.microsoft.com/office/drawing/2014/main" val="2816260963"/>
                    </a:ext>
                  </a:extLst>
                </a:gridCol>
              </a:tblGrid>
              <a:tr h="47478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Unsatisfactory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Developing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Proficient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Excellent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At Least Proficient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3207470"/>
                  </a:ext>
                </a:extLst>
              </a:tr>
              <a:tr h="28139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Comp 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UIC (48)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2.1%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12.5%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52.1%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33.3%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85.4%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3672985"/>
                  </a:ext>
                </a:extLst>
              </a:tr>
              <a:tr h="28139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CPS (421)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1.7%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19.0%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49.4%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29.9%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79.3%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2193903"/>
                  </a:ext>
                </a:extLst>
              </a:tr>
              <a:tr h="28139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Comp B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UIC (48)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2.1%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22.9%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50.0%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25.0%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75.0%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1026274"/>
                  </a:ext>
                </a:extLst>
              </a:tr>
              <a:tr h="28139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CPS (421)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2.4%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21.4%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52.0%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24.2%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76.2%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5887042"/>
                  </a:ext>
                </a:extLst>
              </a:tr>
              <a:tr h="28139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Comp C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UIC (48)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0.0%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12.5%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64.6%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22.9%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87.5%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5681681"/>
                  </a:ext>
                </a:extLst>
              </a:tr>
              <a:tr h="28139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CPS (421)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1.2%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14.5%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55.8%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28.5%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84.3%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367597"/>
                  </a:ext>
                </a:extLst>
              </a:tr>
              <a:tr h="28139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Comp D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UIC (48)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0.0%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8.3%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54.2%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37.5%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91.7%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4767170"/>
                  </a:ext>
                </a:extLst>
              </a:tr>
              <a:tr h="28139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CPS (421)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0.5%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8.1%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54.4%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37.1%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91.4%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9554919"/>
                  </a:ext>
                </a:extLst>
              </a:tr>
              <a:tr h="28139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Comp 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UIC (48)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0.0%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10.4%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52.1%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37.5%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89.6%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534823"/>
                  </a:ext>
                </a:extLst>
              </a:tr>
              <a:tr h="28139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CPS (421)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1.7%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15.0%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50.8%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32.5%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83.4%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9198760"/>
                  </a:ext>
                </a:extLst>
              </a:tr>
              <a:tr h="47478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Unsatisfactory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Basic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Proficient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Distinguished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At Least Proficient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5922080"/>
                  </a:ext>
                </a:extLst>
              </a:tr>
              <a:tr h="281397">
                <a:tc row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Practice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Rating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UIC (48)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0.0%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10.4%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62.5%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27.1%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89.6%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81732"/>
                  </a:ext>
                </a:extLst>
              </a:tr>
              <a:tr h="28139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CPS (421)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13.5%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57.0%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28.5%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85.5%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1093092"/>
                  </a:ext>
                </a:extLst>
              </a:tr>
              <a:tr h="28139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Group Mean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7429766"/>
                  </a:ext>
                </a:extLst>
              </a:tr>
              <a:tr h="281397">
                <a:tc row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Practice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Score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UIC (48)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3.14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1532835"/>
                  </a:ext>
                </a:extLst>
              </a:tr>
              <a:tr h="28139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CPS (421)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3.11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9357662"/>
                  </a:ext>
                </a:extLst>
              </a:tr>
            </a:tbl>
          </a:graphicData>
        </a:graphic>
      </p:graphicFrame>
      <p:sp>
        <p:nvSpPr>
          <p:cNvPr id="4" name="Action Button: Go Back or Previous 3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6FF1391F-0D86-4DF1-A48E-D2C489BC07AD}"/>
              </a:ext>
            </a:extLst>
          </p:cNvPr>
          <p:cNvSpPr/>
          <p:nvPr/>
        </p:nvSpPr>
        <p:spPr>
          <a:xfrm>
            <a:off x="11598163" y="6138864"/>
            <a:ext cx="279511" cy="29656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7EE4D835-78A1-5107-5881-E4EFC241DD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3437" y="6508580"/>
            <a:ext cx="11594237" cy="365125"/>
          </a:xfrm>
        </p:spPr>
        <p:txBody>
          <a:bodyPr/>
          <a:lstStyle/>
          <a:p>
            <a:endParaRPr lang="en-US" sz="1100" dirty="0"/>
          </a:p>
          <a:p>
            <a:r>
              <a:rPr lang="en-US" sz="1100" dirty="0"/>
              <a:t>From </a:t>
            </a:r>
            <a:r>
              <a:rPr lang="en-US" sz="1100" i="1" dirty="0"/>
              <a:t>Improving America's Schools Together: How District-University Partnerships and Continuous Improvement Can Transform Education</a:t>
            </a:r>
            <a:r>
              <a:rPr lang="en-US" sz="1100" dirty="0"/>
              <a:t>, by L. M. Gomez, M. Biag, D. G. Imig, R. Hitz, and S. Tozer (Eds.), 2023, Rowman &amp; Littlefield. Copyright © 2023 by The Rowman &amp; Littlefield Publishing Group, Inc. All rights reserved. ISBN: 9781538173220</a:t>
            </a:r>
          </a:p>
          <a:p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2640023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DBD2C-79EE-46BE-8202-A4E6FCE7B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9433"/>
          </a:xfrm>
        </p:spPr>
        <p:txBody>
          <a:bodyPr>
            <a:normAutofit/>
          </a:bodyPr>
          <a:lstStyle/>
          <a:p>
            <a:r>
              <a:rPr lang="en-US" sz="3200" dirty="0"/>
              <a:t>UIC EdD </a:t>
            </a:r>
            <a:r>
              <a:rPr lang="en-US" sz="3200" dirty="0" err="1"/>
              <a:t>Filemaker</a:t>
            </a:r>
            <a:r>
              <a:rPr lang="en-US" sz="3200" dirty="0"/>
              <a:t> Student Data Table (Tracking Career Path)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51B1C5E1-B7C3-4DD1-B72E-713FB29F69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528011"/>
            <a:ext cx="10515600" cy="4752473"/>
          </a:xfrm>
        </p:spPr>
      </p:pic>
      <p:sp>
        <p:nvSpPr>
          <p:cNvPr id="3" name="Footer Placeholder 3">
            <a:extLst>
              <a:ext uri="{FF2B5EF4-FFF2-40B4-BE49-F238E27FC236}">
                <a16:creationId xmlns:a16="http://schemas.microsoft.com/office/drawing/2014/main" id="{A214F942-302B-2B23-8934-7EF154845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3437" y="6508580"/>
            <a:ext cx="11594237" cy="365125"/>
          </a:xfrm>
        </p:spPr>
        <p:txBody>
          <a:bodyPr/>
          <a:lstStyle/>
          <a:p>
            <a:endParaRPr lang="en-US" sz="1100" dirty="0"/>
          </a:p>
          <a:p>
            <a:r>
              <a:rPr lang="en-US" sz="1100" dirty="0"/>
              <a:t>From </a:t>
            </a:r>
            <a:r>
              <a:rPr lang="en-US" sz="1100" i="1" dirty="0"/>
              <a:t>Improving America's Schools Together: How District-University Partnerships and Continuous Improvement Can Transform Education</a:t>
            </a:r>
            <a:r>
              <a:rPr lang="en-US" sz="1100" dirty="0"/>
              <a:t>, by L. M. Gomez, M. Biag, D. G. Imig, R. Hitz, and S. Tozer (Eds.), 2023, Rowman &amp; Littlefield. Copyright © 2023 by The Rowman &amp; Littlefield Publishing Group, Inc. All rights reserved. ISBN: 9781538173220</a:t>
            </a:r>
          </a:p>
          <a:p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9323404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17AC86-BD4B-4352-93EF-AAFA62CE3F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77875"/>
          </a:xfrm>
        </p:spPr>
        <p:txBody>
          <a:bodyPr>
            <a:normAutofit/>
          </a:bodyPr>
          <a:lstStyle/>
          <a:p>
            <a:r>
              <a:rPr lang="en-US" sz="4000" dirty="0"/>
              <a:t>From Raw Data to Data Analysis (Typical Steps)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CDFF54-EDA5-4CD0-8C18-824873C207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Data migrate into </a:t>
            </a:r>
            <a:r>
              <a:rPr lang="en-US" dirty="0" err="1"/>
              <a:t>Filemaker</a:t>
            </a:r>
            <a:r>
              <a:rPr lang="en-US" dirty="0"/>
              <a:t> through 3 processes:</a:t>
            </a:r>
          </a:p>
          <a:p>
            <a:pPr lvl="1"/>
            <a:r>
              <a:rPr lang="en-US" dirty="0"/>
              <a:t>Manual input (e.g., currently, annual update of employment status)</a:t>
            </a:r>
          </a:p>
          <a:p>
            <a:pPr lvl="1"/>
            <a:r>
              <a:rPr lang="en-US" dirty="0"/>
              <a:t>External data upload (e.g., school table; CPS school metrics)</a:t>
            </a:r>
          </a:p>
          <a:p>
            <a:pPr lvl="1"/>
            <a:r>
              <a:rPr lang="en-US" dirty="0"/>
              <a:t>Transfer within </a:t>
            </a:r>
            <a:r>
              <a:rPr lang="en-US" dirty="0" err="1"/>
              <a:t>Filemaker</a:t>
            </a:r>
            <a:r>
              <a:rPr lang="en-US" dirty="0"/>
              <a:t> (e.g., from the application table to student table)</a:t>
            </a:r>
          </a:p>
          <a:p>
            <a:r>
              <a:rPr lang="en-US" dirty="0"/>
              <a:t>Data exported from </a:t>
            </a:r>
            <a:r>
              <a:rPr lang="en-US" dirty="0" err="1"/>
              <a:t>Filemaker</a:t>
            </a:r>
            <a:r>
              <a:rPr lang="en-US" dirty="0"/>
              <a:t> into Excel format</a:t>
            </a:r>
          </a:p>
          <a:p>
            <a:pPr lvl="1"/>
            <a:r>
              <a:rPr lang="en-US" dirty="0"/>
              <a:t>Initial download often features multiple lines of data per person</a:t>
            </a:r>
          </a:p>
          <a:p>
            <a:r>
              <a:rPr lang="en-US" dirty="0"/>
              <a:t>Data cleaned and coded to address specific research questions</a:t>
            </a:r>
          </a:p>
          <a:p>
            <a:r>
              <a:rPr lang="en-US" dirty="0"/>
              <a:t>Depending on analysis, import modified Excel file to SPSS, and match to further CPS or ISBE data files not included in </a:t>
            </a:r>
            <a:r>
              <a:rPr lang="en-US" dirty="0" err="1"/>
              <a:t>Filemaker</a:t>
            </a:r>
            <a:endParaRPr lang="en-US" dirty="0"/>
          </a:p>
          <a:p>
            <a:r>
              <a:rPr lang="en-US" dirty="0"/>
              <a:t>In some cases, upload newly computed variables back into </a:t>
            </a:r>
            <a:r>
              <a:rPr lang="en-US" dirty="0" err="1"/>
              <a:t>Filemaker</a:t>
            </a:r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06660AB-5756-D7FB-3F8A-302E363E43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3437" y="6508580"/>
            <a:ext cx="11594237" cy="365125"/>
          </a:xfrm>
        </p:spPr>
        <p:txBody>
          <a:bodyPr/>
          <a:lstStyle/>
          <a:p>
            <a:endParaRPr lang="en-US" sz="1100" dirty="0"/>
          </a:p>
          <a:p>
            <a:r>
              <a:rPr lang="en-US" sz="1100" dirty="0"/>
              <a:t>From </a:t>
            </a:r>
            <a:r>
              <a:rPr lang="en-US" sz="1100" i="1" dirty="0"/>
              <a:t>Improving America's Schools Together: How District-University Partnerships and Continuous Improvement Can Transform Education</a:t>
            </a:r>
            <a:r>
              <a:rPr lang="en-US" sz="1100" dirty="0"/>
              <a:t>, by L. M. Gomez, M. Biag, D. G. Imig, R. Hitz, and S. Tozer (Eds.), 2023, Rowman &amp; Littlefield. Copyright © 2023 by The Rowman &amp; Littlefield Publishing Group, Inc. All rights reserved. ISBN: 9781538173220</a:t>
            </a:r>
          </a:p>
          <a:p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42291431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C5A2A3-A00F-4324-8E80-E65B908809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Preview of five data queries and analyses based on the </a:t>
            </a:r>
            <a:r>
              <a:rPr lang="en-US" dirty="0" err="1"/>
              <a:t>Filemaker</a:t>
            </a:r>
            <a:r>
              <a:rPr lang="en-US" dirty="0"/>
              <a:t> career progress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4A2A09-8ADB-4638-AB21-6FC897AF29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n-US" sz="2400" b="1" dirty="0"/>
              <a:t>School Placement Query: </a:t>
            </a:r>
            <a:r>
              <a:rPr lang="en-US" sz="2400" dirty="0"/>
              <a:t>What Percentage of UIC-trained Leadership Students are Placed in School Leadership Positions (Principal or Assistant Principal) Immediately Following the Residency? (first post-residency placement)</a:t>
            </a:r>
          </a:p>
          <a:p>
            <a:pPr algn="just"/>
            <a:r>
              <a:rPr lang="en-US" sz="2400" b="1" dirty="0"/>
              <a:t>School Placement Query: </a:t>
            </a:r>
            <a:r>
              <a:rPr lang="en-US" sz="2400" dirty="0"/>
              <a:t>What is the Average Time Necessary for UIC-trained School Leaders to Attain Their First Principalship Following the Residency Year?</a:t>
            </a:r>
          </a:p>
          <a:p>
            <a:pPr algn="just"/>
            <a:r>
              <a:rPr lang="en-US" sz="2400" b="1" dirty="0"/>
              <a:t>Retention  Query: </a:t>
            </a:r>
            <a:r>
              <a:rPr lang="en-US" sz="2400" dirty="0"/>
              <a:t>On average how many years do UIC-trained principals spend in their first principal placements?</a:t>
            </a:r>
          </a:p>
          <a:p>
            <a:pPr algn="just"/>
            <a:r>
              <a:rPr lang="en-US" sz="2400" b="1" dirty="0"/>
              <a:t>Retention Query: </a:t>
            </a:r>
            <a:r>
              <a:rPr lang="en-US" sz="2400" dirty="0"/>
              <a:t>On average how many years do UIC-trained leaders spend in school leadership roles? In school or district leadership roles?</a:t>
            </a:r>
          </a:p>
          <a:p>
            <a:pPr algn="just"/>
            <a:r>
              <a:rPr lang="en-US" sz="2400" b="1" dirty="0"/>
              <a:t>Advancement Query: </a:t>
            </a:r>
            <a:r>
              <a:rPr lang="en-US" sz="2400" dirty="0"/>
              <a:t>What percentage of UIC-trained leaders advance from school leader to district leader positions (i.e. roles with supervisory and policy-making authority)?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3095710-3926-C4F2-98D7-74ABFB9C3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3437" y="6508580"/>
            <a:ext cx="11594237" cy="365125"/>
          </a:xfrm>
        </p:spPr>
        <p:txBody>
          <a:bodyPr/>
          <a:lstStyle/>
          <a:p>
            <a:endParaRPr lang="en-US" sz="1100" dirty="0"/>
          </a:p>
          <a:p>
            <a:r>
              <a:rPr lang="en-US" sz="1100" dirty="0"/>
              <a:t>From </a:t>
            </a:r>
            <a:r>
              <a:rPr lang="en-US" sz="1100" i="1" dirty="0"/>
              <a:t>Improving America's Schools Together: How District-University Partnerships and Continuous Improvement Can Transform Education</a:t>
            </a:r>
            <a:r>
              <a:rPr lang="en-US" sz="1100" dirty="0"/>
              <a:t>, by L. M. Gomez, M. Biag, D. G. Imig, R. Hitz, and S. Tozer (Eds.), 2023, Rowman &amp; Littlefield. Copyright © 2023 by The Rowman &amp; Littlefield Publishing Group, Inc. All rights reserved. ISBN: 9781538173220</a:t>
            </a:r>
          </a:p>
          <a:p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40672022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70FE8-7D74-4910-8CDE-66C68B5B9C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b="1" dirty="0"/>
              <a:t>School Placement Query: </a:t>
            </a:r>
            <a:r>
              <a:rPr lang="en-US" sz="2400" dirty="0"/>
              <a:t>What Percentage of UIC-trained Leadership Students are Hired for School Leadership Positions (Principal or Assistant Principal) Immediately Following the Residency? (i.e. First Post-Residency Position)</a:t>
            </a:r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695DF697-6CB2-49AA-809A-CBDBC8AA771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3991115"/>
              </p:ext>
            </p:extLst>
          </p:nvPr>
        </p:nvGraphicFramePr>
        <p:xfrm>
          <a:off x="2682557" y="1850866"/>
          <a:ext cx="6826885" cy="4149243"/>
        </p:xfrm>
        <a:graphic>
          <a:graphicData uri="http://schemas.openxmlformats.org/drawingml/2006/table">
            <a:tbl>
              <a:tblPr/>
              <a:tblGrid>
                <a:gridCol w="1387475">
                  <a:extLst>
                    <a:ext uri="{9D8B030D-6E8A-4147-A177-3AD203B41FA5}">
                      <a16:colId xmlns:a16="http://schemas.microsoft.com/office/drawing/2014/main" val="273336367"/>
                    </a:ext>
                  </a:extLst>
                </a:gridCol>
                <a:gridCol w="1297940">
                  <a:extLst>
                    <a:ext uri="{9D8B030D-6E8A-4147-A177-3AD203B41FA5}">
                      <a16:colId xmlns:a16="http://schemas.microsoft.com/office/drawing/2014/main" val="3181553441"/>
                    </a:ext>
                  </a:extLst>
                </a:gridCol>
                <a:gridCol w="1393825">
                  <a:extLst>
                    <a:ext uri="{9D8B030D-6E8A-4147-A177-3AD203B41FA5}">
                      <a16:colId xmlns:a16="http://schemas.microsoft.com/office/drawing/2014/main" val="3312640914"/>
                    </a:ext>
                  </a:extLst>
                </a:gridCol>
                <a:gridCol w="1383665">
                  <a:extLst>
                    <a:ext uri="{9D8B030D-6E8A-4147-A177-3AD203B41FA5}">
                      <a16:colId xmlns:a16="http://schemas.microsoft.com/office/drawing/2014/main" val="2437729738"/>
                    </a:ext>
                  </a:extLst>
                </a:gridCol>
                <a:gridCol w="1363980">
                  <a:extLst>
                    <a:ext uri="{9D8B030D-6E8A-4147-A177-3AD203B41FA5}">
                      <a16:colId xmlns:a16="http://schemas.microsoft.com/office/drawing/2014/main" val="1426110916"/>
                    </a:ext>
                  </a:extLst>
                </a:gridCol>
              </a:tblGrid>
              <a:tr h="99113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US" sz="20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Principal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Assistant Principal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Position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Grand Total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8929294"/>
                  </a:ext>
                </a:extLst>
              </a:tr>
              <a:tr h="52635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Black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29.5%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54.1%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16.4%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0359184"/>
                  </a:ext>
                </a:extLst>
              </a:tr>
              <a:tr h="52635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White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23.4%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59.6%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17.0%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94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2473127"/>
                  </a:ext>
                </a:extLst>
              </a:tr>
              <a:tr h="52635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Hispanic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22.2%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66.7%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11.1%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9480343"/>
                  </a:ext>
                </a:extLst>
              </a:tr>
              <a:tr h="52635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Asian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100.0%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0.0%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0.0%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4423690"/>
                  </a:ext>
                </a:extLst>
              </a:tr>
              <a:tr h="52635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Multi-Race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20.0%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40.0%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40.0%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6305762"/>
                  </a:ext>
                </a:extLst>
              </a:tr>
              <a:tr h="52635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Grand Total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25.9%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57.7%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16.4%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189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9055663"/>
                  </a:ext>
                </a:extLst>
              </a:tr>
            </a:tbl>
          </a:graphicData>
        </a:graphic>
      </p:graphicFrame>
      <p:sp>
        <p:nvSpPr>
          <p:cNvPr id="3" name="Footer Placeholder 3">
            <a:extLst>
              <a:ext uri="{FF2B5EF4-FFF2-40B4-BE49-F238E27FC236}">
                <a16:creationId xmlns:a16="http://schemas.microsoft.com/office/drawing/2014/main" id="{85E40413-7AA5-68F3-D8C4-91BE1AF07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3437" y="6508580"/>
            <a:ext cx="11594237" cy="365125"/>
          </a:xfrm>
        </p:spPr>
        <p:txBody>
          <a:bodyPr/>
          <a:lstStyle/>
          <a:p>
            <a:endParaRPr lang="en-US" sz="1100" dirty="0"/>
          </a:p>
          <a:p>
            <a:r>
              <a:rPr lang="en-US" sz="1100" dirty="0"/>
              <a:t>From </a:t>
            </a:r>
            <a:r>
              <a:rPr lang="en-US" sz="1100" i="1" dirty="0"/>
              <a:t>Improving America's Schools Together: How District-University Partnerships and Continuous Improvement Can Transform Education</a:t>
            </a:r>
            <a:r>
              <a:rPr lang="en-US" sz="1100" dirty="0"/>
              <a:t>, by L. M. Gomez, M. Biag, D. G. Imig, R. Hitz, and S. Tozer (Eds.), 2023, Rowman &amp; Littlefield. Copyright © 2023 by The Rowman &amp; Littlefield Publishing Group, Inc. All rights reserved. ISBN: 9781538173220</a:t>
            </a:r>
          </a:p>
          <a:p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3155765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70FE8-7D74-4910-8CDE-66C68B5B9C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0971"/>
            <a:ext cx="10515600" cy="1325563"/>
          </a:xfrm>
        </p:spPr>
        <p:txBody>
          <a:bodyPr>
            <a:normAutofit/>
          </a:bodyPr>
          <a:lstStyle/>
          <a:p>
            <a:r>
              <a:rPr lang="en-US" sz="2400" b="1" dirty="0"/>
              <a:t>School Placement Query: </a:t>
            </a:r>
            <a:r>
              <a:rPr lang="en-US" sz="2400" dirty="0"/>
              <a:t>What is the Average Time Necessary for UIC-trained School Leaders to Attain Their First Principalship Following the Residency Year?</a:t>
            </a:r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E4028A23-DC9E-4A27-B691-B32F578A5FA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94445108"/>
              </p:ext>
            </p:extLst>
          </p:nvPr>
        </p:nvGraphicFramePr>
        <p:xfrm>
          <a:off x="2387444" y="1319556"/>
          <a:ext cx="7386221" cy="5181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37982">
                  <a:extLst>
                    <a:ext uri="{9D8B030D-6E8A-4147-A177-3AD203B41FA5}">
                      <a16:colId xmlns:a16="http://schemas.microsoft.com/office/drawing/2014/main" val="2828807422"/>
                    </a:ext>
                  </a:extLst>
                </a:gridCol>
                <a:gridCol w="658382">
                  <a:extLst>
                    <a:ext uri="{9D8B030D-6E8A-4147-A177-3AD203B41FA5}">
                      <a16:colId xmlns:a16="http://schemas.microsoft.com/office/drawing/2014/main" val="2111888773"/>
                    </a:ext>
                  </a:extLst>
                </a:gridCol>
                <a:gridCol w="1378486">
                  <a:extLst>
                    <a:ext uri="{9D8B030D-6E8A-4147-A177-3AD203B41FA5}">
                      <a16:colId xmlns:a16="http://schemas.microsoft.com/office/drawing/2014/main" val="3168368194"/>
                    </a:ext>
                  </a:extLst>
                </a:gridCol>
                <a:gridCol w="1207033">
                  <a:extLst>
                    <a:ext uri="{9D8B030D-6E8A-4147-A177-3AD203B41FA5}">
                      <a16:colId xmlns:a16="http://schemas.microsoft.com/office/drawing/2014/main" val="481373981"/>
                    </a:ext>
                  </a:extLst>
                </a:gridCol>
                <a:gridCol w="1124737">
                  <a:extLst>
                    <a:ext uri="{9D8B030D-6E8A-4147-A177-3AD203B41FA5}">
                      <a16:colId xmlns:a16="http://schemas.microsoft.com/office/drawing/2014/main" val="1349151696"/>
                    </a:ext>
                  </a:extLst>
                </a:gridCol>
                <a:gridCol w="1179601">
                  <a:extLst>
                    <a:ext uri="{9D8B030D-6E8A-4147-A177-3AD203B41FA5}">
                      <a16:colId xmlns:a16="http://schemas.microsoft.com/office/drawing/2014/main" val="1304491700"/>
                    </a:ext>
                  </a:extLst>
                </a:gridCol>
              </a:tblGrid>
              <a:tr h="277606">
                <a:tc>
                  <a:txBody>
                    <a:bodyPr/>
                    <a:lstStyle/>
                    <a:p>
                      <a:pPr algn="l" fontAlgn="b"/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N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Mean Years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Stand Dev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u="none" strike="noStrike">
                          <a:solidFill>
                            <a:srgbClr val="000000"/>
                          </a:solidFill>
                          <a:effectLst/>
                        </a:rPr>
                        <a:t>Minimum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Maximum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5272862"/>
                  </a:ext>
                </a:extLst>
              </a:tr>
              <a:tr h="277606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C_1_5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31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>
                          <a:solidFill>
                            <a:srgbClr val="000000"/>
                          </a:solidFill>
                          <a:effectLst/>
                        </a:rPr>
                        <a:t>1.7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1.7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0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6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9716551"/>
                  </a:ext>
                </a:extLst>
              </a:tr>
              <a:tr h="277606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Black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11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1.6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2.3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6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9907792"/>
                  </a:ext>
                </a:extLst>
              </a:tr>
              <a:tr h="277606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Hispanic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7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1.6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1.0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0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3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7948695"/>
                  </a:ext>
                </a:extLst>
              </a:tr>
              <a:tr h="277606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White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13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1.8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1.5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0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5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5630039"/>
                  </a:ext>
                </a:extLst>
              </a:tr>
              <a:tr h="277606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u="none" strike="noStrike">
                          <a:solidFill>
                            <a:srgbClr val="000000"/>
                          </a:solidFill>
                          <a:effectLst/>
                        </a:rPr>
                        <a:t>C_6_10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53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1.8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>
                          <a:solidFill>
                            <a:srgbClr val="000000"/>
                          </a:solidFill>
                          <a:effectLst/>
                        </a:rPr>
                        <a:t>2.3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>
                          <a:solidFill>
                            <a:srgbClr val="000000"/>
                          </a:solidFill>
                          <a:effectLst/>
                        </a:rPr>
                        <a:t>0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>
                          <a:solidFill>
                            <a:srgbClr val="000000"/>
                          </a:solidFill>
                          <a:effectLst/>
                        </a:rPr>
                        <a:t>10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18005"/>
                  </a:ext>
                </a:extLst>
              </a:tr>
              <a:tr h="277606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Asian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0.0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0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1101519"/>
                  </a:ext>
                </a:extLst>
              </a:tr>
              <a:tr h="277606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Black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17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1.4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1.7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0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5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9308265"/>
                  </a:ext>
                </a:extLst>
              </a:tr>
              <a:tr h="277606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Hispanic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9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1.4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2.3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0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7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4536480"/>
                  </a:ext>
                </a:extLst>
              </a:tr>
              <a:tr h="277606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White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26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2.2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2.7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10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9256538"/>
                  </a:ext>
                </a:extLst>
              </a:tr>
              <a:tr h="277606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u="none" strike="noStrike">
                          <a:solidFill>
                            <a:srgbClr val="000000"/>
                          </a:solidFill>
                          <a:effectLst/>
                        </a:rPr>
                        <a:t>C_11_15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46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>
                          <a:solidFill>
                            <a:srgbClr val="000000"/>
                          </a:solidFill>
                          <a:effectLst/>
                        </a:rPr>
                        <a:t>1.6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1.5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>
                          <a:solidFill>
                            <a:srgbClr val="000000"/>
                          </a:solidFill>
                          <a:effectLst/>
                        </a:rPr>
                        <a:t>0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>
                          <a:solidFill>
                            <a:srgbClr val="000000"/>
                          </a:solidFill>
                          <a:effectLst/>
                        </a:rPr>
                        <a:t>5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4559337"/>
                  </a:ext>
                </a:extLst>
              </a:tr>
              <a:tr h="277606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Asian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0.0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0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0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2960969"/>
                  </a:ext>
                </a:extLst>
              </a:tr>
              <a:tr h="277606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Black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17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1.6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1.6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5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925232"/>
                  </a:ext>
                </a:extLst>
              </a:tr>
              <a:tr h="277606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Hispanic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4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1.3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1.0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2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8263711"/>
                  </a:ext>
                </a:extLst>
              </a:tr>
              <a:tr h="277606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Multi-Race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4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1.8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1.3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3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757728"/>
                  </a:ext>
                </a:extLst>
              </a:tr>
              <a:tr h="277606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White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20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1.7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1.7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4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4193840"/>
                  </a:ext>
                </a:extLst>
              </a:tr>
              <a:tr h="277606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Grand Total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130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1.7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1.9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0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10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0207255"/>
                  </a:ext>
                </a:extLst>
              </a:tr>
            </a:tbl>
          </a:graphicData>
        </a:graphic>
      </p:graphicFrame>
      <p:sp>
        <p:nvSpPr>
          <p:cNvPr id="3" name="Footer Placeholder 3">
            <a:extLst>
              <a:ext uri="{FF2B5EF4-FFF2-40B4-BE49-F238E27FC236}">
                <a16:creationId xmlns:a16="http://schemas.microsoft.com/office/drawing/2014/main" id="{2DF89F1F-F789-ACF4-C281-312F50C95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3437" y="6508580"/>
            <a:ext cx="11594237" cy="365125"/>
          </a:xfrm>
        </p:spPr>
        <p:txBody>
          <a:bodyPr/>
          <a:lstStyle/>
          <a:p>
            <a:endParaRPr lang="en-US" sz="1100" dirty="0"/>
          </a:p>
          <a:p>
            <a:r>
              <a:rPr lang="en-US" sz="1100" dirty="0"/>
              <a:t>From </a:t>
            </a:r>
            <a:r>
              <a:rPr lang="en-US" sz="1100" i="1" dirty="0"/>
              <a:t>Improving America's Schools Together: How District-University Partnerships and Continuous Improvement Can Transform Education</a:t>
            </a:r>
            <a:r>
              <a:rPr lang="en-US" sz="1100" dirty="0"/>
              <a:t>, by L. M. Gomez, M. Biag, D. G. Imig, R. Hitz, and S. Tozer (Eds.), 2023, Rowman &amp; Littlefield. Copyright © 2023 by The Rowman &amp; Littlefield Publishing Group, Inc. All rights reserved. ISBN: 9781538173220</a:t>
            </a:r>
          </a:p>
          <a:p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11132149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70FE8-7D74-4910-8CDE-66C68B5B9C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8593"/>
            <a:ext cx="10515600" cy="1325563"/>
          </a:xfrm>
        </p:spPr>
        <p:txBody>
          <a:bodyPr>
            <a:normAutofit/>
          </a:bodyPr>
          <a:lstStyle/>
          <a:p>
            <a:r>
              <a:rPr lang="en-US" sz="2400" b="1" dirty="0"/>
              <a:t>Retention  Query: </a:t>
            </a:r>
            <a:r>
              <a:rPr lang="en-US" sz="2400" dirty="0"/>
              <a:t>On average how many years do UIC-trained principals spend in their first principal placements?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D6F60C22-2D46-4BED-830C-59D668996D5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00036926"/>
              </p:ext>
            </p:extLst>
          </p:nvPr>
        </p:nvGraphicFramePr>
        <p:xfrm>
          <a:off x="1513005" y="1296500"/>
          <a:ext cx="9420725" cy="52120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87483">
                  <a:extLst>
                    <a:ext uri="{9D8B030D-6E8A-4147-A177-3AD203B41FA5}">
                      <a16:colId xmlns:a16="http://schemas.microsoft.com/office/drawing/2014/main" val="3839347793"/>
                    </a:ext>
                  </a:extLst>
                </a:gridCol>
                <a:gridCol w="743741">
                  <a:extLst>
                    <a:ext uri="{9D8B030D-6E8A-4147-A177-3AD203B41FA5}">
                      <a16:colId xmlns:a16="http://schemas.microsoft.com/office/drawing/2014/main" val="786749322"/>
                    </a:ext>
                  </a:extLst>
                </a:gridCol>
                <a:gridCol w="1487483">
                  <a:extLst>
                    <a:ext uri="{9D8B030D-6E8A-4147-A177-3AD203B41FA5}">
                      <a16:colId xmlns:a16="http://schemas.microsoft.com/office/drawing/2014/main" val="561106096"/>
                    </a:ext>
                  </a:extLst>
                </a:gridCol>
                <a:gridCol w="1487483">
                  <a:extLst>
                    <a:ext uri="{9D8B030D-6E8A-4147-A177-3AD203B41FA5}">
                      <a16:colId xmlns:a16="http://schemas.microsoft.com/office/drawing/2014/main" val="2894029626"/>
                    </a:ext>
                  </a:extLst>
                </a:gridCol>
                <a:gridCol w="1487483">
                  <a:extLst>
                    <a:ext uri="{9D8B030D-6E8A-4147-A177-3AD203B41FA5}">
                      <a16:colId xmlns:a16="http://schemas.microsoft.com/office/drawing/2014/main" val="911441818"/>
                    </a:ext>
                  </a:extLst>
                </a:gridCol>
                <a:gridCol w="1363526">
                  <a:extLst>
                    <a:ext uri="{9D8B030D-6E8A-4147-A177-3AD203B41FA5}">
                      <a16:colId xmlns:a16="http://schemas.microsoft.com/office/drawing/2014/main" val="4223024829"/>
                    </a:ext>
                  </a:extLst>
                </a:gridCol>
                <a:gridCol w="1363526">
                  <a:extLst>
                    <a:ext uri="{9D8B030D-6E8A-4147-A177-3AD203B41FA5}">
                      <a16:colId xmlns:a16="http://schemas.microsoft.com/office/drawing/2014/main" val="3849484615"/>
                    </a:ext>
                  </a:extLst>
                </a:gridCol>
              </a:tblGrid>
              <a:tr h="264958"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N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Years "to"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Years "in"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Stand Dev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Minimum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Maximum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1248920"/>
                  </a:ext>
                </a:extLst>
              </a:tr>
              <a:tr h="25274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C_1_3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16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1.7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6.6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4.5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3.0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15.0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5930549"/>
                  </a:ext>
                </a:extLst>
              </a:tr>
              <a:tr h="25274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Black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1.0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6.8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5.6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3.0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15.0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2096644"/>
                  </a:ext>
                </a:extLst>
              </a:tr>
              <a:tr h="25274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Hispanic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1.8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7.8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5.0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3.0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15.0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0606955"/>
                  </a:ext>
                </a:extLst>
              </a:tr>
              <a:tr h="25274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White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2.0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5.5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3.8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3.0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13.0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3305315"/>
                  </a:ext>
                </a:extLst>
              </a:tr>
              <a:tr h="25274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C_4_6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23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1.8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6.4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3.9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1.0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13.0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071881"/>
                  </a:ext>
                </a:extLst>
              </a:tr>
              <a:tr h="25274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Black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9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2.0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6.1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4.0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1.0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11.0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71939"/>
                  </a:ext>
                </a:extLst>
              </a:tr>
              <a:tr h="25274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Hispanic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3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1.0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5.7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5.7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1.0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12.0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2389576"/>
                  </a:ext>
                </a:extLst>
              </a:tr>
              <a:tr h="25274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White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1.9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6.9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3.6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1.0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13.0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4006354"/>
                  </a:ext>
                </a:extLst>
              </a:tr>
              <a:tr h="25274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C_7_9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33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1.7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4.2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2.8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1.0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11.0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47021"/>
                  </a:ext>
                </a:extLst>
              </a:tr>
              <a:tr h="25274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Asian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0.0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4.0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 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4.0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4.0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1066514"/>
                  </a:ext>
                </a:extLst>
              </a:tr>
              <a:tr h="25274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Black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11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1.4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4.7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2.8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1.0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10.0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8946521"/>
                  </a:ext>
                </a:extLst>
              </a:tr>
              <a:tr h="25274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Hispanic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2.2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5.8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4.3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1.0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11.0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6625247"/>
                  </a:ext>
                </a:extLst>
              </a:tr>
              <a:tr h="25274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White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16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1.8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3.3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2.2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1.0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8.0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5546609"/>
                  </a:ext>
                </a:extLst>
              </a:tr>
              <a:tr h="25274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C_10_12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16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1.8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4.8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1.9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2.0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9.0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440187"/>
                  </a:ext>
                </a:extLst>
              </a:tr>
              <a:tr h="25274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Black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1.6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5.4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1.9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3.0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8.0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8132332"/>
                  </a:ext>
                </a:extLst>
              </a:tr>
              <a:tr h="25274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Hispanic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0.3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6.0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2.6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4.0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9.0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0653579"/>
                  </a:ext>
                </a:extLst>
              </a:tr>
              <a:tr h="25274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White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2.4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3.9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1.2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2.0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6.0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8124668"/>
                  </a:ext>
                </a:extLst>
              </a:tr>
              <a:tr h="25274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effectLst/>
                        </a:rPr>
                        <a:t>Grand Total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>
                          <a:effectLst/>
                        </a:rPr>
                        <a:t>88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effectLst/>
                        </a:rPr>
                        <a:t>1.7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>
                          <a:effectLst/>
                        </a:rPr>
                        <a:t>5.3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>
                          <a:effectLst/>
                        </a:rPr>
                        <a:t>3.4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>
                          <a:effectLst/>
                        </a:rPr>
                        <a:t>1.0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effectLst/>
                        </a:rPr>
                        <a:t>15.0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0899646"/>
                  </a:ext>
                </a:extLst>
              </a:tr>
            </a:tbl>
          </a:graphicData>
        </a:graphic>
      </p:graphicFrame>
      <p:sp>
        <p:nvSpPr>
          <p:cNvPr id="3" name="Footer Placeholder 3">
            <a:extLst>
              <a:ext uri="{FF2B5EF4-FFF2-40B4-BE49-F238E27FC236}">
                <a16:creationId xmlns:a16="http://schemas.microsoft.com/office/drawing/2014/main" id="{6EA5F1B3-93EC-AB6A-C513-6B4EBAE8E7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3437" y="6508580"/>
            <a:ext cx="11594237" cy="365125"/>
          </a:xfrm>
        </p:spPr>
        <p:txBody>
          <a:bodyPr/>
          <a:lstStyle/>
          <a:p>
            <a:endParaRPr lang="en-US" sz="1100" dirty="0"/>
          </a:p>
          <a:p>
            <a:r>
              <a:rPr lang="en-US" sz="1100" dirty="0"/>
              <a:t>From </a:t>
            </a:r>
            <a:r>
              <a:rPr lang="en-US" sz="1100" i="1" dirty="0"/>
              <a:t>Improving America's Schools Together: How District-University Partnerships and Continuous Improvement Can Transform Education</a:t>
            </a:r>
            <a:r>
              <a:rPr lang="en-US" sz="1100" dirty="0"/>
              <a:t>, by L. M. Gomez, M. Biag, D. G. Imig, R. Hitz, and S. Tozer (Eds.), 2023, Rowman &amp; Littlefield. Copyright © 2023 by The Rowman &amp; Littlefield Publishing Group, Inc. All rights reserved. ISBN: 9781538173220</a:t>
            </a:r>
          </a:p>
          <a:p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03088371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70FE8-7D74-4910-8CDE-66C68B5B9C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1287"/>
            <a:ext cx="10515600" cy="1325563"/>
          </a:xfrm>
        </p:spPr>
        <p:txBody>
          <a:bodyPr>
            <a:normAutofit/>
          </a:bodyPr>
          <a:lstStyle/>
          <a:p>
            <a:r>
              <a:rPr lang="en-US" sz="2400" b="1" dirty="0"/>
              <a:t>Retention Query: </a:t>
            </a:r>
            <a:r>
              <a:rPr lang="en-US" sz="2400" dirty="0"/>
              <a:t>On average how many years do UIC-trained leaders spend in school leadership roles? In school or district leadership roles?</a:t>
            </a:r>
            <a:br>
              <a:rPr lang="en-US" sz="2400" dirty="0"/>
            </a:br>
            <a:endParaRPr lang="en-US" sz="2400" dirty="0"/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350D6EDB-1B85-4204-AEFB-D9BD95A8344C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285262166"/>
              </p:ext>
            </p:extLst>
          </p:nvPr>
        </p:nvGraphicFramePr>
        <p:xfrm>
          <a:off x="1106905" y="1107044"/>
          <a:ext cx="4283243" cy="53512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84973">
                  <a:extLst>
                    <a:ext uri="{9D8B030D-6E8A-4147-A177-3AD203B41FA5}">
                      <a16:colId xmlns:a16="http://schemas.microsoft.com/office/drawing/2014/main" val="1305111277"/>
                    </a:ext>
                  </a:extLst>
                </a:gridCol>
                <a:gridCol w="946822">
                  <a:extLst>
                    <a:ext uri="{9D8B030D-6E8A-4147-A177-3AD203B41FA5}">
                      <a16:colId xmlns:a16="http://schemas.microsoft.com/office/drawing/2014/main" val="2585129117"/>
                    </a:ext>
                  </a:extLst>
                </a:gridCol>
                <a:gridCol w="2051448">
                  <a:extLst>
                    <a:ext uri="{9D8B030D-6E8A-4147-A177-3AD203B41FA5}">
                      <a16:colId xmlns:a16="http://schemas.microsoft.com/office/drawing/2014/main" val="925115622"/>
                    </a:ext>
                  </a:extLst>
                </a:gridCol>
              </a:tblGrid>
              <a:tr h="335055">
                <a:tc>
                  <a:txBody>
                    <a:bodyPr/>
                    <a:lstStyle/>
                    <a:p>
                      <a:pPr algn="l" fontAlgn="b"/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N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Years as </a:t>
                      </a:r>
                      <a:r>
                        <a:rPr lang="en-US" sz="1800" b="1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Princ</a:t>
                      </a:r>
                      <a:r>
                        <a:rPr lang="en-US" sz="18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 or AP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2445802"/>
                  </a:ext>
                </a:extLst>
              </a:tr>
              <a:tr h="23213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C_1_3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18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9.9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1503375"/>
                  </a:ext>
                </a:extLst>
              </a:tr>
              <a:tr h="23213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Black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10.0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0965080"/>
                  </a:ext>
                </a:extLst>
              </a:tr>
              <a:tr h="23213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Hispanic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5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12.6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7550441"/>
                  </a:ext>
                </a:extLst>
              </a:tr>
              <a:tr h="23213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White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9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8.1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5918618"/>
                  </a:ext>
                </a:extLst>
              </a:tr>
              <a:tr h="23213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solidFill>
                            <a:srgbClr val="000000"/>
                          </a:solidFill>
                          <a:effectLst/>
                        </a:rPr>
                        <a:t>C_4_6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24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9.6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9969439"/>
                  </a:ext>
                </a:extLst>
              </a:tr>
              <a:tr h="23213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Black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9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10.0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2627691"/>
                  </a:ext>
                </a:extLst>
              </a:tr>
              <a:tr h="23213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Hispanic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8.0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035803"/>
                  </a:ext>
                </a:extLst>
              </a:tr>
              <a:tr h="23213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White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12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9.7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5034104"/>
                  </a:ext>
                </a:extLst>
              </a:tr>
              <a:tr h="23213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solidFill>
                            <a:srgbClr val="000000"/>
                          </a:solidFill>
                          <a:effectLst/>
                        </a:rPr>
                        <a:t>C_7_9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>
                          <a:solidFill>
                            <a:srgbClr val="000000"/>
                          </a:solidFill>
                          <a:effectLst/>
                        </a:rPr>
                        <a:t>34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7.7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4991626"/>
                  </a:ext>
                </a:extLst>
              </a:tr>
              <a:tr h="23213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Asian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4.0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5993228"/>
                  </a:ext>
                </a:extLst>
              </a:tr>
              <a:tr h="23213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Black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11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7.7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7723993"/>
                  </a:ext>
                </a:extLst>
              </a:tr>
              <a:tr h="23213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Hispanic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8.8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5227405"/>
                  </a:ext>
                </a:extLst>
              </a:tr>
              <a:tr h="23213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White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17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7.5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1279050"/>
                  </a:ext>
                </a:extLst>
              </a:tr>
              <a:tr h="23213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solidFill>
                            <a:srgbClr val="000000"/>
                          </a:solidFill>
                          <a:effectLst/>
                        </a:rPr>
                        <a:t>C_10_12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>
                          <a:solidFill>
                            <a:srgbClr val="000000"/>
                          </a:solidFill>
                          <a:effectLst/>
                        </a:rPr>
                        <a:t>18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6.6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7039988"/>
                  </a:ext>
                </a:extLst>
              </a:tr>
              <a:tr h="23213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Black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5.9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5899855"/>
                  </a:ext>
                </a:extLst>
              </a:tr>
              <a:tr h="23213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Hispanic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7.7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7377569"/>
                  </a:ext>
                </a:extLst>
              </a:tr>
              <a:tr h="35273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White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6.8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6227946"/>
                  </a:ext>
                </a:extLst>
              </a:tr>
              <a:tr h="23213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Grand Total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94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8.4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6210275"/>
                  </a:ext>
                </a:extLst>
              </a:tr>
            </a:tbl>
          </a:graphicData>
        </a:graphic>
      </p:graphicFrame>
      <p:graphicFrame>
        <p:nvGraphicFramePr>
          <p:cNvPr id="10" name="Content Placeholder 9">
            <a:extLst>
              <a:ext uri="{FF2B5EF4-FFF2-40B4-BE49-F238E27FC236}">
                <a16:creationId xmlns:a16="http://schemas.microsoft.com/office/drawing/2014/main" id="{9DE0C160-98DB-49A1-BF26-A49C641E922C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319699530"/>
              </p:ext>
            </p:extLst>
          </p:nvPr>
        </p:nvGraphicFramePr>
        <p:xfrm>
          <a:off x="6432132" y="1107044"/>
          <a:ext cx="4403558" cy="535122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68837">
                  <a:extLst>
                    <a:ext uri="{9D8B030D-6E8A-4147-A177-3AD203B41FA5}">
                      <a16:colId xmlns:a16="http://schemas.microsoft.com/office/drawing/2014/main" val="3605807739"/>
                    </a:ext>
                  </a:extLst>
                </a:gridCol>
                <a:gridCol w="936690">
                  <a:extLst>
                    <a:ext uri="{9D8B030D-6E8A-4147-A177-3AD203B41FA5}">
                      <a16:colId xmlns:a16="http://schemas.microsoft.com/office/drawing/2014/main" val="2717884546"/>
                    </a:ext>
                  </a:extLst>
                </a:gridCol>
                <a:gridCol w="2298031">
                  <a:extLst>
                    <a:ext uri="{9D8B030D-6E8A-4147-A177-3AD203B41FA5}">
                      <a16:colId xmlns:a16="http://schemas.microsoft.com/office/drawing/2014/main" val="151807184"/>
                    </a:ext>
                  </a:extLst>
                </a:gridCol>
              </a:tblGrid>
              <a:tr h="371765"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N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Years as SL or </a:t>
                      </a:r>
                      <a:r>
                        <a:rPr lang="en-US" sz="1800" b="1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DistrL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9345766"/>
                  </a:ext>
                </a:extLst>
              </a:tr>
              <a:tr h="27661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C_1_3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>
                          <a:solidFill>
                            <a:srgbClr val="000000"/>
                          </a:solidFill>
                          <a:effectLst/>
                        </a:rPr>
                        <a:t>18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14.1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5431475"/>
                  </a:ext>
                </a:extLst>
              </a:tr>
              <a:tr h="27661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Black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15.8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8172185"/>
                  </a:ext>
                </a:extLst>
              </a:tr>
              <a:tr h="27661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Hispanic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15.4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5305536"/>
                  </a:ext>
                </a:extLst>
              </a:tr>
              <a:tr h="27661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White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9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12.4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1134475"/>
                  </a:ext>
                </a:extLst>
              </a:tr>
              <a:tr h="27661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C_4_6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24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11.8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5335294"/>
                  </a:ext>
                </a:extLst>
              </a:tr>
              <a:tr h="27661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Black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9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12.1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2281627"/>
                  </a:ext>
                </a:extLst>
              </a:tr>
              <a:tr h="27661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Hispanic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11.0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278162"/>
                  </a:ext>
                </a:extLst>
              </a:tr>
              <a:tr h="27661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White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12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11.8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892301"/>
                  </a:ext>
                </a:extLst>
              </a:tr>
              <a:tr h="27661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C_7_9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>
                          <a:solidFill>
                            <a:srgbClr val="000000"/>
                          </a:solidFill>
                          <a:effectLst/>
                        </a:rPr>
                        <a:t>34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>
                          <a:solidFill>
                            <a:srgbClr val="000000"/>
                          </a:solidFill>
                          <a:effectLst/>
                        </a:rPr>
                        <a:t>9.5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8097550"/>
                  </a:ext>
                </a:extLst>
              </a:tr>
              <a:tr h="27661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Asian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10.0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481655"/>
                  </a:ext>
                </a:extLst>
              </a:tr>
              <a:tr h="27661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Black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11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10.0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084658"/>
                  </a:ext>
                </a:extLst>
              </a:tr>
              <a:tr h="27661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Hispanic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8.6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1721595"/>
                  </a:ext>
                </a:extLst>
              </a:tr>
              <a:tr h="27661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White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17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9.5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3981631"/>
                  </a:ext>
                </a:extLst>
              </a:tr>
              <a:tr h="27661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C_10_12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>
                          <a:solidFill>
                            <a:srgbClr val="000000"/>
                          </a:solidFill>
                          <a:effectLst/>
                        </a:rPr>
                        <a:t>18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8.4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0953517"/>
                  </a:ext>
                </a:extLst>
              </a:tr>
              <a:tr h="27661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Black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7.9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3581094"/>
                  </a:ext>
                </a:extLst>
              </a:tr>
              <a:tr h="27661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Hispanic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9.0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4960707"/>
                  </a:ext>
                </a:extLst>
              </a:tr>
              <a:tr h="27661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White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8.8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9066663"/>
                  </a:ext>
                </a:extLst>
              </a:tr>
              <a:tr h="2770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Grand Total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>
                          <a:solidFill>
                            <a:srgbClr val="000000"/>
                          </a:solidFill>
                          <a:effectLst/>
                        </a:rPr>
                        <a:t>94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10.7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0850327"/>
                  </a:ext>
                </a:extLst>
              </a:tr>
            </a:tbl>
          </a:graphicData>
        </a:graphic>
      </p:graphicFrame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FF201A-178B-18D7-C0DC-68F3B25A54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98881" y="6492875"/>
            <a:ext cx="11594237" cy="446272"/>
          </a:xfrm>
        </p:spPr>
        <p:txBody>
          <a:bodyPr/>
          <a:lstStyle/>
          <a:p>
            <a:endParaRPr lang="en-US" sz="1100" dirty="0"/>
          </a:p>
          <a:p>
            <a:r>
              <a:rPr lang="en-US" sz="1100" dirty="0"/>
              <a:t>From </a:t>
            </a:r>
            <a:r>
              <a:rPr lang="en-US" sz="1100" i="1" dirty="0"/>
              <a:t>Improving America's Schools Together: How District-University Partnerships and Continuous Improvement Can Transform Education</a:t>
            </a:r>
            <a:r>
              <a:rPr lang="en-US" sz="1100" dirty="0"/>
              <a:t>, by L. M. Gomez, M. Biag, D. G. Imig, R. Hitz, and S. Tozer (Eds.), 2023, Rowman &amp; Littlefield. Copyright © 2023 by The Rowman &amp; Littlefield Publishing Group, Inc. All rights reserved. ISBN: 9781538173220</a:t>
            </a:r>
          </a:p>
          <a:p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51395060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70FE8-7D74-4910-8CDE-66C68B5B9C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9367"/>
            <a:ext cx="10515600" cy="1325563"/>
          </a:xfrm>
        </p:spPr>
        <p:txBody>
          <a:bodyPr>
            <a:normAutofit/>
          </a:bodyPr>
          <a:lstStyle/>
          <a:p>
            <a:r>
              <a:rPr lang="en-US" sz="2400" b="1" dirty="0"/>
              <a:t>Advancement Query: </a:t>
            </a:r>
            <a:r>
              <a:rPr lang="en-US" sz="2400" dirty="0"/>
              <a:t>What percentage of UIC-trained leaders advance from school leader to district leader positions (i.e. roles with supervisory or policy-making authority)?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7A181BB1-E7F1-473E-B3AD-BA9E72B50C4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41346822"/>
              </p:ext>
            </p:extLst>
          </p:nvPr>
        </p:nvGraphicFramePr>
        <p:xfrm>
          <a:off x="3080084" y="1158389"/>
          <a:ext cx="5317959" cy="52120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30721">
                  <a:extLst>
                    <a:ext uri="{9D8B030D-6E8A-4147-A177-3AD203B41FA5}">
                      <a16:colId xmlns:a16="http://schemas.microsoft.com/office/drawing/2014/main" val="4010688455"/>
                    </a:ext>
                  </a:extLst>
                </a:gridCol>
                <a:gridCol w="1295746">
                  <a:extLst>
                    <a:ext uri="{9D8B030D-6E8A-4147-A177-3AD203B41FA5}">
                      <a16:colId xmlns:a16="http://schemas.microsoft.com/office/drawing/2014/main" val="2994407405"/>
                    </a:ext>
                  </a:extLst>
                </a:gridCol>
                <a:gridCol w="1295746">
                  <a:extLst>
                    <a:ext uri="{9D8B030D-6E8A-4147-A177-3AD203B41FA5}">
                      <a16:colId xmlns:a16="http://schemas.microsoft.com/office/drawing/2014/main" val="3911140370"/>
                    </a:ext>
                  </a:extLst>
                </a:gridCol>
                <a:gridCol w="1295746">
                  <a:extLst>
                    <a:ext uri="{9D8B030D-6E8A-4147-A177-3AD203B41FA5}">
                      <a16:colId xmlns:a16="http://schemas.microsoft.com/office/drawing/2014/main" val="3332106539"/>
                    </a:ext>
                  </a:extLst>
                </a:gridCol>
              </a:tblGrid>
              <a:tr h="267952"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No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Yes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Grand Total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3280763"/>
                  </a:ext>
                </a:extLst>
              </a:tr>
              <a:tr h="2679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C_1_3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>
                          <a:solidFill>
                            <a:srgbClr val="000000"/>
                          </a:solidFill>
                          <a:effectLst/>
                        </a:rPr>
                        <a:t>44.4%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>
                          <a:solidFill>
                            <a:srgbClr val="000000"/>
                          </a:solidFill>
                          <a:effectLst/>
                        </a:rPr>
                        <a:t>55.6%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solidFill>
                            <a:srgbClr val="000000"/>
                          </a:solidFill>
                          <a:effectLst/>
                        </a:rPr>
                        <a:t>18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8623014"/>
                  </a:ext>
                </a:extLst>
              </a:tr>
              <a:tr h="2679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Black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25.0%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75.0%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7395336"/>
                  </a:ext>
                </a:extLst>
              </a:tr>
              <a:tr h="2679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Hispanic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60.0%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40.0%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1941313"/>
                  </a:ext>
                </a:extLst>
              </a:tr>
              <a:tr h="2679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White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44.4%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55.6%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9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5073139"/>
                  </a:ext>
                </a:extLst>
              </a:tr>
              <a:tr h="2679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C_4_6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>
                          <a:solidFill>
                            <a:srgbClr val="000000"/>
                          </a:solidFill>
                          <a:effectLst/>
                        </a:rPr>
                        <a:t>66.7%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>
                          <a:solidFill>
                            <a:srgbClr val="000000"/>
                          </a:solidFill>
                          <a:effectLst/>
                        </a:rPr>
                        <a:t>33.3%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solidFill>
                            <a:srgbClr val="000000"/>
                          </a:solidFill>
                          <a:effectLst/>
                        </a:rPr>
                        <a:t>24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1823084"/>
                  </a:ext>
                </a:extLst>
              </a:tr>
              <a:tr h="2679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Black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77.8%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22.2%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9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0318184"/>
                  </a:ext>
                </a:extLst>
              </a:tr>
              <a:tr h="2679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Hispanic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100.0%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0.0%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2064434"/>
                  </a:ext>
                </a:extLst>
              </a:tr>
              <a:tr h="2679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White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58.3%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41.7%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12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6041960"/>
                  </a:ext>
                </a:extLst>
              </a:tr>
              <a:tr h="2679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C_7_9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55.9%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44.1%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solidFill>
                            <a:srgbClr val="000000"/>
                          </a:solidFill>
                          <a:effectLst/>
                        </a:rPr>
                        <a:t>34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7046365"/>
                  </a:ext>
                </a:extLst>
              </a:tr>
              <a:tr h="2679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Asian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0.0%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100.0%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2805165"/>
                  </a:ext>
                </a:extLst>
              </a:tr>
              <a:tr h="2679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Black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45.5%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54.5%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11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1199752"/>
                  </a:ext>
                </a:extLst>
              </a:tr>
              <a:tr h="2679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Hispanic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80.0%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20.0%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5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627460"/>
                  </a:ext>
                </a:extLst>
              </a:tr>
              <a:tr h="2679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White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58.8%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41.2%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7115781"/>
                  </a:ext>
                </a:extLst>
              </a:tr>
              <a:tr h="2679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C_10_12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>
                          <a:solidFill>
                            <a:srgbClr val="000000"/>
                          </a:solidFill>
                          <a:effectLst/>
                        </a:rPr>
                        <a:t>55.6%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44.4%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18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7519542"/>
                  </a:ext>
                </a:extLst>
              </a:tr>
              <a:tr h="2679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Black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57.1%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42.9%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7219500"/>
                  </a:ext>
                </a:extLst>
              </a:tr>
              <a:tr h="2679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Hispanic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66.7%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33.3%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2076066"/>
                  </a:ext>
                </a:extLst>
              </a:tr>
              <a:tr h="2679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White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50.0%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50.0%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892317"/>
                  </a:ext>
                </a:extLst>
              </a:tr>
              <a:tr h="2679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Grand Total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>
                          <a:solidFill>
                            <a:srgbClr val="000000"/>
                          </a:solidFill>
                          <a:effectLst/>
                        </a:rPr>
                        <a:t>56.4%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>
                          <a:solidFill>
                            <a:srgbClr val="000000"/>
                          </a:solidFill>
                          <a:effectLst/>
                        </a:rPr>
                        <a:t>43.6%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94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3255272"/>
                  </a:ext>
                </a:extLst>
              </a:tr>
            </a:tbl>
          </a:graphicData>
        </a:graphic>
      </p:graphicFrame>
      <p:sp>
        <p:nvSpPr>
          <p:cNvPr id="7" name="Action Button: Go Back or Previous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8FEC2E47-C9F0-448C-B462-8797C9E572AD}"/>
              </a:ext>
            </a:extLst>
          </p:cNvPr>
          <p:cNvSpPr/>
          <p:nvPr/>
        </p:nvSpPr>
        <p:spPr>
          <a:xfrm>
            <a:off x="8566485" y="6053851"/>
            <a:ext cx="156410" cy="17850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ooter Placeholder 3">
            <a:extLst>
              <a:ext uri="{FF2B5EF4-FFF2-40B4-BE49-F238E27FC236}">
                <a16:creationId xmlns:a16="http://schemas.microsoft.com/office/drawing/2014/main" id="{D0B5E3A6-77CC-7961-5445-459F812DF7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3437" y="6508580"/>
            <a:ext cx="11594237" cy="365125"/>
          </a:xfrm>
        </p:spPr>
        <p:txBody>
          <a:bodyPr/>
          <a:lstStyle/>
          <a:p>
            <a:endParaRPr lang="en-US" sz="1100" dirty="0"/>
          </a:p>
          <a:p>
            <a:r>
              <a:rPr lang="en-US" sz="1100" dirty="0"/>
              <a:t>From </a:t>
            </a:r>
            <a:r>
              <a:rPr lang="en-US" sz="1100" i="1" dirty="0"/>
              <a:t>Improving America's Schools Together: How District-University Partnerships and Continuous Improvement Can Transform Education</a:t>
            </a:r>
            <a:r>
              <a:rPr lang="en-US" sz="1100" dirty="0"/>
              <a:t>, by L. M. Gomez, M. Biag, D. G. Imig, R. Hitz, and S. Tozer (Eds.), 2023, Rowman &amp; Littlefield. Copyright © 2023 by The Rowman &amp; Littlefield Publishing Group, Inc. All rights reserved. ISBN: 9781538173220</a:t>
            </a:r>
          </a:p>
          <a:p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8360536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4000" dirty="0"/>
              <a:t>Today’s Format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E7DB28-6354-E05F-6BEE-D91A15422A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Presentation of a Variety of </a:t>
            </a:r>
            <a:r>
              <a:rPr lang="en-US" dirty="0" err="1"/>
              <a:t>Powerpoint</a:t>
            </a:r>
            <a:r>
              <a:rPr lang="en-US" dirty="0"/>
              <a:t> Slides</a:t>
            </a:r>
          </a:p>
          <a:p>
            <a:r>
              <a:rPr lang="en-US" dirty="0"/>
              <a:t>Invite Questions and Discussion Throughout</a:t>
            </a:r>
          </a:p>
          <a:p>
            <a:r>
              <a:rPr lang="en-US" dirty="0"/>
              <a:t>Reserved Time Following Presentation for More Complete Discussion</a:t>
            </a:r>
          </a:p>
          <a:p>
            <a:r>
              <a:rPr lang="en-US" dirty="0"/>
              <a:t>Materials: The </a:t>
            </a:r>
            <a:r>
              <a:rPr lang="en-US" dirty="0" err="1"/>
              <a:t>Powerpoint</a:t>
            </a:r>
            <a:r>
              <a:rPr lang="en-US" dirty="0"/>
              <a:t> Slides + Data Categories Table (Emailed Today)</a:t>
            </a:r>
          </a:p>
        </p:txBody>
      </p:sp>
      <p:sp>
        <p:nvSpPr>
          <p:cNvPr id="3" name="Footer Placeholder 3">
            <a:extLst>
              <a:ext uri="{FF2B5EF4-FFF2-40B4-BE49-F238E27FC236}">
                <a16:creationId xmlns:a16="http://schemas.microsoft.com/office/drawing/2014/main" id="{0C25F916-C504-3439-F017-92178E022A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1241" y="6356350"/>
            <a:ext cx="11404314" cy="365125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From </a:t>
            </a:r>
            <a:r>
              <a:rPr lang="en-US" i="1" dirty="0"/>
              <a:t>Improving America's Schools Together: How District-University Partnerships and Continuous Improvement Can Transform Education</a:t>
            </a:r>
            <a:r>
              <a:rPr lang="en-US" dirty="0"/>
              <a:t>, by L. M. Gomez, M. Biag, D. G. Imig, R. Hitz, and S. Tozer (Eds.), 2023, Rowman &amp; Littlefield. Copyright © 2023 by The Rowman &amp; Littlefield Publishing Group, Inc. All rights reserved. ISBN: 9781538173220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335834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DBD2C-79EE-46BE-8202-A4E6FCE7B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9433"/>
          </a:xfrm>
        </p:spPr>
        <p:txBody>
          <a:bodyPr>
            <a:normAutofit fontScale="90000"/>
          </a:bodyPr>
          <a:lstStyle/>
          <a:p>
            <a:r>
              <a:rPr lang="en-US" sz="3200" dirty="0"/>
              <a:t>UIC EdD </a:t>
            </a:r>
            <a:r>
              <a:rPr lang="en-US" sz="3200" dirty="0" err="1"/>
              <a:t>Filemaker</a:t>
            </a:r>
            <a:r>
              <a:rPr lang="en-US" sz="3200" dirty="0"/>
              <a:t> Schools Data Table (Student Placement History)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2F7CA50F-B015-C49F-3324-F95907ACF952}"/>
              </a:ext>
            </a:extLst>
          </p:cNvPr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5634279"/>
              </p:ext>
            </p:extLst>
          </p:nvPr>
        </p:nvGraphicFramePr>
        <p:xfrm>
          <a:off x="1167063" y="1022851"/>
          <a:ext cx="9011653" cy="54700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8134227" imgH="4914900" progId="Acrobat.Document.DC">
                  <p:embed/>
                </p:oleObj>
              </mc:Choice>
              <mc:Fallback>
                <p:oleObj name="Acrobat Document" r:id="rId2" imgW="8134227" imgH="4914900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167063" y="1022851"/>
                        <a:ext cx="9011653" cy="54700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Footer Placeholder 3">
            <a:extLst>
              <a:ext uri="{FF2B5EF4-FFF2-40B4-BE49-F238E27FC236}">
                <a16:creationId xmlns:a16="http://schemas.microsoft.com/office/drawing/2014/main" id="{23087808-4570-8739-0A4A-BD2ADAE70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3437" y="6508580"/>
            <a:ext cx="11594237" cy="365125"/>
          </a:xfrm>
        </p:spPr>
        <p:txBody>
          <a:bodyPr/>
          <a:lstStyle/>
          <a:p>
            <a:endParaRPr lang="en-US" sz="1100" dirty="0"/>
          </a:p>
          <a:p>
            <a:r>
              <a:rPr lang="en-US" sz="1100" dirty="0"/>
              <a:t>From </a:t>
            </a:r>
            <a:r>
              <a:rPr lang="en-US" sz="1100" i="1" dirty="0"/>
              <a:t>Improving America's Schools Together: How District-University Partnerships and Continuous Improvement Can Transform Education</a:t>
            </a:r>
            <a:r>
              <a:rPr lang="en-US" sz="1100" dirty="0"/>
              <a:t>, by L. M. Gomez, M. Biag, D. G. Imig, R. Hitz, and S. Tozer (Eds.), 2023, Rowman &amp; Littlefield. Copyright © 2023 by The Rowman &amp; Littlefield Publishing Group, Inc. All rights reserved. ISBN: 9781538173220</a:t>
            </a:r>
          </a:p>
          <a:p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90721465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DBD2C-79EE-46BE-8202-A4E6FCE7B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9433"/>
          </a:xfrm>
        </p:spPr>
        <p:txBody>
          <a:bodyPr>
            <a:normAutofit/>
          </a:bodyPr>
          <a:lstStyle/>
          <a:p>
            <a:r>
              <a:rPr lang="en-US" sz="3200" dirty="0"/>
              <a:t>UIC EdD </a:t>
            </a:r>
            <a:r>
              <a:rPr lang="en-US" sz="3200" dirty="0" err="1"/>
              <a:t>Filemaker</a:t>
            </a:r>
            <a:r>
              <a:rPr lang="en-US" sz="3200" dirty="0"/>
              <a:t> Schools Data Table (Longitudinal Metrics)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FF82235D-F0B7-432B-BBFE-49D6D0A30D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63316" y="974558"/>
            <a:ext cx="9023683" cy="5518317"/>
          </a:xfrm>
        </p:spPr>
      </p:pic>
      <p:sp>
        <p:nvSpPr>
          <p:cNvPr id="8" name="Action Button: Go Back or Previous 7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964C0FF5-0413-4930-A9BE-6273BA26B4C2}"/>
              </a:ext>
            </a:extLst>
          </p:cNvPr>
          <p:cNvSpPr/>
          <p:nvPr/>
        </p:nvSpPr>
        <p:spPr>
          <a:xfrm>
            <a:off x="10756232" y="6011862"/>
            <a:ext cx="216568" cy="2568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ooter Placeholder 3">
            <a:extLst>
              <a:ext uri="{FF2B5EF4-FFF2-40B4-BE49-F238E27FC236}">
                <a16:creationId xmlns:a16="http://schemas.microsoft.com/office/drawing/2014/main" id="{4FD21DAC-B586-0924-A9A6-DA6A491B1B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3437" y="6508580"/>
            <a:ext cx="11594237" cy="365125"/>
          </a:xfrm>
        </p:spPr>
        <p:txBody>
          <a:bodyPr/>
          <a:lstStyle/>
          <a:p>
            <a:endParaRPr lang="en-US" sz="1100" dirty="0"/>
          </a:p>
          <a:p>
            <a:r>
              <a:rPr lang="en-US" sz="1100" dirty="0"/>
              <a:t>From </a:t>
            </a:r>
            <a:r>
              <a:rPr lang="en-US" sz="1100" i="1" dirty="0"/>
              <a:t>Improving America's Schools Together: How District-University Partnerships and Continuous Improvement Can Transform Education</a:t>
            </a:r>
            <a:r>
              <a:rPr lang="en-US" sz="1100" dirty="0"/>
              <a:t>, by L. M. Gomez, M. Biag, D. G. Imig, R. Hitz, and S. Tozer (Eds.), 2023, Rowman &amp; Littlefield. Copyright © 2023 by The Rowman &amp; Littlefield Publishing Group, Inc. All rights reserved. ISBN: 9781538173220</a:t>
            </a:r>
          </a:p>
          <a:p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73486109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22EA544-7550-4B99-8C8D-102D66D2998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10878"/>
          <a:stretch/>
        </p:blipFill>
        <p:spPr>
          <a:xfrm>
            <a:off x="2658979" y="215900"/>
            <a:ext cx="6220326" cy="5812038"/>
          </a:xfrm>
        </p:spPr>
      </p:pic>
      <p:sp>
        <p:nvSpPr>
          <p:cNvPr id="2" name="Footer Placeholder 3">
            <a:extLst>
              <a:ext uri="{FF2B5EF4-FFF2-40B4-BE49-F238E27FC236}">
                <a16:creationId xmlns:a16="http://schemas.microsoft.com/office/drawing/2014/main" id="{C18ED6E0-0E88-638C-9BC2-112F3BAF30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3437" y="6508580"/>
            <a:ext cx="11594237" cy="365125"/>
          </a:xfrm>
        </p:spPr>
        <p:txBody>
          <a:bodyPr/>
          <a:lstStyle/>
          <a:p>
            <a:endParaRPr lang="en-US" sz="1100" dirty="0"/>
          </a:p>
          <a:p>
            <a:r>
              <a:rPr lang="en-US" sz="1100" dirty="0"/>
              <a:t>From </a:t>
            </a:r>
            <a:r>
              <a:rPr lang="en-US" sz="1100" i="1" dirty="0"/>
              <a:t>Improving America's Schools Together: How District-University Partnerships and Continuous Improvement Can Transform Education</a:t>
            </a:r>
            <a:r>
              <a:rPr lang="en-US" sz="1100" dirty="0"/>
              <a:t>, by L. M. Gomez, M. Biag, D. G. Imig, R. Hitz, and S. Tozer (Eds.), 2023, Rowman &amp; Littlefield. Copyright © 2023 by The Rowman &amp; Littlefield Publishing Group, Inc. All rights reserved. ISBN: 9781538173220</a:t>
            </a:r>
          </a:p>
          <a:p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74685741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C6BE340-498E-4019-8ACC-4D9AF60E57F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10988"/>
          <a:stretch/>
        </p:blipFill>
        <p:spPr>
          <a:xfrm>
            <a:off x="2911641" y="192088"/>
            <a:ext cx="5931569" cy="5933504"/>
          </a:xfrm>
        </p:spPr>
      </p:pic>
      <p:sp>
        <p:nvSpPr>
          <p:cNvPr id="6" name="Action Button: Go Back or Previous 5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6152E99-88C0-45B5-9B44-344E9E5CB42D}"/>
              </a:ext>
            </a:extLst>
          </p:cNvPr>
          <p:cNvSpPr/>
          <p:nvPr/>
        </p:nvSpPr>
        <p:spPr>
          <a:xfrm>
            <a:off x="8895346" y="5775157"/>
            <a:ext cx="256675" cy="2286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ooter Placeholder 3">
            <a:extLst>
              <a:ext uri="{FF2B5EF4-FFF2-40B4-BE49-F238E27FC236}">
                <a16:creationId xmlns:a16="http://schemas.microsoft.com/office/drawing/2014/main" id="{0117ADBA-9572-4111-1680-B217C2776F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3437" y="6508580"/>
            <a:ext cx="11594237" cy="365125"/>
          </a:xfrm>
        </p:spPr>
        <p:txBody>
          <a:bodyPr/>
          <a:lstStyle/>
          <a:p>
            <a:endParaRPr lang="en-US" sz="1100" dirty="0"/>
          </a:p>
          <a:p>
            <a:r>
              <a:rPr lang="en-US" sz="1100" dirty="0"/>
              <a:t>From </a:t>
            </a:r>
            <a:r>
              <a:rPr lang="en-US" sz="1100" i="1" dirty="0"/>
              <a:t>Improving America's Schools Together: How District-University Partnerships and Continuous Improvement Can Transform Education</a:t>
            </a:r>
            <a:r>
              <a:rPr lang="en-US" sz="1100" dirty="0"/>
              <a:t>, by L. M. Gomez, M. Biag, D. G. Imig, R. Hitz, and S. Tozer (Eds.), 2023, Rowman &amp; Littlefield. Copyright © 2023 by The Rowman &amp; Littlefield Publishing Group, Inc. All rights reserved. ISBN: 9781538173220</a:t>
            </a:r>
          </a:p>
          <a:p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79127716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7047FF-DEFF-4C38-A545-CAB9798DD4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 of Organizational Data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92C28C-413F-478E-A67B-67D6F14879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School Characteristics:</a:t>
            </a:r>
          </a:p>
          <a:p>
            <a:pPr lvl="1"/>
            <a:r>
              <a:rPr lang="en-US" dirty="0"/>
              <a:t>Demographics</a:t>
            </a:r>
          </a:p>
          <a:p>
            <a:pPr lvl="1"/>
            <a:r>
              <a:rPr lang="en-US" dirty="0"/>
              <a:t>Level (Elementary, Secondary, ECH)</a:t>
            </a:r>
          </a:p>
          <a:p>
            <a:pPr lvl="1"/>
            <a:r>
              <a:rPr lang="en-US" dirty="0"/>
              <a:t>Geographic Location</a:t>
            </a:r>
          </a:p>
          <a:p>
            <a:pPr lvl="1"/>
            <a:r>
              <a:rPr lang="en-US" dirty="0"/>
              <a:t>Type (Magnet, Selective, Charter, Traditional)</a:t>
            </a:r>
          </a:p>
          <a:p>
            <a:pPr lvl="1"/>
            <a:r>
              <a:rPr lang="en-US" dirty="0"/>
              <a:t>“Churn” vs. Stable</a:t>
            </a:r>
          </a:p>
          <a:p>
            <a:r>
              <a:rPr lang="en-US" dirty="0"/>
              <a:t>Other Organizational Data</a:t>
            </a:r>
          </a:p>
          <a:p>
            <a:pPr lvl="1"/>
            <a:r>
              <a:rPr lang="en-US" dirty="0"/>
              <a:t>Five Essential Supports for Learning (CCSR Survey)</a:t>
            </a:r>
          </a:p>
          <a:p>
            <a:pPr lvl="1"/>
            <a:r>
              <a:rPr lang="en-US" dirty="0"/>
              <a:t>Teacher and Leader Turnover (ISBE school files)</a:t>
            </a:r>
          </a:p>
          <a:p>
            <a:pPr lvl="1"/>
            <a:r>
              <a:rPr lang="en-US" dirty="0"/>
              <a:t>CPS School Quality Accountability Ratings (SQRP)</a:t>
            </a:r>
          </a:p>
          <a:p>
            <a:pPr lvl="1"/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5EB92E1-BD56-FBA5-4546-6E0C4509E7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3437" y="6508580"/>
            <a:ext cx="11594237" cy="365125"/>
          </a:xfrm>
        </p:spPr>
        <p:txBody>
          <a:bodyPr/>
          <a:lstStyle/>
          <a:p>
            <a:endParaRPr lang="en-US" sz="1100" dirty="0"/>
          </a:p>
          <a:p>
            <a:r>
              <a:rPr lang="en-US" sz="1100" dirty="0"/>
              <a:t>From </a:t>
            </a:r>
            <a:r>
              <a:rPr lang="en-US" sz="1100" i="1" dirty="0"/>
              <a:t>Improving America's Schools Together: How District-University Partnerships and Continuous Improvement Can Transform Education</a:t>
            </a:r>
            <a:r>
              <a:rPr lang="en-US" sz="1100" dirty="0"/>
              <a:t>, by L. M. Gomez, M. Biag, D. G. Imig, R. Hitz, and S. Tozer (Eds.), 2023, Rowman &amp; Littlefield. Copyright © 2023 by The Rowman &amp; Littlefield Publishing Group, Inc. All rights reserved. ISBN: 9781538173220</a:t>
            </a:r>
          </a:p>
          <a:p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67456203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7047FF-DEFF-4C38-A545-CAB9798DD4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 of CPS Student Data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92C28C-413F-478E-A67B-67D6F14879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Personal Characteristics:</a:t>
            </a:r>
          </a:p>
          <a:p>
            <a:pPr lvl="1"/>
            <a:r>
              <a:rPr lang="en-US" dirty="0"/>
              <a:t>Demographics</a:t>
            </a:r>
          </a:p>
          <a:p>
            <a:pPr lvl="1"/>
            <a:r>
              <a:rPr lang="en-US" dirty="0"/>
              <a:t>Grade Level</a:t>
            </a:r>
          </a:p>
          <a:p>
            <a:pPr lvl="1"/>
            <a:r>
              <a:rPr lang="en-US" dirty="0"/>
              <a:t>Geographic/Community Location</a:t>
            </a:r>
          </a:p>
          <a:p>
            <a:pPr lvl="1"/>
            <a:r>
              <a:rPr lang="en-US" dirty="0"/>
              <a:t>Homeless status, ELL, SPED</a:t>
            </a:r>
          </a:p>
          <a:p>
            <a:r>
              <a:rPr lang="en-US" dirty="0"/>
              <a:t>School Behavior Metrics (Leading Indicators)</a:t>
            </a:r>
          </a:p>
          <a:p>
            <a:pPr lvl="1"/>
            <a:r>
              <a:rPr lang="en-US" dirty="0"/>
              <a:t>Attendance, chronic tardiness, high school drop out rates</a:t>
            </a:r>
          </a:p>
          <a:p>
            <a:pPr lvl="1"/>
            <a:r>
              <a:rPr lang="en-US" dirty="0"/>
              <a:t>Disciplinary incidents</a:t>
            </a:r>
          </a:p>
          <a:p>
            <a:r>
              <a:rPr lang="en-US" dirty="0"/>
              <a:t>Academic Achievement (Learning indicators)</a:t>
            </a:r>
          </a:p>
          <a:p>
            <a:pPr lvl="1"/>
            <a:r>
              <a:rPr lang="en-US" dirty="0"/>
              <a:t>NWEA MAP interim and final assessment levels (Math and ELA)</a:t>
            </a:r>
          </a:p>
          <a:p>
            <a:pPr lvl="1"/>
            <a:r>
              <a:rPr lang="en-US" dirty="0"/>
              <a:t>Freshman-on-Track</a:t>
            </a:r>
          </a:p>
          <a:p>
            <a:pPr lvl="1"/>
            <a:r>
              <a:rPr lang="en-US" dirty="0"/>
              <a:t>Graduation rates/status</a:t>
            </a:r>
          </a:p>
          <a:p>
            <a:pPr lvl="1"/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06FE4B-D70E-01FA-584F-FC0FF0B50F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3437" y="6508580"/>
            <a:ext cx="11594237" cy="365125"/>
          </a:xfrm>
        </p:spPr>
        <p:txBody>
          <a:bodyPr/>
          <a:lstStyle/>
          <a:p>
            <a:endParaRPr lang="en-US" sz="1100" dirty="0"/>
          </a:p>
          <a:p>
            <a:r>
              <a:rPr lang="en-US" sz="1100" dirty="0"/>
              <a:t>From </a:t>
            </a:r>
            <a:r>
              <a:rPr lang="en-US" sz="1100" i="1" dirty="0"/>
              <a:t>Improving America's Schools Together: How District-University Partnerships and Continuous Improvement Can Transform Education</a:t>
            </a:r>
            <a:r>
              <a:rPr lang="en-US" sz="1100" dirty="0"/>
              <a:t>, by L. M. Gomez, M. Biag, D. G. Imig, R. Hitz, and S. Tozer (Eds.), 2023, Rowman &amp; Littlefield. Copyright © 2023 by The Rowman &amp; Littlefield Publishing Group, Inc. All rights reserved. ISBN: 9781538173220</a:t>
            </a:r>
          </a:p>
          <a:p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04024671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760" y="533231"/>
            <a:ext cx="10515600" cy="593440"/>
          </a:xfrm>
        </p:spPr>
        <p:txBody>
          <a:bodyPr>
            <a:normAutofit fontScale="90000"/>
          </a:bodyPr>
          <a:lstStyle/>
          <a:p>
            <a:br>
              <a:rPr lang="en-US" i="1" dirty="0"/>
            </a:b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132" y="227546"/>
            <a:ext cx="11467454" cy="784826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en-US" sz="2400" dirty="0">
                <a:latin typeface="+mj-lt"/>
              </a:rPr>
              <a:t>A Complete CPS 6-Year School Tenure Dataset to (Finally) Allow “Apples to Apples” Comparisons to UIC-Trained Principals</a:t>
            </a:r>
          </a:p>
        </p:txBody>
      </p:sp>
      <p:sp>
        <p:nvSpPr>
          <p:cNvPr id="8" name="Rectangle 1">
            <a:extLst>
              <a:ext uri="{FF2B5EF4-FFF2-40B4-BE49-F238E27FC236}">
                <a16:creationId xmlns:a16="http://schemas.microsoft.com/office/drawing/2014/main" id="{DCAA5EAA-FE8C-AE46-89CB-5315FE8986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3419" y="224244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3BCF51A-DE22-8148-BF12-EA4B50F5575F}"/>
              </a:ext>
            </a:extLst>
          </p:cNvPr>
          <p:cNvSpPr/>
          <p:nvPr/>
        </p:nvSpPr>
        <p:spPr>
          <a:xfrm>
            <a:off x="405477" y="2101717"/>
            <a:ext cx="113051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134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</a:rPr>
              <a:t>:</a:t>
            </a:r>
            <a:r>
              <a:rPr lang="en-US" sz="1400" dirty="0"/>
              <a:t> 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1401974"/>
              </p:ext>
            </p:extLst>
          </p:nvPr>
        </p:nvGraphicFramePr>
        <p:xfrm>
          <a:off x="1279017" y="1012372"/>
          <a:ext cx="9232143" cy="549619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99864">
                  <a:extLst>
                    <a:ext uri="{9D8B030D-6E8A-4147-A177-3AD203B41FA5}">
                      <a16:colId xmlns:a16="http://schemas.microsoft.com/office/drawing/2014/main" val="850277501"/>
                    </a:ext>
                  </a:extLst>
                </a:gridCol>
                <a:gridCol w="715447">
                  <a:extLst>
                    <a:ext uri="{9D8B030D-6E8A-4147-A177-3AD203B41FA5}">
                      <a16:colId xmlns:a16="http://schemas.microsoft.com/office/drawing/2014/main" val="655121487"/>
                    </a:ext>
                  </a:extLst>
                </a:gridCol>
                <a:gridCol w="838872">
                  <a:extLst>
                    <a:ext uri="{9D8B030D-6E8A-4147-A177-3AD203B41FA5}">
                      <a16:colId xmlns:a16="http://schemas.microsoft.com/office/drawing/2014/main" val="927479530"/>
                    </a:ext>
                  </a:extLst>
                </a:gridCol>
                <a:gridCol w="838872">
                  <a:extLst>
                    <a:ext uri="{9D8B030D-6E8A-4147-A177-3AD203B41FA5}">
                      <a16:colId xmlns:a16="http://schemas.microsoft.com/office/drawing/2014/main" val="69047549"/>
                    </a:ext>
                  </a:extLst>
                </a:gridCol>
                <a:gridCol w="838872">
                  <a:extLst>
                    <a:ext uri="{9D8B030D-6E8A-4147-A177-3AD203B41FA5}">
                      <a16:colId xmlns:a16="http://schemas.microsoft.com/office/drawing/2014/main" val="1405292545"/>
                    </a:ext>
                  </a:extLst>
                </a:gridCol>
                <a:gridCol w="838872">
                  <a:extLst>
                    <a:ext uri="{9D8B030D-6E8A-4147-A177-3AD203B41FA5}">
                      <a16:colId xmlns:a16="http://schemas.microsoft.com/office/drawing/2014/main" val="4065977277"/>
                    </a:ext>
                  </a:extLst>
                </a:gridCol>
                <a:gridCol w="722472">
                  <a:extLst>
                    <a:ext uri="{9D8B030D-6E8A-4147-A177-3AD203B41FA5}">
                      <a16:colId xmlns:a16="http://schemas.microsoft.com/office/drawing/2014/main" val="2408150797"/>
                    </a:ext>
                  </a:extLst>
                </a:gridCol>
                <a:gridCol w="838872">
                  <a:extLst>
                    <a:ext uri="{9D8B030D-6E8A-4147-A177-3AD203B41FA5}">
                      <a16:colId xmlns:a16="http://schemas.microsoft.com/office/drawing/2014/main" val="1724864796"/>
                    </a:ext>
                  </a:extLst>
                </a:gridCol>
              </a:tblGrid>
              <a:tr h="25309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Years as Principal in Current School as of May 2019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6551775"/>
                  </a:ext>
                </a:extLst>
              </a:tr>
              <a:tr h="19418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Category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6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7926613"/>
                  </a:ext>
                </a:extLst>
              </a:tr>
              <a:tr h="19418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CPS Overall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605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11.2%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16.7%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14.7%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9.4%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5.3%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42.6%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06006"/>
                  </a:ext>
                </a:extLst>
              </a:tr>
              <a:tr h="19418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CPS School Type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734023"/>
                  </a:ext>
                </a:extLst>
              </a:tr>
              <a:tr h="194189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CPS Regular Schools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516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10.7%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15.9%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13.6%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9.1%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5.2%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45.5%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1549124"/>
                  </a:ext>
                </a:extLst>
              </a:tr>
              <a:tr h="194189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CPS Charter Schools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89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14.6%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21.3%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21.3%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11.2%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5.6%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25.8%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8361293"/>
                  </a:ext>
                </a:extLst>
              </a:tr>
              <a:tr h="19418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UIC/Non-UIC Training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3433372"/>
                  </a:ext>
                </a:extLst>
              </a:tr>
              <a:tr h="194189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UIC-Trained CPS Principals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10.4%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20.8%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20.8%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10.4%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4.2%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33.3%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5040037"/>
                  </a:ext>
                </a:extLst>
              </a:tr>
              <a:tr h="194189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Not UIC-Trained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557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11.3%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16.3%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14.2%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9.3%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5.4%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43.4%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7767984"/>
                  </a:ext>
                </a:extLst>
              </a:tr>
              <a:tr h="19418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ES v. HS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1658011"/>
                  </a:ext>
                </a:extLst>
              </a:tr>
              <a:tr h="194189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Elementary Schools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472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9.5%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14.8%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14.4%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9.7%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5.3%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46.2%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8686261"/>
                  </a:ext>
                </a:extLst>
              </a:tr>
              <a:tr h="194189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High Schools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133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17.3%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23.3%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15.8%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8.3%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5.3%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30.1%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7264521"/>
                  </a:ext>
                </a:extLst>
              </a:tr>
              <a:tr h="19418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SQRP Level SY 2019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6330095"/>
                  </a:ext>
                </a:extLst>
              </a:tr>
              <a:tr h="194189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Level 1+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9.8%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19.0%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11.8%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9.2%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6.5%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43.8%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1953675"/>
                  </a:ext>
                </a:extLst>
              </a:tr>
              <a:tr h="194189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Level 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173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4.6%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12.7%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16.8%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8.1%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2.3%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55.5%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5175708"/>
                  </a:ext>
                </a:extLst>
              </a:tr>
              <a:tr h="194189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Level 2+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20.8%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23.8%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20.8%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6.9%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5.9%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21.8%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5135133"/>
                  </a:ext>
                </a:extLst>
              </a:tr>
              <a:tr h="194189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Level 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146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13.7%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13.7%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12.3%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11.0%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7.5%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41.8%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5575174"/>
                  </a:ext>
                </a:extLst>
              </a:tr>
              <a:tr h="194189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Level 3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37.5%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25.0%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12.5%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12.5%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0.0%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12.5%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645757"/>
                  </a:ext>
                </a:extLst>
              </a:tr>
              <a:tr h="19418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My Voice My School Survey SY2018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0301389"/>
                  </a:ext>
                </a:extLst>
              </a:tr>
              <a:tr h="194189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Well Organized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303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9.9%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15.2%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13.2%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8.6%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4.6%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48.5%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8561077"/>
                  </a:ext>
                </a:extLst>
              </a:tr>
              <a:tr h="194189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Organized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146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11.6%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15.1%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14.4%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9.6%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6.2%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43.2%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5005857"/>
                  </a:ext>
                </a:extLst>
              </a:tr>
              <a:tr h="194189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Moderately Organized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10.0%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16.0%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16.0%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10.0%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2.0%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46.0%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4765109"/>
                  </a:ext>
                </a:extLst>
              </a:tr>
              <a:tr h="194189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Partially Organized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12.5%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28.6%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19.6%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7.1%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7.1%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25.0%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5510485"/>
                  </a:ext>
                </a:extLst>
              </a:tr>
              <a:tr h="194189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Not Yet Organized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29.0%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12.9%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22.6%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16.1%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6.5%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12.9%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6958500"/>
                  </a:ext>
                </a:extLst>
              </a:tr>
              <a:tr h="19418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UIC School “Churn” Category (2018)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5007528"/>
                  </a:ext>
                </a:extLst>
              </a:tr>
              <a:tr h="194189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Stable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330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7.3%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14.2%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14.5%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9.1%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3.6%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51.2%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197509"/>
                  </a:ext>
                </a:extLst>
              </a:tr>
              <a:tr h="194189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Borderline Churn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61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11.5%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14.8%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8.2%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13.1%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4.9%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47.5%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7630636"/>
                  </a:ext>
                </a:extLst>
              </a:tr>
              <a:tr h="194189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High Churn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156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16.7%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19.2%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17.3%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7.7%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9.0%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30.1%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7" marR="5626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990492"/>
                  </a:ext>
                </a:extLst>
              </a:tr>
            </a:tbl>
          </a:graphicData>
        </a:graphic>
      </p:graphicFrame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4D497A6E-0EBB-EEAE-C975-80CCA1367D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3437" y="6508580"/>
            <a:ext cx="11594237" cy="365125"/>
          </a:xfrm>
        </p:spPr>
        <p:txBody>
          <a:bodyPr/>
          <a:lstStyle/>
          <a:p>
            <a:endParaRPr lang="en-US" sz="1100" dirty="0"/>
          </a:p>
          <a:p>
            <a:r>
              <a:rPr lang="en-US" sz="1100" dirty="0"/>
              <a:t>From </a:t>
            </a:r>
            <a:r>
              <a:rPr lang="en-US" sz="1100" i="1" dirty="0"/>
              <a:t>Improving America's Schools Together: How District-University Partnerships and Continuous Improvement Can Transform Education</a:t>
            </a:r>
            <a:r>
              <a:rPr lang="en-US" sz="1100" dirty="0"/>
              <a:t>, by L. M. Gomez, M. Biag, D. G. Imig, R. Hitz, and S. Tozer (Eds.), 2023, Rowman &amp; Littlefield. Copyright © 2023 by The Rowman &amp; Littlefield Publishing Group, Inc. All rights reserved. ISBN: 9781538173220</a:t>
            </a:r>
          </a:p>
          <a:p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405305226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4C104-5931-4ADB-839E-9DC9DE5CD3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229559"/>
          </a:xfrm>
        </p:spPr>
        <p:txBody>
          <a:bodyPr/>
          <a:lstStyle/>
          <a:p>
            <a:pPr algn="ctr"/>
            <a:r>
              <a:rPr lang="en-US" dirty="0"/>
              <a:t>Information to District Partners</a:t>
            </a:r>
          </a:p>
        </p:txBody>
      </p:sp>
      <p:sp>
        <p:nvSpPr>
          <p:cNvPr id="3" name="Footer Placeholder 3">
            <a:extLst>
              <a:ext uri="{FF2B5EF4-FFF2-40B4-BE49-F238E27FC236}">
                <a16:creationId xmlns:a16="http://schemas.microsoft.com/office/drawing/2014/main" id="{2E919DD7-132F-ACFB-DE32-620724D696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3437" y="6508580"/>
            <a:ext cx="11594237" cy="365125"/>
          </a:xfrm>
        </p:spPr>
        <p:txBody>
          <a:bodyPr/>
          <a:lstStyle/>
          <a:p>
            <a:endParaRPr lang="en-US" sz="1100" dirty="0"/>
          </a:p>
          <a:p>
            <a:r>
              <a:rPr lang="en-US" sz="1100" dirty="0"/>
              <a:t>From </a:t>
            </a:r>
            <a:r>
              <a:rPr lang="en-US" sz="1100" i="1" dirty="0"/>
              <a:t>Improving America's Schools Together: How District-University Partnerships and Continuous Improvement Can Transform Education</a:t>
            </a:r>
            <a:r>
              <a:rPr lang="en-US" sz="1100" dirty="0"/>
              <a:t>, by L. M. Gomez, M. Biag, D. G. Imig, R. Hitz, and S. Tozer (Eds.), 2023, Rowman &amp; Littlefield. Copyright © 2023 by The Rowman &amp; Littlefield Publishing Group, Inc. All rights reserved. ISBN: 9781538173220</a:t>
            </a:r>
          </a:p>
          <a:p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10506736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4C104-5931-4ADB-839E-9DC9DE5CD3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229559"/>
          </a:xfrm>
        </p:spPr>
        <p:txBody>
          <a:bodyPr/>
          <a:lstStyle/>
          <a:p>
            <a:pPr algn="ctr"/>
            <a:r>
              <a:rPr lang="en-US" dirty="0"/>
              <a:t>Discussion</a:t>
            </a:r>
          </a:p>
        </p:txBody>
      </p:sp>
      <p:sp>
        <p:nvSpPr>
          <p:cNvPr id="3" name="Footer Placeholder 3">
            <a:extLst>
              <a:ext uri="{FF2B5EF4-FFF2-40B4-BE49-F238E27FC236}">
                <a16:creationId xmlns:a16="http://schemas.microsoft.com/office/drawing/2014/main" id="{93C195CB-FD42-41ED-6E66-BF0F2DBB8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3437" y="6508580"/>
            <a:ext cx="11594237" cy="365125"/>
          </a:xfrm>
        </p:spPr>
        <p:txBody>
          <a:bodyPr/>
          <a:lstStyle/>
          <a:p>
            <a:endParaRPr lang="en-US" sz="1100" dirty="0"/>
          </a:p>
          <a:p>
            <a:r>
              <a:rPr lang="en-US" sz="1100" dirty="0"/>
              <a:t>From </a:t>
            </a:r>
            <a:r>
              <a:rPr lang="en-US" sz="1100" i="1" dirty="0"/>
              <a:t>Improving America's Schools Together: How District-University Partnerships and Continuous Improvement Can Transform Education</a:t>
            </a:r>
            <a:r>
              <a:rPr lang="en-US" sz="1100" dirty="0"/>
              <a:t>, by L. M. Gomez, M. Biag, D. G. Imig, R. Hitz, and S. Tozer (Eds.), 2023, Rowman &amp; Littlefield. Copyright © 2023 by The Rowman &amp; Littlefield Publishing Group, Inc. All rights reserved. ISBN: 9781538173220</a:t>
            </a:r>
          </a:p>
          <a:p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6843735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06716D-0C82-440C-824D-33BC75F10FD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30809" y="3005847"/>
            <a:ext cx="3534653" cy="1064334"/>
          </a:xfrm>
        </p:spPr>
        <p:txBody>
          <a:bodyPr>
            <a:normAutofit/>
          </a:bodyPr>
          <a:lstStyle/>
          <a:p>
            <a:pPr algn="ctr"/>
            <a:r>
              <a:rPr lang="en-US" sz="1600" b="1" dirty="0"/>
              <a:t>PHASE ONE</a:t>
            </a:r>
          </a:p>
          <a:p>
            <a:pPr algn="ctr"/>
            <a:r>
              <a:rPr lang="en-US" sz="1600" b="1" dirty="0"/>
              <a:t>2002-2011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526F16C4-40AD-4388-824C-EC8CFEEF8D7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62647" y="1222362"/>
            <a:ext cx="3534653" cy="526428"/>
          </a:xfrm>
        </p:spPr>
        <p:txBody>
          <a:bodyPr>
            <a:normAutofit fontScale="92500"/>
          </a:bodyPr>
          <a:lstStyle/>
          <a:p>
            <a:r>
              <a:rPr lang="en-US" dirty="0"/>
              <a:t>Data System History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95CC5E8-B74B-4393-9A40-BB09AEB1592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30809" y="1866900"/>
            <a:ext cx="3566491" cy="1138947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90000"/>
              </a:lnSpc>
            </a:pPr>
            <a:r>
              <a:rPr lang="en-US" dirty="0">
                <a:solidFill>
                  <a:schemeClr val="bg2"/>
                </a:solidFill>
              </a:rPr>
              <a:t>UIC Doctoral Program in Urban Education Leadership  </a:t>
            </a:r>
          </a:p>
        </p:txBody>
      </p:sp>
      <p:sp>
        <p:nvSpPr>
          <p:cNvPr id="11" name="AutoShape 2" descr="Adrian Villarreal">
            <a:extLst>
              <a:ext uri="{FF2B5EF4-FFF2-40B4-BE49-F238E27FC236}">
                <a16:creationId xmlns:a16="http://schemas.microsoft.com/office/drawing/2014/main" id="{30195F52-4CF2-4DDD-87CC-821727C2697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2869660" cy="2869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335433" y="0"/>
            <a:ext cx="7342909" cy="732200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200" b="1" dirty="0">
                <a:solidFill>
                  <a:srgbClr val="FF0000"/>
                </a:solidFill>
                <a:latin typeface="Calibri" charset="0"/>
                <a:ea typeface="Calibri" charset="0"/>
                <a:cs typeface="Times New Roman" charset="0"/>
              </a:rPr>
              <a:t>WHAT: 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charset="0"/>
              <a:buChar char="•"/>
            </a:pPr>
            <a:r>
              <a:rPr lang="en-US" sz="2200" dirty="0">
                <a:latin typeface="Calibri" charset="0"/>
                <a:ea typeface="Calibri" charset="0"/>
                <a:cs typeface="Times New Roman" charset="0"/>
              </a:rPr>
              <a:t>Using digital tools and combining internal and external qualitative and quantitative  (e.g., SPSS, Excel, Survey Monkey) to impact Ed.D. program improvement.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charset="0"/>
              <a:buChar char="•"/>
            </a:pPr>
            <a:r>
              <a:rPr lang="en-US" sz="2200" dirty="0">
                <a:latin typeface="Calibri" charset="0"/>
                <a:ea typeface="Calibri" charset="0"/>
                <a:cs typeface="Times New Roman" charset="0"/>
              </a:rPr>
              <a:t>Internal student and program data on such things as application process, residency school assignment, coaching assignments, program progress, employment history; program participant surveys/focus groups/interviews; course evaluations and course syllabi. 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charset="0"/>
              <a:buChar char="•"/>
            </a:pPr>
            <a:r>
              <a:rPr lang="en-US" sz="2200" dirty="0">
                <a:latin typeface="Calibri" charset="0"/>
                <a:ea typeface="Calibri" charset="0"/>
                <a:cs typeface="Times New Roman" charset="0"/>
              </a:rPr>
              <a:t>External data: 5 Essential and CPS student performance data (attendance, standardized tests, Freshman-on-Track, graduation).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200" b="1" dirty="0">
                <a:solidFill>
                  <a:srgbClr val="FF0000"/>
                </a:solidFill>
                <a:latin typeface="Calibri" charset="0"/>
                <a:ea typeface="Calibri" charset="0"/>
                <a:cs typeface="Times New Roman" charset="0"/>
              </a:rPr>
              <a:t>COST:</a:t>
            </a:r>
            <a:endParaRPr lang="en-US" sz="2200" b="1" dirty="0">
              <a:latin typeface="Calibri" charset="0"/>
              <a:ea typeface="Calibri" charset="0"/>
              <a:cs typeface="Times New Roman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charset="0"/>
              <a:buChar char="•"/>
            </a:pPr>
            <a:r>
              <a:rPr lang="en-US" sz="2200" dirty="0">
                <a:latin typeface="Calibri" charset="0"/>
                <a:ea typeface="Calibri" charset="0"/>
                <a:cs typeface="Times New Roman" charset="0"/>
              </a:rPr>
              <a:t>Roughly 1.5 FTE staffing to design/maintain/conduct analysis.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charset="0"/>
              <a:buChar char="•"/>
            </a:pPr>
            <a:endParaRPr lang="en-US" sz="2400" dirty="0">
              <a:latin typeface="Calibri" charset="0"/>
              <a:ea typeface="Calibri" charset="0"/>
              <a:cs typeface="Times New Roman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dirty="0">
              <a:latin typeface="Calibri" charset="0"/>
              <a:ea typeface="Calibri" charset="0"/>
              <a:cs typeface="Times New Roman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dirty="0">
              <a:latin typeface="Calibri" charset="0"/>
              <a:ea typeface="Calibri" charset="0"/>
              <a:cs typeface="Times New Roman" charset="0"/>
            </a:endParaRPr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370A037D-7010-8302-FE64-0B2EBE1345BE}"/>
              </a:ext>
            </a:extLst>
          </p:cNvPr>
          <p:cNvSpPr txBox="1">
            <a:spLocks/>
          </p:cNvSpPr>
          <p:nvPr/>
        </p:nvSpPr>
        <p:spPr>
          <a:xfrm>
            <a:off x="408114" y="5842504"/>
            <a:ext cx="3817658" cy="892206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>
                <a:solidFill>
                  <a:schemeClr val="bg1"/>
                </a:solidFill>
              </a:rPr>
              <a:t>From </a:t>
            </a:r>
            <a:r>
              <a:rPr lang="en-US" sz="1000" i="1" dirty="0">
                <a:solidFill>
                  <a:schemeClr val="bg1"/>
                </a:solidFill>
              </a:rPr>
              <a:t>Improving America's Schools Together: How District-University Partnerships and Continuous Improvement Can Transform Education</a:t>
            </a:r>
            <a:r>
              <a:rPr lang="en-US" sz="1000" dirty="0">
                <a:solidFill>
                  <a:schemeClr val="bg1"/>
                </a:solidFill>
              </a:rPr>
              <a:t>, by L. M. Gomez, M. Biag, D. G. Imig, R. Hitz, and S. Tozer (Eds.), 2023, Rowman &amp; Littlefield. Copyright © 2023 by The Rowman &amp; Littlefield Publishing Group, Inc. All rights reserved. ISBN: 9781538173220</a:t>
            </a:r>
          </a:p>
        </p:txBody>
      </p:sp>
    </p:spTree>
    <p:extLst>
      <p:ext uri="{BB962C8B-B14F-4D97-AF65-F5344CB8AC3E}">
        <p14:creationId xmlns:p14="http://schemas.microsoft.com/office/powerpoint/2010/main" val="2909288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06716D-0C82-440C-824D-33BC75F10FD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30809" y="3028156"/>
            <a:ext cx="3534653" cy="1064334"/>
          </a:xfrm>
        </p:spPr>
        <p:txBody>
          <a:bodyPr>
            <a:normAutofit/>
          </a:bodyPr>
          <a:lstStyle/>
          <a:p>
            <a:pPr algn="ctr"/>
            <a:r>
              <a:rPr lang="en-US" sz="1600" b="1" dirty="0"/>
              <a:t>PHASE TWO</a:t>
            </a:r>
          </a:p>
          <a:p>
            <a:pPr algn="ctr"/>
            <a:r>
              <a:rPr lang="en-US" sz="1600" b="1" dirty="0"/>
              <a:t>2012-2021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526F16C4-40AD-4388-824C-EC8CFEEF8D7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62647" y="1222362"/>
            <a:ext cx="3534653" cy="526428"/>
          </a:xfrm>
        </p:spPr>
        <p:txBody>
          <a:bodyPr>
            <a:normAutofit fontScale="92500"/>
          </a:bodyPr>
          <a:lstStyle/>
          <a:p>
            <a:r>
              <a:rPr lang="en-US" dirty="0"/>
              <a:t>Data System History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95CC5E8-B74B-4393-9A40-BB09AEB1592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30809" y="1866900"/>
            <a:ext cx="3566491" cy="1138947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US" dirty="0">
                <a:solidFill>
                  <a:schemeClr val="bg2"/>
                </a:solidFill>
              </a:rPr>
              <a:t>UIC Doctoral Program in Urban Education Leadership  </a:t>
            </a:r>
          </a:p>
          <a:p>
            <a:pPr>
              <a:lnSpc>
                <a:spcPct val="90000"/>
              </a:lnSpc>
            </a:pP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1" name="AutoShape 2" descr="Adrian Villarreal">
            <a:extLst>
              <a:ext uri="{FF2B5EF4-FFF2-40B4-BE49-F238E27FC236}">
                <a16:creationId xmlns:a16="http://schemas.microsoft.com/office/drawing/2014/main" id="{30195F52-4CF2-4DDD-87CC-821727C2697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2869660" cy="2869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385310" y="0"/>
            <a:ext cx="7342909" cy="747249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200" b="1" dirty="0">
                <a:solidFill>
                  <a:srgbClr val="FF0000"/>
                </a:solidFill>
                <a:latin typeface="+mn-lt"/>
                <a:ea typeface="Calibri" charset="0"/>
                <a:cs typeface="Times New Roman" charset="0"/>
              </a:rPr>
              <a:t>WHAT: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Arial" charset="0"/>
              <a:buChar char="•"/>
            </a:pPr>
            <a:r>
              <a:rPr lang="en-US" sz="2200" dirty="0">
                <a:latin typeface="+mn-lt"/>
              </a:rPr>
              <a:t>Building a relational database</a:t>
            </a:r>
            <a:r>
              <a:rPr lang="en-US" sz="2200" dirty="0">
                <a:latin typeface="+mn-lt"/>
                <a:ea typeface="Calibri" charset="0"/>
                <a:cs typeface="Times New Roman" charset="0"/>
              </a:rPr>
              <a:t> (Filemaker) and using additional digital tools (e.g., Tableau, Google Maps) with extended internal and external qualitative and quantitative data to impact Ed.D. program improvement.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200" b="1" dirty="0">
                <a:solidFill>
                  <a:srgbClr val="FF0000"/>
                </a:solidFill>
                <a:latin typeface="+mn-lt"/>
              </a:rPr>
              <a:t>COST:</a:t>
            </a:r>
          </a:p>
          <a:p>
            <a:pPr marL="285750" lvl="1" indent="-285750">
              <a:buFont typeface="Arial" charset="0"/>
              <a:buChar char="•"/>
            </a:pPr>
            <a:r>
              <a:rPr lang="en-US" sz="2200" dirty="0">
                <a:latin typeface="+mn-lt"/>
              </a:rPr>
              <a:t>Roughly $110,000 over 4 years for Filemaker database development and maintenance from external technical consulting firm.</a:t>
            </a:r>
          </a:p>
          <a:p>
            <a:pPr marL="285750" lvl="1" indent="-285750">
              <a:buFont typeface="Arial" charset="0"/>
              <a:buChar char="•"/>
            </a:pPr>
            <a:r>
              <a:rPr lang="en-US" sz="2200" dirty="0">
                <a:latin typeface="+mn-lt"/>
              </a:rPr>
              <a:t>1 FTE over each of 4 initial years (about $65,000 annually) for ongoing data management and analysis.</a:t>
            </a:r>
          </a:p>
          <a:p>
            <a:pPr marL="285750" lvl="1" indent="-285750">
              <a:buFont typeface="Arial" charset="0"/>
              <a:buChar char="•"/>
            </a:pPr>
            <a:r>
              <a:rPr lang="en-US" sz="2200" dirty="0"/>
              <a:t>Since 2019, approximately 1.25 FTE (about $80,000 annually) of combined staff time for </a:t>
            </a:r>
            <a:r>
              <a:rPr lang="en-US" sz="2200" dirty="0">
                <a:latin typeface="+mn-lt"/>
              </a:rPr>
              <a:t>data management and analysis.</a:t>
            </a:r>
          </a:p>
          <a:p>
            <a:pPr marL="0" lvl="1">
              <a:spcBef>
                <a:spcPts val="600"/>
              </a:spcBef>
              <a:spcAft>
                <a:spcPts val="600"/>
              </a:spcAft>
            </a:pPr>
            <a:r>
              <a:rPr lang="en-US" sz="2200" b="1" dirty="0">
                <a:solidFill>
                  <a:srgbClr val="FF0000"/>
                </a:solidFill>
                <a:latin typeface="+mn-lt"/>
                <a:ea typeface="Calibri" charset="0"/>
                <a:cs typeface="Times New Roman" charset="0"/>
              </a:rPr>
              <a:t>OVERALL FUNDING SOURCES:</a:t>
            </a:r>
          </a:p>
          <a:p>
            <a:pPr marL="342900" lvl="1" indent="-342900">
              <a:buFont typeface="Arial" charset="0"/>
              <a:buChar char="•"/>
            </a:pPr>
            <a:r>
              <a:rPr lang="en-US" sz="2200" dirty="0">
                <a:latin typeface="+mn-lt"/>
                <a:ea typeface="Calibri" charset="0"/>
                <a:cs typeface="Times New Roman" charset="0"/>
              </a:rPr>
              <a:t>Largely external funding through grants (e.g., US Department of Education, Lloyd Fry Foundation, Broad Foundation, Finnegan Family Foundation).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dirty="0">
              <a:latin typeface="Calibri" charset="0"/>
              <a:ea typeface="Calibri" charset="0"/>
              <a:cs typeface="Times New Roman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dirty="0">
              <a:latin typeface="Calibri" charset="0"/>
              <a:ea typeface="Calibri" charset="0"/>
              <a:cs typeface="Times New Roman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9398B40-4D54-B147-F8C8-D72D9F8261BC}"/>
              </a:ext>
            </a:extLst>
          </p:cNvPr>
          <p:cNvSpPr txBox="1">
            <a:spLocks/>
          </p:cNvSpPr>
          <p:nvPr/>
        </p:nvSpPr>
        <p:spPr>
          <a:xfrm>
            <a:off x="408114" y="5965794"/>
            <a:ext cx="3817658" cy="892206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>
                <a:solidFill>
                  <a:schemeClr val="bg1"/>
                </a:solidFill>
              </a:rPr>
              <a:t>From </a:t>
            </a:r>
            <a:r>
              <a:rPr lang="en-US" sz="1000" i="1" dirty="0">
                <a:solidFill>
                  <a:schemeClr val="bg1"/>
                </a:solidFill>
              </a:rPr>
              <a:t>Improving America's Schools Together: How District-University Partnerships and Continuous Improvement Can Transform Education</a:t>
            </a:r>
            <a:r>
              <a:rPr lang="en-US" sz="1000" dirty="0">
                <a:solidFill>
                  <a:schemeClr val="bg1"/>
                </a:solidFill>
              </a:rPr>
              <a:t>, by L. M. Gomez, M. Biag, D. G. Imig, R. Hitz, and S. Tozer (Eds.), 2023, Rowman &amp; Littlefield. Copyright © 2023 by The Rowman &amp; Littlefield Publishing Group, Inc. All rights reserved. ISBN: 9781538173220</a:t>
            </a:r>
          </a:p>
        </p:txBody>
      </p:sp>
    </p:spTree>
    <p:extLst>
      <p:ext uri="{BB962C8B-B14F-4D97-AF65-F5344CB8AC3E}">
        <p14:creationId xmlns:p14="http://schemas.microsoft.com/office/powerpoint/2010/main" val="3297816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48344107"/>
              </p:ext>
            </p:extLst>
          </p:nvPr>
        </p:nvGraphicFramePr>
        <p:xfrm>
          <a:off x="3540754" y="1312641"/>
          <a:ext cx="5110491" cy="49624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587021" y="674198"/>
            <a:ext cx="864519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+mj-lt"/>
              </a:rPr>
              <a:t>UIC’s Data Management, Collaboration, and Analysis Tools</a:t>
            </a:r>
          </a:p>
        </p:txBody>
      </p:sp>
      <p:sp>
        <p:nvSpPr>
          <p:cNvPr id="2" name="Footer Placeholder 3">
            <a:extLst>
              <a:ext uri="{FF2B5EF4-FFF2-40B4-BE49-F238E27FC236}">
                <a16:creationId xmlns:a16="http://schemas.microsoft.com/office/drawing/2014/main" id="{9F7BBB1C-5B64-3B8A-F7C5-03047FFB30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4085" y="6275136"/>
            <a:ext cx="11594237" cy="582864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From </a:t>
            </a:r>
            <a:r>
              <a:rPr lang="en-US" i="1" dirty="0"/>
              <a:t>Improving America's Schools Together: How District-University Partnerships and Continuous Improvement Can Transform Education</a:t>
            </a:r>
            <a:r>
              <a:rPr lang="en-US" dirty="0"/>
              <a:t>, by L. M. Gomez, M. Biag, D. G. Imig, R. Hitz, and S. Tozer (Eds.), 2023, Rowman &amp; Littlefield. Copyright © 2023 by The Rowman &amp; Littlefield Publishing Group, Inc. All rights reserved. ISBN: 9781538173220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7691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85590045"/>
              </p:ext>
            </p:extLst>
          </p:nvPr>
        </p:nvGraphicFramePr>
        <p:xfrm>
          <a:off x="2690752" y="838958"/>
          <a:ext cx="6789702" cy="53649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29" name="Straight Arrow Connector 28"/>
          <p:cNvCxnSpPr>
            <a:cxnSpLocks/>
          </p:cNvCxnSpPr>
          <p:nvPr/>
        </p:nvCxnSpPr>
        <p:spPr>
          <a:xfrm flipH="1">
            <a:off x="8181354" y="1818109"/>
            <a:ext cx="264814" cy="1011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 rot="16200000">
            <a:off x="-1513511" y="1988819"/>
            <a:ext cx="466984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+mj-lt"/>
              </a:rPr>
              <a:t>UIC’s Program and Student Progress Data Sources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8D251E4-8588-4FA8-9ADA-7AD873193EF6}"/>
              </a:ext>
            </a:extLst>
          </p:cNvPr>
          <p:cNvSpPr txBox="1"/>
          <p:nvPr/>
        </p:nvSpPr>
        <p:spPr>
          <a:xfrm>
            <a:off x="8614534" y="1503772"/>
            <a:ext cx="22061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Annual School Profile Data including Principal and AP names, geo coordinates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D3DC082B-C584-4393-AB5D-04661FB02B9B}"/>
              </a:ext>
            </a:extLst>
          </p:cNvPr>
          <p:cNvCxnSpPr>
            <a:cxnSpLocks/>
          </p:cNvCxnSpPr>
          <p:nvPr/>
        </p:nvCxnSpPr>
        <p:spPr>
          <a:xfrm flipH="1">
            <a:off x="8847681" y="3521887"/>
            <a:ext cx="26024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1D7F79D3-03DC-4D83-80BF-F844F90260A9}"/>
              </a:ext>
            </a:extLst>
          </p:cNvPr>
          <p:cNvSpPr txBox="1"/>
          <p:nvPr/>
        </p:nvSpPr>
        <p:spPr>
          <a:xfrm>
            <a:off x="8977804" y="3117342"/>
            <a:ext cx="26928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State-wide School Characteristic and Performance Files, including CPS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Employment Information System (EIS): teacher and school leader assignments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/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FC492B67-A98E-44B2-A0D9-02971FA73A8C}"/>
              </a:ext>
            </a:extLst>
          </p:cNvPr>
          <p:cNvCxnSpPr>
            <a:cxnSpLocks/>
          </p:cNvCxnSpPr>
          <p:nvPr/>
        </p:nvCxnSpPr>
        <p:spPr>
          <a:xfrm>
            <a:off x="6085603" y="642110"/>
            <a:ext cx="8356" cy="18451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393B8A37-60DC-4109-8BF8-1E0BB11A3EA0}"/>
              </a:ext>
            </a:extLst>
          </p:cNvPr>
          <p:cNvSpPr txBox="1"/>
          <p:nvPr/>
        </p:nvSpPr>
        <p:spPr>
          <a:xfrm>
            <a:off x="5017167" y="192505"/>
            <a:ext cx="2755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Annual EdD Application Digital Datafile (jumpstarts student record)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3F50F2D-9B24-4A6B-BF72-ED2A67C2261B}"/>
              </a:ext>
            </a:extLst>
          </p:cNvPr>
          <p:cNvSpPr txBox="1"/>
          <p:nvPr/>
        </p:nvSpPr>
        <p:spPr>
          <a:xfrm>
            <a:off x="2826989" y="608125"/>
            <a:ext cx="21106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Semester course grades + registration info (digital)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B8FBD47C-14AD-4AC4-8787-75BF63AC9D9D}"/>
              </a:ext>
            </a:extLst>
          </p:cNvPr>
          <p:cNvCxnSpPr>
            <a:cxnSpLocks/>
          </p:cNvCxnSpPr>
          <p:nvPr/>
        </p:nvCxnSpPr>
        <p:spPr>
          <a:xfrm>
            <a:off x="4393114" y="1140434"/>
            <a:ext cx="46324" cy="32037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D58C8577-123D-4B20-B883-2AF0FEDD836A}"/>
              </a:ext>
            </a:extLst>
          </p:cNvPr>
          <p:cNvSpPr txBox="1"/>
          <p:nvPr/>
        </p:nvSpPr>
        <p:spPr>
          <a:xfrm>
            <a:off x="1808792" y="2115343"/>
            <a:ext cx="14919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School-level Five Essentials Survey Reports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Research Reports (Guidance)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3546EEFC-96ED-48C7-9E2F-23796525724E}"/>
              </a:ext>
            </a:extLst>
          </p:cNvPr>
          <p:cNvCxnSpPr>
            <a:cxnSpLocks/>
          </p:cNvCxnSpPr>
          <p:nvPr/>
        </p:nvCxnSpPr>
        <p:spPr>
          <a:xfrm>
            <a:off x="3204839" y="2938509"/>
            <a:ext cx="271325" cy="14709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8EAA251A-BAA7-4052-A788-CCDABF54870F}"/>
              </a:ext>
            </a:extLst>
          </p:cNvPr>
          <p:cNvSpPr txBox="1"/>
          <p:nvPr/>
        </p:nvSpPr>
        <p:spPr>
          <a:xfrm>
            <a:off x="1798128" y="4317671"/>
            <a:ext cx="21106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* Digital datasets of CPS school performance (Leading and Lagging Indicators of student achievement)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6C9B79E-D332-4704-B9B2-40EA6B96202E}"/>
              </a:ext>
            </a:extLst>
          </p:cNvPr>
          <p:cNvSpPr txBox="1"/>
          <p:nvPr/>
        </p:nvSpPr>
        <p:spPr>
          <a:xfrm>
            <a:off x="4611735" y="6388740"/>
            <a:ext cx="33929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CPS Principal/AP Annual Performance Evaluation Data (De-identified; Limited to UIC leaders)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BB4B0D4-C4EE-4688-8E6C-9220A284AD2F}"/>
              </a:ext>
            </a:extLst>
          </p:cNvPr>
          <p:cNvSpPr txBox="1"/>
          <p:nvPr/>
        </p:nvSpPr>
        <p:spPr>
          <a:xfrm>
            <a:off x="8565869" y="4523232"/>
            <a:ext cx="299586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Annual update surveys of alumni employment and job transitions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Surveys and focus groups of program experience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Course syllabi and course evaluations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Program milestone assessment results (e.g. capstone proposal grades)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Coaching assignments &amp; transitions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Through coaches: CPS high stakes assessment results (e.g. Principal Eligibility)</a:t>
            </a: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EB6A4915-143D-4C97-B3B6-D2E06BDFA1A4}"/>
              </a:ext>
            </a:extLst>
          </p:cNvPr>
          <p:cNvCxnSpPr>
            <a:cxnSpLocks/>
          </p:cNvCxnSpPr>
          <p:nvPr/>
        </p:nvCxnSpPr>
        <p:spPr>
          <a:xfrm flipH="1" flipV="1">
            <a:off x="8126228" y="5350474"/>
            <a:ext cx="187533" cy="1323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882B8890-A0C9-4AE3-AA3C-782DD3F9044B}"/>
              </a:ext>
            </a:extLst>
          </p:cNvPr>
          <p:cNvCxnSpPr>
            <a:cxnSpLocks/>
          </p:cNvCxnSpPr>
          <p:nvPr/>
        </p:nvCxnSpPr>
        <p:spPr>
          <a:xfrm flipV="1">
            <a:off x="6093959" y="6203952"/>
            <a:ext cx="0" cy="1968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DA888F74-C4D7-4DA5-B5EF-B612E1D59412}"/>
              </a:ext>
            </a:extLst>
          </p:cNvPr>
          <p:cNvCxnSpPr>
            <a:cxnSpLocks/>
          </p:cNvCxnSpPr>
          <p:nvPr/>
        </p:nvCxnSpPr>
        <p:spPr>
          <a:xfrm>
            <a:off x="3781887" y="4953740"/>
            <a:ext cx="268617" cy="989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>
            <a:extLst>
              <a:ext uri="{FF2B5EF4-FFF2-40B4-BE49-F238E27FC236}">
                <a16:creationId xmlns:a16="http://schemas.microsoft.com/office/drawing/2014/main" id="{78E35CAB-66F8-44BC-A300-7C8EE10E1342}"/>
              </a:ext>
            </a:extLst>
          </p:cNvPr>
          <p:cNvSpPr txBox="1"/>
          <p:nvPr/>
        </p:nvSpPr>
        <p:spPr>
          <a:xfrm>
            <a:off x="8219994" y="228600"/>
            <a:ext cx="38093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C00000"/>
                </a:solidFill>
              </a:rPr>
              <a:t>Note: Data external to UIC often require data sharing agreements, MOUs, or more formalized partner relationships </a:t>
            </a:r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AF63B4EF-0133-7089-BDD8-19940EC20F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72" y="6249875"/>
            <a:ext cx="4176009" cy="590128"/>
          </a:xfrm>
        </p:spPr>
        <p:txBody>
          <a:bodyPr/>
          <a:lstStyle/>
          <a:p>
            <a:r>
              <a:rPr lang="en-US" sz="900"/>
              <a:t>From </a:t>
            </a:r>
            <a:r>
              <a:rPr lang="en-US" sz="900" i="1"/>
              <a:t>Improving America's Schools Together: How District-University Partnerships and Continuous Improvement Can Transform Education</a:t>
            </a:r>
            <a:r>
              <a:rPr lang="en-US" sz="900"/>
              <a:t>, by L. M. Gomez, M. Biag, D. G. Imig, R. Hitz, and S. Tozer (Eds.), 2023, Rowman &amp; Littlefield. Copyright © 2023 by The Rowman &amp; Littlefield Publishing Group, Inc. All rights reserved. ISBN: 9781538173220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7658425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526F16C4-40AD-4388-824C-EC8CFEEF8D7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33670" y="935090"/>
            <a:ext cx="3824444" cy="949572"/>
          </a:xfrm>
        </p:spPr>
        <p:txBody>
          <a:bodyPr>
            <a:normAutofit/>
          </a:bodyPr>
          <a:lstStyle/>
          <a:p>
            <a:r>
              <a:rPr lang="en-US" dirty="0"/>
              <a:t>ED.D. Program</a:t>
            </a:r>
          </a:p>
          <a:p>
            <a:r>
              <a:rPr lang="en-US" sz="2400" dirty="0">
                <a:solidFill>
                  <a:srgbClr val="FF0000"/>
                </a:solidFill>
                <a:latin typeface="+mn-lt"/>
              </a:rPr>
              <a:t>IMPACT</a:t>
            </a:r>
            <a:r>
              <a:rPr lang="en-US" dirty="0"/>
              <a:t> LOGIC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95CC5E8-B74B-4393-9A40-BB09AEB1592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2219" y="2456635"/>
            <a:ext cx="3566491" cy="936308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800" dirty="0"/>
              <a:t>Recruitment/Selection</a:t>
            </a:r>
            <a:r>
              <a:rPr lang="en-US" sz="1800" dirty="0">
                <a:solidFill>
                  <a:schemeClr val="bg2"/>
                </a:solidFill>
              </a:rPr>
              <a:t> </a:t>
            </a:r>
          </a:p>
        </p:txBody>
      </p:sp>
      <p:sp>
        <p:nvSpPr>
          <p:cNvPr id="11" name="AutoShape 2" descr="Adrian Villarreal">
            <a:extLst>
              <a:ext uri="{FF2B5EF4-FFF2-40B4-BE49-F238E27FC236}">
                <a16:creationId xmlns:a16="http://schemas.microsoft.com/office/drawing/2014/main" id="{30195F52-4CF2-4DDD-87CC-821727C2697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2869660" cy="2869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" name="Right Arrow 4"/>
          <p:cNvSpPr/>
          <p:nvPr/>
        </p:nvSpPr>
        <p:spPr>
          <a:xfrm>
            <a:off x="405734" y="3017264"/>
            <a:ext cx="11412193" cy="189030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320109" y="399009"/>
            <a:ext cx="7342909" cy="655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en-US" dirty="0">
              <a:latin typeface="Calibri" charset="0"/>
              <a:ea typeface="Calibri" charset="0"/>
              <a:cs typeface="Times New Roman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dirty="0">
              <a:latin typeface="Calibri" charset="0"/>
              <a:ea typeface="Calibri" charset="0"/>
              <a:cs typeface="Times New Roman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</p:nvPr>
        </p:nvSpPr>
        <p:spPr>
          <a:xfrm>
            <a:off x="475489" y="4664802"/>
            <a:ext cx="2246899" cy="2809089"/>
          </a:xfrm>
        </p:spPr>
        <p:txBody>
          <a:bodyPr>
            <a:normAutofit/>
          </a:bodyPr>
          <a:lstStyle/>
          <a:p>
            <a:r>
              <a:rPr lang="en-US" sz="1800" dirty="0"/>
              <a:t>Opportunity to Learn</a:t>
            </a:r>
          </a:p>
          <a:p>
            <a:r>
              <a:rPr lang="en-US" sz="1800" dirty="0"/>
              <a:t>Learning Experience</a:t>
            </a:r>
          </a:p>
        </p:txBody>
      </p:sp>
      <p:cxnSp>
        <p:nvCxnSpPr>
          <p:cNvPr id="13" name="Straight Connector 12"/>
          <p:cNvCxnSpPr/>
          <p:nvPr/>
        </p:nvCxnSpPr>
        <p:spPr>
          <a:xfrm flipH="1">
            <a:off x="822960" y="2823469"/>
            <a:ext cx="11430" cy="71198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1188720" y="4287306"/>
            <a:ext cx="0" cy="42412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722389" y="4756464"/>
            <a:ext cx="189201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Leadership</a:t>
            </a:r>
          </a:p>
          <a:p>
            <a:r>
              <a:rPr lang="en-US" dirty="0">
                <a:solidFill>
                  <a:schemeClr val="bg1"/>
                </a:solidFill>
              </a:rPr>
              <a:t>Practice Development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393561" y="3085166"/>
            <a:ext cx="19679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Program Progress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2045892" y="3362165"/>
            <a:ext cx="0" cy="28400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2722389" y="2524400"/>
            <a:ext cx="1927954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Degree/</a:t>
            </a:r>
          </a:p>
          <a:p>
            <a:r>
              <a:rPr lang="en-US" b="1" dirty="0">
                <a:solidFill>
                  <a:schemeClr val="bg1"/>
                </a:solidFill>
              </a:rPr>
              <a:t>Time to Degree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351552" y="2549329"/>
            <a:ext cx="30377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Job Placement</a:t>
            </a:r>
          </a:p>
          <a:p>
            <a:r>
              <a:rPr lang="en-US" b="1" dirty="0"/>
              <a:t>(Leadership role/School Type)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144779" y="2760781"/>
            <a:ext cx="30042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Job Transitions and </a:t>
            </a:r>
          </a:p>
          <a:p>
            <a:r>
              <a:rPr lang="en-US" b="1" dirty="0"/>
              <a:t>Job Retention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642240" y="4664802"/>
            <a:ext cx="293917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Organizational, Instructional/Teaching Metrics of Schools led by UIC Trained Leaders (5 Essentials Surveys) 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730836" y="4711430"/>
            <a:ext cx="291880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Student Metrics for Schools Led by UIC Trained Leaders (Attendance, FOT, Graduation, Standardized Tests</a:t>
            </a:r>
          </a:p>
        </p:txBody>
      </p:sp>
      <p:cxnSp>
        <p:nvCxnSpPr>
          <p:cNvPr id="30" name="Straight Connector 29"/>
          <p:cNvCxnSpPr/>
          <p:nvPr/>
        </p:nvCxnSpPr>
        <p:spPr>
          <a:xfrm>
            <a:off x="5300295" y="3179462"/>
            <a:ext cx="0" cy="54713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9635490" y="3179462"/>
            <a:ext cx="11430" cy="61111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405735" y="3786289"/>
            <a:ext cx="3800505" cy="31864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Ed.D. Program</a:t>
            </a:r>
          </a:p>
        </p:txBody>
      </p:sp>
      <p:cxnSp>
        <p:nvCxnSpPr>
          <p:cNvPr id="38" name="Straight Connector 37"/>
          <p:cNvCxnSpPr/>
          <p:nvPr/>
        </p:nvCxnSpPr>
        <p:spPr>
          <a:xfrm>
            <a:off x="3520440" y="3072526"/>
            <a:ext cx="0" cy="46293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V="1">
            <a:off x="3361532" y="4287306"/>
            <a:ext cx="0" cy="49510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5660514" y="4104929"/>
            <a:ext cx="0" cy="469158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V="1">
            <a:off x="10058400" y="4104929"/>
            <a:ext cx="0" cy="559873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7389284" y="10790"/>
            <a:ext cx="463573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US" dirty="0">
              <a:solidFill>
                <a:schemeClr val="tx1"/>
              </a:solidFill>
            </a:endParaRPr>
          </a:p>
          <a:p>
            <a:pPr algn="r"/>
            <a:r>
              <a:rPr lang="en-US" dirty="0">
                <a:solidFill>
                  <a:schemeClr val="tx1"/>
                </a:solidFill>
              </a:rPr>
              <a:t>Identified as Exemplary Educational Leadership Preparation Program by University Council for Educational Administration (UCEA) in inaugural award year (2013) and only 7 programs have received this distinction to date; variety of other state and national recognitions for program quality and impact</a:t>
            </a:r>
            <a:r>
              <a:rPr lang="en-US" dirty="0"/>
              <a:t>.</a:t>
            </a:r>
          </a:p>
        </p:txBody>
      </p:sp>
      <p:sp>
        <p:nvSpPr>
          <p:cNvPr id="52" name="Frame 51"/>
          <p:cNvSpPr/>
          <p:nvPr/>
        </p:nvSpPr>
        <p:spPr>
          <a:xfrm>
            <a:off x="198501" y="2377526"/>
            <a:ext cx="2263779" cy="707640"/>
          </a:xfrm>
          <a:prstGeom prst="frame">
            <a:avLst>
              <a:gd name="adj1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4" name="Frame 53"/>
          <p:cNvSpPr/>
          <p:nvPr/>
        </p:nvSpPr>
        <p:spPr>
          <a:xfrm>
            <a:off x="4320109" y="2526770"/>
            <a:ext cx="3376210" cy="682407"/>
          </a:xfrm>
          <a:prstGeom prst="frame">
            <a:avLst>
              <a:gd name="adj1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Footer Placeholder 3">
            <a:extLst>
              <a:ext uri="{FF2B5EF4-FFF2-40B4-BE49-F238E27FC236}">
                <a16:creationId xmlns:a16="http://schemas.microsoft.com/office/drawing/2014/main" id="{3CC6BD29-9EC7-D307-CF03-F04D130EE6F1}"/>
              </a:ext>
            </a:extLst>
          </p:cNvPr>
          <p:cNvSpPr txBox="1">
            <a:spLocks/>
          </p:cNvSpPr>
          <p:nvPr/>
        </p:nvSpPr>
        <p:spPr>
          <a:xfrm>
            <a:off x="408114" y="5965794"/>
            <a:ext cx="3817658" cy="892206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>
                <a:solidFill>
                  <a:schemeClr val="bg1"/>
                </a:solidFill>
              </a:rPr>
              <a:t>From </a:t>
            </a:r>
            <a:r>
              <a:rPr lang="en-US" sz="1000" i="1" dirty="0">
                <a:solidFill>
                  <a:schemeClr val="bg1"/>
                </a:solidFill>
              </a:rPr>
              <a:t>Improving America's Schools Together: How District-University Partnerships and Continuous Improvement Can Transform Education</a:t>
            </a:r>
            <a:r>
              <a:rPr lang="en-US" sz="1000" dirty="0">
                <a:solidFill>
                  <a:schemeClr val="bg1"/>
                </a:solidFill>
              </a:rPr>
              <a:t>, by L. M. Gomez, M. Biag, D. G. Imig, R. Hitz, and S. Tozer (Eds.), 2023, Rowman &amp; Littlefield. Copyright © 2023 by The Rowman &amp; Littlefield Publishing Group, Inc. All rights reserved. ISBN: 9781538173220</a:t>
            </a:r>
          </a:p>
        </p:txBody>
      </p:sp>
    </p:spTree>
    <p:extLst>
      <p:ext uri="{BB962C8B-B14F-4D97-AF65-F5344CB8AC3E}">
        <p14:creationId xmlns:p14="http://schemas.microsoft.com/office/powerpoint/2010/main" val="9338683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UIC EdD Program Impact Logic – Recruitment to Post-Program School Impacts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i="1" dirty="0"/>
              <a:t>Click on each step of the program and career path to see corresponding data sources maintained by UIC. Use return arrows to come back to this graphic.</a:t>
            </a:r>
          </a:p>
        </p:txBody>
      </p:sp>
      <p:sp>
        <p:nvSpPr>
          <p:cNvPr id="4" name="Delay 3">
            <a:hlinkClick r:id="rId2" action="ppaction://hlinksldjump"/>
          </p:cNvPr>
          <p:cNvSpPr/>
          <p:nvPr/>
        </p:nvSpPr>
        <p:spPr>
          <a:xfrm>
            <a:off x="838200" y="3249823"/>
            <a:ext cx="1320115" cy="2150080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Recruitment</a:t>
            </a:r>
          </a:p>
        </p:txBody>
      </p:sp>
      <p:sp>
        <p:nvSpPr>
          <p:cNvPr id="5" name="Delay 4">
            <a:hlinkClick r:id="rId3" action="ppaction://hlinksldjump"/>
          </p:cNvPr>
          <p:cNvSpPr/>
          <p:nvPr/>
        </p:nvSpPr>
        <p:spPr>
          <a:xfrm>
            <a:off x="3476370" y="3256002"/>
            <a:ext cx="1286131" cy="2150080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Selection</a:t>
            </a:r>
          </a:p>
          <a:p>
            <a:pPr algn="ctr"/>
            <a:r>
              <a:rPr lang="en-US" sz="1400" dirty="0"/>
              <a:t>-Select </a:t>
            </a:r>
          </a:p>
          <a:p>
            <a:pPr algn="ctr"/>
            <a:r>
              <a:rPr lang="en-US" sz="1400" dirty="0"/>
              <a:t>-Matriculate</a:t>
            </a:r>
          </a:p>
        </p:txBody>
      </p:sp>
      <p:sp>
        <p:nvSpPr>
          <p:cNvPr id="6" name="Delay 5">
            <a:hlinkClick r:id="rId4" action="ppaction://hlinksldjump"/>
          </p:cNvPr>
          <p:cNvSpPr/>
          <p:nvPr/>
        </p:nvSpPr>
        <p:spPr>
          <a:xfrm>
            <a:off x="4760441" y="3249824"/>
            <a:ext cx="1320115" cy="2150079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Learning</a:t>
            </a:r>
          </a:p>
          <a:p>
            <a:pPr algn="ctr"/>
            <a:r>
              <a:rPr lang="en-US" sz="1400" dirty="0"/>
              <a:t>Experience</a:t>
            </a:r>
          </a:p>
        </p:txBody>
      </p:sp>
      <p:sp>
        <p:nvSpPr>
          <p:cNvPr id="7" name="Delay 6">
            <a:hlinkClick r:id="rId5" action="ppaction://hlinksldjump"/>
          </p:cNvPr>
          <p:cNvSpPr/>
          <p:nvPr/>
        </p:nvSpPr>
        <p:spPr>
          <a:xfrm>
            <a:off x="6096000" y="3336323"/>
            <a:ext cx="1473542" cy="2063579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Understanding</a:t>
            </a:r>
          </a:p>
          <a:p>
            <a:pPr algn="ctr"/>
            <a:r>
              <a:rPr lang="en-US" sz="1400" dirty="0"/>
              <a:t>Practice </a:t>
            </a:r>
          </a:p>
          <a:p>
            <a:pPr algn="ctr"/>
            <a:r>
              <a:rPr lang="en-US" sz="1400" dirty="0"/>
              <a:t>Development</a:t>
            </a:r>
          </a:p>
        </p:txBody>
      </p:sp>
      <p:sp>
        <p:nvSpPr>
          <p:cNvPr id="8" name="Delay 7">
            <a:hlinkClick r:id="rId6" action="ppaction://hlinksldjump"/>
          </p:cNvPr>
          <p:cNvSpPr/>
          <p:nvPr/>
        </p:nvSpPr>
        <p:spPr>
          <a:xfrm>
            <a:off x="7569542" y="3299254"/>
            <a:ext cx="1318055" cy="2143899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Career</a:t>
            </a:r>
          </a:p>
          <a:p>
            <a:pPr algn="ctr"/>
            <a:r>
              <a:rPr lang="en-US" sz="1400" dirty="0"/>
              <a:t>Job Placement and Retention</a:t>
            </a:r>
          </a:p>
        </p:txBody>
      </p:sp>
      <p:sp>
        <p:nvSpPr>
          <p:cNvPr id="9" name="Delay 8">
            <a:hlinkClick r:id="rId7" action="ppaction://hlinksldjump"/>
          </p:cNvPr>
          <p:cNvSpPr/>
          <p:nvPr/>
        </p:nvSpPr>
        <p:spPr>
          <a:xfrm>
            <a:off x="8876269" y="3249823"/>
            <a:ext cx="1351006" cy="2143899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Organizational</a:t>
            </a:r>
          </a:p>
          <a:p>
            <a:pPr algn="ctr"/>
            <a:r>
              <a:rPr lang="en-US" sz="1200" dirty="0"/>
              <a:t>Outcomes</a:t>
            </a:r>
          </a:p>
        </p:txBody>
      </p:sp>
      <p:sp>
        <p:nvSpPr>
          <p:cNvPr id="10" name="Delay 9">
            <a:hlinkClick r:id="rId8" action="ppaction://hlinksldjump"/>
          </p:cNvPr>
          <p:cNvSpPr/>
          <p:nvPr/>
        </p:nvSpPr>
        <p:spPr>
          <a:xfrm>
            <a:off x="2158315" y="3293073"/>
            <a:ext cx="1297459" cy="2150080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Application</a:t>
            </a:r>
          </a:p>
        </p:txBody>
      </p:sp>
      <p:sp>
        <p:nvSpPr>
          <p:cNvPr id="11" name="Delay 10">
            <a:hlinkClick r:id="rId9" action="ppaction://hlinksldjump"/>
          </p:cNvPr>
          <p:cNvSpPr/>
          <p:nvPr/>
        </p:nvSpPr>
        <p:spPr>
          <a:xfrm>
            <a:off x="10227275" y="3249823"/>
            <a:ext cx="1351006" cy="2143899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Student </a:t>
            </a:r>
          </a:p>
          <a:p>
            <a:pPr algn="ctr"/>
            <a:r>
              <a:rPr lang="en-US" sz="1200" dirty="0"/>
              <a:t>Outcomes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838200" y="3249823"/>
            <a:ext cx="10430133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838200" y="5434910"/>
            <a:ext cx="10430133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>
            <a:hlinkClick r:id="rId10" action="ppaction://hlinksldjump"/>
          </p:cNvPr>
          <p:cNvSpPr/>
          <p:nvPr/>
        </p:nvSpPr>
        <p:spPr>
          <a:xfrm>
            <a:off x="4760441" y="5492581"/>
            <a:ext cx="2809101" cy="68438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Program Characteristics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569542" y="5480221"/>
            <a:ext cx="3698791" cy="6967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District Characteristics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544699" y="2507771"/>
            <a:ext cx="2809101" cy="68438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Community/Neighborhood </a:t>
            </a:r>
          </a:p>
          <a:p>
            <a:pPr algn="ctr"/>
            <a:r>
              <a:rPr lang="en-US" dirty="0"/>
              <a:t>Information </a:t>
            </a:r>
            <a:r>
              <a:rPr lang="en-US" dirty="0">
                <a:solidFill>
                  <a:schemeClr val="bg1"/>
                </a:solidFill>
                <a:hlinkClick r:id="rId9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 30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7" name="Footer Placeholder 3">
            <a:extLst>
              <a:ext uri="{FF2B5EF4-FFF2-40B4-BE49-F238E27FC236}">
                <a16:creationId xmlns:a16="http://schemas.microsoft.com/office/drawing/2014/main" id="{1756857E-AD6A-A59E-33B9-FF3B87D4BA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3437" y="6452795"/>
            <a:ext cx="11594237" cy="365125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From </a:t>
            </a:r>
            <a:r>
              <a:rPr lang="en-US" i="1" dirty="0"/>
              <a:t>Improving America's Schools Together: How District-University Partnerships and Continuous Improvement Can Transform Education</a:t>
            </a:r>
            <a:r>
              <a:rPr lang="en-US" dirty="0"/>
              <a:t>, by L. M. Gomez, M. Biag, D. G. Imig, R. Hitz, and S. Tozer (Eds.), 2023, Rowman &amp; Littlefield. Copyright © 2023 by The Rowman &amp; Littlefield Publishing Group, Inc. All rights reserved. ISBN: 9781538173220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64777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UIC">
  <a:themeElements>
    <a:clrScheme name="UIC">
      <a:dk1>
        <a:srgbClr val="575757"/>
      </a:dk1>
      <a:lt1>
        <a:srgbClr val="FFFFFF"/>
      </a:lt1>
      <a:dk2>
        <a:srgbClr val="001D69"/>
      </a:dk2>
      <a:lt2>
        <a:srgbClr val="F2F7EB"/>
      </a:lt2>
      <a:accent1>
        <a:srgbClr val="D40032"/>
      </a:accent1>
      <a:accent2>
        <a:srgbClr val="001E61"/>
      </a:accent2>
      <a:accent3>
        <a:srgbClr val="41B6E5"/>
      </a:accent3>
      <a:accent4>
        <a:srgbClr val="FFBE3E"/>
      </a:accent4>
      <a:accent5>
        <a:srgbClr val="0085AD"/>
      </a:accent5>
      <a:accent6>
        <a:srgbClr val="D0D2CF"/>
      </a:accent6>
      <a:hlink>
        <a:srgbClr val="41B6E6"/>
      </a:hlink>
      <a:folHlink>
        <a:srgbClr val="001E6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2016</TotalTime>
  <Words>5697</Words>
  <Application>Microsoft Office PowerPoint</Application>
  <PresentationFormat>Widescreen</PresentationFormat>
  <Paragraphs>1102</Paragraphs>
  <Slides>38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6" baseType="lpstr">
      <vt:lpstr>Arial</vt:lpstr>
      <vt:lpstr>Calibri</vt:lpstr>
      <vt:lpstr>Calibri Light</vt:lpstr>
      <vt:lpstr>NTR</vt:lpstr>
      <vt:lpstr>Times New Roman</vt:lpstr>
      <vt:lpstr>Office Theme</vt:lpstr>
      <vt:lpstr>1_UIC</vt:lpstr>
      <vt:lpstr>Acrobat Document</vt:lpstr>
      <vt:lpstr> Appendix 10.  Exploring UIC’s Data Systems Developing Data Management Capacity in a University-Based Doctoral Program in Urban Education Leadership</vt:lpstr>
      <vt:lpstr>Key Topics That We’ll Explore</vt:lpstr>
      <vt:lpstr>Today’s Format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UIC EdD Program Impact Logic – Recruitment to Post-Program School Impacts</vt:lpstr>
      <vt:lpstr>UIC EdD Filemaker Data Management System (Intro Dashboard)</vt:lpstr>
      <vt:lpstr>UIC EdD Filemaker Application Data Table (Tracking Admissions)</vt:lpstr>
      <vt:lpstr>Using Data to Improve Selection </vt:lpstr>
      <vt:lpstr>Locating Problems with Program Applicants</vt:lpstr>
      <vt:lpstr>UIC EdD Filemaker Recruiting Data Table (In Development)</vt:lpstr>
      <vt:lpstr>UIC EdD Filemaker Student Data Table (Tracking Matriculants)</vt:lpstr>
      <vt:lpstr>UIC EdD Filemaker Student Data Table (Education History)</vt:lpstr>
      <vt:lpstr>UIC EdD Filemaker Student Data Table (EdD Program Progress)</vt:lpstr>
      <vt:lpstr>UIC EdD Filemaker Student Data Table (Academic Course History)</vt:lpstr>
      <vt:lpstr>UIC EdD Filemaker Student Data Table (Coaching History)</vt:lpstr>
      <vt:lpstr> </vt:lpstr>
      <vt:lpstr> </vt:lpstr>
      <vt:lpstr>UIC EdD Filemaker Student Data Table (Tracking Career Path)</vt:lpstr>
      <vt:lpstr>From Raw Data to Data Analysis (Typical Steps)</vt:lpstr>
      <vt:lpstr>Preview of five data queries and analyses based on the Filemaker career progress data</vt:lpstr>
      <vt:lpstr>School Placement Query: What Percentage of UIC-trained Leadership Students are Hired for School Leadership Positions (Principal or Assistant Principal) Immediately Following the Residency? (i.e. First Post-Residency Position)</vt:lpstr>
      <vt:lpstr>School Placement Query: What is the Average Time Necessary for UIC-trained School Leaders to Attain Their First Principalship Following the Residency Year?</vt:lpstr>
      <vt:lpstr>Retention  Query: On average how many years do UIC-trained principals spend in their first principal placements?</vt:lpstr>
      <vt:lpstr>Retention Query: On average how many years do UIC-trained leaders spend in school leadership roles? In school or district leadership roles? </vt:lpstr>
      <vt:lpstr>Advancement Query: What percentage of UIC-trained leaders advance from school leader to district leader positions (i.e. roles with supervisory or policy-making authority)?</vt:lpstr>
      <vt:lpstr>UIC EdD Filemaker Schools Data Table (Student Placement History)</vt:lpstr>
      <vt:lpstr>UIC EdD Filemaker Schools Data Table (Longitudinal Metrics)</vt:lpstr>
      <vt:lpstr>PowerPoint Presentation</vt:lpstr>
      <vt:lpstr>PowerPoint Presentation</vt:lpstr>
      <vt:lpstr>Examples of Organizational Data </vt:lpstr>
      <vt:lpstr>Examples of CPS Student Data </vt:lpstr>
      <vt:lpstr> </vt:lpstr>
      <vt:lpstr>Information to District Partners</vt:lpstr>
      <vt:lpstr>Discussion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Sarah Rinehart</cp:lastModifiedBy>
  <cp:revision>35</cp:revision>
  <dcterms:created xsi:type="dcterms:W3CDTF">2022-01-24T17:46:19Z</dcterms:created>
  <dcterms:modified xsi:type="dcterms:W3CDTF">2023-02-28T19:21:06Z</dcterms:modified>
</cp:coreProperties>
</file>