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aaaa9e044a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aaaa9e044a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4e2540db2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4e2540db2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4e2540db28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4e2540db28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4e2540db28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4e2540db28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4e2540db28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4e2540db28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4e2540db28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4e2540db28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54a3fd2ef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54a3fd2ef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Chapter 16: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Catullus, Horace, Tibullus, Martial - Shorter poems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Shorter poems and the influence of the Alexandrian poets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4920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t</a:t>
            </a:r>
            <a:r>
              <a:rPr lang="en-GB"/>
              <a:t>he Alexandrian poets wrote in the 3rd century BC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w</a:t>
            </a:r>
            <a:r>
              <a:rPr lang="en-GB"/>
              <a:t>ide-ranging content &amp; an erudite style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i</a:t>
            </a:r>
            <a:r>
              <a:rPr lang="en-GB"/>
              <a:t>n the 1st century BC, some Roman poets were inspired by Alexandrian poetry rather than epic poetry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t</a:t>
            </a:r>
            <a:r>
              <a:rPr lang="en-GB"/>
              <a:t>hese Roman poets are sometimes called the neoterics (‘new poets’)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r</a:t>
            </a:r>
            <a:r>
              <a:rPr lang="en-GB"/>
              <a:t>e-worked Alexandrian poetry by adding a more personal approach and depth of feeling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Genre and metre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genre in Roman poetry depends partly on metre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epic poetry was defined by its hexameter metre and length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much of Rome’s love poetry is written in elegiac couplets and is known as ‘Latin elegy’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Shorter poems in a Roman context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Catullus, Horace, TIbullus and Martial are famous for their shorter poetry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shorter poems can feel intensely personal but may not represent the </a:t>
            </a:r>
            <a:r>
              <a:rPr lang="en-GB"/>
              <a:t>poet’s feelings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some very personal poems are reworkings of Greek precedents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some poems may seem to </a:t>
            </a:r>
            <a:r>
              <a:rPr lang="en-GB"/>
              <a:t>contradict</a:t>
            </a:r>
            <a:r>
              <a:rPr lang="en-GB"/>
              <a:t> the values or ideas of other poems written by the same poet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in a society as competitive as Rome, poetry was a way to impress others by displaying literary skill and inventiveness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Culture and customs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-32575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GB"/>
              <a:t>Roman poets were part of the cultural elite, writing for an educated audience</a:t>
            </a:r>
            <a:endParaRPr/>
          </a:p>
          <a:p>
            <a:pPr indent="-304165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GB"/>
              <a:t>their work does not necessarily represent Rome or Romans on a broader scale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575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GB"/>
              <a:t>t</a:t>
            </a:r>
            <a:r>
              <a:rPr lang="en-GB"/>
              <a:t>he personal nature of the poetry offers a window into some aspects of daily life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575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GB"/>
              <a:t>religious observance and praise for the gods is a common theme</a:t>
            </a:r>
            <a:endParaRPr/>
          </a:p>
          <a:p>
            <a:pPr indent="-304165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GB"/>
              <a:t>Latin hymns were poems written in praise of a god</a:t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575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GB"/>
              <a:t>s</a:t>
            </a:r>
            <a:r>
              <a:rPr lang="en-GB"/>
              <a:t>horter poems cover topics such as love, marriage, friendship, justice, slavery, money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575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GB"/>
              <a:t>s</a:t>
            </a:r>
            <a:r>
              <a:rPr lang="en-GB"/>
              <a:t>ome poems are written to praise the poet’s patron</a:t>
            </a:r>
            <a:endParaRPr/>
          </a:p>
          <a:p>
            <a:pPr indent="-304165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GB"/>
              <a:t>p</a:t>
            </a:r>
            <a:r>
              <a:rPr lang="en-GB"/>
              <a:t>atron-client relationship was an important part of Roman society</a:t>
            </a:r>
            <a:endParaRPr/>
          </a:p>
          <a:p>
            <a:pPr indent="-304165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GB"/>
              <a:t>w</a:t>
            </a:r>
            <a:r>
              <a:rPr lang="en-GB"/>
              <a:t>ealthier citizens offered </a:t>
            </a:r>
            <a:r>
              <a:rPr lang="en-GB"/>
              <a:t>financial</a:t>
            </a:r>
            <a:r>
              <a:rPr lang="en-GB"/>
              <a:t> support to less wealthy clients</a:t>
            </a:r>
            <a:endParaRPr/>
          </a:p>
          <a:p>
            <a:pPr indent="-304165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GB"/>
              <a:t>c</a:t>
            </a:r>
            <a:r>
              <a:rPr lang="en-GB"/>
              <a:t>lients offered political or personal support in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5755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n-GB"/>
              <a:t>s</a:t>
            </a:r>
            <a:r>
              <a:rPr lang="en-GB"/>
              <a:t>ome shorter poems are savagely critical about another Roman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Grief, love, hatred and laughter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Roman society valued a number of </a:t>
            </a:r>
            <a:r>
              <a:rPr i="1" lang="en-GB"/>
              <a:t>virtutes</a:t>
            </a:r>
            <a:r>
              <a:rPr lang="en-GB"/>
              <a:t> - moral traits - such as: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i="1" lang="en-GB"/>
              <a:t>pietas </a:t>
            </a:r>
            <a:r>
              <a:rPr lang="en-GB"/>
              <a:t>(dutifulness), </a:t>
            </a:r>
            <a:r>
              <a:rPr i="1" lang="en-GB"/>
              <a:t>prudentia</a:t>
            </a:r>
            <a:r>
              <a:rPr lang="en-GB"/>
              <a:t> (discretion or self-restraint) and </a:t>
            </a:r>
            <a:r>
              <a:rPr i="1" lang="en-GB"/>
              <a:t>severitas</a:t>
            </a:r>
            <a:r>
              <a:rPr lang="en-GB"/>
              <a:t> (self-control) </a:t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the personal nature of shorter poetry often explores moments where these values are tested or broken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l</a:t>
            </a:r>
            <a:r>
              <a:rPr lang="en-GB"/>
              <a:t>ove poetry explores the feelings evoked by falling in love, including joy, hatred, jealousy and pain 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l</a:t>
            </a:r>
            <a:r>
              <a:rPr lang="en-GB"/>
              <a:t>ove poetry often explores personal choices and power dynamics </a:t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p</a:t>
            </a:r>
            <a:r>
              <a:rPr lang="en-GB"/>
              <a:t>oetry could be used to attack or criticise someone else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Roman poetry: then and now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m</a:t>
            </a:r>
            <a:r>
              <a:rPr lang="en-GB"/>
              <a:t>any of the feelings or experiences described in Roman poetry still resonate today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s</a:t>
            </a:r>
            <a:r>
              <a:rPr lang="en-GB"/>
              <a:t>ome of the cultural values may be shocking or unattractive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p</a:t>
            </a:r>
            <a:r>
              <a:rPr lang="en-GB"/>
              <a:t>oetry can distil, engage and provoke even at a distance of thousands of years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Meet the </a:t>
            </a:r>
            <a:r>
              <a:rPr i="1" lang="en-GB"/>
              <a:t>scriptores</a:t>
            </a:r>
            <a:r>
              <a:rPr lang="en-GB"/>
              <a:t>: Catullus, Horace, Tibullus, Martial</a:t>
            </a:r>
            <a:endParaRPr/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Gaius Valerius Catullus (c.84-54 BC)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f</a:t>
            </a:r>
            <a:r>
              <a:rPr lang="en-GB"/>
              <a:t>amous for his love poetry and affair with ‘Lesbia’</a:t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Quintus Horatius Flaccus (65-8 BC)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o</a:t>
            </a:r>
            <a:r>
              <a:rPr lang="en-GB"/>
              <a:t>ffers political commentary on the Augustan age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d</a:t>
            </a:r>
            <a:r>
              <a:rPr lang="en-GB"/>
              <a:t>eveloped the genre of Roman satire</a:t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Albius Tibullus (c.55-19 BC)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h</a:t>
            </a:r>
            <a:r>
              <a:rPr lang="en-GB"/>
              <a:t>is poetry shows a deep love for the countryside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o</a:t>
            </a:r>
            <a:r>
              <a:rPr lang="en-GB"/>
              <a:t>ften contrasts political ambition with the choice for a simpler life based around love and the countryside</a:t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Marcus Valerius Martialis (c. AD 40 - c. 103)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f</a:t>
            </a:r>
            <a:r>
              <a:rPr lang="en-GB"/>
              <a:t>amous for his epigrams: short, witty poems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o</a:t>
            </a:r>
            <a:r>
              <a:rPr lang="en-GB"/>
              <a:t>ffers an insight into day-to-day life in Rome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