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a964f281e6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a964f281e6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a964f281e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a964f281e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4e1de6958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4e1de6958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4e1de6958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4e1de6958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a964f281e6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a964f281e6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a964f281e6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a964f281e6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54a1fff0d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54a1fff0d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Chapter 14: Virgil &amp; Ovid - Epic poetry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The influence of Greek literature on Roman writers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</a:t>
            </a:r>
            <a:r>
              <a:rPr lang="en-GB"/>
              <a:t>he </a:t>
            </a:r>
            <a:r>
              <a:rPr lang="en-GB"/>
              <a:t>Romans admired Greek literature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</a:t>
            </a:r>
            <a:r>
              <a:rPr lang="en-GB"/>
              <a:t>he Romans believed that a good knowledge of Greek literature made a Roman well-educated 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Roman literature often refers to Greek texts and copies their style of writing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Epic poetry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Homer’s </a:t>
            </a:r>
            <a:r>
              <a:rPr i="1" lang="en-GB"/>
              <a:t>Iliad </a:t>
            </a:r>
            <a:r>
              <a:rPr lang="en-GB"/>
              <a:t>and </a:t>
            </a:r>
            <a:r>
              <a:rPr i="1" lang="en-GB"/>
              <a:t>Odyssey</a:t>
            </a:r>
            <a:r>
              <a:rPr lang="en-GB"/>
              <a:t> are among western Europe’s oldest and most influential texts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believed to have been composed orally and written down much later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Homer’s poetry was revered by both the Greeks and the Romans</a:t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e</a:t>
            </a:r>
            <a:r>
              <a:rPr lang="en-GB"/>
              <a:t>pic poetry was seen as the greatest of all the literary genres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long and grand poetry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written in a rhythm known as the hexameter metre</a:t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epic poems could be about different things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the </a:t>
            </a:r>
            <a:r>
              <a:rPr i="1" lang="en-GB"/>
              <a:t>Iliad</a:t>
            </a:r>
            <a:r>
              <a:rPr lang="en-GB"/>
              <a:t> focuses on the rage of Achilles and the Trojan war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the </a:t>
            </a:r>
            <a:r>
              <a:rPr i="1" lang="en-GB"/>
              <a:t>Odyssey</a:t>
            </a:r>
            <a:r>
              <a:rPr lang="en-GB"/>
              <a:t> is a humorous description of Odysseus’ adventures on the way home from Troy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Didactic epic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aimed to educate the reader about the divine or natural world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originated in Greece around the same time as the epics of Homer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the Greek poet Hesiod is one of the earliest examples of didactic poetry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i="1" lang="en-GB"/>
              <a:t>Theogony </a:t>
            </a:r>
            <a:r>
              <a:rPr lang="en-GB"/>
              <a:t>d</a:t>
            </a:r>
            <a:r>
              <a:rPr lang="en-GB"/>
              <a:t>escribes the origin of the universe and the lineage of the gods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i="1" lang="en-GB"/>
              <a:t>Works &amp; Days </a:t>
            </a:r>
            <a:r>
              <a:rPr lang="en-GB"/>
              <a:t>was written as a guide for his brother on how to run a farm be prosperous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Roman epic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Roman epic poets imitated Greek epic in poems focused on Roman heroes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Gnaeus Naevius wrote the first Roman epic poem (3rd </a:t>
            </a:r>
            <a:r>
              <a:rPr lang="en-GB"/>
              <a:t>century</a:t>
            </a:r>
            <a:r>
              <a:rPr lang="en-GB"/>
              <a:t> BC)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h</a:t>
            </a:r>
            <a:r>
              <a:rPr lang="en-GB"/>
              <a:t>e wrote about the Punic War in Carthage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in the 3rd-2nd centuries, Ennius wrote an epic poem about the history of Rome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in the 1st century BC, Lucretius wrote a</a:t>
            </a:r>
            <a:r>
              <a:rPr lang="en-GB"/>
              <a:t> didactic epic poem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i="1" lang="en-GB"/>
              <a:t>de Rerum Natura </a:t>
            </a:r>
            <a:r>
              <a:rPr lang="en-GB"/>
              <a:t>- ‘On the Nature of Things’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explains the nature of the soul and the universe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Virgil and Ovid are Rome’s most famous epic poets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Virgil wrote the </a:t>
            </a:r>
            <a:r>
              <a:rPr i="1" lang="en-GB"/>
              <a:t>Aeneid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Ovid wrote the </a:t>
            </a:r>
            <a:r>
              <a:rPr i="1" lang="en-GB"/>
              <a:t>Metamorphoses</a:t>
            </a:r>
            <a:endParaRPr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080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Virgil: love and war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</a:t>
            </a:r>
            <a:r>
              <a:rPr lang="en-GB"/>
              <a:t>he </a:t>
            </a:r>
            <a:r>
              <a:rPr i="1" lang="en-GB"/>
              <a:t>Aeneid</a:t>
            </a:r>
            <a:r>
              <a:rPr lang="en-GB"/>
              <a:t> copies Homer’s epic poems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Books 1-6 describe Aeneas’ journey to Italy and echo the </a:t>
            </a:r>
            <a:r>
              <a:rPr i="1" lang="en-GB"/>
              <a:t>Odyssey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Books 7-12 describe the fighting in Italy and echo the </a:t>
            </a:r>
            <a:r>
              <a:rPr i="1" lang="en-GB"/>
              <a:t>Iliad</a:t>
            </a:r>
            <a:endParaRPr i="1"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Virgil connects his mythical story with contemporary Roman history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p</a:t>
            </a:r>
            <a:r>
              <a:rPr lang="en-GB"/>
              <a:t>rophecies predict the age of Augustus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Virgil explores the ideal Roman character</a:t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</a:t>
            </a:r>
            <a:r>
              <a:rPr lang="en-GB"/>
              <a:t>he </a:t>
            </a:r>
            <a:r>
              <a:rPr i="1" lang="en-GB"/>
              <a:t>Aeneid</a:t>
            </a:r>
            <a:r>
              <a:rPr lang="en-GB"/>
              <a:t> is famous for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t</a:t>
            </a:r>
            <a:r>
              <a:rPr lang="en-GB"/>
              <a:t>he tragic love story between Aeneas and Dido, a Carthaginian queen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t</a:t>
            </a:r>
            <a:r>
              <a:rPr lang="en-GB"/>
              <a:t>he horrific fighting between Aeneas’ </a:t>
            </a:r>
            <a:r>
              <a:rPr lang="en-GB"/>
              <a:t>Trojans</a:t>
            </a:r>
            <a:r>
              <a:rPr lang="en-GB"/>
              <a:t> and Turnus, the leader of the Italian forces</a:t>
            </a:r>
            <a:endParaRPr/>
          </a:p>
          <a:p>
            <a:pPr indent="-3175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Virgil explores what happens when emotions overwhelm rational thought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-GB"/>
              <a:t>Ovid: mock epic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Ovid’s epic poetry creates humour through stretching epic conventions to the point of farce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</a:t>
            </a:r>
            <a:r>
              <a:rPr lang="en-GB"/>
              <a:t>he </a:t>
            </a:r>
            <a:r>
              <a:rPr i="1" lang="en-GB"/>
              <a:t>Metamorphoses</a:t>
            </a:r>
            <a:r>
              <a:rPr lang="en-GB"/>
              <a:t> describes amazing transformations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s</a:t>
            </a:r>
            <a:r>
              <a:rPr lang="en-GB"/>
              <a:t>tarts with beginning of the universe and the transformation of chaos into order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e</a:t>
            </a:r>
            <a:r>
              <a:rPr lang="en-GB"/>
              <a:t>nds with the transformation of Julius Caesar into a god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c</a:t>
            </a:r>
            <a:r>
              <a:rPr lang="en-GB"/>
              <a:t>ontains many mythical stories of humans changing into plants or animals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Ovid explores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r</a:t>
            </a:r>
            <a:r>
              <a:rPr lang="en-GB"/>
              <a:t>elationships between humans and gods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h</a:t>
            </a:r>
            <a:r>
              <a:rPr lang="en-GB"/>
              <a:t>uman reactions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Ovid’s poetry is technically brilliant, fast-paced, varied in its tone and often very funny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Meet the </a:t>
            </a:r>
            <a:r>
              <a:rPr i="1" lang="en-GB"/>
              <a:t>scriptores</a:t>
            </a:r>
            <a:r>
              <a:rPr lang="en-GB"/>
              <a:t>: Virgil and Ovid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Publius Vergilius Maro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Virgil lived from 70-19 BC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h</a:t>
            </a:r>
            <a:r>
              <a:rPr lang="en-GB"/>
              <a:t>e lived through the civil wars between Caesar &amp; Pompey and Octavian &amp; Antony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h</a:t>
            </a:r>
            <a:r>
              <a:rPr lang="en-GB"/>
              <a:t>is family lost their farm after the Battle of Philippi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m</a:t>
            </a:r>
            <a:r>
              <a:rPr lang="en-GB"/>
              <a:t>any people think that </a:t>
            </a:r>
            <a:r>
              <a:rPr lang="en-GB"/>
              <a:t>t</a:t>
            </a:r>
            <a:r>
              <a:rPr lang="en-GB"/>
              <a:t>he </a:t>
            </a:r>
            <a:r>
              <a:rPr i="1" lang="en-GB"/>
              <a:t>Aeneid </a:t>
            </a:r>
            <a:r>
              <a:rPr lang="en-GB"/>
              <a:t>is the greatest Roman poem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Publius Ovidius Naso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Ovid lived from 20 BC - AD 17/18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f</a:t>
            </a:r>
            <a:r>
              <a:rPr lang="en-GB"/>
              <a:t>amous for his humorous mock-epic poetry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e</a:t>
            </a:r>
            <a:r>
              <a:rPr lang="en-GB"/>
              <a:t>xiled from Rome in AD 8 because of a ‘poem and a mistake’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