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5" r:id="rId10"/>
  </p:sldIdLst>
  <p:sldSz cx="9144000" cy="6858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GoogleSlidesCustomDataVersion2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17" roundtripDataSignature="AMtx7mhUUsIUwdxJTD4LfDPsMEFVfebmQ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1AD457E6-D1B7-42FD-A242-6EFE29796FF1}">
  <a:tblStyle styleId="{1AD457E6-D1B7-42FD-A242-6EFE29796FF1}" styleName="Table_0">
    <a:wholeTbl>
      <a:tcTxStyle b="off" i="off">
        <a:font>
          <a:latin typeface="Calibri"/>
          <a:ea typeface="Calibri"/>
          <a:cs typeface="Calibri"/>
        </a:font>
        <a:schemeClr val="dk1"/>
      </a:tcTxStyle>
      <a:tcStyle>
        <a:tcBdr>
          <a:lef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E8ECF4"/>
          </a:solidFill>
        </a:fill>
      </a:tcStyle>
    </a:wholeTbl>
    <a:band1H>
      <a:tcTxStyle/>
      <a:tcStyle>
        <a:tcBdr/>
        <a:fill>
          <a:solidFill>
            <a:srgbClr val="CFD7E7"/>
          </a:solidFill>
        </a:fill>
      </a:tcStyle>
    </a:band1H>
    <a:band2H>
      <a:tcTxStyle/>
      <a:tcStyle>
        <a:tcBdr/>
      </a:tcStyle>
    </a:band2H>
    <a:band1V>
      <a:tcTxStyle/>
      <a:tcStyle>
        <a:tcBdr/>
        <a:fill>
          <a:solidFill>
            <a:srgbClr val="CFD7E7"/>
          </a:solidFill>
        </a:fill>
      </a:tcStyle>
    </a:band1V>
    <a:band2V>
      <a:tcTxStyle/>
      <a:tcStyle>
        <a:tcBdr/>
      </a:tcStyle>
    </a:band2V>
    <a:lastCol>
      <a:tcTxStyle b="on" i="off">
        <a:font>
          <a:latin typeface="Calibri"/>
          <a:ea typeface="Calibri"/>
          <a:cs typeface="Calibri"/>
        </a:font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 i="off">
        <a:font>
          <a:latin typeface="Calibri"/>
          <a:ea typeface="Calibri"/>
          <a:cs typeface="Calibri"/>
        </a:font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top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</a:tcBdr>
        <a:fill>
          <a:solidFill>
            <a:schemeClr val="accent1"/>
          </a:solidFill>
        </a:fill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bottom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</a:tcBdr>
        <a:fill>
          <a:solidFill>
            <a:schemeClr val="accent1"/>
          </a:solidFill>
        </a:fill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7" d="100"/>
          <a:sy n="107" d="100"/>
        </p:scale>
        <p:origin x="1734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7" Type="http://customschemas.google.com/relationships/presentationmetadata" Target="metadata"/><Relationship Id="rId2" Type="http://schemas.openxmlformats.org/officeDocument/2006/relationships/slide" Target="slides/slide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86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92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9" name="Google Shape;99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6" name="Google Shape;106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3" name="Google Shape;113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9" name="Google Shape;119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5" name="Google Shape;125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31" name="Google Shape;131;p1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Also called embedded narrators – one narration nestles inside another like a Russian doll</a:t>
            </a:r>
            <a:endParaRPr/>
          </a:p>
        </p:txBody>
      </p:sp>
      <p:sp>
        <p:nvSpPr>
          <p:cNvPr id="132" name="Google Shape;132;p11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8</a:t>
            </a:fld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p1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3" name="Google Shape;153;p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17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17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18" name="Google Shape;18;p17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17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1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26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26"/>
          <p:cNvSpPr txBox="1">
            <a:spLocks noGrp="1"/>
          </p:cNvSpPr>
          <p:nvPr>
            <p:ph type="body" idx="1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26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2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2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27"/>
          <p:cNvSpPr txBox="1">
            <a:spLocks noGrp="1"/>
          </p:cNvSpPr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27"/>
          <p:cNvSpPr txBox="1">
            <a:spLocks noGrp="1"/>
          </p:cNvSpPr>
          <p:nvPr>
            <p:ph type="body" idx="1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1" name="Google Shape;81;p27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27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2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18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18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24" name="Google Shape;24;p18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25" name="Google Shape;25;p18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18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18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19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" name="Google Shape;30;p19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1" name="Google Shape;31;p1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19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" name="Google Shape;33;p19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20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" name="Google Shape;36;p20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7" name="Google Shape;37;p2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20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2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" name="Google Shape;41;p21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2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22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sz="4000" b="1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5" name="Google Shape;45;p22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marL="914400" lvl="1" indent="-22860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marL="2743200" lvl="5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marL="3200400" lvl="6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marL="3657600" lvl="7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marL="4114800" lvl="8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46" name="Google Shape;46;p2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2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2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23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23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52" name="Google Shape;52;p23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53" name="Google Shape;53;p23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54" name="Google Shape;54;p23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55" name="Google Shape;55;p23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2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2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4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24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marL="1371600" lvl="2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marL="2286000" lvl="4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marL="2743200" lvl="5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61" name="Google Shape;61;p24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62" name="Google Shape;62;p24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24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2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25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25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25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69" name="Google Shape;69;p2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25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25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6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16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16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1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1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"/>
          <p:cNvSpPr txBox="1">
            <a:spLocks noGrp="1"/>
          </p:cNvSpPr>
          <p:nvPr>
            <p:ph type="ctrTitle"/>
          </p:nvPr>
        </p:nvSpPr>
        <p:spPr>
          <a:xfrm>
            <a:off x="685800" y="1124745"/>
            <a:ext cx="7772400" cy="247570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GB"/>
              <a:t> Frankenstein: Or the Modern Prometheus by Mary Shelley</a:t>
            </a:r>
            <a:endParaRPr/>
          </a:p>
        </p:txBody>
      </p:sp>
      <p:sp>
        <p:nvSpPr>
          <p:cNvPr id="89" name="Google Shape;89;p1"/>
          <p:cNvSpPr txBox="1">
            <a:spLocks noGrp="1"/>
          </p:cNvSpPr>
          <p:nvPr>
            <p:ph type="subTitle" idx="1"/>
          </p:nvPr>
        </p:nvSpPr>
        <p:spPr>
          <a:xfrm>
            <a:off x="844923" y="3895165"/>
            <a:ext cx="7454153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ct val="100000"/>
              <a:buNone/>
            </a:pPr>
            <a:r>
              <a:rPr lang="en-GB" dirty="0"/>
              <a:t>Lesson 1</a:t>
            </a:r>
            <a:endParaRPr dirty="0"/>
          </a:p>
          <a:p>
            <a:pPr marL="0" lvl="0" indent="0" algn="ctr" rtl="0">
              <a:spcBef>
                <a:spcPts val="592"/>
              </a:spcBef>
              <a:spcAft>
                <a:spcPts val="0"/>
              </a:spcAft>
              <a:buClr>
                <a:srgbClr val="888888"/>
              </a:buClr>
              <a:buSzPct val="100000"/>
              <a:buNone/>
            </a:pPr>
            <a:r>
              <a:rPr lang="en-GB" dirty="0"/>
              <a:t>What do we think we know about this text?</a:t>
            </a:r>
            <a:endParaRPr dirty="0"/>
          </a:p>
          <a:p>
            <a:pPr marL="0" lvl="0" indent="0" algn="ctr" rtl="0">
              <a:spcBef>
                <a:spcPts val="592"/>
              </a:spcBef>
              <a:spcAft>
                <a:spcPts val="0"/>
              </a:spcAft>
              <a:buClr>
                <a:srgbClr val="888888"/>
              </a:buClr>
              <a:buSzPct val="100000"/>
              <a:buNone/>
            </a:pPr>
            <a:r>
              <a:rPr lang="en-GB" dirty="0"/>
              <a:t>What might the ‘facts’ of the text be?</a:t>
            </a:r>
            <a:endParaRPr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4900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None/>
            </a:pPr>
            <a:r>
              <a:rPr lang="en-GB"/>
              <a:t>Frankenstein True or False?</a:t>
            </a:r>
            <a:endParaRPr/>
          </a:p>
        </p:txBody>
      </p:sp>
      <p:sp>
        <p:nvSpPr>
          <p:cNvPr id="95" name="Google Shape;95;p2"/>
          <p:cNvSpPr txBox="1">
            <a:spLocks noGrp="1"/>
          </p:cNvSpPr>
          <p:nvPr>
            <p:ph type="body" idx="1"/>
          </p:nvPr>
        </p:nvSpPr>
        <p:spPr>
          <a:xfrm>
            <a:off x="179512" y="908720"/>
            <a:ext cx="4403204" cy="56886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2500"/>
          </a:bodyPr>
          <a:lstStyle/>
          <a:p>
            <a:pPr marL="514350" lvl="0" indent="-514350" algn="l" rtl="0"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ct val="100000"/>
              <a:buFont typeface="Calibri"/>
              <a:buAutoNum type="alphaLcParenR"/>
            </a:pPr>
            <a:r>
              <a:rPr lang="en-GB" b="1" dirty="0">
                <a:solidFill>
                  <a:srgbClr val="C00000"/>
                </a:solidFill>
              </a:rPr>
              <a:t>Write out the statements</a:t>
            </a:r>
            <a:endParaRPr dirty="0"/>
          </a:p>
          <a:p>
            <a:pPr marL="514350" lvl="0" indent="-514350" algn="l" rtl="0">
              <a:spcBef>
                <a:spcPts val="518"/>
              </a:spcBef>
              <a:spcAft>
                <a:spcPts val="0"/>
              </a:spcAft>
              <a:buClr>
                <a:srgbClr val="C00000"/>
              </a:buClr>
              <a:buSzPct val="100000"/>
              <a:buFont typeface="Calibri"/>
              <a:buAutoNum type="alphaLcParenR"/>
            </a:pPr>
            <a:r>
              <a:rPr lang="en-GB" b="1" dirty="0">
                <a:solidFill>
                  <a:srgbClr val="C00000"/>
                </a:solidFill>
              </a:rPr>
              <a:t>Write ‘true’ or ‘false’ next to each according to what you think about each statement</a:t>
            </a:r>
            <a:endParaRPr dirty="0"/>
          </a:p>
          <a:p>
            <a:pPr marL="514350" lvl="0" indent="-349885" algn="l" rtl="0">
              <a:spcBef>
                <a:spcPts val="518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None/>
            </a:pPr>
            <a:endParaRPr dirty="0"/>
          </a:p>
          <a:p>
            <a:pPr marL="514350" lvl="0" indent="-514350" algn="l" rtl="0">
              <a:spcBef>
                <a:spcPts val="518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AutoNum type="arabicPeriod"/>
            </a:pPr>
            <a:r>
              <a:rPr lang="en-GB" dirty="0"/>
              <a:t>The Creature’s name is Frankenstein</a:t>
            </a:r>
            <a:endParaRPr dirty="0"/>
          </a:p>
          <a:p>
            <a:pPr marL="514350" lvl="0" indent="-514350">
              <a:spcBef>
                <a:spcPts val="518"/>
              </a:spcBef>
              <a:buSzPct val="100000"/>
              <a:buFont typeface="Calibri"/>
              <a:buAutoNum type="arabicPeriod"/>
            </a:pPr>
            <a:r>
              <a:rPr lang="en-GB" dirty="0"/>
              <a:t>The Creature lacks intelligence and can only grunt (not speak)</a:t>
            </a:r>
            <a:endParaRPr dirty="0"/>
          </a:p>
          <a:p>
            <a:pPr marL="514350" lvl="0" indent="-514350">
              <a:spcBef>
                <a:spcPts val="518"/>
              </a:spcBef>
              <a:buSzPct val="100000"/>
              <a:buFont typeface="Calibri"/>
              <a:buAutoNum type="arabicPeriod"/>
            </a:pPr>
            <a:r>
              <a:rPr lang="en-GB" dirty="0"/>
              <a:t>The Creature has a bolt through his neck</a:t>
            </a:r>
            <a:endParaRPr dirty="0"/>
          </a:p>
          <a:p>
            <a:pPr marL="342900" lvl="0" indent="-178435" algn="l" rtl="0">
              <a:spcBef>
                <a:spcPts val="518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endParaRPr dirty="0"/>
          </a:p>
        </p:txBody>
      </p:sp>
      <p:sp>
        <p:nvSpPr>
          <p:cNvPr id="96" name="Google Shape;96;p2"/>
          <p:cNvSpPr txBox="1">
            <a:spLocks noGrp="1"/>
          </p:cNvSpPr>
          <p:nvPr>
            <p:ph type="body" idx="2"/>
          </p:nvPr>
        </p:nvSpPr>
        <p:spPr>
          <a:xfrm>
            <a:off x="4648200" y="1052736"/>
            <a:ext cx="4388296" cy="54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>
              <a:spcBef>
                <a:spcPts val="0"/>
              </a:spcBef>
              <a:buSzPct val="100000"/>
              <a:buNone/>
            </a:pPr>
            <a:r>
              <a:rPr lang="en-GB" dirty="0"/>
              <a:t>4. The Creature’s creator is a rich Baron who lives in a castle</a:t>
            </a:r>
            <a:endParaRPr dirty="0"/>
          </a:p>
          <a:p>
            <a:pPr marL="0" lvl="0" indent="0" algn="l" rtl="0">
              <a:spcBef>
                <a:spcPts val="518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GB" dirty="0"/>
              <a:t>5. The creator has an assistant named Igor</a:t>
            </a:r>
            <a:endParaRPr dirty="0"/>
          </a:p>
          <a:p>
            <a:pPr marL="0" lvl="0" indent="0">
              <a:spcBef>
                <a:spcPts val="518"/>
              </a:spcBef>
              <a:buSzPct val="100000"/>
              <a:buNone/>
            </a:pPr>
            <a:r>
              <a:rPr lang="en-GB" dirty="0"/>
              <a:t>6. The creator of the Creature is crazy</a:t>
            </a:r>
            <a:endParaRPr dirty="0"/>
          </a:p>
          <a:p>
            <a:pPr marL="0" lvl="0" indent="0">
              <a:spcBef>
                <a:spcPts val="518"/>
              </a:spcBef>
              <a:buSzPct val="100000"/>
              <a:buNone/>
            </a:pPr>
            <a:r>
              <a:rPr lang="en-GB" dirty="0"/>
              <a:t>7. The Creature’s brain was from a dead criminal</a:t>
            </a:r>
            <a:endParaRPr dirty="0"/>
          </a:p>
          <a:p>
            <a:pPr marL="0" lvl="0" indent="0">
              <a:spcBef>
                <a:spcPts val="518"/>
              </a:spcBef>
              <a:buSzPct val="100000"/>
              <a:buNone/>
            </a:pPr>
            <a:r>
              <a:rPr lang="en-GB" dirty="0"/>
              <a:t>8. The Creature was created evil</a:t>
            </a:r>
            <a:endParaRPr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3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None/>
            </a:pPr>
            <a:r>
              <a:rPr lang="en-GB"/>
              <a:t>Frankenstein </a:t>
            </a:r>
            <a:r>
              <a:rPr lang="en-GB">
                <a:solidFill>
                  <a:srgbClr val="00B050"/>
                </a:solidFill>
              </a:rPr>
              <a:t>True</a:t>
            </a:r>
            <a:r>
              <a:rPr lang="en-GB"/>
              <a:t> or </a:t>
            </a:r>
            <a:r>
              <a:rPr lang="en-GB">
                <a:solidFill>
                  <a:srgbClr val="C00000"/>
                </a:solidFill>
              </a:rPr>
              <a:t>False</a:t>
            </a:r>
            <a:endParaRPr/>
          </a:p>
        </p:txBody>
      </p:sp>
      <p:sp>
        <p:nvSpPr>
          <p:cNvPr id="102" name="Google Shape;102;p3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50691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2500" lnSpcReduction="20000"/>
          </a:bodyPr>
          <a:lstStyle/>
          <a:p>
            <a:pPr marL="514350" lvl="0" indent="-349885">
              <a:spcBef>
                <a:spcPts val="518"/>
              </a:spcBef>
              <a:buSzPct val="100000"/>
              <a:buNone/>
            </a:pPr>
            <a:endParaRPr lang="en-GB" dirty="0"/>
          </a:p>
          <a:p>
            <a:pPr marL="514350" lvl="0" indent="-514350">
              <a:spcBef>
                <a:spcPts val="518"/>
              </a:spcBef>
              <a:buSzPct val="100000"/>
              <a:buFont typeface="Calibri"/>
              <a:buAutoNum type="arabicPeriod"/>
            </a:pPr>
            <a:r>
              <a:rPr lang="en-GB" b="1" dirty="0">
                <a:solidFill>
                  <a:srgbClr val="FF0000"/>
                </a:solidFill>
              </a:rPr>
              <a:t>The Creature’s name is Frankenstein</a:t>
            </a:r>
          </a:p>
          <a:p>
            <a:pPr marL="514350" lvl="0" indent="-514350">
              <a:spcBef>
                <a:spcPts val="518"/>
              </a:spcBef>
              <a:buSzPct val="100000"/>
              <a:buFont typeface="Calibri"/>
              <a:buAutoNum type="arabicPeriod"/>
            </a:pPr>
            <a:r>
              <a:rPr lang="en-GB" b="1" dirty="0">
                <a:solidFill>
                  <a:srgbClr val="FF0000"/>
                </a:solidFill>
              </a:rPr>
              <a:t>The Creature lacks intelligence and can only grunt (not speak)</a:t>
            </a:r>
          </a:p>
          <a:p>
            <a:pPr marL="514350" lvl="0" indent="-514350">
              <a:spcBef>
                <a:spcPts val="518"/>
              </a:spcBef>
              <a:buSzPct val="100000"/>
              <a:buFont typeface="Calibri"/>
              <a:buAutoNum type="arabicPeriod"/>
            </a:pPr>
            <a:r>
              <a:rPr lang="en-GB" b="1" dirty="0">
                <a:solidFill>
                  <a:srgbClr val="FF0000"/>
                </a:solidFill>
              </a:rPr>
              <a:t>The Creature has a bolt through his neck</a:t>
            </a:r>
          </a:p>
          <a:p>
            <a:pPr marL="514350" lvl="0" indent="-514350">
              <a:spcBef>
                <a:spcPts val="518"/>
              </a:spcBef>
              <a:buSzPct val="100000"/>
              <a:buFont typeface="Calibri"/>
              <a:buAutoNum type="arabicPeriod"/>
            </a:pPr>
            <a:r>
              <a:rPr lang="en-GB" b="1" dirty="0">
                <a:solidFill>
                  <a:srgbClr val="FF0000"/>
                </a:solidFill>
              </a:rPr>
              <a:t>The Creature’s creator is a rich Baron who lives in a castle</a:t>
            </a:r>
          </a:p>
          <a:p>
            <a:pPr marL="514350" lvl="0" indent="-514350">
              <a:spcBef>
                <a:spcPts val="518"/>
              </a:spcBef>
              <a:buSzPct val="100000"/>
              <a:buFont typeface="Calibri"/>
              <a:buAutoNum type="arabicPeriod"/>
            </a:pPr>
            <a:r>
              <a:rPr lang="en-GB" b="1" dirty="0">
                <a:solidFill>
                  <a:srgbClr val="FF0000"/>
                </a:solidFill>
              </a:rPr>
              <a:t>The creator has an assistant named Igor</a:t>
            </a:r>
          </a:p>
          <a:p>
            <a:pPr marL="342900" lvl="0" indent="-191770" algn="l" rtl="0">
              <a:spcBef>
                <a:spcPts val="476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endParaRPr b="1" dirty="0">
              <a:solidFill>
                <a:srgbClr val="FF0000"/>
              </a:solidFill>
            </a:endParaRPr>
          </a:p>
        </p:txBody>
      </p:sp>
      <p:sp>
        <p:nvSpPr>
          <p:cNvPr id="103" name="Google Shape;103;p3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85000" lnSpcReduction="20000"/>
          </a:bodyPr>
          <a:lstStyle/>
          <a:p>
            <a:pPr marL="514350" lvl="0" indent="-514350">
              <a:spcBef>
                <a:spcPts val="518"/>
              </a:spcBef>
              <a:buSzPct val="100000"/>
              <a:buFont typeface="+mj-lt"/>
              <a:buAutoNum type="arabicPeriod" startAt="6"/>
            </a:pPr>
            <a:r>
              <a:rPr lang="en-GB" b="1" dirty="0">
                <a:solidFill>
                  <a:srgbClr val="FF0000"/>
                </a:solidFill>
              </a:rPr>
              <a:t>The creator of the Creature is crazy</a:t>
            </a:r>
          </a:p>
          <a:p>
            <a:pPr marL="514350" lvl="0" indent="-514350">
              <a:spcBef>
                <a:spcPts val="518"/>
              </a:spcBef>
              <a:buSzPct val="100000"/>
              <a:buFont typeface="+mj-lt"/>
              <a:buAutoNum type="arabicPeriod" startAt="6"/>
            </a:pPr>
            <a:r>
              <a:rPr lang="en-GB" b="1" dirty="0">
                <a:solidFill>
                  <a:srgbClr val="FF0000"/>
                </a:solidFill>
              </a:rPr>
              <a:t>The Creature’s brain was from a dead criminal</a:t>
            </a:r>
          </a:p>
          <a:p>
            <a:pPr marL="514350" lvl="0" indent="-514350">
              <a:spcBef>
                <a:spcPts val="518"/>
              </a:spcBef>
              <a:buSzPct val="100000"/>
              <a:buFont typeface="+mj-lt"/>
              <a:buAutoNum type="arabicPeriod" startAt="6"/>
            </a:pPr>
            <a:r>
              <a:rPr lang="en-GB" b="1" dirty="0">
                <a:solidFill>
                  <a:srgbClr val="FF0000"/>
                </a:solidFill>
              </a:rPr>
              <a:t>The Creature was created evil</a:t>
            </a:r>
          </a:p>
          <a:p>
            <a:pPr marL="0" lvl="0" indent="0" algn="l" rtl="0">
              <a:spcBef>
                <a:spcPts val="476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endParaRPr b="1" dirty="0">
              <a:solidFill>
                <a:srgbClr val="FF0000"/>
              </a:solidFill>
            </a:endParaRPr>
          </a:p>
          <a:p>
            <a:pPr marL="0" lvl="0" indent="0" algn="l" rtl="0">
              <a:spcBef>
                <a:spcPts val="476"/>
              </a:spcBef>
              <a:spcAft>
                <a:spcPts val="0"/>
              </a:spcAft>
              <a:buClr>
                <a:srgbClr val="FF0000"/>
              </a:buClr>
              <a:buSzPct val="100000"/>
              <a:buNone/>
            </a:pPr>
            <a:r>
              <a:rPr lang="en-GB" b="1" dirty="0">
                <a:solidFill>
                  <a:srgbClr val="FF0000"/>
                </a:solidFill>
              </a:rPr>
              <a:t>They’re ALL FALSE. </a:t>
            </a:r>
            <a:endParaRPr dirty="0"/>
          </a:p>
          <a:p>
            <a:pPr marL="0" lvl="0" indent="0" algn="l" rtl="0">
              <a:spcBef>
                <a:spcPts val="476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GB" b="1" dirty="0"/>
              <a:t>Stretch yourself – </a:t>
            </a:r>
            <a:r>
              <a:rPr lang="en-GB" dirty="0"/>
              <a:t>WHY do you think these myths about Frankenstein persist? Where might they come from? Why do you think this?</a:t>
            </a:r>
            <a:endParaRPr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None/>
            </a:pPr>
            <a:r>
              <a:rPr lang="en-GB" b="1"/>
              <a:t>Frankenstein – some facts of the text</a:t>
            </a:r>
            <a:endParaRPr/>
          </a:p>
        </p:txBody>
      </p:sp>
      <p:sp>
        <p:nvSpPr>
          <p:cNvPr id="109" name="Google Shape;109;p4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lnSpcReduction="1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GB" dirty="0"/>
              <a:t>There are three </a:t>
            </a:r>
            <a:r>
              <a:rPr lang="en-GB" dirty="0">
                <a:solidFill>
                  <a:srgbClr val="00B050"/>
                </a:solidFill>
              </a:rPr>
              <a:t>main characters</a:t>
            </a:r>
            <a:r>
              <a:rPr lang="en-GB" dirty="0"/>
              <a:t> that dominate the </a:t>
            </a:r>
            <a:r>
              <a:rPr lang="en-GB" dirty="0">
                <a:solidFill>
                  <a:srgbClr val="00B050"/>
                </a:solidFill>
              </a:rPr>
              <a:t>novel</a:t>
            </a:r>
            <a:r>
              <a:rPr lang="en-GB" dirty="0"/>
              <a:t>.</a:t>
            </a:r>
            <a:endParaRPr dirty="0"/>
          </a:p>
          <a:p>
            <a:pPr marL="514350" lvl="0" indent="-514350">
              <a:spcBef>
                <a:spcPts val="518"/>
              </a:spcBef>
              <a:buSzPct val="100000"/>
              <a:buFont typeface="Calibri"/>
              <a:buAutoNum type="arabicPeriod"/>
            </a:pPr>
            <a:r>
              <a:rPr lang="en-GB" b="1" dirty="0"/>
              <a:t>Robert Walton </a:t>
            </a:r>
            <a:r>
              <a:rPr lang="en-GB" dirty="0"/>
              <a:t>– an explorer</a:t>
            </a:r>
            <a:endParaRPr dirty="0"/>
          </a:p>
          <a:p>
            <a:pPr marL="514350" lvl="0" indent="-514350" algn="l" rtl="0">
              <a:spcBef>
                <a:spcPts val="518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AutoNum type="arabicPeriod"/>
            </a:pPr>
            <a:r>
              <a:rPr lang="en-GB" b="1" dirty="0"/>
              <a:t>Victor Frankenstein </a:t>
            </a:r>
            <a:r>
              <a:rPr lang="en-GB" dirty="0"/>
              <a:t>– a young scientist and creator of….</a:t>
            </a:r>
            <a:endParaRPr dirty="0"/>
          </a:p>
          <a:p>
            <a:pPr marL="514350" lvl="0" indent="-514350" algn="l" rtl="0">
              <a:spcBef>
                <a:spcPts val="518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AutoNum type="arabicPeriod"/>
            </a:pPr>
            <a:r>
              <a:rPr lang="en-GB" b="1" dirty="0"/>
              <a:t>The Creature </a:t>
            </a:r>
            <a:r>
              <a:rPr lang="en-GB" dirty="0"/>
              <a:t>(or monster)</a:t>
            </a:r>
            <a:endParaRPr dirty="0"/>
          </a:p>
          <a:p>
            <a:pPr marL="342900" lvl="0" indent="-178435" algn="l" rtl="0">
              <a:spcBef>
                <a:spcPts val="518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endParaRPr dirty="0"/>
          </a:p>
        </p:txBody>
      </p:sp>
      <p:sp>
        <p:nvSpPr>
          <p:cNvPr id="110" name="Google Shape;110;p4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2500" lnSpcReduction="1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GB" dirty="0"/>
              <a:t>All three </a:t>
            </a:r>
            <a:r>
              <a:rPr lang="en-GB" dirty="0">
                <a:solidFill>
                  <a:srgbClr val="00B050"/>
                </a:solidFill>
              </a:rPr>
              <a:t>main characters </a:t>
            </a:r>
            <a:r>
              <a:rPr lang="en-GB" dirty="0"/>
              <a:t>also </a:t>
            </a:r>
            <a:r>
              <a:rPr lang="en-GB" dirty="0">
                <a:solidFill>
                  <a:srgbClr val="00B050"/>
                </a:solidFill>
              </a:rPr>
              <a:t>narrate</a:t>
            </a:r>
            <a:r>
              <a:rPr lang="en-GB" dirty="0"/>
              <a:t> parts of the story.</a:t>
            </a:r>
            <a:endParaRPr dirty="0"/>
          </a:p>
          <a:p>
            <a:pPr marL="0" lvl="0" indent="0" algn="l" rtl="0">
              <a:spcBef>
                <a:spcPts val="518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GB" dirty="0"/>
              <a:t>A </a:t>
            </a:r>
            <a:r>
              <a:rPr lang="en-GB" dirty="0">
                <a:solidFill>
                  <a:srgbClr val="00B050"/>
                </a:solidFill>
              </a:rPr>
              <a:t>narrator </a:t>
            </a:r>
            <a:r>
              <a:rPr lang="en-GB" dirty="0"/>
              <a:t>who also plays a full part in the story is called an ‘</a:t>
            </a:r>
            <a:r>
              <a:rPr lang="en-GB" dirty="0">
                <a:solidFill>
                  <a:srgbClr val="00B050"/>
                </a:solidFill>
              </a:rPr>
              <a:t>intradiegetic narrator</a:t>
            </a:r>
            <a:r>
              <a:rPr lang="en-GB" dirty="0"/>
              <a:t>’</a:t>
            </a:r>
            <a:endParaRPr dirty="0"/>
          </a:p>
          <a:p>
            <a:pPr marL="0" lvl="0" indent="0" algn="l" rtl="0">
              <a:spcBef>
                <a:spcPts val="518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GB" dirty="0"/>
              <a:t>Each </a:t>
            </a:r>
            <a:r>
              <a:rPr lang="en-GB" dirty="0">
                <a:solidFill>
                  <a:srgbClr val="00B050"/>
                </a:solidFill>
              </a:rPr>
              <a:t>narration</a:t>
            </a:r>
            <a:r>
              <a:rPr lang="en-GB" dirty="0"/>
              <a:t> starts at different points in the overall story, which means Frankenstein is a </a:t>
            </a:r>
            <a:r>
              <a:rPr lang="en-GB" dirty="0">
                <a:solidFill>
                  <a:srgbClr val="00B050"/>
                </a:solidFill>
              </a:rPr>
              <a:t>non-linear story. </a:t>
            </a:r>
            <a:endParaRPr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5"/>
          <p:cNvSpPr txBox="1">
            <a:spLocks noGrp="1"/>
          </p:cNvSpPr>
          <p:nvPr>
            <p:ph type="title"/>
          </p:nvPr>
        </p:nvSpPr>
        <p:spPr>
          <a:xfrm>
            <a:off x="251520" y="26064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None/>
            </a:pPr>
            <a:r>
              <a:rPr lang="en-GB" sz="3100" b="1"/>
              <a:t>Useful key words  </a:t>
            </a:r>
            <a:r>
              <a:rPr lang="en-GB" sz="3100" b="1">
                <a:solidFill>
                  <a:srgbClr val="00B050"/>
                </a:solidFill>
              </a:rPr>
              <a:t>directly relevant to Frankenstein</a:t>
            </a:r>
            <a:br>
              <a:rPr lang="en-GB">
                <a:solidFill>
                  <a:srgbClr val="00B050"/>
                </a:solidFill>
              </a:rPr>
            </a:br>
            <a:r>
              <a:rPr lang="en-GB" sz="3100" b="1">
                <a:solidFill>
                  <a:srgbClr val="C00000"/>
                </a:solidFill>
              </a:rPr>
              <a:t>Antonyms (opposites) of the terms in green (useful to know)</a:t>
            </a:r>
            <a:br>
              <a:rPr lang="en-GB" sz="2200">
                <a:solidFill>
                  <a:srgbClr val="00B050"/>
                </a:solidFill>
              </a:rPr>
            </a:br>
            <a:endParaRPr sz="2200"/>
          </a:p>
        </p:txBody>
      </p:sp>
      <p:sp>
        <p:nvSpPr>
          <p:cNvPr id="116" name="Google Shape;116;p5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2500" lnSpcReduction="20000"/>
          </a:bodyPr>
          <a:lstStyle/>
          <a:p>
            <a:pPr marL="342900" lvl="0" indent="-342900" algn="l" rtl="0"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ct val="100000"/>
              <a:buChar char="•"/>
            </a:pPr>
            <a:r>
              <a:rPr lang="en-GB" b="1" dirty="0">
                <a:solidFill>
                  <a:srgbClr val="C00000"/>
                </a:solidFill>
              </a:rPr>
              <a:t>Linear narrative </a:t>
            </a:r>
            <a:r>
              <a:rPr lang="en-GB" dirty="0"/>
              <a:t>– events of the story unfold in the order in which they occur</a:t>
            </a:r>
            <a:endParaRPr dirty="0"/>
          </a:p>
          <a:p>
            <a:pPr marL="342900" lvl="0" indent="-342900" algn="l" rtl="0">
              <a:spcBef>
                <a:spcPts val="592"/>
              </a:spcBef>
              <a:spcAft>
                <a:spcPts val="0"/>
              </a:spcAft>
              <a:buClr>
                <a:srgbClr val="00B050"/>
              </a:buClr>
              <a:buSzPct val="100000"/>
              <a:buChar char="•"/>
            </a:pPr>
            <a:r>
              <a:rPr lang="en-GB" b="1" dirty="0">
                <a:solidFill>
                  <a:srgbClr val="00B050"/>
                </a:solidFill>
              </a:rPr>
              <a:t>Non-linear narrative </a:t>
            </a:r>
            <a:r>
              <a:rPr lang="en-GB" dirty="0"/>
              <a:t>– the events of the story are in a non-chronological order</a:t>
            </a:r>
            <a:endParaRPr dirty="0"/>
          </a:p>
          <a:p>
            <a:pPr marL="342900" lvl="0" indent="-342900" algn="l" rtl="0">
              <a:spcBef>
                <a:spcPts val="592"/>
              </a:spcBef>
              <a:spcAft>
                <a:spcPts val="0"/>
              </a:spcAft>
              <a:buClr>
                <a:srgbClr val="00B050"/>
              </a:buClr>
              <a:buSzPct val="100000"/>
              <a:buChar char="•"/>
            </a:pPr>
            <a:r>
              <a:rPr lang="en-GB" b="1" dirty="0">
                <a:solidFill>
                  <a:srgbClr val="00B050"/>
                </a:solidFill>
              </a:rPr>
              <a:t>Intra-diegetic narrator </a:t>
            </a:r>
            <a:r>
              <a:rPr lang="en-GB" dirty="0"/>
              <a:t>– a narrator who is an actor with a full part to play in the story told, or an observer of events in which he or she is personally uninvolved</a:t>
            </a:r>
            <a:endParaRPr dirty="0"/>
          </a:p>
          <a:p>
            <a:pPr marL="342900" lvl="0" indent="-342900" algn="l" rtl="0">
              <a:spcBef>
                <a:spcPts val="592"/>
              </a:spcBef>
              <a:spcAft>
                <a:spcPts val="0"/>
              </a:spcAft>
              <a:buClr>
                <a:srgbClr val="C00000"/>
              </a:buClr>
              <a:buSzPct val="100000"/>
              <a:buChar char="•"/>
            </a:pPr>
            <a:r>
              <a:rPr lang="en-GB" b="1" dirty="0">
                <a:solidFill>
                  <a:srgbClr val="C00000"/>
                </a:solidFill>
              </a:rPr>
              <a:t>Extradiegetic narrator</a:t>
            </a:r>
            <a:r>
              <a:rPr lang="en-GB" dirty="0">
                <a:solidFill>
                  <a:srgbClr val="C00000"/>
                </a:solidFill>
              </a:rPr>
              <a:t> </a:t>
            </a:r>
            <a:r>
              <a:rPr lang="en-GB" dirty="0"/>
              <a:t>— merely a narrator, telling a story but indicating no personal involvement in or relationship to this story</a:t>
            </a:r>
            <a:endParaRPr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8"/>
          <p:cNvSpPr txBox="1">
            <a:spLocks noGrp="1"/>
          </p:cNvSpPr>
          <p:nvPr>
            <p:ph type="title"/>
          </p:nvPr>
        </p:nvSpPr>
        <p:spPr>
          <a:xfrm>
            <a:off x="467544" y="116632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None/>
            </a:pPr>
            <a:r>
              <a:rPr lang="en-GB" sz="3600" b="1" dirty="0"/>
              <a:t>Features of the Gothic still exist…</a:t>
            </a:r>
            <a:br>
              <a:rPr lang="en-GB" sz="3600" b="1" dirty="0"/>
            </a:br>
            <a:r>
              <a:rPr lang="en-GB" sz="3100" u="sng" dirty="0"/>
              <a:t>’Gothic’ TV show, film, or book you know:</a:t>
            </a:r>
            <a:endParaRPr sz="3100" u="sng" dirty="0"/>
          </a:p>
        </p:txBody>
      </p:sp>
      <p:graphicFrame>
        <p:nvGraphicFramePr>
          <p:cNvPr id="122" name="Google Shape;122;p8"/>
          <p:cNvGraphicFramePr/>
          <p:nvPr>
            <p:extLst>
              <p:ext uri="{D42A27DB-BD31-4B8C-83A1-F6EECF244321}">
                <p14:modId xmlns:p14="http://schemas.microsoft.com/office/powerpoint/2010/main" val="2764870773"/>
              </p:ext>
            </p:extLst>
          </p:nvPr>
        </p:nvGraphicFramePr>
        <p:xfrm>
          <a:off x="179513" y="1340765"/>
          <a:ext cx="8712950" cy="5319075"/>
        </p:xfrm>
        <a:graphic>
          <a:graphicData uri="http://schemas.openxmlformats.org/drawingml/2006/table">
            <a:tbl>
              <a:tblPr firstRow="1" bandRow="1">
                <a:noFill/>
                <a:tableStyleId>{1AD457E6-D1B7-42FD-A242-6EFE29796FF1}</a:tableStyleId>
              </a:tblPr>
              <a:tblGrid>
                <a:gridCol w="4569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6734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28865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8985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rgbClr val="002060"/>
                        </a:solidFill>
                      </a:endParaRPr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800">
                          <a:solidFill>
                            <a:srgbClr val="002060"/>
                          </a:solidFill>
                        </a:rPr>
                        <a:t>Gothic convention</a:t>
                      </a:r>
                      <a:endParaRPr sz="1800">
                        <a:solidFill>
                          <a:srgbClr val="002060"/>
                        </a:solidFill>
                      </a:endParaRPr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800" dirty="0">
                          <a:solidFill>
                            <a:srgbClr val="002060"/>
                          </a:solidFill>
                        </a:rPr>
                        <a:t>Example from [name of TV or film]</a:t>
                      </a:r>
                      <a:endParaRPr sz="1800" dirty="0">
                        <a:solidFill>
                          <a:srgbClr val="002060"/>
                        </a:solidFill>
                      </a:endParaRPr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985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800">
                          <a:solidFill>
                            <a:srgbClr val="002060"/>
                          </a:solidFill>
                        </a:rPr>
                        <a:t>1</a:t>
                      </a:r>
                      <a:endParaRPr sz="1800">
                        <a:solidFill>
                          <a:srgbClr val="002060"/>
                        </a:solidFill>
                      </a:endParaRPr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800">
                          <a:solidFill>
                            <a:srgbClr val="002060"/>
                          </a:solidFill>
                        </a:rPr>
                        <a:t>A villain</a:t>
                      </a:r>
                      <a:endParaRPr sz="1800">
                        <a:solidFill>
                          <a:srgbClr val="002060"/>
                        </a:solidFill>
                      </a:endParaRPr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rgbClr val="002060"/>
                        </a:solidFill>
                      </a:endParaRPr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985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800">
                          <a:solidFill>
                            <a:srgbClr val="002060"/>
                          </a:solidFill>
                        </a:rPr>
                        <a:t>2</a:t>
                      </a:r>
                      <a:endParaRPr sz="1800">
                        <a:solidFill>
                          <a:srgbClr val="002060"/>
                        </a:solidFill>
                      </a:endParaRPr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800">
                          <a:solidFill>
                            <a:srgbClr val="002060"/>
                          </a:solidFill>
                        </a:rPr>
                        <a:t>The outsider</a:t>
                      </a:r>
                      <a:endParaRPr sz="1800">
                        <a:solidFill>
                          <a:srgbClr val="002060"/>
                        </a:solidFill>
                      </a:endParaRPr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rgbClr val="002060"/>
                        </a:solidFill>
                      </a:endParaRPr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7290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800">
                          <a:solidFill>
                            <a:srgbClr val="002060"/>
                          </a:solidFill>
                        </a:rPr>
                        <a:t>3</a:t>
                      </a:r>
                      <a:endParaRPr sz="1800">
                        <a:solidFill>
                          <a:srgbClr val="002060"/>
                        </a:solidFill>
                      </a:endParaRPr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800">
                          <a:solidFill>
                            <a:srgbClr val="002060"/>
                          </a:solidFill>
                        </a:rPr>
                        <a:t>A Promethean (over-ambitious) protagonist</a:t>
                      </a:r>
                      <a:endParaRPr sz="1800">
                        <a:solidFill>
                          <a:srgbClr val="002060"/>
                        </a:solidFill>
                      </a:endParaRPr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rgbClr val="002060"/>
                        </a:solidFill>
                      </a:endParaRPr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7290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800">
                          <a:solidFill>
                            <a:srgbClr val="002060"/>
                          </a:solidFill>
                        </a:rPr>
                        <a:t>4</a:t>
                      </a:r>
                      <a:endParaRPr sz="1800">
                        <a:solidFill>
                          <a:srgbClr val="002060"/>
                        </a:solidFill>
                      </a:endParaRPr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800">
                          <a:solidFill>
                            <a:srgbClr val="002060"/>
                          </a:solidFill>
                        </a:rPr>
                        <a:t>A dark, threatening environment</a:t>
                      </a:r>
                      <a:endParaRPr sz="1800">
                        <a:solidFill>
                          <a:srgbClr val="002060"/>
                        </a:solidFill>
                      </a:endParaRPr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rgbClr val="002060"/>
                        </a:solidFill>
                      </a:endParaRPr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985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800">
                          <a:solidFill>
                            <a:srgbClr val="002060"/>
                          </a:solidFill>
                        </a:rPr>
                        <a:t>5</a:t>
                      </a:r>
                      <a:endParaRPr sz="1800">
                        <a:solidFill>
                          <a:srgbClr val="002060"/>
                        </a:solidFill>
                      </a:endParaRPr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800">
                          <a:solidFill>
                            <a:srgbClr val="002060"/>
                          </a:solidFill>
                        </a:rPr>
                        <a:t>A character pursuing power</a:t>
                      </a:r>
                      <a:endParaRPr sz="1800">
                        <a:solidFill>
                          <a:srgbClr val="002060"/>
                        </a:solidFill>
                      </a:endParaRPr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rgbClr val="002060"/>
                        </a:solidFill>
                      </a:endParaRPr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8985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800">
                          <a:solidFill>
                            <a:srgbClr val="002060"/>
                          </a:solidFill>
                        </a:rPr>
                        <a:t>6</a:t>
                      </a:r>
                      <a:endParaRPr sz="1800">
                        <a:solidFill>
                          <a:srgbClr val="002060"/>
                        </a:solidFill>
                      </a:endParaRPr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800">
                          <a:solidFill>
                            <a:srgbClr val="002060"/>
                          </a:solidFill>
                        </a:rPr>
                        <a:t>Stormy, unruly weather</a:t>
                      </a:r>
                      <a:endParaRPr sz="1800">
                        <a:solidFill>
                          <a:srgbClr val="002060"/>
                        </a:solidFill>
                      </a:endParaRPr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rgbClr val="002060"/>
                        </a:solidFill>
                      </a:endParaRPr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8985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800">
                          <a:solidFill>
                            <a:srgbClr val="002060"/>
                          </a:solidFill>
                        </a:rPr>
                        <a:t>7</a:t>
                      </a:r>
                      <a:endParaRPr sz="1800">
                        <a:solidFill>
                          <a:srgbClr val="002060"/>
                        </a:solidFill>
                      </a:endParaRPr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800">
                          <a:solidFill>
                            <a:srgbClr val="002060"/>
                          </a:solidFill>
                        </a:rPr>
                        <a:t>The supernatural </a:t>
                      </a:r>
                      <a:endParaRPr sz="1800">
                        <a:solidFill>
                          <a:srgbClr val="002060"/>
                        </a:solidFill>
                      </a:endParaRPr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rgbClr val="002060"/>
                        </a:solidFill>
                      </a:endParaRPr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96127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800">
                          <a:solidFill>
                            <a:srgbClr val="002060"/>
                          </a:solidFill>
                        </a:rPr>
                        <a:t>8</a:t>
                      </a:r>
                      <a:endParaRPr sz="1800">
                        <a:solidFill>
                          <a:srgbClr val="002060"/>
                        </a:solidFill>
                      </a:endParaRPr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800">
                          <a:solidFill>
                            <a:srgbClr val="002060"/>
                          </a:solidFill>
                        </a:rPr>
                        <a:t>Sublime experiences (extraordinary/shocking experiences)</a:t>
                      </a:r>
                      <a:endParaRPr sz="1800">
                        <a:solidFill>
                          <a:srgbClr val="002060"/>
                        </a:solidFill>
                      </a:endParaRPr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rgbClr val="002060"/>
                        </a:solidFill>
                      </a:endParaRPr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67290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800">
                          <a:solidFill>
                            <a:srgbClr val="002060"/>
                          </a:solidFill>
                        </a:rPr>
                        <a:t>9</a:t>
                      </a:r>
                      <a:endParaRPr sz="1800">
                        <a:solidFill>
                          <a:srgbClr val="002060"/>
                        </a:solidFill>
                      </a:endParaRPr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800">
                          <a:solidFill>
                            <a:srgbClr val="002060"/>
                          </a:solidFill>
                        </a:rPr>
                        <a:t>Frame, embedded and epistolary narratives</a:t>
                      </a:r>
                      <a:endParaRPr sz="1800">
                        <a:solidFill>
                          <a:srgbClr val="002060"/>
                        </a:solidFill>
                      </a:endParaRPr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 dirty="0">
                        <a:solidFill>
                          <a:srgbClr val="002060"/>
                        </a:solidFill>
                      </a:endParaRPr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p10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GB"/>
              <a:t>The Gothic, terror and horror</a:t>
            </a:r>
            <a:endParaRPr/>
          </a:p>
        </p:txBody>
      </p:sp>
      <p:sp>
        <p:nvSpPr>
          <p:cNvPr id="128" name="Google Shape;128;p10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2500"/>
          </a:bodyPr>
          <a:lstStyle/>
          <a:p>
            <a:pPr marL="34290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GB" dirty="0"/>
              <a:t>Gothic novelist Ann Radcliffe (</a:t>
            </a:r>
            <a:r>
              <a:rPr lang="en-GB" i="1" dirty="0"/>
              <a:t>On the Supernatural in Poetry</a:t>
            </a:r>
            <a:r>
              <a:rPr lang="en-GB" dirty="0"/>
              <a:t>, 1826) distinguished between</a:t>
            </a:r>
            <a:r>
              <a:rPr lang="en-GB" b="1" dirty="0"/>
              <a:t> terror</a:t>
            </a:r>
            <a:r>
              <a:rPr lang="en-GB" dirty="0"/>
              <a:t> and </a:t>
            </a:r>
            <a:r>
              <a:rPr lang="en-GB" b="1" dirty="0"/>
              <a:t>horror.</a:t>
            </a:r>
            <a:endParaRPr dirty="0"/>
          </a:p>
          <a:p>
            <a:pPr marL="342900" lvl="0" indent="-342900" algn="l" rtl="0">
              <a:spcBef>
                <a:spcPts val="592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GB" b="1" dirty="0"/>
              <a:t>Terror</a:t>
            </a:r>
            <a:r>
              <a:rPr lang="en-GB" dirty="0"/>
              <a:t> relies on </a:t>
            </a:r>
            <a:r>
              <a:rPr lang="en-GB" b="1" dirty="0"/>
              <a:t>subtle suggestion </a:t>
            </a:r>
            <a:r>
              <a:rPr lang="en-GB" dirty="0"/>
              <a:t>to create </a:t>
            </a:r>
            <a:r>
              <a:rPr lang="en-GB" b="1" dirty="0"/>
              <a:t>tension</a:t>
            </a:r>
            <a:r>
              <a:rPr lang="en-GB" dirty="0"/>
              <a:t> and </a:t>
            </a:r>
            <a:r>
              <a:rPr lang="en-GB" b="1" dirty="0"/>
              <a:t>fear.</a:t>
            </a:r>
            <a:endParaRPr dirty="0"/>
          </a:p>
          <a:p>
            <a:pPr marL="342900" lvl="0" indent="-342900" algn="l" rtl="0">
              <a:spcBef>
                <a:spcPts val="592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GB" b="1" dirty="0"/>
              <a:t>Horror</a:t>
            </a:r>
            <a:r>
              <a:rPr lang="en-GB" dirty="0"/>
              <a:t> is </a:t>
            </a:r>
            <a:r>
              <a:rPr lang="en-GB" b="1" dirty="0"/>
              <a:t>direct</a:t>
            </a:r>
            <a:r>
              <a:rPr lang="en-GB" dirty="0"/>
              <a:t> and </a:t>
            </a:r>
            <a:r>
              <a:rPr lang="en-GB" b="1" dirty="0"/>
              <a:t>explicit</a:t>
            </a:r>
            <a:r>
              <a:rPr lang="en-GB" dirty="0"/>
              <a:t> in the depiction of death, decay and violence. </a:t>
            </a:r>
            <a:endParaRPr dirty="0"/>
          </a:p>
          <a:p>
            <a:pPr marL="342900" lvl="0" indent="-342900" algn="l" rtl="0">
              <a:spcBef>
                <a:spcPts val="592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GB" dirty="0"/>
              <a:t>Shelley draws </a:t>
            </a:r>
            <a:r>
              <a:rPr lang="en-GB" b="1" dirty="0"/>
              <a:t>alternately</a:t>
            </a:r>
            <a:r>
              <a:rPr lang="en-GB" dirty="0"/>
              <a:t> upon </a:t>
            </a:r>
            <a:r>
              <a:rPr lang="en-GB" b="1" dirty="0"/>
              <a:t>horror</a:t>
            </a:r>
            <a:r>
              <a:rPr lang="en-GB" dirty="0"/>
              <a:t> and</a:t>
            </a:r>
            <a:r>
              <a:rPr lang="en-GB" b="1" dirty="0"/>
              <a:t> terror</a:t>
            </a:r>
            <a:r>
              <a:rPr lang="en-GB" dirty="0"/>
              <a:t>, in order to keep her audience unsettled.</a:t>
            </a:r>
            <a:endParaRPr dirty="0"/>
          </a:p>
          <a:p>
            <a:pPr marL="342900" lvl="0" indent="-154940" algn="l" rtl="0">
              <a:spcBef>
                <a:spcPts val="592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endParaRPr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11"/>
          <p:cNvSpPr txBox="1">
            <a:spLocks noGrp="1"/>
          </p:cNvSpPr>
          <p:nvPr>
            <p:ph type="title"/>
          </p:nvPr>
        </p:nvSpPr>
        <p:spPr>
          <a:xfrm>
            <a:off x="179512" y="274638"/>
            <a:ext cx="8856984" cy="6340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</a:pPr>
            <a:r>
              <a:rPr lang="en-GB" sz="3600" dirty="0"/>
              <a:t>What does the non-linear structure look like?</a:t>
            </a:r>
            <a:endParaRPr dirty="0"/>
          </a:p>
        </p:txBody>
      </p:sp>
      <p:sp>
        <p:nvSpPr>
          <p:cNvPr id="135" name="Google Shape;135;p11"/>
          <p:cNvSpPr/>
          <p:nvPr/>
        </p:nvSpPr>
        <p:spPr>
          <a:xfrm>
            <a:off x="899592" y="1484784"/>
            <a:ext cx="7128792" cy="4536504"/>
          </a:xfrm>
          <a:prstGeom prst="rect">
            <a:avLst/>
          </a:prstGeom>
          <a:solidFill>
            <a:srgbClr val="F2F2F2"/>
          </a:solidFill>
          <a:ln w="25400" cap="flat" cmpd="sng">
            <a:solidFill>
              <a:srgbClr val="395E89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6" name="Google Shape;136;p11"/>
          <p:cNvSpPr/>
          <p:nvPr/>
        </p:nvSpPr>
        <p:spPr>
          <a:xfrm>
            <a:off x="1907704" y="2276872"/>
            <a:ext cx="4968552" cy="3024336"/>
          </a:xfrm>
          <a:prstGeom prst="rect">
            <a:avLst/>
          </a:prstGeom>
          <a:solidFill>
            <a:srgbClr val="D8D8D8"/>
          </a:solidFill>
          <a:ln w="25400" cap="flat" cmpd="sng">
            <a:solidFill>
              <a:srgbClr val="395E89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7" name="Google Shape;137;p11"/>
          <p:cNvSpPr/>
          <p:nvPr/>
        </p:nvSpPr>
        <p:spPr>
          <a:xfrm>
            <a:off x="2771800" y="3429000"/>
            <a:ext cx="3024336" cy="1080120"/>
          </a:xfrm>
          <a:prstGeom prst="rect">
            <a:avLst/>
          </a:prstGeom>
          <a:solidFill>
            <a:srgbClr val="BFBFBF"/>
          </a:solidFill>
          <a:ln w="25400" cap="flat" cmpd="sng">
            <a:solidFill>
              <a:srgbClr val="395E89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8" name="Google Shape;138;p11"/>
          <p:cNvSpPr txBox="1"/>
          <p:nvPr/>
        </p:nvSpPr>
        <p:spPr>
          <a:xfrm>
            <a:off x="3383868" y="1571663"/>
            <a:ext cx="2520280" cy="6463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Robert Walton’s narration</a:t>
            </a:r>
            <a:endParaRPr dirty="0"/>
          </a:p>
        </p:txBody>
      </p:sp>
      <p:sp>
        <p:nvSpPr>
          <p:cNvPr id="139" name="Google Shape;139;p11"/>
          <p:cNvSpPr txBox="1"/>
          <p:nvPr/>
        </p:nvSpPr>
        <p:spPr>
          <a:xfrm>
            <a:off x="3455876" y="2494637"/>
            <a:ext cx="2232248" cy="6463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Victor Frankenstein’s Narration</a:t>
            </a:r>
            <a:endParaRPr dirty="0"/>
          </a:p>
        </p:txBody>
      </p:sp>
      <p:sp>
        <p:nvSpPr>
          <p:cNvPr id="140" name="Google Shape;140;p11"/>
          <p:cNvSpPr txBox="1"/>
          <p:nvPr/>
        </p:nvSpPr>
        <p:spPr>
          <a:xfrm>
            <a:off x="3177825" y="3789040"/>
            <a:ext cx="1656184" cy="6462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 Creature’s narration</a:t>
            </a:r>
            <a:endParaRPr dirty="0"/>
          </a:p>
        </p:txBody>
      </p:sp>
      <p:cxnSp>
        <p:nvCxnSpPr>
          <p:cNvPr id="141" name="Google Shape;141;p11"/>
          <p:cNvCxnSpPr/>
          <p:nvPr/>
        </p:nvCxnSpPr>
        <p:spPr>
          <a:xfrm>
            <a:off x="539552" y="1124744"/>
            <a:ext cx="7848872" cy="5112568"/>
          </a:xfrm>
          <a:prstGeom prst="straightConnector1">
            <a:avLst/>
          </a:prstGeom>
          <a:noFill/>
          <a:ln w="9525" cap="flat" cmpd="sng">
            <a:solidFill>
              <a:srgbClr val="4A7DBA"/>
            </a:solidFill>
            <a:prstDash val="solid"/>
            <a:round/>
            <a:headEnd type="none" w="sm" len="sm"/>
            <a:tailEnd type="stealth" w="med" len="med"/>
          </a:ln>
        </p:spPr>
      </p:cxnSp>
      <p:sp>
        <p:nvSpPr>
          <p:cNvPr id="142" name="Google Shape;142;p11"/>
          <p:cNvSpPr txBox="1"/>
          <p:nvPr/>
        </p:nvSpPr>
        <p:spPr>
          <a:xfrm>
            <a:off x="1151620" y="871816"/>
            <a:ext cx="4356484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/>
            <a:r>
              <a:rPr lang="en-GB" sz="18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Start of the novel </a:t>
            </a:r>
            <a:r>
              <a:rPr lang="en-GB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– and the present</a:t>
            </a:r>
            <a:endParaRPr dirty="0"/>
          </a:p>
        </p:txBody>
      </p:sp>
      <p:sp>
        <p:nvSpPr>
          <p:cNvPr id="143" name="Google Shape;143;p11"/>
          <p:cNvSpPr txBox="1"/>
          <p:nvPr/>
        </p:nvSpPr>
        <p:spPr>
          <a:xfrm>
            <a:off x="4644008" y="6309320"/>
            <a:ext cx="3744416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End of the novel </a:t>
            </a:r>
            <a:r>
              <a:rPr lang="en-GB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– also the present</a:t>
            </a:r>
            <a:endParaRPr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p13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None/>
            </a:pPr>
            <a:r>
              <a:rPr lang="en-GB" dirty="0"/>
              <a:t>Key Question for Frankenstein and intra-diegetic narrators</a:t>
            </a:r>
            <a:endParaRPr dirty="0"/>
          </a:p>
        </p:txBody>
      </p:sp>
      <p:sp>
        <p:nvSpPr>
          <p:cNvPr id="156" name="Google Shape;156;p13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4290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en-GB"/>
              <a:t>IF a narrator/character is directly involved in the story – can we trust what they tell us? 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645</Words>
  <Application>Microsoft Office PowerPoint</Application>
  <PresentationFormat>On-screen Show (4:3)</PresentationFormat>
  <Paragraphs>78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Calibri</vt:lpstr>
      <vt:lpstr>Office Theme</vt:lpstr>
      <vt:lpstr> Frankenstein: Or the Modern Prometheus by Mary Shelley</vt:lpstr>
      <vt:lpstr>Frankenstein True or False?</vt:lpstr>
      <vt:lpstr>Frankenstein True or False</vt:lpstr>
      <vt:lpstr>Frankenstein – some facts of the text</vt:lpstr>
      <vt:lpstr>Useful key words  directly relevant to Frankenstein Antonyms (opposites) of the terms in green (useful to know) </vt:lpstr>
      <vt:lpstr>Features of the Gothic still exist… ’Gothic’ TV show, film, or book you know:</vt:lpstr>
      <vt:lpstr>The Gothic, terror and horror</vt:lpstr>
      <vt:lpstr>What does the non-linear structure look like?</vt:lpstr>
      <vt:lpstr>Key Question for Frankenstein and intra-diegetic narrators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Frankenstein: Or the Modern Prometheus by Mary Shelley</dc:title>
  <dc:creator>Gwen</dc:creator>
  <cp:lastModifiedBy>Emily Evans</cp:lastModifiedBy>
  <cp:revision>6</cp:revision>
  <dcterms:created xsi:type="dcterms:W3CDTF">2021-08-30T10:07:35Z</dcterms:created>
  <dcterms:modified xsi:type="dcterms:W3CDTF">2025-06-16T14:44:42Z</dcterms:modified>
</cp:coreProperties>
</file>