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5" r:id="rId3"/>
    <p:sldId id="291" r:id="rId4"/>
    <p:sldId id="296" r:id="rId5"/>
    <p:sldId id="29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7" d="100"/>
          <a:sy n="107" d="100"/>
        </p:scale>
        <p:origin x="750"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0929CC-C0ED-F7A8-E1D8-96E3153AF2F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F9A816C-0936-633F-F2E3-F2C4BCD0670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91844B4-F536-507E-F737-9F7982ABBD34}"/>
              </a:ext>
            </a:extLst>
          </p:cNvPr>
          <p:cNvSpPr>
            <a:spLocks noGrp="1"/>
          </p:cNvSpPr>
          <p:nvPr>
            <p:ph type="dt" sz="half" idx="10"/>
          </p:nvPr>
        </p:nvSpPr>
        <p:spPr/>
        <p:txBody>
          <a:bodyPr/>
          <a:lstStyle/>
          <a:p>
            <a:fld id="{BEB9BD9A-7A23-4C34-A7DB-4133E5C13431}" type="datetimeFigureOut">
              <a:rPr lang="en-GB" smtClean="0"/>
              <a:t>13/06/2025</a:t>
            </a:fld>
            <a:endParaRPr lang="en-GB"/>
          </a:p>
        </p:txBody>
      </p:sp>
      <p:sp>
        <p:nvSpPr>
          <p:cNvPr id="5" name="Footer Placeholder 4">
            <a:extLst>
              <a:ext uri="{FF2B5EF4-FFF2-40B4-BE49-F238E27FC236}">
                <a16:creationId xmlns:a16="http://schemas.microsoft.com/office/drawing/2014/main" id="{7DC1E4D2-5841-44B9-5525-0D5332E2A38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2F0D9D2-F373-AB72-5AF4-9594AE0DEA39}"/>
              </a:ext>
            </a:extLst>
          </p:cNvPr>
          <p:cNvSpPr>
            <a:spLocks noGrp="1"/>
          </p:cNvSpPr>
          <p:nvPr>
            <p:ph type="sldNum" sz="quarter" idx="12"/>
          </p:nvPr>
        </p:nvSpPr>
        <p:spPr/>
        <p:txBody>
          <a:bodyPr/>
          <a:lstStyle/>
          <a:p>
            <a:fld id="{C52F5ADB-4D88-497F-97E3-2B61AE712356}" type="slidenum">
              <a:rPr lang="en-GB" smtClean="0"/>
              <a:t>‹#›</a:t>
            </a:fld>
            <a:endParaRPr lang="en-GB"/>
          </a:p>
        </p:txBody>
      </p:sp>
    </p:spTree>
    <p:extLst>
      <p:ext uri="{BB962C8B-B14F-4D97-AF65-F5344CB8AC3E}">
        <p14:creationId xmlns:p14="http://schemas.microsoft.com/office/powerpoint/2010/main" val="31849874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404CF3-515D-4C6F-D5E2-27CF6BAD3F3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6BC789F-3C20-E5FE-08C4-93313AF4E46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5E6F9A2-DF0F-619E-3CDF-F02F9CB5C2E1}"/>
              </a:ext>
            </a:extLst>
          </p:cNvPr>
          <p:cNvSpPr>
            <a:spLocks noGrp="1"/>
          </p:cNvSpPr>
          <p:nvPr>
            <p:ph type="dt" sz="half" idx="10"/>
          </p:nvPr>
        </p:nvSpPr>
        <p:spPr/>
        <p:txBody>
          <a:bodyPr/>
          <a:lstStyle/>
          <a:p>
            <a:fld id="{BEB9BD9A-7A23-4C34-A7DB-4133E5C13431}" type="datetimeFigureOut">
              <a:rPr lang="en-GB" smtClean="0"/>
              <a:t>13/06/2025</a:t>
            </a:fld>
            <a:endParaRPr lang="en-GB"/>
          </a:p>
        </p:txBody>
      </p:sp>
      <p:sp>
        <p:nvSpPr>
          <p:cNvPr id="5" name="Footer Placeholder 4">
            <a:extLst>
              <a:ext uri="{FF2B5EF4-FFF2-40B4-BE49-F238E27FC236}">
                <a16:creationId xmlns:a16="http://schemas.microsoft.com/office/drawing/2014/main" id="{7ED67764-E8DC-A135-D066-E379B221EFE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B1867AC-CBD0-2E40-CB79-A5A9CFDF4886}"/>
              </a:ext>
            </a:extLst>
          </p:cNvPr>
          <p:cNvSpPr>
            <a:spLocks noGrp="1"/>
          </p:cNvSpPr>
          <p:nvPr>
            <p:ph type="sldNum" sz="quarter" idx="12"/>
          </p:nvPr>
        </p:nvSpPr>
        <p:spPr/>
        <p:txBody>
          <a:bodyPr/>
          <a:lstStyle/>
          <a:p>
            <a:fld id="{C52F5ADB-4D88-497F-97E3-2B61AE712356}" type="slidenum">
              <a:rPr lang="en-GB" smtClean="0"/>
              <a:t>‹#›</a:t>
            </a:fld>
            <a:endParaRPr lang="en-GB"/>
          </a:p>
        </p:txBody>
      </p:sp>
    </p:spTree>
    <p:extLst>
      <p:ext uri="{BB962C8B-B14F-4D97-AF65-F5344CB8AC3E}">
        <p14:creationId xmlns:p14="http://schemas.microsoft.com/office/powerpoint/2010/main" val="2511171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F4F1A84-4898-E423-B7B2-68C12C06EC6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5A29506-69CC-3E03-D1A2-CF34D8FCA4B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C38CA71-8B5B-DF61-FE38-BC7E076B296D}"/>
              </a:ext>
            </a:extLst>
          </p:cNvPr>
          <p:cNvSpPr>
            <a:spLocks noGrp="1"/>
          </p:cNvSpPr>
          <p:nvPr>
            <p:ph type="dt" sz="half" idx="10"/>
          </p:nvPr>
        </p:nvSpPr>
        <p:spPr/>
        <p:txBody>
          <a:bodyPr/>
          <a:lstStyle/>
          <a:p>
            <a:fld id="{BEB9BD9A-7A23-4C34-A7DB-4133E5C13431}" type="datetimeFigureOut">
              <a:rPr lang="en-GB" smtClean="0"/>
              <a:t>13/06/2025</a:t>
            </a:fld>
            <a:endParaRPr lang="en-GB"/>
          </a:p>
        </p:txBody>
      </p:sp>
      <p:sp>
        <p:nvSpPr>
          <p:cNvPr id="5" name="Footer Placeholder 4">
            <a:extLst>
              <a:ext uri="{FF2B5EF4-FFF2-40B4-BE49-F238E27FC236}">
                <a16:creationId xmlns:a16="http://schemas.microsoft.com/office/drawing/2014/main" id="{5B5947C0-82E8-8AB9-ABA1-D41F9E91E5B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FEA33C7-22F8-D5E9-B936-E6BE1BBFBD55}"/>
              </a:ext>
            </a:extLst>
          </p:cNvPr>
          <p:cNvSpPr>
            <a:spLocks noGrp="1"/>
          </p:cNvSpPr>
          <p:nvPr>
            <p:ph type="sldNum" sz="quarter" idx="12"/>
          </p:nvPr>
        </p:nvSpPr>
        <p:spPr/>
        <p:txBody>
          <a:bodyPr/>
          <a:lstStyle/>
          <a:p>
            <a:fld id="{C52F5ADB-4D88-497F-97E3-2B61AE712356}" type="slidenum">
              <a:rPr lang="en-GB" smtClean="0"/>
              <a:t>‹#›</a:t>
            </a:fld>
            <a:endParaRPr lang="en-GB"/>
          </a:p>
        </p:txBody>
      </p:sp>
    </p:spTree>
    <p:extLst>
      <p:ext uri="{BB962C8B-B14F-4D97-AF65-F5344CB8AC3E}">
        <p14:creationId xmlns:p14="http://schemas.microsoft.com/office/powerpoint/2010/main" val="15605591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079FA-E1DD-391A-3D6B-F04A81AC8E1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25E084E-64F7-2005-FA91-1CC44B8CCC2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900B31C-F68D-DEA8-BCB1-AC777131DC05}"/>
              </a:ext>
            </a:extLst>
          </p:cNvPr>
          <p:cNvSpPr>
            <a:spLocks noGrp="1"/>
          </p:cNvSpPr>
          <p:nvPr>
            <p:ph type="dt" sz="half" idx="10"/>
          </p:nvPr>
        </p:nvSpPr>
        <p:spPr/>
        <p:txBody>
          <a:bodyPr/>
          <a:lstStyle/>
          <a:p>
            <a:fld id="{BEB9BD9A-7A23-4C34-A7DB-4133E5C13431}" type="datetimeFigureOut">
              <a:rPr lang="en-GB" smtClean="0"/>
              <a:t>13/06/2025</a:t>
            </a:fld>
            <a:endParaRPr lang="en-GB"/>
          </a:p>
        </p:txBody>
      </p:sp>
      <p:sp>
        <p:nvSpPr>
          <p:cNvPr id="5" name="Footer Placeholder 4">
            <a:extLst>
              <a:ext uri="{FF2B5EF4-FFF2-40B4-BE49-F238E27FC236}">
                <a16:creationId xmlns:a16="http://schemas.microsoft.com/office/drawing/2014/main" id="{2B2CA378-1791-AFAE-FCCC-4CF297C7872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4F9D74B-9D5E-D240-DB1C-1491CB723EA3}"/>
              </a:ext>
            </a:extLst>
          </p:cNvPr>
          <p:cNvSpPr>
            <a:spLocks noGrp="1"/>
          </p:cNvSpPr>
          <p:nvPr>
            <p:ph type="sldNum" sz="quarter" idx="12"/>
          </p:nvPr>
        </p:nvSpPr>
        <p:spPr/>
        <p:txBody>
          <a:bodyPr/>
          <a:lstStyle/>
          <a:p>
            <a:fld id="{C52F5ADB-4D88-497F-97E3-2B61AE712356}" type="slidenum">
              <a:rPr lang="en-GB" smtClean="0"/>
              <a:t>‹#›</a:t>
            </a:fld>
            <a:endParaRPr lang="en-GB"/>
          </a:p>
        </p:txBody>
      </p:sp>
    </p:spTree>
    <p:extLst>
      <p:ext uri="{BB962C8B-B14F-4D97-AF65-F5344CB8AC3E}">
        <p14:creationId xmlns:p14="http://schemas.microsoft.com/office/powerpoint/2010/main" val="14850204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1F4BC-1BD8-9823-6CFD-B1071270647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52FE7A3-F851-48B2-A92A-6F74245754A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3338BAB-90C3-D54B-9208-3572D82021B7}"/>
              </a:ext>
            </a:extLst>
          </p:cNvPr>
          <p:cNvSpPr>
            <a:spLocks noGrp="1"/>
          </p:cNvSpPr>
          <p:nvPr>
            <p:ph type="dt" sz="half" idx="10"/>
          </p:nvPr>
        </p:nvSpPr>
        <p:spPr/>
        <p:txBody>
          <a:bodyPr/>
          <a:lstStyle/>
          <a:p>
            <a:fld id="{BEB9BD9A-7A23-4C34-A7DB-4133E5C13431}" type="datetimeFigureOut">
              <a:rPr lang="en-GB" smtClean="0"/>
              <a:t>13/06/2025</a:t>
            </a:fld>
            <a:endParaRPr lang="en-GB"/>
          </a:p>
        </p:txBody>
      </p:sp>
      <p:sp>
        <p:nvSpPr>
          <p:cNvPr id="5" name="Footer Placeholder 4">
            <a:extLst>
              <a:ext uri="{FF2B5EF4-FFF2-40B4-BE49-F238E27FC236}">
                <a16:creationId xmlns:a16="http://schemas.microsoft.com/office/drawing/2014/main" id="{92CCD742-4E01-D865-A19B-9CA1DDBD4E7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333E5E5-16C3-7345-113E-966F1E52E27E}"/>
              </a:ext>
            </a:extLst>
          </p:cNvPr>
          <p:cNvSpPr>
            <a:spLocks noGrp="1"/>
          </p:cNvSpPr>
          <p:nvPr>
            <p:ph type="sldNum" sz="quarter" idx="12"/>
          </p:nvPr>
        </p:nvSpPr>
        <p:spPr/>
        <p:txBody>
          <a:bodyPr/>
          <a:lstStyle/>
          <a:p>
            <a:fld id="{C52F5ADB-4D88-497F-97E3-2B61AE712356}" type="slidenum">
              <a:rPr lang="en-GB" smtClean="0"/>
              <a:t>‹#›</a:t>
            </a:fld>
            <a:endParaRPr lang="en-GB"/>
          </a:p>
        </p:txBody>
      </p:sp>
    </p:spTree>
    <p:extLst>
      <p:ext uri="{BB962C8B-B14F-4D97-AF65-F5344CB8AC3E}">
        <p14:creationId xmlns:p14="http://schemas.microsoft.com/office/powerpoint/2010/main" val="33722437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2DB419-2E57-2C93-37FF-BEEC3A44453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CD3C8F5-1E41-CA6D-5777-CEB3C146B42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62EDB48-9A8F-2D9D-CEC8-AD054589E3F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1A9159A-A33F-FF10-F428-F7874E8BF166}"/>
              </a:ext>
            </a:extLst>
          </p:cNvPr>
          <p:cNvSpPr>
            <a:spLocks noGrp="1"/>
          </p:cNvSpPr>
          <p:nvPr>
            <p:ph type="dt" sz="half" idx="10"/>
          </p:nvPr>
        </p:nvSpPr>
        <p:spPr/>
        <p:txBody>
          <a:bodyPr/>
          <a:lstStyle/>
          <a:p>
            <a:fld id="{BEB9BD9A-7A23-4C34-A7DB-4133E5C13431}" type="datetimeFigureOut">
              <a:rPr lang="en-GB" smtClean="0"/>
              <a:t>13/06/2025</a:t>
            </a:fld>
            <a:endParaRPr lang="en-GB"/>
          </a:p>
        </p:txBody>
      </p:sp>
      <p:sp>
        <p:nvSpPr>
          <p:cNvPr id="6" name="Footer Placeholder 5">
            <a:extLst>
              <a:ext uri="{FF2B5EF4-FFF2-40B4-BE49-F238E27FC236}">
                <a16:creationId xmlns:a16="http://schemas.microsoft.com/office/drawing/2014/main" id="{434FD451-AFF9-2AC3-FC4A-809507BE61B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60E02B9-D353-DECD-05E9-675E64AA9F13}"/>
              </a:ext>
            </a:extLst>
          </p:cNvPr>
          <p:cNvSpPr>
            <a:spLocks noGrp="1"/>
          </p:cNvSpPr>
          <p:nvPr>
            <p:ph type="sldNum" sz="quarter" idx="12"/>
          </p:nvPr>
        </p:nvSpPr>
        <p:spPr/>
        <p:txBody>
          <a:bodyPr/>
          <a:lstStyle/>
          <a:p>
            <a:fld id="{C52F5ADB-4D88-497F-97E3-2B61AE712356}" type="slidenum">
              <a:rPr lang="en-GB" smtClean="0"/>
              <a:t>‹#›</a:t>
            </a:fld>
            <a:endParaRPr lang="en-GB"/>
          </a:p>
        </p:txBody>
      </p:sp>
    </p:spTree>
    <p:extLst>
      <p:ext uri="{BB962C8B-B14F-4D97-AF65-F5344CB8AC3E}">
        <p14:creationId xmlns:p14="http://schemas.microsoft.com/office/powerpoint/2010/main" val="6451636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518D5F-694E-140B-3955-A3955FF34F1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8EBC7D8-5242-03DE-3414-AECDB4E1D49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C9DFD3B-9BD0-6EC7-FEA3-8E3794A2EBF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41215EA-9A73-E545-70A6-5EEEAC8B7AD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179CFDC-7D3C-E26A-3BAE-21533FD6269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0BB1813-939D-FB73-CFAB-230A91A4C7DD}"/>
              </a:ext>
            </a:extLst>
          </p:cNvPr>
          <p:cNvSpPr>
            <a:spLocks noGrp="1"/>
          </p:cNvSpPr>
          <p:nvPr>
            <p:ph type="dt" sz="half" idx="10"/>
          </p:nvPr>
        </p:nvSpPr>
        <p:spPr/>
        <p:txBody>
          <a:bodyPr/>
          <a:lstStyle/>
          <a:p>
            <a:fld id="{BEB9BD9A-7A23-4C34-A7DB-4133E5C13431}" type="datetimeFigureOut">
              <a:rPr lang="en-GB" smtClean="0"/>
              <a:t>13/06/2025</a:t>
            </a:fld>
            <a:endParaRPr lang="en-GB"/>
          </a:p>
        </p:txBody>
      </p:sp>
      <p:sp>
        <p:nvSpPr>
          <p:cNvPr id="8" name="Footer Placeholder 7">
            <a:extLst>
              <a:ext uri="{FF2B5EF4-FFF2-40B4-BE49-F238E27FC236}">
                <a16:creationId xmlns:a16="http://schemas.microsoft.com/office/drawing/2014/main" id="{8D5A415A-EBB3-90E8-FCFC-808DD42DB03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41492CB-4E9D-EB69-1015-945581692EE6}"/>
              </a:ext>
            </a:extLst>
          </p:cNvPr>
          <p:cNvSpPr>
            <a:spLocks noGrp="1"/>
          </p:cNvSpPr>
          <p:nvPr>
            <p:ph type="sldNum" sz="quarter" idx="12"/>
          </p:nvPr>
        </p:nvSpPr>
        <p:spPr/>
        <p:txBody>
          <a:bodyPr/>
          <a:lstStyle/>
          <a:p>
            <a:fld id="{C52F5ADB-4D88-497F-97E3-2B61AE712356}" type="slidenum">
              <a:rPr lang="en-GB" smtClean="0"/>
              <a:t>‹#›</a:t>
            </a:fld>
            <a:endParaRPr lang="en-GB"/>
          </a:p>
        </p:txBody>
      </p:sp>
    </p:spTree>
    <p:extLst>
      <p:ext uri="{BB962C8B-B14F-4D97-AF65-F5344CB8AC3E}">
        <p14:creationId xmlns:p14="http://schemas.microsoft.com/office/powerpoint/2010/main" val="2312327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F0A3DB-79EF-EBBD-86DF-1EDA34D8E2A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EEF55A8-D6DB-18A6-F145-5F8CD45D9B1F}"/>
              </a:ext>
            </a:extLst>
          </p:cNvPr>
          <p:cNvSpPr>
            <a:spLocks noGrp="1"/>
          </p:cNvSpPr>
          <p:nvPr>
            <p:ph type="dt" sz="half" idx="10"/>
          </p:nvPr>
        </p:nvSpPr>
        <p:spPr/>
        <p:txBody>
          <a:bodyPr/>
          <a:lstStyle/>
          <a:p>
            <a:fld id="{BEB9BD9A-7A23-4C34-A7DB-4133E5C13431}" type="datetimeFigureOut">
              <a:rPr lang="en-GB" smtClean="0"/>
              <a:t>13/06/2025</a:t>
            </a:fld>
            <a:endParaRPr lang="en-GB"/>
          </a:p>
        </p:txBody>
      </p:sp>
      <p:sp>
        <p:nvSpPr>
          <p:cNvPr id="4" name="Footer Placeholder 3">
            <a:extLst>
              <a:ext uri="{FF2B5EF4-FFF2-40B4-BE49-F238E27FC236}">
                <a16:creationId xmlns:a16="http://schemas.microsoft.com/office/drawing/2014/main" id="{3DF988F8-EAAB-A6D6-83E7-7A6D1757D92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A1503B9-105D-703D-2A4C-C41BE2ED6A9F}"/>
              </a:ext>
            </a:extLst>
          </p:cNvPr>
          <p:cNvSpPr>
            <a:spLocks noGrp="1"/>
          </p:cNvSpPr>
          <p:nvPr>
            <p:ph type="sldNum" sz="quarter" idx="12"/>
          </p:nvPr>
        </p:nvSpPr>
        <p:spPr/>
        <p:txBody>
          <a:bodyPr/>
          <a:lstStyle/>
          <a:p>
            <a:fld id="{C52F5ADB-4D88-497F-97E3-2B61AE712356}" type="slidenum">
              <a:rPr lang="en-GB" smtClean="0"/>
              <a:t>‹#›</a:t>
            </a:fld>
            <a:endParaRPr lang="en-GB"/>
          </a:p>
        </p:txBody>
      </p:sp>
    </p:spTree>
    <p:extLst>
      <p:ext uri="{BB962C8B-B14F-4D97-AF65-F5344CB8AC3E}">
        <p14:creationId xmlns:p14="http://schemas.microsoft.com/office/powerpoint/2010/main" val="24901183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170EDD7-BEF7-0F41-85C5-FC65F76520C2}"/>
              </a:ext>
            </a:extLst>
          </p:cNvPr>
          <p:cNvSpPr>
            <a:spLocks noGrp="1"/>
          </p:cNvSpPr>
          <p:nvPr>
            <p:ph type="dt" sz="half" idx="10"/>
          </p:nvPr>
        </p:nvSpPr>
        <p:spPr/>
        <p:txBody>
          <a:bodyPr/>
          <a:lstStyle/>
          <a:p>
            <a:fld id="{BEB9BD9A-7A23-4C34-A7DB-4133E5C13431}" type="datetimeFigureOut">
              <a:rPr lang="en-GB" smtClean="0"/>
              <a:t>13/06/2025</a:t>
            </a:fld>
            <a:endParaRPr lang="en-GB"/>
          </a:p>
        </p:txBody>
      </p:sp>
      <p:sp>
        <p:nvSpPr>
          <p:cNvPr id="3" name="Footer Placeholder 2">
            <a:extLst>
              <a:ext uri="{FF2B5EF4-FFF2-40B4-BE49-F238E27FC236}">
                <a16:creationId xmlns:a16="http://schemas.microsoft.com/office/drawing/2014/main" id="{7730E980-F84E-51BB-3FC0-ADBA4C02F27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AFF4086-A61A-EE8C-56F9-C0E244CBF055}"/>
              </a:ext>
            </a:extLst>
          </p:cNvPr>
          <p:cNvSpPr>
            <a:spLocks noGrp="1"/>
          </p:cNvSpPr>
          <p:nvPr>
            <p:ph type="sldNum" sz="quarter" idx="12"/>
          </p:nvPr>
        </p:nvSpPr>
        <p:spPr/>
        <p:txBody>
          <a:bodyPr/>
          <a:lstStyle/>
          <a:p>
            <a:fld id="{C52F5ADB-4D88-497F-97E3-2B61AE712356}" type="slidenum">
              <a:rPr lang="en-GB" smtClean="0"/>
              <a:t>‹#›</a:t>
            </a:fld>
            <a:endParaRPr lang="en-GB"/>
          </a:p>
        </p:txBody>
      </p:sp>
    </p:spTree>
    <p:extLst>
      <p:ext uri="{BB962C8B-B14F-4D97-AF65-F5344CB8AC3E}">
        <p14:creationId xmlns:p14="http://schemas.microsoft.com/office/powerpoint/2010/main" val="41937009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74531-750F-83C2-4A63-A7EAFECACC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C4CF18A-5EA8-7E90-8B24-66C2A004692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A6C7FC7-B26E-18FF-76AD-E7CF56B73E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D70695B-9602-9B97-5310-95946639CD16}"/>
              </a:ext>
            </a:extLst>
          </p:cNvPr>
          <p:cNvSpPr>
            <a:spLocks noGrp="1"/>
          </p:cNvSpPr>
          <p:nvPr>
            <p:ph type="dt" sz="half" idx="10"/>
          </p:nvPr>
        </p:nvSpPr>
        <p:spPr/>
        <p:txBody>
          <a:bodyPr/>
          <a:lstStyle/>
          <a:p>
            <a:fld id="{BEB9BD9A-7A23-4C34-A7DB-4133E5C13431}" type="datetimeFigureOut">
              <a:rPr lang="en-GB" smtClean="0"/>
              <a:t>13/06/2025</a:t>
            </a:fld>
            <a:endParaRPr lang="en-GB"/>
          </a:p>
        </p:txBody>
      </p:sp>
      <p:sp>
        <p:nvSpPr>
          <p:cNvPr id="6" name="Footer Placeholder 5">
            <a:extLst>
              <a:ext uri="{FF2B5EF4-FFF2-40B4-BE49-F238E27FC236}">
                <a16:creationId xmlns:a16="http://schemas.microsoft.com/office/drawing/2014/main" id="{89751E1C-64BA-019A-1032-D270641BF21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542DB7E-F830-D31B-2DAC-C6DBCA198FCF}"/>
              </a:ext>
            </a:extLst>
          </p:cNvPr>
          <p:cNvSpPr>
            <a:spLocks noGrp="1"/>
          </p:cNvSpPr>
          <p:nvPr>
            <p:ph type="sldNum" sz="quarter" idx="12"/>
          </p:nvPr>
        </p:nvSpPr>
        <p:spPr/>
        <p:txBody>
          <a:bodyPr/>
          <a:lstStyle/>
          <a:p>
            <a:fld id="{C52F5ADB-4D88-497F-97E3-2B61AE712356}" type="slidenum">
              <a:rPr lang="en-GB" smtClean="0"/>
              <a:t>‹#›</a:t>
            </a:fld>
            <a:endParaRPr lang="en-GB"/>
          </a:p>
        </p:txBody>
      </p:sp>
    </p:spTree>
    <p:extLst>
      <p:ext uri="{BB962C8B-B14F-4D97-AF65-F5344CB8AC3E}">
        <p14:creationId xmlns:p14="http://schemas.microsoft.com/office/powerpoint/2010/main" val="10700904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05A3B-7EFF-B419-C50E-DAE35D469E6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32D2441-A6FA-4074-899E-CD0C07F4E94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E9AC20F-90D6-9261-772A-7BB0A6CEE1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C36EB4A-7732-AE25-E5B6-A1E5EFD33342}"/>
              </a:ext>
            </a:extLst>
          </p:cNvPr>
          <p:cNvSpPr>
            <a:spLocks noGrp="1"/>
          </p:cNvSpPr>
          <p:nvPr>
            <p:ph type="dt" sz="half" idx="10"/>
          </p:nvPr>
        </p:nvSpPr>
        <p:spPr/>
        <p:txBody>
          <a:bodyPr/>
          <a:lstStyle/>
          <a:p>
            <a:fld id="{BEB9BD9A-7A23-4C34-A7DB-4133E5C13431}" type="datetimeFigureOut">
              <a:rPr lang="en-GB" smtClean="0"/>
              <a:t>13/06/2025</a:t>
            </a:fld>
            <a:endParaRPr lang="en-GB"/>
          </a:p>
        </p:txBody>
      </p:sp>
      <p:sp>
        <p:nvSpPr>
          <p:cNvPr id="6" name="Footer Placeholder 5">
            <a:extLst>
              <a:ext uri="{FF2B5EF4-FFF2-40B4-BE49-F238E27FC236}">
                <a16:creationId xmlns:a16="http://schemas.microsoft.com/office/drawing/2014/main" id="{FCA012DA-7D33-88C4-2350-B65012577D5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098548E-0C48-4371-1C7A-E7E1E2B2C2EB}"/>
              </a:ext>
            </a:extLst>
          </p:cNvPr>
          <p:cNvSpPr>
            <a:spLocks noGrp="1"/>
          </p:cNvSpPr>
          <p:nvPr>
            <p:ph type="sldNum" sz="quarter" idx="12"/>
          </p:nvPr>
        </p:nvSpPr>
        <p:spPr/>
        <p:txBody>
          <a:bodyPr/>
          <a:lstStyle/>
          <a:p>
            <a:fld id="{C52F5ADB-4D88-497F-97E3-2B61AE712356}" type="slidenum">
              <a:rPr lang="en-GB" smtClean="0"/>
              <a:t>‹#›</a:t>
            </a:fld>
            <a:endParaRPr lang="en-GB"/>
          </a:p>
        </p:txBody>
      </p:sp>
    </p:spTree>
    <p:extLst>
      <p:ext uri="{BB962C8B-B14F-4D97-AF65-F5344CB8AC3E}">
        <p14:creationId xmlns:p14="http://schemas.microsoft.com/office/powerpoint/2010/main" val="37750066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A3B2764-2421-DADF-A74C-009EC2E5DC5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B6623F6-009B-0744-EB22-B7B2B7F3981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7171F96-D694-5C3A-D2B5-342AEE6F903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EB9BD9A-7A23-4C34-A7DB-4133E5C13431}" type="datetimeFigureOut">
              <a:rPr lang="en-GB" smtClean="0"/>
              <a:t>13/06/2025</a:t>
            </a:fld>
            <a:endParaRPr lang="en-GB"/>
          </a:p>
        </p:txBody>
      </p:sp>
      <p:sp>
        <p:nvSpPr>
          <p:cNvPr id="5" name="Footer Placeholder 4">
            <a:extLst>
              <a:ext uri="{FF2B5EF4-FFF2-40B4-BE49-F238E27FC236}">
                <a16:creationId xmlns:a16="http://schemas.microsoft.com/office/drawing/2014/main" id="{D966491A-3B33-449B-DC5A-E577063529F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94774507-B06D-DDEB-DEF9-0DB2A0CE9DE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52F5ADB-4D88-497F-97E3-2B61AE712356}" type="slidenum">
              <a:rPr lang="en-GB" smtClean="0"/>
              <a:t>‹#›</a:t>
            </a:fld>
            <a:endParaRPr lang="en-GB"/>
          </a:p>
        </p:txBody>
      </p:sp>
    </p:spTree>
    <p:extLst>
      <p:ext uri="{BB962C8B-B14F-4D97-AF65-F5344CB8AC3E}">
        <p14:creationId xmlns:p14="http://schemas.microsoft.com/office/powerpoint/2010/main" val="27287918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285271-C80D-B631-B06B-959D684C6EA1}"/>
              </a:ext>
            </a:extLst>
          </p:cNvPr>
          <p:cNvSpPr>
            <a:spLocks noGrp="1"/>
          </p:cNvSpPr>
          <p:nvPr>
            <p:ph type="ctrTitle"/>
          </p:nvPr>
        </p:nvSpPr>
        <p:spPr/>
        <p:txBody>
          <a:bodyPr/>
          <a:lstStyle/>
          <a:p>
            <a:r>
              <a:rPr lang="en-GB" dirty="0"/>
              <a:t>Section </a:t>
            </a:r>
            <a:r>
              <a:rPr lang="en-GB"/>
              <a:t>7 supplementary </a:t>
            </a:r>
            <a:r>
              <a:rPr lang="en-GB" dirty="0"/>
              <a:t>resources</a:t>
            </a:r>
          </a:p>
        </p:txBody>
      </p:sp>
      <p:sp>
        <p:nvSpPr>
          <p:cNvPr id="3" name="Subtitle 2">
            <a:extLst>
              <a:ext uri="{FF2B5EF4-FFF2-40B4-BE49-F238E27FC236}">
                <a16:creationId xmlns:a16="http://schemas.microsoft.com/office/drawing/2014/main" id="{DE9DCFDF-FAA9-C6E0-6FD6-A5B73E4FC7BB}"/>
              </a:ext>
            </a:extLst>
          </p:cNvPr>
          <p:cNvSpPr>
            <a:spLocks noGrp="1"/>
          </p:cNvSpPr>
          <p:nvPr>
            <p:ph type="subTitle" idx="1"/>
          </p:nvPr>
        </p:nvSpPr>
        <p:spPr/>
        <p:txBody>
          <a:bodyPr/>
          <a:lstStyle/>
          <a:p>
            <a:r>
              <a:rPr lang="en-GB" dirty="0"/>
              <a:t>Chapters 11 to 14</a:t>
            </a:r>
          </a:p>
        </p:txBody>
      </p:sp>
    </p:spTree>
    <p:extLst>
      <p:ext uri="{BB962C8B-B14F-4D97-AF65-F5344CB8AC3E}">
        <p14:creationId xmlns:p14="http://schemas.microsoft.com/office/powerpoint/2010/main" val="6805590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Chapter 11: Key questions and concepts</a:t>
            </a:r>
          </a:p>
        </p:txBody>
      </p:sp>
      <p:sp>
        <p:nvSpPr>
          <p:cNvPr id="3" name="Content Placeholder 2"/>
          <p:cNvSpPr>
            <a:spLocks noGrp="1"/>
          </p:cNvSpPr>
          <p:nvPr>
            <p:ph idx="1"/>
          </p:nvPr>
        </p:nvSpPr>
        <p:spPr/>
        <p:txBody>
          <a:bodyPr>
            <a:normAutofit/>
          </a:bodyPr>
          <a:lstStyle/>
          <a:p>
            <a:pPr marL="0" indent="0">
              <a:buNone/>
            </a:pPr>
            <a:r>
              <a:rPr lang="en-GB" b="1" dirty="0">
                <a:solidFill>
                  <a:srgbClr val="FF0000"/>
                </a:solidFill>
              </a:rPr>
              <a:t>End of chapter task: </a:t>
            </a:r>
            <a:r>
              <a:rPr lang="en-GB" dirty="0"/>
              <a:t>You have to choose </a:t>
            </a:r>
            <a:r>
              <a:rPr lang="en-GB" b="1" dirty="0"/>
              <a:t>ONE </a:t>
            </a:r>
            <a:r>
              <a:rPr lang="en-GB" dirty="0"/>
              <a:t>quotation from this chapter that </a:t>
            </a:r>
            <a:r>
              <a:rPr lang="en-GB" b="1" dirty="0"/>
              <a:t>BEST </a:t>
            </a:r>
            <a:r>
              <a:rPr lang="en-GB" dirty="0"/>
              <a:t>summarises what this chapter is about. </a:t>
            </a:r>
          </a:p>
          <a:p>
            <a:r>
              <a:rPr lang="en-GB" dirty="0"/>
              <a:t>Use the subheading ‘</a:t>
            </a:r>
            <a:r>
              <a:rPr lang="en-GB" u="sng" dirty="0"/>
              <a:t>Chapter 11 – summary quotation’</a:t>
            </a:r>
          </a:p>
          <a:p>
            <a:r>
              <a:rPr lang="en-GB" dirty="0"/>
              <a:t>Below this, write your chosen quotation, using quotation marks around it. In brackets state chapter and page number.</a:t>
            </a:r>
          </a:p>
          <a:p>
            <a:r>
              <a:rPr lang="en-GB" dirty="0"/>
              <a:t>Underneath your quotation choice, justify your decision in 3-5 sentences.</a:t>
            </a:r>
          </a:p>
          <a:p>
            <a:pPr marL="0" indent="0">
              <a:buNone/>
            </a:pPr>
            <a:r>
              <a:rPr lang="en-GB" i="1" dirty="0"/>
              <a:t>[This is quite difficult, so give it lots of thought].</a:t>
            </a:r>
          </a:p>
        </p:txBody>
      </p:sp>
    </p:spTree>
    <p:extLst>
      <p:ext uri="{BB962C8B-B14F-4D97-AF65-F5344CB8AC3E}">
        <p14:creationId xmlns:p14="http://schemas.microsoft.com/office/powerpoint/2010/main" val="2505669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108AB6-68E4-47A9-B997-2B31EAB50BA8}"/>
              </a:ext>
            </a:extLst>
          </p:cNvPr>
          <p:cNvSpPr>
            <a:spLocks noGrp="1"/>
          </p:cNvSpPr>
          <p:nvPr>
            <p:ph type="title"/>
          </p:nvPr>
        </p:nvSpPr>
        <p:spPr/>
        <p:txBody>
          <a:bodyPr>
            <a:normAutofit/>
          </a:bodyPr>
          <a:lstStyle/>
          <a:p>
            <a:r>
              <a:rPr lang="en-GB" dirty="0"/>
              <a:t>Whilst reading Chapter 12, look for examples of….</a:t>
            </a:r>
          </a:p>
        </p:txBody>
      </p:sp>
      <p:sp>
        <p:nvSpPr>
          <p:cNvPr id="3" name="Content Placeholder 2">
            <a:extLst>
              <a:ext uri="{FF2B5EF4-FFF2-40B4-BE49-F238E27FC236}">
                <a16:creationId xmlns:a16="http://schemas.microsoft.com/office/drawing/2014/main" id="{B14DC69C-7305-40A1-8061-758E4C0519C6}"/>
              </a:ext>
            </a:extLst>
          </p:cNvPr>
          <p:cNvSpPr>
            <a:spLocks noGrp="1"/>
          </p:cNvSpPr>
          <p:nvPr>
            <p:ph idx="1"/>
          </p:nvPr>
        </p:nvSpPr>
        <p:spPr/>
        <p:txBody>
          <a:bodyPr>
            <a:normAutofit/>
          </a:bodyPr>
          <a:lstStyle/>
          <a:p>
            <a:r>
              <a:rPr lang="en-GB" dirty="0">
                <a:highlight>
                  <a:srgbClr val="00FF00"/>
                </a:highlight>
              </a:rPr>
              <a:t>The Creature aligning himself with animals.</a:t>
            </a:r>
          </a:p>
          <a:p>
            <a:r>
              <a:rPr lang="en-GB" dirty="0">
                <a:highlight>
                  <a:srgbClr val="00FFFF"/>
                </a:highlight>
              </a:rPr>
              <a:t>The Creature’s kindness (through his actions).</a:t>
            </a:r>
          </a:p>
          <a:p>
            <a:r>
              <a:rPr lang="en-GB" dirty="0">
                <a:highlight>
                  <a:srgbClr val="C0C0C0"/>
                </a:highlight>
              </a:rPr>
              <a:t>His admiration (idolising) and ‘ownership’ e.g. possessive determiners – </a:t>
            </a:r>
            <a:r>
              <a:rPr lang="en-GB" b="1" dirty="0">
                <a:highlight>
                  <a:srgbClr val="C0C0C0"/>
                </a:highlight>
              </a:rPr>
              <a:t>my, mine – of the family.</a:t>
            </a:r>
          </a:p>
          <a:p>
            <a:endParaRPr lang="en-GB" b="1" dirty="0">
              <a:highlight>
                <a:srgbClr val="FF00FF"/>
              </a:highlight>
            </a:endParaRPr>
          </a:p>
          <a:p>
            <a:r>
              <a:rPr lang="en-GB" b="1" dirty="0"/>
              <a:t>What is the purpose and combined effect of these techniques re. the reader’s relationship with the Creature</a:t>
            </a:r>
          </a:p>
          <a:p>
            <a:endParaRPr lang="en-GB" b="1" dirty="0">
              <a:highlight>
                <a:srgbClr val="FF00FF"/>
              </a:highlight>
            </a:endParaRPr>
          </a:p>
        </p:txBody>
      </p:sp>
    </p:spTree>
    <p:extLst>
      <p:ext uri="{BB962C8B-B14F-4D97-AF65-F5344CB8AC3E}">
        <p14:creationId xmlns:p14="http://schemas.microsoft.com/office/powerpoint/2010/main" val="2849485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297128-DEB9-44F3-BC67-D84530EC68F6}"/>
              </a:ext>
            </a:extLst>
          </p:cNvPr>
          <p:cNvSpPr>
            <a:spLocks noGrp="1"/>
          </p:cNvSpPr>
          <p:nvPr>
            <p:ph type="title"/>
          </p:nvPr>
        </p:nvSpPr>
        <p:spPr/>
        <p:txBody>
          <a:bodyPr/>
          <a:lstStyle/>
          <a:p>
            <a:r>
              <a:rPr lang="en-GB" dirty="0"/>
              <a:t>Chapter 13: Pathos</a:t>
            </a:r>
          </a:p>
        </p:txBody>
      </p:sp>
      <p:sp>
        <p:nvSpPr>
          <p:cNvPr id="3" name="Content Placeholder 2">
            <a:extLst>
              <a:ext uri="{FF2B5EF4-FFF2-40B4-BE49-F238E27FC236}">
                <a16:creationId xmlns:a16="http://schemas.microsoft.com/office/drawing/2014/main" id="{26AC0C8C-5858-4F0D-9952-1DE462039E75}"/>
              </a:ext>
            </a:extLst>
          </p:cNvPr>
          <p:cNvSpPr>
            <a:spLocks noGrp="1"/>
          </p:cNvSpPr>
          <p:nvPr>
            <p:ph idx="1"/>
          </p:nvPr>
        </p:nvSpPr>
        <p:spPr>
          <a:xfrm>
            <a:off x="838200" y="1524000"/>
            <a:ext cx="10515600" cy="4652963"/>
          </a:xfrm>
        </p:spPr>
        <p:txBody>
          <a:bodyPr/>
          <a:lstStyle/>
          <a:p>
            <a:pPr marL="0" indent="0">
              <a:buNone/>
            </a:pPr>
            <a:r>
              <a:rPr lang="en-GB" dirty="0"/>
              <a:t>Shelley</a:t>
            </a:r>
            <a:r>
              <a:rPr lang="en-GB" b="1" dirty="0"/>
              <a:t> purposely creates</a:t>
            </a:r>
            <a:r>
              <a:rPr lang="en-GB" dirty="0"/>
              <a:t> great </a:t>
            </a:r>
            <a:r>
              <a:rPr lang="en-GB" b="1" dirty="0"/>
              <a:t>pathos</a:t>
            </a:r>
            <a:r>
              <a:rPr lang="en-GB" dirty="0"/>
              <a:t> for the </a:t>
            </a:r>
            <a:r>
              <a:rPr lang="en-GB" b="1" dirty="0"/>
              <a:t>Creature</a:t>
            </a:r>
            <a:r>
              <a:rPr lang="en-GB" dirty="0"/>
              <a:t> and </a:t>
            </a:r>
            <a:r>
              <a:rPr lang="en-GB" i="1" dirty="0"/>
              <a:t>NOT Victor</a:t>
            </a:r>
            <a:r>
              <a:rPr lang="en-GB" dirty="0"/>
              <a:t>, </a:t>
            </a:r>
            <a:r>
              <a:rPr lang="en-GB" b="1" dirty="0"/>
              <a:t>why might </a:t>
            </a:r>
            <a:r>
              <a:rPr lang="en-GB" dirty="0"/>
              <a:t>this be? </a:t>
            </a:r>
            <a:r>
              <a:rPr lang="en-GB" b="1" dirty="0"/>
              <a:t>Explain your thinking.</a:t>
            </a:r>
          </a:p>
          <a:p>
            <a:endParaRPr lang="en-GB" dirty="0"/>
          </a:p>
        </p:txBody>
      </p:sp>
      <p:pic>
        <p:nvPicPr>
          <p:cNvPr id="4" name="Content Placeholder 8">
            <a:extLst>
              <a:ext uri="{FF2B5EF4-FFF2-40B4-BE49-F238E27FC236}">
                <a16:creationId xmlns:a16="http://schemas.microsoft.com/office/drawing/2014/main" id="{C6B6CA47-142E-BAE9-4302-83768D2645B9}"/>
              </a:ext>
            </a:extLst>
          </p:cNvPr>
          <p:cNvPicPr>
            <a:picLocks noChangeAspect="1"/>
          </p:cNvPicPr>
          <p:nvPr/>
        </p:nvPicPr>
        <p:blipFill>
          <a:blip r:embed="rId2"/>
          <a:stretch>
            <a:fillRect/>
          </a:stretch>
        </p:blipFill>
        <p:spPr>
          <a:xfrm>
            <a:off x="1981200" y="2856746"/>
            <a:ext cx="6574971" cy="2876510"/>
          </a:xfrm>
          <a:prstGeom prst="rect">
            <a:avLst/>
          </a:prstGeom>
        </p:spPr>
      </p:pic>
    </p:spTree>
    <p:extLst>
      <p:ext uri="{BB962C8B-B14F-4D97-AF65-F5344CB8AC3E}">
        <p14:creationId xmlns:p14="http://schemas.microsoft.com/office/powerpoint/2010/main" val="5726418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1544" y="116632"/>
            <a:ext cx="8229600" cy="936104"/>
          </a:xfrm>
        </p:spPr>
        <p:txBody>
          <a:bodyPr>
            <a:noAutofit/>
          </a:bodyPr>
          <a:lstStyle/>
          <a:p>
            <a:pPr algn="l"/>
            <a:r>
              <a:rPr lang="en-GB" sz="2000" dirty="0"/>
              <a:t>What does the Creature learn about the role of women in society (and the family) through observing Agatha and </a:t>
            </a:r>
            <a:r>
              <a:rPr lang="en-GB" sz="2000" dirty="0" err="1"/>
              <a:t>Safie</a:t>
            </a:r>
            <a:r>
              <a:rPr lang="en-GB" sz="2000" dirty="0"/>
              <a:t>? (refer to chapters 11, 12</a:t>
            </a:r>
            <a:r>
              <a:rPr lang="en-GB" sz="2000"/>
              <a:t>, and </a:t>
            </a:r>
            <a:r>
              <a:rPr lang="en-GB" sz="2000" dirty="0"/>
              <a:t>13 when we get there</a:t>
            </a:r>
            <a:r>
              <a:rPr lang="en-GB" sz="2400" dirty="0"/>
              <a:t>)</a:t>
            </a:r>
          </a:p>
        </p:txBody>
      </p:sp>
      <p:graphicFrame>
        <p:nvGraphicFramePr>
          <p:cNvPr id="4" name="Content Placeholder 3"/>
          <p:cNvGraphicFramePr>
            <a:graphicFrameLocks noGrp="1"/>
          </p:cNvGraphicFramePr>
          <p:nvPr>
            <p:ph idx="1"/>
          </p:nvPr>
        </p:nvGraphicFramePr>
        <p:xfrm>
          <a:off x="1981200" y="1268760"/>
          <a:ext cx="8229600" cy="5241341"/>
        </p:xfrm>
        <a:graphic>
          <a:graphicData uri="http://schemas.openxmlformats.org/drawingml/2006/table">
            <a:tbl>
              <a:tblPr firstRow="1" bandRow="1">
                <a:tableStyleId>{D7AC3CCA-C797-4891-BE02-D94E43425B78}</a:tableStyleId>
              </a:tblPr>
              <a:tblGrid>
                <a:gridCol w="1162472">
                  <a:extLst>
                    <a:ext uri="{9D8B030D-6E8A-4147-A177-3AD203B41FA5}">
                      <a16:colId xmlns:a16="http://schemas.microsoft.com/office/drawing/2014/main" val="20000"/>
                    </a:ext>
                  </a:extLst>
                </a:gridCol>
                <a:gridCol w="4323928">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857637">
                <a:tc>
                  <a:txBody>
                    <a:bodyPr/>
                    <a:lstStyle/>
                    <a:p>
                      <a:r>
                        <a:rPr lang="en-GB" dirty="0"/>
                        <a:t>Chapter?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dirty="0"/>
                        <a:t>What is</a:t>
                      </a:r>
                      <a:r>
                        <a:rPr lang="en-GB" baseline="0" dirty="0"/>
                        <a:t> learned? What do we know?</a:t>
                      </a:r>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dirty="0"/>
                        <a:t>Evidence (quotation(s)):</a:t>
                      </a:r>
                    </a:p>
                    <a:p>
                      <a:r>
                        <a:rPr lang="en-GB" dirty="0"/>
                        <a:t>Give page number also</a:t>
                      </a:r>
                    </a:p>
                    <a:p>
                      <a:r>
                        <a:rPr lang="en-GB" dirty="0"/>
                        <a:t>Use</a:t>
                      </a:r>
                      <a:r>
                        <a:rPr lang="en-GB" baseline="0" dirty="0"/>
                        <a:t> quotation marks.</a:t>
                      </a:r>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937504">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600" dirty="0"/>
                        <a:t>(What</a:t>
                      </a:r>
                      <a:r>
                        <a:rPr lang="en-GB" sz="1600" baseline="0" dirty="0"/>
                        <a:t> is the woman’s role in the home?)</a:t>
                      </a:r>
                      <a:endParaRPr lang="en-GB"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2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937504">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600" dirty="0"/>
                        <a:t>(What is the woman’s role in the family -  in relation to the men?)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2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937504">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600" dirty="0"/>
                        <a:t>(How</a:t>
                      </a:r>
                      <a:r>
                        <a:rPr lang="en-GB" sz="1600" baseline="0" dirty="0"/>
                        <a:t> should a  women look? What should her appearance be?)</a:t>
                      </a:r>
                      <a:endParaRPr lang="en-GB" sz="1600" dirty="0"/>
                    </a:p>
                    <a:p>
                      <a:endParaRPr lang="en-GB"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1514429">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600" dirty="0"/>
                        <a:t>(How is</a:t>
                      </a:r>
                      <a:r>
                        <a:rPr lang="en-GB" sz="1600" baseline="0" dirty="0"/>
                        <a:t> a women expected to behave? – character traits?)</a:t>
                      </a:r>
                      <a:endParaRPr lang="en-GB" sz="1600" dirty="0"/>
                    </a:p>
                    <a:p>
                      <a:endParaRPr lang="en-GB"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40111335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TotalTime>
  <Words>302</Words>
  <Application>Microsoft Office PowerPoint</Application>
  <PresentationFormat>Widescreen</PresentationFormat>
  <Paragraphs>26</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Aptos</vt:lpstr>
      <vt:lpstr>Aptos Display</vt:lpstr>
      <vt:lpstr>Arial</vt:lpstr>
      <vt:lpstr>Office Theme</vt:lpstr>
      <vt:lpstr>Section 7 supplementary resources</vt:lpstr>
      <vt:lpstr>Chapter 11: Key questions and concepts</vt:lpstr>
      <vt:lpstr>Whilst reading Chapter 12, look for examples of….</vt:lpstr>
      <vt:lpstr>Chapter 13: Pathos</vt:lpstr>
      <vt:lpstr>What does the Creature learn about the role of women in society (and the family) through observing Agatha and Safie? (refer to chapters 11, 12, and 13 when we get there)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Section 7 supplementary resources</dc:title>
  <dc:creator>Gwen Nelson</dc:creator>
  <cp:lastModifiedBy>Emily Evans</cp:lastModifiedBy>
  <cp:revision>4</cp:revision>
  <dcterms:created xsi:type="dcterms:W3CDTF">2025-05-29T14:37:25Z</dcterms:created>
  <dcterms:modified xsi:type="dcterms:W3CDTF">2025-06-13T10:32:16Z</dcterms:modified>
</cp:coreProperties>
</file>