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62" r:id="rId2"/>
    <p:sldId id="264" r:id="rId3"/>
    <p:sldId id="258" r:id="rId4"/>
    <p:sldId id="259" r:id="rId5"/>
    <p:sldId id="260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gAGdhzhZFA2LcWOAln/Zu9dEsp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f5fe057d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f5fe057d9_0_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7" name="Google Shape;7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5f5fb633d1_0_4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11" name="Google Shape;11;g35f5fb633d1_0_4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12" name="Google Shape;12;g35f5fb633d1_0_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5f5fb633d1_0_4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5f5fb633d1_0_45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800" cy="12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g35f5fb633d1_0_45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7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g35f5fb633d1_0_45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300" cy="3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g35f5fb633d1_0_45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20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g35f5fb633d1_0_45"/>
          <p:cNvSpPr/>
          <p:nvPr/>
        </p:nvSpPr>
        <p:spPr>
          <a:xfrm rot="10800000" flipH="1">
            <a:off x="-4189" y="714372"/>
            <a:ext cx="1588529" cy="507300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g35f5fb633d1_0_45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35f5fb633d1_0_8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g35f5fb633d1_0_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5f5fb633d1_0_1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g35f5fb633d1_0_1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g35f5fb633d1_0_1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g35f5fb633d1_0_1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35f5fb633d1_0_2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g35f5fb633d1_0_2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35f5fb633d1_0_23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g35f5fb633d1_0_23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g35f5fb633d1_0_2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35f5fb633d1_0_27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g35f5fb633d1_0_2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35f5fb633d1_0_30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g35f5fb633d1_0_30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g35f5fb633d1_0_30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g35f5fb633d1_0_30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g35f5fb633d1_0_3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5f5fb633d1_0_36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300" cy="806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g35f5fb633d1_0_3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5f5fb633d1_0_39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g35f5fb633d1_0_39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700" cy="1734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g35f5fb633d1_0_3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35f5fb633d1_0_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g35f5fb633d1_0_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g35f5fb633d1_0_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"/>
          <p:cNvSpPr txBox="1">
            <a:spLocks noGrp="1"/>
          </p:cNvSpPr>
          <p:nvPr>
            <p:ph type="ctrTitle"/>
          </p:nvPr>
        </p:nvSpPr>
        <p:spPr>
          <a:xfrm>
            <a:off x="1835708" y="992767"/>
            <a:ext cx="8520600" cy="27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l">
              <a:buSzPts val="6600"/>
            </a:pPr>
            <a:r>
              <a:rPr lang="en-GB" sz="6600"/>
              <a:t>Frankenstein </a:t>
            </a:r>
            <a:endParaRPr sz="6600"/>
          </a:p>
        </p:txBody>
      </p:sp>
      <p:sp>
        <p:nvSpPr>
          <p:cNvPr id="61" name="Google Shape;61;p1"/>
          <p:cNvSpPr txBox="1">
            <a:spLocks noGrp="1"/>
          </p:cNvSpPr>
          <p:nvPr>
            <p:ph type="subTitle" idx="1"/>
          </p:nvPr>
        </p:nvSpPr>
        <p:spPr>
          <a:xfrm>
            <a:off x="1835700" y="3778833"/>
            <a:ext cx="8520600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 algn="l">
              <a:spcBef>
                <a:spcPts val="1000"/>
              </a:spcBef>
              <a:buSzPts val="2000"/>
            </a:pPr>
            <a:r>
              <a:rPr lang="en-GB" dirty="0"/>
              <a:t>CHAPTER 4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5fe057d9_0_5"/>
          <p:cNvSpPr txBox="1">
            <a:spLocks noGrp="1"/>
          </p:cNvSpPr>
          <p:nvPr>
            <p:ph type="title"/>
          </p:nvPr>
        </p:nvSpPr>
        <p:spPr>
          <a:xfrm>
            <a:off x="1981200" y="152718"/>
            <a:ext cx="5791200" cy="13716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r>
              <a:rPr lang="en-GB" dirty="0"/>
              <a:t>NOTES TO TEACHERS</a:t>
            </a:r>
          </a:p>
        </p:txBody>
      </p:sp>
      <p:sp>
        <p:nvSpPr>
          <p:cNvPr id="67" name="Google Shape;67;g35f5fe057d9_0_5"/>
          <p:cNvSpPr txBox="1">
            <a:spLocks noGrp="1"/>
          </p:cNvSpPr>
          <p:nvPr>
            <p:ph type="body" idx="1"/>
          </p:nvPr>
        </p:nvSpPr>
        <p:spPr>
          <a:xfrm>
            <a:off x="1981200" y="1752600"/>
            <a:ext cx="7620000" cy="4373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>
              <a:spcBef>
                <a:spcPts val="360"/>
              </a:spcBef>
              <a:buNone/>
            </a:pPr>
            <a:r>
              <a:rPr lang="en-GB" dirty="0"/>
              <a:t>These were originally made for teaching AQA AS and A-Level Language and Literature courses. </a:t>
            </a:r>
            <a:endParaRPr dirty="0"/>
          </a:p>
          <a:p>
            <a:pPr marL="0" indent="0">
              <a:spcBef>
                <a:spcPts val="600"/>
              </a:spcBef>
              <a:buNone/>
            </a:pPr>
            <a:endParaRPr lang="en-GB" dirty="0"/>
          </a:p>
          <a:p>
            <a:pPr marL="0" indent="0">
              <a:spcBef>
                <a:spcPts val="600"/>
              </a:spcBef>
              <a:buNone/>
            </a:pPr>
            <a:r>
              <a:rPr lang="en-GB" dirty="0"/>
              <a:t>Hopefully, with some editing, they can be adaptable to:</a:t>
            </a:r>
            <a:endParaRPr dirty="0"/>
          </a:p>
          <a:p>
            <a:pPr marL="285750" indent="-285750">
              <a:spcBef>
                <a:spcPts val="600"/>
              </a:spcBef>
            </a:pPr>
            <a:r>
              <a:rPr lang="en-GB" dirty="0"/>
              <a:t>your exam board</a:t>
            </a:r>
            <a:endParaRPr dirty="0"/>
          </a:p>
          <a:p>
            <a:pPr marL="285750" indent="-285750">
              <a:spcBef>
                <a:spcPts val="600"/>
              </a:spcBef>
            </a:pPr>
            <a:r>
              <a:rPr lang="en-GB" dirty="0"/>
              <a:t>your Year 12 or 13 cohorts</a:t>
            </a:r>
            <a:endParaRPr dirty="0"/>
          </a:p>
          <a:p>
            <a:pPr marL="285750" indent="-285750">
              <a:spcBef>
                <a:spcPts val="600"/>
              </a:spcBef>
            </a:pPr>
            <a:r>
              <a:rPr lang="en-GB" dirty="0"/>
              <a:t>how you wish to teach your groups.</a:t>
            </a:r>
            <a:endParaRPr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/>
              <a:t>  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"/>
          <p:cNvSpPr txBox="1">
            <a:spLocks noGrp="1"/>
          </p:cNvSpPr>
          <p:nvPr>
            <p:ph type="title"/>
          </p:nvPr>
        </p:nvSpPr>
        <p:spPr>
          <a:xfrm>
            <a:off x="2382555" y="555052"/>
            <a:ext cx="7024744" cy="457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ct val="97297"/>
              <a:buFont typeface="Century Gothic"/>
              <a:buNone/>
            </a:pPr>
            <a:r>
              <a:rPr lang="en-GB" dirty="0"/>
              <a:t>GUILT AND PARANOIA</a:t>
            </a:r>
          </a:p>
        </p:txBody>
      </p:sp>
      <p:sp>
        <p:nvSpPr>
          <p:cNvPr id="74" name="Google Shape;74;p5"/>
          <p:cNvSpPr txBox="1">
            <a:spLocks noGrp="1"/>
          </p:cNvSpPr>
          <p:nvPr>
            <p:ph type="body" idx="1"/>
          </p:nvPr>
        </p:nvSpPr>
        <p:spPr>
          <a:xfrm>
            <a:off x="2127850" y="1718775"/>
            <a:ext cx="8973000" cy="42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dirty="0"/>
              <a:t>Victor’s ‘secret toil’ becomes a shameful and unnatural activity.  He is anxious, oppressed and nervous. 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GB" b="1" dirty="0"/>
              <a:t>Find a quotation in the text that support this interpretation.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GB" b="1" dirty="0"/>
              <a:t>Analyse them for: tone, register, lexis, semantics, metaphor,  grammar and syntax – WHERE RELEVANT. 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GB" dirty="0"/>
              <a:t>He shuns the company of others as if her were ‘guilty of a crime’ – which of course, he is – against God and nature.  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GB" dirty="0"/>
              <a:t>Victor confirms this when he quotes from Coleridge’s ‘Rime of the Ancient Mariner’.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"/>
          <p:cNvSpPr txBox="1">
            <a:spLocks noGrp="1"/>
          </p:cNvSpPr>
          <p:nvPr>
            <p:ph type="title"/>
          </p:nvPr>
        </p:nvSpPr>
        <p:spPr>
          <a:xfrm>
            <a:off x="1881071" y="531000"/>
            <a:ext cx="9443422" cy="6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lvl="0">
              <a:buSzPts val="3600"/>
            </a:pPr>
            <a:r>
              <a:rPr lang="en-GB" sz="4000" dirty="0"/>
              <a:t>COMPREHENSION QUESTIONS</a:t>
            </a:r>
            <a:endParaRPr dirty="0"/>
          </a:p>
        </p:txBody>
      </p:sp>
      <p:sp>
        <p:nvSpPr>
          <p:cNvPr id="80" name="Google Shape;80;p6"/>
          <p:cNvSpPr txBox="1">
            <a:spLocks noGrp="1"/>
          </p:cNvSpPr>
          <p:nvPr>
            <p:ph type="body" idx="1"/>
          </p:nvPr>
        </p:nvSpPr>
        <p:spPr>
          <a:xfrm>
            <a:off x="744750" y="1555708"/>
            <a:ext cx="10702500" cy="50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8477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730"/>
              <a:buFont typeface="Century Gothic"/>
              <a:buAutoNum type="arabicPeriod"/>
            </a:pPr>
            <a:r>
              <a:rPr lang="en-GB" sz="2240" dirty="0"/>
              <a:t>Evaluate Victor’s assertion: “In other studies you go as far as others have gone before you, and there is nothing more to know; but in a scientific pursuit there is continual food for discovery and wonder.”</a:t>
            </a:r>
            <a:endParaRPr sz="2240" dirty="0"/>
          </a:p>
          <a:p>
            <a:pPr marL="514350" lvl="0" indent="-518477" algn="l" rtl="0">
              <a:lnSpc>
                <a:spcPct val="105000"/>
              </a:lnSpc>
              <a:spcBef>
                <a:spcPts val="1000"/>
              </a:spcBef>
              <a:spcAft>
                <a:spcPts val="0"/>
              </a:spcAft>
              <a:buSzPts val="1730"/>
              <a:buFont typeface="Century Gothic"/>
              <a:buAutoNum type="arabicPeriod"/>
            </a:pPr>
            <a:r>
              <a:rPr lang="en-GB" sz="2240" dirty="0"/>
              <a:t>What specific aspects of biology does Victor study? </a:t>
            </a:r>
            <a:endParaRPr sz="2240" dirty="0"/>
          </a:p>
          <a:p>
            <a:pPr marL="514350" lvl="0" indent="-518477" algn="l" rtl="0">
              <a:lnSpc>
                <a:spcPct val="105000"/>
              </a:lnSpc>
              <a:spcBef>
                <a:spcPts val="1000"/>
              </a:spcBef>
              <a:spcAft>
                <a:spcPts val="0"/>
              </a:spcAft>
              <a:buSzPts val="1730"/>
              <a:buFont typeface="Century Gothic"/>
              <a:buAutoNum type="arabicPeriod"/>
            </a:pPr>
            <a:r>
              <a:rPr lang="en-GB" sz="2240" dirty="0"/>
              <a:t>Explain how Victor thinks that his creation will regard him. </a:t>
            </a:r>
            <a:endParaRPr sz="2240" dirty="0"/>
          </a:p>
          <a:p>
            <a:pPr marL="514350" lvl="0" indent="-518477" algn="l" rtl="0">
              <a:lnSpc>
                <a:spcPct val="105000"/>
              </a:lnSpc>
              <a:spcBef>
                <a:spcPts val="1000"/>
              </a:spcBef>
              <a:spcAft>
                <a:spcPts val="0"/>
              </a:spcAft>
              <a:buSzPts val="1730"/>
              <a:buFont typeface="Century Gothic"/>
              <a:buAutoNum type="arabicPeriod"/>
            </a:pPr>
            <a:r>
              <a:rPr lang="en-GB" sz="2240" dirty="0"/>
              <a:t>Analyse how Victor violates his own advice: “A human being in perfection ought always to preserve a calm and peaceful mind, and never to allow passion or a transitory desire to disturb his </a:t>
            </a:r>
            <a:r>
              <a:rPr lang="en-GB" sz="2240" dirty="0" err="1"/>
              <a:t>tranquility</a:t>
            </a:r>
            <a:r>
              <a:rPr lang="en-GB" sz="2240" dirty="0"/>
              <a:t>.” Explore the language choices in the quotation. </a:t>
            </a:r>
            <a:endParaRPr sz="2240" dirty="0"/>
          </a:p>
          <a:p>
            <a:pPr marL="514350" lvl="0" indent="-518477" algn="l" rtl="0">
              <a:lnSpc>
                <a:spcPct val="105000"/>
              </a:lnSpc>
              <a:spcBef>
                <a:spcPts val="1000"/>
              </a:spcBef>
              <a:spcAft>
                <a:spcPts val="0"/>
              </a:spcAft>
              <a:buSzPts val="1730"/>
              <a:buFont typeface="Century Gothic"/>
              <a:buAutoNum type="arabicPeriod"/>
            </a:pPr>
            <a:r>
              <a:rPr lang="en-GB" sz="2240" dirty="0"/>
              <a:t>Explain why Victor “shuns his fellow-creatures” while working on his creation and the language choices in this quotation.</a:t>
            </a:r>
            <a:endParaRPr sz="2240" dirty="0"/>
          </a:p>
          <a:p>
            <a:pPr marL="0" lvl="0" indent="0" algn="l" rtl="0">
              <a:lnSpc>
                <a:spcPct val="105000"/>
              </a:lnSpc>
              <a:spcBef>
                <a:spcPts val="1000"/>
              </a:spcBef>
              <a:spcAft>
                <a:spcPts val="0"/>
              </a:spcAft>
              <a:buSzPts val="1530"/>
              <a:buNone/>
            </a:pPr>
            <a:endParaRPr sz="2240" dirty="0"/>
          </a:p>
          <a:p>
            <a:pPr marL="0" lvl="0" indent="0" algn="l" rtl="0">
              <a:lnSpc>
                <a:spcPct val="105000"/>
              </a:lnSpc>
              <a:spcBef>
                <a:spcPts val="1000"/>
              </a:spcBef>
              <a:spcAft>
                <a:spcPts val="0"/>
              </a:spcAft>
              <a:buSzPts val="1530"/>
              <a:buNone/>
            </a:pPr>
            <a:endParaRPr sz="224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7"/>
          <p:cNvSpPr txBox="1">
            <a:spLocks noGrp="1"/>
          </p:cNvSpPr>
          <p:nvPr>
            <p:ph type="title"/>
          </p:nvPr>
        </p:nvSpPr>
        <p:spPr>
          <a:xfrm>
            <a:off x="2185041" y="610328"/>
            <a:ext cx="7024800" cy="67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600"/>
              <a:buFont typeface="Century Gothic"/>
              <a:buNone/>
            </a:pPr>
            <a:r>
              <a:rPr lang="en-GB" dirty="0"/>
              <a:t>LIGHT AND DARK</a:t>
            </a:r>
          </a:p>
        </p:txBody>
      </p:sp>
      <p:sp>
        <p:nvSpPr>
          <p:cNvPr id="86" name="Google Shape;86;p7"/>
          <p:cNvSpPr txBox="1">
            <a:spLocks noGrp="1"/>
          </p:cNvSpPr>
          <p:nvPr>
            <p:ph type="body" idx="1"/>
          </p:nvPr>
        </p:nvSpPr>
        <p:spPr>
          <a:xfrm>
            <a:off x="2185040" y="1461337"/>
            <a:ext cx="9420805" cy="4426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GB" sz="2400" dirty="0"/>
              <a:t>Victor uses the imagery of light to suggest knowledge as the source of illumination and enlightenment .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-GB" sz="2400" dirty="0"/>
              <a:t>His discovery of the secret of life is described in similar terms.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-GB" sz="2400" b="1" dirty="0"/>
              <a:t>Find examples from the text – highlight </a:t>
            </a:r>
            <a:r>
              <a:rPr lang="en-GB" sz="2400" b="1"/>
              <a:t>or underline.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-GB" sz="2400" b="1" dirty="0"/>
              <a:t>Annotate: What kind of language is used to convey these ideas?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-GB" sz="2400" dirty="0"/>
              <a:t>The quest for life leads him to dark places, to  death and corruption. 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351</Words>
  <Application>Microsoft Office PowerPoint</Application>
  <PresentationFormat>Widescreen</PresentationFormat>
  <Paragraphs>28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Simple Light</vt:lpstr>
      <vt:lpstr>Frankenstein </vt:lpstr>
      <vt:lpstr>NOTES TO TEACHERS</vt:lpstr>
      <vt:lpstr>GUILT AND PARANOIA</vt:lpstr>
      <vt:lpstr>COMPREHENSION QUESTIONS</vt:lpstr>
      <vt:lpstr>LIGHT AND DARK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Frankenstein </dc:title>
  <dc:creator>GWEN NELSON</dc:creator>
  <cp:lastModifiedBy>Emily Evans</cp:lastModifiedBy>
  <cp:revision>5</cp:revision>
  <dcterms:created xsi:type="dcterms:W3CDTF">2018-11-05T11:15:33Z</dcterms:created>
  <dcterms:modified xsi:type="dcterms:W3CDTF">2025-06-17T08:09:26Z</dcterms:modified>
</cp:coreProperties>
</file>