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  <p:sldMasterId id="2147483661" r:id="rId2"/>
  </p:sldMasterIdLst>
  <p:notesMasterIdLst>
    <p:notesMasterId r:id="rId10"/>
  </p:notesMasterIdLst>
  <p:sldIdLst>
    <p:sldId id="267" r:id="rId3"/>
    <p:sldId id="266" r:id="rId4"/>
    <p:sldId id="258" r:id="rId5"/>
    <p:sldId id="259" r:id="rId6"/>
    <p:sldId id="260" r:id="rId7"/>
    <p:sldId id="261" r:id="rId8"/>
    <p:sldId id="262" r:id="rId9"/>
  </p:sldIdLst>
  <p:sldSz cx="12192000" cy="6858000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2" roundtripDataSignature="AMtx7miy5gfDDOQjzO13p5HhllSj60Jdf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7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customschemas.google.com/relationships/presentationmetadata" Target="metadata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58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511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5f5fe057d9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511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5f5fe057d9_0_5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00" cy="4467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71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511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4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78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511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5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511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6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511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8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9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92075" y="744538"/>
            <a:ext cx="661511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g35f62111c43_0_4"/>
          <p:cNvSpPr txBox="1">
            <a:spLocks noGrp="1"/>
          </p:cNvSpPr>
          <p:nvPr>
            <p:ph type="ctrTitle"/>
          </p:nvPr>
        </p:nvSpPr>
        <p:spPr>
          <a:xfrm>
            <a:off x="415611" y="992767"/>
            <a:ext cx="11360700" cy="27369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1pPr>
            <a:lvl2pPr lvl="1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2pPr>
            <a:lvl3pPr lvl="2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3pPr>
            <a:lvl4pPr lvl="3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4pPr>
            <a:lvl5pPr lvl="4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5pPr>
            <a:lvl6pPr lvl="5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6pPr>
            <a:lvl7pPr lvl="6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7pPr>
            <a:lvl8pPr lvl="7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8pPr>
            <a:lvl9pPr lvl="8" algn="ctr">
              <a:spcBef>
                <a:spcPts val="0"/>
              </a:spcBef>
              <a:spcAft>
                <a:spcPts val="0"/>
              </a:spcAft>
              <a:buSzPts val="6900"/>
              <a:buNone/>
              <a:defRPr sz="6900"/>
            </a:lvl9pPr>
          </a:lstStyle>
          <a:p>
            <a:endParaRPr/>
          </a:p>
        </p:txBody>
      </p:sp>
      <p:sp>
        <p:nvSpPr>
          <p:cNvPr id="11" name="Google Shape;11;g35f62111c43_0_4"/>
          <p:cNvSpPr txBox="1">
            <a:spLocks noGrp="1"/>
          </p:cNvSpPr>
          <p:nvPr>
            <p:ph type="subTitle" idx="1"/>
          </p:nvPr>
        </p:nvSpPr>
        <p:spPr>
          <a:xfrm>
            <a:off x="415600" y="3778833"/>
            <a:ext cx="11360700" cy="1056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700"/>
              <a:buNone/>
              <a:defRPr sz="3700"/>
            </a:lvl9pPr>
          </a:lstStyle>
          <a:p>
            <a:endParaRPr/>
          </a:p>
        </p:txBody>
      </p:sp>
      <p:sp>
        <p:nvSpPr>
          <p:cNvPr id="12" name="Google Shape;12;g35f62111c43_0_4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g35f62111c43_0_39"/>
          <p:cNvSpPr txBox="1">
            <a:spLocks noGrp="1"/>
          </p:cNvSpPr>
          <p:nvPr>
            <p:ph type="title" hasCustomPrompt="1"/>
          </p:nvPr>
        </p:nvSpPr>
        <p:spPr>
          <a:xfrm>
            <a:off x="415600" y="1474833"/>
            <a:ext cx="11360700" cy="26181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6000"/>
              <a:buNone/>
              <a:defRPr sz="16000"/>
            </a:lvl9pPr>
          </a:lstStyle>
          <a:p>
            <a:r>
              <a:t>xx%</a:t>
            </a:r>
          </a:p>
        </p:txBody>
      </p:sp>
      <p:sp>
        <p:nvSpPr>
          <p:cNvPr id="46" name="Google Shape;46;g35f62111c43_0_39"/>
          <p:cNvSpPr txBox="1">
            <a:spLocks noGrp="1"/>
          </p:cNvSpPr>
          <p:nvPr>
            <p:ph type="body" idx="1"/>
          </p:nvPr>
        </p:nvSpPr>
        <p:spPr>
          <a:xfrm>
            <a:off x="415600" y="4202967"/>
            <a:ext cx="11360700" cy="17343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 algn="ctr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 algn="ctr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 algn="ctr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 algn="ctr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g35f62111c43_0_39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35f62111c43_0_43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5f62111c43_0_45"/>
          <p:cNvSpPr txBox="1">
            <a:spLocks noGrp="1"/>
          </p:cNvSpPr>
          <p:nvPr>
            <p:ph type="title"/>
          </p:nvPr>
        </p:nvSpPr>
        <p:spPr>
          <a:xfrm>
            <a:off x="1024128" y="585216"/>
            <a:ext cx="9720000" cy="1499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g35f62111c43_0_45"/>
          <p:cNvSpPr txBox="1">
            <a:spLocks noGrp="1"/>
          </p:cNvSpPr>
          <p:nvPr>
            <p:ph type="body" idx="1"/>
          </p:nvPr>
        </p:nvSpPr>
        <p:spPr>
          <a:xfrm>
            <a:off x="1024128" y="2286000"/>
            <a:ext cx="9720000" cy="40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42900" algn="l">
              <a:lnSpc>
                <a:spcPct val="90000"/>
              </a:lnSpc>
              <a:spcBef>
                <a:spcPts val="200"/>
              </a:spcBef>
              <a:spcAft>
                <a:spcPts val="0"/>
              </a:spcAft>
              <a:buSzPts val="1800"/>
              <a:buChar char="○"/>
              <a:defRPr/>
            </a:lvl2pPr>
            <a:lvl3pPr marL="1371600" lvl="2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■"/>
              <a:defRPr/>
            </a:lvl3pPr>
            <a:lvl4pPr marL="1828800" lvl="3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●"/>
              <a:defRPr/>
            </a:lvl4pPr>
            <a:lvl5pPr marL="2286000" lvl="4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○"/>
              <a:defRPr/>
            </a:lvl5pPr>
            <a:lvl6pPr marL="2743200" lvl="5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■"/>
              <a:defRPr/>
            </a:lvl6pPr>
            <a:lvl7pPr marL="3200400" lvl="6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●"/>
              <a:defRPr/>
            </a:lvl7pPr>
            <a:lvl8pPr marL="3657600" lvl="7" indent="-3429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SzPts val="1800"/>
              <a:buChar char="○"/>
              <a:defRPr/>
            </a:lvl8pPr>
            <a:lvl9pPr marL="4114800" lvl="8" indent="-342900" algn="l"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  <a:buSzPts val="1800"/>
              <a:buChar char="■"/>
              <a:defRPr/>
            </a:lvl9pPr>
          </a:lstStyle>
          <a:p>
            <a:endParaRPr/>
          </a:p>
        </p:txBody>
      </p:sp>
      <p:sp>
        <p:nvSpPr>
          <p:cNvPr id="53" name="Google Shape;53;g35f62111c43_0_45"/>
          <p:cNvSpPr txBox="1">
            <a:spLocks noGrp="1"/>
          </p:cNvSpPr>
          <p:nvPr>
            <p:ph type="dt" idx="10"/>
          </p:nvPr>
        </p:nvSpPr>
        <p:spPr>
          <a:xfrm>
            <a:off x="1024129" y="6470704"/>
            <a:ext cx="21540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4" name="Google Shape;54;g35f62111c43_0_45"/>
          <p:cNvSpPr txBox="1">
            <a:spLocks noGrp="1"/>
          </p:cNvSpPr>
          <p:nvPr>
            <p:ph type="ftr" idx="11"/>
          </p:nvPr>
        </p:nvSpPr>
        <p:spPr>
          <a:xfrm>
            <a:off x="4842932" y="6470704"/>
            <a:ext cx="59016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g35f62111c43_0_45"/>
          <p:cNvSpPr txBox="1">
            <a:spLocks noGrp="1"/>
          </p:cNvSpPr>
          <p:nvPr>
            <p:ph type="sldNum" idx="12"/>
          </p:nvPr>
        </p:nvSpPr>
        <p:spPr>
          <a:xfrm>
            <a:off x="10837333" y="6470704"/>
            <a:ext cx="973800" cy="274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lnSpcReduction="10000"/>
          </a:bodyPr>
          <a:lstStyle>
            <a:lvl1pPr marL="0" lvl="0" indent="0" algn="l">
              <a:spcBef>
                <a:spcPts val="0"/>
              </a:spcBef>
              <a:buNone/>
              <a:defRPr/>
            </a:lvl1pPr>
            <a:lvl2pPr marL="0" lvl="1" indent="0" algn="l">
              <a:spcBef>
                <a:spcPts val="0"/>
              </a:spcBef>
              <a:buNone/>
              <a:defRPr/>
            </a:lvl2pPr>
            <a:lvl3pPr marL="0" lvl="2" indent="0" algn="l">
              <a:spcBef>
                <a:spcPts val="0"/>
              </a:spcBef>
              <a:buNone/>
              <a:defRPr/>
            </a:lvl3pPr>
            <a:lvl4pPr marL="0" lvl="3" indent="0" algn="l">
              <a:spcBef>
                <a:spcPts val="0"/>
              </a:spcBef>
              <a:buNone/>
              <a:defRPr/>
            </a:lvl4pPr>
            <a:lvl5pPr marL="0" lvl="4" indent="0" algn="l">
              <a:spcBef>
                <a:spcPts val="0"/>
              </a:spcBef>
              <a:buNone/>
              <a:defRPr/>
            </a:lvl5pPr>
            <a:lvl6pPr marL="0" lvl="5" indent="0" algn="l">
              <a:spcBef>
                <a:spcPts val="0"/>
              </a:spcBef>
              <a:buNone/>
              <a:defRPr/>
            </a:lvl6pPr>
            <a:lvl7pPr marL="0" lvl="6" indent="0" algn="l">
              <a:spcBef>
                <a:spcPts val="0"/>
              </a:spcBef>
              <a:buNone/>
              <a:defRPr/>
            </a:lvl7pPr>
            <a:lvl8pPr marL="0" lvl="7" indent="0" algn="l">
              <a:spcBef>
                <a:spcPts val="0"/>
              </a:spcBef>
              <a:buNone/>
              <a:defRPr/>
            </a:lvl8pPr>
            <a:lvl9pPr marL="0" lvl="8" indent="0" algn="l">
              <a:spcBef>
                <a:spcPts val="0"/>
              </a:spcBef>
              <a:buNone/>
              <a:defRPr/>
            </a:lvl9pPr>
          </a:lstStyle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F8F06-565E-412B-A74D-E31F18E687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7F9840C-418D-46BB-910B-BBAD15D0109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863C7B-9FCA-4A83-BD08-C3444E7C5F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9C036-7AFF-487B-89BD-F8B0560192D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44CCBE2-B7AC-40EF-842B-CCE33CBF75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38D9F83-D2B6-47C1-A98D-BAA9895426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2EA-306C-4D44-83C2-5F4C7F43E0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26426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4ABB3-7F2A-4990-869C-F1D03B19AD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AA5266-6377-4243-A5A8-4187A9AF03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DC4C8E-E9E9-48C0-8658-989A66910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9C036-7AFF-487B-89BD-F8B0560192D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AAA236-82EA-496F-B679-D270AA1C2A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E32A28-8513-4167-A83C-60E64ECDA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2EA-306C-4D44-83C2-5F4C7F43E0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272264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190396-598C-42B5-BEBA-981C7E56CD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8A0E4F9-2589-4899-B67E-03E06470D2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97BAFD-3861-4C02-B020-5BC50180B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9C036-7AFF-487B-89BD-F8B0560192D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04950E-89CD-4476-868D-0CFD984D3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507E92B-18E6-49F3-AEA9-B3DA23F73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2EA-306C-4D44-83C2-5F4C7F43E0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15011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D595BF-EC19-4D80-A03E-6CADFF75D7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0FB98C-29CC-4E1C-B098-C492E9DE46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A09202C-3B0F-47E6-B4E5-E5E0896245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21D1DD-AC15-44C9-BFC1-BB7354C7DA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9C036-7AFF-487B-89BD-F8B0560192D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107688-BED3-423C-A147-F3B19BFF5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6EED0D-367D-4C0F-99E2-21FAED85B7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2EA-306C-4D44-83C2-5F4C7F43E0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12942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91E365-B432-41C7-B607-CB7BDA1A4D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C1A6684-90AB-4788-BC8D-A515B6A442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EDCA64-9016-4530-B4D5-C668667E71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1953292-DCA0-487F-9747-8FEC8E2C41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EBACFA8-19DE-49F1-A580-5B15E7F426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FE841BD-15E9-4FD3-8458-6807D488D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9C036-7AFF-487B-89BD-F8B0560192D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2845DC-1600-40A9-B34F-64FEBD650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F5BD647-9228-468F-8785-A690D104D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2EA-306C-4D44-83C2-5F4C7F43E0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10638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B8C9DB-1D06-4868-BF6C-C0BED27DFD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BAA4901-2952-4DC5-B18D-172AEEA67E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9C036-7AFF-487B-89BD-F8B0560192D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9E623F9-802D-4EB7-9726-84F8E7330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DACAE62-63C8-4E37-BB17-9DED0AB2AE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2EA-306C-4D44-83C2-5F4C7F43E0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85714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F7294F2-627E-4CF6-884B-58E08BE819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9C036-7AFF-487B-89BD-F8B0560192D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8E8D6A6-0627-45F0-810F-9E0962E8C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FBF1B4-B17F-46BC-A869-89F578E6C2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2EA-306C-4D44-83C2-5F4C7F43E0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64325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g35f62111c43_0_8"/>
          <p:cNvSpPr txBox="1">
            <a:spLocks noGrp="1"/>
          </p:cNvSpPr>
          <p:nvPr>
            <p:ph type="title"/>
          </p:nvPr>
        </p:nvSpPr>
        <p:spPr>
          <a:xfrm>
            <a:off x="415600" y="2867800"/>
            <a:ext cx="11360700" cy="1122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5" name="Google Shape;15;g35f62111c43_0_8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B56B82-628D-494F-B318-93ADFD312F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CF562A-70A1-4DB4-9AD9-4514533AAC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0E8488E-9D99-4492-B1F3-CF85CB5835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A0CED4-7EF7-4F59-846F-F2F56886DD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9C036-7AFF-487B-89BD-F8B0560192D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0EF65BA-275F-4899-99CB-5B8C033FC1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7BD765-0B72-4D50-845C-732BDC52A6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2EA-306C-4D44-83C2-5F4C7F43E0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02205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921EE-C629-45EA-A654-DA7B0F5397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177372A-F64E-4678-8799-433358B39CC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42686D-FE11-4180-A24C-9B09E45B56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719F0F-191D-45DB-AB9A-D02752C29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9C036-7AFF-487B-89BD-F8B0560192D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0EA782-D0B8-43D7-9129-9AD21FE877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2754EA-A076-46EB-A790-EA59A3EBF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2EA-306C-4D44-83C2-5F4C7F43E0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597870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B0D1F-C865-45D3-9ACB-496DCB7B30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99F543-D220-4BC9-A5CB-F84E6E0EB1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5B95B7-3F40-4471-97EF-441A723D32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9C036-7AFF-487B-89BD-F8B0560192D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A6C97A-B5CA-4934-9137-6B0A7DF8C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19498C-7E39-4F86-A9DF-DE956BC0C1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2EA-306C-4D44-83C2-5F4C7F43E0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758039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148D326-9A8F-469D-B7FA-5691D32665A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1FAF35-E58B-4AC6-9C1E-86A9880547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3E2033-78C5-4227-8CF2-8EE920FFB4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F9C036-7AFF-487B-89BD-F8B0560192D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0903CEC-99E7-4E2E-AD50-9FDD792613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EE50FE-9819-475F-8E75-3E7BE24C41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C702EA-306C-4D44-83C2-5F4C7F43E0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270330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g35f62111c43_0_11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g35f62111c43_0_11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g35f62111c43_0_11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g35f62111c43_0_15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g35f62111c43_0_15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53331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3" name="Google Shape;23;g35f62111c43_0_15"/>
          <p:cNvSpPr txBox="1">
            <a:spLocks noGrp="1"/>
          </p:cNvSpPr>
          <p:nvPr>
            <p:ph type="body" idx="2"/>
          </p:nvPr>
        </p:nvSpPr>
        <p:spPr>
          <a:xfrm>
            <a:off x="6443200" y="1536633"/>
            <a:ext cx="5333100" cy="45552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 sz="19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24" name="Google Shape;24;g35f62111c43_0_15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g35f62111c43_0_2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7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g35f62111c43_0_20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g35f62111c43_0_23"/>
          <p:cNvSpPr txBox="1">
            <a:spLocks noGrp="1"/>
          </p:cNvSpPr>
          <p:nvPr>
            <p:ph type="title"/>
          </p:nvPr>
        </p:nvSpPr>
        <p:spPr>
          <a:xfrm>
            <a:off x="415600" y="740800"/>
            <a:ext cx="3744000" cy="10077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 sz="3200"/>
            </a:lvl9pPr>
          </a:lstStyle>
          <a:p>
            <a:endParaRPr/>
          </a:p>
        </p:txBody>
      </p:sp>
      <p:sp>
        <p:nvSpPr>
          <p:cNvPr id="30" name="Google Shape;30;g35f62111c43_0_23"/>
          <p:cNvSpPr txBox="1">
            <a:spLocks noGrp="1"/>
          </p:cNvSpPr>
          <p:nvPr>
            <p:ph type="body" idx="1"/>
          </p:nvPr>
        </p:nvSpPr>
        <p:spPr>
          <a:xfrm>
            <a:off x="415600" y="1852800"/>
            <a:ext cx="3744000" cy="42393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marL="914400" lvl="1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2pPr>
            <a:lvl3pPr marL="1371600" lvl="2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3pPr>
            <a:lvl4pPr marL="1828800" lvl="3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4pPr>
            <a:lvl5pPr marL="2286000" lvl="4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5pPr>
            <a:lvl6pPr marL="2743200" lvl="5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6pPr>
            <a:lvl7pPr marL="3200400" lvl="6" indent="-330200"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7pPr>
            <a:lvl8pPr marL="3657600" lvl="7" indent="-330200">
              <a:spcBef>
                <a:spcPts val="0"/>
              </a:spcBef>
              <a:spcAft>
                <a:spcPts val="0"/>
              </a:spcAft>
              <a:buSzPts val="1600"/>
              <a:buChar char="○"/>
              <a:defRPr sz="1600"/>
            </a:lvl8pPr>
            <a:lvl9pPr marL="4114800" lvl="8" indent="-330200">
              <a:spcBef>
                <a:spcPts val="0"/>
              </a:spcBef>
              <a:spcAft>
                <a:spcPts val="0"/>
              </a:spcAft>
              <a:buSzPts val="1600"/>
              <a:buChar char="■"/>
              <a:defRPr sz="1600"/>
            </a:lvl9pPr>
          </a:lstStyle>
          <a:p>
            <a:endParaRPr/>
          </a:p>
        </p:txBody>
      </p:sp>
      <p:sp>
        <p:nvSpPr>
          <p:cNvPr id="31" name="Google Shape;31;g35f62111c43_0_23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g35f62111c43_0_27"/>
          <p:cNvSpPr txBox="1">
            <a:spLocks noGrp="1"/>
          </p:cNvSpPr>
          <p:nvPr>
            <p:ph type="title"/>
          </p:nvPr>
        </p:nvSpPr>
        <p:spPr>
          <a:xfrm>
            <a:off x="653667" y="600200"/>
            <a:ext cx="8490300" cy="54543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1pPr>
            <a:lvl2pPr lvl="1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2pPr>
            <a:lvl3pPr lvl="2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3pPr>
            <a:lvl4pPr lvl="3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4pPr>
            <a:lvl5pPr lvl="4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5pPr>
            <a:lvl6pPr lvl="5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6pPr>
            <a:lvl7pPr lvl="6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7pPr>
            <a:lvl8pPr lvl="7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8pPr>
            <a:lvl9pPr lvl="8">
              <a:spcBef>
                <a:spcPts val="0"/>
              </a:spcBef>
              <a:spcAft>
                <a:spcPts val="0"/>
              </a:spcAft>
              <a:buSzPts val="6400"/>
              <a:buNone/>
              <a:defRPr sz="6400"/>
            </a:lvl9pPr>
          </a:lstStyle>
          <a:p>
            <a:endParaRPr/>
          </a:p>
        </p:txBody>
      </p:sp>
      <p:sp>
        <p:nvSpPr>
          <p:cNvPr id="34" name="Google Shape;34;g35f62111c43_0_27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g35f62111c43_0_30"/>
          <p:cNvSpPr/>
          <p:nvPr/>
        </p:nvSpPr>
        <p:spPr>
          <a:xfrm>
            <a:off x="6096000" y="-167"/>
            <a:ext cx="6096000" cy="6858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g35f62111c43_0_30"/>
          <p:cNvSpPr txBox="1">
            <a:spLocks noGrp="1"/>
          </p:cNvSpPr>
          <p:nvPr>
            <p:ph type="title"/>
          </p:nvPr>
        </p:nvSpPr>
        <p:spPr>
          <a:xfrm>
            <a:off x="354000" y="1644233"/>
            <a:ext cx="5393700" cy="1976400"/>
          </a:xfrm>
          <a:prstGeom prst="rect">
            <a:avLst/>
          </a:prstGeom>
        </p:spPr>
        <p:txBody>
          <a:bodyPr spcFirstLastPara="1" wrap="square" lIns="121900" tIns="121900" rIns="121900" bIns="121900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1pPr>
            <a:lvl2pPr lvl="1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2pPr>
            <a:lvl3pPr lvl="2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3pPr>
            <a:lvl4pPr lvl="3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4pPr>
            <a:lvl5pPr lvl="4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5pPr>
            <a:lvl6pPr lvl="5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6pPr>
            <a:lvl7pPr lvl="6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7pPr>
            <a:lvl8pPr lvl="7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8pPr>
            <a:lvl9pPr lvl="8" algn="ctr">
              <a:spcBef>
                <a:spcPts val="0"/>
              </a:spcBef>
              <a:spcAft>
                <a:spcPts val="0"/>
              </a:spcAft>
              <a:buSzPts val="5600"/>
              <a:buNone/>
              <a:defRPr sz="5600"/>
            </a:lvl9pPr>
          </a:lstStyle>
          <a:p>
            <a:endParaRPr/>
          </a:p>
        </p:txBody>
      </p:sp>
      <p:sp>
        <p:nvSpPr>
          <p:cNvPr id="38" name="Google Shape;38;g35f62111c43_0_30"/>
          <p:cNvSpPr txBox="1">
            <a:spLocks noGrp="1"/>
          </p:cNvSpPr>
          <p:nvPr>
            <p:ph type="subTitle" idx="1"/>
          </p:nvPr>
        </p:nvSpPr>
        <p:spPr>
          <a:xfrm>
            <a:off x="354000" y="3737433"/>
            <a:ext cx="5393700" cy="16467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9" name="Google Shape;39;g35f62111c43_0_30"/>
          <p:cNvSpPr txBox="1">
            <a:spLocks noGrp="1"/>
          </p:cNvSpPr>
          <p:nvPr>
            <p:ph type="body" idx="2"/>
          </p:nvPr>
        </p:nvSpPr>
        <p:spPr>
          <a:xfrm>
            <a:off x="6586000" y="965433"/>
            <a:ext cx="5115900" cy="49269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457200" lvl="0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1pPr>
            <a:lvl2pPr marL="914400" lvl="1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0"/>
              </a:spcBef>
              <a:spcAft>
                <a:spcPts val="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g35f62111c43_0_30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g35f62111c43_0_36"/>
          <p:cNvSpPr txBox="1">
            <a:spLocks noGrp="1"/>
          </p:cNvSpPr>
          <p:nvPr>
            <p:ph type="body" idx="1"/>
          </p:nvPr>
        </p:nvSpPr>
        <p:spPr>
          <a:xfrm>
            <a:off x="415600" y="5640767"/>
            <a:ext cx="7998300" cy="806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g35f62111c43_0_36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g35f62111c43_0_0"/>
          <p:cNvSpPr txBox="1">
            <a:spLocks noGrp="1"/>
          </p:cNvSpPr>
          <p:nvPr>
            <p:ph type="title"/>
          </p:nvPr>
        </p:nvSpPr>
        <p:spPr>
          <a:xfrm>
            <a:off x="415600" y="593367"/>
            <a:ext cx="11360700" cy="7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700"/>
              <a:buNone/>
              <a:defRPr sz="37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g35f62111c43_0_0"/>
          <p:cNvSpPr txBox="1">
            <a:spLocks noGrp="1"/>
          </p:cNvSpPr>
          <p:nvPr>
            <p:ph type="body" idx="1"/>
          </p:nvPr>
        </p:nvSpPr>
        <p:spPr>
          <a:xfrm>
            <a:off x="415600" y="1536633"/>
            <a:ext cx="11360700" cy="4555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rmAutofit/>
          </a:bodyPr>
          <a:lstStyle>
            <a:lvl1pPr marL="457200" lvl="0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Char char="●"/>
              <a:defRPr sz="2400">
                <a:solidFill>
                  <a:schemeClr val="dk2"/>
                </a:solidFill>
              </a:defRPr>
            </a:lvl1pPr>
            <a:lvl2pPr marL="914400" lvl="1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2pPr>
            <a:lvl3pPr marL="1371600" lvl="2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3pPr>
            <a:lvl4pPr marL="1828800" lvl="3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4pPr>
            <a:lvl5pPr marL="2286000" lvl="4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5pPr>
            <a:lvl6pPr marL="2743200" lvl="5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6pPr>
            <a:lvl7pPr marL="3200400" lvl="6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●"/>
              <a:defRPr sz="1900">
                <a:solidFill>
                  <a:schemeClr val="dk2"/>
                </a:solidFill>
              </a:defRPr>
            </a:lvl7pPr>
            <a:lvl8pPr marL="3657600" lvl="7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○"/>
              <a:defRPr sz="1900">
                <a:solidFill>
                  <a:schemeClr val="dk2"/>
                </a:solidFill>
              </a:defRPr>
            </a:lvl8pPr>
            <a:lvl9pPr marL="4114800" lvl="8" indent="-34925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900"/>
              <a:buChar char="■"/>
              <a:defRPr sz="19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g35f62111c43_0_0"/>
          <p:cNvSpPr txBox="1">
            <a:spLocks noGrp="1"/>
          </p:cNvSpPr>
          <p:nvPr>
            <p:ph type="sldNum" idx="12"/>
          </p:nvPr>
        </p:nvSpPr>
        <p:spPr>
          <a:xfrm>
            <a:off x="11296610" y="6217622"/>
            <a:ext cx="731700" cy="524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ctr" anchorCtr="0">
            <a:normAutofit/>
          </a:bodyPr>
          <a:lstStyle>
            <a:lvl1pPr lvl="0" algn="r">
              <a:buNone/>
              <a:defRPr sz="1300">
                <a:solidFill>
                  <a:schemeClr val="dk2"/>
                </a:solidFill>
              </a:defRPr>
            </a:lvl1pPr>
            <a:lvl2pPr lvl="1" algn="r">
              <a:buNone/>
              <a:defRPr sz="1300">
                <a:solidFill>
                  <a:schemeClr val="dk2"/>
                </a:solidFill>
              </a:defRPr>
            </a:lvl2pPr>
            <a:lvl3pPr lvl="2" algn="r">
              <a:buNone/>
              <a:defRPr sz="1300">
                <a:solidFill>
                  <a:schemeClr val="dk2"/>
                </a:solidFill>
              </a:defRPr>
            </a:lvl3pPr>
            <a:lvl4pPr lvl="3" algn="r">
              <a:buNone/>
              <a:defRPr sz="1300">
                <a:solidFill>
                  <a:schemeClr val="dk2"/>
                </a:solidFill>
              </a:defRPr>
            </a:lvl4pPr>
            <a:lvl5pPr lvl="4" algn="r">
              <a:buNone/>
              <a:defRPr sz="1300">
                <a:solidFill>
                  <a:schemeClr val="dk2"/>
                </a:solidFill>
              </a:defRPr>
            </a:lvl5pPr>
            <a:lvl6pPr lvl="5" algn="r">
              <a:buNone/>
              <a:defRPr sz="1300">
                <a:solidFill>
                  <a:schemeClr val="dk2"/>
                </a:solidFill>
              </a:defRPr>
            </a:lvl6pPr>
            <a:lvl7pPr lvl="6" algn="r">
              <a:buNone/>
              <a:defRPr sz="1300">
                <a:solidFill>
                  <a:schemeClr val="dk2"/>
                </a:solidFill>
              </a:defRPr>
            </a:lvl7pPr>
            <a:lvl8pPr lvl="7" algn="r">
              <a:buNone/>
              <a:defRPr sz="1300">
                <a:solidFill>
                  <a:schemeClr val="dk2"/>
                </a:solidFill>
              </a:defRPr>
            </a:lvl8pPr>
            <a:lvl9pPr lvl="8" algn="r">
              <a:buNone/>
              <a:defRPr sz="13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  <p:sp>
        <p:nvSpPr>
          <p:cNvPr id="5" name="Google Shape;55;g35f5fc6d216_0_45">
            <a:extLst>
              <a:ext uri="{FF2B5EF4-FFF2-40B4-BE49-F238E27FC236}">
                <a16:creationId xmlns:a16="http://schemas.microsoft.com/office/drawing/2014/main" id="{3BEEEC77-0074-4C71-87D2-C6462E0EE706}"/>
              </a:ext>
            </a:extLst>
          </p:cNvPr>
          <p:cNvSpPr/>
          <p:nvPr userDrawn="1"/>
        </p:nvSpPr>
        <p:spPr>
          <a:xfrm rot="10800000" flipH="1">
            <a:off x="-3142" y="714372"/>
            <a:ext cx="1191397" cy="507300"/>
          </a:xfrm>
          <a:custGeom>
            <a:avLst/>
            <a:gdLst/>
            <a:ahLst/>
            <a:cxnLst/>
            <a:rect l="l" t="t" r="r" b="b"/>
            <a:pathLst>
              <a:path w="9248" h="10000" extrusionOk="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68569" tIns="68569" rIns="68569" bIns="68569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05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2BDC2AC-F7B1-4753-BCF9-3975E9AB4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DB89D9-EE65-41EA-9370-E5C56195DC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448621-303F-4344-9F34-45EE9573AEA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F9C036-7AFF-487B-89BD-F8B0560192D8}" type="datetimeFigureOut">
              <a:rPr lang="en-GB" smtClean="0"/>
              <a:t>17/06/2025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991379-1553-4B98-8F28-793C3A109C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53FCEB-0EBB-4FD1-BAA1-DCB707318A2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702EA-306C-4D44-83C2-5F4C7F43E0E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2655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"/>
          <p:cNvSpPr txBox="1">
            <a:spLocks noGrp="1"/>
          </p:cNvSpPr>
          <p:nvPr>
            <p:ph type="ctr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ctr" anchorCtr="0">
            <a:normAutofit/>
          </a:bodyPr>
          <a:lstStyle/>
          <a:p>
            <a:pPr algn="l">
              <a:buSzPts val="6600"/>
            </a:pPr>
            <a:r>
              <a:rPr lang="en-GB" sz="4950" b="1" dirty="0"/>
              <a:t>Frankenstein </a:t>
            </a:r>
            <a:endParaRPr sz="4950" b="1" dirty="0"/>
          </a:p>
        </p:txBody>
      </p:sp>
      <p:sp>
        <p:nvSpPr>
          <p:cNvPr id="61" name="Google Shape;61;p1"/>
          <p:cNvSpPr txBox="1">
            <a:spLocks noGrp="1"/>
          </p:cNvSpPr>
          <p:nvPr>
            <p:ph type="subTitle"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68569" tIns="34275" rIns="68569" bIns="34275" anchor="t" anchorCtr="0">
            <a:normAutofit/>
          </a:bodyPr>
          <a:lstStyle/>
          <a:p>
            <a:pPr marL="0" indent="0" algn="l">
              <a:buSzPts val="2000"/>
            </a:pPr>
            <a:r>
              <a:rPr lang="en-GB" dirty="0"/>
              <a:t>CHAPTER 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g35f5fe057d9_0_5"/>
          <p:cNvSpPr txBox="1">
            <a:spLocks noGrp="1"/>
          </p:cNvSpPr>
          <p:nvPr>
            <p:ph type="title"/>
          </p:nvPr>
        </p:nvSpPr>
        <p:spPr>
          <a:xfrm>
            <a:off x="2400299" y="377324"/>
            <a:ext cx="6806453" cy="1028700"/>
          </a:xfrm>
          <a:prstGeom prst="rect">
            <a:avLst/>
          </a:prstGeom>
        </p:spPr>
        <p:txBody>
          <a:bodyPr spcFirstLastPara="1" wrap="square" lIns="68569" tIns="34275" rIns="68569" bIns="34275" anchor="b" anchorCtr="0">
            <a:normAutofit/>
          </a:bodyPr>
          <a:lstStyle/>
          <a:p>
            <a:r>
              <a:rPr lang="en-GB" dirty="0"/>
              <a:t>NOTES TO TEACHERS</a:t>
            </a:r>
          </a:p>
        </p:txBody>
      </p:sp>
      <p:sp>
        <p:nvSpPr>
          <p:cNvPr id="67" name="Google Shape;67;g35f5fe057d9_0_5"/>
          <p:cNvSpPr txBox="1">
            <a:spLocks noGrp="1"/>
          </p:cNvSpPr>
          <p:nvPr>
            <p:ph type="body" idx="1"/>
          </p:nvPr>
        </p:nvSpPr>
        <p:spPr>
          <a:xfrm>
            <a:off x="2400299" y="2171701"/>
            <a:ext cx="8482853" cy="3280275"/>
          </a:xfrm>
          <a:prstGeom prst="rect">
            <a:avLst/>
          </a:prstGeom>
        </p:spPr>
        <p:txBody>
          <a:bodyPr spcFirstLastPara="1" wrap="square" lIns="68569" tIns="34275" rIns="68569" bIns="34275" anchor="t" anchorCtr="0">
            <a:normAutofit/>
          </a:bodyPr>
          <a:lstStyle/>
          <a:p>
            <a:pPr marL="0" indent="0">
              <a:spcBef>
                <a:spcPts val="270"/>
              </a:spcBef>
              <a:buNone/>
            </a:pPr>
            <a:r>
              <a:rPr lang="en-GB" dirty="0"/>
              <a:t>These were originally made for teaching AQA AS and A-Level Language and Literature courses. </a:t>
            </a:r>
            <a:endParaRPr dirty="0"/>
          </a:p>
          <a:p>
            <a:pPr marL="0" indent="0">
              <a:spcBef>
                <a:spcPts val="450"/>
              </a:spcBef>
              <a:buNone/>
            </a:pPr>
            <a:endParaRPr lang="en-GB" dirty="0"/>
          </a:p>
          <a:p>
            <a:pPr marL="0" indent="0">
              <a:spcBef>
                <a:spcPts val="450"/>
              </a:spcBef>
              <a:buNone/>
            </a:pPr>
            <a:r>
              <a:rPr lang="en-GB" dirty="0"/>
              <a:t>Hopefully, with some editing, they can be adaptable to:</a:t>
            </a:r>
            <a:endParaRPr dirty="0"/>
          </a:p>
          <a:p>
            <a:pPr marL="214313" indent="-214313">
              <a:spcBef>
                <a:spcPts val="450"/>
              </a:spcBef>
            </a:pPr>
            <a:r>
              <a:rPr lang="en-GB" dirty="0"/>
              <a:t>your exam board</a:t>
            </a:r>
            <a:endParaRPr dirty="0"/>
          </a:p>
          <a:p>
            <a:pPr marL="214313" indent="-214313">
              <a:spcBef>
                <a:spcPts val="450"/>
              </a:spcBef>
            </a:pPr>
            <a:r>
              <a:rPr lang="en-GB" dirty="0"/>
              <a:t>your Year 12 or 13 cohorts</a:t>
            </a:r>
            <a:endParaRPr dirty="0"/>
          </a:p>
          <a:p>
            <a:pPr marL="214313" indent="-214313">
              <a:spcBef>
                <a:spcPts val="450"/>
              </a:spcBef>
            </a:pPr>
            <a:r>
              <a:rPr lang="en-GB" dirty="0"/>
              <a:t>how you wish to teach your groups.</a:t>
            </a:r>
            <a:endParaRPr dirty="0"/>
          </a:p>
          <a:p>
            <a:pPr marL="0" indent="0">
              <a:spcBef>
                <a:spcPts val="450"/>
              </a:spcBef>
              <a:spcAft>
                <a:spcPts val="450"/>
              </a:spcAft>
              <a:buNone/>
            </a:pPr>
            <a:r>
              <a:rPr lang="en-GB" dirty="0"/>
              <a:t>  </a:t>
            </a: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3"/>
          <p:cNvSpPr txBox="1">
            <a:spLocks noGrp="1"/>
          </p:cNvSpPr>
          <p:nvPr>
            <p:ph type="title"/>
          </p:nvPr>
        </p:nvSpPr>
        <p:spPr>
          <a:xfrm>
            <a:off x="576426" y="-129082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ctr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ct val="135135"/>
              <a:buFont typeface="Twentieth Century"/>
              <a:buNone/>
            </a:pPr>
            <a:r>
              <a:rPr lang="en-GB" sz="3700" cap="none" dirty="0">
                <a:latin typeface="Arial" panose="020B0604020202020204" pitchFamily="34" charset="0"/>
                <a:cs typeface="Arial" panose="020B0604020202020204" pitchFamily="34" charset="0"/>
              </a:rPr>
              <a:t>THE HORROR WITHIN:</a:t>
            </a:r>
          </a:p>
        </p:txBody>
      </p:sp>
      <p:sp>
        <p:nvSpPr>
          <p:cNvPr id="74" name="Google Shape;74;p3"/>
          <p:cNvSpPr txBox="1">
            <a:spLocks noGrp="1"/>
          </p:cNvSpPr>
          <p:nvPr>
            <p:ph type="body" idx="4294967295"/>
          </p:nvPr>
        </p:nvSpPr>
        <p:spPr>
          <a:xfrm>
            <a:off x="385483" y="1000200"/>
            <a:ext cx="5842000" cy="5171700"/>
          </a:xfrm>
          <a:prstGeom prst="rect">
            <a:avLst/>
          </a:prstGeom>
          <a:solidFill>
            <a:srgbClr val="D0EEF9"/>
          </a:solidFill>
          <a:ln>
            <a:noFill/>
          </a:ln>
        </p:spPr>
        <p:txBody>
          <a:bodyPr spcFirstLastPara="1" wrap="square" lIns="45700" tIns="45700" rIns="45700" bIns="45700" anchor="t" anchorCtr="0">
            <a:normAutofit fontScale="77500" lnSpcReduction="20000"/>
          </a:bodyPr>
          <a:lstStyle/>
          <a:p>
            <a:pPr marL="91440" lvl="0" indent="-139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In earlier Gothic fiction, evil was located as an external source, e.g. ghosts, daemons. 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" lvl="0" indent="-1397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This chapter demonstrates a change in the Gothic genre in the early 19</a:t>
            </a:r>
            <a:r>
              <a:rPr lang="en-GB" baseline="30000" dirty="0">
                <a:latin typeface="Arial" panose="020B0604020202020204" pitchFamily="34" charset="0"/>
                <a:cs typeface="Arial" panose="020B0604020202020204" pitchFamily="34" charset="0"/>
              </a:rPr>
              <a:t>th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 century.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" lvl="0" indent="-1397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Rather than locating evil as an external source, it becomes an internal one.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" lvl="0" indent="-1397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Shelley suggests it lies within, in the mental agonies and torments we inflict upon ourselves, or in the darker desires that we repress. 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91440" lvl="0" indent="-1397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We can therefore anticipate a greater emphasis on the use of abstract nouns, and mental verb processes. Is this hypothesis correct or not? Choose and analyse 2 differing passages from this chapter in order to test this hypothesis</a:t>
            </a:r>
            <a:r>
              <a:rPr lang="en-GB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5" name="Google Shape;75;p3"/>
          <p:cNvSpPr txBox="1"/>
          <p:nvPr/>
        </p:nvSpPr>
        <p:spPr>
          <a:xfrm>
            <a:off x="6357775" y="1000200"/>
            <a:ext cx="5357400" cy="4222654"/>
          </a:xfrm>
          <a:prstGeom prst="rect">
            <a:avLst/>
          </a:prstGeom>
          <a:solidFill>
            <a:srgbClr val="D0EEF9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91440" marR="0" indent="-139700">
              <a:lnSpc>
                <a:spcPct val="70000"/>
              </a:lnSpc>
              <a:spcBef>
                <a:spcPts val="0"/>
              </a:spcBef>
              <a:buClr>
                <a:schemeClr val="dk1"/>
              </a:buClr>
              <a:buSzPts val="2200"/>
              <a:buFont typeface="Arial"/>
              <a:buChar char="•"/>
            </a:pPr>
            <a:r>
              <a:rPr lang="en-GB" sz="2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wentieth Century"/>
              </a:rPr>
              <a:t>Victor sees himself as </a:t>
            </a:r>
            <a:r>
              <a:rPr lang="en-GB" sz="22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wentieth Century"/>
              </a:rPr>
              <a:t>guilty: ‘I bore a hell within me’ </a:t>
            </a:r>
            <a:r>
              <a:rPr lang="en-GB" sz="2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wentieth Century"/>
              </a:rPr>
              <a:t>which is later echoed by the Creature when he </a:t>
            </a:r>
            <a:r>
              <a:rPr lang="en-GB" sz="22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wentieth Century"/>
              </a:rPr>
              <a:t>burns down the De Lacey home.</a:t>
            </a:r>
          </a:p>
          <a:p>
            <a:pPr marL="91440" marR="0" indent="-139700">
              <a:lnSpc>
                <a:spcPct val="70000"/>
              </a:lnSpc>
              <a:spcBef>
                <a:spcPts val="0"/>
              </a:spcBef>
              <a:buClr>
                <a:schemeClr val="dk1"/>
              </a:buClr>
              <a:buSzPts val="2200"/>
              <a:buFont typeface="Arial"/>
              <a:buChar char="•"/>
            </a:pPr>
            <a:endParaRPr sz="22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91440" marR="0" indent="-139700">
              <a:lnSpc>
                <a:spcPct val="70000"/>
              </a:lnSpc>
              <a:spcBef>
                <a:spcPts val="0"/>
              </a:spcBef>
              <a:buClr>
                <a:schemeClr val="dk1"/>
              </a:buClr>
              <a:buSzPts val="2200"/>
              <a:buFont typeface="Arial"/>
              <a:buChar char="•"/>
            </a:pPr>
            <a:r>
              <a:rPr lang="en-GB" sz="22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wentieth Century"/>
              </a:rPr>
              <a:t>Sometimes the guilt is implicit as in the example above, or implicit – find different examples of Frankenstein’s guilt from this chapter.</a:t>
            </a:r>
          </a:p>
          <a:p>
            <a:pPr marL="91440" marR="0" indent="-139700">
              <a:lnSpc>
                <a:spcPct val="70000"/>
              </a:lnSpc>
              <a:spcBef>
                <a:spcPts val="0"/>
              </a:spcBef>
              <a:buClr>
                <a:schemeClr val="dk1"/>
              </a:buClr>
              <a:buSzPts val="2200"/>
              <a:buFont typeface="Arial"/>
              <a:buChar char="•"/>
            </a:pPr>
            <a:endParaRPr sz="22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91440" marR="0" indent="-139700">
              <a:lnSpc>
                <a:spcPct val="70000"/>
              </a:lnSpc>
              <a:spcBef>
                <a:spcPts val="0"/>
              </a:spcBef>
              <a:buClr>
                <a:schemeClr val="dk1"/>
              </a:buClr>
              <a:buSzPts val="2200"/>
              <a:buFont typeface="Arial"/>
              <a:buChar char="•"/>
            </a:pPr>
            <a:r>
              <a:rPr lang="en-GB" sz="2200" b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wentieth Century"/>
              </a:rPr>
              <a:t>Is the guilt shown implicitly or explicitly? How does Shelley do this? </a:t>
            </a:r>
          </a:p>
          <a:p>
            <a:pPr marL="91440" marR="0" indent="-139700">
              <a:lnSpc>
                <a:spcPct val="70000"/>
              </a:lnSpc>
              <a:spcBef>
                <a:spcPts val="0"/>
              </a:spcBef>
              <a:buClr>
                <a:schemeClr val="dk1"/>
              </a:buClr>
              <a:buSzPts val="2200"/>
              <a:buFont typeface="Arial"/>
              <a:buChar char="•"/>
            </a:pPr>
            <a:endParaRPr sz="22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91440" marR="0" indent="-139700">
              <a:lnSpc>
                <a:spcPct val="70000"/>
              </a:lnSpc>
              <a:spcBef>
                <a:spcPts val="0"/>
              </a:spcBef>
              <a:buClr>
                <a:schemeClr val="dk1"/>
              </a:buClr>
              <a:buSzPts val="2200"/>
              <a:buFont typeface="Arial"/>
              <a:buChar char="•"/>
            </a:pPr>
            <a:r>
              <a:rPr lang="en-GB" sz="2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wentieth Century"/>
              </a:rPr>
              <a:t>Both characters share characteristics with Satan from Milton’s </a:t>
            </a:r>
            <a:r>
              <a:rPr lang="en-GB" sz="2200" i="1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wentieth Century"/>
              </a:rPr>
              <a:t>Paradise Lost </a:t>
            </a:r>
            <a:r>
              <a:rPr lang="en-GB" sz="2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  <a:sym typeface="Twentieth Century"/>
              </a:rPr>
              <a:t>– they both fall from grace. </a:t>
            </a:r>
            <a:endParaRPr sz="220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22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ea typeface="Twentieth Century"/>
              <a:cs typeface="Arial" panose="020B0604020202020204" pitchFamily="34" charset="0"/>
              <a:sym typeface="Twentieth Century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4"/>
          <p:cNvSpPr txBox="1">
            <a:spLocks noGrp="1"/>
          </p:cNvSpPr>
          <p:nvPr>
            <p:ph type="title"/>
          </p:nvPr>
        </p:nvSpPr>
        <p:spPr>
          <a:xfrm>
            <a:off x="1538523" y="548640"/>
            <a:ext cx="9114954" cy="4797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ct val="135135"/>
              <a:buFont typeface="Twentieth Century"/>
              <a:buNone/>
            </a:pPr>
            <a:r>
              <a:rPr lang="en-GB" cap="none" dirty="0"/>
              <a:t>GOTHIC LANGUAGE - VICTOR</a:t>
            </a:r>
          </a:p>
        </p:txBody>
      </p:sp>
      <p:sp>
        <p:nvSpPr>
          <p:cNvPr id="81" name="Google Shape;81;p4"/>
          <p:cNvSpPr txBox="1">
            <a:spLocks noGrp="1"/>
          </p:cNvSpPr>
          <p:nvPr>
            <p:ph type="body" idx="1"/>
          </p:nvPr>
        </p:nvSpPr>
        <p:spPr>
          <a:xfrm>
            <a:off x="1024129" y="1355464"/>
            <a:ext cx="5624098" cy="4953896"/>
          </a:xfrm>
          <a:prstGeom prst="rect">
            <a:avLst/>
          </a:prstGeom>
          <a:solidFill>
            <a:srgbClr val="A2DEF4"/>
          </a:solidFill>
          <a:ln>
            <a:noFill/>
          </a:ln>
        </p:spPr>
        <p:txBody>
          <a:bodyPr spcFirstLastPara="1" wrap="square" lIns="45700" tIns="45700" rIns="45700" bIns="45700" anchor="t" anchorCtr="0">
            <a:normAutofit/>
          </a:bodyPr>
          <a:lstStyle/>
          <a:p>
            <a:pPr marL="91440" lvl="0" indent="-139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GB" dirty="0"/>
              <a:t>Victor is </a:t>
            </a:r>
            <a:r>
              <a:rPr lang="en-GB" b="1" dirty="0"/>
              <a:t>unable to clearly articulate </a:t>
            </a:r>
            <a:r>
              <a:rPr lang="en-GB" dirty="0"/>
              <a:t>his </a:t>
            </a:r>
            <a:r>
              <a:rPr lang="en-GB" b="1" dirty="0"/>
              <a:t>inner experiences</a:t>
            </a:r>
            <a:r>
              <a:rPr lang="en-GB" dirty="0"/>
              <a:t>, and his </a:t>
            </a:r>
            <a:r>
              <a:rPr lang="en-GB" b="1" dirty="0"/>
              <a:t>egotism</a:t>
            </a:r>
            <a:r>
              <a:rPr lang="en-GB" dirty="0"/>
              <a:t> and </a:t>
            </a:r>
            <a:r>
              <a:rPr lang="en-GB" b="1" dirty="0"/>
              <a:t>self-absorption</a:t>
            </a:r>
            <a:r>
              <a:rPr lang="en-GB" dirty="0"/>
              <a:t> also </a:t>
            </a:r>
            <a:r>
              <a:rPr lang="en-GB" b="1" dirty="0"/>
              <a:t>prevent him </a:t>
            </a:r>
            <a:r>
              <a:rPr lang="en-GB" dirty="0"/>
              <a:t>from doing so:</a:t>
            </a:r>
            <a:endParaRPr dirty="0"/>
          </a:p>
          <a:p>
            <a:pPr marL="91440" lvl="0" indent="-1397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GB" dirty="0"/>
              <a:t>‘</a:t>
            </a:r>
            <a:r>
              <a:rPr lang="en-GB" b="1" i="1" dirty="0"/>
              <a:t>tortures of the accused did not equal mine’</a:t>
            </a:r>
            <a:endParaRPr dirty="0"/>
          </a:p>
          <a:p>
            <a:pPr marL="91440" lvl="0" indent="-1397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GB" b="1" i="1" dirty="0"/>
              <a:t>‘I cannot pretend to describe what I then felt’</a:t>
            </a:r>
            <a:endParaRPr dirty="0"/>
          </a:p>
          <a:p>
            <a:pPr marL="91440" lvl="0" indent="-1397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GB" dirty="0"/>
              <a:t>This inadequacy is also a convention of the Gothic. </a:t>
            </a:r>
            <a:endParaRPr dirty="0"/>
          </a:p>
        </p:txBody>
      </p:sp>
      <p:sp>
        <p:nvSpPr>
          <p:cNvPr id="82" name="Google Shape;82;p4"/>
          <p:cNvSpPr txBox="1"/>
          <p:nvPr/>
        </p:nvSpPr>
        <p:spPr>
          <a:xfrm>
            <a:off x="7067775" y="1355475"/>
            <a:ext cx="4576200" cy="4099543"/>
          </a:xfrm>
          <a:prstGeom prst="rect">
            <a:avLst/>
          </a:prstGeom>
          <a:solidFill>
            <a:srgbClr val="D0EEF9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91440" indent="-139700">
              <a:lnSpc>
                <a:spcPct val="90000"/>
              </a:lnSpc>
              <a:spcBef>
                <a:spcPts val="0"/>
              </a:spcBef>
              <a:buClr>
                <a:schemeClr val="dk2"/>
              </a:buClr>
              <a:buSzPts val="2200"/>
              <a:buFont typeface="Arial"/>
              <a:buChar char="•"/>
            </a:pPr>
            <a:r>
              <a:rPr lang="en-GB" sz="3200" dirty="0">
                <a:solidFill>
                  <a:schemeClr val="dk2"/>
                </a:solidFill>
                <a:sym typeface="Twentieth Century"/>
              </a:rPr>
              <a:t>Find more examples of this type of language in Chapter 8.</a:t>
            </a:r>
          </a:p>
          <a:p>
            <a:pPr marL="91440" indent="-139700">
              <a:lnSpc>
                <a:spcPct val="90000"/>
              </a:lnSpc>
              <a:spcBef>
                <a:spcPts val="0"/>
              </a:spcBef>
              <a:buClr>
                <a:schemeClr val="dk2"/>
              </a:buClr>
              <a:buSzPts val="2200"/>
              <a:buFont typeface="Arial"/>
              <a:buChar char="•"/>
            </a:pPr>
            <a:endParaRPr sz="3200" dirty="0">
              <a:solidFill>
                <a:schemeClr val="dk2"/>
              </a:solidFill>
            </a:endParaRPr>
          </a:p>
          <a:p>
            <a:pPr marL="91440" indent="-139700">
              <a:lnSpc>
                <a:spcPct val="90000"/>
              </a:lnSpc>
              <a:spcBef>
                <a:spcPts val="0"/>
              </a:spcBef>
              <a:buClr>
                <a:schemeClr val="dk2"/>
              </a:buClr>
              <a:buSzPts val="2200"/>
              <a:buFont typeface="Arial"/>
              <a:buChar char="•"/>
            </a:pPr>
            <a:r>
              <a:rPr lang="en-GB" sz="3200" dirty="0">
                <a:solidFill>
                  <a:schemeClr val="dk2"/>
                </a:solidFill>
                <a:sym typeface="Twentieth Century"/>
              </a:rPr>
              <a:t>Annotate the linguistic features that show this inadequacy and self-absorption.</a:t>
            </a:r>
            <a:endParaRPr sz="3200" dirty="0">
              <a:solidFill>
                <a:schemeClr val="dk2"/>
              </a:solidFill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3000" dirty="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"/>
          <p:cNvSpPr txBox="1">
            <a:spLocks noGrp="1"/>
          </p:cNvSpPr>
          <p:nvPr>
            <p:ph type="title"/>
          </p:nvPr>
        </p:nvSpPr>
        <p:spPr>
          <a:xfrm>
            <a:off x="1195892" y="654332"/>
            <a:ext cx="11464066" cy="823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ct val="135135"/>
              <a:buFont typeface="Twentieth Century"/>
              <a:buNone/>
            </a:pPr>
            <a:r>
              <a:rPr lang="en-GB" cap="none" dirty="0"/>
              <a:t>GOTHIC LANGUAGE – ELIZABETH AND JUSTINE</a:t>
            </a:r>
          </a:p>
        </p:txBody>
      </p:sp>
      <p:sp>
        <p:nvSpPr>
          <p:cNvPr id="88" name="Google Shape;88;p5"/>
          <p:cNvSpPr txBox="1">
            <a:spLocks noGrp="1"/>
          </p:cNvSpPr>
          <p:nvPr>
            <p:ph type="body" idx="1"/>
          </p:nvPr>
        </p:nvSpPr>
        <p:spPr>
          <a:xfrm>
            <a:off x="623945" y="1559859"/>
            <a:ext cx="6303980" cy="4821469"/>
          </a:xfrm>
          <a:prstGeom prst="rect">
            <a:avLst/>
          </a:prstGeom>
          <a:solidFill>
            <a:srgbClr val="D0EEF9"/>
          </a:solidFill>
          <a:ln>
            <a:noFill/>
          </a:ln>
        </p:spPr>
        <p:txBody>
          <a:bodyPr spcFirstLastPara="1" wrap="square" lIns="45700" tIns="45700" rIns="45700" bIns="45700" anchor="t" anchorCtr="0">
            <a:normAutofit lnSpcReduction="10000"/>
          </a:bodyPr>
          <a:lstStyle/>
          <a:p>
            <a:pPr marL="91440" lvl="0" indent="-1397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GB" dirty="0"/>
              <a:t>Elizabeth begins the chapter by relying on the power of language (has she done this before?):</a:t>
            </a:r>
            <a:endParaRPr dirty="0"/>
          </a:p>
          <a:p>
            <a:pPr marL="91440" lvl="0" indent="-1397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GB" dirty="0"/>
              <a:t>‘</a:t>
            </a:r>
            <a:r>
              <a:rPr lang="en-GB" b="1" dirty="0"/>
              <a:t>I will melt the stony hearts of your enemies by my tears and prayers</a:t>
            </a:r>
            <a:r>
              <a:rPr lang="en-GB" dirty="0"/>
              <a:t>’ – she declares to Justine.</a:t>
            </a:r>
            <a:endParaRPr dirty="0"/>
          </a:p>
          <a:p>
            <a:pPr marL="91440" lvl="0" indent="-1397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GB" b="1" dirty="0"/>
              <a:t>But her simple, and moving plea has the opposite effect – why? </a:t>
            </a:r>
            <a:endParaRPr dirty="0"/>
          </a:p>
          <a:p>
            <a:pPr marL="91440" lvl="0" indent="-1397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SzPts val="2200"/>
              <a:buFont typeface="Arial"/>
              <a:buChar char="•"/>
            </a:pPr>
            <a:r>
              <a:rPr lang="en-GB" dirty="0"/>
              <a:t>Justine knows her protestations of innocence will fall on deaf ears. She is persuaded to lie by her confessor in order to obtain absolution, </a:t>
            </a:r>
            <a:r>
              <a:rPr lang="en-GB" b="1" dirty="0"/>
              <a:t>‘he threatened and menaced, until I almost began to think I was the monster that he said I was’. </a:t>
            </a:r>
            <a:endParaRPr dirty="0"/>
          </a:p>
        </p:txBody>
      </p:sp>
      <p:sp>
        <p:nvSpPr>
          <p:cNvPr id="89" name="Google Shape;89;p5"/>
          <p:cNvSpPr txBox="1"/>
          <p:nvPr/>
        </p:nvSpPr>
        <p:spPr>
          <a:xfrm>
            <a:off x="7433525" y="1531726"/>
            <a:ext cx="4405800" cy="4833300"/>
          </a:xfrm>
          <a:prstGeom prst="rect">
            <a:avLst/>
          </a:prstGeom>
          <a:solidFill>
            <a:srgbClr val="D0EEF9"/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 dirty="0">
                <a:solidFill>
                  <a:schemeClr val="dk1"/>
                </a:solidFill>
                <a:latin typeface="Arial" panose="020B0604020202020204" pitchFamily="34" charset="0"/>
                <a:ea typeface="Twentieth Century"/>
                <a:cs typeface="Arial" panose="020B0604020202020204" pitchFamily="34" charset="0"/>
                <a:sym typeface="Twentieth Century"/>
              </a:rPr>
              <a:t>So, in the context of this novel, does language ONLY have power when combined with other qualities such as social position? </a:t>
            </a:r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lvl="0" indent="-3492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lang="en-GB" sz="2800" dirty="0">
                <a:solidFill>
                  <a:schemeClr val="dk1"/>
                </a:solidFill>
                <a:latin typeface="Arial" panose="020B0604020202020204" pitchFamily="34" charset="0"/>
                <a:ea typeface="Twentieth Century"/>
                <a:cs typeface="Arial" panose="020B0604020202020204" pitchFamily="34" charset="0"/>
                <a:sym typeface="Twentieth Century"/>
              </a:rPr>
              <a:t>How do factors of gender influence this notion of ‘language and power’ in this novel? </a:t>
            </a:r>
            <a:endParaRPr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800" dirty="0">
              <a:solidFill>
                <a:schemeClr val="dk1"/>
              </a:solidFill>
              <a:latin typeface="Twentieth Century"/>
              <a:ea typeface="Twentieth Century"/>
              <a:cs typeface="Twentieth Century"/>
              <a:sym typeface="Twentieth Century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6"/>
          <p:cNvSpPr txBox="1">
            <a:spLocks noGrp="1"/>
          </p:cNvSpPr>
          <p:nvPr>
            <p:ph type="title"/>
          </p:nvPr>
        </p:nvSpPr>
        <p:spPr>
          <a:xfrm>
            <a:off x="1562011" y="468675"/>
            <a:ext cx="9720072" cy="14996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ts val="5000"/>
              <a:buFont typeface="Twentieth Century"/>
              <a:buNone/>
            </a:pPr>
            <a:r>
              <a:rPr lang="en-GB" dirty="0"/>
              <a:t>RE-CREATIVE WRITING CHAPTER 8 </a:t>
            </a:r>
            <a:r>
              <a:rPr lang="en-GB" dirty="0">
                <a:solidFill>
                  <a:srgbClr val="7DC491"/>
                </a:solidFill>
              </a:rPr>
              <a:t>– OPTIONAL EXTRA</a:t>
            </a:r>
            <a:endParaRPr dirty="0">
              <a:solidFill>
                <a:srgbClr val="7DC491"/>
              </a:solidFill>
            </a:endParaRPr>
          </a:p>
        </p:txBody>
      </p:sp>
      <p:sp>
        <p:nvSpPr>
          <p:cNvPr id="95" name="Google Shape;95;p6"/>
          <p:cNvSpPr txBox="1">
            <a:spLocks noGrp="1"/>
          </p:cNvSpPr>
          <p:nvPr>
            <p:ph type="body" idx="1"/>
          </p:nvPr>
        </p:nvSpPr>
        <p:spPr>
          <a:xfrm>
            <a:off x="459375" y="2286000"/>
            <a:ext cx="11109600" cy="4023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45700" tIns="45700" rIns="45700" bIns="45700" anchor="t" anchorCtr="0">
            <a:normAutofit lnSpcReduction="10000"/>
          </a:bodyPr>
          <a:lstStyle/>
          <a:p>
            <a:pPr marL="9144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dirty="0"/>
              <a:t>Based on the narrative gap ‘And on the morrow Justine died’, Shelley does not describe Justine’s execution for the death of William. Describe it from the point of view of:</a:t>
            </a:r>
            <a:endParaRPr dirty="0"/>
          </a:p>
          <a:p>
            <a:pPr marL="548640" lvl="0" indent="-4572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GB" dirty="0"/>
              <a:t>Justine – on her way to the gallows</a:t>
            </a:r>
            <a:endParaRPr dirty="0"/>
          </a:p>
          <a:p>
            <a:pPr marL="548640" lvl="0" indent="-4572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GB" dirty="0"/>
              <a:t>Frankenstein watching Justine’s hanging</a:t>
            </a:r>
            <a:endParaRPr dirty="0"/>
          </a:p>
          <a:p>
            <a:pPr marL="548640" lvl="0" indent="-4572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GB" dirty="0"/>
              <a:t>Elizabeth watching Justine’s hanging</a:t>
            </a:r>
            <a:endParaRPr dirty="0"/>
          </a:p>
          <a:p>
            <a:pPr marL="548640" lvl="0" indent="-45720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Font typeface="+mj-lt"/>
              <a:buAutoNum type="alphaLcParenR"/>
            </a:pPr>
            <a:r>
              <a:rPr lang="en-GB" dirty="0"/>
              <a:t>The Creature – who will be watching, although where he can’t be seen</a:t>
            </a:r>
            <a:endParaRPr dirty="0"/>
          </a:p>
          <a:p>
            <a:pPr marL="9144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en-GB" dirty="0"/>
              <a:t> </a:t>
            </a:r>
            <a:endParaRPr dirty="0"/>
          </a:p>
          <a:p>
            <a:pPr marL="91440" lvl="0" indent="0" algn="l" rtl="0">
              <a:lnSpc>
                <a:spcPct val="90000"/>
              </a:lnSpc>
              <a:spcBef>
                <a:spcPts val="1400"/>
              </a:spcBef>
              <a:spcAft>
                <a:spcPts val="0"/>
              </a:spcAft>
              <a:buNone/>
            </a:pPr>
            <a:r>
              <a:rPr lang="en-GB" dirty="0"/>
              <a:t>Use 350 – 400 words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8"/>
          <p:cNvSpPr txBox="1">
            <a:spLocks noGrp="1"/>
          </p:cNvSpPr>
          <p:nvPr>
            <p:ph type="title"/>
          </p:nvPr>
        </p:nvSpPr>
        <p:spPr>
          <a:xfrm>
            <a:off x="1319960" y="531432"/>
            <a:ext cx="10991400" cy="724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 fontScale="90000"/>
          </a:bodyPr>
          <a:lstStyle/>
          <a:p>
            <a:pPr marL="0" lvl="0" indent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C0C0C"/>
              </a:buClr>
              <a:buSzPct val="172413"/>
              <a:buFont typeface="Twentieth Century"/>
              <a:buNone/>
            </a:pPr>
            <a:r>
              <a:rPr lang="en-GB" sz="4000" cap="none" dirty="0"/>
              <a:t>COMPREHENSION QUESTIONS FOR REVISION </a:t>
            </a:r>
            <a:r>
              <a:rPr lang="en-GB" sz="2900" cap="none" dirty="0"/>
              <a:t>– </a:t>
            </a:r>
            <a:br>
              <a:rPr lang="en-GB" sz="2900" cap="none" dirty="0"/>
            </a:br>
            <a:r>
              <a:rPr lang="en-GB" sz="2900" b="1" cap="none" dirty="0"/>
              <a:t>Remember, if in doubt comment, quotation, analyse the language</a:t>
            </a:r>
            <a:endParaRPr sz="2900" b="1" cap="none" dirty="0"/>
          </a:p>
        </p:txBody>
      </p:sp>
      <p:sp>
        <p:nvSpPr>
          <p:cNvPr id="101" name="Google Shape;101;p8"/>
          <p:cNvSpPr txBox="1">
            <a:spLocks noGrp="1"/>
          </p:cNvSpPr>
          <p:nvPr>
            <p:ph type="body" idx="1"/>
          </p:nvPr>
        </p:nvSpPr>
        <p:spPr>
          <a:xfrm>
            <a:off x="690282" y="1643871"/>
            <a:ext cx="10775577" cy="440116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spAutoFit/>
          </a:bodyPr>
          <a:lstStyle/>
          <a:p>
            <a:pPr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+mj-lt"/>
              <a:buAutoNum type="arabicPeriod"/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Explain </a:t>
            </a:r>
            <a:r>
              <a:rPr lang="en-GB" sz="2000" b="0" i="0" u="none" strike="noStrike" cap="non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Victor does not announce the real murderer, nor confess to the crime himself. </a:t>
            </a:r>
            <a:endParaRPr sz="20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+mj-lt"/>
              <a:buAutoNum type="arabicPeriod"/>
            </a:pPr>
            <a:r>
              <a:rPr lang="en-GB" sz="2000" b="0" i="0" u="none" strike="noStrike" cap="non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 how the evidence against Justine builds. </a:t>
            </a:r>
            <a:endParaRPr sz="20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+mj-lt"/>
              <a:buAutoNum type="arabicPeriod"/>
            </a:pPr>
            <a:r>
              <a:rPr lang="en-GB" sz="2000" b="0" i="0" u="none" strike="noStrike" cap="non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Examine the accuracy of Justine’s assertion, “I believe that I have no enemy on earth, and none surely would have been so wicked as to destroy me wantonly.”</a:t>
            </a:r>
            <a:endParaRPr sz="20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+mj-lt"/>
              <a:buAutoNum type="arabicPeriod"/>
            </a:pPr>
            <a:r>
              <a:rPr lang="en-GB" sz="2000" b="0" i="0" u="none" strike="noStrike" cap="non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Explain why Elizabeth fails to defend and save Justine. </a:t>
            </a:r>
            <a:endParaRPr sz="20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+mj-lt"/>
              <a:buAutoNum type="arabicPeriod"/>
            </a:pPr>
            <a:r>
              <a:rPr lang="en-GB" sz="2000" b="0" i="0" u="none" strike="noStrike" cap="non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Why does Victor claim he is suffering worse than the accused? </a:t>
            </a:r>
            <a:endParaRPr sz="20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+mj-lt"/>
              <a:buAutoNum type="arabicPeriod"/>
            </a:pPr>
            <a:r>
              <a:rPr lang="en-GB" sz="2000" b="0" i="0" u="none" strike="noStrike" cap="non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you believe that Justine would have been convicted of William’s murder if she had not confessed to it? Why, or why not? </a:t>
            </a:r>
            <a:endParaRPr sz="20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+mj-lt"/>
              <a:buAutoNum type="arabicPeriod"/>
            </a:pPr>
            <a:r>
              <a:rPr lang="en-GB" sz="2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Explain</a:t>
            </a:r>
            <a:r>
              <a:rPr lang="en-GB" sz="2000" b="0" i="0" u="none" strike="noStrike" cap="non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why Justine confesses to William’s murder. </a:t>
            </a:r>
            <a:endParaRPr sz="20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+mj-lt"/>
              <a:buAutoNum type="arabicPeriod"/>
            </a:pPr>
            <a:r>
              <a:rPr lang="en-GB" sz="2000" b="0" i="0" u="none" strike="noStrike" cap="non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Evaluate Victor’s decision to keep his suspicions regarding William’s murder to himself. </a:t>
            </a:r>
            <a:endParaRPr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+mj-lt"/>
              <a:buAutoNum type="arabicPeriod"/>
            </a:pPr>
            <a:r>
              <a:rPr lang="en-GB" sz="2000" b="0" i="0" u="none" strike="noStrike" cap="non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 you agree or disagree with the decision he made? Provide details to support your answer. </a:t>
            </a:r>
            <a:endParaRPr sz="20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R="0" lvl="0" indent="-457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+mj-lt"/>
              <a:buAutoNum type="arabicPeriod"/>
            </a:pPr>
            <a:r>
              <a:rPr lang="en-GB" sz="2000" b="0" i="0" u="none" strike="noStrike" cap="none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Mary Shelley wrote Chapter 8 as a commentary on what was, in her opinion, a flawed legal system. Provide examples of how Justine may have received an unfair trial. </a:t>
            </a:r>
            <a:endParaRPr sz="2000" b="0" i="0" u="none" strike="noStrike" cap="none" dirty="0">
              <a:solidFill>
                <a:schemeClr val="dk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761</Words>
  <Application>Microsoft Office PowerPoint</Application>
  <PresentationFormat>Widescreen</PresentationFormat>
  <Paragraphs>57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Twentieth Century</vt:lpstr>
      <vt:lpstr>Simple Light</vt:lpstr>
      <vt:lpstr>Custom Design</vt:lpstr>
      <vt:lpstr>Frankenstein </vt:lpstr>
      <vt:lpstr>NOTES TO TEACHERS</vt:lpstr>
      <vt:lpstr>THE HORROR WITHIN:</vt:lpstr>
      <vt:lpstr>GOTHIC LANGUAGE - VICTOR</vt:lpstr>
      <vt:lpstr>GOTHIC LANGUAGE – ELIZABETH AND JUSTINE</vt:lpstr>
      <vt:lpstr>RE-CREATIVE WRITING CHAPTER 8 – OPTIONAL EXTRA</vt:lpstr>
      <vt:lpstr>COMPREHENSION QUESTIONS FOR REVISION –  Remember, if in doubt comment, quotation, analyse the language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Frankenstein </dc:title>
  <dc:creator>GWEN NELSON</dc:creator>
  <cp:lastModifiedBy>Emily Evans</cp:lastModifiedBy>
  <cp:revision>2</cp:revision>
  <dcterms:created xsi:type="dcterms:W3CDTF">2017-12-05T08:34:15Z</dcterms:created>
  <dcterms:modified xsi:type="dcterms:W3CDTF">2025-06-17T08:55:26Z</dcterms:modified>
</cp:coreProperties>
</file>