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0" r:id="rId2"/>
  </p:sldMasterIdLst>
  <p:notesMasterIdLst>
    <p:notesMasterId r:id="rId8"/>
  </p:notesMasterIdLst>
  <p:sldIdLst>
    <p:sldId id="275" r:id="rId3"/>
    <p:sldId id="276" r:id="rId4"/>
    <p:sldId id="258" r:id="rId5"/>
    <p:sldId id="259" r:id="rId6"/>
    <p:sldId id="260"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iHPLH4znOXPAOn7gsMdEy1ebf9h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customschemas.google.com/relationships/presentationmetadata" Target="metadata"/><Relationship Id="rId4" Type="http://schemas.openxmlformats.org/officeDocument/2006/relationships/slide" Target="slides/slide2.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79750" y="4715125"/>
            <a:ext cx="5438125" cy="446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5f5fe057d9_0_5:notes"/>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5f5fe057d9_0_5:notes"/>
          <p:cNvSpPr txBox="1">
            <a:spLocks noGrp="1"/>
          </p:cNvSpPr>
          <p:nvPr>
            <p:ph type="body" idx="1"/>
          </p:nvPr>
        </p:nvSpPr>
        <p:spPr>
          <a:xfrm>
            <a:off x="679750" y="4715125"/>
            <a:ext cx="5438100" cy="4467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 name="Google Shape;9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35f750092ed_0_9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35f750092ed_0_9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g35f750092ed_0_9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2" name="Google Shape;112;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Use to get students to develop a deep analysis of a quotation</a:t>
            </a:r>
            <a:endParaRPr/>
          </a:p>
        </p:txBody>
      </p:sp>
      <p:sp>
        <p:nvSpPr>
          <p:cNvPr id="113" name="Google Shape;113;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0126A-0E60-44CB-9BFA-231090065EA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375D38F-1516-4615-B96B-36F8474AC8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F40D93D-3725-4BA6-928F-0E20E5971AFF}"/>
              </a:ext>
            </a:extLst>
          </p:cNvPr>
          <p:cNvSpPr>
            <a:spLocks noGrp="1"/>
          </p:cNvSpPr>
          <p:nvPr>
            <p:ph type="dt" sz="half" idx="10"/>
          </p:nvPr>
        </p:nvSpPr>
        <p:spPr/>
        <p:txBody>
          <a:bodyPr/>
          <a:lstStyle/>
          <a:p>
            <a:fld id="{6D2D1C1E-754A-477C-A256-DCFE79E57AB9}" type="datetimeFigureOut">
              <a:rPr lang="en-GB" smtClean="0"/>
              <a:t>17/06/2025</a:t>
            </a:fld>
            <a:endParaRPr lang="en-GB"/>
          </a:p>
        </p:txBody>
      </p:sp>
      <p:sp>
        <p:nvSpPr>
          <p:cNvPr id="5" name="Footer Placeholder 4">
            <a:extLst>
              <a:ext uri="{FF2B5EF4-FFF2-40B4-BE49-F238E27FC236}">
                <a16:creationId xmlns:a16="http://schemas.microsoft.com/office/drawing/2014/main" id="{08166D58-0CF9-4BAD-8B25-29CDAC20FB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8B60A7-24AE-4209-AD5A-7D3955273BA4}"/>
              </a:ext>
            </a:extLst>
          </p:cNvPr>
          <p:cNvSpPr>
            <a:spLocks noGrp="1"/>
          </p:cNvSpPr>
          <p:nvPr>
            <p:ph type="sldNum" sz="quarter" idx="12"/>
          </p:nvPr>
        </p:nvSpPr>
        <p:spPr/>
        <p:txBody>
          <a:bodyPr/>
          <a:lstStyle/>
          <a:p>
            <a:fld id="{60B842D4-D30A-4809-BAC3-C5515C6F9B73}" type="slidenum">
              <a:rPr lang="en-GB" smtClean="0"/>
              <a:t>‹#›</a:t>
            </a:fld>
            <a:endParaRPr lang="en-GB"/>
          </a:p>
        </p:txBody>
      </p:sp>
    </p:spTree>
    <p:extLst>
      <p:ext uri="{BB962C8B-B14F-4D97-AF65-F5344CB8AC3E}">
        <p14:creationId xmlns:p14="http://schemas.microsoft.com/office/powerpoint/2010/main" val="2163368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D297F-E215-4444-BA39-8C26E2701DE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2B85E4C-7F4D-4270-ACA6-839BAD6C42C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D3E260-FF2F-47F5-B3BB-9B21A556F733}"/>
              </a:ext>
            </a:extLst>
          </p:cNvPr>
          <p:cNvSpPr>
            <a:spLocks noGrp="1"/>
          </p:cNvSpPr>
          <p:nvPr>
            <p:ph type="dt" sz="half" idx="10"/>
          </p:nvPr>
        </p:nvSpPr>
        <p:spPr/>
        <p:txBody>
          <a:bodyPr/>
          <a:lstStyle/>
          <a:p>
            <a:fld id="{6D2D1C1E-754A-477C-A256-DCFE79E57AB9}" type="datetimeFigureOut">
              <a:rPr lang="en-GB" smtClean="0"/>
              <a:t>17/06/2025</a:t>
            </a:fld>
            <a:endParaRPr lang="en-GB"/>
          </a:p>
        </p:txBody>
      </p:sp>
      <p:sp>
        <p:nvSpPr>
          <p:cNvPr id="5" name="Footer Placeholder 4">
            <a:extLst>
              <a:ext uri="{FF2B5EF4-FFF2-40B4-BE49-F238E27FC236}">
                <a16:creationId xmlns:a16="http://schemas.microsoft.com/office/drawing/2014/main" id="{97472332-C11D-4C7C-A6D7-EB93ACEA70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273BFE-1ADD-4226-8590-62AD5265A5DB}"/>
              </a:ext>
            </a:extLst>
          </p:cNvPr>
          <p:cNvSpPr>
            <a:spLocks noGrp="1"/>
          </p:cNvSpPr>
          <p:nvPr>
            <p:ph type="sldNum" sz="quarter" idx="12"/>
          </p:nvPr>
        </p:nvSpPr>
        <p:spPr/>
        <p:txBody>
          <a:bodyPr/>
          <a:lstStyle/>
          <a:p>
            <a:fld id="{60B842D4-D30A-4809-BAC3-C5515C6F9B73}" type="slidenum">
              <a:rPr lang="en-GB" smtClean="0"/>
              <a:t>‹#›</a:t>
            </a:fld>
            <a:endParaRPr lang="en-GB"/>
          </a:p>
        </p:txBody>
      </p:sp>
    </p:spTree>
    <p:extLst>
      <p:ext uri="{BB962C8B-B14F-4D97-AF65-F5344CB8AC3E}">
        <p14:creationId xmlns:p14="http://schemas.microsoft.com/office/powerpoint/2010/main" val="3974267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78F01-6BE4-4753-AAE6-78698E1E42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F248008-F73C-4CE0-A682-86EE88F63C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6879502-B434-445F-A49C-13DA7321480A}"/>
              </a:ext>
            </a:extLst>
          </p:cNvPr>
          <p:cNvSpPr>
            <a:spLocks noGrp="1"/>
          </p:cNvSpPr>
          <p:nvPr>
            <p:ph type="dt" sz="half" idx="10"/>
          </p:nvPr>
        </p:nvSpPr>
        <p:spPr/>
        <p:txBody>
          <a:bodyPr/>
          <a:lstStyle/>
          <a:p>
            <a:fld id="{6D2D1C1E-754A-477C-A256-DCFE79E57AB9}" type="datetimeFigureOut">
              <a:rPr lang="en-GB" smtClean="0"/>
              <a:t>17/06/2025</a:t>
            </a:fld>
            <a:endParaRPr lang="en-GB"/>
          </a:p>
        </p:txBody>
      </p:sp>
      <p:sp>
        <p:nvSpPr>
          <p:cNvPr id="5" name="Footer Placeholder 4">
            <a:extLst>
              <a:ext uri="{FF2B5EF4-FFF2-40B4-BE49-F238E27FC236}">
                <a16:creationId xmlns:a16="http://schemas.microsoft.com/office/drawing/2014/main" id="{647247D6-E81C-4CCD-BF0F-CF0255BD58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F88C0D-7BA6-41DD-87F7-DCC54A547DC6}"/>
              </a:ext>
            </a:extLst>
          </p:cNvPr>
          <p:cNvSpPr>
            <a:spLocks noGrp="1"/>
          </p:cNvSpPr>
          <p:nvPr>
            <p:ph type="sldNum" sz="quarter" idx="12"/>
          </p:nvPr>
        </p:nvSpPr>
        <p:spPr/>
        <p:txBody>
          <a:bodyPr/>
          <a:lstStyle/>
          <a:p>
            <a:fld id="{60B842D4-D30A-4809-BAC3-C5515C6F9B73}" type="slidenum">
              <a:rPr lang="en-GB" smtClean="0"/>
              <a:t>‹#›</a:t>
            </a:fld>
            <a:endParaRPr lang="en-GB"/>
          </a:p>
        </p:txBody>
      </p:sp>
    </p:spTree>
    <p:extLst>
      <p:ext uri="{BB962C8B-B14F-4D97-AF65-F5344CB8AC3E}">
        <p14:creationId xmlns:p14="http://schemas.microsoft.com/office/powerpoint/2010/main" val="25037793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6C210-B3F9-4E16-9854-DA69E2A58D6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BB646A-5219-4C4F-870E-E5982B2B5CC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77DB7E6-E8BB-49A5-A5AD-11DD68678FE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C3D5C63-F635-4183-B6E2-84A9192917D2}"/>
              </a:ext>
            </a:extLst>
          </p:cNvPr>
          <p:cNvSpPr>
            <a:spLocks noGrp="1"/>
          </p:cNvSpPr>
          <p:nvPr>
            <p:ph type="dt" sz="half" idx="10"/>
          </p:nvPr>
        </p:nvSpPr>
        <p:spPr/>
        <p:txBody>
          <a:bodyPr/>
          <a:lstStyle/>
          <a:p>
            <a:fld id="{6D2D1C1E-754A-477C-A256-DCFE79E57AB9}" type="datetimeFigureOut">
              <a:rPr lang="en-GB" smtClean="0"/>
              <a:t>17/06/2025</a:t>
            </a:fld>
            <a:endParaRPr lang="en-GB"/>
          </a:p>
        </p:txBody>
      </p:sp>
      <p:sp>
        <p:nvSpPr>
          <p:cNvPr id="6" name="Footer Placeholder 5">
            <a:extLst>
              <a:ext uri="{FF2B5EF4-FFF2-40B4-BE49-F238E27FC236}">
                <a16:creationId xmlns:a16="http://schemas.microsoft.com/office/drawing/2014/main" id="{0CE1B5C7-FD58-4803-A18D-85676F4D81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7A02DA-A9B2-47EE-AEE6-A25F021A2B7C}"/>
              </a:ext>
            </a:extLst>
          </p:cNvPr>
          <p:cNvSpPr>
            <a:spLocks noGrp="1"/>
          </p:cNvSpPr>
          <p:nvPr>
            <p:ph type="sldNum" sz="quarter" idx="12"/>
          </p:nvPr>
        </p:nvSpPr>
        <p:spPr/>
        <p:txBody>
          <a:bodyPr/>
          <a:lstStyle/>
          <a:p>
            <a:fld id="{60B842D4-D30A-4809-BAC3-C5515C6F9B73}" type="slidenum">
              <a:rPr lang="en-GB" smtClean="0"/>
              <a:t>‹#›</a:t>
            </a:fld>
            <a:endParaRPr lang="en-GB"/>
          </a:p>
        </p:txBody>
      </p:sp>
    </p:spTree>
    <p:extLst>
      <p:ext uri="{BB962C8B-B14F-4D97-AF65-F5344CB8AC3E}">
        <p14:creationId xmlns:p14="http://schemas.microsoft.com/office/powerpoint/2010/main" val="1629285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8F982-A54D-441F-9576-BDB200E88C4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7CD535-D493-4FC5-BEE6-5B5AB40EC0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580439F-B729-4E10-8B80-64DECF948CE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F19C591-89E6-490B-A5CF-02B8F7A94A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DBC6095-958F-48F0-A0DF-134468FD64F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6746EC-D0DA-419E-B2A6-0D9096042BB3}"/>
              </a:ext>
            </a:extLst>
          </p:cNvPr>
          <p:cNvSpPr>
            <a:spLocks noGrp="1"/>
          </p:cNvSpPr>
          <p:nvPr>
            <p:ph type="dt" sz="half" idx="10"/>
          </p:nvPr>
        </p:nvSpPr>
        <p:spPr/>
        <p:txBody>
          <a:bodyPr/>
          <a:lstStyle/>
          <a:p>
            <a:fld id="{6D2D1C1E-754A-477C-A256-DCFE79E57AB9}" type="datetimeFigureOut">
              <a:rPr lang="en-GB" smtClean="0"/>
              <a:t>17/06/2025</a:t>
            </a:fld>
            <a:endParaRPr lang="en-GB"/>
          </a:p>
        </p:txBody>
      </p:sp>
      <p:sp>
        <p:nvSpPr>
          <p:cNvPr id="8" name="Footer Placeholder 7">
            <a:extLst>
              <a:ext uri="{FF2B5EF4-FFF2-40B4-BE49-F238E27FC236}">
                <a16:creationId xmlns:a16="http://schemas.microsoft.com/office/drawing/2014/main" id="{D25D8385-51C2-4057-A53E-E09255854B4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F42D504-830B-42F1-913D-3971997C2CA8}"/>
              </a:ext>
            </a:extLst>
          </p:cNvPr>
          <p:cNvSpPr>
            <a:spLocks noGrp="1"/>
          </p:cNvSpPr>
          <p:nvPr>
            <p:ph type="sldNum" sz="quarter" idx="12"/>
          </p:nvPr>
        </p:nvSpPr>
        <p:spPr/>
        <p:txBody>
          <a:bodyPr/>
          <a:lstStyle/>
          <a:p>
            <a:fld id="{60B842D4-D30A-4809-BAC3-C5515C6F9B73}" type="slidenum">
              <a:rPr lang="en-GB" smtClean="0"/>
              <a:t>‹#›</a:t>
            </a:fld>
            <a:endParaRPr lang="en-GB"/>
          </a:p>
        </p:txBody>
      </p:sp>
    </p:spTree>
    <p:extLst>
      <p:ext uri="{BB962C8B-B14F-4D97-AF65-F5344CB8AC3E}">
        <p14:creationId xmlns:p14="http://schemas.microsoft.com/office/powerpoint/2010/main" val="8226655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788FB-6F24-4872-8E05-9AC7F875830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52C0729-1492-4E63-8B29-8BA82CE5B605}"/>
              </a:ext>
            </a:extLst>
          </p:cNvPr>
          <p:cNvSpPr>
            <a:spLocks noGrp="1"/>
          </p:cNvSpPr>
          <p:nvPr>
            <p:ph type="dt" sz="half" idx="10"/>
          </p:nvPr>
        </p:nvSpPr>
        <p:spPr/>
        <p:txBody>
          <a:bodyPr/>
          <a:lstStyle/>
          <a:p>
            <a:fld id="{6D2D1C1E-754A-477C-A256-DCFE79E57AB9}" type="datetimeFigureOut">
              <a:rPr lang="en-GB" smtClean="0"/>
              <a:t>17/06/2025</a:t>
            </a:fld>
            <a:endParaRPr lang="en-GB"/>
          </a:p>
        </p:txBody>
      </p:sp>
      <p:sp>
        <p:nvSpPr>
          <p:cNvPr id="4" name="Footer Placeholder 3">
            <a:extLst>
              <a:ext uri="{FF2B5EF4-FFF2-40B4-BE49-F238E27FC236}">
                <a16:creationId xmlns:a16="http://schemas.microsoft.com/office/drawing/2014/main" id="{66DE6B59-C7A6-4B50-96D4-AC4BDB3DAB7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E794D0-B8FD-48E3-BFA7-5DEA9DEC142B}"/>
              </a:ext>
            </a:extLst>
          </p:cNvPr>
          <p:cNvSpPr>
            <a:spLocks noGrp="1"/>
          </p:cNvSpPr>
          <p:nvPr>
            <p:ph type="sldNum" sz="quarter" idx="12"/>
          </p:nvPr>
        </p:nvSpPr>
        <p:spPr/>
        <p:txBody>
          <a:bodyPr/>
          <a:lstStyle/>
          <a:p>
            <a:fld id="{60B842D4-D30A-4809-BAC3-C5515C6F9B73}" type="slidenum">
              <a:rPr lang="en-GB" smtClean="0"/>
              <a:t>‹#›</a:t>
            </a:fld>
            <a:endParaRPr lang="en-GB"/>
          </a:p>
        </p:txBody>
      </p:sp>
    </p:spTree>
    <p:extLst>
      <p:ext uri="{BB962C8B-B14F-4D97-AF65-F5344CB8AC3E}">
        <p14:creationId xmlns:p14="http://schemas.microsoft.com/office/powerpoint/2010/main" val="18296437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4FCB43-9D03-4787-B828-B9EE83502E86}"/>
              </a:ext>
            </a:extLst>
          </p:cNvPr>
          <p:cNvSpPr>
            <a:spLocks noGrp="1"/>
          </p:cNvSpPr>
          <p:nvPr>
            <p:ph type="dt" sz="half" idx="10"/>
          </p:nvPr>
        </p:nvSpPr>
        <p:spPr/>
        <p:txBody>
          <a:bodyPr/>
          <a:lstStyle/>
          <a:p>
            <a:fld id="{6D2D1C1E-754A-477C-A256-DCFE79E57AB9}" type="datetimeFigureOut">
              <a:rPr lang="en-GB" smtClean="0"/>
              <a:t>17/06/2025</a:t>
            </a:fld>
            <a:endParaRPr lang="en-GB"/>
          </a:p>
        </p:txBody>
      </p:sp>
      <p:sp>
        <p:nvSpPr>
          <p:cNvPr id="3" name="Footer Placeholder 2">
            <a:extLst>
              <a:ext uri="{FF2B5EF4-FFF2-40B4-BE49-F238E27FC236}">
                <a16:creationId xmlns:a16="http://schemas.microsoft.com/office/drawing/2014/main" id="{4B13C4B7-1395-4095-A834-D802837F5A2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F9A7116-1306-47F0-B191-5ED5E20645E0}"/>
              </a:ext>
            </a:extLst>
          </p:cNvPr>
          <p:cNvSpPr>
            <a:spLocks noGrp="1"/>
          </p:cNvSpPr>
          <p:nvPr>
            <p:ph type="sldNum" sz="quarter" idx="12"/>
          </p:nvPr>
        </p:nvSpPr>
        <p:spPr/>
        <p:txBody>
          <a:bodyPr/>
          <a:lstStyle/>
          <a:p>
            <a:fld id="{60B842D4-D30A-4809-BAC3-C5515C6F9B73}" type="slidenum">
              <a:rPr lang="en-GB" smtClean="0"/>
              <a:t>‹#›</a:t>
            </a:fld>
            <a:endParaRPr lang="en-GB"/>
          </a:p>
        </p:txBody>
      </p:sp>
    </p:spTree>
    <p:extLst>
      <p:ext uri="{BB962C8B-B14F-4D97-AF65-F5344CB8AC3E}">
        <p14:creationId xmlns:p14="http://schemas.microsoft.com/office/powerpoint/2010/main" val="9765070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A606B-A140-4C5F-81CF-0357A111F7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09CF3DA-ED1F-4DB1-9250-AEDC012877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B1F3938-8BD4-4B99-ADED-F3B650BF73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8C6E8E3-44C0-449C-A7BA-1592CF60EBAC}"/>
              </a:ext>
            </a:extLst>
          </p:cNvPr>
          <p:cNvSpPr>
            <a:spLocks noGrp="1"/>
          </p:cNvSpPr>
          <p:nvPr>
            <p:ph type="dt" sz="half" idx="10"/>
          </p:nvPr>
        </p:nvSpPr>
        <p:spPr/>
        <p:txBody>
          <a:bodyPr/>
          <a:lstStyle/>
          <a:p>
            <a:fld id="{6D2D1C1E-754A-477C-A256-DCFE79E57AB9}" type="datetimeFigureOut">
              <a:rPr lang="en-GB" smtClean="0"/>
              <a:t>17/06/2025</a:t>
            </a:fld>
            <a:endParaRPr lang="en-GB"/>
          </a:p>
        </p:txBody>
      </p:sp>
      <p:sp>
        <p:nvSpPr>
          <p:cNvPr id="6" name="Footer Placeholder 5">
            <a:extLst>
              <a:ext uri="{FF2B5EF4-FFF2-40B4-BE49-F238E27FC236}">
                <a16:creationId xmlns:a16="http://schemas.microsoft.com/office/drawing/2014/main" id="{10DBF16A-50BD-405B-9F8A-2AA38D789F4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873D1A-9757-48F7-8DB8-FACE198A477F}"/>
              </a:ext>
            </a:extLst>
          </p:cNvPr>
          <p:cNvSpPr>
            <a:spLocks noGrp="1"/>
          </p:cNvSpPr>
          <p:nvPr>
            <p:ph type="sldNum" sz="quarter" idx="12"/>
          </p:nvPr>
        </p:nvSpPr>
        <p:spPr/>
        <p:txBody>
          <a:bodyPr/>
          <a:lstStyle/>
          <a:p>
            <a:fld id="{60B842D4-D30A-4809-BAC3-C5515C6F9B73}" type="slidenum">
              <a:rPr lang="en-GB" smtClean="0"/>
              <a:t>‹#›</a:t>
            </a:fld>
            <a:endParaRPr lang="en-GB"/>
          </a:p>
        </p:txBody>
      </p:sp>
    </p:spTree>
    <p:extLst>
      <p:ext uri="{BB962C8B-B14F-4D97-AF65-F5344CB8AC3E}">
        <p14:creationId xmlns:p14="http://schemas.microsoft.com/office/powerpoint/2010/main" val="21065373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90192-0A3D-4863-8FBB-9C03E33151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BFC049C-661A-46B3-B9B4-E222C92B10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220D348-D254-4C48-9A6B-2AA158EBB3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D79C85-AD14-46C1-AF0C-233F23EEA068}"/>
              </a:ext>
            </a:extLst>
          </p:cNvPr>
          <p:cNvSpPr>
            <a:spLocks noGrp="1"/>
          </p:cNvSpPr>
          <p:nvPr>
            <p:ph type="dt" sz="half" idx="10"/>
          </p:nvPr>
        </p:nvSpPr>
        <p:spPr/>
        <p:txBody>
          <a:bodyPr/>
          <a:lstStyle/>
          <a:p>
            <a:fld id="{6D2D1C1E-754A-477C-A256-DCFE79E57AB9}" type="datetimeFigureOut">
              <a:rPr lang="en-GB" smtClean="0"/>
              <a:t>17/06/2025</a:t>
            </a:fld>
            <a:endParaRPr lang="en-GB"/>
          </a:p>
        </p:txBody>
      </p:sp>
      <p:sp>
        <p:nvSpPr>
          <p:cNvPr id="6" name="Footer Placeholder 5">
            <a:extLst>
              <a:ext uri="{FF2B5EF4-FFF2-40B4-BE49-F238E27FC236}">
                <a16:creationId xmlns:a16="http://schemas.microsoft.com/office/drawing/2014/main" id="{2E2291B5-9E3F-409D-8426-4970653AF30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1B2B6F-F693-4F03-B09D-0B6E21A33F29}"/>
              </a:ext>
            </a:extLst>
          </p:cNvPr>
          <p:cNvSpPr>
            <a:spLocks noGrp="1"/>
          </p:cNvSpPr>
          <p:nvPr>
            <p:ph type="sldNum" sz="quarter" idx="12"/>
          </p:nvPr>
        </p:nvSpPr>
        <p:spPr/>
        <p:txBody>
          <a:bodyPr/>
          <a:lstStyle/>
          <a:p>
            <a:fld id="{60B842D4-D30A-4809-BAC3-C5515C6F9B73}" type="slidenum">
              <a:rPr lang="en-GB" smtClean="0"/>
              <a:t>‹#›</a:t>
            </a:fld>
            <a:endParaRPr lang="en-GB"/>
          </a:p>
        </p:txBody>
      </p:sp>
    </p:spTree>
    <p:extLst>
      <p:ext uri="{BB962C8B-B14F-4D97-AF65-F5344CB8AC3E}">
        <p14:creationId xmlns:p14="http://schemas.microsoft.com/office/powerpoint/2010/main" val="1842548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7"/>
        <p:cNvGrpSpPr/>
        <p:nvPr/>
      </p:nvGrpSpPr>
      <p:grpSpPr>
        <a:xfrm>
          <a:off x="0" y="0"/>
          <a:ext cx="0" cy="0"/>
          <a:chOff x="0" y="0"/>
          <a:chExt cx="0" cy="0"/>
        </a:xfrm>
      </p:grpSpPr>
      <p:sp>
        <p:nvSpPr>
          <p:cNvPr id="28" name="Google Shape;2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F0B88-4123-479A-BF98-9E63D65DC17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864AB6D-711A-4E06-A35A-FACB9F19EA0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8FA707F-852A-42B8-90AD-D1E449D27BCC}"/>
              </a:ext>
            </a:extLst>
          </p:cNvPr>
          <p:cNvSpPr>
            <a:spLocks noGrp="1"/>
          </p:cNvSpPr>
          <p:nvPr>
            <p:ph type="dt" sz="half" idx="10"/>
          </p:nvPr>
        </p:nvSpPr>
        <p:spPr/>
        <p:txBody>
          <a:bodyPr/>
          <a:lstStyle/>
          <a:p>
            <a:fld id="{6D2D1C1E-754A-477C-A256-DCFE79E57AB9}" type="datetimeFigureOut">
              <a:rPr lang="en-GB" smtClean="0"/>
              <a:t>17/06/2025</a:t>
            </a:fld>
            <a:endParaRPr lang="en-GB"/>
          </a:p>
        </p:txBody>
      </p:sp>
      <p:sp>
        <p:nvSpPr>
          <p:cNvPr id="5" name="Footer Placeholder 4">
            <a:extLst>
              <a:ext uri="{FF2B5EF4-FFF2-40B4-BE49-F238E27FC236}">
                <a16:creationId xmlns:a16="http://schemas.microsoft.com/office/drawing/2014/main" id="{A5713A26-CC85-4399-B8A0-2606FC32EA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F37663-F06F-4359-84D9-646EFF2C0585}"/>
              </a:ext>
            </a:extLst>
          </p:cNvPr>
          <p:cNvSpPr>
            <a:spLocks noGrp="1"/>
          </p:cNvSpPr>
          <p:nvPr>
            <p:ph type="sldNum" sz="quarter" idx="12"/>
          </p:nvPr>
        </p:nvSpPr>
        <p:spPr/>
        <p:txBody>
          <a:bodyPr/>
          <a:lstStyle/>
          <a:p>
            <a:fld id="{60B842D4-D30A-4809-BAC3-C5515C6F9B73}" type="slidenum">
              <a:rPr lang="en-GB" smtClean="0"/>
              <a:t>‹#›</a:t>
            </a:fld>
            <a:endParaRPr lang="en-GB"/>
          </a:p>
        </p:txBody>
      </p:sp>
    </p:spTree>
    <p:extLst>
      <p:ext uri="{BB962C8B-B14F-4D97-AF65-F5344CB8AC3E}">
        <p14:creationId xmlns:p14="http://schemas.microsoft.com/office/powerpoint/2010/main" val="12589187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E87DFC-3443-4925-9CF0-0C12F369AA7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2FDF4B-EFDC-4F1B-A01F-6DDE721925B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21F5E7-41F3-4E92-B255-070C974CD5F3}"/>
              </a:ext>
            </a:extLst>
          </p:cNvPr>
          <p:cNvSpPr>
            <a:spLocks noGrp="1"/>
          </p:cNvSpPr>
          <p:nvPr>
            <p:ph type="dt" sz="half" idx="10"/>
          </p:nvPr>
        </p:nvSpPr>
        <p:spPr/>
        <p:txBody>
          <a:bodyPr/>
          <a:lstStyle/>
          <a:p>
            <a:fld id="{6D2D1C1E-754A-477C-A256-DCFE79E57AB9}" type="datetimeFigureOut">
              <a:rPr lang="en-GB" smtClean="0"/>
              <a:t>17/06/2025</a:t>
            </a:fld>
            <a:endParaRPr lang="en-GB"/>
          </a:p>
        </p:txBody>
      </p:sp>
      <p:sp>
        <p:nvSpPr>
          <p:cNvPr id="5" name="Footer Placeholder 4">
            <a:extLst>
              <a:ext uri="{FF2B5EF4-FFF2-40B4-BE49-F238E27FC236}">
                <a16:creationId xmlns:a16="http://schemas.microsoft.com/office/drawing/2014/main" id="{7AB1A323-87A3-4626-8C8F-DC34F743D3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6BB019-D6BD-4648-BE6A-D6ED55363112}"/>
              </a:ext>
            </a:extLst>
          </p:cNvPr>
          <p:cNvSpPr>
            <a:spLocks noGrp="1"/>
          </p:cNvSpPr>
          <p:nvPr>
            <p:ph type="sldNum" sz="quarter" idx="12"/>
          </p:nvPr>
        </p:nvSpPr>
        <p:spPr/>
        <p:txBody>
          <a:bodyPr/>
          <a:lstStyle/>
          <a:p>
            <a:fld id="{60B842D4-D30A-4809-BAC3-C5515C6F9B73}" type="slidenum">
              <a:rPr lang="en-GB" smtClean="0"/>
              <a:t>‹#›</a:t>
            </a:fld>
            <a:endParaRPr lang="en-GB"/>
          </a:p>
        </p:txBody>
      </p:sp>
    </p:spTree>
    <p:extLst>
      <p:ext uri="{BB962C8B-B14F-4D97-AF65-F5344CB8AC3E}">
        <p14:creationId xmlns:p14="http://schemas.microsoft.com/office/powerpoint/2010/main" val="2838250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1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1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6"/>
          <p:cNvSpPr>
            <a:spLocks noGrp="1"/>
          </p:cNvSpPr>
          <p:nvPr>
            <p:ph type="pic" idx="2"/>
          </p:nvPr>
        </p:nvSpPr>
        <p:spPr>
          <a:xfrm>
            <a:off x="5183188" y="987425"/>
            <a:ext cx="6172200" cy="4873625"/>
          </a:xfrm>
          <a:prstGeom prst="rect">
            <a:avLst/>
          </a:prstGeom>
          <a:noFill/>
          <a:ln>
            <a:noFill/>
          </a:ln>
        </p:spPr>
      </p:sp>
      <p:sp>
        <p:nvSpPr>
          <p:cNvPr id="68" name="Google Shape;68;p1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A39B71-BE14-488D-BFE7-67AEB4F47D4E}"/>
              </a:ext>
            </a:extLst>
          </p:cNvPr>
          <p:cNvSpPr>
            <a:spLocks noGrp="1"/>
          </p:cNvSpPr>
          <p:nvPr>
            <p:ph type="title"/>
          </p:nvPr>
        </p:nvSpPr>
        <p:spPr>
          <a:xfrm>
            <a:off x="1274427" y="410368"/>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535EA317-F197-42FB-946F-BC3E9301D6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37732F0-31FB-4554-8D12-A008008A77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2D1C1E-754A-477C-A256-DCFE79E57AB9}" type="datetimeFigureOut">
              <a:rPr lang="en-GB" smtClean="0"/>
              <a:t>17/06/2025</a:t>
            </a:fld>
            <a:endParaRPr lang="en-GB"/>
          </a:p>
        </p:txBody>
      </p:sp>
      <p:sp>
        <p:nvSpPr>
          <p:cNvPr id="5" name="Footer Placeholder 4">
            <a:extLst>
              <a:ext uri="{FF2B5EF4-FFF2-40B4-BE49-F238E27FC236}">
                <a16:creationId xmlns:a16="http://schemas.microsoft.com/office/drawing/2014/main" id="{4AE1F54A-514D-43F1-BC09-C4E0E2B5D2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360DDE2-8285-4D07-A7A8-4A00B71FCF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842D4-D30A-4809-BAC3-C5515C6F9B73}" type="slidenum">
              <a:rPr lang="en-GB" smtClean="0"/>
              <a:t>‹#›</a:t>
            </a:fld>
            <a:endParaRPr lang="en-GB"/>
          </a:p>
        </p:txBody>
      </p:sp>
      <p:sp>
        <p:nvSpPr>
          <p:cNvPr id="7" name="Google Shape;55;g35f5fc6d216_0_45">
            <a:extLst>
              <a:ext uri="{FF2B5EF4-FFF2-40B4-BE49-F238E27FC236}">
                <a16:creationId xmlns:a16="http://schemas.microsoft.com/office/drawing/2014/main" id="{40B51298-EC72-4742-BBE1-FECFFE05484C}"/>
              </a:ext>
            </a:extLst>
          </p:cNvPr>
          <p:cNvSpPr/>
          <p:nvPr userDrawn="1"/>
        </p:nvSpPr>
        <p:spPr>
          <a:xfrm rot="10800000" flipH="1">
            <a:off x="-3142" y="714372"/>
            <a:ext cx="1191397" cy="507300"/>
          </a:xfrm>
          <a:custGeom>
            <a:avLst/>
            <a:gdLst/>
            <a:ahLst/>
            <a:cxnLst/>
            <a:rect l="l" t="t" r="r" b="b"/>
            <a:pathLst>
              <a:path w="9248" h="10000" extrusionOk="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extLst>
      <p:ext uri="{BB962C8B-B14F-4D97-AF65-F5344CB8AC3E}">
        <p14:creationId xmlns:p14="http://schemas.microsoft.com/office/powerpoint/2010/main" val="3564245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7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
          <p:cNvSpPr txBox="1">
            <a:spLocks noGrp="1"/>
          </p:cNvSpPr>
          <p:nvPr>
            <p:ph type="ctrTitle" idx="4294967295"/>
          </p:nvPr>
        </p:nvSpPr>
        <p:spPr>
          <a:xfrm>
            <a:off x="0" y="992188"/>
            <a:ext cx="8521700" cy="2736850"/>
          </a:xfrm>
          <a:prstGeom prst="rect">
            <a:avLst/>
          </a:prstGeom>
          <a:noFill/>
          <a:ln>
            <a:noFill/>
          </a:ln>
        </p:spPr>
        <p:txBody>
          <a:bodyPr spcFirstLastPara="1" wrap="square" lIns="91425" tIns="45700" rIns="91425" bIns="45700" anchor="ctr" anchorCtr="0">
            <a:normAutofit/>
          </a:bodyPr>
          <a:lstStyle/>
          <a:p>
            <a:pPr algn="l">
              <a:lnSpc>
                <a:spcPct val="100000"/>
              </a:lnSpc>
              <a:buClr>
                <a:schemeClr val="dk1"/>
              </a:buClr>
              <a:buSzPts val="6600"/>
            </a:pPr>
            <a:r>
              <a:rPr lang="en-GB" sz="6600"/>
              <a:t>Frankenstein </a:t>
            </a:r>
            <a:endParaRPr sz="6600"/>
          </a:p>
        </p:txBody>
      </p:sp>
      <p:sp>
        <p:nvSpPr>
          <p:cNvPr id="61" name="Google Shape;61;p1"/>
          <p:cNvSpPr txBox="1">
            <a:spLocks noGrp="1"/>
          </p:cNvSpPr>
          <p:nvPr>
            <p:ph type="subTitle" idx="4294967295"/>
          </p:nvPr>
        </p:nvSpPr>
        <p:spPr>
          <a:xfrm>
            <a:off x="0" y="3778250"/>
            <a:ext cx="8521700" cy="1057275"/>
          </a:xfrm>
          <a:prstGeom prst="rect">
            <a:avLst/>
          </a:prstGeom>
          <a:noFill/>
          <a:ln>
            <a:noFill/>
          </a:ln>
        </p:spPr>
        <p:txBody>
          <a:bodyPr spcFirstLastPara="1" wrap="square" lIns="91425" tIns="45700" rIns="91425" bIns="45700" anchor="t" anchorCtr="0">
            <a:normAutofit/>
          </a:bodyPr>
          <a:lstStyle/>
          <a:p>
            <a:pPr marL="0" indent="0">
              <a:buClr>
                <a:schemeClr val="dk2"/>
              </a:buClr>
              <a:buSzPts val="2000"/>
            </a:pPr>
            <a:r>
              <a:rPr lang="en-GB" dirty="0"/>
              <a:t>CHAPTER 14</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g35f5fe057d9_0_5"/>
          <p:cNvSpPr txBox="1">
            <a:spLocks noGrp="1"/>
          </p:cNvSpPr>
          <p:nvPr>
            <p:ph type="title"/>
          </p:nvPr>
        </p:nvSpPr>
        <p:spPr>
          <a:xfrm>
            <a:off x="1382003" y="500062"/>
            <a:ext cx="10515600" cy="1325563"/>
          </a:xfrm>
          <a:prstGeom prst="rect">
            <a:avLst/>
          </a:prstGeom>
        </p:spPr>
        <p:txBody>
          <a:bodyPr spcFirstLastPara="1" wrap="square" lIns="91425" tIns="45700" rIns="91425" bIns="45700" anchor="t" anchorCtr="0">
            <a:normAutofit/>
          </a:bodyPr>
          <a:lstStyle/>
          <a:p>
            <a:r>
              <a:rPr lang="en-GB" dirty="0"/>
              <a:t>NOTES TO TEACHERS</a:t>
            </a:r>
          </a:p>
        </p:txBody>
      </p:sp>
      <p:sp>
        <p:nvSpPr>
          <p:cNvPr id="67" name="Google Shape;67;g35f5fe057d9_0_5"/>
          <p:cNvSpPr txBox="1">
            <a:spLocks noGrp="1"/>
          </p:cNvSpPr>
          <p:nvPr>
            <p:ph idx="1"/>
          </p:nvPr>
        </p:nvSpPr>
        <p:spPr>
          <a:prstGeom prst="rect">
            <a:avLst/>
          </a:prstGeom>
        </p:spPr>
        <p:txBody>
          <a:bodyPr spcFirstLastPara="1" wrap="square" lIns="91425" tIns="45700" rIns="91425" bIns="45700" anchor="t" anchorCtr="0">
            <a:normAutofit/>
          </a:bodyPr>
          <a:lstStyle/>
          <a:p>
            <a:pPr marL="0" indent="0">
              <a:spcBef>
                <a:spcPts val="360"/>
              </a:spcBef>
              <a:buNone/>
            </a:pPr>
            <a:r>
              <a:rPr lang="en-GB" dirty="0"/>
              <a:t>These were originally made for teaching AQA AS and A-Level Language and Literature courses. </a:t>
            </a:r>
            <a:endParaRPr dirty="0"/>
          </a:p>
          <a:p>
            <a:pPr marL="0" indent="0">
              <a:spcBef>
                <a:spcPts val="600"/>
              </a:spcBef>
              <a:buNone/>
            </a:pPr>
            <a:endParaRPr lang="en-GB" dirty="0"/>
          </a:p>
          <a:p>
            <a:pPr marL="0" indent="0">
              <a:spcBef>
                <a:spcPts val="600"/>
              </a:spcBef>
              <a:buNone/>
            </a:pPr>
            <a:r>
              <a:rPr lang="en-GB" dirty="0"/>
              <a:t>Hopefully, with some editing, they can be adaptable to:</a:t>
            </a:r>
            <a:endParaRPr dirty="0"/>
          </a:p>
          <a:p>
            <a:pPr marL="285750" indent="-285750">
              <a:spcBef>
                <a:spcPts val="600"/>
              </a:spcBef>
            </a:pPr>
            <a:r>
              <a:rPr lang="en-GB" dirty="0"/>
              <a:t>your exam board</a:t>
            </a:r>
            <a:endParaRPr dirty="0"/>
          </a:p>
          <a:p>
            <a:pPr marL="285750" indent="-285750">
              <a:spcBef>
                <a:spcPts val="600"/>
              </a:spcBef>
            </a:pPr>
            <a:r>
              <a:rPr lang="en-GB" dirty="0"/>
              <a:t>your Year 12 or 13 cohorts</a:t>
            </a:r>
            <a:endParaRPr dirty="0"/>
          </a:p>
          <a:p>
            <a:pPr marL="285750" indent="-285750">
              <a:spcBef>
                <a:spcPts val="600"/>
              </a:spcBef>
            </a:pPr>
            <a:r>
              <a:rPr lang="en-GB" dirty="0"/>
              <a:t>how you wish to teach your groups.</a:t>
            </a:r>
            <a:endParaRPr dirty="0"/>
          </a:p>
          <a:p>
            <a:pPr marL="0" indent="0">
              <a:spcBef>
                <a:spcPts val="600"/>
              </a:spcBef>
              <a:spcAft>
                <a:spcPts val="600"/>
              </a:spcAft>
              <a:buNone/>
            </a:pPr>
            <a:r>
              <a:rPr lang="en-GB" dirty="0"/>
              <a:t>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5"/>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3960"/>
              <a:buFont typeface="Calibri"/>
              <a:buNone/>
            </a:pPr>
            <a:r>
              <a:rPr lang="en-GB" sz="3559" dirty="0"/>
              <a:t>Read the extract below. Examine how Shelley presents the character of </a:t>
            </a:r>
            <a:r>
              <a:rPr lang="en-GB" sz="3559" dirty="0" err="1"/>
              <a:t>Safie</a:t>
            </a:r>
            <a:r>
              <a:rPr lang="en-GB" sz="3559" dirty="0"/>
              <a:t> in this extract.</a:t>
            </a:r>
            <a:endParaRPr sz="3559" dirty="0"/>
          </a:p>
        </p:txBody>
      </p:sp>
      <p:sp>
        <p:nvSpPr>
          <p:cNvPr id="102" name="Google Shape;102;p5"/>
          <p:cNvSpPr txBox="1">
            <a:spLocks noGrp="1"/>
          </p:cNvSpPr>
          <p:nvPr>
            <p:ph idx="1"/>
          </p:nvPr>
        </p:nvSpPr>
        <p:spPr>
          <a:prstGeom prst="rect">
            <a:avLst/>
          </a:prstGeom>
          <a:noFill/>
          <a:ln>
            <a:noFill/>
          </a:ln>
        </p:spPr>
        <p:txBody>
          <a:bodyPr spcFirstLastPara="1" wrap="square" lIns="91425" tIns="45700" rIns="91425" bIns="45700" anchor="t" anchorCtr="0">
            <a:normAutofit fontScale="92500" lnSpcReduction="20000"/>
          </a:bodyPr>
          <a:lstStyle/>
          <a:p>
            <a:pPr marL="228600" lvl="0" indent="0" algn="l" rtl="0">
              <a:lnSpc>
                <a:spcPct val="90000"/>
              </a:lnSpc>
              <a:spcBef>
                <a:spcPts val="0"/>
              </a:spcBef>
              <a:spcAft>
                <a:spcPts val="0"/>
              </a:spcAft>
              <a:buNone/>
            </a:pPr>
            <a:r>
              <a:rPr lang="en-GB" i="1" dirty="0"/>
              <a:t>"</a:t>
            </a:r>
            <a:r>
              <a:rPr lang="en-GB" i="1" dirty="0" err="1"/>
              <a:t>Safie</a:t>
            </a:r>
            <a:r>
              <a:rPr lang="en-GB" i="1" dirty="0"/>
              <a:t> related that her mother was a Christian Arab, seized and made a slave by the Turks; recommended by her beauty, she had won the heart of the father of </a:t>
            </a:r>
            <a:r>
              <a:rPr lang="en-GB" i="1" dirty="0" err="1"/>
              <a:t>Safie</a:t>
            </a:r>
            <a:r>
              <a:rPr lang="en-GB" i="1" dirty="0"/>
              <a:t>, who married her. The young girl spoke in high and enthusiastic terms of her mother, who, born in freedom, spumed the bondage to which she was now reduced. She instructed her daughter in the tenets of her religion, and taught her to aspire to higher powers of intellect, and an independence of spirit, forbidden to the female followers of Mahomet. This lady died; but her lessons were indelibly impressed on the mind of </a:t>
            </a:r>
            <a:r>
              <a:rPr lang="en-GB" i="1" dirty="0" err="1"/>
              <a:t>Safie</a:t>
            </a:r>
            <a:r>
              <a:rPr lang="en-GB" i="1" dirty="0"/>
              <a:t>, who sickened at the prospect of again returning to Asia and being immured within the walls of a harem, allowed only to occupy herself with infantile amusements, ill suited to the temper of her soul, now accustomed to grand ideas and a noble emulation for virtue. The prospect of marrying a Christian, and remaining in a country where women were allowed to take a rank in society, was enchanting to her.”</a:t>
            </a:r>
            <a:endParaRPr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35f750092ed_0_90"/>
          <p:cNvSpPr txBox="1">
            <a:spLocks noGrp="1"/>
          </p:cNvSpPr>
          <p:nvPr>
            <p:ph type="title"/>
          </p:nvPr>
        </p:nvSpPr>
        <p:spPr>
          <a:xfrm>
            <a:off x="1552333" y="338649"/>
            <a:ext cx="10515600" cy="1325563"/>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GB" dirty="0"/>
              <a:t>TASK</a:t>
            </a:r>
          </a:p>
        </p:txBody>
      </p:sp>
      <p:sp>
        <p:nvSpPr>
          <p:cNvPr id="109" name="Google Shape;109;g35f750092ed_0_90"/>
          <p:cNvSpPr txBox="1">
            <a:spLocks noGrp="1"/>
          </p:cNvSpPr>
          <p:nvPr>
            <p:ph idx="1"/>
          </p:nvPr>
        </p:nvSpPr>
        <p:spPr>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sz="3600" dirty="0"/>
          </a:p>
          <a:p>
            <a:pPr marL="0" lvl="0" indent="0" algn="l" rtl="0">
              <a:spcBef>
                <a:spcPts val="1000"/>
              </a:spcBef>
              <a:spcAft>
                <a:spcPts val="0"/>
              </a:spcAft>
              <a:buNone/>
            </a:pPr>
            <a:r>
              <a:rPr lang="en-GB" sz="3600" dirty="0"/>
              <a:t>Choose a key quotation from the extract on the previous slide, and use the concentric squares to analyse it in detail.</a:t>
            </a:r>
            <a:endParaRP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6"/>
          <p:cNvSpPr/>
          <p:nvPr/>
        </p:nvSpPr>
        <p:spPr>
          <a:xfrm>
            <a:off x="1524000" y="116632"/>
            <a:ext cx="9144000" cy="6120680"/>
          </a:xfrm>
          <a:prstGeom prst="roundRect">
            <a:avLst>
              <a:gd name="adj" fmla="val 16667"/>
            </a:avLst>
          </a:prstGeom>
          <a:solidFill>
            <a:schemeClr val="l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6" name="Google Shape;116;p6"/>
          <p:cNvSpPr/>
          <p:nvPr/>
        </p:nvSpPr>
        <p:spPr>
          <a:xfrm>
            <a:off x="2783632" y="908720"/>
            <a:ext cx="6768752" cy="4392488"/>
          </a:xfrm>
          <a:prstGeom prst="roundRect">
            <a:avLst>
              <a:gd name="adj" fmla="val 16667"/>
            </a:avLst>
          </a:prstGeom>
          <a:solidFill>
            <a:schemeClr val="l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7" name="Google Shape;117;p6"/>
          <p:cNvSpPr/>
          <p:nvPr/>
        </p:nvSpPr>
        <p:spPr>
          <a:xfrm>
            <a:off x="4007768" y="1700808"/>
            <a:ext cx="4392488" cy="2880320"/>
          </a:xfrm>
          <a:prstGeom prst="roundRect">
            <a:avLst>
              <a:gd name="adj" fmla="val 16667"/>
            </a:avLst>
          </a:prstGeom>
          <a:solidFill>
            <a:schemeClr val="l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8" name="Google Shape;118;p6"/>
          <p:cNvSpPr/>
          <p:nvPr/>
        </p:nvSpPr>
        <p:spPr>
          <a:xfrm>
            <a:off x="5243212" y="2451595"/>
            <a:ext cx="2088232" cy="1512168"/>
          </a:xfrm>
          <a:prstGeom prst="roundRect">
            <a:avLst>
              <a:gd name="adj" fmla="val 16667"/>
            </a:avLst>
          </a:prstGeom>
          <a:solidFill>
            <a:schemeClr val="l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a:solidFill>
                <a:schemeClr val="lt1"/>
              </a:solidFill>
              <a:latin typeface="Calibri"/>
              <a:ea typeface="Calibri"/>
              <a:cs typeface="Calibri"/>
              <a:sym typeface="Calibri"/>
            </a:endParaRPr>
          </a:p>
        </p:txBody>
      </p:sp>
      <p:sp>
        <p:nvSpPr>
          <p:cNvPr id="119" name="Google Shape;119;p6"/>
          <p:cNvSpPr txBox="1"/>
          <p:nvPr/>
        </p:nvSpPr>
        <p:spPr>
          <a:xfrm>
            <a:off x="5303912" y="2564905"/>
            <a:ext cx="1080120" cy="2769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200" b="1">
                <a:solidFill>
                  <a:schemeClr val="dk1"/>
                </a:solidFill>
                <a:latin typeface="Calibri"/>
                <a:ea typeface="Calibri"/>
                <a:cs typeface="Calibri"/>
                <a:sym typeface="Calibri"/>
              </a:rPr>
              <a:t>      Quote:</a:t>
            </a:r>
            <a:endParaRPr/>
          </a:p>
        </p:txBody>
      </p:sp>
      <p:sp>
        <p:nvSpPr>
          <p:cNvPr id="120" name="Google Shape;120;p6"/>
          <p:cNvSpPr txBox="1"/>
          <p:nvPr/>
        </p:nvSpPr>
        <p:spPr>
          <a:xfrm>
            <a:off x="5159896" y="1844825"/>
            <a:ext cx="1872208"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b="1">
                <a:solidFill>
                  <a:schemeClr val="dk1"/>
                </a:solidFill>
                <a:latin typeface="Calibri"/>
                <a:ea typeface="Calibri"/>
                <a:cs typeface="Calibri"/>
                <a:sym typeface="Calibri"/>
              </a:rPr>
              <a:t>   Language used (terms)</a:t>
            </a:r>
            <a:endParaRPr/>
          </a:p>
        </p:txBody>
      </p:sp>
      <p:sp>
        <p:nvSpPr>
          <p:cNvPr id="121" name="Google Shape;121;p6"/>
          <p:cNvSpPr txBox="1"/>
          <p:nvPr/>
        </p:nvSpPr>
        <p:spPr>
          <a:xfrm>
            <a:off x="4943872" y="980729"/>
            <a:ext cx="2592288"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b="1">
                <a:solidFill>
                  <a:schemeClr val="dk1"/>
                </a:solidFill>
                <a:latin typeface="Calibri"/>
                <a:ea typeface="Calibri"/>
                <a:cs typeface="Calibri"/>
                <a:sym typeface="Calibri"/>
              </a:rPr>
              <a:t>Narrative purpose of language use</a:t>
            </a:r>
            <a:endParaRPr/>
          </a:p>
        </p:txBody>
      </p:sp>
      <p:sp>
        <p:nvSpPr>
          <p:cNvPr id="122" name="Google Shape;122;p6"/>
          <p:cNvSpPr txBox="1"/>
          <p:nvPr/>
        </p:nvSpPr>
        <p:spPr>
          <a:xfrm>
            <a:off x="4655840" y="404665"/>
            <a:ext cx="3600400"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200" b="1">
                <a:solidFill>
                  <a:schemeClr val="dk1"/>
                </a:solidFill>
                <a:latin typeface="Calibri"/>
                <a:ea typeface="Calibri"/>
                <a:cs typeface="Calibri"/>
                <a:sym typeface="Calibri"/>
              </a:rPr>
              <a:t>   Cross reference to other parts of the text</a:t>
            </a:r>
            <a:endParaRPr/>
          </a:p>
        </p:txBody>
      </p:sp>
      <p:sp>
        <p:nvSpPr>
          <p:cNvPr id="123" name="Google Shape;123;p6"/>
          <p:cNvSpPr txBox="1"/>
          <p:nvPr/>
        </p:nvSpPr>
        <p:spPr>
          <a:xfrm>
            <a:off x="1524000" y="6237312"/>
            <a:ext cx="9144000" cy="3693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1800" dirty="0">
                <a:solidFill>
                  <a:schemeClr val="dk1"/>
                </a:solidFill>
                <a:latin typeface="Calibri"/>
                <a:ea typeface="Calibri"/>
                <a:cs typeface="Calibri"/>
                <a:sym typeface="Calibri"/>
              </a:rPr>
              <a:t>Focus, either: point of view, presentation of time/space, narrative structure, characterisation</a:t>
            </a:r>
            <a:endParaRPr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346</Words>
  <Application>Microsoft Office PowerPoint</Application>
  <PresentationFormat>Widescreen</PresentationFormat>
  <Paragraphs>23</Paragraphs>
  <Slides>5</Slides>
  <Notes>5</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5</vt:i4>
      </vt:variant>
    </vt:vector>
  </HeadingPairs>
  <TitlesOfParts>
    <vt:vector size="9" baseType="lpstr">
      <vt:lpstr>Arial</vt:lpstr>
      <vt:lpstr>Calibri</vt:lpstr>
      <vt:lpstr>Office Theme</vt:lpstr>
      <vt:lpstr>Custom Design</vt:lpstr>
      <vt:lpstr>Frankenstein </vt:lpstr>
      <vt:lpstr>NOTES TO TEACHERS</vt:lpstr>
      <vt:lpstr>Read the extract below. Examine how Shelley presents the character of Safie in this extract.</vt:lpstr>
      <vt:lpstr>TASK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Frankenstein </dc:title>
  <dc:creator>GWEN NELSON</dc:creator>
  <cp:lastModifiedBy>Emily Evans</cp:lastModifiedBy>
  <cp:revision>1</cp:revision>
  <dcterms:created xsi:type="dcterms:W3CDTF">2018-12-06T09:06:57Z</dcterms:created>
  <dcterms:modified xsi:type="dcterms:W3CDTF">2025-06-17T13:12:49Z</dcterms:modified>
</cp:coreProperties>
</file>