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3" r:id="rId2"/>
  </p:sldMasterIdLst>
  <p:notesMasterIdLst>
    <p:notesMasterId r:id="rId12"/>
  </p:notesMasterIdLst>
  <p:sldIdLst>
    <p:sldId id="267" r:id="rId3"/>
    <p:sldId id="266" r:id="rId4"/>
    <p:sldId id="258" r:id="rId5"/>
    <p:sldId id="259" r:id="rId6"/>
    <p:sldId id="260" r:id="rId7"/>
    <p:sldId id="261" r:id="rId8"/>
    <p:sldId id="262" r:id="rId9"/>
    <p:sldId id="263" r:id="rId10"/>
    <p:sldId id="264" r:id="rId11"/>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jI1sVrM4JrpFY/ym/QgDT+jfAuD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15F8F99-83B9-49AC-A8A5-D5B4B822DD43}">
  <a:tblStyle styleId="{915F8F99-83B9-49AC-A8A5-D5B4B822DD43}" styleName="Table_0">
    <a:wholeTbl>
      <a:tcTxStyle b="off" i="off">
        <a:font>
          <a:latin typeface="Century Gothic"/>
          <a:ea typeface="Century Gothic"/>
          <a:cs typeface="Century Gothic"/>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EF5E6"/>
          </a:solidFill>
        </a:fill>
      </a:tcStyle>
    </a:wholeTbl>
    <a:band1H>
      <a:tcTxStyle/>
      <a:tcStyle>
        <a:tcBdr/>
        <a:fill>
          <a:solidFill>
            <a:srgbClr val="DCEACA"/>
          </a:solidFill>
        </a:fill>
      </a:tcStyle>
    </a:band1H>
    <a:band2H>
      <a:tcTxStyle/>
      <a:tcStyle>
        <a:tcBdr/>
      </a:tcStyle>
    </a:band2H>
    <a:band1V>
      <a:tcTxStyle/>
      <a:tcStyle>
        <a:tcBdr/>
        <a:fill>
          <a:solidFill>
            <a:srgbClr val="DCEACA"/>
          </a:solidFill>
        </a:fill>
      </a:tcStyle>
    </a:band1V>
    <a:band2V>
      <a:tcTxStyle/>
      <a:tcStyle>
        <a:tcBdr/>
      </a:tcStyle>
    </a:band2V>
    <a:lastCol>
      <a:tcTxStyle b="on" i="off">
        <a:font>
          <a:latin typeface="Century Gothic"/>
          <a:ea typeface="Century Gothic"/>
          <a:cs typeface="Century Gothic"/>
        </a:font>
        <a:schemeClr val="lt1"/>
      </a:tcTxStyle>
      <a:tcStyle>
        <a:tcBdr/>
        <a:fill>
          <a:solidFill>
            <a:schemeClr val="accent1"/>
          </a:solidFill>
        </a:fill>
      </a:tcStyle>
    </a:lastCol>
    <a:firstCol>
      <a:tcTxStyle b="on" i="off">
        <a:font>
          <a:latin typeface="Century Gothic"/>
          <a:ea typeface="Century Gothic"/>
          <a:cs typeface="Century Gothic"/>
        </a:font>
        <a:schemeClr val="lt1"/>
      </a:tcTxStyle>
      <a:tcStyle>
        <a:tcBdr/>
        <a:fill>
          <a:solidFill>
            <a:schemeClr val="accent1"/>
          </a:solidFill>
        </a:fill>
      </a:tcStyle>
    </a:firstCol>
    <a:lastRow>
      <a:tcTxStyle b="on" i="off">
        <a:font>
          <a:latin typeface="Century Gothic"/>
          <a:ea typeface="Century Gothic"/>
          <a:cs typeface="Century Gothic"/>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entury Gothic"/>
          <a:ea typeface="Century Gothic"/>
          <a:cs typeface="Century Gothic"/>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40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3: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4: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4: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5: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6: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6: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7: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7: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11: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5f6018b8b8_0_4"/>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g35f6018b8b8_0_4"/>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g35f6018b8b8_0_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35f6018b8b8_0_36"/>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g35f6018b8b8_0_3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35f6018b8b8_0_39"/>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35f6018b8b8_0_39"/>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g35f6018b8b8_0_3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6018b8b8_0_4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g35f6018b8b8_0_45"/>
          <p:cNvSpPr txBox="1">
            <a:spLocks noGrp="1"/>
          </p:cNvSpPr>
          <p:nvPr>
            <p:ph type="title"/>
          </p:nvPr>
        </p:nvSpPr>
        <p:spPr>
          <a:xfrm>
            <a:off x="1043490" y="1027664"/>
            <a:ext cx="7024800"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2800"/>
              <a:buNone/>
              <a:defRPr/>
            </a:lvl2pPr>
            <a:lvl3pPr lvl="2" algn="l">
              <a:spcBef>
                <a:spcPts val="0"/>
              </a:spcBef>
              <a:spcAft>
                <a:spcPts val="0"/>
              </a:spcAft>
              <a:buSzPts val="2800"/>
              <a:buNone/>
              <a:defRPr/>
            </a:lvl3pPr>
            <a:lvl4pPr lvl="3" algn="l">
              <a:spcBef>
                <a:spcPts val="0"/>
              </a:spcBef>
              <a:spcAft>
                <a:spcPts val="0"/>
              </a:spcAft>
              <a:buSzPts val="2800"/>
              <a:buNone/>
              <a:defRPr/>
            </a:lvl4pPr>
            <a:lvl5pPr lvl="4" algn="l">
              <a:spcBef>
                <a:spcPts val="0"/>
              </a:spcBef>
              <a:spcAft>
                <a:spcPts val="0"/>
              </a:spcAft>
              <a:buSzPts val="2800"/>
              <a:buNone/>
              <a:defRPr/>
            </a:lvl5pPr>
            <a:lvl6pPr lvl="5" algn="l">
              <a:spcBef>
                <a:spcPts val="0"/>
              </a:spcBef>
              <a:spcAft>
                <a:spcPts val="0"/>
              </a:spcAft>
              <a:buSzPts val="2800"/>
              <a:buNone/>
              <a:defRPr/>
            </a:lvl6pPr>
            <a:lvl7pPr lvl="6" algn="l">
              <a:spcBef>
                <a:spcPts val="0"/>
              </a:spcBef>
              <a:spcAft>
                <a:spcPts val="0"/>
              </a:spcAft>
              <a:buSzPts val="2800"/>
              <a:buNone/>
              <a:defRPr/>
            </a:lvl7pPr>
            <a:lvl8pPr lvl="7" algn="l">
              <a:spcBef>
                <a:spcPts val="0"/>
              </a:spcBef>
              <a:spcAft>
                <a:spcPts val="0"/>
              </a:spcAft>
              <a:buSzPts val="2800"/>
              <a:buNone/>
              <a:defRPr/>
            </a:lvl8pPr>
            <a:lvl9pPr lvl="8" algn="l">
              <a:spcBef>
                <a:spcPts val="0"/>
              </a:spcBef>
              <a:spcAft>
                <a:spcPts val="0"/>
              </a:spcAft>
              <a:buSzPts val="2800"/>
              <a:buNone/>
              <a:defRPr/>
            </a:lvl9pPr>
          </a:lstStyle>
          <a:p>
            <a:endParaRPr/>
          </a:p>
        </p:txBody>
      </p:sp>
      <p:sp>
        <p:nvSpPr>
          <p:cNvPr id="52" name="Google Shape;52;g35f6018b8b8_0_45"/>
          <p:cNvSpPr txBox="1">
            <a:spLocks noGrp="1"/>
          </p:cNvSpPr>
          <p:nvPr>
            <p:ph type="body" idx="1"/>
          </p:nvPr>
        </p:nvSpPr>
        <p:spPr>
          <a:xfrm>
            <a:off x="1043492" y="2323652"/>
            <a:ext cx="6777300" cy="3509100"/>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1200"/>
              </a:spcBef>
              <a:spcAft>
                <a:spcPts val="0"/>
              </a:spcAft>
              <a:buSzPts val="1368"/>
              <a:buChar char="○"/>
              <a:defRPr/>
            </a:lvl2pPr>
            <a:lvl3pPr marL="1371600" lvl="2" indent="-315467" algn="l">
              <a:spcBef>
                <a:spcPts val="1200"/>
              </a:spcBef>
              <a:spcAft>
                <a:spcPts val="0"/>
              </a:spcAft>
              <a:buSzPts val="1368"/>
              <a:buChar char="■"/>
              <a:defRPr/>
            </a:lvl3pPr>
            <a:lvl4pPr marL="1828800" lvl="3" indent="-315467" algn="l">
              <a:spcBef>
                <a:spcPts val="1200"/>
              </a:spcBef>
              <a:spcAft>
                <a:spcPts val="0"/>
              </a:spcAft>
              <a:buSzPts val="1368"/>
              <a:buChar char="●"/>
              <a:defRPr/>
            </a:lvl4pPr>
            <a:lvl5pPr marL="2286000" lvl="4" indent="-315467" algn="l">
              <a:spcBef>
                <a:spcPts val="1200"/>
              </a:spcBef>
              <a:spcAft>
                <a:spcPts val="0"/>
              </a:spcAft>
              <a:buSzPts val="1368"/>
              <a:buChar char="○"/>
              <a:defRPr/>
            </a:lvl5pPr>
            <a:lvl6pPr marL="2743200" lvl="5" indent="-315467" algn="l">
              <a:spcBef>
                <a:spcPts val="1200"/>
              </a:spcBef>
              <a:spcAft>
                <a:spcPts val="0"/>
              </a:spcAft>
              <a:buSzPts val="1368"/>
              <a:buChar char="■"/>
              <a:defRPr/>
            </a:lvl6pPr>
            <a:lvl7pPr marL="3200400" lvl="6" indent="-315467" algn="l">
              <a:spcBef>
                <a:spcPts val="1200"/>
              </a:spcBef>
              <a:spcAft>
                <a:spcPts val="0"/>
              </a:spcAft>
              <a:buSzPts val="1368"/>
              <a:buChar char="●"/>
              <a:defRPr/>
            </a:lvl7pPr>
            <a:lvl8pPr marL="3657600" lvl="7" indent="-315467" algn="l">
              <a:spcBef>
                <a:spcPts val="1200"/>
              </a:spcBef>
              <a:spcAft>
                <a:spcPts val="0"/>
              </a:spcAft>
              <a:buSzPts val="1368"/>
              <a:buChar char="○"/>
              <a:defRPr/>
            </a:lvl8pPr>
            <a:lvl9pPr marL="4114800" lvl="8" indent="-315467" algn="l">
              <a:spcBef>
                <a:spcPts val="1200"/>
              </a:spcBef>
              <a:spcAft>
                <a:spcPts val="1200"/>
              </a:spcAft>
              <a:buSzPts val="1368"/>
              <a:buChar char="■"/>
              <a:defRPr/>
            </a:lvl9pPr>
          </a:lstStyle>
          <a:p>
            <a:endParaRPr/>
          </a:p>
        </p:txBody>
      </p:sp>
      <p:sp>
        <p:nvSpPr>
          <p:cNvPr id="53" name="Google Shape;53;g35f6018b8b8_0_45"/>
          <p:cNvSpPr txBox="1">
            <a:spLocks noGrp="1"/>
          </p:cNvSpPr>
          <p:nvPr>
            <p:ph type="dt" idx="10"/>
          </p:nvPr>
        </p:nvSpPr>
        <p:spPr>
          <a:xfrm>
            <a:off x="5997388" y="224492"/>
            <a:ext cx="2133600" cy="365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g35f6018b8b8_0_45"/>
          <p:cNvSpPr txBox="1">
            <a:spLocks noGrp="1"/>
          </p:cNvSpPr>
          <p:nvPr>
            <p:ph type="ftr" idx="11"/>
          </p:nvPr>
        </p:nvSpPr>
        <p:spPr>
          <a:xfrm>
            <a:off x="4641448" y="5852160"/>
            <a:ext cx="3502200" cy="365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6018b8b8_0_45"/>
          <p:cNvSpPr txBox="1">
            <a:spLocks noGrp="1"/>
          </p:cNvSpPr>
          <p:nvPr>
            <p:ph type="sldNum" idx="12"/>
          </p:nvPr>
        </p:nvSpPr>
        <p:spPr>
          <a:xfrm>
            <a:off x="4649096" y="224491"/>
            <a:ext cx="1332300" cy="365100"/>
          </a:xfrm>
          <a:prstGeom prst="rect">
            <a:avLst/>
          </a:prstGeom>
          <a:noFill/>
          <a:ln>
            <a:noFill/>
          </a:ln>
        </p:spPr>
        <p:txBody>
          <a:bodyPr spcFirstLastPara="1" wrap="square" lIns="91425" tIns="45700" rIns="91425" bIns="45700" anchor="ctr" anchorCtr="0">
            <a:norm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6"/>
        <p:cNvGrpSpPr/>
        <p:nvPr/>
      </p:nvGrpSpPr>
      <p:grpSpPr>
        <a:xfrm>
          <a:off x="0" y="0"/>
          <a:ext cx="0" cy="0"/>
          <a:chOff x="0" y="0"/>
          <a:chExt cx="0" cy="0"/>
        </a:xfrm>
      </p:grpSpPr>
      <p:sp>
        <p:nvSpPr>
          <p:cNvPr id="57" name="Google Shape;57;g35f6018b8b8_0_51"/>
          <p:cNvSpPr txBox="1">
            <a:spLocks noGrp="1"/>
          </p:cNvSpPr>
          <p:nvPr>
            <p:ph type="title"/>
          </p:nvPr>
        </p:nvSpPr>
        <p:spPr>
          <a:xfrm>
            <a:off x="1043490" y="1027664"/>
            <a:ext cx="7024800"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2800"/>
              <a:buNone/>
              <a:defRPr/>
            </a:lvl2pPr>
            <a:lvl3pPr lvl="2" algn="l">
              <a:spcBef>
                <a:spcPts val="0"/>
              </a:spcBef>
              <a:spcAft>
                <a:spcPts val="0"/>
              </a:spcAft>
              <a:buSzPts val="2800"/>
              <a:buNone/>
              <a:defRPr/>
            </a:lvl3pPr>
            <a:lvl4pPr lvl="3" algn="l">
              <a:spcBef>
                <a:spcPts val="0"/>
              </a:spcBef>
              <a:spcAft>
                <a:spcPts val="0"/>
              </a:spcAft>
              <a:buSzPts val="2800"/>
              <a:buNone/>
              <a:defRPr/>
            </a:lvl4pPr>
            <a:lvl5pPr lvl="4" algn="l">
              <a:spcBef>
                <a:spcPts val="0"/>
              </a:spcBef>
              <a:spcAft>
                <a:spcPts val="0"/>
              </a:spcAft>
              <a:buSzPts val="2800"/>
              <a:buNone/>
              <a:defRPr/>
            </a:lvl5pPr>
            <a:lvl6pPr lvl="5" algn="l">
              <a:spcBef>
                <a:spcPts val="0"/>
              </a:spcBef>
              <a:spcAft>
                <a:spcPts val="0"/>
              </a:spcAft>
              <a:buSzPts val="2800"/>
              <a:buNone/>
              <a:defRPr/>
            </a:lvl6pPr>
            <a:lvl7pPr lvl="6" algn="l">
              <a:spcBef>
                <a:spcPts val="0"/>
              </a:spcBef>
              <a:spcAft>
                <a:spcPts val="0"/>
              </a:spcAft>
              <a:buSzPts val="2800"/>
              <a:buNone/>
              <a:defRPr/>
            </a:lvl7pPr>
            <a:lvl8pPr lvl="7" algn="l">
              <a:spcBef>
                <a:spcPts val="0"/>
              </a:spcBef>
              <a:spcAft>
                <a:spcPts val="0"/>
              </a:spcAft>
              <a:buSzPts val="2800"/>
              <a:buNone/>
              <a:defRPr/>
            </a:lvl8pPr>
            <a:lvl9pPr lvl="8" algn="l">
              <a:spcBef>
                <a:spcPts val="0"/>
              </a:spcBef>
              <a:spcAft>
                <a:spcPts val="0"/>
              </a:spcAft>
              <a:buSzPts val="2800"/>
              <a:buNone/>
              <a:defRPr/>
            </a:lvl9pPr>
          </a:lstStyle>
          <a:p>
            <a:endParaRPr/>
          </a:p>
        </p:txBody>
      </p:sp>
      <p:sp>
        <p:nvSpPr>
          <p:cNvPr id="58" name="Google Shape;58;g35f6018b8b8_0_51"/>
          <p:cNvSpPr txBox="1">
            <a:spLocks noGrp="1"/>
          </p:cNvSpPr>
          <p:nvPr>
            <p:ph type="dt" idx="10"/>
          </p:nvPr>
        </p:nvSpPr>
        <p:spPr>
          <a:xfrm>
            <a:off x="5997388" y="224492"/>
            <a:ext cx="2133600" cy="365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g35f6018b8b8_0_51"/>
          <p:cNvSpPr txBox="1">
            <a:spLocks noGrp="1"/>
          </p:cNvSpPr>
          <p:nvPr>
            <p:ph type="ftr" idx="11"/>
          </p:nvPr>
        </p:nvSpPr>
        <p:spPr>
          <a:xfrm>
            <a:off x="4641448" y="5852160"/>
            <a:ext cx="3502200" cy="365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g35f6018b8b8_0_51"/>
          <p:cNvSpPr txBox="1">
            <a:spLocks noGrp="1"/>
          </p:cNvSpPr>
          <p:nvPr>
            <p:ph type="sldNum" idx="12"/>
          </p:nvPr>
        </p:nvSpPr>
        <p:spPr>
          <a:xfrm>
            <a:off x="4649096" y="224491"/>
            <a:ext cx="1332300" cy="365100"/>
          </a:xfrm>
          <a:prstGeom prst="rect">
            <a:avLst/>
          </a:prstGeom>
          <a:noFill/>
          <a:ln>
            <a:noFill/>
          </a:ln>
        </p:spPr>
        <p:txBody>
          <a:bodyPr spcFirstLastPara="1" wrap="square" lIns="91425" tIns="45700" rIns="91425" bIns="45700" anchor="ctr" anchorCtr="0">
            <a:norm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61" name="Google Shape;61;g35f6018b8b8_0_51"/>
          <p:cNvSpPr txBox="1">
            <a:spLocks noGrp="1"/>
          </p:cNvSpPr>
          <p:nvPr>
            <p:ph type="body" idx="1"/>
          </p:nvPr>
        </p:nvSpPr>
        <p:spPr>
          <a:xfrm>
            <a:off x="1042416" y="2313432"/>
            <a:ext cx="3420000" cy="3492900"/>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1200"/>
              </a:spcBef>
              <a:spcAft>
                <a:spcPts val="0"/>
              </a:spcAft>
              <a:buSzPts val="1368"/>
              <a:buChar char="○"/>
              <a:defRPr/>
            </a:lvl2pPr>
            <a:lvl3pPr marL="1371600" lvl="2" indent="-315467" algn="l">
              <a:spcBef>
                <a:spcPts val="1200"/>
              </a:spcBef>
              <a:spcAft>
                <a:spcPts val="0"/>
              </a:spcAft>
              <a:buSzPts val="1368"/>
              <a:buChar char="■"/>
              <a:defRPr/>
            </a:lvl3pPr>
            <a:lvl4pPr marL="1828800" lvl="3" indent="-315467" algn="l">
              <a:spcBef>
                <a:spcPts val="1200"/>
              </a:spcBef>
              <a:spcAft>
                <a:spcPts val="0"/>
              </a:spcAft>
              <a:buSzPts val="1368"/>
              <a:buChar char="●"/>
              <a:defRPr/>
            </a:lvl4pPr>
            <a:lvl5pPr marL="2286000" lvl="4" indent="-315467" algn="l">
              <a:spcBef>
                <a:spcPts val="1200"/>
              </a:spcBef>
              <a:spcAft>
                <a:spcPts val="0"/>
              </a:spcAft>
              <a:buSzPts val="1368"/>
              <a:buChar char="○"/>
              <a:defRPr/>
            </a:lvl5pPr>
            <a:lvl6pPr marL="2743200" lvl="5" indent="-315467" algn="l">
              <a:spcBef>
                <a:spcPts val="1200"/>
              </a:spcBef>
              <a:spcAft>
                <a:spcPts val="0"/>
              </a:spcAft>
              <a:buSzPts val="1368"/>
              <a:buChar char="■"/>
              <a:defRPr/>
            </a:lvl6pPr>
            <a:lvl7pPr marL="3200400" lvl="6" indent="-315467" algn="l">
              <a:spcBef>
                <a:spcPts val="1200"/>
              </a:spcBef>
              <a:spcAft>
                <a:spcPts val="0"/>
              </a:spcAft>
              <a:buSzPts val="1368"/>
              <a:buChar char="●"/>
              <a:defRPr/>
            </a:lvl7pPr>
            <a:lvl8pPr marL="3657600" lvl="7" indent="-315467" algn="l">
              <a:spcBef>
                <a:spcPts val="1200"/>
              </a:spcBef>
              <a:spcAft>
                <a:spcPts val="0"/>
              </a:spcAft>
              <a:buSzPts val="1368"/>
              <a:buChar char="○"/>
              <a:defRPr/>
            </a:lvl8pPr>
            <a:lvl9pPr marL="4114800" lvl="8" indent="-315467" algn="l">
              <a:spcBef>
                <a:spcPts val="1200"/>
              </a:spcBef>
              <a:spcAft>
                <a:spcPts val="1200"/>
              </a:spcAft>
              <a:buSzPts val="1368"/>
              <a:buChar char="■"/>
              <a:defRPr/>
            </a:lvl9pPr>
          </a:lstStyle>
          <a:p>
            <a:endParaRPr/>
          </a:p>
        </p:txBody>
      </p:sp>
      <p:sp>
        <p:nvSpPr>
          <p:cNvPr id="62" name="Google Shape;62;g35f6018b8b8_0_51"/>
          <p:cNvSpPr txBox="1">
            <a:spLocks noGrp="1"/>
          </p:cNvSpPr>
          <p:nvPr>
            <p:ph type="body" idx="2"/>
          </p:nvPr>
        </p:nvSpPr>
        <p:spPr>
          <a:xfrm>
            <a:off x="4645152" y="2313431"/>
            <a:ext cx="3420000" cy="3492900"/>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1200"/>
              </a:spcBef>
              <a:spcAft>
                <a:spcPts val="0"/>
              </a:spcAft>
              <a:buSzPts val="1368"/>
              <a:buChar char="○"/>
              <a:defRPr/>
            </a:lvl2pPr>
            <a:lvl3pPr marL="1371600" lvl="2" indent="-315467" algn="l">
              <a:spcBef>
                <a:spcPts val="1200"/>
              </a:spcBef>
              <a:spcAft>
                <a:spcPts val="0"/>
              </a:spcAft>
              <a:buSzPts val="1368"/>
              <a:buChar char="■"/>
              <a:defRPr/>
            </a:lvl3pPr>
            <a:lvl4pPr marL="1828800" lvl="3" indent="-315467" algn="l">
              <a:spcBef>
                <a:spcPts val="1200"/>
              </a:spcBef>
              <a:spcAft>
                <a:spcPts val="0"/>
              </a:spcAft>
              <a:buSzPts val="1368"/>
              <a:buChar char="●"/>
              <a:defRPr/>
            </a:lvl4pPr>
            <a:lvl5pPr marL="2286000" lvl="4" indent="-315467" algn="l">
              <a:spcBef>
                <a:spcPts val="1200"/>
              </a:spcBef>
              <a:spcAft>
                <a:spcPts val="0"/>
              </a:spcAft>
              <a:buSzPts val="1368"/>
              <a:buChar char="○"/>
              <a:defRPr/>
            </a:lvl5pPr>
            <a:lvl6pPr marL="2743200" lvl="5" indent="-315467" algn="l">
              <a:spcBef>
                <a:spcPts val="1200"/>
              </a:spcBef>
              <a:spcAft>
                <a:spcPts val="0"/>
              </a:spcAft>
              <a:buSzPts val="1368"/>
              <a:buChar char="■"/>
              <a:defRPr/>
            </a:lvl6pPr>
            <a:lvl7pPr marL="3200400" lvl="6" indent="-315467" algn="l">
              <a:spcBef>
                <a:spcPts val="1200"/>
              </a:spcBef>
              <a:spcAft>
                <a:spcPts val="0"/>
              </a:spcAft>
              <a:buSzPts val="1368"/>
              <a:buChar char="●"/>
              <a:defRPr/>
            </a:lvl7pPr>
            <a:lvl8pPr marL="3657600" lvl="7" indent="-315467" algn="l">
              <a:spcBef>
                <a:spcPts val="1200"/>
              </a:spcBef>
              <a:spcAft>
                <a:spcPts val="0"/>
              </a:spcAft>
              <a:buSzPts val="1368"/>
              <a:buChar char="○"/>
              <a:defRPr/>
            </a:lvl8pPr>
            <a:lvl9pPr marL="4114800" lvl="8" indent="-315467" algn="l">
              <a:spcBef>
                <a:spcPts val="1200"/>
              </a:spcBef>
              <a:spcAft>
                <a:spcPts val="1200"/>
              </a:spcAft>
              <a:buSzPts val="1368"/>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7C3D4-F52B-4CA4-85C8-42A3B29B4D8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888192-C9B1-481F-B9E0-6066DBB0155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A0DBC24-4026-425A-94C3-5DF102A2D25B}"/>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CCF5A07A-543E-41FB-A79E-0882EDD603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D1E3A1-F6D0-424C-A519-1BBBE097D03C}"/>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970482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4314F-BB5D-49C3-9DD9-C5556EB476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ACB78B-BC31-4169-9FED-418347CDA14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05F3BA-13F3-4B76-97EE-4B1AD9813B9B}"/>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7B158E04-207F-4408-9F0D-D4089CE23B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F2C569-DDE6-442E-AF4E-5462453BD94D}"/>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3850920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32912-0AAE-4921-8A41-1DBC1FFCAFB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AE63421-84E3-4579-901E-3F1F31781169}"/>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3FFA7BB-3AAD-42D4-AFCB-91A38FE6CDAA}"/>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69B20AE8-DBCC-4C22-B071-40859403BE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1CB1D4-CFDC-45BA-A77C-9221872C4F6C}"/>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19652822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18246-699C-4D5C-B70B-B81C564D48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C37D81-F534-410E-8D6F-9CBB40259EBC}"/>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FAF3CCA-0B22-4067-ABF1-CBC34EB5EE34}"/>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E70FA9-A733-4396-839F-03596C2D4B73}"/>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6" name="Footer Placeholder 5">
            <a:extLst>
              <a:ext uri="{FF2B5EF4-FFF2-40B4-BE49-F238E27FC236}">
                <a16:creationId xmlns:a16="http://schemas.microsoft.com/office/drawing/2014/main" id="{6A299BD7-ADC6-4EA8-9FCC-8334DFE245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F24B4C-05AD-4F98-9712-8398A48CB0F3}"/>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33553332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631D6-CB61-42E3-81E7-E4C525E7950E}"/>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EE82B9-C416-4F00-93BB-284913E9DF1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E236E13-DF97-4842-9851-77AEAEBB439F}"/>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161319-078C-4A45-8CA9-21C87BCC81D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F02C574-FD48-49FD-BDE7-06CA0007FF40}"/>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73C4F95-CA44-4B8E-97CF-33B579958723}"/>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8" name="Footer Placeholder 7">
            <a:extLst>
              <a:ext uri="{FF2B5EF4-FFF2-40B4-BE49-F238E27FC236}">
                <a16:creationId xmlns:a16="http://schemas.microsoft.com/office/drawing/2014/main" id="{B858A55E-795E-41E3-B873-6408CBDEAD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B88169D-EA95-4B2C-BF55-84AA2567CF4C}"/>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32282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50D9E-609A-4792-B8BD-0EC215C6A2D8}"/>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A82F3AF2-AD02-47F5-A7B4-859FA20416C1}"/>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004078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B368A-0769-419F-AC98-3FB2293BBDA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48EC05-D08A-4184-85C3-4521D22328E7}"/>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4" name="Footer Placeholder 3">
            <a:extLst>
              <a:ext uri="{FF2B5EF4-FFF2-40B4-BE49-F238E27FC236}">
                <a16:creationId xmlns:a16="http://schemas.microsoft.com/office/drawing/2014/main" id="{352C6D19-E157-4F4C-A06B-AAD8E829551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9D3ACF-C45C-4F85-9268-67A65F1C0202}"/>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1067974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DE490C-C29D-46B4-9E60-272881FB2DCA}"/>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3" name="Footer Placeholder 2">
            <a:extLst>
              <a:ext uri="{FF2B5EF4-FFF2-40B4-BE49-F238E27FC236}">
                <a16:creationId xmlns:a16="http://schemas.microsoft.com/office/drawing/2014/main" id="{D6C089AC-E0A6-4873-A6EF-8F8075C176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ABC475-6B76-4039-B77D-D1147B4F3803}"/>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1809810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3785F-10F7-470D-9378-12D20FEAA1D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E4D67E-B1DD-4F40-A8E4-27F563A6638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6DB868-13EE-40AA-AA46-8FE76B1858A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2E0DF2-BA6C-4D49-B08B-6787296F0C64}"/>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6" name="Footer Placeholder 5">
            <a:extLst>
              <a:ext uri="{FF2B5EF4-FFF2-40B4-BE49-F238E27FC236}">
                <a16:creationId xmlns:a16="http://schemas.microsoft.com/office/drawing/2014/main" id="{49CB3D69-ECFB-4E7F-BA07-F417F567A8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2CF8D5-EF60-4259-A52B-CBD3DEE20EC9}"/>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19094333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C2E3C-92CA-4C3A-AF27-AF201BB81F1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5AA7586-8D83-4CC7-9214-A6E45462EC1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9C7F7C-3620-4756-894D-5A5E64CEC96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1CC80E3-6976-4B72-8CC9-0340907E1F47}"/>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6" name="Footer Placeholder 5">
            <a:extLst>
              <a:ext uri="{FF2B5EF4-FFF2-40B4-BE49-F238E27FC236}">
                <a16:creationId xmlns:a16="http://schemas.microsoft.com/office/drawing/2014/main" id="{C7921B61-D4D0-4E23-AF27-BB44C1A8F7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156DF0-6339-4981-9BB3-D9C6D7D0A604}"/>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5734427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59A37-4265-43D9-AA79-FDEEC62315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E69E72-B848-4D76-8927-A8071A2B345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B4EBEF-E467-431D-9974-5CCD7709326D}"/>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AD4D9021-966C-40F7-B36F-8A7A95F6B9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C7503F-D437-4FA1-B038-277997F42842}"/>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3821794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21E7A6-3C35-4C8E-B63C-D73CB73AC3D1}"/>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65900BB-EFEC-4BC7-9121-5E80665D8699}"/>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256738-E350-45BD-8BD8-95B1151FB2EC}"/>
              </a:ext>
            </a:extLst>
          </p:cNvPr>
          <p:cNvSpPr>
            <a:spLocks noGrp="1"/>
          </p:cNvSpPr>
          <p:nvPr>
            <p:ph type="dt" sz="half" idx="10"/>
          </p:nvPr>
        </p:nvSpPr>
        <p:spPr/>
        <p:txBody>
          <a:body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A59FE424-F674-4817-AE27-80CBE7F325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71660-FAB9-40DB-94BC-70A90459E5AE}"/>
              </a:ext>
            </a:extLst>
          </p:cNvPr>
          <p:cNvSpPr>
            <a:spLocks noGrp="1"/>
          </p:cNvSpPr>
          <p:nvPr>
            <p:ph type="sldNum" sz="quarter" idx="12"/>
          </p:nvPr>
        </p:nvSpPr>
        <p:spPr/>
        <p:txBody>
          <a:bodyPr/>
          <a:lstStyle/>
          <a:p>
            <a:fld id="{C8F4BB54-6576-4DF8-908B-468CAF10A324}" type="slidenum">
              <a:rPr lang="en-GB" smtClean="0"/>
              <a:t>‹#›</a:t>
            </a:fld>
            <a:endParaRPr lang="en-GB"/>
          </a:p>
        </p:txBody>
      </p:sp>
    </p:spTree>
    <p:extLst>
      <p:ext uri="{BB962C8B-B14F-4D97-AF65-F5344CB8AC3E}">
        <p14:creationId xmlns:p14="http://schemas.microsoft.com/office/powerpoint/2010/main" val="2965520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35f6018b8b8_0_8"/>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g35f6018b8b8_0_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35f6018b8b8_0_1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g35f6018b8b8_0_11"/>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g35f6018b8b8_0_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35f6018b8b8_0_1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g35f6018b8b8_0_1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g35f6018b8b8_0_1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g35f6018b8b8_0_1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35f6018b8b8_0_2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g35f6018b8b8_0_2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35f6018b8b8_0_23"/>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g35f6018b8b8_0_23"/>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g35f6018b8b8_0_2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35f6018b8b8_0_27"/>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g35f6018b8b8_0_2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35f6018b8b8_0_30"/>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g35f6018b8b8_0_30"/>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g35f6018b8b8_0_30"/>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g35f6018b8b8_0_30"/>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g35f6018b8b8_0_3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35f6018b8b8_0_0"/>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g35f6018b8b8_0_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g35f6018b8b8_0_0"/>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
        <p:nvSpPr>
          <p:cNvPr id="5" name="Google Shape;55;g35f5fc6d216_0_45">
            <a:extLst>
              <a:ext uri="{FF2B5EF4-FFF2-40B4-BE49-F238E27FC236}">
                <a16:creationId xmlns:a16="http://schemas.microsoft.com/office/drawing/2014/main" id="{91FFAF4A-4BFB-43BE-8E24-2416C471A243}"/>
              </a:ext>
            </a:extLst>
          </p:cNvPr>
          <p:cNvSpPr/>
          <p:nvPr userDrawn="1"/>
        </p:nvSpPr>
        <p:spPr>
          <a:xfrm rot="10800000" flipH="1">
            <a:off x="-3142" y="714372"/>
            <a:ext cx="1191397"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 bg1="lt1" tx1="dk1" bg2="dk2" tx2="lt2" accent1="accent1" accent2="accent2" accent3="accent3" accent4="accent4" accent5="accent5" accent6="accent6" hlink="hlink" folHlink="folHlink"/>
  <p:sldLayoutIdLst>
    <p:sldLayoutId id="2147483649" r:id="rId1"/>
    <p:sldLayoutId id="2147483662"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5BA4A-287B-4C84-A854-FD014766B6FE}"/>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3CDC3B-C741-4CE8-A2D9-991EA7591F4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13DA01-AC9E-4FE6-95DB-183A76D8DB1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A376-20CA-46E1-92DA-585A0D8324EE}" type="datetimeFigureOut">
              <a:rPr lang="en-GB" smtClean="0"/>
              <a:t>17/06/2025</a:t>
            </a:fld>
            <a:endParaRPr lang="en-GB"/>
          </a:p>
        </p:txBody>
      </p:sp>
      <p:sp>
        <p:nvSpPr>
          <p:cNvPr id="5" name="Footer Placeholder 4">
            <a:extLst>
              <a:ext uri="{FF2B5EF4-FFF2-40B4-BE49-F238E27FC236}">
                <a16:creationId xmlns:a16="http://schemas.microsoft.com/office/drawing/2014/main" id="{B995E3CD-93B7-4AC3-A34E-03578316371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8B528A-EAED-4450-BB63-A39CFD8C0AB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4BB54-6576-4DF8-908B-468CAF10A324}" type="slidenum">
              <a:rPr lang="en-GB" smtClean="0"/>
              <a:t>‹#›</a:t>
            </a:fld>
            <a:endParaRPr lang="en-GB"/>
          </a:p>
        </p:txBody>
      </p:sp>
    </p:spTree>
    <p:extLst>
      <p:ext uri="{BB962C8B-B14F-4D97-AF65-F5344CB8AC3E}">
        <p14:creationId xmlns:p14="http://schemas.microsoft.com/office/powerpoint/2010/main" val="366879235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hyperlink" Target="https://www.youtube.com/watch?v=oRGnoFf2cZQ" TargetMode="External"/><Relationship Id="rId7" Type="http://schemas.openxmlformats.org/officeDocument/2006/relationships/hyperlink" Target="https://www.poetryfoundation.org/poems-and-poets/poems/detail/43997" TargetMode="Externa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hyperlink" Target="https://ebooks.adelaide.edu.au/c/coleridge/samuel_taylor/rime/" TargetMode="External"/><Relationship Id="rId5" Type="http://schemas.openxmlformats.org/officeDocument/2006/relationships/hyperlink" Target="https://www.youtube.com/watch?v=bFZ3jirmdpc" TargetMode="External"/><Relationship Id="rId4" Type="http://schemas.openxmlformats.org/officeDocument/2006/relationships/hyperlink" Target="https://www.youtube.com/watch?v=87AmKo7yy6c"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prstGeom prst="rect">
            <a:avLst/>
          </a:prstGeom>
          <a:noFill/>
          <a:ln>
            <a:noFill/>
          </a:ln>
        </p:spPr>
        <p:txBody>
          <a:bodyPr spcFirstLastPara="1" wrap="square" lIns="68569" tIns="34275" rIns="68569" bIns="34275" anchor="ctr" anchorCtr="0">
            <a:normAutofit/>
          </a:bodyPr>
          <a:lstStyle/>
          <a:p>
            <a:pPr algn="l">
              <a:buSzPts val="6600"/>
            </a:pPr>
            <a:r>
              <a:rPr lang="en-GB" sz="4950" b="1" dirty="0"/>
              <a:t>Frankenstein </a:t>
            </a:r>
            <a:endParaRPr sz="4950" b="1" dirty="0"/>
          </a:p>
        </p:txBody>
      </p:sp>
      <p:sp>
        <p:nvSpPr>
          <p:cNvPr id="61" name="Google Shape;61;p1"/>
          <p:cNvSpPr txBox="1">
            <a:spLocks noGrp="1"/>
          </p:cNvSpPr>
          <p:nvPr>
            <p:ph type="subTitle" idx="1"/>
          </p:nvPr>
        </p:nvSpPr>
        <p:spPr>
          <a:prstGeom prst="rect">
            <a:avLst/>
          </a:prstGeom>
          <a:noFill/>
          <a:ln>
            <a:noFill/>
          </a:ln>
        </p:spPr>
        <p:txBody>
          <a:bodyPr spcFirstLastPara="1" wrap="square" lIns="68569" tIns="34275" rIns="68569" bIns="34275" anchor="t" anchorCtr="0">
            <a:normAutofit/>
          </a:bodyPr>
          <a:lstStyle/>
          <a:p>
            <a:pPr marL="0" lvl="0" indent="0" algn="l">
              <a:buSzPts val="2000"/>
            </a:pPr>
            <a:r>
              <a:rPr lang="en-GB" dirty="0"/>
              <a:t>CHAPTER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1485900" y="971789"/>
            <a:ext cx="4343400" cy="1028700"/>
          </a:xfrm>
          <a:prstGeom prst="rect">
            <a:avLst/>
          </a:prstGeom>
        </p:spPr>
        <p:txBody>
          <a:bodyPr spcFirstLastPara="1" wrap="square" lIns="68569" tIns="34275" rIns="68569" bIns="34275" anchor="b" anchorCtr="0">
            <a:normAutofit/>
          </a:bodyPr>
          <a:lstStyle/>
          <a:p>
            <a:r>
              <a:rPr lang="en-GB" dirty="0"/>
              <a:t>NOTES TO TEACHERS</a:t>
            </a:r>
          </a:p>
        </p:txBody>
      </p:sp>
      <p:sp>
        <p:nvSpPr>
          <p:cNvPr id="67" name="Google Shape;67;g35f5fe057d9_0_5"/>
          <p:cNvSpPr txBox="1">
            <a:spLocks noGrp="1"/>
          </p:cNvSpPr>
          <p:nvPr>
            <p:ph type="body" idx="1"/>
          </p:nvPr>
        </p:nvSpPr>
        <p:spPr>
          <a:xfrm>
            <a:off x="1485900" y="2171700"/>
            <a:ext cx="5715000" cy="3280275"/>
          </a:xfrm>
          <a:prstGeom prst="rect">
            <a:avLst/>
          </a:prstGeom>
        </p:spPr>
        <p:txBody>
          <a:bodyPr spcFirstLastPara="1" wrap="square" lIns="68569" tIns="34275" rIns="68569" bIns="34275" anchor="t" anchorCtr="0">
            <a:normAutofit/>
          </a:bodyPr>
          <a:lstStyle/>
          <a:p>
            <a:pPr marL="0" indent="0">
              <a:spcBef>
                <a:spcPts val="270"/>
              </a:spcBef>
              <a:buNone/>
            </a:pPr>
            <a:r>
              <a:rPr lang="en-GB" dirty="0"/>
              <a:t>These were originally made for teaching AQA AS and A-Level Language and Literature courses. </a:t>
            </a:r>
            <a:endParaRPr dirty="0"/>
          </a:p>
          <a:p>
            <a:pPr marL="0" indent="0">
              <a:spcBef>
                <a:spcPts val="450"/>
              </a:spcBef>
              <a:buNone/>
            </a:pPr>
            <a:endParaRPr lang="en-GB" dirty="0"/>
          </a:p>
          <a:p>
            <a:pPr marL="0" indent="0">
              <a:spcBef>
                <a:spcPts val="450"/>
              </a:spcBef>
              <a:buNone/>
            </a:pPr>
            <a:r>
              <a:rPr lang="en-GB" dirty="0"/>
              <a:t>Hopefully, with some editing, they can be adaptable to:</a:t>
            </a:r>
            <a:endParaRPr dirty="0"/>
          </a:p>
          <a:p>
            <a:pPr marL="214313" indent="-214313">
              <a:spcBef>
                <a:spcPts val="450"/>
              </a:spcBef>
            </a:pPr>
            <a:r>
              <a:rPr lang="en-GB" dirty="0"/>
              <a:t>your exam board</a:t>
            </a:r>
            <a:endParaRPr dirty="0"/>
          </a:p>
          <a:p>
            <a:pPr marL="214313" indent="-214313">
              <a:spcBef>
                <a:spcPts val="450"/>
              </a:spcBef>
            </a:pPr>
            <a:r>
              <a:rPr lang="en-GB" dirty="0"/>
              <a:t>your Year 12 or 13 cohorts</a:t>
            </a:r>
            <a:endParaRPr dirty="0"/>
          </a:p>
          <a:p>
            <a:pPr marL="214313" indent="-214313">
              <a:spcBef>
                <a:spcPts val="450"/>
              </a:spcBef>
            </a:pPr>
            <a:r>
              <a:rPr lang="en-GB" dirty="0"/>
              <a:t>how you wish to teach your groups.</a:t>
            </a:r>
            <a:endParaRPr dirty="0"/>
          </a:p>
          <a:p>
            <a:pPr marL="0" indent="0">
              <a:spcBef>
                <a:spcPts val="450"/>
              </a:spcBef>
              <a:spcAft>
                <a:spcPts val="45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3"/>
          <p:cNvSpPr txBox="1">
            <a:spLocks noGrp="1"/>
          </p:cNvSpPr>
          <p:nvPr>
            <p:ph type="title"/>
          </p:nvPr>
        </p:nvSpPr>
        <p:spPr>
          <a:xfrm>
            <a:off x="1285660" y="239738"/>
            <a:ext cx="7024800"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n-GB" dirty="0"/>
              <a:t>LITERARY CONTEXT: COLERIDGE’S </a:t>
            </a:r>
            <a:r>
              <a:rPr lang="en-GB" i="1" dirty="0"/>
              <a:t>THE RIME OF THE ANCIENT MARINER</a:t>
            </a:r>
          </a:p>
        </p:txBody>
      </p:sp>
      <p:sp>
        <p:nvSpPr>
          <p:cNvPr id="80" name="Google Shape;80;p3"/>
          <p:cNvSpPr txBox="1">
            <a:spLocks noGrp="1"/>
          </p:cNvSpPr>
          <p:nvPr>
            <p:ph type="body" idx="1"/>
          </p:nvPr>
        </p:nvSpPr>
        <p:spPr>
          <a:xfrm>
            <a:off x="374674" y="1488875"/>
            <a:ext cx="5892561" cy="5483100"/>
          </a:xfrm>
          <a:prstGeom prst="rect">
            <a:avLst/>
          </a:prstGeom>
          <a:noFill/>
          <a:ln>
            <a:noFill/>
          </a:ln>
        </p:spPr>
        <p:txBody>
          <a:bodyPr spcFirstLastPara="1" wrap="square" lIns="91425" tIns="45700" rIns="91425" bIns="45700" anchor="t" anchorCtr="0">
            <a:normAutofit/>
          </a:bodyPr>
          <a:lstStyle/>
          <a:p>
            <a:pPr marL="342900" lvl="0" indent="-321291" algn="l" rtl="0">
              <a:spcBef>
                <a:spcPts val="0"/>
              </a:spcBef>
              <a:spcAft>
                <a:spcPts val="0"/>
              </a:spcAft>
              <a:buSzPct val="101195"/>
              <a:buChar char="●"/>
            </a:pPr>
            <a:r>
              <a:rPr lang="en-GB" sz="2008" dirty="0"/>
              <a:t>Orson Wells’ full version</a:t>
            </a:r>
            <a:endParaRPr sz="2008" dirty="0"/>
          </a:p>
          <a:p>
            <a:pPr marL="21609" lvl="0" indent="0" algn="l" rtl="0">
              <a:spcBef>
                <a:spcPts val="300"/>
              </a:spcBef>
              <a:spcAft>
                <a:spcPts val="0"/>
              </a:spcAft>
              <a:buSzPct val="101195"/>
              <a:buNone/>
            </a:pPr>
            <a:r>
              <a:rPr lang="en-GB" sz="2008" u="sng" dirty="0">
                <a:solidFill>
                  <a:schemeClr val="hlink"/>
                </a:solidFill>
                <a:hlinkClick r:id="rId3"/>
              </a:rPr>
              <a:t>https://www.youtube.com/watch?v=oRGnoFf2cZQ</a:t>
            </a:r>
            <a:endParaRPr sz="2008" dirty="0"/>
          </a:p>
          <a:p>
            <a:pPr marL="342900" lvl="0" indent="-321291" algn="l" rtl="0">
              <a:spcBef>
                <a:spcPts val="300"/>
              </a:spcBef>
              <a:spcAft>
                <a:spcPts val="0"/>
              </a:spcAft>
              <a:buSzPct val="101195"/>
              <a:buChar char="●"/>
            </a:pPr>
            <a:r>
              <a:rPr lang="en-GB" sz="2008" dirty="0"/>
              <a:t>Ancient Mariner in 3 minutes</a:t>
            </a:r>
            <a:endParaRPr sz="2008" dirty="0"/>
          </a:p>
          <a:p>
            <a:pPr marL="21609" lvl="0" indent="0" algn="l" rtl="0">
              <a:spcBef>
                <a:spcPts val="300"/>
              </a:spcBef>
              <a:spcAft>
                <a:spcPts val="0"/>
              </a:spcAft>
              <a:buSzPct val="101195"/>
              <a:buNone/>
            </a:pPr>
            <a:r>
              <a:rPr lang="en-GB" sz="2008" u="sng" dirty="0">
                <a:solidFill>
                  <a:schemeClr val="hlink"/>
                </a:solidFill>
                <a:hlinkClick r:id="rId4"/>
              </a:rPr>
              <a:t>https://www.youtube.com/watch?v=87AmKo7yy6c</a:t>
            </a:r>
            <a:endParaRPr sz="2008" dirty="0"/>
          </a:p>
          <a:p>
            <a:pPr marL="342900" lvl="0" indent="-321291" algn="l" rtl="0">
              <a:spcBef>
                <a:spcPts val="300"/>
              </a:spcBef>
              <a:spcAft>
                <a:spcPts val="0"/>
              </a:spcAft>
              <a:buSzPct val="101195"/>
              <a:buChar char="●"/>
            </a:pPr>
            <a:r>
              <a:rPr lang="en-GB" sz="2008" dirty="0"/>
              <a:t>Short film version</a:t>
            </a:r>
            <a:endParaRPr sz="2008" dirty="0"/>
          </a:p>
          <a:p>
            <a:pPr marL="21609" lvl="0" indent="0" algn="l" rtl="0">
              <a:spcBef>
                <a:spcPts val="300"/>
              </a:spcBef>
              <a:spcAft>
                <a:spcPts val="0"/>
              </a:spcAft>
              <a:buSzPct val="101195"/>
              <a:buNone/>
            </a:pPr>
            <a:r>
              <a:rPr lang="en-GB" sz="2008" u="sng" dirty="0">
                <a:solidFill>
                  <a:schemeClr val="hlink"/>
                </a:solidFill>
                <a:hlinkClick r:id="rId5"/>
              </a:rPr>
              <a:t>https://www.youtube.com/watch?v=bFZ3jirmdpc</a:t>
            </a:r>
            <a:endParaRPr sz="2008" dirty="0"/>
          </a:p>
          <a:p>
            <a:pPr marL="342900" lvl="0" indent="-321291" algn="l" rtl="0">
              <a:spcBef>
                <a:spcPts val="300"/>
              </a:spcBef>
              <a:spcAft>
                <a:spcPts val="0"/>
              </a:spcAft>
              <a:buSzPct val="101195"/>
              <a:buChar char="●"/>
            </a:pPr>
            <a:r>
              <a:rPr lang="en-GB" sz="2008" dirty="0"/>
              <a:t>Source of image:</a:t>
            </a:r>
          </a:p>
          <a:p>
            <a:pPr marL="21609" lvl="0" indent="0" algn="l" rtl="0">
              <a:spcBef>
                <a:spcPts val="300"/>
              </a:spcBef>
              <a:spcAft>
                <a:spcPts val="0"/>
              </a:spcAft>
              <a:buSzPct val="101195"/>
              <a:buNone/>
            </a:pPr>
            <a:r>
              <a:rPr lang="en-GB" sz="2008" u="sng" dirty="0">
                <a:solidFill>
                  <a:schemeClr val="hlink"/>
                </a:solidFill>
                <a:hlinkClick r:id="rId6"/>
              </a:rPr>
              <a:t>https://ebooks.adelaide.edu.au/c/coleridge/samuel_taylor/rime/</a:t>
            </a:r>
            <a:endParaRPr sz="2008" dirty="0"/>
          </a:p>
          <a:p>
            <a:pPr marL="342900" lvl="0" indent="-321291" algn="l" rtl="0">
              <a:spcBef>
                <a:spcPts val="300"/>
              </a:spcBef>
              <a:spcAft>
                <a:spcPts val="0"/>
              </a:spcAft>
              <a:buSzPct val="101195"/>
              <a:buChar char="●"/>
            </a:pPr>
            <a:r>
              <a:rPr lang="en-GB" sz="2008" dirty="0"/>
              <a:t>The original text</a:t>
            </a:r>
            <a:endParaRPr sz="2008" dirty="0"/>
          </a:p>
          <a:p>
            <a:pPr marL="21609" lvl="0" indent="0" algn="l" rtl="0">
              <a:spcBef>
                <a:spcPts val="300"/>
              </a:spcBef>
              <a:spcAft>
                <a:spcPts val="0"/>
              </a:spcAft>
              <a:buSzPct val="101195"/>
              <a:buNone/>
            </a:pPr>
            <a:r>
              <a:rPr lang="en-GB" sz="2008" u="sng" dirty="0">
                <a:solidFill>
                  <a:schemeClr val="hlink"/>
                </a:solidFill>
                <a:hlinkClick r:id="rId7"/>
              </a:rPr>
              <a:t>https://www.poetryfoundation.org/poems-and-poets/poems/detail/43997</a:t>
            </a:r>
            <a:endParaRPr sz="2008" dirty="0"/>
          </a:p>
          <a:p>
            <a:pPr marL="342900" lvl="0" indent="-201930" algn="l" rtl="0">
              <a:spcBef>
                <a:spcPts val="300"/>
              </a:spcBef>
              <a:spcAft>
                <a:spcPts val="0"/>
              </a:spcAft>
              <a:buSzPct val="90831"/>
              <a:buNone/>
            </a:pPr>
            <a:endParaRPr sz="2008" dirty="0"/>
          </a:p>
          <a:p>
            <a:pPr marL="342900" lvl="0" indent="-201930" algn="l" rtl="0">
              <a:spcBef>
                <a:spcPts val="300"/>
              </a:spcBef>
              <a:spcAft>
                <a:spcPts val="0"/>
              </a:spcAft>
              <a:buSzPct val="101333"/>
              <a:buNone/>
            </a:pPr>
            <a:endParaRPr dirty="0"/>
          </a:p>
          <a:p>
            <a:pPr marL="342900" lvl="0" indent="-201930" algn="l" rtl="0">
              <a:spcBef>
                <a:spcPts val="300"/>
              </a:spcBef>
              <a:spcAft>
                <a:spcPts val="1200"/>
              </a:spcAft>
              <a:buSzPct val="101333"/>
              <a:buNone/>
            </a:pPr>
            <a:endParaRPr dirty="0"/>
          </a:p>
        </p:txBody>
      </p:sp>
      <p:pic>
        <p:nvPicPr>
          <p:cNvPr id="81" name="Google Shape;81;p3"/>
          <p:cNvPicPr preferRelativeResize="0">
            <a:picLocks noGrp="1"/>
          </p:cNvPicPr>
          <p:nvPr>
            <p:ph type="body" idx="2"/>
          </p:nvPr>
        </p:nvPicPr>
        <p:blipFill rotWithShape="1">
          <a:blip r:embed="rId8">
            <a:alphaModFix/>
          </a:blip>
          <a:srcRect/>
          <a:stretch/>
        </p:blipFill>
        <p:spPr>
          <a:xfrm>
            <a:off x="6200657" y="1681951"/>
            <a:ext cx="2712000" cy="34941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4"/>
          <p:cNvSpPr txBox="1">
            <a:spLocks noGrp="1"/>
          </p:cNvSpPr>
          <p:nvPr>
            <p:ph type="title"/>
          </p:nvPr>
        </p:nvSpPr>
        <p:spPr>
          <a:xfrm>
            <a:off x="1680488" y="679311"/>
            <a:ext cx="7024744" cy="38511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ct val="142857"/>
              <a:buFont typeface="Century Gothic"/>
              <a:buNone/>
            </a:pPr>
            <a:r>
              <a:rPr lang="en-GB" sz="3700" dirty="0"/>
              <a:t>HORROR AND TERROR</a:t>
            </a:r>
          </a:p>
        </p:txBody>
      </p:sp>
      <p:sp>
        <p:nvSpPr>
          <p:cNvPr id="87" name="Google Shape;87;p4"/>
          <p:cNvSpPr txBox="1">
            <a:spLocks noGrp="1"/>
          </p:cNvSpPr>
          <p:nvPr>
            <p:ph type="body" idx="1"/>
          </p:nvPr>
        </p:nvSpPr>
        <p:spPr>
          <a:xfrm>
            <a:off x="683568" y="1484784"/>
            <a:ext cx="7776864" cy="4347845"/>
          </a:xfrm>
          <a:prstGeom prst="rect">
            <a:avLst/>
          </a:prstGeom>
          <a:noFill/>
          <a:ln>
            <a:noFill/>
          </a:ln>
        </p:spPr>
        <p:txBody>
          <a:bodyPr spcFirstLastPara="1" wrap="square" lIns="91425" tIns="45700" rIns="91425" bIns="45700" anchor="t" anchorCtr="0">
            <a:normAutofit/>
          </a:bodyPr>
          <a:lstStyle/>
          <a:p>
            <a:pPr marL="342900" lvl="0" indent="-274319" algn="l" rtl="0">
              <a:spcBef>
                <a:spcPts val="0"/>
              </a:spcBef>
              <a:spcAft>
                <a:spcPts val="0"/>
              </a:spcAft>
              <a:buSzPts val="1824"/>
              <a:buChar char="●"/>
            </a:pPr>
            <a:r>
              <a:rPr lang="en-GB" dirty="0"/>
              <a:t>Gothic novelist Ann Radcliffe (</a:t>
            </a:r>
            <a:r>
              <a:rPr lang="en-GB" i="1" dirty="0"/>
              <a:t>On the Supernatural in Poetry</a:t>
            </a:r>
            <a:r>
              <a:rPr lang="en-GB" dirty="0"/>
              <a:t>, 1826) distinguished between terror and horror.</a:t>
            </a:r>
            <a:endParaRPr dirty="0"/>
          </a:p>
          <a:p>
            <a:pPr marL="342900" lvl="0" indent="-274319" algn="l" rtl="0">
              <a:spcBef>
                <a:spcPts val="480"/>
              </a:spcBef>
              <a:spcAft>
                <a:spcPts val="0"/>
              </a:spcAft>
              <a:buSzPts val="1824"/>
              <a:buChar char="●"/>
            </a:pPr>
            <a:r>
              <a:rPr lang="en-GB" b="1" dirty="0"/>
              <a:t>Terror</a:t>
            </a:r>
            <a:r>
              <a:rPr lang="en-GB" dirty="0"/>
              <a:t> relies on </a:t>
            </a:r>
            <a:r>
              <a:rPr lang="en-GB" b="1" dirty="0"/>
              <a:t>subtle suggestion </a:t>
            </a:r>
            <a:r>
              <a:rPr lang="en-GB" dirty="0"/>
              <a:t>to create </a:t>
            </a:r>
            <a:r>
              <a:rPr lang="en-GB" b="1" dirty="0"/>
              <a:t>tension</a:t>
            </a:r>
            <a:r>
              <a:rPr lang="en-GB" dirty="0"/>
              <a:t> and </a:t>
            </a:r>
            <a:r>
              <a:rPr lang="en-GB" b="1" dirty="0"/>
              <a:t>fear.</a:t>
            </a:r>
            <a:endParaRPr dirty="0"/>
          </a:p>
          <a:p>
            <a:pPr marL="342900" lvl="0" indent="-274319" algn="l" rtl="0">
              <a:spcBef>
                <a:spcPts val="480"/>
              </a:spcBef>
              <a:spcAft>
                <a:spcPts val="0"/>
              </a:spcAft>
              <a:buSzPts val="1824"/>
              <a:buChar char="●"/>
            </a:pPr>
            <a:r>
              <a:rPr lang="en-GB" b="1" dirty="0"/>
              <a:t>Horror</a:t>
            </a:r>
            <a:r>
              <a:rPr lang="en-GB" dirty="0"/>
              <a:t> is </a:t>
            </a:r>
            <a:r>
              <a:rPr lang="en-GB" b="1" dirty="0"/>
              <a:t>direct</a:t>
            </a:r>
            <a:r>
              <a:rPr lang="en-GB" dirty="0"/>
              <a:t> and </a:t>
            </a:r>
            <a:r>
              <a:rPr lang="en-GB" b="1" dirty="0"/>
              <a:t>explicit</a:t>
            </a:r>
            <a:r>
              <a:rPr lang="en-GB" dirty="0"/>
              <a:t> in the depiction of death, decay and violence. </a:t>
            </a:r>
            <a:endParaRPr dirty="0"/>
          </a:p>
          <a:p>
            <a:pPr marL="342900" lvl="0" indent="-274319" algn="l" rtl="0">
              <a:spcBef>
                <a:spcPts val="480"/>
              </a:spcBef>
              <a:spcAft>
                <a:spcPts val="1200"/>
              </a:spcAft>
              <a:buSzPts val="1824"/>
              <a:buChar char="●"/>
            </a:pPr>
            <a:r>
              <a:rPr lang="en-GB" dirty="0"/>
              <a:t>Shelley draws </a:t>
            </a:r>
            <a:r>
              <a:rPr lang="en-GB" b="1" dirty="0"/>
              <a:t>alternately</a:t>
            </a:r>
            <a:r>
              <a:rPr lang="en-GB" dirty="0"/>
              <a:t> upon </a:t>
            </a:r>
            <a:r>
              <a:rPr lang="en-GB" b="1" dirty="0"/>
              <a:t>horror</a:t>
            </a:r>
            <a:r>
              <a:rPr lang="en-GB" dirty="0"/>
              <a:t> and</a:t>
            </a:r>
            <a:r>
              <a:rPr lang="en-GB" b="1" dirty="0"/>
              <a:t> terror</a:t>
            </a:r>
            <a:r>
              <a:rPr lang="en-GB" dirty="0"/>
              <a:t>, and this is fairly clear to see in Chapter 5.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5"/>
          <p:cNvSpPr txBox="1">
            <a:spLocks noGrp="1"/>
          </p:cNvSpPr>
          <p:nvPr>
            <p:ph type="title"/>
          </p:nvPr>
        </p:nvSpPr>
        <p:spPr>
          <a:xfrm>
            <a:off x="1372262" y="343976"/>
            <a:ext cx="6918983" cy="1063584"/>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2400"/>
              <a:buFont typeface="Century Gothic"/>
              <a:buNone/>
            </a:pPr>
            <a:r>
              <a:rPr lang="en-GB" sz="3700" dirty="0"/>
              <a:t>HORROR AND TERROR AND CHAPTER 5</a:t>
            </a:r>
          </a:p>
        </p:txBody>
      </p:sp>
      <p:graphicFrame>
        <p:nvGraphicFramePr>
          <p:cNvPr id="93" name="Google Shape;93;p5"/>
          <p:cNvGraphicFramePr/>
          <p:nvPr/>
        </p:nvGraphicFramePr>
        <p:xfrm>
          <a:off x="395536" y="1484784"/>
          <a:ext cx="8352900" cy="5029240"/>
        </p:xfrm>
        <a:graphic>
          <a:graphicData uri="http://schemas.openxmlformats.org/drawingml/2006/table">
            <a:tbl>
              <a:tblPr firstRow="1" bandRow="1">
                <a:noFill/>
                <a:tableStyleId>{915F8F99-83B9-49AC-A8A5-D5B4B822DD43}</a:tableStyleId>
              </a:tblPr>
              <a:tblGrid>
                <a:gridCol w="2784300">
                  <a:extLst>
                    <a:ext uri="{9D8B030D-6E8A-4147-A177-3AD203B41FA5}">
                      <a16:colId xmlns:a16="http://schemas.microsoft.com/office/drawing/2014/main" val="20000"/>
                    </a:ext>
                  </a:extLst>
                </a:gridCol>
                <a:gridCol w="2784300">
                  <a:extLst>
                    <a:ext uri="{9D8B030D-6E8A-4147-A177-3AD203B41FA5}">
                      <a16:colId xmlns:a16="http://schemas.microsoft.com/office/drawing/2014/main" val="20001"/>
                    </a:ext>
                  </a:extLst>
                </a:gridCol>
                <a:gridCol w="2784300">
                  <a:extLst>
                    <a:ext uri="{9D8B030D-6E8A-4147-A177-3AD203B41FA5}">
                      <a16:colId xmlns:a16="http://schemas.microsoft.com/office/drawing/2014/main" val="20002"/>
                    </a:ext>
                  </a:extLst>
                </a:gridCol>
              </a:tblGrid>
              <a:tr h="370850">
                <a:tc>
                  <a:txBody>
                    <a:bodyPr/>
                    <a:lstStyle/>
                    <a:p>
                      <a:pPr marL="0" marR="0" lvl="0" indent="0" algn="l" rtl="0">
                        <a:spcBef>
                          <a:spcPts val="0"/>
                        </a:spcBef>
                        <a:spcAft>
                          <a:spcPts val="0"/>
                        </a:spcAft>
                        <a:buNone/>
                      </a:pPr>
                      <a:r>
                        <a:rPr lang="en-GB" sz="1800" u="none" strike="noStrike" cap="none"/>
                        <a:t>Examples of terror</a:t>
                      </a:r>
                      <a:endParaRPr sz="1800"/>
                    </a:p>
                  </a:txBody>
                  <a:tcPr marL="91450" marR="91450" marT="45725" marB="45725"/>
                </a:tc>
                <a:tc>
                  <a:txBody>
                    <a:bodyPr/>
                    <a:lstStyle/>
                    <a:p>
                      <a:pPr marL="0" marR="0" lvl="0" indent="0" algn="l" rtl="0">
                        <a:spcBef>
                          <a:spcPts val="0"/>
                        </a:spcBef>
                        <a:spcAft>
                          <a:spcPts val="0"/>
                        </a:spcAft>
                        <a:buNone/>
                      </a:pPr>
                      <a:r>
                        <a:rPr lang="en-GB" sz="1800"/>
                        <a:t>Examples of horror</a:t>
                      </a:r>
                      <a:endParaRPr sz="1800"/>
                    </a:p>
                  </a:txBody>
                  <a:tcPr marL="91450" marR="91450" marT="45725" marB="45725"/>
                </a:tc>
                <a:tc>
                  <a:txBody>
                    <a:bodyPr/>
                    <a:lstStyle/>
                    <a:p>
                      <a:pPr marL="0" marR="0" lvl="0" indent="0" algn="l" rtl="0">
                        <a:spcBef>
                          <a:spcPts val="0"/>
                        </a:spcBef>
                        <a:spcAft>
                          <a:spcPts val="0"/>
                        </a:spcAft>
                        <a:buNone/>
                      </a:pPr>
                      <a:r>
                        <a:rPr lang="en-GB" sz="1800"/>
                        <a:t>What do you notice about the language used to construct them?</a:t>
                      </a:r>
                      <a:endParaRPr sz="180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6"/>
          <p:cNvSpPr txBox="1">
            <a:spLocks noGrp="1"/>
          </p:cNvSpPr>
          <p:nvPr>
            <p:ph type="title"/>
          </p:nvPr>
        </p:nvSpPr>
        <p:spPr>
          <a:xfrm>
            <a:off x="1871232" y="661341"/>
            <a:ext cx="6589200" cy="5115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ct val="142857"/>
              <a:buFont typeface="Century Gothic"/>
              <a:buNone/>
            </a:pPr>
            <a:r>
              <a:rPr lang="en-GB" sz="3700" dirty="0"/>
              <a:t>GOTHIC SPACE</a:t>
            </a:r>
          </a:p>
        </p:txBody>
      </p:sp>
      <p:sp>
        <p:nvSpPr>
          <p:cNvPr id="99" name="Google Shape;99;p6"/>
          <p:cNvSpPr txBox="1">
            <a:spLocks noGrp="1"/>
          </p:cNvSpPr>
          <p:nvPr>
            <p:ph type="body" idx="1"/>
          </p:nvPr>
        </p:nvSpPr>
        <p:spPr>
          <a:xfrm>
            <a:off x="467544" y="1453961"/>
            <a:ext cx="8208912" cy="5040560"/>
          </a:xfrm>
          <a:prstGeom prst="rect">
            <a:avLst/>
          </a:prstGeom>
          <a:noFill/>
          <a:ln>
            <a:noFill/>
          </a:ln>
        </p:spPr>
        <p:txBody>
          <a:bodyPr spcFirstLastPara="1" wrap="square" lIns="91425" tIns="45700" rIns="91425" bIns="45700" anchor="t" anchorCtr="0">
            <a:normAutofit/>
          </a:bodyPr>
          <a:lstStyle/>
          <a:p>
            <a:pPr marL="68580" lvl="0" indent="0" algn="l" rtl="0">
              <a:spcBef>
                <a:spcPts val="0"/>
              </a:spcBef>
              <a:spcAft>
                <a:spcPts val="0"/>
              </a:spcAft>
              <a:buSzPts val="1824"/>
              <a:buNone/>
            </a:pPr>
            <a:r>
              <a:rPr lang="en-GB" sz="2100" dirty="0"/>
              <a:t>Claire </a:t>
            </a:r>
            <a:r>
              <a:rPr lang="en-GB" sz="2100" dirty="0" err="1"/>
              <a:t>Kahane</a:t>
            </a:r>
            <a:r>
              <a:rPr lang="en-GB" sz="2100" dirty="0"/>
              <a:t> in </a:t>
            </a:r>
            <a:r>
              <a:rPr lang="en-GB" sz="2100" i="1" dirty="0"/>
              <a:t>The Gothic Mirror </a:t>
            </a:r>
            <a:r>
              <a:rPr lang="en-GB" sz="2100" dirty="0"/>
              <a:t>(1985) notes that the heroine of an eighteenth-century Gothic novel:</a:t>
            </a:r>
            <a:endParaRPr sz="2100" dirty="0"/>
          </a:p>
          <a:p>
            <a:pPr marL="68580" lvl="0" indent="0" algn="l" rtl="0">
              <a:spcBef>
                <a:spcPts val="480"/>
              </a:spcBef>
              <a:spcAft>
                <a:spcPts val="0"/>
              </a:spcAft>
              <a:buSzPts val="1824"/>
              <a:buNone/>
            </a:pPr>
            <a:endParaRPr sz="2100" dirty="0"/>
          </a:p>
          <a:p>
            <a:pPr marL="68580" lvl="0" indent="0" algn="l" rtl="0">
              <a:spcBef>
                <a:spcPts val="480"/>
              </a:spcBef>
              <a:spcAft>
                <a:spcPts val="0"/>
              </a:spcAft>
              <a:buSzPts val="1824"/>
              <a:buNone/>
            </a:pPr>
            <a:r>
              <a:rPr lang="en-GB" sz="2100" i="1" dirty="0"/>
              <a:t>“penetrates the obscure recesses of a vast labyrinthine space and discovers a secret room sealed off by its association with death. In this dark secret corner of the Gothic structure, the boundaries of life and death themselves seem confused.”</a:t>
            </a:r>
          </a:p>
          <a:p>
            <a:pPr marL="68580" lvl="0" indent="0" algn="l" rtl="0">
              <a:spcBef>
                <a:spcPts val="480"/>
              </a:spcBef>
              <a:spcAft>
                <a:spcPts val="0"/>
              </a:spcAft>
              <a:buSzPts val="1824"/>
              <a:buNone/>
            </a:pPr>
            <a:endParaRPr sz="2100" dirty="0"/>
          </a:p>
          <a:p>
            <a:pPr marL="49531" lvl="0" indent="0" algn="l" rtl="0">
              <a:spcBef>
                <a:spcPts val="480"/>
              </a:spcBef>
              <a:spcAft>
                <a:spcPts val="0"/>
              </a:spcAft>
              <a:buSzPts val="2124"/>
              <a:buNone/>
            </a:pPr>
            <a:r>
              <a:rPr lang="en-GB" sz="2100" b="1" dirty="0"/>
              <a:t>Look closely at Victor’s laboratory – to what extent is this an update of the convention described by </a:t>
            </a:r>
            <a:r>
              <a:rPr lang="en-GB" sz="2100" b="1" dirty="0" err="1"/>
              <a:t>Kahane</a:t>
            </a:r>
            <a:r>
              <a:rPr lang="en-GB" sz="2100" b="1" dirty="0"/>
              <a:t>? (You may need to look at both Chapter 4 and 5 for this.)</a:t>
            </a:r>
            <a:endParaRPr sz="2100" dirty="0"/>
          </a:p>
          <a:p>
            <a:pPr marL="68580" lvl="0" indent="0" algn="l" rtl="0">
              <a:spcBef>
                <a:spcPts val="480"/>
              </a:spcBef>
              <a:spcAft>
                <a:spcPts val="1200"/>
              </a:spcAft>
              <a:buSzPts val="1824"/>
              <a:buNone/>
            </a:pPr>
            <a:endParaRPr sz="2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7"/>
          <p:cNvSpPr txBox="1">
            <a:spLocks noGrp="1"/>
          </p:cNvSpPr>
          <p:nvPr>
            <p:ph type="body" idx="1"/>
          </p:nvPr>
        </p:nvSpPr>
        <p:spPr>
          <a:xfrm>
            <a:off x="408004" y="1510260"/>
            <a:ext cx="8535900" cy="5522400"/>
          </a:xfrm>
          <a:prstGeom prst="rect">
            <a:avLst/>
          </a:prstGeom>
          <a:noFill/>
          <a:ln>
            <a:noFill/>
          </a:ln>
        </p:spPr>
        <p:txBody>
          <a:bodyPr spcFirstLastPara="1" wrap="square" lIns="91425" tIns="45700" rIns="91425" bIns="45700" anchor="t" anchorCtr="0">
            <a:noAutofit/>
          </a:bodyPr>
          <a:lstStyle/>
          <a:p>
            <a:pPr marL="474320" lvl="0" indent="-457200" algn="l" rtl="0">
              <a:spcBef>
                <a:spcPts val="0"/>
              </a:spcBef>
              <a:spcAft>
                <a:spcPts val="0"/>
              </a:spcAft>
              <a:buSzPts val="2224"/>
              <a:buFont typeface="+mj-lt"/>
              <a:buAutoNum type="arabicPeriod"/>
            </a:pPr>
            <a:r>
              <a:rPr lang="en-GB" sz="2200" dirty="0"/>
              <a:t>How does Victor react when his creation comes to life? Explain your feelings about his reaction to his creation. Were you surprised? Why or why not? </a:t>
            </a:r>
            <a:endParaRPr sz="2200" dirty="0"/>
          </a:p>
          <a:p>
            <a:pPr marL="474320" lvl="0" indent="-457200" algn="l" rtl="0">
              <a:spcBef>
                <a:spcPts val="372"/>
              </a:spcBef>
              <a:spcAft>
                <a:spcPts val="0"/>
              </a:spcAft>
              <a:buSzPts val="2224"/>
              <a:buFont typeface="+mj-lt"/>
              <a:buAutoNum type="arabicPeriod"/>
            </a:pPr>
            <a:r>
              <a:rPr lang="en-GB" sz="2200" dirty="0"/>
              <a:t>Does Victor’s dream exploit terror, or horror in its narration? </a:t>
            </a:r>
            <a:endParaRPr sz="2200" dirty="0"/>
          </a:p>
          <a:p>
            <a:pPr marL="474320" lvl="0" indent="-457200" algn="l" rtl="0">
              <a:spcBef>
                <a:spcPts val="372"/>
              </a:spcBef>
              <a:spcAft>
                <a:spcPts val="0"/>
              </a:spcAft>
              <a:buSzPts val="2224"/>
              <a:buFont typeface="+mj-lt"/>
              <a:buAutoNum type="arabicPeriod"/>
            </a:pPr>
            <a:r>
              <a:rPr lang="en-GB" sz="2200" dirty="0"/>
              <a:t>How might the passage from Coleridge’s </a:t>
            </a:r>
            <a:r>
              <a:rPr lang="en-GB" sz="2200" i="1" dirty="0"/>
              <a:t>Rime of the Ancient Mariner </a:t>
            </a:r>
            <a:r>
              <a:rPr lang="en-GB" sz="2200" dirty="0"/>
              <a:t>apply to Victor Frankenstein?</a:t>
            </a:r>
            <a:endParaRPr sz="2200" dirty="0"/>
          </a:p>
          <a:p>
            <a:pPr marL="474320" lvl="0" indent="-457200" algn="l" rtl="0">
              <a:spcBef>
                <a:spcPts val="372"/>
              </a:spcBef>
              <a:spcAft>
                <a:spcPts val="0"/>
              </a:spcAft>
              <a:buSzPts val="2224"/>
              <a:buFont typeface="+mj-lt"/>
              <a:buAutoNum type="arabicPeriod"/>
            </a:pPr>
            <a:r>
              <a:rPr lang="en-GB" sz="2200" dirty="0"/>
              <a:t>How does Victor react to Henry Clerval’s arrival in Ingolstadt, and what does this tell us about their relationship?</a:t>
            </a:r>
            <a:endParaRPr sz="2200" dirty="0"/>
          </a:p>
          <a:p>
            <a:pPr marL="474320" lvl="0" indent="-457200" algn="l" rtl="0">
              <a:spcBef>
                <a:spcPts val="372"/>
              </a:spcBef>
              <a:spcAft>
                <a:spcPts val="0"/>
              </a:spcAft>
              <a:buSzPts val="2224"/>
              <a:buFont typeface="+mj-lt"/>
              <a:buAutoNum type="arabicPeriod"/>
            </a:pPr>
            <a:r>
              <a:rPr lang="en-GB" sz="2200" dirty="0"/>
              <a:t>What does the Creature do after leaving Victor’s laboratory, and why? </a:t>
            </a:r>
            <a:endParaRPr sz="2200" dirty="0"/>
          </a:p>
          <a:p>
            <a:pPr marL="474320" lvl="0" indent="-457200" algn="l" rtl="0">
              <a:spcBef>
                <a:spcPts val="372"/>
              </a:spcBef>
              <a:spcAft>
                <a:spcPts val="0"/>
              </a:spcAft>
              <a:buSzPts val="2224"/>
              <a:buFont typeface="+mj-lt"/>
              <a:buAutoNum type="arabicPeriod"/>
            </a:pPr>
            <a:r>
              <a:rPr lang="en-GB" sz="2200" dirty="0"/>
              <a:t>What is the favour that Henry asks of Victor? Why is this necessary?</a:t>
            </a:r>
            <a:endParaRPr sz="2200" dirty="0"/>
          </a:p>
          <a:p>
            <a:pPr marL="0" lvl="0" indent="0" algn="l" rtl="0">
              <a:spcBef>
                <a:spcPts val="372"/>
              </a:spcBef>
              <a:spcAft>
                <a:spcPts val="0"/>
              </a:spcAft>
              <a:buNone/>
            </a:pPr>
            <a:endParaRPr sz="2200" dirty="0"/>
          </a:p>
        </p:txBody>
      </p:sp>
      <p:sp>
        <p:nvSpPr>
          <p:cNvPr id="4" name="Google Shape;79;p6">
            <a:extLst>
              <a:ext uri="{FF2B5EF4-FFF2-40B4-BE49-F238E27FC236}">
                <a16:creationId xmlns:a16="http://schemas.microsoft.com/office/drawing/2014/main" id="{E188A0D2-F660-461F-9869-4B9E988BDF6F}"/>
              </a:ext>
            </a:extLst>
          </p:cNvPr>
          <p:cNvSpPr txBox="1">
            <a:spLocks/>
          </p:cNvSpPr>
          <p:nvPr/>
        </p:nvSpPr>
        <p:spPr>
          <a:xfrm>
            <a:off x="1305717" y="623467"/>
            <a:ext cx="9443422" cy="673200"/>
          </a:xfrm>
          <a:prstGeom prst="rect">
            <a:avLst/>
          </a:prstGeom>
          <a:noFill/>
          <a:ln>
            <a:noFill/>
          </a:ln>
        </p:spPr>
        <p:txBody>
          <a:bodyPr spcFirstLastPara="1" wrap="square" lIns="91425" tIns="45700" rIns="91425" bIns="45700" anchor="t" anchorCtr="0">
            <a:normAutofit fontScale="97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1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buSzPts val="3600"/>
            </a:pPr>
            <a:r>
              <a:rPr lang="en-GB" sz="4000" dirty="0"/>
              <a:t>COMPREHENSION QUESTIONS</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a:spLocks noGrp="1"/>
          </p:cNvSpPr>
          <p:nvPr>
            <p:ph type="title"/>
          </p:nvPr>
        </p:nvSpPr>
        <p:spPr>
          <a:xfrm>
            <a:off x="1341441" y="363745"/>
            <a:ext cx="8480654" cy="10566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ct val="100000"/>
              <a:buFont typeface="Century Gothic"/>
              <a:buNone/>
            </a:pPr>
            <a:r>
              <a:rPr lang="en-GB" sz="3700" dirty="0"/>
              <a:t>FRANKENSTEIN AND TEMPORAL SHIFTS CHAPTERS 1 - 5</a:t>
            </a:r>
          </a:p>
        </p:txBody>
      </p:sp>
      <p:graphicFrame>
        <p:nvGraphicFramePr>
          <p:cNvPr id="111" name="Google Shape;111;p9"/>
          <p:cNvGraphicFramePr/>
          <p:nvPr>
            <p:extLst>
              <p:ext uri="{D42A27DB-BD31-4B8C-83A1-F6EECF244321}">
                <p14:modId xmlns:p14="http://schemas.microsoft.com/office/powerpoint/2010/main" val="3660355749"/>
              </p:ext>
            </p:extLst>
          </p:nvPr>
        </p:nvGraphicFramePr>
        <p:xfrm>
          <a:off x="467544" y="1605280"/>
          <a:ext cx="8136875" cy="4663470"/>
        </p:xfrm>
        <a:graphic>
          <a:graphicData uri="http://schemas.openxmlformats.org/drawingml/2006/table">
            <a:tbl>
              <a:tblPr firstRow="1" bandRow="1">
                <a:noFill/>
                <a:tableStyleId>{915F8F99-83B9-49AC-A8A5-D5B4B822DD43}</a:tableStyleId>
              </a:tblPr>
              <a:tblGrid>
                <a:gridCol w="1791600">
                  <a:extLst>
                    <a:ext uri="{9D8B030D-6E8A-4147-A177-3AD203B41FA5}">
                      <a16:colId xmlns:a16="http://schemas.microsoft.com/office/drawing/2014/main" val="20000"/>
                    </a:ext>
                  </a:extLst>
                </a:gridCol>
                <a:gridCol w="2024800">
                  <a:extLst>
                    <a:ext uri="{9D8B030D-6E8A-4147-A177-3AD203B41FA5}">
                      <a16:colId xmlns:a16="http://schemas.microsoft.com/office/drawing/2014/main" val="20001"/>
                    </a:ext>
                  </a:extLst>
                </a:gridCol>
                <a:gridCol w="4320475">
                  <a:extLst>
                    <a:ext uri="{9D8B030D-6E8A-4147-A177-3AD203B41FA5}">
                      <a16:colId xmlns:a16="http://schemas.microsoft.com/office/drawing/2014/main" val="20002"/>
                    </a:ext>
                  </a:extLst>
                </a:gridCol>
              </a:tblGrid>
              <a:tr h="340300">
                <a:tc>
                  <a:txBody>
                    <a:bodyPr/>
                    <a:lstStyle/>
                    <a:p>
                      <a:pPr marL="0" marR="0" lvl="0" indent="0" algn="l" rtl="0">
                        <a:spcBef>
                          <a:spcPts val="0"/>
                        </a:spcBef>
                        <a:spcAft>
                          <a:spcPts val="0"/>
                        </a:spcAft>
                        <a:buNone/>
                      </a:pPr>
                      <a:r>
                        <a:rPr lang="en-GB" sz="1800"/>
                        <a:t>Temporal shift</a:t>
                      </a:r>
                      <a:endParaRPr sz="1800"/>
                    </a:p>
                  </a:txBody>
                  <a:tcPr marL="91450" marR="91450" marT="45725" marB="45725"/>
                </a:tc>
                <a:tc>
                  <a:txBody>
                    <a:bodyPr/>
                    <a:lstStyle/>
                    <a:p>
                      <a:pPr marL="0" marR="0" lvl="0" indent="0" algn="l" rtl="0">
                        <a:spcBef>
                          <a:spcPts val="0"/>
                        </a:spcBef>
                        <a:spcAft>
                          <a:spcPts val="0"/>
                        </a:spcAft>
                        <a:buNone/>
                      </a:pPr>
                      <a:r>
                        <a:rPr lang="en-GB" sz="1800" dirty="0"/>
                        <a:t>Victor </a:t>
                      </a:r>
                      <a:endParaRPr sz="1800" dirty="0"/>
                    </a:p>
                  </a:txBody>
                  <a:tcPr marL="91450" marR="91450" marT="45725" marB="45725"/>
                </a:tc>
                <a:tc>
                  <a:txBody>
                    <a:bodyPr/>
                    <a:lstStyle/>
                    <a:p>
                      <a:pPr marL="0" marR="0" lvl="0" indent="0" algn="l" rtl="0">
                        <a:spcBef>
                          <a:spcPts val="0"/>
                        </a:spcBef>
                        <a:spcAft>
                          <a:spcPts val="0"/>
                        </a:spcAft>
                        <a:buNone/>
                      </a:pPr>
                      <a:r>
                        <a:rPr lang="en-GB" sz="1800"/>
                        <a:t>Purpose? Effect? Language used to achieve this?</a:t>
                      </a:r>
                      <a:endParaRPr sz="1800"/>
                    </a:p>
                  </a:txBody>
                  <a:tcPr marL="91450" marR="91450" marT="45725" marB="45725"/>
                </a:tc>
                <a:extLst>
                  <a:ext uri="{0D108BD9-81ED-4DB2-BD59-A6C34878D82A}">
                    <a16:rowId xmlns:a16="http://schemas.microsoft.com/office/drawing/2014/main" val="10000"/>
                  </a:ext>
                </a:extLst>
              </a:tr>
              <a:tr h="1342575">
                <a:tc>
                  <a:txBody>
                    <a:bodyPr/>
                    <a:lstStyle/>
                    <a:p>
                      <a:pPr marL="0" marR="0" lvl="0" indent="0" algn="l" rtl="0">
                        <a:spcBef>
                          <a:spcPts val="0"/>
                        </a:spcBef>
                        <a:spcAft>
                          <a:spcPts val="0"/>
                        </a:spcAft>
                        <a:buNone/>
                      </a:pPr>
                      <a:r>
                        <a:rPr lang="en-GB" sz="1800"/>
                        <a:t>Analepsis (flashback)</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1"/>
                  </a:ext>
                </a:extLst>
              </a:tr>
              <a:tr h="1846050">
                <a:tc>
                  <a:txBody>
                    <a:bodyPr/>
                    <a:lstStyle/>
                    <a:p>
                      <a:pPr marL="0" marR="0" lvl="0" indent="0" algn="l" rtl="0">
                        <a:spcBef>
                          <a:spcPts val="0"/>
                        </a:spcBef>
                        <a:spcAft>
                          <a:spcPts val="0"/>
                        </a:spcAft>
                        <a:buNone/>
                      </a:pPr>
                      <a:r>
                        <a:rPr lang="en-GB" sz="1800"/>
                        <a:t>Prolepsis (flashforward)</a:t>
                      </a:r>
                      <a:endParaRPr/>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dirty="0"/>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1"/>
          <p:cNvSpPr txBox="1">
            <a:spLocks noGrp="1"/>
          </p:cNvSpPr>
          <p:nvPr>
            <p:ph type="title"/>
          </p:nvPr>
        </p:nvSpPr>
        <p:spPr>
          <a:xfrm>
            <a:off x="1201877" y="1029190"/>
            <a:ext cx="8096100" cy="1545000"/>
          </a:xfrm>
          <a:prstGeom prst="rect">
            <a:avLst/>
          </a:prstGeom>
          <a:noFill/>
          <a:ln>
            <a:noFill/>
          </a:ln>
        </p:spPr>
        <p:txBody>
          <a:bodyPr spcFirstLastPara="1" wrap="square" lIns="91425" tIns="45700" rIns="91425" bIns="45700" anchor="b" anchorCtr="0">
            <a:noAutofit/>
          </a:bodyPr>
          <a:lstStyle/>
          <a:p>
            <a:pPr lvl="0">
              <a:buClr>
                <a:schemeClr val="dk1"/>
              </a:buClr>
              <a:buSzPts val="1600"/>
            </a:pPr>
            <a:r>
              <a:rPr lang="en-GB" sz="2000" b="1" dirty="0"/>
              <a:t>Chapter 5 </a:t>
            </a:r>
            <a:r>
              <a:rPr lang="en-GB" sz="2000" dirty="0"/>
              <a:t>Extract analysis: </a:t>
            </a:r>
            <a:r>
              <a:rPr lang="en-GB" sz="2000" b="1" dirty="0"/>
              <a:t>tone, register, lexis, semantics, sentence structures, noun phrases, imagery e.g. simile, phonology e.g. alliteration, sibilance </a:t>
            </a:r>
            <a:br>
              <a:rPr lang="en-GB" sz="2000" b="1" dirty="0"/>
            </a:br>
            <a:r>
              <a:rPr lang="en-GB" sz="2000" dirty="0"/>
              <a:t>What can you find? Why is it there?</a:t>
            </a:r>
            <a:br>
              <a:rPr lang="en-GB" sz="2000" dirty="0"/>
            </a:br>
            <a:br>
              <a:rPr lang="en-GB" sz="2000" dirty="0">
                <a:solidFill>
                  <a:schemeClr val="dk1"/>
                </a:solidFill>
              </a:rPr>
            </a:br>
            <a:br>
              <a:rPr lang="en-GB" sz="2000" b="1" dirty="0">
                <a:solidFill>
                  <a:schemeClr val="dk1"/>
                </a:solidFill>
              </a:rPr>
            </a:br>
            <a:endParaRPr sz="2000" b="1" dirty="0">
              <a:solidFill>
                <a:schemeClr val="dk1"/>
              </a:solidFill>
            </a:endParaRPr>
          </a:p>
        </p:txBody>
      </p:sp>
      <p:sp>
        <p:nvSpPr>
          <p:cNvPr id="117" name="Google Shape;117;p11"/>
          <p:cNvSpPr txBox="1">
            <a:spLocks noGrp="1"/>
          </p:cNvSpPr>
          <p:nvPr>
            <p:ph type="body" idx="1"/>
          </p:nvPr>
        </p:nvSpPr>
        <p:spPr>
          <a:xfrm>
            <a:off x="409950" y="1960011"/>
            <a:ext cx="8324100" cy="4647600"/>
          </a:xfrm>
          <a:prstGeom prst="rect">
            <a:avLst/>
          </a:prstGeom>
          <a:noFill/>
          <a:ln>
            <a:noFill/>
          </a:ln>
        </p:spPr>
        <p:txBody>
          <a:bodyPr spcFirstLastPara="1" wrap="square" lIns="91425" tIns="45700" rIns="91425" bIns="45700" anchor="t" anchorCtr="0">
            <a:normAutofit fontScale="47500" lnSpcReduction="20000"/>
          </a:bodyPr>
          <a:lstStyle/>
          <a:p>
            <a:pPr marL="0" lvl="0" indent="0">
              <a:spcBef>
                <a:spcPts val="0"/>
              </a:spcBef>
              <a:spcAft>
                <a:spcPts val="1200"/>
              </a:spcAft>
              <a:buSzPct val="101333"/>
              <a:buNone/>
            </a:pPr>
            <a:r>
              <a:rPr lang="en-GB" sz="3800" b="1" dirty="0">
                <a:solidFill>
                  <a:schemeClr val="dk1"/>
                </a:solidFill>
              </a:rPr>
              <a:t>Exam Q: What do we learn about Victor Frankenstein from this extract?</a:t>
            </a:r>
            <a:endParaRPr lang="en-GB" sz="3800" dirty="0"/>
          </a:p>
          <a:p>
            <a:pPr marL="0" lvl="0" indent="0" algn="l" rtl="0">
              <a:spcBef>
                <a:spcPts val="0"/>
              </a:spcBef>
              <a:spcAft>
                <a:spcPts val="1200"/>
              </a:spcAft>
              <a:buSzPct val="101333"/>
              <a:buNone/>
            </a:pPr>
            <a:endParaRPr lang="en-GB" dirty="0"/>
          </a:p>
          <a:p>
            <a:pPr marL="0" lvl="0" indent="0" algn="l" rtl="0">
              <a:spcBef>
                <a:spcPts val="0"/>
              </a:spcBef>
              <a:spcAft>
                <a:spcPts val="1200"/>
              </a:spcAft>
              <a:buSzPct val="101333"/>
              <a:buNone/>
            </a:pPr>
            <a:r>
              <a:rPr lang="en-GB" sz="2500" i="1" dirty="0"/>
              <a:t>The different accidents of life are not so changeable as the feelings of human nature. I had worked hard for nearly two years, for the sole purpose of infusing life into an inanimate body. For this I had deprived myself of rest and health. I had desired it with an ardour that far exceeded moderation; but now that I had finished, the beauty of the dream vanished, and breathless horror and disgust filled my heart. Unable to endure the aspect of the being I had created, I rushed out of the room, continued a long time traversing my bed chamber, unable to compose my mind to sleep. At length lassitude succeeded to the tumult I had before endured; and I threw myself on the bed in my clothes, endeavouring to seek a few moments of forgetfulness. But it was in vain: I slept, indeed, but I was disturbed by the wildest dreams. I thought I saw Elizabeth, in the bloom of health, walking in the streets of Ingolstadt. Delighted and surprised, I embraced her; but as I imprinted the first kiss on her lips, they became livid with the hue of death; her features appeared to change, and I thought that I held the corpse of my dead mother in my arms; a shroud enveloped her form, and I saw the grave-worms crawling in the folds of the flannel. I started from my sleep with horror; a cold dew covered my forehead, my teeth chattered, and every limb became convulsed: when, by the dim and yellow light of the moon, as it forced its way through the window shutters, I beheld the wretch -- the miserable monster whom I had created. He held up the curtain of the bed and his eyes, if eyes they may be called, were fixed on me. His jaws opened, and he muttered some inarticulate sounds, while a grin wrinkled his cheeks. He might have spoken, but I did not hear; one hand was stretched out, seemingly to detain me, but I escaped, and rushed down stairs. I took refuge in the courtyard belonging to the house which I inhabited; where I remained during the rest of the night, walking up and down in the greatest agitation, listening attentively, catching and fearing each sound as if it were to announce the approach of the demoniacal corpse to which I had so miserably given life.</a:t>
            </a:r>
            <a:endParaRPr sz="2500" i="1"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999</Words>
  <Application>Microsoft Office PowerPoint</Application>
  <PresentationFormat>On-screen Show (4:3)</PresentationFormat>
  <Paragraphs>67</Paragraphs>
  <Slides>9</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Simple Light</vt:lpstr>
      <vt:lpstr>Custom Design</vt:lpstr>
      <vt:lpstr>Frankenstein </vt:lpstr>
      <vt:lpstr>NOTES TO TEACHERS</vt:lpstr>
      <vt:lpstr>LITERARY CONTEXT: COLERIDGE’S THE RIME OF THE ANCIENT MARINER</vt:lpstr>
      <vt:lpstr>HORROR AND TERROR</vt:lpstr>
      <vt:lpstr>HORROR AND TERROR AND CHAPTER 5</vt:lpstr>
      <vt:lpstr>GOTHIC SPACE</vt:lpstr>
      <vt:lpstr>PowerPoint Presentation</vt:lpstr>
      <vt:lpstr>FRANKENSTEIN AND TEMPORAL SHIFTS CHAPTERS 1 - 5</vt:lpstr>
      <vt:lpstr>Chapter 5 Extract analysis: tone, register, lexis, semantics, sentence structures, noun phrases, imagery e.g. simile, phonology e.g. alliteration, sibilance  What can you find? Why is it there?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dc:creator>
  <cp:lastModifiedBy>Emily Evans</cp:lastModifiedBy>
  <cp:revision>5</cp:revision>
  <dcterms:created xsi:type="dcterms:W3CDTF">2017-11-19T14:54:48Z</dcterms:created>
  <dcterms:modified xsi:type="dcterms:W3CDTF">2025-06-17T08:25:17Z</dcterms:modified>
</cp:coreProperties>
</file>