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2" r:id="rId2"/>
  </p:sldMasterIdLst>
  <p:notesMasterIdLst>
    <p:notesMasterId r:id="rId16"/>
  </p:notesMasterIdLst>
  <p:sldIdLst>
    <p:sldId id="256" r:id="rId3"/>
    <p:sldId id="269"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gGE4n1+EB7ODE2ROt5O3BKnk5Y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customschemas.google.com/relationships/presentationmetadata" Target="metadata"/><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3" y="0"/>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1: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 name="Google Shape;69;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1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3: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1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14: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Use to get students to develop a deep analysis of a quotation</a:t>
            </a:r>
            <a:endParaRPr/>
          </a:p>
        </p:txBody>
      </p:sp>
      <p:sp>
        <p:nvSpPr>
          <p:cNvPr id="138" name="Google Shape;138;p14: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1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3: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 name="Google Shape;82;p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4: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p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7: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8: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8: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9: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9: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10: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10: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1: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Image credit unknown. Would like to credit if possible.</a:t>
            </a:r>
            <a:endParaRPr/>
          </a:p>
        </p:txBody>
      </p:sp>
      <p:sp>
        <p:nvSpPr>
          <p:cNvPr id="118" name="Google Shape;118;p1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g35faaf2e82d_0_4"/>
          <p:cNvSpPr txBox="1">
            <a:spLocks noGrp="1"/>
          </p:cNvSpPr>
          <p:nvPr>
            <p:ph type="ctrTitle"/>
          </p:nvPr>
        </p:nvSpPr>
        <p:spPr>
          <a:xfrm>
            <a:off x="415611" y="992767"/>
            <a:ext cx="11360700" cy="27369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a:endParaRPr/>
          </a:p>
        </p:txBody>
      </p:sp>
      <p:sp>
        <p:nvSpPr>
          <p:cNvPr id="15" name="Google Shape;15;g35faaf2e82d_0_4"/>
          <p:cNvSpPr txBox="1">
            <a:spLocks noGrp="1"/>
          </p:cNvSpPr>
          <p:nvPr>
            <p:ph type="subTitle" idx="1"/>
          </p:nvPr>
        </p:nvSpPr>
        <p:spPr>
          <a:xfrm>
            <a:off x="415600" y="3778833"/>
            <a:ext cx="11360700" cy="10569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6" name="Google Shape;16;g35faaf2e82d_0_4"/>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g35faaf2e82d_0_39"/>
          <p:cNvSpPr txBox="1">
            <a:spLocks noGrp="1"/>
          </p:cNvSpPr>
          <p:nvPr>
            <p:ph type="title" hasCustomPrompt="1"/>
          </p:nvPr>
        </p:nvSpPr>
        <p:spPr>
          <a:xfrm>
            <a:off x="415600" y="1474833"/>
            <a:ext cx="11360700" cy="26181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50" name="Google Shape;50;g35faaf2e82d_0_39"/>
          <p:cNvSpPr txBox="1">
            <a:spLocks noGrp="1"/>
          </p:cNvSpPr>
          <p:nvPr>
            <p:ph type="body" idx="1"/>
          </p:nvPr>
        </p:nvSpPr>
        <p:spPr>
          <a:xfrm>
            <a:off x="415600" y="4202967"/>
            <a:ext cx="11360700" cy="1734300"/>
          </a:xfrm>
          <a:prstGeom prst="rect">
            <a:avLst/>
          </a:prstGeom>
        </p:spPr>
        <p:txBody>
          <a:bodyPr spcFirstLastPara="1" wrap="square" lIns="121900" tIns="121900" rIns="121900" bIns="121900" anchor="t" anchorCtr="0">
            <a:normAutofit/>
          </a:bodyPr>
          <a:lstStyle>
            <a:lvl1pPr marL="457200" lvl="0" indent="-381000" algn="ctr">
              <a:spcBef>
                <a:spcPts val="0"/>
              </a:spcBef>
              <a:spcAft>
                <a:spcPts val="0"/>
              </a:spcAft>
              <a:buSzPts val="2400"/>
              <a:buChar char="●"/>
              <a:defRPr/>
            </a:lvl1pPr>
            <a:lvl2pPr marL="914400" lvl="1" indent="-349250" algn="ctr">
              <a:spcBef>
                <a:spcPts val="0"/>
              </a:spcBef>
              <a:spcAft>
                <a:spcPts val="0"/>
              </a:spcAft>
              <a:buSzPts val="1900"/>
              <a:buChar char="○"/>
              <a:defRPr/>
            </a:lvl2pPr>
            <a:lvl3pPr marL="1371600" lvl="2" indent="-349250" algn="ctr">
              <a:spcBef>
                <a:spcPts val="0"/>
              </a:spcBef>
              <a:spcAft>
                <a:spcPts val="0"/>
              </a:spcAft>
              <a:buSzPts val="1900"/>
              <a:buChar char="■"/>
              <a:defRPr/>
            </a:lvl3pPr>
            <a:lvl4pPr marL="1828800" lvl="3" indent="-349250" algn="ctr">
              <a:spcBef>
                <a:spcPts val="0"/>
              </a:spcBef>
              <a:spcAft>
                <a:spcPts val="0"/>
              </a:spcAft>
              <a:buSzPts val="1900"/>
              <a:buChar char="●"/>
              <a:defRPr/>
            </a:lvl4pPr>
            <a:lvl5pPr marL="2286000" lvl="4" indent="-349250" algn="ctr">
              <a:spcBef>
                <a:spcPts val="0"/>
              </a:spcBef>
              <a:spcAft>
                <a:spcPts val="0"/>
              </a:spcAft>
              <a:buSzPts val="1900"/>
              <a:buChar char="○"/>
              <a:defRPr/>
            </a:lvl5pPr>
            <a:lvl6pPr marL="2743200" lvl="5" indent="-349250" algn="ctr">
              <a:spcBef>
                <a:spcPts val="0"/>
              </a:spcBef>
              <a:spcAft>
                <a:spcPts val="0"/>
              </a:spcAft>
              <a:buSzPts val="1900"/>
              <a:buChar char="■"/>
              <a:defRPr/>
            </a:lvl6pPr>
            <a:lvl7pPr marL="3200400" lvl="6" indent="-349250" algn="ctr">
              <a:spcBef>
                <a:spcPts val="0"/>
              </a:spcBef>
              <a:spcAft>
                <a:spcPts val="0"/>
              </a:spcAft>
              <a:buSzPts val="1900"/>
              <a:buChar char="●"/>
              <a:defRPr/>
            </a:lvl7pPr>
            <a:lvl8pPr marL="3657600" lvl="7" indent="-349250" algn="ctr">
              <a:spcBef>
                <a:spcPts val="0"/>
              </a:spcBef>
              <a:spcAft>
                <a:spcPts val="0"/>
              </a:spcAft>
              <a:buSzPts val="1900"/>
              <a:buChar char="○"/>
              <a:defRPr/>
            </a:lvl8pPr>
            <a:lvl9pPr marL="4114800" lvl="8" indent="-349250" algn="ctr">
              <a:spcBef>
                <a:spcPts val="0"/>
              </a:spcBef>
              <a:spcAft>
                <a:spcPts val="0"/>
              </a:spcAft>
              <a:buSzPts val="1900"/>
              <a:buChar char="■"/>
              <a:defRPr/>
            </a:lvl9pPr>
          </a:lstStyle>
          <a:p>
            <a:endParaRPr/>
          </a:p>
        </p:txBody>
      </p:sp>
      <p:sp>
        <p:nvSpPr>
          <p:cNvPr id="51" name="Google Shape;51;g35faaf2e82d_0_39"/>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g35faaf2e82d_0_4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4"/>
        <p:cNvGrpSpPr/>
        <p:nvPr/>
      </p:nvGrpSpPr>
      <p:grpSpPr>
        <a:xfrm>
          <a:off x="0" y="0"/>
          <a:ext cx="0" cy="0"/>
          <a:chOff x="0" y="0"/>
          <a:chExt cx="0" cy="0"/>
        </a:xfrm>
      </p:grpSpPr>
      <p:sp>
        <p:nvSpPr>
          <p:cNvPr id="55" name="Google Shape;55;g35faaf2e82d_0_45"/>
          <p:cNvSpPr txBox="1">
            <a:spLocks noGrp="1"/>
          </p:cNvSpPr>
          <p:nvPr>
            <p:ph type="title"/>
          </p:nvPr>
        </p:nvSpPr>
        <p:spPr>
          <a:xfrm>
            <a:off x="1024128" y="585216"/>
            <a:ext cx="9720000" cy="1499700"/>
          </a:xfrm>
          <a:prstGeom prst="rect">
            <a:avLst/>
          </a:prstGeom>
          <a:noFill/>
          <a:ln>
            <a:noFill/>
          </a:ln>
        </p:spPr>
        <p:txBody>
          <a:bodyPr spcFirstLastPara="1" wrap="square" lIns="91425" tIns="45700" rIns="91425" bIns="45700" anchor="ctr" anchorCtr="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56" name="Google Shape;56;g35faaf2e82d_0_45"/>
          <p:cNvSpPr txBox="1">
            <a:spLocks noGrp="1"/>
          </p:cNvSpPr>
          <p:nvPr>
            <p:ph type="body" idx="1"/>
          </p:nvPr>
        </p:nvSpPr>
        <p:spPr>
          <a:xfrm>
            <a:off x="1024128" y="2286000"/>
            <a:ext cx="9720000" cy="4023300"/>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7" name="Google Shape;57;g35faaf2e82d_0_45"/>
          <p:cNvSpPr txBox="1">
            <a:spLocks noGrp="1"/>
          </p:cNvSpPr>
          <p:nvPr>
            <p:ph type="dt" idx="10"/>
          </p:nvPr>
        </p:nvSpPr>
        <p:spPr>
          <a:xfrm>
            <a:off x="1024129" y="6470704"/>
            <a:ext cx="2154000" cy="2742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g35faaf2e82d_0_45"/>
          <p:cNvSpPr txBox="1">
            <a:spLocks noGrp="1"/>
          </p:cNvSpPr>
          <p:nvPr>
            <p:ph type="ftr" idx="11"/>
          </p:nvPr>
        </p:nvSpPr>
        <p:spPr>
          <a:xfrm>
            <a:off x="4842932" y="6470704"/>
            <a:ext cx="5901600" cy="2742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g35faaf2e82d_0_45"/>
          <p:cNvSpPr txBox="1">
            <a:spLocks noGrp="1"/>
          </p:cNvSpPr>
          <p:nvPr>
            <p:ph type="sldNum" idx="12"/>
          </p:nvPr>
        </p:nvSpPr>
        <p:spPr>
          <a:xfrm>
            <a:off x="10837333" y="6470704"/>
            <a:ext cx="973800" cy="274200"/>
          </a:xfrm>
          <a:prstGeom prst="rect">
            <a:avLst/>
          </a:prstGeom>
          <a:noFill/>
          <a:ln>
            <a:noFill/>
          </a:ln>
        </p:spPr>
        <p:txBody>
          <a:bodyPr spcFirstLastPara="1" wrap="square" lIns="91425" tIns="45700" rIns="91425" bIns="45700" anchor="ctr" anchorCtr="0">
            <a:normAutofit lnSpcReduction="10000"/>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0"/>
        <p:cNvGrpSpPr/>
        <p:nvPr/>
      </p:nvGrpSpPr>
      <p:grpSpPr>
        <a:xfrm>
          <a:off x="0" y="0"/>
          <a:ext cx="0" cy="0"/>
          <a:chOff x="0" y="0"/>
          <a:chExt cx="0" cy="0"/>
        </a:xfrm>
      </p:grpSpPr>
      <p:sp>
        <p:nvSpPr>
          <p:cNvPr id="61" name="Google Shape;61;g35faaf2e82d_0_51"/>
          <p:cNvSpPr txBox="1">
            <a:spLocks noGrp="1"/>
          </p:cNvSpPr>
          <p:nvPr>
            <p:ph type="title"/>
          </p:nvPr>
        </p:nvSpPr>
        <p:spPr>
          <a:xfrm>
            <a:off x="1024128" y="585216"/>
            <a:ext cx="9720000" cy="1499700"/>
          </a:xfrm>
          <a:prstGeom prst="rect">
            <a:avLst/>
          </a:prstGeom>
          <a:noFill/>
          <a:ln>
            <a:noFill/>
          </a:ln>
        </p:spPr>
        <p:txBody>
          <a:bodyPr spcFirstLastPara="1" wrap="square" lIns="91425" tIns="45700" rIns="91425" bIns="45700" anchor="ctr" anchorCtr="0">
            <a:norm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62" name="Google Shape;62;g35faaf2e82d_0_51"/>
          <p:cNvSpPr txBox="1">
            <a:spLocks noGrp="1"/>
          </p:cNvSpPr>
          <p:nvPr>
            <p:ph type="body" idx="1"/>
          </p:nvPr>
        </p:nvSpPr>
        <p:spPr>
          <a:xfrm>
            <a:off x="1024127" y="2286000"/>
            <a:ext cx="4755000" cy="4023300"/>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3" name="Google Shape;63;g35faaf2e82d_0_51"/>
          <p:cNvSpPr txBox="1">
            <a:spLocks noGrp="1"/>
          </p:cNvSpPr>
          <p:nvPr>
            <p:ph type="body" idx="2"/>
          </p:nvPr>
        </p:nvSpPr>
        <p:spPr>
          <a:xfrm>
            <a:off x="5989320" y="2286000"/>
            <a:ext cx="4755000" cy="4023300"/>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4" name="Google Shape;64;g35faaf2e82d_0_51"/>
          <p:cNvSpPr txBox="1">
            <a:spLocks noGrp="1"/>
          </p:cNvSpPr>
          <p:nvPr>
            <p:ph type="dt" idx="10"/>
          </p:nvPr>
        </p:nvSpPr>
        <p:spPr>
          <a:xfrm>
            <a:off x="1024129" y="6470704"/>
            <a:ext cx="2154000" cy="2742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g35faaf2e82d_0_51"/>
          <p:cNvSpPr txBox="1">
            <a:spLocks noGrp="1"/>
          </p:cNvSpPr>
          <p:nvPr>
            <p:ph type="ftr" idx="11"/>
          </p:nvPr>
        </p:nvSpPr>
        <p:spPr>
          <a:xfrm>
            <a:off x="4842932" y="6470704"/>
            <a:ext cx="5901600" cy="2742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g35faaf2e82d_0_51"/>
          <p:cNvSpPr txBox="1">
            <a:spLocks noGrp="1"/>
          </p:cNvSpPr>
          <p:nvPr>
            <p:ph type="sldNum" idx="12"/>
          </p:nvPr>
        </p:nvSpPr>
        <p:spPr>
          <a:xfrm>
            <a:off x="10837333" y="6470704"/>
            <a:ext cx="973800" cy="274200"/>
          </a:xfrm>
          <a:prstGeom prst="rect">
            <a:avLst/>
          </a:prstGeom>
          <a:noFill/>
          <a:ln>
            <a:noFill/>
          </a:ln>
        </p:spPr>
        <p:txBody>
          <a:bodyPr spcFirstLastPara="1" wrap="square" lIns="91425" tIns="45700" rIns="91425" bIns="45700" anchor="ctr" anchorCtr="0">
            <a:normAutofit lnSpcReduction="10000"/>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2947A-94BA-46BA-A769-1D14BEEEC6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B93D7A-E363-4534-883E-93DB893360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CB271E-C502-45B4-B91F-BE18E6333067}"/>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5" name="Footer Placeholder 4">
            <a:extLst>
              <a:ext uri="{FF2B5EF4-FFF2-40B4-BE49-F238E27FC236}">
                <a16:creationId xmlns:a16="http://schemas.microsoft.com/office/drawing/2014/main" id="{3BD4760B-66B2-4C87-A8F7-0EF5E8CCDE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A94A4D-295F-49A8-AD24-A229E60D6E48}"/>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2561683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871BC-4E10-4795-8299-5B4EC4E8BC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FB264F0-C5AD-4D0A-9CD3-28605F9D8AA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82D808-B882-4C03-98DB-FD067F48A1F4}"/>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5" name="Footer Placeholder 4">
            <a:extLst>
              <a:ext uri="{FF2B5EF4-FFF2-40B4-BE49-F238E27FC236}">
                <a16:creationId xmlns:a16="http://schemas.microsoft.com/office/drawing/2014/main" id="{037A8B62-992A-4C79-B3DF-880883C38C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CACD4E-6309-4DF2-B1D6-24F9EC8F39A3}"/>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2994445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1ECFF-019D-47EA-94DC-EBF12094AA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AE8791-1A95-4BAE-91F6-1CFEFC680E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2BCCAC8-C1F6-4DB4-89EB-6C3959BF3424}"/>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5" name="Footer Placeholder 4">
            <a:extLst>
              <a:ext uri="{FF2B5EF4-FFF2-40B4-BE49-F238E27FC236}">
                <a16:creationId xmlns:a16="http://schemas.microsoft.com/office/drawing/2014/main" id="{EFA0F4C4-A21C-4F0F-81A5-A70E9EFEA2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64D10F-1B40-4368-AACA-A6608EC599D5}"/>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2073320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C24E1-6B2D-4482-8B72-A5AD222A1B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0B3DB0-7443-483F-B3EE-40942FA7828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EF416C6-A306-4CFE-92D6-0B8FE710D38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BEE828-1333-43CB-9865-8A661872794C}"/>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6" name="Footer Placeholder 5">
            <a:extLst>
              <a:ext uri="{FF2B5EF4-FFF2-40B4-BE49-F238E27FC236}">
                <a16:creationId xmlns:a16="http://schemas.microsoft.com/office/drawing/2014/main" id="{E6FAFEB0-AFED-40BF-9C1C-F712BD43D2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423BAE-91D9-4C9E-92CF-22F008872E06}"/>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24851726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240D7-80FD-453B-A769-B64B14FCFE1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95A065-6292-4627-92F4-0E530A0F37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ECB9D6-C722-4E1F-B267-44C96439B46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710E8B-332B-4E23-AAA6-64FC2BBF84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27F01C9-B5A6-4C1F-83B9-BBF0BC4526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8339CB9-633D-4C81-801C-08C759683372}"/>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8" name="Footer Placeholder 7">
            <a:extLst>
              <a:ext uri="{FF2B5EF4-FFF2-40B4-BE49-F238E27FC236}">
                <a16:creationId xmlns:a16="http://schemas.microsoft.com/office/drawing/2014/main" id="{98D20467-F214-4666-930C-D1358FE2C2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4E0C6C6-71CE-4569-82B0-810C27729634}"/>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39433683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6CC43-ACA7-405E-85AA-BC5ACF2BED1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7310306-5DFE-42A8-B9CD-BD3EDB8EE3AF}"/>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4" name="Footer Placeholder 3">
            <a:extLst>
              <a:ext uri="{FF2B5EF4-FFF2-40B4-BE49-F238E27FC236}">
                <a16:creationId xmlns:a16="http://schemas.microsoft.com/office/drawing/2014/main" id="{74AFF87B-C85E-41E5-8C99-3969C3F8B7F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336600-19C7-4F1E-B5FF-298B443CB72C}"/>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1833397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g35faaf2e82d_0_8"/>
          <p:cNvSpPr txBox="1">
            <a:spLocks noGrp="1"/>
          </p:cNvSpPr>
          <p:nvPr>
            <p:ph type="title"/>
          </p:nvPr>
        </p:nvSpPr>
        <p:spPr>
          <a:xfrm>
            <a:off x="415600" y="2867800"/>
            <a:ext cx="11360700" cy="1122300"/>
          </a:xfrm>
          <a:prstGeom prst="rect">
            <a:avLst/>
          </a:prstGeom>
        </p:spPr>
        <p:txBody>
          <a:bodyPr spcFirstLastPara="1" wrap="square" lIns="121900" tIns="121900" rIns="121900" bIns="121900"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g35faaf2e82d_0_8"/>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89D7EB-4CB2-4523-B7D9-3B02A1EA694C}"/>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3" name="Footer Placeholder 2">
            <a:extLst>
              <a:ext uri="{FF2B5EF4-FFF2-40B4-BE49-F238E27FC236}">
                <a16:creationId xmlns:a16="http://schemas.microsoft.com/office/drawing/2014/main" id="{6704DF57-E2ED-4FF2-96B3-581DE116B2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23938-0FE4-4BB1-9DBF-6706C9C5E3F6}"/>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8761838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49AC2-6B4C-4053-A482-FCA74A9BAE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A7DD25C-8AC9-41C2-B161-0001C6A88C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DCE418-21C7-4397-AF2B-0F1E652D1C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2066A5-CAD1-4904-AF52-22682BE04A01}"/>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6" name="Footer Placeholder 5">
            <a:extLst>
              <a:ext uri="{FF2B5EF4-FFF2-40B4-BE49-F238E27FC236}">
                <a16:creationId xmlns:a16="http://schemas.microsoft.com/office/drawing/2014/main" id="{FBBBD231-F19F-49E3-B1E0-8B298A00D3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51CAB9-79AA-4610-8F7A-FE4653312A75}"/>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16729284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6A970-1EEA-4F6C-AAEB-20718CFEAB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44E84B-3F50-4628-94E6-03BD36F2CC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9EB80D3-BE73-4FA5-8425-47ADD54BE8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D2E760A-653C-4709-A8D3-D05FE2E8950F}"/>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6" name="Footer Placeholder 5">
            <a:extLst>
              <a:ext uri="{FF2B5EF4-FFF2-40B4-BE49-F238E27FC236}">
                <a16:creationId xmlns:a16="http://schemas.microsoft.com/office/drawing/2014/main" id="{5C30174B-448A-4B19-B6F3-92B54341C0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5B91A4-CCDE-4D0A-BCED-A9BCFC65808F}"/>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10383494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59C78-572E-4B38-B803-E0FEF17428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4E9996-530A-436D-BACE-D0BD1D5E1DC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1C12AD-2CF6-4426-ADB6-F06B23323981}"/>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5" name="Footer Placeholder 4">
            <a:extLst>
              <a:ext uri="{FF2B5EF4-FFF2-40B4-BE49-F238E27FC236}">
                <a16:creationId xmlns:a16="http://schemas.microsoft.com/office/drawing/2014/main" id="{CAC6A477-62D8-4BEE-8E96-507B49D3F7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9E313A-B351-4F26-A924-A96D58D97248}"/>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35070806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F11CD3-D3BF-4EFD-845C-4DBA6296BF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BBC991-456A-4B61-8BAD-167DB62CBB5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38781F-A99E-406B-B9E6-FD094ECC7A0D}"/>
              </a:ext>
            </a:extLst>
          </p:cNvPr>
          <p:cNvSpPr>
            <a:spLocks noGrp="1"/>
          </p:cNvSpPr>
          <p:nvPr>
            <p:ph type="dt" sz="half" idx="10"/>
          </p:nvPr>
        </p:nvSpPr>
        <p:spPr/>
        <p:txBody>
          <a:bodyPr/>
          <a:lstStyle/>
          <a:p>
            <a:fld id="{DDFE1A05-09DC-4354-8E19-8485E15D3315}" type="datetimeFigureOut">
              <a:rPr lang="en-GB" smtClean="0"/>
              <a:t>17/06/2025</a:t>
            </a:fld>
            <a:endParaRPr lang="en-GB"/>
          </a:p>
        </p:txBody>
      </p:sp>
      <p:sp>
        <p:nvSpPr>
          <p:cNvPr id="5" name="Footer Placeholder 4">
            <a:extLst>
              <a:ext uri="{FF2B5EF4-FFF2-40B4-BE49-F238E27FC236}">
                <a16:creationId xmlns:a16="http://schemas.microsoft.com/office/drawing/2014/main" id="{60EE4BE8-966B-421F-8201-8DE938BA30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F6C40D-46D6-4F9C-AF63-188865A0C9A6}"/>
              </a:ext>
            </a:extLst>
          </p:cNvPr>
          <p:cNvSpPr>
            <a:spLocks noGrp="1"/>
          </p:cNvSpPr>
          <p:nvPr>
            <p:ph type="sldNum" sz="quarter" idx="12"/>
          </p:nvPr>
        </p:nvSpPr>
        <p:spPr/>
        <p:txBody>
          <a:bodyPr/>
          <a:lstStyle/>
          <a:p>
            <a:fld id="{4E58EDAE-A761-4B52-BE63-B4D6BC79282F}" type="slidenum">
              <a:rPr lang="en-GB" smtClean="0"/>
              <a:t>‹#›</a:t>
            </a:fld>
            <a:endParaRPr lang="en-GB"/>
          </a:p>
        </p:txBody>
      </p:sp>
    </p:spTree>
    <p:extLst>
      <p:ext uri="{BB962C8B-B14F-4D97-AF65-F5344CB8AC3E}">
        <p14:creationId xmlns:p14="http://schemas.microsoft.com/office/powerpoint/2010/main" val="297125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g35faaf2e82d_0_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2" name="Google Shape;22;g35faaf2e82d_0_11"/>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23" name="Google Shape;23;g35faaf2e82d_0_1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g35faaf2e82d_0_15"/>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6" name="Google Shape;26;g35faaf2e82d_0_15"/>
          <p:cNvSpPr txBox="1">
            <a:spLocks noGrp="1"/>
          </p:cNvSpPr>
          <p:nvPr>
            <p:ph type="body" idx="1"/>
          </p:nvPr>
        </p:nvSpPr>
        <p:spPr>
          <a:xfrm>
            <a:off x="4156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7" name="Google Shape;27;g35faaf2e82d_0_15"/>
          <p:cNvSpPr txBox="1">
            <a:spLocks noGrp="1"/>
          </p:cNvSpPr>
          <p:nvPr>
            <p:ph type="body" idx="2"/>
          </p:nvPr>
        </p:nvSpPr>
        <p:spPr>
          <a:xfrm>
            <a:off x="64432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8" name="Google Shape;28;g35faaf2e82d_0_1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g35faaf2e82d_0_20"/>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31" name="Google Shape;31;g35faaf2e82d_0_2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g35faaf2e82d_0_23"/>
          <p:cNvSpPr txBox="1">
            <a:spLocks noGrp="1"/>
          </p:cNvSpPr>
          <p:nvPr>
            <p:ph type="title"/>
          </p:nvPr>
        </p:nvSpPr>
        <p:spPr>
          <a:xfrm>
            <a:off x="415600" y="740800"/>
            <a:ext cx="3744000" cy="1007700"/>
          </a:xfrm>
          <a:prstGeom prst="rect">
            <a:avLst/>
          </a:prstGeom>
        </p:spPr>
        <p:txBody>
          <a:bodyPr spcFirstLastPara="1" wrap="square" lIns="121900" tIns="121900" rIns="121900" bIns="121900" anchor="b" anchorCtr="0">
            <a:norm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a:endParaRPr/>
          </a:p>
        </p:txBody>
      </p:sp>
      <p:sp>
        <p:nvSpPr>
          <p:cNvPr id="34" name="Google Shape;34;g35faaf2e82d_0_23"/>
          <p:cNvSpPr txBox="1">
            <a:spLocks noGrp="1"/>
          </p:cNvSpPr>
          <p:nvPr>
            <p:ph type="body" idx="1"/>
          </p:nvPr>
        </p:nvSpPr>
        <p:spPr>
          <a:xfrm>
            <a:off x="415600" y="1852800"/>
            <a:ext cx="3744000" cy="4239300"/>
          </a:xfrm>
          <a:prstGeom prst="rect">
            <a:avLst/>
          </a:prstGeom>
        </p:spPr>
        <p:txBody>
          <a:bodyPr spcFirstLastPara="1" wrap="square" lIns="121900" tIns="121900" rIns="121900" bIns="121900" anchor="t" anchorCtr="0">
            <a:normAutofit/>
          </a:bodyPr>
          <a:lstStyle>
            <a:lvl1pPr marL="457200" lvl="0" indent="-330200">
              <a:spcBef>
                <a:spcPts val="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35" name="Google Shape;35;g35faaf2e82d_0_2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g35faaf2e82d_0_27"/>
          <p:cNvSpPr txBox="1">
            <a:spLocks noGrp="1"/>
          </p:cNvSpPr>
          <p:nvPr>
            <p:ph type="title"/>
          </p:nvPr>
        </p:nvSpPr>
        <p:spPr>
          <a:xfrm>
            <a:off x="653667" y="600200"/>
            <a:ext cx="8490300" cy="5454300"/>
          </a:xfrm>
          <a:prstGeom prst="rect">
            <a:avLst/>
          </a:prstGeom>
        </p:spPr>
        <p:txBody>
          <a:bodyPr spcFirstLastPara="1" wrap="square" lIns="121900" tIns="121900" rIns="121900" bIns="121900" anchor="ctr" anchorCtr="0">
            <a:norm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a:endParaRPr/>
          </a:p>
        </p:txBody>
      </p:sp>
      <p:sp>
        <p:nvSpPr>
          <p:cNvPr id="38" name="Google Shape;38;g35faaf2e82d_0_27"/>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g35faaf2e82d_0_30"/>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1" name="Google Shape;41;g35faaf2e82d_0_30"/>
          <p:cNvSpPr txBox="1">
            <a:spLocks noGrp="1"/>
          </p:cNvSpPr>
          <p:nvPr>
            <p:ph type="title"/>
          </p:nvPr>
        </p:nvSpPr>
        <p:spPr>
          <a:xfrm>
            <a:off x="354000" y="1644233"/>
            <a:ext cx="5393700" cy="19764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a:endParaRPr/>
          </a:p>
        </p:txBody>
      </p:sp>
      <p:sp>
        <p:nvSpPr>
          <p:cNvPr id="42" name="Google Shape;42;g35faaf2e82d_0_30"/>
          <p:cNvSpPr txBox="1">
            <a:spLocks noGrp="1"/>
          </p:cNvSpPr>
          <p:nvPr>
            <p:ph type="subTitle" idx="1"/>
          </p:nvPr>
        </p:nvSpPr>
        <p:spPr>
          <a:xfrm>
            <a:off x="354000" y="3737433"/>
            <a:ext cx="5393700" cy="16467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43" name="Google Shape;43;g35faaf2e82d_0_30"/>
          <p:cNvSpPr txBox="1">
            <a:spLocks noGrp="1"/>
          </p:cNvSpPr>
          <p:nvPr>
            <p:ph type="body" idx="2"/>
          </p:nvPr>
        </p:nvSpPr>
        <p:spPr>
          <a:xfrm>
            <a:off x="6586000" y="965433"/>
            <a:ext cx="5115900" cy="4926900"/>
          </a:xfrm>
          <a:prstGeom prst="rect">
            <a:avLst/>
          </a:prstGeom>
        </p:spPr>
        <p:txBody>
          <a:bodyPr spcFirstLastPara="1" wrap="square" lIns="121900" tIns="121900" rIns="121900" bIns="121900" anchor="ctr"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44" name="Google Shape;44;g35faaf2e82d_0_3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g35faaf2e82d_0_36"/>
          <p:cNvSpPr txBox="1">
            <a:spLocks noGrp="1"/>
          </p:cNvSpPr>
          <p:nvPr>
            <p:ph type="body" idx="1"/>
          </p:nvPr>
        </p:nvSpPr>
        <p:spPr>
          <a:xfrm>
            <a:off x="415600" y="5640767"/>
            <a:ext cx="7998300" cy="806700"/>
          </a:xfrm>
          <a:prstGeom prst="rect">
            <a:avLst/>
          </a:prstGeom>
        </p:spPr>
        <p:txBody>
          <a:bodyPr spcFirstLastPara="1" wrap="square" lIns="121900" tIns="121900" rIns="121900" bIns="121900" anchor="ctr" anchorCtr="0">
            <a:normAutofit/>
          </a:bodyPr>
          <a:lstStyle>
            <a:lvl1pPr marL="457200" lvl="0" indent="-228600">
              <a:lnSpc>
                <a:spcPct val="100000"/>
              </a:lnSpc>
              <a:spcBef>
                <a:spcPts val="0"/>
              </a:spcBef>
              <a:spcAft>
                <a:spcPts val="0"/>
              </a:spcAft>
              <a:buSzPts val="2400"/>
              <a:buNone/>
              <a:defRPr/>
            </a:lvl1pPr>
          </a:lstStyle>
          <a:p>
            <a:endParaRPr/>
          </a:p>
        </p:txBody>
      </p:sp>
      <p:sp>
        <p:nvSpPr>
          <p:cNvPr id="47" name="Google Shape;47;g35faaf2e82d_0_36"/>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9"/>
        <p:cNvGrpSpPr/>
        <p:nvPr/>
      </p:nvGrpSpPr>
      <p:grpSpPr>
        <a:xfrm>
          <a:off x="0" y="0"/>
          <a:ext cx="0" cy="0"/>
          <a:chOff x="0" y="0"/>
          <a:chExt cx="0" cy="0"/>
        </a:xfrm>
      </p:grpSpPr>
      <p:sp>
        <p:nvSpPr>
          <p:cNvPr id="10" name="Google Shape;10;g35faaf2e82d_0_0"/>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a:endParaRPr/>
          </a:p>
        </p:txBody>
      </p:sp>
      <p:sp>
        <p:nvSpPr>
          <p:cNvPr id="11" name="Google Shape;11;g35faaf2e82d_0_0"/>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nSpc>
                <a:spcPct val="115000"/>
              </a:lnSpc>
              <a:spcBef>
                <a:spcPts val="0"/>
              </a:spcBef>
              <a:spcAft>
                <a:spcPts val="0"/>
              </a:spcAft>
              <a:buClr>
                <a:schemeClr val="dk2"/>
              </a:buClr>
              <a:buSzPts val="2400"/>
              <a:buChar char="●"/>
              <a:defRPr sz="2400">
                <a:solidFill>
                  <a:schemeClr val="dk2"/>
                </a:solidFill>
              </a:defRPr>
            </a:lvl1pPr>
            <a:lvl2pPr marL="914400" lvl="1" indent="-349250">
              <a:lnSpc>
                <a:spcPct val="115000"/>
              </a:lnSpc>
              <a:spcBef>
                <a:spcPts val="0"/>
              </a:spcBef>
              <a:spcAft>
                <a:spcPts val="0"/>
              </a:spcAft>
              <a:buClr>
                <a:schemeClr val="dk2"/>
              </a:buClr>
              <a:buSzPts val="1900"/>
              <a:buChar char="○"/>
              <a:defRPr sz="1900">
                <a:solidFill>
                  <a:schemeClr val="dk2"/>
                </a:solidFill>
              </a:defRPr>
            </a:lvl2pPr>
            <a:lvl3pPr marL="1371600" lvl="2" indent="-349250">
              <a:lnSpc>
                <a:spcPct val="115000"/>
              </a:lnSpc>
              <a:spcBef>
                <a:spcPts val="0"/>
              </a:spcBef>
              <a:spcAft>
                <a:spcPts val="0"/>
              </a:spcAft>
              <a:buClr>
                <a:schemeClr val="dk2"/>
              </a:buClr>
              <a:buSzPts val="1900"/>
              <a:buChar char="■"/>
              <a:defRPr sz="1900">
                <a:solidFill>
                  <a:schemeClr val="dk2"/>
                </a:solidFill>
              </a:defRPr>
            </a:lvl3pPr>
            <a:lvl4pPr marL="1828800" lvl="3" indent="-349250">
              <a:lnSpc>
                <a:spcPct val="115000"/>
              </a:lnSpc>
              <a:spcBef>
                <a:spcPts val="0"/>
              </a:spcBef>
              <a:spcAft>
                <a:spcPts val="0"/>
              </a:spcAft>
              <a:buClr>
                <a:schemeClr val="dk2"/>
              </a:buClr>
              <a:buSzPts val="1900"/>
              <a:buChar char="●"/>
              <a:defRPr sz="1900">
                <a:solidFill>
                  <a:schemeClr val="dk2"/>
                </a:solidFill>
              </a:defRPr>
            </a:lvl4pPr>
            <a:lvl5pPr marL="2286000" lvl="4" indent="-349250">
              <a:lnSpc>
                <a:spcPct val="115000"/>
              </a:lnSpc>
              <a:spcBef>
                <a:spcPts val="0"/>
              </a:spcBef>
              <a:spcAft>
                <a:spcPts val="0"/>
              </a:spcAft>
              <a:buClr>
                <a:schemeClr val="dk2"/>
              </a:buClr>
              <a:buSzPts val="1900"/>
              <a:buChar char="○"/>
              <a:defRPr sz="1900">
                <a:solidFill>
                  <a:schemeClr val="dk2"/>
                </a:solidFill>
              </a:defRPr>
            </a:lvl5pPr>
            <a:lvl6pPr marL="2743200" lvl="5" indent="-349250">
              <a:lnSpc>
                <a:spcPct val="115000"/>
              </a:lnSpc>
              <a:spcBef>
                <a:spcPts val="0"/>
              </a:spcBef>
              <a:spcAft>
                <a:spcPts val="0"/>
              </a:spcAft>
              <a:buClr>
                <a:schemeClr val="dk2"/>
              </a:buClr>
              <a:buSzPts val="1900"/>
              <a:buChar char="■"/>
              <a:defRPr sz="1900">
                <a:solidFill>
                  <a:schemeClr val="dk2"/>
                </a:solidFill>
              </a:defRPr>
            </a:lvl6pPr>
            <a:lvl7pPr marL="3200400" lvl="6" indent="-349250">
              <a:lnSpc>
                <a:spcPct val="115000"/>
              </a:lnSpc>
              <a:spcBef>
                <a:spcPts val="0"/>
              </a:spcBef>
              <a:spcAft>
                <a:spcPts val="0"/>
              </a:spcAft>
              <a:buClr>
                <a:schemeClr val="dk2"/>
              </a:buClr>
              <a:buSzPts val="1900"/>
              <a:buChar char="●"/>
              <a:defRPr sz="1900">
                <a:solidFill>
                  <a:schemeClr val="dk2"/>
                </a:solidFill>
              </a:defRPr>
            </a:lvl7pPr>
            <a:lvl8pPr marL="3657600" lvl="7" indent="-349250">
              <a:lnSpc>
                <a:spcPct val="115000"/>
              </a:lnSpc>
              <a:spcBef>
                <a:spcPts val="0"/>
              </a:spcBef>
              <a:spcAft>
                <a:spcPts val="0"/>
              </a:spcAft>
              <a:buClr>
                <a:schemeClr val="dk2"/>
              </a:buClr>
              <a:buSzPts val="1900"/>
              <a:buChar char="○"/>
              <a:defRPr sz="1900">
                <a:solidFill>
                  <a:schemeClr val="dk2"/>
                </a:solidFill>
              </a:defRPr>
            </a:lvl8pPr>
            <a:lvl9pPr marL="4114800" lvl="8" indent="-349250">
              <a:lnSpc>
                <a:spcPct val="115000"/>
              </a:lnSpc>
              <a:spcBef>
                <a:spcPts val="0"/>
              </a:spcBef>
              <a:spcAft>
                <a:spcPts val="0"/>
              </a:spcAft>
              <a:buClr>
                <a:schemeClr val="dk2"/>
              </a:buClr>
              <a:buSzPts val="1900"/>
              <a:buChar char="■"/>
              <a:defRPr sz="1900">
                <a:solidFill>
                  <a:schemeClr val="dk2"/>
                </a:solidFill>
              </a:defRPr>
            </a:lvl9pPr>
          </a:lstStyle>
          <a:p>
            <a:endParaRPr/>
          </a:p>
        </p:txBody>
      </p:sp>
      <p:sp>
        <p:nvSpPr>
          <p:cNvPr id="12" name="Google Shape;12;g35faaf2e82d_0_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434BC5-0199-45E4-9C75-93D9A2F9CA39}"/>
              </a:ext>
            </a:extLst>
          </p:cNvPr>
          <p:cNvSpPr>
            <a:spLocks noGrp="1"/>
          </p:cNvSpPr>
          <p:nvPr>
            <p:ph type="title"/>
          </p:nvPr>
        </p:nvSpPr>
        <p:spPr>
          <a:xfrm>
            <a:off x="1282816" y="32067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2BBE475B-8BA7-4010-B6EA-F8672A7839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B112256-B696-4501-BAF6-5658E1691A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E1A05-09DC-4354-8E19-8485E15D3315}" type="datetimeFigureOut">
              <a:rPr lang="en-GB" smtClean="0"/>
              <a:t>17/06/2025</a:t>
            </a:fld>
            <a:endParaRPr lang="en-GB"/>
          </a:p>
        </p:txBody>
      </p:sp>
      <p:sp>
        <p:nvSpPr>
          <p:cNvPr id="5" name="Footer Placeholder 4">
            <a:extLst>
              <a:ext uri="{FF2B5EF4-FFF2-40B4-BE49-F238E27FC236}">
                <a16:creationId xmlns:a16="http://schemas.microsoft.com/office/drawing/2014/main" id="{D189CBAC-9E6A-4D02-BAF5-89F09F20D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9A8BAF7-94B3-4684-913F-EAE436674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8EDAE-A761-4B52-BE63-B4D6BC79282F}" type="slidenum">
              <a:rPr lang="en-GB" smtClean="0"/>
              <a:t>‹#›</a:t>
            </a:fld>
            <a:endParaRPr lang="en-GB"/>
          </a:p>
        </p:txBody>
      </p:sp>
      <p:sp>
        <p:nvSpPr>
          <p:cNvPr id="7" name="Google Shape;55;g35f5fc6d216_0_45">
            <a:extLst>
              <a:ext uri="{FF2B5EF4-FFF2-40B4-BE49-F238E27FC236}">
                <a16:creationId xmlns:a16="http://schemas.microsoft.com/office/drawing/2014/main" id="{86E5F00D-9C84-49DB-B853-34ADF54AD319}"/>
              </a:ext>
            </a:extLst>
          </p:cNvPr>
          <p:cNvSpPr/>
          <p:nvPr userDrawn="1"/>
        </p:nvSpPr>
        <p:spPr>
          <a:xfrm rot="10800000" flipH="1">
            <a:off x="-3142" y="714372"/>
            <a:ext cx="1191397"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extLst>
      <p:ext uri="{BB962C8B-B14F-4D97-AF65-F5344CB8AC3E}">
        <p14:creationId xmlns:p14="http://schemas.microsoft.com/office/powerpoint/2010/main" val="111427872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37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
          <p:cNvSpPr txBox="1">
            <a:spLocks noGrp="1"/>
          </p:cNvSpPr>
          <p:nvPr>
            <p:ph type="ctrTitle"/>
          </p:nvPr>
        </p:nvSpPr>
        <p:spPr>
          <a:xfrm>
            <a:off x="415611" y="992767"/>
            <a:ext cx="11360700" cy="2736900"/>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dirty="0"/>
              <a:t>Frankenstein </a:t>
            </a:r>
          </a:p>
        </p:txBody>
      </p:sp>
      <p:sp>
        <p:nvSpPr>
          <p:cNvPr id="72" name="Google Shape;72;p1"/>
          <p:cNvSpPr txBox="1">
            <a:spLocks noGrp="1"/>
          </p:cNvSpPr>
          <p:nvPr>
            <p:ph type="subTitle" idx="1"/>
          </p:nvPr>
        </p:nvSpPr>
        <p:spPr>
          <a:xfrm>
            <a:off x="415600" y="3778833"/>
            <a:ext cx="11360700" cy="10569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en-GB" dirty="0"/>
              <a:t>CHAPTER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124163"/>
              </a:buClr>
              <a:buSzPts val="2000"/>
              <a:buFont typeface="Twentieth Century"/>
              <a:buNone/>
            </a:pPr>
            <a:r>
              <a:rPr lang="en-GB" sz="2000" b="1" dirty="0">
                <a:solidFill>
                  <a:srgbClr val="124163"/>
                </a:solidFill>
              </a:rPr>
              <a:t>CHAPTER 24 </a:t>
            </a:r>
            <a:br>
              <a:rPr lang="en-GB" sz="2000" dirty="0">
                <a:solidFill>
                  <a:srgbClr val="124163"/>
                </a:solidFill>
              </a:rPr>
            </a:br>
            <a:r>
              <a:rPr lang="en-GB" sz="2000" dirty="0">
                <a:solidFill>
                  <a:srgbClr val="124163"/>
                </a:solidFill>
              </a:rPr>
              <a:t>READ THE EXTRACT AND EXAMINE HOW SHELLEY PRESENTS WALTON’S NARRATIVE VOICE IN THIS EXTRACT (FOCUS: NARRATIVE TECHNIQUE)</a:t>
            </a:r>
            <a:endParaRPr sz="2000" dirty="0">
              <a:solidFill>
                <a:srgbClr val="124163"/>
              </a:solidFill>
            </a:endParaRPr>
          </a:p>
        </p:txBody>
      </p:sp>
      <p:sp>
        <p:nvSpPr>
          <p:cNvPr id="128" name="Google Shape;128;p12"/>
          <p:cNvSpPr txBox="1">
            <a:spLocks noGrp="1"/>
          </p:cNvSpPr>
          <p:nvPr>
            <p:ph idx="1"/>
          </p:nvPr>
        </p:nvSpPr>
        <p:spPr>
          <a:prstGeom prst="rect">
            <a:avLst/>
          </a:prstGeom>
          <a:noFill/>
          <a:ln>
            <a:noFill/>
          </a:ln>
        </p:spPr>
        <p:txBody>
          <a:bodyPr spcFirstLastPara="1" wrap="square" lIns="45700" tIns="45700" rIns="45700" bIns="45700" anchor="t" anchorCtr="0">
            <a:normAutofit fontScale="55000" lnSpcReduction="20000"/>
          </a:bodyPr>
          <a:lstStyle/>
          <a:p>
            <a:pPr marL="0" lvl="0" indent="0" algn="l" rtl="0">
              <a:lnSpc>
                <a:spcPct val="90000"/>
              </a:lnSpc>
              <a:spcBef>
                <a:spcPts val="0"/>
              </a:spcBef>
              <a:spcAft>
                <a:spcPts val="0"/>
              </a:spcAft>
              <a:buSzPct val="91666"/>
              <a:buNone/>
            </a:pPr>
            <a:r>
              <a:rPr lang="en-GB" sz="2900" i="1" dirty="0"/>
              <a:t>Walton, in continuation.</a:t>
            </a:r>
            <a:endParaRPr sz="2900" i="1" dirty="0"/>
          </a:p>
          <a:p>
            <a:pPr marL="0" lvl="0" indent="0" algn="l" rtl="0">
              <a:lnSpc>
                <a:spcPct val="90000"/>
              </a:lnSpc>
              <a:spcBef>
                <a:spcPts val="1400"/>
              </a:spcBef>
              <a:spcAft>
                <a:spcPts val="0"/>
              </a:spcAft>
              <a:buSzPct val="91666"/>
              <a:buNone/>
            </a:pPr>
            <a:r>
              <a:rPr lang="en-GB" sz="2900" i="1" dirty="0"/>
              <a:t>August 26th, 17-</a:t>
            </a:r>
            <a:endParaRPr sz="2900" i="1" dirty="0"/>
          </a:p>
          <a:p>
            <a:pPr marL="0" lvl="0" indent="0" algn="l" rtl="0">
              <a:lnSpc>
                <a:spcPct val="90000"/>
              </a:lnSpc>
              <a:spcBef>
                <a:spcPts val="1400"/>
              </a:spcBef>
              <a:spcAft>
                <a:spcPts val="0"/>
              </a:spcAft>
              <a:buSzPct val="91666"/>
              <a:buNone/>
            </a:pPr>
            <a:r>
              <a:rPr lang="en-GB" sz="2900" i="1" dirty="0"/>
              <a:t>You have read this strange and terrific story, Margaret; and do you not feel your blood congeal with horror, like that which even now curdles mine? Sometimes, seized with sudden agony, he could not continue his tale; at others, his voice broken, yet piercing, uttered with difficulty the words so replete with anguish. His fine and lovely eyes were now lighted up with indignation, now subdued to downcast sorrow and quenched in infinite wretchedness. Sometimes he commanded his countenance and tones and related the most horrible incidents with a tranquil voice, suppressing every mark of agitation; then, like a volcano bursting forth, his face would suddenly change to an expression of the wildest rage as he shrieked out imprecations on his persecutor.</a:t>
            </a:r>
            <a:endParaRPr sz="2900" i="1" dirty="0"/>
          </a:p>
          <a:p>
            <a:pPr marL="0" lvl="0" indent="0" algn="l" rtl="0">
              <a:lnSpc>
                <a:spcPct val="90000"/>
              </a:lnSpc>
              <a:spcBef>
                <a:spcPts val="1400"/>
              </a:spcBef>
              <a:spcAft>
                <a:spcPts val="0"/>
              </a:spcAft>
              <a:buSzPct val="91666"/>
              <a:buNone/>
            </a:pPr>
            <a:r>
              <a:rPr lang="en-GB" sz="2900" i="1" dirty="0"/>
              <a:t>His tale is connected and told with an appearance of the simplest truth, yet I own to you that the letters of Felix and </a:t>
            </a:r>
            <a:r>
              <a:rPr lang="en-GB" sz="2900" i="1" dirty="0" err="1"/>
              <a:t>Safie</a:t>
            </a:r>
            <a:r>
              <a:rPr lang="en-GB" sz="2900" i="1" dirty="0"/>
              <a:t>, which he showed me, and the apparition of the monster seen from our ship, brought to me a greater conviction of the truth of his narrative than his asseverations, however earnest and connected. Such a monster has, then, really existence! I cannot doubt it, yet I am lost in surprise and admiration. Sometimes I endeavoured to gain from Frankenstein the particulars of his creature’s formation, but on this point he was impenetrable. “Are you mad, my friend?” said he. “Or whither does your senseless curiosity lead you? Would you also create for yourself and the world a demoniacal enemy? Peace, peace! Learn my miseries and do not seek to increase your own.” Frankenstein discovered that I made notes concerning his history; he asked to see them and then himself corrected and augmented them in many places, but principally in giving the life and spirit to the conversations he held with his enemy. “Since you have preserved my narration,” said he, “I would not that a mutilated one should go down to posterity.”</a:t>
            </a:r>
            <a:endParaRPr sz="2900" i="1" dirty="0"/>
          </a:p>
          <a:p>
            <a:pPr marL="0" lvl="0" indent="0" algn="l" rtl="0">
              <a:lnSpc>
                <a:spcPct val="90000"/>
              </a:lnSpc>
              <a:spcBef>
                <a:spcPts val="1400"/>
              </a:spcBef>
              <a:spcAft>
                <a:spcPts val="0"/>
              </a:spcAft>
              <a:buSzPct val="91666"/>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a:t>USEFUL KEY WORDS</a:t>
            </a:r>
            <a:endParaRPr/>
          </a:p>
        </p:txBody>
      </p:sp>
      <p:sp>
        <p:nvSpPr>
          <p:cNvPr id="134" name="Google Shape;134;p13"/>
          <p:cNvSpPr txBox="1">
            <a:spLocks noGrp="1"/>
          </p:cNvSpPr>
          <p:nvPr>
            <p:ph idx="1"/>
          </p:nvPr>
        </p:nvSpPr>
        <p:spPr>
          <a:prstGeom prst="rect">
            <a:avLst/>
          </a:prstGeom>
          <a:noFill/>
          <a:ln>
            <a:noFill/>
          </a:ln>
        </p:spPr>
        <p:txBody>
          <a:bodyPr spcFirstLastPara="1" wrap="square" lIns="45700" tIns="45700" rIns="45700" bIns="45700" anchor="t" anchorCtr="0">
            <a:normAutofit fontScale="92500" lnSpcReduction="10000"/>
          </a:bodyPr>
          <a:lstStyle/>
          <a:p>
            <a:pPr marL="91440" lvl="0" indent="-87312" algn="l" rtl="0">
              <a:lnSpc>
                <a:spcPct val="90000"/>
              </a:lnSpc>
              <a:spcBef>
                <a:spcPts val="0"/>
              </a:spcBef>
              <a:spcAft>
                <a:spcPts val="0"/>
              </a:spcAft>
              <a:buSzPct val="91666"/>
              <a:buChar char="●"/>
            </a:pPr>
            <a:r>
              <a:rPr lang="en-GB" sz="1400" b="1" dirty="0"/>
              <a:t>Literary key words</a:t>
            </a:r>
            <a:r>
              <a:rPr lang="en-GB" sz="1400" dirty="0"/>
              <a:t>: narrator, narratee, narrative point of view, perspective, narrative voice, tone, register, implied/actual reader, implied/actual writer, central events, additional events, </a:t>
            </a:r>
            <a:r>
              <a:rPr lang="en-GB" sz="1400" dirty="0" err="1"/>
              <a:t>analepsis</a:t>
            </a:r>
            <a:r>
              <a:rPr lang="en-GB" sz="1400" dirty="0"/>
              <a:t>, prolepsis</a:t>
            </a:r>
          </a:p>
          <a:p>
            <a:pPr marL="4128" lvl="0" indent="0" algn="l" rtl="0">
              <a:lnSpc>
                <a:spcPct val="90000"/>
              </a:lnSpc>
              <a:spcBef>
                <a:spcPts val="0"/>
              </a:spcBef>
              <a:spcAft>
                <a:spcPts val="0"/>
              </a:spcAft>
              <a:buSzPct val="91666"/>
              <a:buNone/>
            </a:pPr>
            <a:endParaRPr lang="en-GB" sz="1400" dirty="0"/>
          </a:p>
          <a:p>
            <a:pPr marL="91440" lvl="0" indent="-87312" algn="l" rtl="0">
              <a:lnSpc>
                <a:spcPct val="90000"/>
              </a:lnSpc>
              <a:spcBef>
                <a:spcPts val="0"/>
              </a:spcBef>
              <a:spcAft>
                <a:spcPts val="0"/>
              </a:spcAft>
              <a:buSzPct val="91666"/>
              <a:buChar char="●"/>
            </a:pPr>
            <a:r>
              <a:rPr lang="en-GB" sz="1400" b="1" dirty="0"/>
              <a:t>Linguistic key words</a:t>
            </a:r>
            <a:r>
              <a:rPr lang="en-GB" sz="1400" dirty="0"/>
              <a:t>: mode, lexical choice (word classes and sub-word classes), morphology, euphemism, dysphemism, synonyms, antonyms, hyponymy, semantic field</a:t>
            </a:r>
            <a:endParaRPr sz="1400" dirty="0"/>
          </a:p>
          <a:p>
            <a:pPr marL="91440" lvl="0" indent="-87312" algn="l" rtl="0">
              <a:lnSpc>
                <a:spcPct val="90000"/>
              </a:lnSpc>
              <a:spcBef>
                <a:spcPts val="1400"/>
              </a:spcBef>
              <a:spcAft>
                <a:spcPts val="0"/>
              </a:spcAft>
              <a:buSzPct val="91666"/>
              <a:buChar char="●"/>
            </a:pPr>
            <a:r>
              <a:rPr lang="en-GB" sz="1400" b="1" dirty="0"/>
              <a:t>Syntactical choices:</a:t>
            </a:r>
            <a:r>
              <a:rPr lang="en-GB" sz="1400" dirty="0"/>
              <a:t> simple, compound, complex minor sentences, declarative, interrogative, imperative, exclamatory sentences</a:t>
            </a:r>
            <a:endParaRPr sz="1400" dirty="0"/>
          </a:p>
          <a:p>
            <a:pPr marL="91440" lvl="0" indent="-87312" algn="l" rtl="0">
              <a:lnSpc>
                <a:spcPct val="90000"/>
              </a:lnSpc>
              <a:spcBef>
                <a:spcPts val="1400"/>
              </a:spcBef>
              <a:spcAft>
                <a:spcPts val="0"/>
              </a:spcAft>
              <a:buSzPct val="91666"/>
              <a:buChar char="●"/>
            </a:pPr>
            <a:r>
              <a:rPr lang="en-GB" sz="1400" b="1" dirty="0"/>
              <a:t>Imagery: </a:t>
            </a:r>
            <a:r>
              <a:rPr lang="en-GB" sz="1400" dirty="0"/>
              <a:t>metaphor (simile, metaphor, anthropomorphism, zoomorphism), symbolism</a:t>
            </a:r>
            <a:endParaRPr sz="1400" dirty="0"/>
          </a:p>
          <a:p>
            <a:pPr marL="91440" lvl="0" indent="-87312" algn="l" rtl="0">
              <a:lnSpc>
                <a:spcPct val="90000"/>
              </a:lnSpc>
              <a:spcBef>
                <a:spcPts val="1400"/>
              </a:spcBef>
              <a:spcAft>
                <a:spcPts val="0"/>
              </a:spcAft>
              <a:buSzPct val="91666"/>
              <a:buChar char="●"/>
            </a:pPr>
            <a:r>
              <a:rPr lang="en-GB" sz="1400" b="1" dirty="0"/>
              <a:t>Rhetorical structures</a:t>
            </a:r>
            <a:r>
              <a:rPr lang="en-GB" sz="1400" dirty="0"/>
              <a:t>: polyptoton, antithesis, anadiplosis, diacope, anaphora, cataphoric reference (→) , anaphoric reference (←) </a:t>
            </a:r>
            <a:endParaRPr sz="1400" dirty="0"/>
          </a:p>
          <a:p>
            <a:pPr marL="91440" lvl="0" indent="-87312" algn="l" rtl="0">
              <a:lnSpc>
                <a:spcPct val="90000"/>
              </a:lnSpc>
              <a:spcBef>
                <a:spcPts val="1400"/>
              </a:spcBef>
              <a:spcAft>
                <a:spcPts val="0"/>
              </a:spcAft>
              <a:buSzPct val="91666"/>
              <a:buChar char="●"/>
            </a:pPr>
            <a:r>
              <a:rPr lang="en-GB" sz="1400" b="1" dirty="0"/>
              <a:t>Phonology: </a:t>
            </a:r>
            <a:r>
              <a:rPr lang="en-GB" sz="1400" dirty="0"/>
              <a:t>alliteration, assonance, consonance, sibilance</a:t>
            </a:r>
            <a:endParaRPr sz="1400" dirty="0"/>
          </a:p>
          <a:p>
            <a:pPr marL="91440" lvl="0" indent="-87312" algn="l" rtl="0">
              <a:lnSpc>
                <a:spcPct val="90000"/>
              </a:lnSpc>
              <a:spcBef>
                <a:spcPts val="1400"/>
              </a:spcBef>
              <a:spcAft>
                <a:spcPts val="0"/>
              </a:spcAft>
              <a:buSzPct val="91666"/>
              <a:buChar char="●"/>
            </a:pPr>
            <a:r>
              <a:rPr lang="en-GB" sz="1400" b="1" dirty="0"/>
              <a:t>Pragmatics: </a:t>
            </a:r>
            <a:r>
              <a:rPr lang="en-GB" sz="1400" dirty="0"/>
              <a:t>embodied knowledge, schemas, co-text, Grice’s maxims, implicature, Goffman’s politeness principals, deixis</a:t>
            </a:r>
            <a:endParaRPr sz="1400" b="1" dirty="0"/>
          </a:p>
          <a:p>
            <a:pPr marL="91440" lvl="0" indent="-87312" algn="l" rtl="0">
              <a:lnSpc>
                <a:spcPct val="90000"/>
              </a:lnSpc>
              <a:spcBef>
                <a:spcPts val="1400"/>
              </a:spcBef>
              <a:spcAft>
                <a:spcPts val="0"/>
              </a:spcAft>
              <a:buSzPct val="91666"/>
              <a:buChar char="●"/>
            </a:pPr>
            <a:r>
              <a:rPr lang="en-GB" sz="1400" b="1" dirty="0"/>
              <a:t>Discourse: </a:t>
            </a:r>
            <a:r>
              <a:rPr lang="en-GB" sz="1400" dirty="0" err="1"/>
              <a:t>Labov</a:t>
            </a:r>
            <a:r>
              <a:rPr lang="en-GB" sz="1400" dirty="0"/>
              <a:t> and Goodwin’s story structures, multi-speaker interactions, turn taking, adjacency pairs, preferred response, </a:t>
            </a:r>
            <a:r>
              <a:rPr lang="en-GB" sz="1400" dirty="0" err="1"/>
              <a:t>dispreferred</a:t>
            </a:r>
            <a:r>
              <a:rPr lang="en-GB" sz="1400" dirty="0"/>
              <a:t> response, and common spoken language features like repairs and elision. </a:t>
            </a:r>
            <a:endParaRPr sz="1400" b="1" dirty="0"/>
          </a:p>
          <a:p>
            <a:pPr marL="91440" lvl="0" indent="0" algn="l" rtl="0">
              <a:lnSpc>
                <a:spcPct val="90000"/>
              </a:lnSpc>
              <a:spcBef>
                <a:spcPts val="1400"/>
              </a:spcBef>
              <a:spcAft>
                <a:spcPts val="0"/>
              </a:spcAft>
              <a:buSzPct val="91666"/>
              <a:buNone/>
            </a:pPr>
            <a:endParaRPr sz="1400" dirty="0"/>
          </a:p>
          <a:p>
            <a:pPr marL="4128" lvl="0" indent="0" algn="l" rtl="0">
              <a:lnSpc>
                <a:spcPct val="90000"/>
              </a:lnSpc>
              <a:spcBef>
                <a:spcPts val="1400"/>
              </a:spcBef>
              <a:spcAft>
                <a:spcPts val="0"/>
              </a:spcAft>
              <a:buSzPct val="91666"/>
              <a:buNone/>
            </a:pPr>
            <a:r>
              <a:rPr lang="en-GB" sz="1400" dirty="0"/>
              <a:t>DO NOT FORGET CONTEXTUAL INFLUENCES (NARRATIVE STRUCTURE, SOCIAL, HISTORICAL, AUTHORIAL, POLITICAL) WHEN ANALYSING AN EXTRACT</a:t>
            </a:r>
            <a:br>
              <a:rPr lang="en-GB" sz="1400" dirty="0"/>
            </a:br>
            <a:endParaRP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p:nvPr/>
        </p:nvSpPr>
        <p:spPr>
          <a:xfrm>
            <a:off x="1524000" y="116632"/>
            <a:ext cx="9144000" cy="6120680"/>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41" name="Google Shape;141;p14"/>
          <p:cNvSpPr/>
          <p:nvPr/>
        </p:nvSpPr>
        <p:spPr>
          <a:xfrm>
            <a:off x="2783632" y="908720"/>
            <a:ext cx="6768752" cy="4392488"/>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42" name="Google Shape;142;p14"/>
          <p:cNvSpPr/>
          <p:nvPr/>
        </p:nvSpPr>
        <p:spPr>
          <a:xfrm>
            <a:off x="4007768" y="1700808"/>
            <a:ext cx="4392488" cy="2880320"/>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43" name="Google Shape;143;p14"/>
          <p:cNvSpPr/>
          <p:nvPr/>
        </p:nvSpPr>
        <p:spPr>
          <a:xfrm>
            <a:off x="5243212" y="2451595"/>
            <a:ext cx="2088232" cy="1512168"/>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a:solidFill>
                <a:schemeClr val="lt1"/>
              </a:solidFill>
              <a:latin typeface="Twentieth Century"/>
              <a:ea typeface="Twentieth Century"/>
              <a:cs typeface="Twentieth Century"/>
              <a:sym typeface="Twentieth Century"/>
            </a:endParaRPr>
          </a:p>
        </p:txBody>
      </p:sp>
      <p:sp>
        <p:nvSpPr>
          <p:cNvPr id="144" name="Google Shape;144;p14"/>
          <p:cNvSpPr txBox="1"/>
          <p:nvPr/>
        </p:nvSpPr>
        <p:spPr>
          <a:xfrm>
            <a:off x="5303912" y="2564905"/>
            <a:ext cx="1080120"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200" b="1">
                <a:solidFill>
                  <a:schemeClr val="dk1"/>
                </a:solidFill>
                <a:latin typeface="Twentieth Century"/>
                <a:ea typeface="Twentieth Century"/>
                <a:cs typeface="Twentieth Century"/>
                <a:sym typeface="Twentieth Century"/>
              </a:rPr>
              <a:t>      Quote:</a:t>
            </a:r>
            <a:endParaRPr/>
          </a:p>
        </p:txBody>
      </p:sp>
      <p:sp>
        <p:nvSpPr>
          <p:cNvPr id="145" name="Google Shape;145;p14"/>
          <p:cNvSpPr txBox="1"/>
          <p:nvPr/>
        </p:nvSpPr>
        <p:spPr>
          <a:xfrm>
            <a:off x="5159896" y="1844825"/>
            <a:ext cx="187220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b="1">
                <a:solidFill>
                  <a:schemeClr val="dk1"/>
                </a:solidFill>
                <a:latin typeface="Twentieth Century"/>
                <a:ea typeface="Twentieth Century"/>
                <a:cs typeface="Twentieth Century"/>
                <a:sym typeface="Twentieth Century"/>
              </a:rPr>
              <a:t>   Language used (terms)</a:t>
            </a:r>
            <a:endParaRPr/>
          </a:p>
        </p:txBody>
      </p:sp>
      <p:sp>
        <p:nvSpPr>
          <p:cNvPr id="146" name="Google Shape;146;p14"/>
          <p:cNvSpPr txBox="1"/>
          <p:nvPr/>
        </p:nvSpPr>
        <p:spPr>
          <a:xfrm>
            <a:off x="4943872" y="980729"/>
            <a:ext cx="259228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b="1">
                <a:solidFill>
                  <a:schemeClr val="dk1"/>
                </a:solidFill>
                <a:latin typeface="Twentieth Century"/>
                <a:ea typeface="Twentieth Century"/>
                <a:cs typeface="Twentieth Century"/>
                <a:sym typeface="Twentieth Century"/>
              </a:rPr>
              <a:t>Narrative purpose of language use</a:t>
            </a:r>
            <a:endParaRPr/>
          </a:p>
        </p:txBody>
      </p:sp>
      <p:sp>
        <p:nvSpPr>
          <p:cNvPr id="147" name="Google Shape;147;p14"/>
          <p:cNvSpPr txBox="1"/>
          <p:nvPr/>
        </p:nvSpPr>
        <p:spPr>
          <a:xfrm>
            <a:off x="4655840" y="404665"/>
            <a:ext cx="36004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b="1">
                <a:solidFill>
                  <a:schemeClr val="dk1"/>
                </a:solidFill>
                <a:latin typeface="Twentieth Century"/>
                <a:ea typeface="Twentieth Century"/>
                <a:cs typeface="Twentieth Century"/>
                <a:sym typeface="Twentieth Century"/>
              </a:rPr>
              <a:t>   Cross reference to other parts of the text</a:t>
            </a:r>
            <a:endParaRPr/>
          </a:p>
        </p:txBody>
      </p:sp>
      <p:sp>
        <p:nvSpPr>
          <p:cNvPr id="148" name="Google Shape;148;p14"/>
          <p:cNvSpPr txBox="1"/>
          <p:nvPr/>
        </p:nvSpPr>
        <p:spPr>
          <a:xfrm>
            <a:off x="1524000" y="6237313"/>
            <a:ext cx="9144000"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dirty="0">
                <a:solidFill>
                  <a:schemeClr val="dk1"/>
                </a:solidFill>
                <a:latin typeface="Twentieth Century"/>
                <a:ea typeface="Twentieth Century"/>
                <a:cs typeface="Twentieth Century"/>
                <a:sym typeface="Twentieth Century"/>
              </a:rPr>
              <a:t>Focus, either: </a:t>
            </a:r>
            <a:r>
              <a:rPr lang="en-GB" sz="1800" b="1" dirty="0">
                <a:solidFill>
                  <a:schemeClr val="dk1"/>
                </a:solidFill>
                <a:latin typeface="Twentieth Century"/>
                <a:ea typeface="Twentieth Century"/>
                <a:cs typeface="Twentieth Century"/>
                <a:sym typeface="Twentieth Century"/>
              </a:rPr>
              <a:t>point of view</a:t>
            </a:r>
            <a:r>
              <a:rPr lang="en-GB" sz="1800" dirty="0">
                <a:solidFill>
                  <a:schemeClr val="dk1"/>
                </a:solidFill>
                <a:latin typeface="Twentieth Century"/>
                <a:ea typeface="Twentieth Century"/>
                <a:cs typeface="Twentieth Century"/>
                <a:sym typeface="Twentieth Century"/>
              </a:rPr>
              <a:t>, presentation of time/space, narrative structure, characterisation</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5"/>
          <p:cNvSpPr/>
          <p:nvPr/>
        </p:nvSpPr>
        <p:spPr>
          <a:xfrm>
            <a:off x="344244" y="172122"/>
            <a:ext cx="5400339" cy="2062947"/>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accent2"/>
                </a:solidFill>
                <a:latin typeface="Twentieth Century"/>
                <a:ea typeface="Twentieth Century"/>
                <a:cs typeface="Twentieth Century"/>
                <a:sym typeface="Twentieth Century"/>
              </a:rPr>
              <a:t>Action</a:t>
            </a:r>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54" name="Google Shape;154;p15"/>
          <p:cNvSpPr/>
          <p:nvPr/>
        </p:nvSpPr>
        <p:spPr>
          <a:xfrm>
            <a:off x="6099587" y="172123"/>
            <a:ext cx="5798372" cy="2062948"/>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accent2"/>
                </a:solidFill>
                <a:latin typeface="Twentieth Century"/>
                <a:ea typeface="Twentieth Century"/>
                <a:cs typeface="Twentieth Century"/>
                <a:sym typeface="Twentieth Century"/>
              </a:rPr>
              <a:t>Reaction</a:t>
            </a:r>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55" name="Google Shape;155;p15"/>
          <p:cNvSpPr/>
          <p:nvPr/>
        </p:nvSpPr>
        <p:spPr>
          <a:xfrm>
            <a:off x="344245" y="2452744"/>
            <a:ext cx="3550024" cy="4087905"/>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accent2"/>
                </a:solidFill>
                <a:latin typeface="Twentieth Century"/>
                <a:ea typeface="Twentieth Century"/>
                <a:cs typeface="Twentieth Century"/>
                <a:sym typeface="Twentieth Century"/>
              </a:rPr>
              <a:t>Dialogue</a:t>
            </a:r>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56" name="Google Shape;156;p15"/>
          <p:cNvSpPr/>
          <p:nvPr/>
        </p:nvSpPr>
        <p:spPr>
          <a:xfrm>
            <a:off x="7412019" y="2452744"/>
            <a:ext cx="4485939" cy="4098663"/>
          </a:xfrm>
          <a:prstGeom prst="roundRect">
            <a:avLst>
              <a:gd name="adj" fmla="val 16667"/>
            </a:avLst>
          </a:prstGeom>
          <a:solidFill>
            <a:schemeClr val="l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accent2"/>
                </a:solidFill>
                <a:latin typeface="Twentieth Century"/>
                <a:ea typeface="Twentieth Century"/>
                <a:cs typeface="Twentieth Century"/>
                <a:sym typeface="Twentieth Century"/>
              </a:rPr>
              <a:t>Description</a:t>
            </a:r>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a:p>
            <a:pPr marL="0" marR="0" lvl="0" indent="0" algn="ctr" rtl="0">
              <a:spcBef>
                <a:spcPts val="0"/>
              </a:spcBef>
              <a:spcAft>
                <a:spcPts val="0"/>
              </a:spcAft>
              <a:buNone/>
            </a:pPr>
            <a:endParaRPr sz="1800">
              <a:solidFill>
                <a:schemeClr val="lt1"/>
              </a:solidFill>
              <a:latin typeface="Twentieth Century"/>
              <a:ea typeface="Twentieth Century"/>
              <a:cs typeface="Twentieth Century"/>
              <a:sym typeface="Twentieth Century"/>
            </a:endParaRPr>
          </a:p>
        </p:txBody>
      </p:sp>
      <p:sp>
        <p:nvSpPr>
          <p:cNvPr id="157" name="Google Shape;157;p15"/>
          <p:cNvSpPr txBox="1"/>
          <p:nvPr/>
        </p:nvSpPr>
        <p:spPr>
          <a:xfrm>
            <a:off x="4367001" y="3806109"/>
            <a:ext cx="2399100" cy="6465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dk1"/>
                </a:solidFill>
                <a:latin typeface="Twentieth Century"/>
                <a:ea typeface="Twentieth Century"/>
                <a:cs typeface="Twentieth Century"/>
                <a:sym typeface="Twentieth Century"/>
              </a:rPr>
              <a:t>Walton</a:t>
            </a:r>
            <a:endParaRPr/>
          </a:p>
          <a:p>
            <a:pPr marL="0" marR="0" lvl="0" indent="0" algn="ctr" rtl="0">
              <a:spcBef>
                <a:spcPts val="0"/>
              </a:spcBef>
              <a:spcAft>
                <a:spcPts val="0"/>
              </a:spcAft>
              <a:buNone/>
            </a:pPr>
            <a:r>
              <a:rPr lang="en-GB" sz="1800">
                <a:solidFill>
                  <a:schemeClr val="dk1"/>
                </a:solidFill>
                <a:latin typeface="Twentieth Century"/>
                <a:ea typeface="Twentieth Century"/>
                <a:cs typeface="Twentieth Century"/>
                <a:sym typeface="Twentieth Century"/>
              </a:rPr>
              <a:t>Chapter 24</a:t>
            </a:r>
            <a:endParaRPr sz="1800">
              <a:solidFill>
                <a:schemeClr val="dk1"/>
              </a:solidFill>
              <a:latin typeface="Twentieth Century"/>
              <a:ea typeface="Twentieth Century"/>
              <a:cs typeface="Twentieth Century"/>
              <a:sym typeface="Twentieth Century"/>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1471075" y="571687"/>
            <a:ext cx="10515600" cy="1325563"/>
          </a:xfrm>
          <a:prstGeom prst="rect">
            <a:avLst/>
          </a:prstGeom>
        </p:spPr>
        <p:txBody>
          <a:bodyPr spcFirstLastPara="1" wrap="square" lIns="91425" tIns="45700" rIns="91425" bIns="45700" anchor="t" anchorCtr="0">
            <a:normAutofit/>
          </a:bodyPr>
          <a:lstStyle/>
          <a:p>
            <a:r>
              <a:rPr lang="en-GB" dirty="0"/>
              <a:t>NOTES TO TEACHERS</a:t>
            </a:r>
          </a:p>
        </p:txBody>
      </p:sp>
      <p:sp>
        <p:nvSpPr>
          <p:cNvPr id="67" name="Google Shape;67;g35f5fe057d9_0_5"/>
          <p:cNvSpPr txBox="1">
            <a:spLocks noGrp="1"/>
          </p:cNvSpPr>
          <p:nvPr>
            <p:ph idx="1"/>
          </p:nvPr>
        </p:nvSpPr>
        <p:spPr>
          <a:prstGeom prst="rect">
            <a:avLst/>
          </a:prstGeom>
        </p:spPr>
        <p:txBody>
          <a:bodyPr spcFirstLastPara="1" wrap="square" lIns="91425" tIns="45700" rIns="91425" bIns="45700" anchor="t" anchorCtr="0">
            <a:normAutofit/>
          </a:bodyPr>
          <a:lstStyle/>
          <a:p>
            <a:pPr marL="0" indent="0">
              <a:spcBef>
                <a:spcPts val="360"/>
              </a:spcBef>
              <a:buNone/>
            </a:pPr>
            <a:r>
              <a:rPr lang="en-GB" dirty="0"/>
              <a:t>These were originally made for teaching AQA AS and A-Level Language and Literature courses. </a:t>
            </a:r>
            <a:endParaRPr dirty="0"/>
          </a:p>
          <a:p>
            <a:pPr marL="0" indent="0">
              <a:spcBef>
                <a:spcPts val="600"/>
              </a:spcBef>
              <a:buNone/>
            </a:pPr>
            <a:endParaRPr lang="en-GB" dirty="0"/>
          </a:p>
          <a:p>
            <a:pPr marL="0" indent="0">
              <a:spcBef>
                <a:spcPts val="600"/>
              </a:spcBef>
              <a:buNone/>
            </a:pPr>
            <a:r>
              <a:rPr lang="en-GB" dirty="0"/>
              <a:t>Hopefully, with some editing, they can be adaptable to:</a:t>
            </a:r>
            <a:endParaRPr dirty="0"/>
          </a:p>
          <a:p>
            <a:pPr marL="285750" indent="-285750">
              <a:spcBef>
                <a:spcPts val="600"/>
              </a:spcBef>
            </a:pPr>
            <a:r>
              <a:rPr lang="en-GB" dirty="0"/>
              <a:t>your exam board</a:t>
            </a:r>
            <a:endParaRPr dirty="0"/>
          </a:p>
          <a:p>
            <a:pPr marL="285750" indent="-285750">
              <a:spcBef>
                <a:spcPts val="600"/>
              </a:spcBef>
            </a:pPr>
            <a:r>
              <a:rPr lang="en-GB" dirty="0"/>
              <a:t>your Year 12 or 13 cohorts</a:t>
            </a:r>
            <a:endParaRPr dirty="0"/>
          </a:p>
          <a:p>
            <a:pPr marL="285750" indent="-285750">
              <a:spcBef>
                <a:spcPts val="600"/>
              </a:spcBef>
            </a:pPr>
            <a:r>
              <a:rPr lang="en-GB" dirty="0"/>
              <a:t>how you wish to teach your groups.</a:t>
            </a:r>
            <a:endParaRPr dirty="0"/>
          </a:p>
          <a:p>
            <a:pPr marL="0" indent="0">
              <a:spcBef>
                <a:spcPts val="600"/>
              </a:spcBef>
              <a:spcAft>
                <a:spcPts val="600"/>
              </a:spcAft>
              <a:buNone/>
            </a:pPr>
            <a:r>
              <a:rPr lang="en-GB" dirty="0"/>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ct val="135135"/>
              <a:buFont typeface="Twentieth Century"/>
              <a:buNone/>
            </a:pPr>
            <a:r>
              <a:rPr lang="en-GB"/>
              <a:t>CHAPTER 24/ VOLUME III, CHAPTER 7</a:t>
            </a:r>
            <a:endParaRPr/>
          </a:p>
        </p:txBody>
      </p:sp>
      <p:sp>
        <p:nvSpPr>
          <p:cNvPr id="85" name="Google Shape;85;p3"/>
          <p:cNvSpPr txBox="1">
            <a:spLocks noGrp="1"/>
          </p:cNvSpPr>
          <p:nvPr>
            <p:ph idx="1"/>
          </p:nvPr>
        </p:nvSpPr>
        <p:spPr>
          <a:prstGeom prst="rect">
            <a:avLst/>
          </a:prstGeom>
          <a:noFill/>
          <a:ln>
            <a:noFill/>
          </a:ln>
        </p:spPr>
        <p:txBody>
          <a:bodyPr spcFirstLastPara="1" wrap="square" lIns="45700" tIns="45700" rIns="45700" bIns="45700" anchor="t" anchorCtr="0">
            <a:normAutofit fontScale="70000" lnSpcReduction="20000"/>
          </a:bodyPr>
          <a:lstStyle/>
          <a:p>
            <a:pPr marL="91440" lvl="0" indent="0" algn="l" rtl="0">
              <a:lnSpc>
                <a:spcPct val="90000"/>
              </a:lnSpc>
              <a:spcBef>
                <a:spcPts val="0"/>
              </a:spcBef>
              <a:spcAft>
                <a:spcPts val="0"/>
              </a:spcAft>
              <a:buNone/>
            </a:pPr>
            <a:r>
              <a:rPr lang="en-GB" b="1" u="sng" dirty="0"/>
              <a:t>Victor’s increasing madness</a:t>
            </a:r>
            <a:endParaRPr b="1" u="sng" dirty="0"/>
          </a:p>
          <a:p>
            <a:pPr marL="91440" lvl="0" indent="-129222" algn="l" rtl="0">
              <a:lnSpc>
                <a:spcPct val="90000"/>
              </a:lnSpc>
              <a:spcBef>
                <a:spcPts val="1400"/>
              </a:spcBef>
              <a:spcAft>
                <a:spcPts val="0"/>
              </a:spcAft>
              <a:buSzPct val="91666"/>
              <a:buChar char="●"/>
            </a:pPr>
            <a:r>
              <a:rPr lang="en-GB" dirty="0"/>
              <a:t>As Victor narrates his pursuit of the Creature all across Europe, Russia and eventually the Arctic, it becomes increasingly clear that his mind is becoming increasingly unhinged (</a:t>
            </a:r>
            <a:r>
              <a:rPr lang="en-GB" dirty="0">
                <a:solidFill>
                  <a:srgbClr val="00B0F0"/>
                </a:solidFill>
              </a:rPr>
              <a:t>Why might this make us question the validity of his narration?</a:t>
            </a:r>
            <a:r>
              <a:rPr lang="en-GB" dirty="0"/>
              <a:t>).</a:t>
            </a:r>
            <a:endParaRPr dirty="0"/>
          </a:p>
          <a:p>
            <a:pPr marL="91440" lvl="0" indent="-129222" algn="l" rtl="0">
              <a:lnSpc>
                <a:spcPct val="90000"/>
              </a:lnSpc>
              <a:spcBef>
                <a:spcPts val="1400"/>
              </a:spcBef>
              <a:spcAft>
                <a:spcPts val="0"/>
              </a:spcAft>
              <a:buSzPct val="91666"/>
              <a:buChar char="●"/>
            </a:pPr>
            <a:r>
              <a:rPr lang="en-GB" dirty="0"/>
              <a:t>When Victor visits the cemetery he believes the departed spirits of his loved ones hover around him– which emphasises the extent of his delusion(s) and increasingly looser grasp of reality.</a:t>
            </a:r>
            <a:endParaRPr dirty="0"/>
          </a:p>
          <a:p>
            <a:pPr marL="91440" lvl="0" indent="-129222" algn="l" rtl="0">
              <a:lnSpc>
                <a:spcPct val="90000"/>
              </a:lnSpc>
              <a:spcBef>
                <a:spcPts val="1400"/>
              </a:spcBef>
              <a:spcAft>
                <a:spcPts val="0"/>
              </a:spcAft>
              <a:buSzPct val="91666"/>
              <a:buChar char="●"/>
            </a:pPr>
            <a:r>
              <a:rPr lang="en-GB" dirty="0"/>
              <a:t>As Victor’s rage towards the Creature continues to increase, he only hears in response the ‘</a:t>
            </a:r>
            <a:r>
              <a:rPr lang="en-GB" dirty="0">
                <a:solidFill>
                  <a:srgbClr val="0070C0"/>
                </a:solidFill>
              </a:rPr>
              <a:t>fiendish laugh</a:t>
            </a:r>
            <a:r>
              <a:rPr lang="en-GB" dirty="0"/>
              <a:t>’ of the Creature. </a:t>
            </a:r>
            <a:endParaRPr dirty="0"/>
          </a:p>
          <a:p>
            <a:pPr marL="91440" lvl="0" indent="-129222" algn="l" rtl="0">
              <a:lnSpc>
                <a:spcPct val="90000"/>
              </a:lnSpc>
              <a:spcBef>
                <a:spcPts val="1400"/>
              </a:spcBef>
              <a:spcAft>
                <a:spcPts val="0"/>
              </a:spcAft>
              <a:buSzPct val="91666"/>
              <a:buChar char="●"/>
            </a:pPr>
            <a:r>
              <a:rPr lang="en-GB" dirty="0"/>
              <a:t>Ironically, Victor believes that good spirits of the departed have left parcels of food for him, whereas we know that it is of course, the Creature.  </a:t>
            </a:r>
            <a:r>
              <a:rPr lang="en-GB" dirty="0">
                <a:solidFill>
                  <a:srgbClr val="00B0F0"/>
                </a:solidFill>
              </a:rPr>
              <a:t>This is also another example of the narrative mirroring that occurs in the text, which part of the text’s narrative is mirrored here and why? </a:t>
            </a:r>
            <a:r>
              <a:rPr lang="en-GB" i="1" dirty="0">
                <a:solidFill>
                  <a:srgbClr val="124163"/>
                </a:solidFill>
              </a:rPr>
              <a:t>This is also an example of reader position of privilege, due to Shelley’s ‘Russian Doll’ narrative structure, we are party to more information than the characters who narrate and participate in the story. </a:t>
            </a:r>
            <a:endParaRPr i="1" dirty="0">
              <a:solidFill>
                <a:srgbClr val="124163"/>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a:t>CHAPTER 24/ VOLUME III, CHAPTER 7</a:t>
            </a:r>
            <a:endParaRPr/>
          </a:p>
        </p:txBody>
      </p:sp>
      <p:sp>
        <p:nvSpPr>
          <p:cNvPr id="91" name="Google Shape;91;p4"/>
          <p:cNvSpPr txBox="1">
            <a:spLocks noGrp="1"/>
          </p:cNvSpPr>
          <p:nvPr>
            <p:ph idx="1"/>
          </p:nvPr>
        </p:nvSpPr>
        <p:spPr>
          <a:prstGeom prst="rect">
            <a:avLst/>
          </a:prstGeom>
          <a:noFill/>
          <a:ln>
            <a:noFill/>
          </a:ln>
        </p:spPr>
        <p:txBody>
          <a:bodyPr spcFirstLastPara="1" wrap="square" lIns="45700" tIns="45700" rIns="45700" bIns="45700" anchor="t" anchorCtr="0">
            <a:normAutofit fontScale="70000" lnSpcReduction="20000"/>
          </a:bodyPr>
          <a:lstStyle/>
          <a:p>
            <a:pPr marL="91440" lvl="0" indent="0" algn="l" rtl="0">
              <a:lnSpc>
                <a:spcPct val="90000"/>
              </a:lnSpc>
              <a:spcBef>
                <a:spcPts val="0"/>
              </a:spcBef>
              <a:spcAft>
                <a:spcPts val="0"/>
              </a:spcAft>
              <a:buNone/>
            </a:pPr>
            <a:r>
              <a:rPr lang="en-GB" sz="2500" b="1" u="sng" dirty="0">
                <a:latin typeface="Calibri"/>
                <a:ea typeface="Calibri"/>
                <a:cs typeface="Calibri"/>
                <a:sym typeface="Calibri"/>
              </a:rPr>
              <a:t>The merging of Victor and the Creature</a:t>
            </a:r>
            <a:endParaRPr sz="2500" b="1" u="sng" dirty="0">
              <a:latin typeface="Calibri"/>
              <a:ea typeface="Calibri"/>
              <a:cs typeface="Calibri"/>
              <a:sym typeface="Calibri"/>
            </a:endParaRPr>
          </a:p>
          <a:p>
            <a:pPr marL="91440" lvl="0" indent="-139700" algn="l" rtl="0">
              <a:lnSpc>
                <a:spcPct val="90000"/>
              </a:lnSpc>
              <a:spcBef>
                <a:spcPts val="1400"/>
              </a:spcBef>
              <a:spcAft>
                <a:spcPts val="0"/>
              </a:spcAft>
              <a:buSzPts val="2200"/>
              <a:buFont typeface="Calibri"/>
              <a:buChar char="●"/>
            </a:pPr>
            <a:r>
              <a:rPr lang="en-GB" dirty="0">
                <a:latin typeface="Calibri"/>
                <a:ea typeface="Calibri"/>
                <a:cs typeface="Calibri"/>
                <a:sym typeface="Calibri"/>
              </a:rPr>
              <a:t>At this point in the text, all three narratives merge in this chapter as all three narrators converge in the same, desolate location.</a:t>
            </a:r>
            <a:endParaRPr dirty="0">
              <a:latin typeface="Calibri"/>
              <a:ea typeface="Calibri"/>
              <a:cs typeface="Calibri"/>
              <a:sym typeface="Calibri"/>
            </a:endParaRPr>
          </a:p>
          <a:p>
            <a:pPr marL="91440" lvl="0" indent="-139700" algn="l" rtl="0">
              <a:lnSpc>
                <a:spcPct val="90000"/>
              </a:lnSpc>
              <a:spcBef>
                <a:spcPts val="1400"/>
              </a:spcBef>
              <a:spcAft>
                <a:spcPts val="0"/>
              </a:spcAft>
              <a:buSzPts val="2200"/>
              <a:buFont typeface="Calibri"/>
              <a:buChar char="●"/>
            </a:pPr>
            <a:r>
              <a:rPr lang="en-GB" dirty="0">
                <a:latin typeface="Calibri"/>
                <a:ea typeface="Calibri"/>
                <a:cs typeface="Calibri"/>
                <a:sym typeface="Calibri"/>
              </a:rPr>
              <a:t>Victor and the Creature are full of rage and fury, both believing themselves to be the most miserable, and the true victim of this sorry tale. </a:t>
            </a:r>
            <a:endParaRPr dirty="0">
              <a:latin typeface="Calibri"/>
              <a:ea typeface="Calibri"/>
              <a:cs typeface="Calibri"/>
              <a:sym typeface="Calibri"/>
            </a:endParaRPr>
          </a:p>
          <a:p>
            <a:pPr marL="91440" lvl="0" indent="-139700" algn="l" rtl="0">
              <a:lnSpc>
                <a:spcPct val="90000"/>
              </a:lnSpc>
              <a:spcBef>
                <a:spcPts val="1400"/>
              </a:spcBef>
              <a:spcAft>
                <a:spcPts val="0"/>
              </a:spcAft>
              <a:buSzPts val="2200"/>
              <a:buFont typeface="Calibri"/>
              <a:buChar char="●"/>
            </a:pPr>
            <a:r>
              <a:rPr lang="en-GB" dirty="0">
                <a:latin typeface="Calibri"/>
                <a:ea typeface="Calibri"/>
                <a:cs typeface="Calibri"/>
                <a:sym typeface="Calibri"/>
              </a:rPr>
              <a:t>There is even a moment in Walton’s narration where the merging of Victor and the Creature is more explicit as Walton observes the Creature within Victor – </a:t>
            </a:r>
            <a:r>
              <a:rPr lang="en-GB" dirty="0">
                <a:solidFill>
                  <a:srgbClr val="00B0F0"/>
                </a:solidFill>
                <a:latin typeface="Calibri"/>
                <a:ea typeface="Calibri"/>
                <a:cs typeface="Calibri"/>
                <a:sym typeface="Calibri"/>
              </a:rPr>
              <a:t>locate the relevant quotation for this moment:</a:t>
            </a:r>
            <a:endParaRPr dirty="0">
              <a:latin typeface="Calibri"/>
              <a:ea typeface="Calibri"/>
              <a:cs typeface="Calibri"/>
              <a:sym typeface="Calibri"/>
            </a:endParaRPr>
          </a:p>
          <a:p>
            <a:pPr marL="91440" lvl="0" indent="-139700" algn="l" rtl="0">
              <a:lnSpc>
                <a:spcPct val="90000"/>
              </a:lnSpc>
              <a:spcBef>
                <a:spcPts val="1400"/>
              </a:spcBef>
              <a:spcAft>
                <a:spcPts val="0"/>
              </a:spcAft>
              <a:buSzPts val="2200"/>
              <a:buFont typeface="Calibri"/>
              <a:buChar char="●"/>
            </a:pPr>
            <a:r>
              <a:rPr lang="en-GB" dirty="0">
                <a:solidFill>
                  <a:srgbClr val="00B0F0"/>
                </a:solidFill>
                <a:latin typeface="Calibri"/>
                <a:ea typeface="Calibri"/>
                <a:cs typeface="Calibri"/>
                <a:sym typeface="Calibri"/>
              </a:rPr>
              <a:t> Explore the language Shelley uses</a:t>
            </a:r>
            <a:endParaRPr dirty="0">
              <a:latin typeface="Calibri"/>
              <a:ea typeface="Calibri"/>
              <a:cs typeface="Calibri"/>
              <a:sym typeface="Calibri"/>
            </a:endParaRPr>
          </a:p>
          <a:p>
            <a:pPr marL="91440" lvl="0" indent="-139700" algn="l" rtl="0">
              <a:lnSpc>
                <a:spcPct val="90000"/>
              </a:lnSpc>
              <a:spcBef>
                <a:spcPts val="1400"/>
              </a:spcBef>
              <a:spcAft>
                <a:spcPts val="0"/>
              </a:spcAft>
              <a:buSzPts val="2200"/>
              <a:buFont typeface="Calibri"/>
              <a:buChar char="●"/>
            </a:pPr>
            <a:r>
              <a:rPr lang="en-GB" dirty="0">
                <a:solidFill>
                  <a:srgbClr val="00B0F0"/>
                </a:solidFill>
                <a:latin typeface="Calibri"/>
                <a:ea typeface="Calibri"/>
                <a:cs typeface="Calibri"/>
                <a:sym typeface="Calibri"/>
              </a:rPr>
              <a:t> What is the purpose and effect of the language she chooses and why?</a:t>
            </a:r>
            <a:endParaRPr dirty="0">
              <a:latin typeface="Calibri"/>
              <a:ea typeface="Calibri"/>
              <a:cs typeface="Calibri"/>
              <a:sym typeface="Calibri"/>
            </a:endParaRPr>
          </a:p>
          <a:p>
            <a:pPr marL="91440" lvl="0" indent="-139700" algn="l" rtl="0">
              <a:lnSpc>
                <a:spcPct val="90000"/>
              </a:lnSpc>
              <a:spcBef>
                <a:spcPts val="1400"/>
              </a:spcBef>
              <a:spcAft>
                <a:spcPts val="0"/>
              </a:spcAft>
              <a:buSzPts val="2200"/>
              <a:buFont typeface="Calibri"/>
              <a:buChar char="●"/>
            </a:pPr>
            <a:r>
              <a:rPr lang="en-GB" dirty="0">
                <a:latin typeface="Calibri"/>
                <a:ea typeface="Calibri"/>
                <a:cs typeface="Calibri"/>
                <a:sym typeface="Calibri"/>
              </a:rPr>
              <a:t>Victor’s tranquil voice and disposition disappear quickly and, ‘</a:t>
            </a:r>
            <a:r>
              <a:rPr lang="en-GB" i="1" dirty="0">
                <a:latin typeface="Calibri"/>
                <a:ea typeface="Calibri"/>
                <a:cs typeface="Calibri"/>
                <a:sym typeface="Calibri"/>
              </a:rPr>
              <a:t>like a volcano bursting forth, his face would suddenly change to an expression of wildest rage.’</a:t>
            </a:r>
            <a:r>
              <a:rPr lang="en-GB" dirty="0">
                <a:latin typeface="Calibri"/>
                <a:ea typeface="Calibri"/>
                <a:cs typeface="Calibri"/>
                <a:sym typeface="Calibri"/>
              </a:rPr>
              <a:t> Akin to Jekyll’s transformation into Mr. Hyde. Consider the relevance of the gothic concept of metamorphosis at the moment in the narrative.</a:t>
            </a:r>
            <a:endParaRPr dirty="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a:t>CHAPTER 24/ VOLUME III, CHAPTER 7</a:t>
            </a:r>
            <a:endParaRPr/>
          </a:p>
        </p:txBody>
      </p:sp>
      <p:sp>
        <p:nvSpPr>
          <p:cNvPr id="97" name="Google Shape;97;p7"/>
          <p:cNvSpPr txBox="1">
            <a:spLocks noGrp="1"/>
          </p:cNvSpPr>
          <p:nvPr>
            <p:ph idx="1"/>
          </p:nvPr>
        </p:nvSpPr>
        <p:spPr>
          <a:prstGeom prst="rect">
            <a:avLst/>
          </a:prstGeom>
          <a:noFill/>
          <a:ln>
            <a:noFill/>
          </a:ln>
        </p:spPr>
        <p:txBody>
          <a:bodyPr spcFirstLastPara="1" wrap="square" lIns="45700" tIns="45700" rIns="45700" bIns="45700" anchor="t" anchorCtr="0">
            <a:normAutofit lnSpcReduction="10000"/>
          </a:bodyPr>
          <a:lstStyle/>
          <a:p>
            <a:pPr marL="0" lvl="0" indent="0" rtl="0">
              <a:lnSpc>
                <a:spcPct val="90000"/>
              </a:lnSpc>
              <a:spcBef>
                <a:spcPts val="0"/>
              </a:spcBef>
              <a:spcAft>
                <a:spcPts val="0"/>
              </a:spcAft>
              <a:buSzPts val="2200"/>
              <a:buNone/>
            </a:pPr>
            <a:r>
              <a:rPr lang="en-GB" b="1" u="sng" dirty="0"/>
              <a:t>Victor or the Creature? Can we tell? </a:t>
            </a:r>
            <a:endParaRPr dirty="0"/>
          </a:p>
          <a:p>
            <a:pPr marL="91440" lvl="0" indent="-139700" algn="l" rtl="0">
              <a:lnSpc>
                <a:spcPct val="90000"/>
              </a:lnSpc>
              <a:spcBef>
                <a:spcPts val="1400"/>
              </a:spcBef>
              <a:spcAft>
                <a:spcPts val="0"/>
              </a:spcAft>
              <a:buSzPts val="2200"/>
              <a:buChar char="●"/>
            </a:pPr>
            <a:r>
              <a:rPr lang="en-GB" dirty="0"/>
              <a:t>‘I wondered like an evil spirit, for I had committed deeds of mischief beyond description horrible.’</a:t>
            </a:r>
            <a:endParaRPr dirty="0"/>
          </a:p>
          <a:p>
            <a:pPr marL="91440" lvl="0" indent="0" algn="l" rtl="0">
              <a:lnSpc>
                <a:spcPct val="90000"/>
              </a:lnSpc>
              <a:spcBef>
                <a:spcPts val="1400"/>
              </a:spcBef>
              <a:spcAft>
                <a:spcPts val="0"/>
              </a:spcAft>
              <a:buSzPts val="2200"/>
              <a:buNone/>
            </a:pPr>
            <a:endParaRPr dirty="0"/>
          </a:p>
          <a:p>
            <a:pPr marL="91440" lvl="0" indent="-139700" algn="l" rtl="0">
              <a:lnSpc>
                <a:spcPct val="90000"/>
              </a:lnSpc>
              <a:spcBef>
                <a:spcPts val="1400"/>
              </a:spcBef>
              <a:spcAft>
                <a:spcPts val="0"/>
              </a:spcAft>
              <a:buSzPts val="2200"/>
              <a:buChar char="●"/>
            </a:pPr>
            <a:r>
              <a:rPr lang="en-GB" dirty="0"/>
              <a:t>‘I had begun life with benevolent intentions…Now all was blasted.’</a:t>
            </a:r>
            <a:endParaRPr dirty="0"/>
          </a:p>
          <a:p>
            <a:pPr marL="91440" lvl="0" indent="0" algn="l" rtl="0">
              <a:lnSpc>
                <a:spcPct val="90000"/>
              </a:lnSpc>
              <a:spcBef>
                <a:spcPts val="1400"/>
              </a:spcBef>
              <a:spcAft>
                <a:spcPts val="0"/>
              </a:spcAft>
              <a:buSzPts val="2200"/>
              <a:buNone/>
            </a:pPr>
            <a:endParaRPr dirty="0"/>
          </a:p>
          <a:p>
            <a:pPr marL="91440" lvl="0" indent="-139700" algn="l" rtl="0">
              <a:lnSpc>
                <a:spcPct val="90000"/>
              </a:lnSpc>
              <a:spcBef>
                <a:spcPts val="1400"/>
              </a:spcBef>
              <a:spcAft>
                <a:spcPts val="0"/>
              </a:spcAft>
              <a:buSzPts val="2200"/>
              <a:buChar char="●"/>
            </a:pPr>
            <a:r>
              <a:rPr lang="en-GB" dirty="0">
                <a:solidFill>
                  <a:schemeClr val="accent1"/>
                </a:solidFill>
              </a:rPr>
              <a:t>Who says which quotation above? </a:t>
            </a:r>
            <a:endParaRPr dirty="0">
              <a:solidFill>
                <a:schemeClr val="accent1"/>
              </a:solidFill>
            </a:endParaRPr>
          </a:p>
          <a:p>
            <a:pPr marL="91440" lvl="0" indent="-139700" algn="l" rtl="0">
              <a:lnSpc>
                <a:spcPct val="90000"/>
              </a:lnSpc>
              <a:spcBef>
                <a:spcPts val="1400"/>
              </a:spcBef>
              <a:spcAft>
                <a:spcPts val="0"/>
              </a:spcAft>
              <a:buSzPts val="2200"/>
              <a:buChar char="●"/>
            </a:pPr>
            <a:r>
              <a:rPr lang="en-GB" dirty="0">
                <a:solidFill>
                  <a:schemeClr val="accent1"/>
                </a:solidFill>
              </a:rPr>
              <a:t>Who is it that hates and suffers the most?</a:t>
            </a:r>
            <a:endParaRPr dirty="0">
              <a:solidFill>
                <a:schemeClr val="accen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3600"/>
              <a:buFont typeface="Twentieth Century"/>
              <a:buNone/>
            </a:pPr>
            <a:r>
              <a:rPr lang="en-GB" sz="3300"/>
              <a:t>CHAPTER 24/ VOLUME III, CHAPTER 7</a:t>
            </a:r>
            <a:endParaRPr sz="3400"/>
          </a:p>
        </p:txBody>
      </p:sp>
      <p:sp>
        <p:nvSpPr>
          <p:cNvPr id="103" name="Google Shape;103;p8"/>
          <p:cNvSpPr txBox="1">
            <a:spLocks noGrp="1"/>
          </p:cNvSpPr>
          <p:nvPr>
            <p:ph idx="1"/>
          </p:nvPr>
        </p:nvSpPr>
        <p:spPr>
          <a:prstGeom prst="rect">
            <a:avLst/>
          </a:prstGeom>
          <a:noFill/>
          <a:ln>
            <a:noFill/>
          </a:ln>
        </p:spPr>
        <p:txBody>
          <a:bodyPr spcFirstLastPara="1" wrap="square" lIns="45700" tIns="45700" rIns="45700" bIns="45700" anchor="t" anchorCtr="0">
            <a:normAutofit fontScale="85000" lnSpcReduction="10000"/>
          </a:bodyPr>
          <a:lstStyle/>
          <a:p>
            <a:pPr marL="82296" lvl="0" indent="0" rtl="0">
              <a:lnSpc>
                <a:spcPct val="90000"/>
              </a:lnSpc>
              <a:spcBef>
                <a:spcPts val="0"/>
              </a:spcBef>
              <a:spcAft>
                <a:spcPts val="0"/>
              </a:spcAft>
              <a:buSzPts val="3800"/>
              <a:buNone/>
            </a:pPr>
            <a:r>
              <a:rPr lang="en-GB" b="1" u="sng" dirty="0">
                <a:ea typeface="Calibri"/>
                <a:sym typeface="Calibri"/>
              </a:rPr>
              <a:t>Symbolism: Fire and Ice</a:t>
            </a:r>
            <a:endParaRPr sz="1800" u="sng" dirty="0">
              <a:ea typeface="Calibri"/>
              <a:sym typeface="Calibri"/>
            </a:endParaRPr>
          </a:p>
          <a:p>
            <a:pPr marL="91440" lvl="0" indent="-139700" algn="l" rtl="0">
              <a:lnSpc>
                <a:spcPct val="90000"/>
              </a:lnSpc>
              <a:spcBef>
                <a:spcPts val="1400"/>
              </a:spcBef>
              <a:spcAft>
                <a:spcPts val="0"/>
              </a:spcAft>
              <a:buSzPts val="2200"/>
              <a:buFont typeface="Calibri"/>
              <a:buChar char="●"/>
            </a:pPr>
            <a:r>
              <a:rPr lang="en-GB" sz="2400" dirty="0">
                <a:ea typeface="Calibri"/>
                <a:sym typeface="Calibri"/>
              </a:rPr>
              <a:t>In </a:t>
            </a:r>
            <a:r>
              <a:rPr lang="en-GB" sz="2400" i="1" dirty="0">
                <a:ea typeface="Calibri"/>
                <a:sym typeface="Calibri"/>
              </a:rPr>
              <a:t>Fire and Ice in Frankenstein</a:t>
            </a:r>
            <a:r>
              <a:rPr lang="en-GB" sz="2400" dirty="0">
                <a:ea typeface="Calibri"/>
                <a:sym typeface="Calibri"/>
              </a:rPr>
              <a:t> (1979), Andrew Griffin observes that while fire is associated with life, ‘</a:t>
            </a:r>
            <a:r>
              <a:rPr lang="en-GB" sz="2400" i="1" dirty="0">
                <a:ea typeface="Calibri"/>
                <a:sym typeface="Calibri"/>
              </a:rPr>
              <a:t>vital fire or fiery life’, ice is what negates fire; it blights and kills; it is repression and death</a:t>
            </a:r>
            <a:r>
              <a:rPr lang="en-GB" sz="2400" dirty="0">
                <a:ea typeface="Calibri"/>
                <a:sym typeface="Calibri"/>
              </a:rPr>
              <a:t>. (pp 49-50)</a:t>
            </a:r>
            <a:endParaRPr sz="2400" dirty="0">
              <a:ea typeface="Calibri"/>
              <a:sym typeface="Calibri"/>
            </a:endParaRPr>
          </a:p>
          <a:p>
            <a:pPr marL="91440" lvl="0" indent="-139700" algn="l" rtl="0">
              <a:lnSpc>
                <a:spcPct val="90000"/>
              </a:lnSpc>
              <a:spcBef>
                <a:spcPts val="1400"/>
              </a:spcBef>
              <a:spcAft>
                <a:spcPts val="0"/>
              </a:spcAft>
              <a:buSzPts val="2200"/>
              <a:buFont typeface="Calibri"/>
              <a:buChar char="●"/>
            </a:pPr>
            <a:r>
              <a:rPr lang="en-GB" sz="2400" dirty="0">
                <a:solidFill>
                  <a:srgbClr val="00B0F0"/>
                </a:solidFill>
                <a:ea typeface="Calibri"/>
                <a:sym typeface="Calibri"/>
              </a:rPr>
              <a:t>These two extremes are frequently brought together in Frankenstein – when and where is this most memorably done? Why?</a:t>
            </a:r>
            <a:endParaRPr sz="2400" dirty="0">
              <a:ea typeface="Calibri"/>
              <a:sym typeface="Calibri"/>
            </a:endParaRPr>
          </a:p>
          <a:p>
            <a:pPr marL="91440" lvl="0" indent="-139700" algn="l" rtl="0">
              <a:lnSpc>
                <a:spcPct val="90000"/>
              </a:lnSpc>
              <a:spcBef>
                <a:spcPts val="1400"/>
              </a:spcBef>
              <a:spcAft>
                <a:spcPts val="0"/>
              </a:spcAft>
              <a:buSzPts val="2200"/>
              <a:buFont typeface="Calibri"/>
              <a:buChar char="●"/>
            </a:pPr>
            <a:r>
              <a:rPr lang="en-GB" sz="2400" dirty="0">
                <a:ea typeface="Calibri"/>
                <a:sym typeface="Calibri"/>
              </a:rPr>
              <a:t>In the final chapter, we witness the Creature’s plan to seek the furthest northern extremity and then light the funeral pyre and, </a:t>
            </a:r>
            <a:r>
              <a:rPr lang="en-GB" sz="2400" i="1" dirty="0">
                <a:ea typeface="Calibri"/>
                <a:sym typeface="Calibri"/>
              </a:rPr>
              <a:t>‘consume to ashes’</a:t>
            </a:r>
            <a:r>
              <a:rPr lang="en-GB" sz="2400" dirty="0">
                <a:ea typeface="Calibri"/>
                <a:sym typeface="Calibri"/>
              </a:rPr>
              <a:t> his ‘</a:t>
            </a:r>
            <a:r>
              <a:rPr lang="en-GB" sz="2400" i="1" dirty="0">
                <a:ea typeface="Calibri"/>
                <a:sym typeface="Calibri"/>
              </a:rPr>
              <a:t>miserable frame</a:t>
            </a:r>
            <a:r>
              <a:rPr lang="en-GB" sz="2400" dirty="0">
                <a:ea typeface="Calibri"/>
                <a:sym typeface="Calibri"/>
              </a:rPr>
              <a:t>’ we see the most dramatic combination and juxtaposition of fire and ice in the novel.</a:t>
            </a:r>
            <a:endParaRPr sz="2400" dirty="0">
              <a:ea typeface="Calibri"/>
              <a:sym typeface="Calibri"/>
            </a:endParaRPr>
          </a:p>
          <a:p>
            <a:pPr marL="91440" lvl="0" indent="-139700" algn="l" rtl="0">
              <a:lnSpc>
                <a:spcPct val="90000"/>
              </a:lnSpc>
              <a:spcBef>
                <a:spcPts val="1400"/>
              </a:spcBef>
              <a:spcAft>
                <a:spcPts val="0"/>
              </a:spcAft>
              <a:buSzPts val="2200"/>
              <a:buFont typeface="Calibri"/>
              <a:buChar char="●"/>
            </a:pPr>
            <a:r>
              <a:rPr lang="en-GB" sz="2400" dirty="0">
                <a:ea typeface="Calibri"/>
                <a:sym typeface="Calibri"/>
              </a:rPr>
              <a:t>Fire will return the frame to life, fire will return the frame (of the body) to ashes, and his ‘burning miseries’ will be made visible and consumed by the torturing flames.  Although this is implied, the Creature’s final moments are ambiguous, why might this be?</a:t>
            </a:r>
            <a:endParaRPr sz="2400" dirty="0">
              <a:ea typeface="Calibri"/>
              <a:sym typeface="Calibri"/>
            </a:endParaRPr>
          </a:p>
          <a:p>
            <a:pPr marL="0" lvl="0" indent="0" algn="l" rtl="0">
              <a:lnSpc>
                <a:spcPct val="90000"/>
              </a:lnSpc>
              <a:spcBef>
                <a:spcPts val="1400"/>
              </a:spcBef>
              <a:spcAft>
                <a:spcPts val="0"/>
              </a:spcAft>
              <a:buNone/>
            </a:pPr>
            <a:r>
              <a:rPr lang="en-GB" sz="2400" dirty="0">
                <a:solidFill>
                  <a:srgbClr val="00B0F0"/>
                </a:solidFill>
                <a:ea typeface="Calibri"/>
                <a:sym typeface="Calibri"/>
              </a:rPr>
              <a:t>Task: Find ALL the examples of language relating to fire and ice in this chapter. </a:t>
            </a:r>
            <a:endParaRPr sz="2400" dirty="0">
              <a:solidFill>
                <a:srgbClr val="00B0F0"/>
              </a:solidFill>
              <a:ea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a:t>CHAPTER 24/ VOLUME III, CHAPTER 7</a:t>
            </a:r>
            <a:endParaRPr/>
          </a:p>
        </p:txBody>
      </p:sp>
      <p:sp>
        <p:nvSpPr>
          <p:cNvPr id="109" name="Google Shape;109;p9"/>
          <p:cNvSpPr txBox="1">
            <a:spLocks noGrp="1"/>
          </p:cNvSpPr>
          <p:nvPr>
            <p:ph idx="1"/>
          </p:nvPr>
        </p:nvSpPr>
        <p:spPr>
          <a:prstGeom prst="rect">
            <a:avLst/>
          </a:prstGeom>
          <a:noFill/>
          <a:ln>
            <a:noFill/>
          </a:ln>
        </p:spPr>
        <p:txBody>
          <a:bodyPr spcFirstLastPara="1" wrap="square" lIns="45700" tIns="45700" rIns="45700" bIns="45700" anchor="t" anchorCtr="0">
            <a:normAutofit fontScale="85000" lnSpcReduction="20000"/>
          </a:bodyPr>
          <a:lstStyle/>
          <a:p>
            <a:pPr marL="0" lvl="0" indent="0" algn="l" rtl="0">
              <a:lnSpc>
                <a:spcPct val="90000"/>
              </a:lnSpc>
              <a:spcBef>
                <a:spcPts val="0"/>
              </a:spcBef>
              <a:spcAft>
                <a:spcPts val="0"/>
              </a:spcAft>
              <a:buSzPts val="2200"/>
              <a:buNone/>
            </a:pPr>
            <a:r>
              <a:rPr lang="en-GB" b="1" u="sng" dirty="0"/>
              <a:t>Gothic endings</a:t>
            </a:r>
            <a:endParaRPr dirty="0"/>
          </a:p>
          <a:p>
            <a:pPr marL="91440" lvl="0" indent="-139700" algn="l" rtl="0">
              <a:lnSpc>
                <a:spcPct val="90000"/>
              </a:lnSpc>
              <a:spcBef>
                <a:spcPts val="1400"/>
              </a:spcBef>
              <a:spcAft>
                <a:spcPts val="0"/>
              </a:spcAft>
              <a:buSzPts val="2200"/>
              <a:buChar char="●"/>
            </a:pPr>
            <a:r>
              <a:rPr lang="en-GB" dirty="0"/>
              <a:t>In the earlier 18th century Gothic texts (of writers such as Ann Radcliffe) -  the villains are defeated and the heroine, after her extensive adventures, is finally reinstated with respectability though her marriage. </a:t>
            </a:r>
            <a:endParaRPr dirty="0"/>
          </a:p>
          <a:p>
            <a:pPr marL="91440" lvl="0" indent="-139700" algn="l" rtl="0">
              <a:lnSpc>
                <a:spcPct val="90000"/>
              </a:lnSpc>
              <a:spcBef>
                <a:spcPts val="1400"/>
              </a:spcBef>
              <a:spcAft>
                <a:spcPts val="0"/>
              </a:spcAft>
              <a:buSzPts val="2200"/>
              <a:buChar char="●"/>
            </a:pPr>
            <a:r>
              <a:rPr lang="en-GB" dirty="0"/>
              <a:t>This kind of text, and ending, is parodied by Jane Austen in </a:t>
            </a:r>
            <a:r>
              <a:rPr lang="en-GB" i="1" dirty="0"/>
              <a:t>Northanger Abbey</a:t>
            </a:r>
            <a:r>
              <a:rPr lang="en-GB" dirty="0"/>
              <a:t> (1818) which ends in ‘perfect felicity’.</a:t>
            </a:r>
            <a:endParaRPr dirty="0"/>
          </a:p>
          <a:p>
            <a:pPr marL="91440" lvl="0" indent="-139700" algn="l" rtl="0">
              <a:lnSpc>
                <a:spcPct val="90000"/>
              </a:lnSpc>
              <a:spcBef>
                <a:spcPts val="1400"/>
              </a:spcBef>
              <a:spcAft>
                <a:spcPts val="0"/>
              </a:spcAft>
              <a:buSzPts val="2200"/>
              <a:buChar char="●"/>
            </a:pPr>
            <a:r>
              <a:rPr lang="en-GB" dirty="0"/>
              <a:t>There is no ‘perfect felicity’ in Frankenstein. All ends in failure, no one really receives a happy ending. </a:t>
            </a:r>
            <a:endParaRPr dirty="0"/>
          </a:p>
          <a:p>
            <a:pPr marL="91440" lvl="0" indent="-139700">
              <a:spcBef>
                <a:spcPts val="1400"/>
              </a:spcBef>
              <a:buSzPts val="2200"/>
              <a:buChar char="●"/>
            </a:pPr>
            <a:r>
              <a:rPr lang="en-GB" dirty="0"/>
              <a:t>Furthermore, the ending is marked by ambiguity, and example of an ‘open ending’ (David Lodge, </a:t>
            </a:r>
            <a:r>
              <a:rPr lang="en-GB" i="1" dirty="0"/>
              <a:t>The Art of Fiction</a:t>
            </a:r>
            <a:r>
              <a:rPr lang="en-GB" dirty="0"/>
              <a:t>’ 1993, p. 234) leaving possibilities of different futures.</a:t>
            </a:r>
            <a:endParaRPr dirty="0"/>
          </a:p>
          <a:p>
            <a:pPr marL="91440" lvl="0" indent="-139700" algn="l" rtl="0">
              <a:lnSpc>
                <a:spcPct val="90000"/>
              </a:lnSpc>
              <a:spcBef>
                <a:spcPts val="1400"/>
              </a:spcBef>
              <a:spcAft>
                <a:spcPts val="0"/>
              </a:spcAft>
              <a:buSzPts val="2200"/>
              <a:buChar char="●"/>
            </a:pPr>
            <a:r>
              <a:rPr lang="en-GB" dirty="0"/>
              <a:t>So, in the context of this the type of Gothic text, the reader is like the Creature, ‘</a:t>
            </a:r>
            <a:r>
              <a:rPr lang="en-GB" dirty="0">
                <a:solidFill>
                  <a:srgbClr val="0070C0"/>
                </a:solidFill>
              </a:rPr>
              <a:t>lost in darkness and distance</a:t>
            </a:r>
            <a:r>
              <a:rPr lang="en-GB" dirty="0"/>
              <a:t>’.</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a:t>CHAPTER 24/ VOLUME III, CHAPTER 7</a:t>
            </a:r>
            <a:endParaRPr/>
          </a:p>
        </p:txBody>
      </p:sp>
      <p:sp>
        <p:nvSpPr>
          <p:cNvPr id="115" name="Google Shape;115;p10"/>
          <p:cNvSpPr txBox="1">
            <a:spLocks noGrp="1"/>
          </p:cNvSpPr>
          <p:nvPr>
            <p:ph idx="1"/>
          </p:nvPr>
        </p:nvSpPr>
        <p:spPr>
          <a:prstGeom prst="rect">
            <a:avLst/>
          </a:prstGeom>
          <a:noFill/>
          <a:ln>
            <a:noFill/>
          </a:ln>
        </p:spPr>
        <p:txBody>
          <a:bodyPr spcFirstLastPara="1" wrap="square" lIns="45700" tIns="45700" rIns="45700" bIns="45700" anchor="t" anchorCtr="0">
            <a:normAutofit/>
          </a:bodyPr>
          <a:lstStyle/>
          <a:p>
            <a:pPr marL="0" lvl="0" indent="0" algn="l" rtl="0">
              <a:lnSpc>
                <a:spcPct val="90000"/>
              </a:lnSpc>
              <a:spcBef>
                <a:spcPts val="0"/>
              </a:spcBef>
              <a:spcAft>
                <a:spcPts val="0"/>
              </a:spcAft>
              <a:buSzPts val="2200"/>
              <a:buNone/>
            </a:pPr>
            <a:r>
              <a:rPr lang="en-GB" b="1" u="sng" dirty="0"/>
              <a:t>Key quotation</a:t>
            </a:r>
            <a:endParaRPr dirty="0"/>
          </a:p>
          <a:p>
            <a:pPr marL="91440" lvl="0" indent="-139700" algn="l" rtl="0">
              <a:lnSpc>
                <a:spcPct val="90000"/>
              </a:lnSpc>
              <a:spcBef>
                <a:spcPts val="1400"/>
              </a:spcBef>
              <a:spcAft>
                <a:spcPts val="0"/>
              </a:spcAft>
              <a:buSzPts val="2200"/>
              <a:buChar char="●"/>
            </a:pPr>
            <a:r>
              <a:rPr lang="en-GB" dirty="0"/>
              <a:t>Victor describes himself to Walton: ‘like an archangel who aspired to omnipotence, I am chained to eternal hell.’</a:t>
            </a:r>
            <a:endParaRPr dirty="0"/>
          </a:p>
          <a:p>
            <a:pPr marL="91440" lvl="0" indent="-139700" algn="l" rtl="0">
              <a:lnSpc>
                <a:spcPct val="90000"/>
              </a:lnSpc>
              <a:spcBef>
                <a:spcPts val="1400"/>
              </a:spcBef>
              <a:spcAft>
                <a:spcPts val="0"/>
              </a:spcAft>
              <a:buSzPts val="2200"/>
              <a:buChar char="●"/>
            </a:pPr>
            <a:r>
              <a:rPr lang="en-GB" dirty="0"/>
              <a:t>Victor has linked himself to Satan, like the Creature, so the merging of the two characters is complete</a:t>
            </a:r>
            <a:endParaRPr dirty="0"/>
          </a:p>
          <a:p>
            <a:pPr marL="91440" lvl="0" indent="-139700" algn="l" rtl="0">
              <a:lnSpc>
                <a:spcPct val="90000"/>
              </a:lnSpc>
              <a:spcBef>
                <a:spcPts val="1400"/>
              </a:spcBef>
              <a:spcAft>
                <a:spcPts val="0"/>
              </a:spcAft>
              <a:buSzPts val="2200"/>
              <a:buChar char="●"/>
            </a:pPr>
            <a:r>
              <a:rPr lang="en-GB" dirty="0"/>
              <a:t>He continues the motif of the Romantic, satanic hero and suggests that hell is something eternal.</a:t>
            </a:r>
            <a:endParaRPr dirty="0"/>
          </a:p>
          <a:p>
            <a:pPr marL="91440" lvl="0" indent="-139700" algn="l" rtl="0">
              <a:lnSpc>
                <a:spcPct val="90000"/>
              </a:lnSpc>
              <a:spcBef>
                <a:spcPts val="1400"/>
              </a:spcBef>
              <a:spcAft>
                <a:spcPts val="0"/>
              </a:spcAft>
              <a:buSzPts val="2200"/>
              <a:buChar char="●"/>
            </a:pPr>
            <a:r>
              <a:rPr lang="en-GB" dirty="0">
                <a:solidFill>
                  <a:srgbClr val="00B0F0"/>
                </a:solidFill>
              </a:rPr>
              <a:t>Are there other interpretations that you can observe?</a:t>
            </a:r>
            <a:endParaRPr dirty="0">
              <a:solidFill>
                <a:srgbClr val="00B0F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1"/>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Clr>
                <a:srgbClr val="0C0C0C"/>
              </a:buClr>
              <a:buSzPts val="5000"/>
              <a:buFont typeface="Twentieth Century"/>
              <a:buNone/>
            </a:pPr>
            <a:r>
              <a:rPr lang="en-GB"/>
              <a:t>VICTOR AND THE CREATURE REACH ‘TOTALITY’: </a:t>
            </a:r>
            <a:endParaRPr/>
          </a:p>
        </p:txBody>
      </p:sp>
      <p:pic>
        <p:nvPicPr>
          <p:cNvPr id="121" name="Google Shape;121;p11"/>
          <p:cNvPicPr preferRelativeResize="0">
            <a:picLocks noGrp="1"/>
          </p:cNvPicPr>
          <p:nvPr>
            <p:ph type="body" idx="1"/>
          </p:nvPr>
        </p:nvPicPr>
        <p:blipFill rotWithShape="1">
          <a:blip r:embed="rId3">
            <a:alphaModFix/>
          </a:blip>
          <a:srcRect r="41882"/>
          <a:stretch/>
        </p:blipFill>
        <p:spPr>
          <a:xfrm>
            <a:off x="548640" y="2463502"/>
            <a:ext cx="4238513" cy="2829260"/>
          </a:xfrm>
          <a:prstGeom prst="rect">
            <a:avLst/>
          </a:prstGeom>
          <a:noFill/>
          <a:ln>
            <a:noFill/>
          </a:ln>
        </p:spPr>
      </p:pic>
      <p:sp>
        <p:nvSpPr>
          <p:cNvPr id="122" name="Google Shape;122;p11"/>
          <p:cNvSpPr txBox="1">
            <a:spLocks noGrp="1"/>
          </p:cNvSpPr>
          <p:nvPr>
            <p:ph type="body" idx="2"/>
          </p:nvPr>
        </p:nvSpPr>
        <p:spPr>
          <a:xfrm>
            <a:off x="5989320" y="2286000"/>
            <a:ext cx="4754880" cy="4023360"/>
          </a:xfrm>
          <a:prstGeom prst="rect">
            <a:avLst/>
          </a:prstGeom>
          <a:noFill/>
          <a:ln>
            <a:noFill/>
          </a:ln>
        </p:spPr>
        <p:txBody>
          <a:bodyPr spcFirstLastPara="1" wrap="square" lIns="45700" tIns="45700" rIns="45700" bIns="45700" anchor="t" anchorCtr="0">
            <a:normAutofit/>
          </a:bodyPr>
          <a:lstStyle/>
          <a:p>
            <a:pPr marL="91440" lvl="0" indent="-139700" algn="l" rtl="0">
              <a:lnSpc>
                <a:spcPct val="90000"/>
              </a:lnSpc>
              <a:spcBef>
                <a:spcPts val="0"/>
              </a:spcBef>
              <a:spcAft>
                <a:spcPts val="0"/>
              </a:spcAft>
              <a:buSzPts val="2200"/>
              <a:buChar char="●"/>
            </a:pPr>
            <a:r>
              <a:rPr lang="en-GB" dirty="0"/>
              <a:t>Find examples in Chapter 24, where Victor’s language and characterisation seem indistinguishable from the Creature</a:t>
            </a: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1656</Words>
  <Application>Microsoft Office PowerPoint</Application>
  <PresentationFormat>Widescreen</PresentationFormat>
  <Paragraphs>101</Paragraphs>
  <Slides>13</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Twentieth Century</vt:lpstr>
      <vt:lpstr>Simple Light</vt:lpstr>
      <vt:lpstr>Custom Design</vt:lpstr>
      <vt:lpstr>Frankenstein </vt:lpstr>
      <vt:lpstr>NOTES TO TEACHERS</vt:lpstr>
      <vt:lpstr>CHAPTER 24/ VOLUME III, CHAPTER 7</vt:lpstr>
      <vt:lpstr>CHAPTER 24/ VOLUME III, CHAPTER 7</vt:lpstr>
      <vt:lpstr>CHAPTER 24/ VOLUME III, CHAPTER 7</vt:lpstr>
      <vt:lpstr>CHAPTER 24/ VOLUME III, CHAPTER 7</vt:lpstr>
      <vt:lpstr>CHAPTER 24/ VOLUME III, CHAPTER 7</vt:lpstr>
      <vt:lpstr>CHAPTER 24/ VOLUME III, CHAPTER 7</vt:lpstr>
      <vt:lpstr>VICTOR AND THE CREATURE REACH ‘TOTALITY’: </vt:lpstr>
      <vt:lpstr>CHAPTER 24  READ THE EXTRACT AND EXAMINE HOW SHELLEY PRESENTS WALTON’S NARRATIVE VOICE IN THIS EXTRACT (FOCUS: NARRATIVE TECHNIQUE)</vt:lpstr>
      <vt:lpstr>USEFUL KEY WORDS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 NELSON</dc:creator>
  <cp:lastModifiedBy>Emily Evans</cp:lastModifiedBy>
  <cp:revision>3</cp:revision>
  <dcterms:created xsi:type="dcterms:W3CDTF">2018-03-22T13:03:04Z</dcterms:created>
  <dcterms:modified xsi:type="dcterms:W3CDTF">2025-06-17T15:00:31Z</dcterms:modified>
</cp:coreProperties>
</file>