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31"/>
  </p:notesMasterIdLst>
  <p:sldIdLst>
    <p:sldId id="711" r:id="rId5"/>
    <p:sldId id="256" r:id="rId6"/>
    <p:sldId id="257" r:id="rId7"/>
    <p:sldId id="258" r:id="rId8"/>
    <p:sldId id="259" r:id="rId9"/>
    <p:sldId id="260" r:id="rId10"/>
    <p:sldId id="261" r:id="rId11"/>
    <p:sldId id="262" r:id="rId12"/>
    <p:sldId id="263" r:id="rId13"/>
    <p:sldId id="264" r:id="rId14"/>
    <p:sldId id="265" r:id="rId15"/>
    <p:sldId id="712" r:id="rId16"/>
    <p:sldId id="713" r:id="rId17"/>
    <p:sldId id="268" r:id="rId18"/>
    <p:sldId id="269" r:id="rId19"/>
    <p:sldId id="270" r:id="rId20"/>
    <p:sldId id="271" r:id="rId21"/>
    <p:sldId id="272" r:id="rId22"/>
    <p:sldId id="273" r:id="rId23"/>
    <p:sldId id="71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715" r:id="rId38"/>
    <p:sldId id="717" r:id="rId39"/>
    <p:sldId id="716" r:id="rId40"/>
    <p:sldId id="291" r:id="rId41"/>
    <p:sldId id="292" r:id="rId42"/>
    <p:sldId id="293" r:id="rId43"/>
    <p:sldId id="294" r:id="rId44"/>
    <p:sldId id="295" r:id="rId45"/>
    <p:sldId id="296" r:id="rId46"/>
    <p:sldId id="297" r:id="rId47"/>
    <p:sldId id="299" r:id="rId48"/>
    <p:sldId id="300" r:id="rId49"/>
    <p:sldId id="301" r:id="rId50"/>
    <p:sldId id="718" r:id="rId51"/>
    <p:sldId id="304" r:id="rId52"/>
    <p:sldId id="305" r:id="rId53"/>
    <p:sldId id="306" r:id="rId54"/>
    <p:sldId id="720"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719"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721" r:id="rId92"/>
    <p:sldId id="722" r:id="rId93"/>
    <p:sldId id="723"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724"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725" r:id="rId132"/>
    <p:sldId id="726" r:id="rId133"/>
    <p:sldId id="387" r:id="rId134"/>
    <p:sldId id="727"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728"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729"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730" r:id="rId178"/>
    <p:sldId id="731"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732" r:id="rId192"/>
    <p:sldId id="733"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734" r:id="rId206"/>
    <p:sldId id="735"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736" r:id="rId222"/>
    <p:sldId id="737" r:id="rId223"/>
    <p:sldId id="477" r:id="rId224"/>
    <p:sldId id="478" r:id="rId225"/>
    <p:sldId id="479" r:id="rId226"/>
    <p:sldId id="480" r:id="rId227"/>
    <p:sldId id="481" r:id="rId228"/>
    <p:sldId id="482" r:id="rId229"/>
    <p:sldId id="483" r:id="rId2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4E70F1-78AF-426A-B304-97A9625503BC}">
  <a:tblStyle styleId="{664E70F1-78AF-426A-B304-97A9625503B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E45B14-C93C-4D4D-A7DD-0FDE19939426}"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C32F16-5732-467A-886B-67FCF679FF2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viewProps" Target="view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tableStyles" Target="tableStyle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4301D-CA3A-7E84-60FE-2D2CDE525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01217-3174-9C9D-E5B8-52265B94E4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998DAC4-89D4-EA28-056C-F935AD4B0FF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2E85D2-18C4-FA39-5F0D-B460E2BA11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0B0053-2403-4563-9B44-78FE31D199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6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a2c4b7441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a2c4b7441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5a2c4b7441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5a2c4b7441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35a2c4b744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35a2c4b744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5a2c4b744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35a2c4b744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5b3e7a2d7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5b3e7a2d7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35b3e7a2d7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35b3e7a2d7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5b3e7a2d7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35b3e7a2d7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5b3e7a2d74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35b3e7a2d7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7145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5a2c4b7441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5a2c4b7441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759eb17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759eb17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5f759eb17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35f759eb17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a2c4b744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a2c4b744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5f759eb17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35f759eb17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5f759eb17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35f759eb17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35f759eb17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35f759eb17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58e0fa571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358e0fa571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58e0fa571c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358e0fa571c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58e0fa571c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358e0fa571c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58e0fa571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358e0fa571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358e0fa571c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358e0fa571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8e0fa571c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8e0fa571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35e0e76bd1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35e0e76bd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cd9bd5f8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cd9bd5f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63394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358e0fa571c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358e0fa571c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358e0fa571c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358e0fa571c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58e0fa571c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358e0fa571c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358e0fa571c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358e0fa571c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5ee93947b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35ee93947b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58e0fa571c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358e0fa571c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58e0fa571c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358e0fa571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5ee93947b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35ee93947b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5b3e7a2d7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35b3e7a2d7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0890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5b3e7a2d7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35b3e7a2d7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79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cd9bd5f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cd9bd5f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08545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5b3e7a2d7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35b3e7a2d7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35b3e7a2d7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35b3e7a2d7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93792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58e0fa571c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58e0fa571c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35b3e7a2d7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35b3e7a2d7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5e0e76bd1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35e0e76bd1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358e0fa571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358e0fa571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358e0fa571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358e0fa571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58e0fa571c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358e0fa571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58e0fa571c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358e0fa571c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358e0fa571c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358e0fa571c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a2c4b7441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a2c4b7441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358e0fa571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358e0fa571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358e0fa571c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358e0fa571c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358e0fa571c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358e0fa571c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358e0fa571c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358e0fa571c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35cbca7cdb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35cbca7cd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885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5cbca7cd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35cbca7cd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58e0fa571c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58e0fa571c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358e0fa571c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358e0fa571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8e0fa571c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8e0fa571c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596bb3373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3596bb3373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a2c4b7441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a2c4b7441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3596bb3373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3596bb3373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3596bb3373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3596bb3373b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596bb3373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3596bb3373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3596bb3373b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3596bb3373b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3596bb3373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3596bb3373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g3596bb3373b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6" name="Google Shape;1046;g3596bb3373b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596bb3373b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3596bb3373b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596bb3373b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3596bb3373b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35cbca7cdb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35cbca7cd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44860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3596bb3373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3596bb3373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a2c4b744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a2c4b7441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3596bb3373b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3596bb3373b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3596bb3373b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3596bb3373b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3596bb3373b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3596bb3373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35a2c4b744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35a2c4b744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5a2c4b7441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35a2c4b7441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35a2c4b744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35a2c4b744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35a2c4b7441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35a2c4b7441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35a2c4b744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35a2c4b744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35a2c4b7441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35a2c4b744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35a2c4b744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35a2c4b744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a2c4b7441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a2c4b7441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35cbca7cdb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35cbca7cdb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35a2c4b7441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35a2c4b744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35a2c4b744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35a2c4b744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35cbca7cdb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35cbca7cdb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35cbca7cdb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35cbca7cdb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9189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35cbca7cdb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35cbca7cdb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1151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3596bb3373b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3596bb3373b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3596bb3373b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3596bb3373b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3596bb3373b_1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3596bb3373b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596bb3373b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3596bb3373b_1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bb863df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bb863df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3596bb3373b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3596bb3373b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3596bb3373b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3596bb3373b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3596bb3373b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3596bb3373b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3596bb3373b_1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3596bb3373b_1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3596bb3373b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3596bb3373b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3596bb3373b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3596bb3373b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3596bb3373b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3596bb3373b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596bb3373b_1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3596bb3373b_1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35cbca7cdb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35cbca7cdb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50415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35cbca7cdb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35cbca7cdb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9653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61ad048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61ad048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35a2c4b74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35a2c4b74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3596bb3373b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3596bb3373b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3596bb3373b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3596bb3373b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596bb3373b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3596bb3373b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3596bb3373b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3596bb3373b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3596bb3373b_1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3596bb3373b_1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3596bb3373b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3596bb3373b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3596bb3373b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3596bb3373b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3596bb3373b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3596bb3373b_1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3596bb3373b_1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3596bb3373b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759eb1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759eb1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61ad0489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61ad0489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04652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35a2c4b744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35a2c4b744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35a2c4b744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35a2c4b744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35cbca7cdb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35cbca7cdb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089227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35cbca7cdb2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35cbca7cdb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26535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g3596bb3373b_1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2" name="Google Shape;1342;g3596bb3373b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3596bb3373b_1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3596bb3373b_1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Google Shape;1354;g35a2c4b744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5" name="Google Shape;1355;g35a2c4b74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35a2c4b744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35a2c4b74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3596bb3373b_1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3596bb3373b_1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3596bb3373b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3596bb3373b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b3e7a2d7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b3e7a2d7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g3596bb3373b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9" name="Google Shape;1379;g3596bb3373b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3596bb3373b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3596bb3373b_1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3596bb3373b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3596bb3373b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3596bb3373b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3596bb3373b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3596bb3373b_1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3" name="Google Shape;1403;g3596bb3373b_1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3596bb3373b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3596bb3373b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3596bb3373b_1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3596bb3373b_1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35a2c4b744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35a2c4b744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35cbca7cdb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35cbca7cdb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63581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Google Shape;1432;g35cbca7cdb2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3" name="Google Shape;1433;g35cbca7cdb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282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0f3176b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0f3176b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3596bb3373b_1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3596bb3373b_1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35b3e7a2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35b3e7a2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35b3e7a2d7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35b3e7a2d7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35b3e7a2d7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35b3e7a2d7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3596bb337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3596bb337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35b3e7a2d7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9" name="Google Shape;1469;g35b3e7a2d7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35b3e7a2d7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35b3e7a2d7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7b84330d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7b84330d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7b84330d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7b84330d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50f3176b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50f3176b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0f3176b0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0f3176b0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7b84330d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7b84330d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7b84330d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7b84330d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57b84330d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57b84330d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2f3619d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2f3619d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57b84330d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57b84330d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57b84330d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57b84330d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7b84330d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7b84330d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7b84330d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7b84330d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b3e7a2d7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b3e7a2d7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  ‘ the ‘look out for’? Added bullet points from underneath ‘opening’ and ‘ending’ from MS</a:t>
            </a:r>
            <a:endParaRPr/>
          </a:p>
        </p:txBody>
      </p:sp>
    </p:spTree>
    <p:extLst>
      <p:ext uri="{BB962C8B-B14F-4D97-AF65-F5344CB8AC3E}">
        <p14:creationId xmlns:p14="http://schemas.microsoft.com/office/powerpoint/2010/main" val="3625159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b3e7a2d7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b3e7a2d7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511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b3e7a2d74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b3e7a2d74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840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b3e7a2d7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b3e7a2d7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b3e7a2d7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b3e7a2d7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57b84330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57b84330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a2c4b744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a2c4b744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8e0fa57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8e0fa57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8e0fa57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8e0fa57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361ad0489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361ad0489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bb863df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bb863df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8e0fa571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8e0fa571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8e0fa571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8e0fa571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8e0fa571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8e0fa571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cd9bd5f8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cd9bd5f8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562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5bb863df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5bb863df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5bb863df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5bb863df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a2c4b7441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a2c4b744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361ad0489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361ad0489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361ad0489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361ad0489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709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58e0fa571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358e0fa571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58e0fa571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58e0fa571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cd9bd5f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cd9bd5f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58e0fa571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58e0fa571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cd9bd5f8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cd9bd5f8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Q 1 - Professor Waldman</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5cd9bd5f8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5cd9bd5f8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8e0fa571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8e0fa571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58e0fa571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58e0fa571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a2c4b744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a2c4b744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5cd9bd5f8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35cd9bd5f8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5cd9bd5f8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35cd9bd5f8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5cd9bd5f8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35cd9bd5f8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8e0fa571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8e0fa571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58e0fa571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58e0fa571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58e0fa571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58e0fa571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58e0fa571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58e0fa571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58e0fa571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358e0fa571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5b3e7a2d7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5b3e7a2d7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5274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361ad04898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361ad0489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a2c4b7441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a2c4b7441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3361ad0489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3361ad0489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a2c4b744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a2c4b744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a2c4b7441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a2c4b7441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5a2c4b7441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5a2c4b7441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5a2c4b744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5a2c4b744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5a2c4b7441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5a2c4b7441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5a2c4b7441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5a2c4b7441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5e0e76bd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5e0e76bd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5e0e76bd1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5e0e76bd1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5a2c4b744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35a2c4b744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a2c4b7441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a2c4b7441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35e0e76bd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35e0e76bd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a2c4b7441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a2c4b7441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5a2c4b744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35a2c4b744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5a2c4b744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5a2c4b744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5a2c4b744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5a2c4b744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5a2c4b7441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5a2c4b744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5a2c4b7441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35a2c4b7441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5a2c4b7441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5a2c4b7441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b3e7a2d7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b3e7a2d7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016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5b3e7a2d7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5b3e7a2d7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41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a2c4b7441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a2c4b7441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35b3e7a2d7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b3e7a2d7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740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5a2c4b744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5a2c4b744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5ee93947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35ee93947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5a2c4b7441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35a2c4b7441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5a2c4b7441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5a2c4b7441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5a2c4b7441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5a2c4b7441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5b3e7a2d7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5b3e7a2d7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e0e76bd1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e0e76bd1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a2c4b7441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a2c4b744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5a2c4b7441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35a2c4b7441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07505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8958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2911923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225677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629295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8988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6070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609462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48496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016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18386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780832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2909446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912239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179380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2436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46012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8793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6/16/2025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674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0.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1.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7.xml"/></Relationships>
</file>

<file path=ppt/slides/_rels/slide2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CD1D5A-C6D0-5C30-6235-DAA0A0CD164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2A9D7A53-8DC3-0A2C-21E2-8FD9D11E12EF}"/>
              </a:ext>
            </a:extLst>
          </p:cNvPr>
          <p:cNvSpPr txBox="1">
            <a:spLocks/>
          </p:cNvSpPr>
          <p:nvPr/>
        </p:nvSpPr>
        <p:spPr>
          <a:xfrm>
            <a:off x="-1" y="140466"/>
            <a:ext cx="9144000" cy="491102"/>
          </a:xfrm>
          <a:prstGeom prst="rect">
            <a:avLst/>
          </a:prstGeom>
          <a:solidFill>
            <a:srgbClr val="7030A0"/>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85800">
              <a:defRPr/>
            </a:pPr>
            <a:r>
              <a:rPr lang="en-GB" sz="2700" dirty="0">
                <a:solidFill>
                  <a:srgbClr val="FFFFFF"/>
                </a:solidFill>
                <a:latin typeface="Berlin Sans FB" panose="020E0602020502020306" pitchFamily="34" charset="0"/>
              </a:rPr>
              <a:t>Copyright</a:t>
            </a:r>
            <a:endParaRPr lang="en-GB" sz="1200" dirty="0">
              <a:solidFill>
                <a:srgbClr val="FFFFFF"/>
              </a:solidFill>
              <a:latin typeface="Open Sans"/>
            </a:endParaRPr>
          </a:p>
        </p:txBody>
      </p:sp>
      <p:sp>
        <p:nvSpPr>
          <p:cNvPr id="5" name="Rectangle 4">
            <a:extLst>
              <a:ext uri="{FF2B5EF4-FFF2-40B4-BE49-F238E27FC236}">
                <a16:creationId xmlns:a16="http://schemas.microsoft.com/office/drawing/2014/main" id="{F4CD4F4F-56DF-49B8-EBC2-A602DF87A85F}"/>
              </a:ext>
            </a:extLst>
          </p:cNvPr>
          <p:cNvSpPr/>
          <p:nvPr/>
        </p:nvSpPr>
        <p:spPr>
          <a:xfrm>
            <a:off x="107813" y="985667"/>
            <a:ext cx="8928374" cy="1338828"/>
          </a:xfrm>
          <a:prstGeom prst="rect">
            <a:avLst/>
          </a:prstGeom>
        </p:spPr>
        <p:txBody>
          <a:bodyPr wrap="square">
            <a:spAutoFit/>
          </a:bodyPr>
          <a:lstStyle/>
          <a:p>
            <a:pPr algn="ctr" defTabSz="685800">
              <a:defRPr/>
            </a:pPr>
            <a:endParaRPr lang="en-GB" sz="4050" b="1">
              <a:solidFill>
                <a:srgbClr val="000000"/>
              </a:solidFill>
              <a:latin typeface="Meiryo"/>
            </a:endParaRPr>
          </a:p>
          <a:p>
            <a:pPr algn="ctr" defTabSz="685800">
              <a:defRPr/>
            </a:pPr>
            <a:endParaRPr lang="en-GB" sz="4050" b="1">
              <a:solidFill>
                <a:srgbClr val="000000"/>
              </a:solidFill>
              <a:latin typeface="Meiryo"/>
            </a:endParaRPr>
          </a:p>
        </p:txBody>
      </p:sp>
      <p:sp>
        <p:nvSpPr>
          <p:cNvPr id="2" name="Rectangle 1">
            <a:extLst>
              <a:ext uri="{FF2B5EF4-FFF2-40B4-BE49-F238E27FC236}">
                <a16:creationId xmlns:a16="http://schemas.microsoft.com/office/drawing/2014/main" id="{90408AB8-2AC1-D157-A984-8EEFB7E4932A}"/>
              </a:ext>
            </a:extLst>
          </p:cNvPr>
          <p:cNvSpPr/>
          <p:nvPr/>
        </p:nvSpPr>
        <p:spPr>
          <a:xfrm>
            <a:off x="461330" y="747639"/>
            <a:ext cx="8221338" cy="39164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a:p>
            <a:pPr algn="ctr"/>
            <a:r>
              <a:rPr lang="en-GB" sz="1600" dirty="0">
                <a:latin typeface="Calibri" panose="020F0502020204030204" pitchFamily="34" charset="0"/>
                <a:ea typeface="Calibri" panose="020F0502020204030204" pitchFamily="34" charset="0"/>
                <a:cs typeface="Calibri" panose="020F0502020204030204" pitchFamily="34" charset="0"/>
              </a:rPr>
              <a:t>Text copyright © Fe Brewer, Mary Hind-</a:t>
            </a:r>
            <a:r>
              <a:rPr lang="en-GB" sz="1600" dirty="0" err="1">
                <a:latin typeface="Calibri" panose="020F0502020204030204" pitchFamily="34" charset="0"/>
                <a:ea typeface="Calibri" panose="020F0502020204030204" pitchFamily="34" charset="0"/>
                <a:cs typeface="Calibri" panose="020F0502020204030204" pitchFamily="34" charset="0"/>
              </a:rPr>
              <a:t>Portley</a:t>
            </a:r>
            <a:r>
              <a:rPr lang="en-GB" sz="1600" dirty="0">
                <a:latin typeface="Calibri" panose="020F0502020204030204" pitchFamily="34" charset="0"/>
                <a:ea typeface="Calibri" panose="020F0502020204030204" pitchFamily="34" charset="0"/>
                <a:cs typeface="Calibri" panose="020F0502020204030204" pitchFamily="34" charset="0"/>
              </a:rPr>
              <a:t> and Gwen Nelson</a:t>
            </a:r>
          </a:p>
          <a:p>
            <a:pPr algn="ctr"/>
            <a:endParaRPr lang="en-GB" sz="1600" dirty="0">
              <a:latin typeface="Calibri" panose="020F0502020204030204" pitchFamily="34" charset="0"/>
              <a:ea typeface="Calibri" panose="020F0502020204030204" pitchFamily="34" charset="0"/>
              <a:cs typeface="Calibri" panose="020F0502020204030204" pitchFamily="34" charset="0"/>
            </a:endParaRPr>
          </a:p>
          <a:p>
            <a:pPr algn="ctr"/>
            <a:r>
              <a:rPr lang="en-GB" sz="1600" dirty="0">
                <a:latin typeface="Calibri" panose="020F0502020204030204" pitchFamily="34" charset="0"/>
                <a:ea typeface="Calibri" panose="020F0502020204030204" pitchFamily="34" charset="0"/>
                <a:cs typeface="Calibri" panose="020F0502020204030204" pitchFamily="34" charset="0"/>
              </a:rPr>
              <a:t>Fe Brewer, Mary Hind-</a:t>
            </a:r>
            <a:r>
              <a:rPr lang="en-GB" sz="1600" dirty="0" err="1">
                <a:latin typeface="Calibri" panose="020F0502020204030204" pitchFamily="34" charset="0"/>
                <a:ea typeface="Calibri" panose="020F0502020204030204" pitchFamily="34" charset="0"/>
                <a:cs typeface="Calibri" panose="020F0502020204030204" pitchFamily="34" charset="0"/>
              </a:rPr>
              <a:t>Portley</a:t>
            </a:r>
            <a:r>
              <a:rPr lang="en-GB" sz="1600" dirty="0">
                <a:latin typeface="Calibri" panose="020F0502020204030204" pitchFamily="34" charset="0"/>
                <a:ea typeface="Calibri" panose="020F0502020204030204" pitchFamily="34" charset="0"/>
                <a:cs typeface="Calibri" panose="020F0502020204030204" pitchFamily="34" charset="0"/>
              </a:rPr>
              <a:t> and Gwen Nelson have asserted their rights under the Copyright,</a:t>
            </a:r>
          </a:p>
          <a:p>
            <a:pPr algn="ctr"/>
            <a:r>
              <a:rPr lang="en-GB" sz="1600" dirty="0">
                <a:latin typeface="Calibri" panose="020F0502020204030204" pitchFamily="34" charset="0"/>
                <a:ea typeface="Calibri" panose="020F0502020204030204" pitchFamily="34" charset="0"/>
                <a:cs typeface="Calibri" panose="020F0502020204030204" pitchFamily="34" charset="0"/>
              </a:rPr>
              <a:t>Designs and Patents Act, 1988, to be identified as Authors of this work</a:t>
            </a:r>
          </a:p>
        </p:txBody>
      </p:sp>
      <p:sp>
        <p:nvSpPr>
          <p:cNvPr id="3" name="Title 1">
            <a:extLst>
              <a:ext uri="{FF2B5EF4-FFF2-40B4-BE49-F238E27FC236}">
                <a16:creationId xmlns:a16="http://schemas.microsoft.com/office/drawing/2014/main" id="{25DE0C42-2EFA-09DB-5696-EFE5F849BCD0}"/>
              </a:ext>
            </a:extLst>
          </p:cNvPr>
          <p:cNvSpPr txBox="1">
            <a:spLocks/>
          </p:cNvSpPr>
          <p:nvPr/>
        </p:nvSpPr>
        <p:spPr>
          <a:xfrm>
            <a:off x="0" y="4800600"/>
            <a:ext cx="9144000" cy="325976"/>
          </a:xfrm>
          <a:prstGeom prst="rect">
            <a:avLst/>
          </a:prstGeom>
          <a:solidFill>
            <a:srgbClr val="7030A0"/>
          </a:soli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685800">
              <a:defRPr/>
            </a:pPr>
            <a:endParaRPr lang="en-GB" sz="1800" dirty="0">
              <a:solidFill>
                <a:srgbClr val="FFFFFF"/>
              </a:solidFill>
              <a:latin typeface="Berlin Sans FB" panose="020E0602020502020306" pitchFamily="34" charset="0"/>
            </a:endParaRPr>
          </a:p>
        </p:txBody>
      </p:sp>
      <p:sp>
        <p:nvSpPr>
          <p:cNvPr id="6" name="TextBox 5"/>
          <p:cNvSpPr txBox="1"/>
          <p:nvPr/>
        </p:nvSpPr>
        <p:spPr>
          <a:xfrm>
            <a:off x="5888182" y="4859712"/>
            <a:ext cx="3255818" cy="369332"/>
          </a:xfrm>
          <a:prstGeom prst="rect">
            <a:avLst/>
          </a:prstGeom>
          <a:noFill/>
        </p:spPr>
        <p:txBody>
          <a:bodyPr wrap="square" rtlCol="0">
            <a:spAutoFit/>
          </a:bodyPr>
          <a:lstStyle/>
          <a:p>
            <a:r>
              <a:rPr lang="en-GB" sz="900" dirty="0">
                <a:solidFill>
                  <a:schemeClr val="bg1"/>
                </a:solidFill>
              </a:rPr>
              <a:t>© Fe Brewer, Mary Hind-</a:t>
            </a:r>
            <a:r>
              <a:rPr lang="en-GB" sz="900" dirty="0" err="1">
                <a:solidFill>
                  <a:schemeClr val="bg1"/>
                </a:solidFill>
              </a:rPr>
              <a:t>Portley</a:t>
            </a:r>
            <a:r>
              <a:rPr lang="en-GB" sz="900" dirty="0">
                <a:solidFill>
                  <a:schemeClr val="bg1"/>
                </a:solidFill>
              </a:rPr>
              <a:t> and Gwen Nelson, 2025</a:t>
            </a:r>
          </a:p>
          <a:p>
            <a:endParaRPr lang="en-GB" sz="900" dirty="0">
              <a:solidFill>
                <a:schemeClr val="bg1"/>
              </a:solidFill>
            </a:endParaRPr>
          </a:p>
        </p:txBody>
      </p:sp>
      <p:pic>
        <p:nvPicPr>
          <p:cNvPr id="7" name="Picture 6">
            <a:extLst>
              <a:ext uri="{FF2B5EF4-FFF2-40B4-BE49-F238E27FC236}">
                <a16:creationId xmlns:a16="http://schemas.microsoft.com/office/drawing/2014/main" id="{BFC27B56-BD46-4ACE-9AB2-B6D650028A85}"/>
              </a:ext>
            </a:extLst>
          </p:cNvPr>
          <p:cNvPicPr>
            <a:picLocks noChangeAspect="1"/>
          </p:cNvPicPr>
          <p:nvPr/>
        </p:nvPicPr>
        <p:blipFill>
          <a:blip r:embed="rId3"/>
          <a:stretch>
            <a:fillRect/>
          </a:stretch>
        </p:blipFill>
        <p:spPr>
          <a:xfrm>
            <a:off x="3160059" y="1158496"/>
            <a:ext cx="2599764" cy="1247887"/>
          </a:xfrm>
          <a:prstGeom prst="rect">
            <a:avLst/>
          </a:prstGeom>
        </p:spPr>
      </p:pic>
    </p:spTree>
    <p:extLst>
      <p:ext uri="{BB962C8B-B14F-4D97-AF65-F5344CB8AC3E}">
        <p14:creationId xmlns:p14="http://schemas.microsoft.com/office/powerpoint/2010/main" val="210255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1188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36" name="Google Shape;136;p21"/>
          <p:cNvSpPr txBox="1">
            <a:spLocks noGrp="1"/>
          </p:cNvSpPr>
          <p:nvPr>
            <p:ph type="body" idx="1"/>
          </p:nvPr>
        </p:nvSpPr>
        <p:spPr>
          <a:xfrm>
            <a:off x="311700" y="776425"/>
            <a:ext cx="6929541" cy="436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highlight>
                  <a:srgbClr val="FFFFFF"/>
                </a:highlight>
                <a:latin typeface="Calibri"/>
                <a:ea typeface="Calibri"/>
                <a:cs typeface="Calibri"/>
                <a:sym typeface="Calibri"/>
              </a:rPr>
              <a:t>‘</a:t>
            </a:r>
            <a:r>
              <a:rPr lang="en" sz="1400" dirty="0">
                <a:solidFill>
                  <a:schemeClr val="dk1"/>
                </a:solidFill>
                <a:highlight>
                  <a:srgbClr val="FFFFFF"/>
                </a:highlight>
                <a:latin typeface="Calibri"/>
                <a:ea typeface="Calibri"/>
                <a:cs typeface="Calibri"/>
                <a:sym typeface="Calibri"/>
              </a:rPr>
              <a:t>Why’ is an important question, not only within the world of the text but when also considering authorial intent and meaning. </a:t>
            </a:r>
            <a:endParaRPr sz="1400" dirty="0">
              <a:solidFill>
                <a:schemeClr val="dk1"/>
              </a:solidFill>
              <a:highlight>
                <a:srgbClr val="FFFFFF"/>
              </a:highlight>
              <a:latin typeface="Calibri"/>
              <a:ea typeface="Calibri"/>
              <a:cs typeface="Calibri"/>
              <a:sym typeface="Calibri"/>
            </a:endParaRPr>
          </a:p>
          <a:p>
            <a:pPr marL="685800" indent="-317500">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In Letters 1 and 2, Walton was certain that his expedition would be a magnificent success. Why is he less certain in Letters 3 and 4? </a:t>
            </a:r>
            <a:endParaRPr sz="1400" dirty="0">
              <a:solidFill>
                <a:schemeClr val="dk1"/>
              </a:solidFill>
              <a:highlight>
                <a:srgbClr val="FFFFFF"/>
              </a:highlight>
              <a:latin typeface="Calibri"/>
              <a:ea typeface="Calibri"/>
              <a:cs typeface="Calibri"/>
              <a:sym typeface="Calibri"/>
            </a:endParaRPr>
          </a:p>
          <a:p>
            <a:pPr marL="685800" indent="-317500">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provide the reader with the merest glimpse of the Creature in Letter 4? </a:t>
            </a:r>
            <a:endParaRPr sz="1400" dirty="0">
              <a:solidFill>
                <a:schemeClr val="dk1"/>
              </a:solidFill>
              <a:highlight>
                <a:srgbClr val="FFFFFF"/>
              </a:highlight>
              <a:latin typeface="Calibri"/>
              <a:ea typeface="Calibri"/>
              <a:cs typeface="Calibri"/>
              <a:sym typeface="Calibri"/>
            </a:endParaRPr>
          </a:p>
          <a:p>
            <a:pPr marL="685800" indent="-317500">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Victor Frankenstein enter the narrative in Letter 4 and not Letter 1? </a:t>
            </a:r>
            <a:endParaRPr sz="1400" dirty="0">
              <a:solidFill>
                <a:schemeClr val="dk1"/>
              </a:solidFill>
              <a:highlight>
                <a:srgbClr val="FFFFFF"/>
              </a:highlight>
              <a:latin typeface="Calibri"/>
              <a:ea typeface="Calibri"/>
              <a:cs typeface="Calibri"/>
              <a:sym typeface="Calibri"/>
            </a:endParaRPr>
          </a:p>
          <a:p>
            <a:pPr marL="685800" indent="-317500">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begin the narrative in the setting of the Arctic?  </a:t>
            </a:r>
            <a:endParaRPr sz="1400" dirty="0">
              <a:solidFill>
                <a:schemeClr val="dk1"/>
              </a:solidFill>
              <a:highlight>
                <a:srgbClr val="FFFFFF"/>
              </a:highlight>
              <a:latin typeface="Calibri"/>
              <a:ea typeface="Calibri"/>
              <a:cs typeface="Calibri"/>
              <a:sym typeface="Calibri"/>
            </a:endParaRPr>
          </a:p>
          <a:p>
            <a:pPr marL="685800" indent="-317500">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is it important that readers are introduced to two ambitious men of science, rather than </a:t>
            </a:r>
            <a:br>
              <a:rPr lang="en" sz="1400" dirty="0">
                <a:solidFill>
                  <a:schemeClr val="dk1"/>
                </a:solidFill>
                <a:highlight>
                  <a:srgbClr val="FFFFFF"/>
                </a:highlight>
                <a:latin typeface="Calibri"/>
                <a:ea typeface="Calibri"/>
                <a:cs typeface="Calibri"/>
                <a:sym typeface="Calibri"/>
              </a:rPr>
            </a:br>
            <a:r>
              <a:rPr lang="en" sz="1400" dirty="0">
                <a:solidFill>
                  <a:schemeClr val="dk1"/>
                </a:solidFill>
                <a:highlight>
                  <a:srgbClr val="FFFFFF"/>
                </a:highlight>
                <a:latin typeface="Calibri"/>
                <a:ea typeface="Calibri"/>
                <a:cs typeface="Calibri"/>
                <a:sym typeface="Calibri"/>
              </a:rPr>
              <a:t>just one?</a:t>
            </a:r>
            <a:endParaRPr sz="1400" dirty="0">
              <a:solidFill>
                <a:schemeClr val="dk1"/>
              </a:solidFill>
              <a:highlight>
                <a:srgbClr val="FFFFFF"/>
              </a:highlight>
              <a:latin typeface="Calibri"/>
              <a:ea typeface="Calibri"/>
              <a:cs typeface="Calibri"/>
              <a:sym typeface="Calibri"/>
            </a:endParaRPr>
          </a:p>
          <a:p>
            <a:pPr marL="285750" indent="-285750"/>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b="1" dirty="0">
                <a:solidFill>
                  <a:schemeClr val="dk1"/>
                </a:solidFill>
                <a:highlight>
                  <a:srgbClr val="FFFFFF"/>
                </a:highlight>
                <a:latin typeface="Calibri"/>
                <a:ea typeface="Calibri"/>
                <a:cs typeface="Calibri"/>
                <a:sym typeface="Calibri"/>
              </a:rPr>
              <a:t>  Stretch questions</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use a frame narrative?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choose to use letters for Walton’s narrative?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b="1" dirty="0">
              <a:solidFill>
                <a:schemeClr val="dk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707" name="Google Shape;707;p114"/>
          <p:cNvSpPr txBox="1">
            <a:spLocks noGrp="1"/>
          </p:cNvSpPr>
          <p:nvPr>
            <p:ph type="body" idx="1"/>
          </p:nvPr>
        </p:nvSpPr>
        <p:spPr>
          <a:xfrm>
            <a:off x="311700" y="1152475"/>
            <a:ext cx="684213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How does Shelley use language to present Victor Frankenstein in this extract from Chapter 9? </a:t>
            </a:r>
            <a:endParaRPr sz="1600" b="1"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1200"/>
              </a:spcBef>
              <a:spcAft>
                <a:spcPts val="1200"/>
              </a:spcAft>
              <a:buNone/>
            </a:pPr>
            <a:r>
              <a:rPr lang="en" sz="1600" i="1" dirty="0">
                <a:solidFill>
                  <a:schemeClr val="dk1"/>
                </a:solidFill>
                <a:highlight>
                  <a:srgbClr val="FFFFFF"/>
                </a:highlight>
                <a:latin typeface="Calibri"/>
                <a:ea typeface="Calibri"/>
                <a:cs typeface="Calibri"/>
                <a:sym typeface="Calibri"/>
              </a:rPr>
              <a:t>‘The blood flowed freely in my veins, but a weight of despair and remorse pressed on my heart, which nothing could remove. Sleep fled from my eyes; I wandered like an evil spirit… I was seized by remorse and the sense of guilt, which hurried me away to a hell of intense tortures, such as no language can describe.’</a:t>
            </a:r>
            <a:endParaRPr sz="1600" dirty="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713" name="Google Shape;713;p115"/>
          <p:cNvSpPr txBox="1">
            <a:spLocks noGrp="1"/>
          </p:cNvSpPr>
          <p:nvPr>
            <p:ph type="body" idx="1"/>
          </p:nvPr>
        </p:nvSpPr>
        <p:spPr>
          <a:xfrm>
            <a:off x="311700" y="1174875"/>
            <a:ext cx="6875753"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How does Shelley use language to present Victor Frankenstein’s attitude towards his creation in this extract from Chapter 10? </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highlight>
                  <a:srgbClr val="FFFFFF"/>
                </a:highlight>
                <a:latin typeface="Calibri"/>
                <a:ea typeface="Calibri"/>
                <a:cs typeface="Calibri"/>
                <a:sym typeface="Calibri"/>
              </a:rPr>
              <a:t>‘“Why do you call to my remembrance,” I rejoined, “circumstances, of which I shudder to reflect, that I have been the miserable origin and author? Cursed be the day, abhorred devil, in which you first saw light! Cursed (although I curse myself) be the hands that formed you! You have made me wretched beyond expression. You have left me no power to consider whether I am just.”’</a:t>
            </a:r>
            <a:endParaRPr sz="16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719" name="Google Shape;719;p116"/>
          <p:cNvSpPr txBox="1">
            <a:spLocks noGrp="1"/>
          </p:cNvSpPr>
          <p:nvPr>
            <p:ph type="body" idx="1"/>
          </p:nvPr>
        </p:nvSpPr>
        <p:spPr>
          <a:xfrm>
            <a:off x="311700" y="1152475"/>
            <a:ext cx="6956435" cy="3416400"/>
          </a:xfrm>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400" i="1" dirty="0">
                <a:solidFill>
                  <a:schemeClr val="dk1"/>
                </a:solidFill>
                <a:highlight>
                  <a:srgbClr val="FFFFFF"/>
                </a:highlight>
                <a:latin typeface="Calibri"/>
                <a:ea typeface="Calibri"/>
                <a:cs typeface="Calibri"/>
                <a:sym typeface="Calibri"/>
              </a:rPr>
              <a:t>‘I was seized by remorse and the sense of guilt, which hurried me away to a hell of intense tortures such as no language can describe’, Ch</a:t>
            </a:r>
            <a:r>
              <a:rPr lang="en-GB" sz="1400" i="1" dirty="0" err="1">
                <a:solidFill>
                  <a:schemeClr val="dk1"/>
                </a:solidFill>
                <a:highlight>
                  <a:srgbClr val="FFFFFF"/>
                </a:highlight>
                <a:latin typeface="Calibri"/>
                <a:ea typeface="Calibri"/>
                <a:cs typeface="Calibri"/>
                <a:sym typeface="Calibri"/>
              </a:rPr>
              <a:t>apter</a:t>
            </a:r>
            <a:r>
              <a:rPr lang="en-GB" sz="1400" i="1" dirty="0">
                <a:solidFill>
                  <a:schemeClr val="dk1"/>
                </a:solidFill>
                <a:highlight>
                  <a:srgbClr val="FFFFFF"/>
                </a:highlight>
                <a:latin typeface="Calibri"/>
                <a:ea typeface="Calibri"/>
                <a:cs typeface="Calibri"/>
                <a:sym typeface="Calibri"/>
              </a:rPr>
              <a:t> </a:t>
            </a:r>
            <a:r>
              <a:rPr lang="en" sz="1400" i="1" dirty="0">
                <a:solidFill>
                  <a:schemeClr val="dk1"/>
                </a:solidFill>
                <a:highlight>
                  <a:srgbClr val="FFFFFF"/>
                </a:highlight>
                <a:latin typeface="Calibri"/>
                <a:ea typeface="Calibri"/>
                <a:cs typeface="Calibri"/>
                <a:sym typeface="Calibri"/>
              </a:rPr>
              <a:t>9</a:t>
            </a:r>
            <a:endParaRPr sz="14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400" i="1" dirty="0">
              <a:solidFill>
                <a:schemeClr val="dk1"/>
              </a:solidFill>
              <a:highlight>
                <a:srgbClr val="FFFFFF"/>
              </a:highlight>
              <a:latin typeface="Calibri"/>
              <a:ea typeface="Calibri"/>
              <a:cs typeface="Calibri"/>
              <a:sym typeface="Calibri"/>
            </a:endParaRPr>
          </a:p>
          <a:p>
            <a:pPr marL="368300" lvl="0" indent="0">
              <a:buClr>
                <a:schemeClr val="dk1"/>
              </a:buClr>
              <a:buSzPts val="1400"/>
              <a:buNone/>
            </a:pPr>
            <a:r>
              <a:rPr lang="en" sz="1400" i="1" dirty="0">
                <a:solidFill>
                  <a:schemeClr val="dk1"/>
                </a:solidFill>
                <a:highlight>
                  <a:srgbClr val="FFFFFF"/>
                </a:highlight>
                <a:latin typeface="Calibri"/>
                <a:ea typeface="Calibri"/>
                <a:cs typeface="Calibri"/>
                <a:sym typeface="Calibri"/>
              </a:rPr>
              <a:t>‘I shunned the face of man; all sound of joy or complacency was torture to me; solitude was my only consolation – deep, dark, deathlike solitude’, Ch</a:t>
            </a:r>
            <a:r>
              <a:rPr lang="en-GB" sz="1400" i="1" dirty="0" err="1">
                <a:solidFill>
                  <a:schemeClr val="dk1"/>
                </a:solidFill>
                <a:highlight>
                  <a:srgbClr val="FFFFFF"/>
                </a:highlight>
                <a:latin typeface="Calibri"/>
                <a:ea typeface="Calibri"/>
                <a:cs typeface="Calibri"/>
                <a:sym typeface="Calibri"/>
              </a:rPr>
              <a:t>apter</a:t>
            </a:r>
            <a:r>
              <a:rPr lang="en-GB" sz="1400" i="1" dirty="0">
                <a:solidFill>
                  <a:schemeClr val="dk1"/>
                </a:solidFill>
                <a:highlight>
                  <a:srgbClr val="FFFFFF"/>
                </a:highlight>
                <a:latin typeface="Calibri"/>
                <a:ea typeface="Calibri"/>
                <a:cs typeface="Calibri"/>
                <a:sym typeface="Calibri"/>
              </a:rPr>
              <a:t> </a:t>
            </a:r>
            <a:r>
              <a:rPr lang="en" sz="1400" i="1" dirty="0">
                <a:solidFill>
                  <a:schemeClr val="dk1"/>
                </a:solidFill>
                <a:highlight>
                  <a:srgbClr val="FFFFFF"/>
                </a:highlight>
                <a:latin typeface="Calibri"/>
                <a:ea typeface="Calibri"/>
                <a:cs typeface="Calibri"/>
                <a:sym typeface="Calibri"/>
              </a:rPr>
              <a:t>9 </a:t>
            </a:r>
            <a:endParaRPr sz="14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400" i="1" dirty="0">
              <a:solidFill>
                <a:schemeClr val="dk1"/>
              </a:solidFill>
              <a:highlight>
                <a:srgbClr val="FFFFFF"/>
              </a:highlight>
              <a:latin typeface="Calibri"/>
              <a:ea typeface="Calibri"/>
              <a:cs typeface="Calibri"/>
              <a:sym typeface="Calibri"/>
            </a:endParaRPr>
          </a:p>
          <a:p>
            <a:pPr marL="368300" lvl="0" indent="0">
              <a:buClr>
                <a:schemeClr val="dk1"/>
              </a:buClr>
              <a:buSzPts val="1400"/>
              <a:buNone/>
            </a:pPr>
            <a:r>
              <a:rPr lang="en" sz="1400" i="1" dirty="0">
                <a:solidFill>
                  <a:schemeClr val="dk1"/>
                </a:solidFill>
                <a:highlight>
                  <a:srgbClr val="FFFFFF"/>
                </a:highlight>
                <a:latin typeface="Calibri"/>
                <a:ea typeface="Calibri"/>
                <a:cs typeface="Calibri"/>
                <a:sym typeface="Calibri"/>
              </a:rPr>
              <a:t>‘I, not in deed, but in effect, was the true murderer’, Ch</a:t>
            </a:r>
            <a:r>
              <a:rPr lang="en-GB" sz="1400" i="1" dirty="0" err="1">
                <a:solidFill>
                  <a:schemeClr val="dk1"/>
                </a:solidFill>
                <a:highlight>
                  <a:srgbClr val="FFFFFF"/>
                </a:highlight>
                <a:latin typeface="Calibri"/>
                <a:ea typeface="Calibri"/>
                <a:cs typeface="Calibri"/>
                <a:sym typeface="Calibri"/>
              </a:rPr>
              <a:t>apter</a:t>
            </a:r>
            <a:r>
              <a:rPr lang="en-GB" sz="1400" i="1" dirty="0">
                <a:solidFill>
                  <a:schemeClr val="dk1"/>
                </a:solidFill>
                <a:highlight>
                  <a:srgbClr val="FFFFFF"/>
                </a:highlight>
                <a:latin typeface="Calibri"/>
                <a:ea typeface="Calibri"/>
                <a:cs typeface="Calibri"/>
                <a:sym typeface="Calibri"/>
              </a:rPr>
              <a:t> </a:t>
            </a:r>
            <a:r>
              <a:rPr lang="en" sz="1400" i="1" dirty="0">
                <a:solidFill>
                  <a:schemeClr val="dk1"/>
                </a:solidFill>
                <a:highlight>
                  <a:srgbClr val="FFFFFF"/>
                </a:highlight>
                <a:latin typeface="Calibri"/>
                <a:ea typeface="Calibri"/>
                <a:cs typeface="Calibri"/>
                <a:sym typeface="Calibri"/>
              </a:rPr>
              <a:t>9</a:t>
            </a:r>
            <a:endParaRPr sz="14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725" name="Google Shape;725;p117"/>
          <p:cNvSpPr txBox="1">
            <a:spLocks noGrp="1"/>
          </p:cNvSpPr>
          <p:nvPr>
            <p:ph type="body" idx="1"/>
          </p:nvPr>
        </p:nvSpPr>
        <p:spPr>
          <a:xfrm>
            <a:off x="311700" y="1152475"/>
            <a:ext cx="7077459" cy="3416400"/>
          </a:xfrm>
          <a:prstGeom prst="rect">
            <a:avLst/>
          </a:prstGeom>
        </p:spPr>
        <p:txBody>
          <a:bodyPr spcFirstLastPara="1" wrap="square" lIns="91425" tIns="91425" rIns="91425" bIns="91425" anchor="t" anchorCtr="0">
            <a:normAutofit/>
          </a:bodyPr>
          <a:lstStyle/>
          <a:p>
            <a:pPr marL="368300" lvl="0" indent="0">
              <a:buClr>
                <a:schemeClr val="dk1"/>
              </a:buClr>
              <a:buSzPts val="1400"/>
              <a:buNone/>
            </a:pPr>
            <a:endParaRPr lang="en" sz="1200" dirty="0">
              <a:solidFill>
                <a:schemeClr val="dk1"/>
              </a:solidFill>
              <a:highlight>
                <a:srgbClr val="FFFFFF"/>
              </a:highlight>
              <a:latin typeface="Calibri"/>
              <a:ea typeface="Calibri"/>
              <a:cs typeface="Calibri"/>
              <a:sym typeface="Calibri"/>
            </a:endParaRPr>
          </a:p>
          <a:p>
            <a:pPr marL="368300" lvl="0" indent="0">
              <a:buClr>
                <a:schemeClr val="dk1"/>
              </a:buClr>
              <a:buSzPts val="1400"/>
              <a:buNone/>
            </a:pPr>
            <a:r>
              <a:rPr lang="en" sz="1400" i="1" dirty="0">
                <a:solidFill>
                  <a:schemeClr val="dk1"/>
                </a:solidFill>
                <a:highlight>
                  <a:srgbClr val="FFFFFF"/>
                </a:highlight>
                <a:latin typeface="Calibri"/>
                <a:ea typeface="Calibri"/>
                <a:cs typeface="Calibri"/>
                <a:sym typeface="Calibri"/>
              </a:rPr>
              <a:t>‘”Do you think, Victor," said he, "that I do not suffer also? No one could love a child more than I loved your brother”’, </a:t>
            </a:r>
            <a:r>
              <a:rPr lang="en" sz="1400" dirty="0">
                <a:solidFill>
                  <a:schemeClr val="dk1"/>
                </a:solidFill>
                <a:highlight>
                  <a:srgbClr val="FFFFFF"/>
                </a:highlight>
                <a:latin typeface="Calibri"/>
                <a:ea typeface="Calibri"/>
                <a:cs typeface="Calibri"/>
                <a:sym typeface="Calibri"/>
              </a:rPr>
              <a:t>Ch</a:t>
            </a:r>
            <a:r>
              <a:rPr lang="en-GB" sz="1400" dirty="0" err="1">
                <a:solidFill>
                  <a:schemeClr val="dk1"/>
                </a:solidFill>
                <a:highlight>
                  <a:srgbClr val="FFFFFF"/>
                </a:highlight>
                <a:latin typeface="Calibri"/>
                <a:ea typeface="Calibri"/>
                <a:cs typeface="Calibri"/>
                <a:sym typeface="Calibri"/>
              </a:rPr>
              <a:t>apter</a:t>
            </a:r>
            <a:r>
              <a:rPr lang="en-GB" sz="1400" dirty="0">
                <a:solidFill>
                  <a:schemeClr val="dk1"/>
                </a:solidFill>
                <a:highlight>
                  <a:srgbClr val="FFFFFF"/>
                </a:highlight>
                <a:latin typeface="Calibri"/>
                <a:ea typeface="Calibri"/>
                <a:cs typeface="Calibri"/>
                <a:sym typeface="Calibri"/>
              </a:rPr>
              <a:t> </a:t>
            </a:r>
            <a:r>
              <a:rPr lang="en" sz="1400" dirty="0">
                <a:solidFill>
                  <a:schemeClr val="dk1"/>
                </a:solidFill>
                <a:highlight>
                  <a:srgbClr val="FFFFFF"/>
                </a:highlight>
                <a:latin typeface="Calibri"/>
                <a:ea typeface="Calibri"/>
                <a:cs typeface="Calibri"/>
                <a:sym typeface="Calibri"/>
              </a:rPr>
              <a:t>9</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Elizabeth</a:t>
            </a:r>
            <a:endParaRPr/>
          </a:p>
        </p:txBody>
      </p:sp>
      <p:sp>
        <p:nvSpPr>
          <p:cNvPr id="731" name="Google Shape;731;p118"/>
          <p:cNvSpPr txBox="1">
            <a:spLocks noGrp="1"/>
          </p:cNvSpPr>
          <p:nvPr>
            <p:ph type="body" idx="1"/>
          </p:nvPr>
        </p:nvSpPr>
        <p:spPr>
          <a:xfrm>
            <a:off x="311700" y="1152475"/>
            <a:ext cx="7043841" cy="3416400"/>
          </a:xfrm>
          <a:prstGeom prst="rect">
            <a:avLst/>
          </a:prstGeom>
        </p:spPr>
        <p:txBody>
          <a:bodyPr spcFirstLastPara="1" wrap="square" lIns="91425" tIns="91425" rIns="91425" bIns="91425" anchor="t" anchorCtr="0">
            <a:normAutofit/>
          </a:bodyPr>
          <a:lstStyle/>
          <a:p>
            <a:pPr marL="368300" lvl="0" indent="0" algn="l" rtl="0">
              <a:spcBef>
                <a:spcPts val="0"/>
              </a:spcBef>
              <a:spcAft>
                <a:spcPts val="0"/>
              </a:spcAft>
              <a:buClr>
                <a:schemeClr val="dk1"/>
              </a:buClr>
              <a:buSzPts val="1400"/>
              <a:buNone/>
            </a:pPr>
            <a:r>
              <a:rPr lang="en" sz="1400" i="1" dirty="0">
                <a:solidFill>
                  <a:schemeClr val="dk1"/>
                </a:solidFill>
                <a:highlight>
                  <a:srgbClr val="FFFFFF"/>
                </a:highlight>
                <a:latin typeface="Calibri"/>
                <a:ea typeface="Calibri"/>
                <a:cs typeface="Calibri"/>
                <a:sym typeface="Calibri"/>
              </a:rPr>
              <a:t>‘But I was restrained, when I thought of the heroic and suffering Elizabeth, whom I tenderly loved, and whose existence was bound up in mine’, </a:t>
            </a:r>
            <a:r>
              <a:rPr lang="en-GB" sz="1400" dirty="0">
                <a:solidFill>
                  <a:schemeClr val="dk1"/>
                </a:solidFill>
                <a:highlight>
                  <a:srgbClr val="FFFFFF"/>
                </a:highlight>
                <a:latin typeface="Calibri"/>
                <a:ea typeface="Calibri"/>
                <a:cs typeface="Calibri"/>
                <a:sym typeface="Calibri"/>
              </a:rPr>
              <a:t>Chapter 9</a:t>
            </a:r>
            <a:endParaRPr sz="1400" dirty="0">
              <a:solidFill>
                <a:schemeClr val="dk1"/>
              </a:solidFill>
              <a:highlight>
                <a:srgbClr val="FFFFFF"/>
              </a:highlight>
              <a:latin typeface="Calibri"/>
              <a:ea typeface="Calibri"/>
              <a:cs typeface="Calibri"/>
              <a:sym typeface="Calibri"/>
            </a:endParaRPr>
          </a:p>
          <a:p>
            <a:pPr marL="368300" lvl="0" indent="0" algn="l" rtl="0">
              <a:spcBef>
                <a:spcPts val="0"/>
              </a:spcBef>
              <a:spcAft>
                <a:spcPts val="0"/>
              </a:spcAft>
              <a:buClr>
                <a:schemeClr val="dk1"/>
              </a:buClr>
              <a:buSzPts val="1400"/>
              <a:buNone/>
            </a:pPr>
            <a:endParaRPr lang="en" sz="1400" dirty="0">
              <a:solidFill>
                <a:schemeClr val="dk1"/>
              </a:solidFill>
              <a:highlight>
                <a:srgbClr val="FFFFFF"/>
              </a:highlight>
              <a:latin typeface="Calibri"/>
              <a:ea typeface="Calibri"/>
              <a:cs typeface="Calibri"/>
              <a:sym typeface="Calibri"/>
            </a:endParaRPr>
          </a:p>
          <a:p>
            <a:pPr marL="368300" lvl="0" indent="0" algn="l" rtl="0">
              <a:spcBef>
                <a:spcPts val="0"/>
              </a:spcBef>
              <a:spcAft>
                <a:spcPts val="0"/>
              </a:spcAft>
              <a:buClr>
                <a:schemeClr val="dk1"/>
              </a:buClr>
              <a:buSzPts val="1400"/>
              <a:buNone/>
            </a:pPr>
            <a:r>
              <a:rPr lang="en" sz="1400" i="1" dirty="0">
                <a:solidFill>
                  <a:schemeClr val="dk1"/>
                </a:solidFill>
                <a:highlight>
                  <a:srgbClr val="FFFFFF"/>
                </a:highlight>
                <a:latin typeface="Calibri"/>
                <a:ea typeface="Calibri"/>
                <a:cs typeface="Calibri"/>
                <a:sym typeface="Calibri"/>
              </a:rPr>
              <a:t>‘now misery has come home, and men appear to me as monsters thirsting for each other’s blood’,</a:t>
            </a:r>
            <a:r>
              <a:rPr lang="en" sz="1400" dirty="0">
                <a:solidFill>
                  <a:schemeClr val="dk1"/>
                </a:solidFill>
                <a:highlight>
                  <a:srgbClr val="FFFFFF"/>
                </a:highlight>
                <a:latin typeface="Calibri"/>
                <a:ea typeface="Calibri"/>
                <a:cs typeface="Calibri"/>
                <a:sym typeface="Calibri"/>
              </a:rPr>
              <a:t> Ch</a:t>
            </a:r>
            <a:r>
              <a:rPr lang="en-GB" sz="1400" dirty="0" err="1">
                <a:solidFill>
                  <a:schemeClr val="dk1"/>
                </a:solidFill>
                <a:highlight>
                  <a:srgbClr val="FFFFFF"/>
                </a:highlight>
                <a:latin typeface="Calibri"/>
                <a:ea typeface="Calibri"/>
                <a:cs typeface="Calibri"/>
                <a:sym typeface="Calibri"/>
              </a:rPr>
              <a:t>apter</a:t>
            </a:r>
            <a:r>
              <a:rPr lang="en-GB" sz="1400" dirty="0">
                <a:solidFill>
                  <a:schemeClr val="dk1"/>
                </a:solidFill>
                <a:highlight>
                  <a:srgbClr val="FFFFFF"/>
                </a:highlight>
                <a:latin typeface="Calibri"/>
                <a:ea typeface="Calibri"/>
                <a:cs typeface="Calibri"/>
                <a:sym typeface="Calibri"/>
              </a:rPr>
              <a:t> </a:t>
            </a:r>
            <a:r>
              <a:rPr lang="en" sz="1400" dirty="0">
                <a:solidFill>
                  <a:schemeClr val="dk1"/>
                </a:solidFill>
                <a:highlight>
                  <a:srgbClr val="FFFFFF"/>
                </a:highlight>
                <a:latin typeface="Calibri"/>
                <a:ea typeface="Calibri"/>
                <a:cs typeface="Calibri"/>
                <a:sym typeface="Calibri"/>
              </a:rPr>
              <a:t>9, Elizabeth to Victor</a:t>
            </a:r>
            <a:endParaRPr sz="14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9</a:t>
            </a:r>
            <a:endParaRPr/>
          </a:p>
        </p:txBody>
      </p:sp>
      <p:graphicFrame>
        <p:nvGraphicFramePr>
          <p:cNvPr id="6" name="Table 5">
            <a:extLst>
              <a:ext uri="{FF2B5EF4-FFF2-40B4-BE49-F238E27FC236}">
                <a16:creationId xmlns:a16="http://schemas.microsoft.com/office/drawing/2014/main" id="{D3D164AD-20D0-4314-95B7-1549C8FD9F33}"/>
              </a:ext>
            </a:extLst>
          </p:cNvPr>
          <p:cNvGraphicFramePr>
            <a:graphicFrameLocks noGrp="1"/>
          </p:cNvGraphicFramePr>
          <p:nvPr>
            <p:extLst>
              <p:ext uri="{D42A27DB-BD31-4B8C-83A1-F6EECF244321}">
                <p14:modId xmlns:p14="http://schemas.microsoft.com/office/powerpoint/2010/main" val="1218900578"/>
              </p:ext>
            </p:extLst>
          </p:nvPr>
        </p:nvGraphicFramePr>
        <p:xfrm>
          <a:off x="427317" y="1241119"/>
          <a:ext cx="6797488" cy="2709657"/>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a:t>
                      </a:r>
                      <a:r>
                        <a:rPr lang="en-GB" sz="1200" dirty="0">
                          <a:solidFill>
                            <a:schemeClr val="dk1"/>
                          </a:solidFill>
                          <a:highlight>
                            <a:srgbClr val="FFFFFF"/>
                          </a:highlight>
                          <a:latin typeface="Calibri"/>
                          <a:ea typeface="Calibri"/>
                          <a:cs typeface="Calibri"/>
                          <a:sym typeface="Calibri"/>
                        </a:rPr>
                        <a:t>I stood beside the sources of the </a:t>
                      </a:r>
                      <a:r>
                        <a:rPr lang="en-GB" sz="1200" dirty="0" err="1">
                          <a:solidFill>
                            <a:schemeClr val="dk1"/>
                          </a:solidFill>
                          <a:highlight>
                            <a:srgbClr val="FFFFFF"/>
                          </a:highlight>
                          <a:latin typeface="Calibri"/>
                          <a:ea typeface="Calibri"/>
                          <a:cs typeface="Calibri"/>
                          <a:sym typeface="Calibri"/>
                        </a:rPr>
                        <a:t>Arveiron</a:t>
                      </a:r>
                      <a:r>
                        <a:rPr lang="en-GB" sz="1200" dirty="0">
                          <a:solidFill>
                            <a:schemeClr val="dk1"/>
                          </a:solidFill>
                          <a:highlight>
                            <a:srgbClr val="FFFFFF"/>
                          </a:highlight>
                          <a:latin typeface="Calibri"/>
                          <a:ea typeface="Calibri"/>
                          <a:cs typeface="Calibri"/>
                          <a:sym typeface="Calibri"/>
                        </a:rPr>
                        <a:t>, which take their rise in a glacier, that with slow pace is advancing down from the summit of the hills, to barricade the valley’ </a:t>
                      </a:r>
                    </a:p>
                    <a:p>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‘The air was cold, and the rain again began to descend: we entered the hut, the fiend with an air of exultation, I with a heavy heart, and depressed spirits. But I consented to listen;... he thus began his tale’ </a:t>
                      </a: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mirroring of Victor’s position on the glacier and Walton’s position in the icy north.</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Examples of setting that embody the Gothic sublime.</a:t>
                      </a:r>
                    </a:p>
                    <a:p>
                      <a:pPr marL="0" lvl="0" indent="0" algn="l" defTabSz="342900" rtl="0" eaLnBrk="1" latinLnBrk="0" hangingPunct="1">
                        <a:spcBef>
                          <a:spcPts val="800"/>
                        </a:spcBef>
                        <a:spcAft>
                          <a:spcPts val="0"/>
                        </a:spcAft>
                        <a:buClr>
                          <a:schemeClr val="dk1"/>
                        </a:buClr>
                        <a:buSzPts val="1100"/>
                        <a:buFont typeface="Arial"/>
                        <a:buNone/>
                      </a:pPr>
                      <a:endParaRPr lang="en-GB" sz="1200" b="1" kern="1200" dirty="0">
                        <a:solidFill>
                          <a:schemeClr val="dk1"/>
                        </a:solidFill>
                        <a:latin typeface="Calibri"/>
                        <a:ea typeface="Calibri"/>
                        <a:cs typeface="Calibri"/>
                      </a:endParaRPr>
                    </a:p>
                    <a:p>
                      <a:endParaRPr lang="en-GB" sz="1200" dirty="0"/>
                    </a:p>
                  </a:txBody>
                  <a:tcPr/>
                </a:tc>
                <a:extLst>
                  <a:ext uri="{0D108BD9-81ED-4DB2-BD59-A6C34878D82A}">
                    <a16:rowId xmlns:a16="http://schemas.microsoft.com/office/drawing/2014/main" val="255122705"/>
                  </a:ext>
                </a:extLst>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10</a:t>
            </a:r>
            <a:endParaRPr/>
          </a:p>
        </p:txBody>
      </p:sp>
      <p:graphicFrame>
        <p:nvGraphicFramePr>
          <p:cNvPr id="6" name="Table 5">
            <a:extLst>
              <a:ext uri="{FF2B5EF4-FFF2-40B4-BE49-F238E27FC236}">
                <a16:creationId xmlns:a16="http://schemas.microsoft.com/office/drawing/2014/main" id="{31D1B84C-0622-42A0-A4A8-E305B19740A5}"/>
              </a:ext>
            </a:extLst>
          </p:cNvPr>
          <p:cNvGraphicFramePr>
            <a:graphicFrameLocks noGrp="1"/>
          </p:cNvGraphicFramePr>
          <p:nvPr>
            <p:extLst>
              <p:ext uri="{D42A27DB-BD31-4B8C-83A1-F6EECF244321}">
                <p14:modId xmlns:p14="http://schemas.microsoft.com/office/powerpoint/2010/main" val="658559806"/>
              </p:ext>
            </p:extLst>
          </p:nvPr>
        </p:nvGraphicFramePr>
        <p:xfrm>
          <a:off x="427317" y="1241119"/>
          <a:ext cx="6797488" cy="2526777"/>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‘Justine died; she rested; and I was alive’ </a:t>
                      </a:r>
                      <a:endParaRPr lang="en-GB" sz="1200" b="0" kern="1200" noProof="0" dirty="0">
                        <a:solidFill>
                          <a:schemeClr val="dk1"/>
                        </a:solidFill>
                        <a:highlight>
                          <a:srgbClr val="FFFFFF"/>
                        </a:highlight>
                        <a:latin typeface="Calibri"/>
                        <a:ea typeface="Calibri"/>
                        <a:cs typeface="Calibri"/>
                      </a:endParaRPr>
                    </a:p>
                    <a:p>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‘I remained at the window… listening to the rushing of the </a:t>
                      </a:r>
                      <a:r>
                        <a:rPr lang="en-GB" sz="1200" dirty="0" err="1">
                          <a:solidFill>
                            <a:schemeClr val="dk1"/>
                          </a:solidFill>
                          <a:highlight>
                            <a:srgbClr val="FFFFFF"/>
                          </a:highlight>
                          <a:latin typeface="Calibri"/>
                          <a:ea typeface="Calibri"/>
                          <a:cs typeface="Calibri"/>
                          <a:sym typeface="Calibri"/>
                        </a:rPr>
                        <a:t>Arve</a:t>
                      </a:r>
                      <a:r>
                        <a:rPr lang="en-GB" sz="1200" dirty="0">
                          <a:solidFill>
                            <a:schemeClr val="dk1"/>
                          </a:solidFill>
                          <a:highlight>
                            <a:srgbClr val="FFFFFF"/>
                          </a:highlight>
                          <a:latin typeface="Calibri"/>
                          <a:ea typeface="Calibri"/>
                          <a:cs typeface="Calibri"/>
                          <a:sym typeface="Calibri"/>
                        </a:rPr>
                        <a:t>... The same lulling sounds acted as a lullaby… sleep crept over me;... and blest the giver of oblivion</a:t>
                      </a:r>
                      <a:r>
                        <a:rPr lang="en-GB" sz="1100" dirty="0">
                          <a:solidFill>
                            <a:schemeClr val="dk1"/>
                          </a:solidFill>
                          <a:highlight>
                            <a:srgbClr val="FFFFFF"/>
                          </a:highlight>
                          <a:latin typeface="Calibri"/>
                          <a:ea typeface="Calibri"/>
                          <a:cs typeface="Calibri"/>
                          <a:sym typeface="Calibri"/>
                        </a:rPr>
                        <a:t>’  </a:t>
                      </a: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moments of calm and what this is followed by.</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Similar feelings of longing for death that bookend the chapter.</a:t>
                      </a:r>
                    </a:p>
                    <a:p>
                      <a:pPr marL="0" lvl="0" indent="0" algn="l" defTabSz="342900" rtl="0" eaLnBrk="1" latinLnBrk="0" hangingPunct="1">
                        <a:spcBef>
                          <a:spcPts val="800"/>
                        </a:spcBef>
                        <a:spcAft>
                          <a:spcPts val="0"/>
                        </a:spcAft>
                        <a:buClr>
                          <a:schemeClr val="dk1"/>
                        </a:buClr>
                        <a:buSzPts val="1100"/>
                        <a:buFont typeface="Arial"/>
                        <a:buNone/>
                      </a:pPr>
                      <a:endParaRPr lang="en-GB" sz="1200" b="1" kern="1200" dirty="0">
                        <a:solidFill>
                          <a:schemeClr val="dk1"/>
                        </a:solidFill>
                        <a:latin typeface="Calibri"/>
                        <a:ea typeface="Calibri"/>
                        <a:cs typeface="Calibri"/>
                      </a:endParaRPr>
                    </a:p>
                    <a:p>
                      <a:endParaRPr lang="en-GB" sz="1200"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1344478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749" name="Google Shape;749;p121"/>
          <p:cNvSpPr txBox="1">
            <a:spLocks noGrp="1"/>
          </p:cNvSpPr>
          <p:nvPr>
            <p:ph type="body" idx="1"/>
          </p:nvPr>
        </p:nvSpPr>
        <p:spPr>
          <a:xfrm>
            <a:off x="311700" y="1152475"/>
            <a:ext cx="7003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Consider Victor’s motivations in this chapter: what do you think is motivating his decision?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120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Guilt?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A sense of responsibility?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Care?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Fear?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Anger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Concern?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Ambition?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Something else?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Images of the sublime - credits</a:t>
            </a:r>
            <a:endParaRPr/>
          </a:p>
        </p:txBody>
      </p:sp>
      <p:sp>
        <p:nvSpPr>
          <p:cNvPr id="755" name="Google Shape;755;p122"/>
          <p:cNvSpPr txBox="1">
            <a:spLocks noGrp="1"/>
          </p:cNvSpPr>
          <p:nvPr>
            <p:ph type="body" idx="1"/>
          </p:nvPr>
        </p:nvSpPr>
        <p:spPr>
          <a:xfrm>
            <a:off x="311700" y="1152475"/>
            <a:ext cx="705056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The following images were offered by kind permission of Mr Daniel Simcox, a Photography Lecturer in FE, whom I worked with at Warwickshire College, Rugby site.</a:t>
            </a:r>
          </a:p>
          <a:p>
            <a:pPr marL="0" lvl="0" indent="0" algn="l" rtl="0">
              <a:spcBef>
                <a:spcPts val="0"/>
              </a:spcBef>
              <a:spcAft>
                <a:spcPts val="0"/>
              </a:spcAft>
              <a:buNone/>
            </a:pPr>
            <a:endParaRPr lang="en"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The images were taken in the Alps, whilst on a walking holiday with his wife, and, as far as I know, he did not come back home with plans to make a new human from dead body parts. </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He is still teaching photography to his willing and appreciative students.</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dirty="0"/>
              <a:t>  </a:t>
            </a:r>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759"/>
        <p:cNvGrpSpPr/>
        <p:nvPr/>
      </p:nvGrpSpPr>
      <p:grpSpPr>
        <a:xfrm>
          <a:off x="0" y="0"/>
          <a:ext cx="0" cy="0"/>
          <a:chOff x="0" y="0"/>
          <a:chExt cx="0" cy="0"/>
        </a:xfrm>
      </p:grpSpPr>
      <p:sp>
        <p:nvSpPr>
          <p:cNvPr id="760" name="Google Shape;760;p123"/>
          <p:cNvSpPr txBox="1">
            <a:spLocks noGrp="1"/>
          </p:cNvSpPr>
          <p:nvPr>
            <p:ph type="title"/>
          </p:nvPr>
        </p:nvSpPr>
        <p:spPr>
          <a:xfrm>
            <a:off x="311700" y="311875"/>
            <a:ext cx="8520600" cy="484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Romantic sublime - awe, beauty, wonder, whimsy</a:t>
            </a:r>
            <a:endParaRPr dirty="0"/>
          </a:p>
        </p:txBody>
      </p:sp>
      <p:pic>
        <p:nvPicPr>
          <p:cNvPr id="761" name="Google Shape;761;p123"/>
          <p:cNvPicPr preferRelativeResize="0"/>
          <p:nvPr/>
        </p:nvPicPr>
        <p:blipFill>
          <a:blip r:embed="rId3">
            <a:alphaModFix/>
          </a:blip>
          <a:stretch>
            <a:fillRect/>
          </a:stretch>
        </p:blipFill>
        <p:spPr>
          <a:xfrm>
            <a:off x="915638" y="796675"/>
            <a:ext cx="7312724" cy="4267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42" name="Google Shape;142;p22"/>
          <p:cNvSpPr txBox="1">
            <a:spLocks noGrp="1"/>
          </p:cNvSpPr>
          <p:nvPr>
            <p:ph type="body" idx="1"/>
          </p:nvPr>
        </p:nvSpPr>
        <p:spPr>
          <a:xfrm>
            <a:off x="311700" y="1152475"/>
            <a:ext cx="7104353"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1. Who is Robert Walton and what are his letters about?</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2. Why is Walton travelling?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3. Where is Walton? Are the places real?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4. Why does nothing much seem to happen in Letter 3?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5. Who do Walton and his crew see before they find Victor?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6. What is Walton’s reaction to Victor’s arrival?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7. Why does Shelley withhold Victor Frankenstein’s name from the reader until the end of Letter 4?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8. How does Victor’s arrival develop Walton’s character </a:t>
            </a:r>
            <a:r>
              <a:rPr lang="en" sz="1500" i="1" dirty="0">
                <a:solidFill>
                  <a:schemeClr val="dk1"/>
                </a:solidFill>
                <a:highlight>
                  <a:srgbClr val="FFFFFF"/>
                </a:highlight>
                <a:latin typeface="Calibri"/>
                <a:ea typeface="Calibri"/>
                <a:cs typeface="Calibri"/>
                <a:sym typeface="Calibri"/>
              </a:rPr>
              <a:t>and </a:t>
            </a:r>
            <a:r>
              <a:rPr lang="en" sz="1500" dirty="0">
                <a:solidFill>
                  <a:schemeClr val="dk1"/>
                </a:solidFill>
                <a:highlight>
                  <a:srgbClr val="FFFFFF"/>
                </a:highlight>
                <a:latin typeface="Calibri"/>
                <a:ea typeface="Calibri"/>
                <a:cs typeface="Calibri"/>
                <a:sym typeface="Calibri"/>
              </a:rPr>
              <a:t>the plot?</a:t>
            </a:r>
            <a:endParaRPr sz="1500"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765"/>
        <p:cNvGrpSpPr/>
        <p:nvPr/>
      </p:nvGrpSpPr>
      <p:grpSpPr>
        <a:xfrm>
          <a:off x="0" y="0"/>
          <a:ext cx="0" cy="0"/>
          <a:chOff x="0" y="0"/>
          <a:chExt cx="0" cy="0"/>
        </a:xfrm>
      </p:grpSpPr>
      <p:sp>
        <p:nvSpPr>
          <p:cNvPr id="766" name="Google Shape;766;p124"/>
          <p:cNvSpPr txBox="1">
            <a:spLocks noGrp="1"/>
          </p:cNvSpPr>
          <p:nvPr>
            <p:ph type="title"/>
          </p:nvPr>
        </p:nvSpPr>
        <p:spPr>
          <a:xfrm>
            <a:off x="311700" y="135743"/>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 dirty="0"/>
              <a:t>Romantic sublime - awe, beauty, wonder, whimsy</a:t>
            </a:r>
            <a:endParaRPr dirty="0"/>
          </a:p>
        </p:txBody>
      </p:sp>
      <p:pic>
        <p:nvPicPr>
          <p:cNvPr id="767" name="Google Shape;767;p124"/>
          <p:cNvPicPr preferRelativeResize="0"/>
          <p:nvPr/>
        </p:nvPicPr>
        <p:blipFill rotWithShape="1">
          <a:blip r:embed="rId3">
            <a:alphaModFix/>
          </a:blip>
          <a:srcRect l="2572"/>
          <a:stretch/>
        </p:blipFill>
        <p:spPr>
          <a:xfrm>
            <a:off x="843937" y="708443"/>
            <a:ext cx="7456126" cy="43154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771"/>
        <p:cNvGrpSpPr/>
        <p:nvPr/>
      </p:nvGrpSpPr>
      <p:grpSpPr>
        <a:xfrm>
          <a:off x="0" y="0"/>
          <a:ext cx="0" cy="0"/>
          <a:chOff x="0" y="0"/>
          <a:chExt cx="0" cy="0"/>
        </a:xfrm>
      </p:grpSpPr>
      <p:sp>
        <p:nvSpPr>
          <p:cNvPr id="772" name="Google Shape;772;p1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320" dirty="0"/>
              <a:t>The Gothic sublime - awe, terror, fear, powerlessness (of man)</a:t>
            </a:r>
            <a:endParaRPr sz="2320" dirty="0"/>
          </a:p>
        </p:txBody>
      </p:sp>
      <p:pic>
        <p:nvPicPr>
          <p:cNvPr id="773" name="Google Shape;773;p125"/>
          <p:cNvPicPr preferRelativeResize="0"/>
          <p:nvPr/>
        </p:nvPicPr>
        <p:blipFill rotWithShape="1">
          <a:blip r:embed="rId3">
            <a:alphaModFix/>
          </a:blip>
          <a:srcRect l="1646" t="-1750" r="2051" b="2268"/>
          <a:stretch/>
        </p:blipFill>
        <p:spPr>
          <a:xfrm>
            <a:off x="1323250" y="947850"/>
            <a:ext cx="6657275" cy="3976475"/>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Shape 777"/>
        <p:cNvGrpSpPr/>
        <p:nvPr/>
      </p:nvGrpSpPr>
      <p:grpSpPr>
        <a:xfrm>
          <a:off x="0" y="0"/>
          <a:ext cx="0" cy="0"/>
          <a:chOff x="0" y="0"/>
          <a:chExt cx="0" cy="0"/>
        </a:xfrm>
      </p:grpSpPr>
      <p:sp>
        <p:nvSpPr>
          <p:cNvPr id="778" name="Google Shape;778;p12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2672"/>
              <a:buFont typeface="Arial"/>
              <a:buNone/>
            </a:pPr>
            <a:r>
              <a:rPr lang="en" sz="2320"/>
              <a:t>The Gothic sublime - awe, terror, fear, powerlessness (of man)</a:t>
            </a:r>
            <a:endParaRPr sz="2320"/>
          </a:p>
          <a:p>
            <a:pPr marL="0" lvl="0" indent="0" algn="l" rtl="0">
              <a:spcBef>
                <a:spcPts val="0"/>
              </a:spcBef>
              <a:spcAft>
                <a:spcPts val="0"/>
              </a:spcAft>
              <a:buNone/>
            </a:pPr>
            <a:endParaRPr/>
          </a:p>
        </p:txBody>
      </p:sp>
      <p:pic>
        <p:nvPicPr>
          <p:cNvPr id="779" name="Google Shape;779;p126"/>
          <p:cNvPicPr preferRelativeResize="0"/>
          <p:nvPr/>
        </p:nvPicPr>
        <p:blipFill rotWithShape="1">
          <a:blip r:embed="rId3">
            <a:alphaModFix/>
          </a:blip>
          <a:srcRect l="1566" r="557"/>
          <a:stretch/>
        </p:blipFill>
        <p:spPr>
          <a:xfrm>
            <a:off x="956600" y="958169"/>
            <a:ext cx="7230800" cy="3820976"/>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27"/>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Section 7: Chapters 11-14</a:t>
            </a:r>
            <a:endParaRPr dirty="0"/>
          </a:p>
        </p:txBody>
      </p:sp>
      <p:sp>
        <p:nvSpPr>
          <p:cNvPr id="785" name="Google Shape;785;p12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does the Creature’s life begin?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 of Key Points</a:t>
            </a:r>
            <a:endParaRPr dirty="0"/>
          </a:p>
        </p:txBody>
      </p:sp>
      <p:sp>
        <p:nvSpPr>
          <p:cNvPr id="791" name="Google Shape;791;p128"/>
          <p:cNvSpPr txBox="1">
            <a:spLocks noGrp="1"/>
          </p:cNvSpPr>
          <p:nvPr>
            <p:ph type="body" idx="1"/>
          </p:nvPr>
        </p:nvSpPr>
        <p:spPr>
          <a:xfrm>
            <a:off x="311700" y="898075"/>
            <a:ext cx="7144694" cy="3800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Chapter 11: </a:t>
            </a:r>
            <a:endParaRPr sz="1200" b="1"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The creature realises he is alive. </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Unsure of where he is or who he is, he feels scared and flees Victor’s rooms and finds himself in the woods.</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In the woods, the creature meets a man who is terrified of him, he is confused, and finds a similar reaction when he comes across a village.</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After some time, the creature finds a hovel near a family’s cottage and shelters there.</a:t>
            </a:r>
            <a:endParaRPr sz="1200" dirty="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Chapter 12: </a:t>
            </a:r>
            <a:endParaRPr sz="1200" b="1"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The creature watches the family in the cottage and develops affection for them.</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After noticing they are poor, he begins to help them.</a:t>
            </a:r>
            <a:endParaRPr sz="1200" dirty="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Chapter 13: </a:t>
            </a:r>
            <a:endParaRPr sz="1200" b="1"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The creature is delighted that the family enjoy his secretive aid.</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A young woman arrives to join the family. As she learns to speak their language, so too does the creature.</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The creature learns to read too, and begins to discover more about the world, particularly about rich and poor, and about property.</a:t>
            </a:r>
            <a:endParaRPr sz="1200" dirty="0">
              <a:solidFill>
                <a:schemeClr val="dk1"/>
              </a:solidFill>
              <a:latin typeface="Calibri"/>
              <a:ea typeface="Calibri"/>
              <a:cs typeface="Calibri"/>
              <a:sym typeface="Calibri"/>
            </a:endParaRPr>
          </a:p>
          <a:p>
            <a:pPr marL="0" lvl="0" indent="0" algn="l" rtl="0">
              <a:lnSpc>
                <a:spcPct val="95000"/>
              </a:lnSpc>
              <a:spcBef>
                <a:spcPts val="0"/>
              </a:spcBef>
              <a:spcAft>
                <a:spcPts val="0"/>
              </a:spcAft>
              <a:buNone/>
            </a:pPr>
            <a:r>
              <a:rPr lang="en" sz="1200" b="1" dirty="0">
                <a:solidFill>
                  <a:schemeClr val="dk1"/>
                </a:solidFill>
                <a:latin typeface="Calibri"/>
                <a:ea typeface="Calibri"/>
                <a:cs typeface="Calibri"/>
                <a:sym typeface="Calibri"/>
              </a:rPr>
              <a:t>Chapter 14: </a:t>
            </a:r>
            <a:endParaRPr sz="1200" b="1"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The creature learns the history of the De Lacey family. </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He also learns the history of Safie, the young woman, and how her father betrayed the De Laceys.</a:t>
            </a:r>
            <a:endParaRPr sz="1200" dirty="0">
              <a:solidFill>
                <a:schemeClr val="dk1"/>
              </a:solidFill>
              <a:latin typeface="Calibri"/>
              <a:ea typeface="Calibri"/>
              <a:cs typeface="Calibri"/>
              <a:sym typeface="Calibri"/>
            </a:endParaRPr>
          </a:p>
          <a:p>
            <a:pPr marL="457200" lvl="0" indent="-311150" algn="l" rtl="0">
              <a:lnSpc>
                <a:spcPct val="95000"/>
              </a:lnSpc>
              <a:spcBef>
                <a:spcPts val="0"/>
              </a:spcBef>
              <a:spcAft>
                <a:spcPts val="0"/>
              </a:spcAft>
              <a:buClr>
                <a:schemeClr val="dk1"/>
              </a:buClr>
              <a:buSzPts val="1300"/>
              <a:buFont typeface="Arial" panose="020B0604020202020204" pitchFamily="34" charset="0"/>
              <a:buChar char="•"/>
            </a:pPr>
            <a:r>
              <a:rPr lang="en" sz="1200" dirty="0">
                <a:solidFill>
                  <a:schemeClr val="dk1"/>
                </a:solidFill>
                <a:latin typeface="Calibri"/>
                <a:ea typeface="Calibri"/>
                <a:cs typeface="Calibri"/>
                <a:sym typeface="Calibri"/>
              </a:rPr>
              <a:t>He learns about the imprisonment, release, and changing reputation of the De Lacey father.</a:t>
            </a:r>
            <a:endParaRPr sz="1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11 and Chapter 12</a:t>
            </a:r>
            <a:endParaRPr/>
          </a:p>
        </p:txBody>
      </p:sp>
      <p:graphicFrame>
        <p:nvGraphicFramePr>
          <p:cNvPr id="797" name="Google Shape;797;p129"/>
          <p:cNvGraphicFramePr/>
          <p:nvPr>
            <p:extLst>
              <p:ext uri="{D42A27DB-BD31-4B8C-83A1-F6EECF244321}">
                <p14:modId xmlns:p14="http://schemas.microsoft.com/office/powerpoint/2010/main" val="76472706"/>
              </p:ext>
            </p:extLst>
          </p:nvPr>
        </p:nvGraphicFramePr>
        <p:xfrm>
          <a:off x="513400" y="1385025"/>
          <a:ext cx="7871025" cy="3210403"/>
        </p:xfrm>
        <a:graphic>
          <a:graphicData uri="http://schemas.openxmlformats.org/drawingml/2006/table">
            <a:tbl>
              <a:tblPr>
                <a:noFill/>
                <a:tableStyleId>{32E45B14-C93C-4D4D-A7DD-0FDE19939426}</a:tableStyleId>
              </a:tblPr>
              <a:tblGrid>
                <a:gridCol w="2623675">
                  <a:extLst>
                    <a:ext uri="{9D8B030D-6E8A-4147-A177-3AD203B41FA5}">
                      <a16:colId xmlns:a16="http://schemas.microsoft.com/office/drawing/2014/main" val="20000"/>
                    </a:ext>
                  </a:extLst>
                </a:gridCol>
                <a:gridCol w="2623675">
                  <a:extLst>
                    <a:ext uri="{9D8B030D-6E8A-4147-A177-3AD203B41FA5}">
                      <a16:colId xmlns:a16="http://schemas.microsoft.com/office/drawing/2014/main" val="20001"/>
                    </a:ext>
                  </a:extLst>
                </a:gridCol>
                <a:gridCol w="2623675">
                  <a:extLst>
                    <a:ext uri="{9D8B030D-6E8A-4147-A177-3AD203B41FA5}">
                      <a16:colId xmlns:a16="http://schemas.microsoft.com/office/drawing/2014/main" val="20002"/>
                    </a:ext>
                  </a:extLst>
                </a:gridCol>
              </a:tblGrid>
              <a:tr h="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dirty="0">
                          <a:latin typeface="Calibri"/>
                          <a:ea typeface="Calibri"/>
                          <a:cs typeface="Calibri"/>
                          <a:sym typeface="Calibri"/>
                        </a:rPr>
                        <a:t>Chapter 11: </a:t>
                      </a:r>
                      <a:endParaRPr sz="1200" b="1" dirty="0">
                        <a:latin typeface="Calibri"/>
                        <a:ea typeface="Calibri"/>
                        <a:cs typeface="Calibri"/>
                        <a:sym typeface="Calibri"/>
                      </a:endParaRPr>
                    </a:p>
                    <a:p>
                      <a:pPr marL="0" lvl="0" indent="0" algn="l" rtl="0">
                        <a:spcBef>
                          <a:spcPts val="0"/>
                        </a:spcBef>
                        <a:spcAft>
                          <a:spcPts val="0"/>
                        </a:spcAft>
                        <a:buNone/>
                      </a:pPr>
                      <a:r>
                        <a:rPr lang="en" sz="1200" b="0" dirty="0">
                          <a:latin typeface="Calibri"/>
                          <a:ea typeface="Calibri"/>
                          <a:cs typeface="Calibri"/>
                          <a:sym typeface="Calibri"/>
                        </a:rPr>
                        <a:t>seized</a:t>
                      </a:r>
                      <a:endParaRPr sz="1200" b="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None/>
                      </a:pPr>
                      <a:endParaRPr lang="en"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‘A strange multiplicity of sensations seized me’ </a:t>
                      </a:r>
                      <a:endParaRPr sz="1200" i="1"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None/>
                      </a:pPr>
                      <a:endParaRPr lang="en"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to take something quickly and keep or hold it</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b="0">
                          <a:latin typeface="Calibri"/>
                          <a:ea typeface="Calibri"/>
                          <a:cs typeface="Calibri"/>
                          <a:sym typeface="Calibri"/>
                        </a:rPr>
                        <a:t>liberty</a:t>
                      </a:r>
                      <a:endParaRPr sz="1200" b="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i="1" dirty="0">
                          <a:latin typeface="Calibri"/>
                          <a:ea typeface="Calibri"/>
                          <a:cs typeface="Calibri"/>
                          <a:sym typeface="Calibri"/>
                        </a:rPr>
                        <a:t>‘I now found that I could wander at liberty’ </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the freedom to live as you wish or go where you want</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b="0">
                          <a:latin typeface="Calibri"/>
                          <a:ea typeface="Calibri"/>
                          <a:cs typeface="Calibri"/>
                          <a:sym typeface="Calibri"/>
                        </a:rPr>
                        <a:t>enchanted</a:t>
                      </a:r>
                      <a:endParaRPr sz="1200" b="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i="1" dirty="0">
                          <a:latin typeface="Calibri"/>
                          <a:ea typeface="Calibri"/>
                          <a:cs typeface="Calibri"/>
                          <a:sym typeface="Calibri"/>
                        </a:rPr>
                        <a:t>‘I was enchanted by the appearance of the hut’</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GB" sz="1200" dirty="0">
                          <a:latin typeface="Calibri"/>
                          <a:ea typeface="Calibri"/>
                          <a:cs typeface="Calibri"/>
                          <a:sym typeface="Calibri"/>
                        </a:rPr>
                        <a:t>a</a:t>
                      </a:r>
                      <a:r>
                        <a:rPr lang="en" sz="1200" dirty="0">
                          <a:latin typeface="Calibri"/>
                          <a:ea typeface="Calibri"/>
                          <a:cs typeface="Calibri"/>
                          <a:sym typeface="Calibri"/>
                        </a:rPr>
                        <a:t>ffected by magic, or seeming to be affected by magic</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b="1" dirty="0">
                          <a:latin typeface="Calibri"/>
                          <a:ea typeface="Calibri"/>
                          <a:cs typeface="Calibri"/>
                          <a:sym typeface="Calibri"/>
                        </a:rPr>
                        <a:t>Chapter 12: </a:t>
                      </a:r>
                      <a:endParaRPr sz="1200" b="1" dirty="0">
                        <a:latin typeface="Calibri"/>
                        <a:ea typeface="Calibri"/>
                        <a:cs typeface="Calibri"/>
                        <a:sym typeface="Calibri"/>
                      </a:endParaRPr>
                    </a:p>
                    <a:p>
                      <a:pPr marL="0" lvl="0" indent="0" algn="l" rtl="0">
                        <a:spcBef>
                          <a:spcPts val="0"/>
                        </a:spcBef>
                        <a:spcAft>
                          <a:spcPts val="0"/>
                        </a:spcAft>
                        <a:buNone/>
                      </a:pPr>
                      <a:r>
                        <a:rPr lang="en" sz="1200" b="0" dirty="0">
                          <a:latin typeface="Calibri"/>
                          <a:ea typeface="Calibri"/>
                          <a:cs typeface="Calibri"/>
                          <a:sym typeface="Calibri"/>
                        </a:rPr>
                        <a:t>affection</a:t>
                      </a:r>
                      <a:endParaRPr sz="1200" b="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lang="en"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‘Interchanging each day looks of affection’</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lang="en"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the feeling of liking for a person or place</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b="0" dirty="0">
                          <a:latin typeface="Calibri"/>
                          <a:ea typeface="Calibri"/>
                          <a:cs typeface="Calibri"/>
                          <a:sym typeface="Calibri"/>
                        </a:rPr>
                        <a:t>sufficient</a:t>
                      </a:r>
                      <a:endParaRPr sz="1200" b="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i="1" dirty="0">
                          <a:latin typeface="Calibri"/>
                          <a:ea typeface="Calibri"/>
                          <a:cs typeface="Calibri"/>
                          <a:sym typeface="Calibri"/>
                        </a:rPr>
                        <a:t>‘I improved… but not sufficiently to follow up any kind of conversation’</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enough for a purpose</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3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Vocabulary: Chapter 13 </a:t>
            </a:r>
            <a:r>
              <a:rPr lang="en-GB" dirty="0"/>
              <a:t>and Chapter</a:t>
            </a:r>
            <a:r>
              <a:rPr lang="en" dirty="0"/>
              <a:t> 14</a:t>
            </a:r>
            <a:endParaRPr dirty="0"/>
          </a:p>
        </p:txBody>
      </p:sp>
      <p:graphicFrame>
        <p:nvGraphicFramePr>
          <p:cNvPr id="803" name="Google Shape;803;p130"/>
          <p:cNvGraphicFramePr/>
          <p:nvPr>
            <p:extLst>
              <p:ext uri="{D42A27DB-BD31-4B8C-83A1-F6EECF244321}">
                <p14:modId xmlns:p14="http://schemas.microsoft.com/office/powerpoint/2010/main" val="2063875399"/>
              </p:ext>
            </p:extLst>
          </p:nvPr>
        </p:nvGraphicFramePr>
        <p:xfrm>
          <a:off x="311700" y="1117458"/>
          <a:ext cx="7964775" cy="3661253"/>
        </p:xfrm>
        <a:graphic>
          <a:graphicData uri="http://schemas.openxmlformats.org/drawingml/2006/table">
            <a:tbl>
              <a:tblPr>
                <a:noFill/>
                <a:tableStyleId>{32E45B14-C93C-4D4D-A7DD-0FDE19939426}</a:tableStyleId>
              </a:tblPr>
              <a:tblGrid>
                <a:gridCol w="2654925">
                  <a:extLst>
                    <a:ext uri="{9D8B030D-6E8A-4147-A177-3AD203B41FA5}">
                      <a16:colId xmlns:a16="http://schemas.microsoft.com/office/drawing/2014/main" val="20000"/>
                    </a:ext>
                  </a:extLst>
                </a:gridCol>
                <a:gridCol w="2654925">
                  <a:extLst>
                    <a:ext uri="{9D8B030D-6E8A-4147-A177-3AD203B41FA5}">
                      <a16:colId xmlns:a16="http://schemas.microsoft.com/office/drawing/2014/main" val="20001"/>
                    </a:ext>
                  </a:extLst>
                </a:gridCol>
                <a:gridCol w="2654925">
                  <a:extLst>
                    <a:ext uri="{9D8B030D-6E8A-4147-A177-3AD203B41FA5}">
                      <a16:colId xmlns:a16="http://schemas.microsoft.com/office/drawing/2014/main" val="20002"/>
                    </a:ext>
                  </a:extLst>
                </a:gridCol>
              </a:tblGrid>
              <a:tr h="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dirty="0">
                          <a:latin typeface="Calibri"/>
                          <a:ea typeface="Calibri"/>
                          <a:cs typeface="Calibri"/>
                          <a:sym typeface="Calibri"/>
                        </a:rPr>
                        <a:t>Chapter 13: </a:t>
                      </a:r>
                      <a:endParaRPr sz="1200" b="1"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endeavouring</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None/>
                      </a:pPr>
                      <a:endParaRPr sz="1200" i="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‘She was endeavouring to learn their language’ </a:t>
                      </a:r>
                      <a:endParaRPr sz="1200" i="1">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to try to do something</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extLst>
                  <a:ext uri="{0D108BD9-81ED-4DB2-BD59-A6C34878D82A}">
                    <a16:rowId xmlns:a16="http://schemas.microsoft.com/office/drawing/2014/main" val="10001"/>
                  </a:ext>
                </a:extLst>
              </a:tr>
              <a:tr h="577850">
                <a:tc>
                  <a:txBody>
                    <a:bodyPr/>
                    <a:lstStyle/>
                    <a:p>
                      <a:pPr marL="0" lvl="0" indent="0" algn="l" rtl="0">
                        <a:spcBef>
                          <a:spcPts val="0"/>
                        </a:spcBef>
                        <a:spcAft>
                          <a:spcPts val="0"/>
                        </a:spcAft>
                        <a:buNone/>
                      </a:pPr>
                      <a:r>
                        <a:rPr lang="en" sz="1200" dirty="0">
                          <a:latin typeface="Calibri"/>
                          <a:ea typeface="Calibri"/>
                          <a:cs typeface="Calibri"/>
                          <a:sym typeface="Calibri"/>
                        </a:rPr>
                        <a:t>rank</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solidFill>
                      <a:schemeClr val="bg1"/>
                    </a:solidFill>
                  </a:tcPr>
                </a:tc>
                <a:tc rowSpan="2">
                  <a:txBody>
                    <a:bodyPr/>
                    <a:lstStyle/>
                    <a:p>
                      <a:pPr marL="0" lvl="0" indent="0" algn="l" rtl="0">
                        <a:spcBef>
                          <a:spcPts val="0"/>
                        </a:spcBef>
                        <a:spcAft>
                          <a:spcPts val="0"/>
                        </a:spcAft>
                        <a:buNone/>
                      </a:pPr>
                      <a:r>
                        <a:rPr lang="en" sz="1200" i="1" dirty="0">
                          <a:latin typeface="Calibri"/>
                          <a:ea typeface="Calibri"/>
                          <a:cs typeface="Calibri"/>
                          <a:sym typeface="Calibri"/>
                        </a:rPr>
                        <a:t>‘Of rank, of descent, and noble blood’</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a particular position, higher or lower than others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2"/>
                  </a:ext>
                </a:extLst>
              </a:tr>
              <a:tr h="57785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200" dirty="0">
                          <a:latin typeface="Calibri"/>
                          <a:ea typeface="Calibri"/>
                          <a:cs typeface="Calibri"/>
                          <a:sym typeface="Calibri"/>
                        </a:rPr>
                        <a:t>noble</a:t>
                      </a: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solidFill>
                      <a:schemeClr val="bg1"/>
                    </a:solidFill>
                  </a:tcPr>
                </a:tc>
                <a:tc vMerge="1">
                  <a:txBody>
                    <a:bodyPr/>
                    <a:lstStyle/>
                    <a:p>
                      <a:endParaRPr lang="en-GB"/>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200" dirty="0">
                          <a:latin typeface="Calibri"/>
                          <a:ea typeface="Calibri"/>
                          <a:cs typeface="Calibri"/>
                          <a:sym typeface="Calibri"/>
                        </a:rPr>
                        <a:t>belonging to a high social rank in society, especially by birth</a:t>
                      </a:r>
                      <a:endParaRPr sz="1200" b="1"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2736808575"/>
                  </a:ext>
                </a:extLst>
              </a:tr>
              <a:tr h="0">
                <a:tc>
                  <a:txBody>
                    <a:bodyPr/>
                    <a:lstStyle/>
                    <a:p>
                      <a:pPr marL="0" lvl="0" indent="0" algn="l" rtl="0">
                        <a:spcBef>
                          <a:spcPts val="0"/>
                        </a:spcBef>
                        <a:spcAft>
                          <a:spcPts val="0"/>
                        </a:spcAft>
                        <a:buNone/>
                      </a:pPr>
                      <a:r>
                        <a:rPr lang="en" sz="1200" b="1" dirty="0">
                          <a:latin typeface="Calibri"/>
                          <a:ea typeface="Calibri"/>
                          <a:cs typeface="Calibri"/>
                          <a:sym typeface="Calibri"/>
                        </a:rPr>
                        <a:t>Chapter 14:</a:t>
                      </a:r>
                      <a:endParaRPr sz="1200" b="1"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Obnoxious </a:t>
                      </a:r>
                      <a:endParaRPr sz="120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‘He became obnoxious to the government’</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very unpleasant or rude</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a:latin typeface="Calibri"/>
                          <a:ea typeface="Calibri"/>
                          <a:cs typeface="Calibri"/>
                          <a:sym typeface="Calibri"/>
                        </a:rPr>
                        <a:t>treacherous</a:t>
                      </a:r>
                      <a:endParaRPr sz="120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i="1">
                          <a:latin typeface="Calibri"/>
                          <a:ea typeface="Calibri"/>
                          <a:cs typeface="Calibri"/>
                          <a:sym typeface="Calibri"/>
                        </a:rPr>
                        <a:t>‘The treacherous Turk’</a:t>
                      </a:r>
                      <a:endParaRPr sz="1200" i="1">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GB" sz="1200" dirty="0">
                          <a:latin typeface="Calibri"/>
                          <a:ea typeface="Calibri"/>
                          <a:cs typeface="Calibri"/>
                          <a:sym typeface="Calibri"/>
                        </a:rPr>
                        <a:t>a</a:t>
                      </a:r>
                      <a:r>
                        <a:rPr lang="en" sz="1200" dirty="0">
                          <a:latin typeface="Calibri"/>
                          <a:ea typeface="Calibri"/>
                          <a:cs typeface="Calibri"/>
                          <a:sym typeface="Calibri"/>
                        </a:rPr>
                        <a:t> person who is treacherous deceives someone who trusts them, or has no loyalty</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3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809" name="Google Shape;809;p131"/>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b="1" dirty="0">
                <a:solidFill>
                  <a:schemeClr val="dk1"/>
                </a:solidFill>
                <a:latin typeface="Calibri"/>
                <a:ea typeface="Calibri"/>
                <a:cs typeface="Calibri"/>
                <a:sym typeface="Calibri"/>
              </a:rPr>
              <a:t>Chapters 11-14</a:t>
            </a:r>
            <a:endParaRPr sz="1500" i="1" dirty="0">
              <a:solidFill>
                <a:srgbClr val="9900FF"/>
              </a:solidFill>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is the </a:t>
            </a:r>
            <a:r>
              <a:rPr lang="en-GB" sz="1500" dirty="0">
                <a:solidFill>
                  <a:schemeClr val="dk1"/>
                </a:solidFill>
                <a:latin typeface="Calibri"/>
                <a:ea typeface="Calibri"/>
                <a:cs typeface="Calibri"/>
                <a:sym typeface="Calibri"/>
              </a:rPr>
              <a:t>C</a:t>
            </a:r>
            <a:r>
              <a:rPr lang="en" sz="1500" dirty="0">
                <a:solidFill>
                  <a:schemeClr val="dk1"/>
                </a:solidFill>
                <a:latin typeface="Calibri"/>
                <a:ea typeface="Calibri"/>
                <a:cs typeface="Calibri"/>
                <a:sym typeface="Calibri"/>
              </a:rPr>
              <a:t>reature’s early ‘life’ important?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is the </a:t>
            </a:r>
            <a:r>
              <a:rPr lang="en-GB" sz="1500" dirty="0">
                <a:solidFill>
                  <a:schemeClr val="dk1"/>
                </a:solidFill>
                <a:latin typeface="Calibri"/>
                <a:ea typeface="Calibri"/>
                <a:cs typeface="Calibri"/>
                <a:sym typeface="Calibri"/>
              </a:rPr>
              <a:t>C</a:t>
            </a:r>
            <a:r>
              <a:rPr lang="en" sz="1500" dirty="0">
                <a:solidFill>
                  <a:schemeClr val="dk1"/>
                </a:solidFill>
                <a:latin typeface="Calibri"/>
                <a:ea typeface="Calibri"/>
                <a:cs typeface="Calibri"/>
                <a:sym typeface="Calibri"/>
              </a:rPr>
              <a:t>reature’s repeated rejection significant?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does Shelley show a benevolent side to the creature?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does Shelley create the De Lacey family as she does?</a:t>
            </a:r>
            <a:endParaRPr sz="1500" dirty="0">
              <a:solidFill>
                <a:schemeClr val="dk1"/>
              </a:solidFill>
              <a:latin typeface="Calibri"/>
              <a:ea typeface="Calibri"/>
              <a:cs typeface="Calibri"/>
              <a:sym typeface="Calibri"/>
            </a:endParaRPr>
          </a:p>
          <a:p>
            <a:pPr marL="457200" lvl="0" indent="0" algn="l" rtl="0">
              <a:spcBef>
                <a:spcPts val="0"/>
              </a:spcBef>
              <a:spcAft>
                <a:spcPts val="0"/>
              </a:spcAft>
              <a:buNone/>
            </a:pPr>
            <a:endParaRPr sz="1500" dirty="0">
              <a:solidFill>
                <a:schemeClr val="dk1"/>
              </a:solidFill>
              <a:latin typeface="Calibri"/>
              <a:ea typeface="Calibri"/>
              <a:cs typeface="Calibri"/>
              <a:sym typeface="Calibri"/>
            </a:endParaRPr>
          </a:p>
          <a:p>
            <a:pPr marL="0" lvl="0" indent="0" algn="l" rtl="0">
              <a:spcBef>
                <a:spcPts val="0"/>
              </a:spcBef>
              <a:spcAft>
                <a:spcPts val="0"/>
              </a:spcAft>
              <a:buNone/>
            </a:pPr>
            <a:r>
              <a:rPr lang="en" sz="1500" b="1" dirty="0">
                <a:solidFill>
                  <a:schemeClr val="dk1"/>
                </a:solidFill>
                <a:latin typeface="Calibri"/>
                <a:ea typeface="Calibri"/>
                <a:cs typeface="Calibri"/>
                <a:sym typeface="Calibri"/>
              </a:rPr>
              <a:t>Stretch </a:t>
            </a:r>
            <a:r>
              <a:rPr lang="en-GB" sz="1500" b="1" dirty="0">
                <a:solidFill>
                  <a:schemeClr val="dk1"/>
                </a:solidFill>
                <a:latin typeface="Calibri"/>
                <a:ea typeface="Calibri"/>
                <a:cs typeface="Calibri"/>
                <a:sym typeface="Calibri"/>
              </a:rPr>
              <a:t>questions</a:t>
            </a:r>
            <a:r>
              <a:rPr lang="en" sz="1500" dirty="0">
                <a:solidFill>
                  <a:schemeClr val="dk1"/>
                </a:solidFill>
                <a:latin typeface="Calibri"/>
                <a:ea typeface="Calibri"/>
                <a:cs typeface="Calibri"/>
                <a:sym typeface="Calibri"/>
              </a:rPr>
              <a:t>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does Shelley include the De Lacey family? </a:t>
            </a:r>
            <a:endParaRPr sz="1500" dirty="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latin typeface="Calibri"/>
                <a:ea typeface="Calibri"/>
                <a:cs typeface="Calibri"/>
                <a:sym typeface="Calibri"/>
              </a:rPr>
              <a:t>Why does Shelley provide further examples of women in need of protection and rescue?</a:t>
            </a:r>
            <a:endParaRPr sz="1500" dirty="0">
              <a:solidFill>
                <a:schemeClr val="dk1"/>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1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815" name="Google Shape;815;p13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a:solidFill>
                  <a:schemeClr val="dk1"/>
                </a:solidFill>
                <a:latin typeface="Calibri"/>
                <a:ea typeface="Calibri"/>
                <a:cs typeface="Calibri"/>
                <a:sym typeface="Calibri"/>
              </a:rPr>
              <a:t>1. What are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reature’s first experiences of the world? </a:t>
            </a:r>
            <a:endParaRPr sz="1600" dirty="0">
              <a:solidFill>
                <a:schemeClr val="dk1"/>
              </a:solidFill>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latin typeface="Calibri"/>
                <a:ea typeface="Calibri"/>
                <a:cs typeface="Calibri"/>
                <a:sym typeface="Calibri"/>
              </a:rPr>
              <a:t>2. Who is the family that the creature meets? </a:t>
            </a:r>
            <a:endParaRPr sz="1600" dirty="0">
              <a:solidFill>
                <a:schemeClr val="dk1"/>
              </a:solidFill>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latin typeface="Calibri"/>
                <a:ea typeface="Calibri"/>
                <a:cs typeface="Calibri"/>
                <a:sym typeface="Calibri"/>
              </a:rPr>
              <a:t>3. Who is Safie? What is her story? </a:t>
            </a:r>
            <a:endParaRPr sz="1600" dirty="0">
              <a:solidFill>
                <a:schemeClr val="dk1"/>
              </a:solidFill>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latin typeface="Calibri"/>
                <a:ea typeface="Calibri"/>
                <a:cs typeface="Calibri"/>
                <a:sym typeface="Calibri"/>
              </a:rPr>
              <a:t>4. What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learn about humanity from books in this section? </a:t>
            </a:r>
            <a:endParaRPr sz="1600" dirty="0">
              <a:solidFill>
                <a:schemeClr val="dk1"/>
              </a:solidFill>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latin typeface="Calibri"/>
                <a:ea typeface="Calibri"/>
                <a:cs typeface="Calibri"/>
                <a:sym typeface="Calibri"/>
              </a:rPr>
              <a:t>5. How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respond to his new learning? </a:t>
            </a:r>
            <a:endParaRPr sz="1600" dirty="0">
              <a:solidFill>
                <a:schemeClr val="dk1"/>
              </a:solidFill>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latin typeface="Calibri"/>
                <a:ea typeface="Calibri"/>
                <a:cs typeface="Calibri"/>
                <a:sym typeface="Calibri"/>
              </a:rPr>
              <a:t>6. What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think and feel about the family? </a:t>
            </a:r>
            <a:endParaRPr sz="1600" dirty="0">
              <a:solidFill>
                <a:schemeClr val="dk1"/>
              </a:solidFill>
              <a:latin typeface="Calibri"/>
              <a:ea typeface="Calibri"/>
              <a:cs typeface="Calibri"/>
              <a:sym typeface="Calibri"/>
            </a:endParaRPr>
          </a:p>
          <a:p>
            <a:pPr marL="0" lvl="0" indent="0" algn="l" rtl="0">
              <a:spcBef>
                <a:spcPts val="120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Calibri"/>
                <a:ea typeface="Calibri"/>
                <a:cs typeface="Calibri"/>
                <a:sym typeface="Calibri"/>
              </a:rPr>
              <a:t>Chapter 12 Key literary allusions - ‘Hamlet’</a:t>
            </a:r>
            <a:endParaRPr sz="1800" dirty="0"/>
          </a:p>
        </p:txBody>
      </p:sp>
      <p:sp>
        <p:nvSpPr>
          <p:cNvPr id="821" name="Google Shape;821;p133"/>
          <p:cNvSpPr txBox="1">
            <a:spLocks noGrp="1"/>
          </p:cNvSpPr>
          <p:nvPr>
            <p:ph type="body" idx="1"/>
          </p:nvPr>
        </p:nvSpPr>
        <p:spPr>
          <a:xfrm>
            <a:off x="311700" y="1152475"/>
            <a:ext cx="7070735"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600"/>
              </a:spcBef>
              <a:spcAft>
                <a:spcPts val="0"/>
              </a:spcAft>
              <a:buClr>
                <a:schemeClr val="dk1"/>
              </a:buClr>
              <a:buSzPct val="40740"/>
              <a:buFont typeface="Arial"/>
              <a:buNone/>
            </a:pPr>
            <a:r>
              <a:rPr lang="en" sz="2100" b="1" dirty="0">
                <a:solidFill>
                  <a:schemeClr val="dk1"/>
                </a:solidFill>
                <a:latin typeface="Calibri"/>
                <a:ea typeface="Calibri"/>
                <a:cs typeface="Calibri"/>
                <a:sym typeface="Calibri"/>
              </a:rPr>
              <a:t>Hamlet explores these ideas, philosophising in his soliloquies:</a:t>
            </a:r>
            <a:endParaRPr sz="2100" b="1" dirty="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en" sz="2100" dirty="0">
                <a:solidFill>
                  <a:schemeClr val="dk1"/>
                </a:solidFill>
                <a:latin typeface="Calibri"/>
                <a:ea typeface="Calibri"/>
                <a:cs typeface="Calibri"/>
                <a:sym typeface="Calibri"/>
              </a:rPr>
              <a:t>'We know what we are, but know not what we may be.’ </a:t>
            </a:r>
            <a:br>
              <a:rPr lang="en" sz="2100" dirty="0">
                <a:solidFill>
                  <a:schemeClr val="dk1"/>
                </a:solidFill>
                <a:latin typeface="Calibri"/>
                <a:ea typeface="Calibri"/>
                <a:cs typeface="Calibri"/>
                <a:sym typeface="Calibri"/>
              </a:rPr>
            </a:br>
            <a:r>
              <a:rPr lang="en" sz="2100" dirty="0">
                <a:solidFill>
                  <a:schemeClr val="dk1"/>
                </a:solidFill>
                <a:latin typeface="Calibri"/>
                <a:ea typeface="Calibri"/>
                <a:cs typeface="Calibri"/>
                <a:sym typeface="Calibri"/>
              </a:rPr>
              <a:t>(Hamlet Act IV, Sc 5, line 43).</a:t>
            </a:r>
            <a:endParaRPr sz="2100" dirty="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en" sz="2100" dirty="0">
                <a:solidFill>
                  <a:schemeClr val="dk1"/>
                </a:solidFill>
                <a:latin typeface="Calibri"/>
                <a:ea typeface="Calibri"/>
                <a:cs typeface="Calibri"/>
                <a:sym typeface="Calibri"/>
              </a:rPr>
              <a:t>'What a piece of work is a man! How noble in</a:t>
            </a:r>
            <a:br>
              <a:rPr lang="en" sz="2100" dirty="0">
                <a:solidFill>
                  <a:schemeClr val="dk1"/>
                </a:solidFill>
                <a:latin typeface="Calibri"/>
                <a:ea typeface="Calibri"/>
                <a:cs typeface="Calibri"/>
                <a:sym typeface="Calibri"/>
              </a:rPr>
            </a:br>
            <a:r>
              <a:rPr lang="en" sz="2100" b="1" dirty="0">
                <a:solidFill>
                  <a:schemeClr val="dk1"/>
                </a:solidFill>
                <a:latin typeface="Calibri"/>
                <a:ea typeface="Calibri"/>
                <a:cs typeface="Calibri"/>
                <a:sym typeface="Calibri"/>
              </a:rPr>
              <a:t> </a:t>
            </a:r>
            <a:r>
              <a:rPr lang="en" sz="2100" dirty="0">
                <a:solidFill>
                  <a:schemeClr val="dk1"/>
                </a:solidFill>
                <a:latin typeface="Calibri"/>
                <a:ea typeface="Calibri"/>
                <a:cs typeface="Calibri"/>
                <a:sym typeface="Calibri"/>
              </a:rPr>
              <a:t>reason, how infinite in faculty! In form and moving</a:t>
            </a:r>
            <a:br>
              <a:rPr lang="en" sz="2100" dirty="0">
                <a:solidFill>
                  <a:schemeClr val="dk1"/>
                </a:solidFill>
                <a:latin typeface="Calibri"/>
                <a:ea typeface="Calibri"/>
                <a:cs typeface="Calibri"/>
                <a:sym typeface="Calibri"/>
              </a:rPr>
            </a:br>
            <a:r>
              <a:rPr lang="en" sz="2100" dirty="0">
                <a:solidFill>
                  <a:schemeClr val="dk1"/>
                </a:solidFill>
                <a:latin typeface="Calibri"/>
                <a:ea typeface="Calibri"/>
                <a:cs typeface="Calibri"/>
                <a:sym typeface="Calibri"/>
              </a:rPr>
              <a:t> how express and admirable! In action how like an Angel!</a:t>
            </a:r>
            <a:br>
              <a:rPr lang="en" sz="2100" dirty="0">
                <a:solidFill>
                  <a:schemeClr val="dk1"/>
                </a:solidFill>
                <a:latin typeface="Calibri"/>
                <a:ea typeface="Calibri"/>
                <a:cs typeface="Calibri"/>
                <a:sym typeface="Calibri"/>
              </a:rPr>
            </a:br>
            <a:r>
              <a:rPr lang="en" sz="2100" dirty="0">
                <a:solidFill>
                  <a:schemeClr val="dk1"/>
                </a:solidFill>
                <a:latin typeface="Calibri"/>
                <a:ea typeface="Calibri"/>
                <a:cs typeface="Calibri"/>
                <a:sym typeface="Calibri"/>
              </a:rPr>
              <a:t> in apprehension how like a god!’</a:t>
            </a:r>
            <a:br>
              <a:rPr lang="en" sz="2100" dirty="0">
                <a:solidFill>
                  <a:schemeClr val="dk1"/>
                </a:solidFill>
                <a:latin typeface="Calibri"/>
                <a:ea typeface="Calibri"/>
                <a:cs typeface="Calibri"/>
                <a:sym typeface="Calibri"/>
              </a:rPr>
            </a:br>
            <a:r>
              <a:rPr lang="en" sz="2100" dirty="0">
                <a:solidFill>
                  <a:schemeClr val="dk1"/>
                </a:solidFill>
                <a:latin typeface="Calibri"/>
                <a:ea typeface="Calibri"/>
                <a:cs typeface="Calibri"/>
                <a:sym typeface="Calibri"/>
              </a:rPr>
              <a:t>(Hamlet Act II, Sc 2)</a:t>
            </a:r>
            <a:endParaRPr sz="2100" dirty="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en" sz="2100" dirty="0">
                <a:solidFill>
                  <a:schemeClr val="dk1"/>
                </a:solidFill>
                <a:latin typeface="Calibri"/>
                <a:ea typeface="Calibri"/>
                <a:cs typeface="Calibri"/>
                <a:sym typeface="Calibri"/>
              </a:rPr>
              <a:t> </a:t>
            </a:r>
            <a:endParaRPr sz="2100" dirty="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en" sz="2100" b="1" dirty="0">
                <a:solidFill>
                  <a:schemeClr val="dk1"/>
                </a:solidFill>
                <a:latin typeface="Calibri"/>
                <a:ea typeface="Calibri"/>
                <a:cs typeface="Calibri"/>
                <a:sym typeface="Calibri"/>
              </a:rPr>
              <a:t>Shelley explores these same ideas via the </a:t>
            </a:r>
            <a:r>
              <a:rPr lang="en-GB" sz="2100" b="1" dirty="0">
                <a:solidFill>
                  <a:schemeClr val="dk1"/>
                </a:solidFill>
                <a:latin typeface="Calibri"/>
                <a:ea typeface="Calibri"/>
                <a:cs typeface="Calibri"/>
                <a:sym typeface="Calibri"/>
              </a:rPr>
              <a:t>Creature</a:t>
            </a:r>
            <a:r>
              <a:rPr lang="en" sz="2100" b="1" dirty="0">
                <a:solidFill>
                  <a:schemeClr val="dk1"/>
                </a:solidFill>
                <a:latin typeface="Calibri"/>
                <a:ea typeface="Calibri"/>
                <a:cs typeface="Calibri"/>
                <a:sym typeface="Calibri"/>
              </a:rPr>
              <a:t>’s growth, his actions, and what he learns of humanity from his moment of birth, to the ‘present’ in the Arctic ice. </a:t>
            </a:r>
            <a:endParaRPr sz="21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Letters 1 and 2</a:t>
            </a:r>
            <a:endParaRPr/>
          </a:p>
        </p:txBody>
      </p:sp>
      <p:sp>
        <p:nvSpPr>
          <p:cNvPr id="148" name="Google Shape;148;p23"/>
          <p:cNvSpPr txBox="1">
            <a:spLocks noGrp="1"/>
          </p:cNvSpPr>
          <p:nvPr>
            <p:ph type="body" idx="1"/>
          </p:nvPr>
        </p:nvSpPr>
        <p:spPr>
          <a:prstGeom prst="rect">
            <a:avLst/>
          </a:prstGeom>
        </p:spPr>
        <p:txBody>
          <a:bodyPr spcFirstLastPara="1" wrap="square" lIns="91425" tIns="91425" rIns="91425" bIns="91425" anchor="t" anchorCtr="0">
            <a:normAutofit/>
          </a:bodyPr>
          <a:lstStyle/>
          <a:p>
            <a:pPr marL="3810" marR="987971" lvl="0" indent="4572" algn="l" rtl="0">
              <a:lnSpc>
                <a:spcPct val="99960"/>
              </a:lnSpc>
              <a:spcBef>
                <a:spcPts val="600"/>
              </a:spcBef>
              <a:spcAft>
                <a:spcPts val="0"/>
              </a:spcAft>
              <a:buNone/>
            </a:pPr>
            <a:endParaRPr sz="1200" dirty="0">
              <a:solidFill>
                <a:schemeClr val="dk1"/>
              </a:solidFill>
            </a:endParaRPr>
          </a:p>
        </p:txBody>
      </p:sp>
      <p:sp>
        <p:nvSpPr>
          <p:cNvPr id="149" name="Google Shape;149;p23"/>
          <p:cNvSpPr txBox="1">
            <a:spLocks noGrp="1"/>
          </p:cNvSpPr>
          <p:nvPr>
            <p:ph type="body" idx="2"/>
          </p:nvPr>
        </p:nvSpPr>
        <p:spPr>
          <a:prstGeom prst="rect">
            <a:avLst/>
          </a:prstGeom>
        </p:spPr>
        <p:txBody>
          <a:bodyPr spcFirstLastPara="1" wrap="square" lIns="91425" tIns="91425" rIns="91425" bIns="91425" anchor="t" anchorCtr="0">
            <a:normAutofit/>
          </a:bodyPr>
          <a:lstStyle/>
          <a:p>
            <a:pPr marL="8382" marR="724192" lvl="0" indent="-6096" algn="l" rtl="0">
              <a:lnSpc>
                <a:spcPct val="147185"/>
              </a:lnSpc>
              <a:spcBef>
                <a:spcPts val="567"/>
              </a:spcBef>
              <a:spcAft>
                <a:spcPts val="0"/>
              </a:spcAft>
              <a:buNone/>
            </a:pPr>
            <a:endParaRPr sz="1300" dirty="0">
              <a:solidFill>
                <a:schemeClr val="dk1"/>
              </a:solidFill>
            </a:endParaRPr>
          </a:p>
        </p:txBody>
      </p:sp>
      <p:graphicFrame>
        <p:nvGraphicFramePr>
          <p:cNvPr id="2" name="Table 1">
            <a:extLst>
              <a:ext uri="{FF2B5EF4-FFF2-40B4-BE49-F238E27FC236}">
                <a16:creationId xmlns:a16="http://schemas.microsoft.com/office/drawing/2014/main" id="{304E53C1-D3D6-487A-A6D1-D32DF26609FB}"/>
              </a:ext>
            </a:extLst>
          </p:cNvPr>
          <p:cNvGraphicFramePr>
            <a:graphicFrameLocks noGrp="1"/>
          </p:cNvGraphicFramePr>
          <p:nvPr>
            <p:extLst>
              <p:ext uri="{D42A27DB-BD31-4B8C-83A1-F6EECF244321}">
                <p14:modId xmlns:p14="http://schemas.microsoft.com/office/powerpoint/2010/main" val="733884094"/>
              </p:ext>
            </p:extLst>
          </p:nvPr>
        </p:nvGraphicFramePr>
        <p:xfrm>
          <a:off x="311700" y="975084"/>
          <a:ext cx="8341482" cy="3942257"/>
        </p:xfrm>
        <a:graphic>
          <a:graphicData uri="http://schemas.openxmlformats.org/drawingml/2006/table">
            <a:tbl>
              <a:tblPr firstRow="1" bandRow="1">
                <a:tableStyleId>{664E70F1-78AF-426A-B304-97A9625503BC}</a:tableStyleId>
              </a:tblPr>
              <a:tblGrid>
                <a:gridCol w="4170741">
                  <a:extLst>
                    <a:ext uri="{9D8B030D-6E8A-4147-A177-3AD203B41FA5}">
                      <a16:colId xmlns:a16="http://schemas.microsoft.com/office/drawing/2014/main" val="3217231704"/>
                    </a:ext>
                  </a:extLst>
                </a:gridCol>
                <a:gridCol w="4170741">
                  <a:extLst>
                    <a:ext uri="{9D8B030D-6E8A-4147-A177-3AD203B41FA5}">
                      <a16:colId xmlns:a16="http://schemas.microsoft.com/office/drawing/2014/main" val="4223082939"/>
                    </a:ext>
                  </a:extLst>
                </a:gridCol>
              </a:tblGrid>
              <a:tr h="487884">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rgbClr val="706F6F"/>
                          </a:solidFill>
                          <a:latin typeface="Calibri" panose="020F0502020204030204" pitchFamily="34" charset="0"/>
                          <a:ea typeface="Calibri" panose="020F0502020204030204" pitchFamily="34" charset="0"/>
                          <a:cs typeface="Calibri" panose="020F0502020204030204" pitchFamily="34" charset="0"/>
                        </a:rPr>
                        <a:t>Letter 1 </a:t>
                      </a:r>
                    </a:p>
                    <a:p>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rgbClr val="706F6F"/>
                          </a:solidFill>
                          <a:latin typeface="Calibri" panose="020F0502020204030204" pitchFamily="34" charset="0"/>
                          <a:ea typeface="Calibri" panose="020F0502020204030204" pitchFamily="34" charset="0"/>
                          <a:cs typeface="Calibri" panose="020F0502020204030204" pitchFamily="34" charset="0"/>
                        </a:rPr>
                        <a:t>Letter 2  </a:t>
                      </a:r>
                    </a:p>
                    <a:p>
                      <a:endParaRPr lang="en-GB" sz="14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57555329"/>
                  </a:ext>
                </a:extLst>
              </a:tr>
              <a:tr h="66007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Opening: </a:t>
                      </a: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‘You will rejoice to hear that no disaster has accompanied  the commencement of an enterprise which you have regarded with such  evil forebodings’ </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Opening: </a:t>
                      </a: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‘How slowly the time passes here, encompassed by frost and snow!’  </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4056279526"/>
                  </a:ext>
                </a:extLst>
              </a:tr>
              <a:tr h="51658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Ending: </a:t>
                      </a: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‘Heaven shower down blessings on you, and save me, that I may  again and again testify my gratitude for all your love and kindness’ </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Ending: </a:t>
                      </a: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‘Remember me with affection should you never hear from me again’ </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3123589797"/>
                  </a:ext>
                </a:extLst>
              </a:tr>
              <a:tr h="2174417">
                <a:tc>
                  <a:txBody>
                    <a:bodyPr/>
                    <a:lstStyle/>
                    <a:p>
                      <a:pPr marL="3810" marR="987971" lvl="0" indent="4572" algn="l" rtl="0">
                        <a:lnSpc>
                          <a:spcPct val="99960"/>
                        </a:lnSpc>
                        <a:spcBef>
                          <a:spcPts val="600"/>
                        </a:spcBef>
                        <a:spcAft>
                          <a:spcPts val="0"/>
                        </a:spcAft>
                        <a:buNone/>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Consider:</a:t>
                      </a:r>
                    </a:p>
                    <a:p>
                      <a:pPr marL="3810" marR="987971" lvl="0" indent="4572" algn="l" rtl="0">
                        <a:lnSpc>
                          <a:spcPct val="99960"/>
                        </a:lnSpc>
                        <a:spcBef>
                          <a:spcPts val="600"/>
                        </a:spcBef>
                        <a:spcAft>
                          <a:spcPts val="0"/>
                        </a:spcAft>
                        <a:buClr>
                          <a:schemeClr val="dk1"/>
                        </a:buClr>
                        <a:buSzPts val="1100"/>
                        <a:buFont typeface="Arial"/>
                        <a:buNone/>
                      </a:pPr>
                      <a:endPar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1200"/>
                        </a:spcAft>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If there is a shift in Walton’s confidence levels between the start and end of Letter 1? If so, why? What does this show us about his character?</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8382" marR="724192" lvl="0" indent="-6096" algn="l" rtl="0">
                        <a:lnSpc>
                          <a:spcPct val="147185"/>
                        </a:lnSpc>
                        <a:spcBef>
                          <a:spcPts val="567"/>
                        </a:spcBef>
                        <a:spcAft>
                          <a:spcPts val="0"/>
                        </a:spcAft>
                        <a:buNone/>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Consider:</a:t>
                      </a:r>
                    </a:p>
                    <a:p>
                      <a:pPr marL="8382" marR="724192" lvl="0" indent="-6096" algn="l" rtl="0">
                        <a:lnSpc>
                          <a:spcPct val="147185"/>
                        </a:lnSpc>
                        <a:spcBef>
                          <a:spcPts val="567"/>
                        </a:spcBef>
                        <a:spcAft>
                          <a:spcPts val="0"/>
                        </a:spcAft>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The significance and purpose of alluding to Coleridge’s ‘The Rime of the Ancient Mariner’ in the opening sentence.</a:t>
                      </a:r>
                    </a:p>
                    <a:p>
                      <a:pPr marL="8382" marR="724192" lvl="0" indent="-6096" algn="l" rtl="0">
                        <a:lnSpc>
                          <a:spcPct val="147185"/>
                        </a:lnSpc>
                        <a:spcBef>
                          <a:spcPts val="567"/>
                        </a:spcBef>
                        <a:spcAft>
                          <a:spcPts val="0"/>
                        </a:spcAft>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The significance and purpose to Walton alluding to the fact that he may not come home alive.</a:t>
                      </a:r>
                    </a:p>
                    <a:p>
                      <a:pPr marL="8382" marR="724192" lvl="0" indent="-6096" algn="l" rtl="0">
                        <a:lnSpc>
                          <a:spcPct val="147185"/>
                        </a:lnSpc>
                        <a:spcBef>
                          <a:spcPts val="567"/>
                        </a:spcBef>
                        <a:spcAft>
                          <a:spcPts val="0"/>
                        </a:spcAft>
                        <a:buClr>
                          <a:schemeClr val="dk1"/>
                        </a:buClr>
                        <a:buSzPct val="84615"/>
                        <a:buFont typeface="Arial"/>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If there has been a further shift in Walton’s confidence about his expedition from Letter 1? If so why?</a:t>
                      </a: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943739508"/>
                  </a:ext>
                </a:extLst>
              </a:tr>
            </a:tbl>
          </a:graphicData>
        </a:graphic>
      </p:graphicFrame>
    </p:spTree>
    <p:extLst>
      <p:ext uri="{BB962C8B-B14F-4D97-AF65-F5344CB8AC3E}">
        <p14:creationId xmlns:p14="http://schemas.microsoft.com/office/powerpoint/2010/main" val="5259109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3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827" name="Google Shape;827;p134"/>
          <p:cNvSpPr txBox="1">
            <a:spLocks noGrp="1"/>
          </p:cNvSpPr>
          <p:nvPr>
            <p:ph type="body" idx="1"/>
          </p:nvPr>
        </p:nvSpPr>
        <p:spPr>
          <a:xfrm>
            <a:off x="311700" y="1152475"/>
            <a:ext cx="713797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b="1" dirty="0">
                <a:solidFill>
                  <a:schemeClr val="dk1"/>
                </a:solidFill>
                <a:highlight>
                  <a:srgbClr val="FFFFFF"/>
                </a:highlight>
                <a:latin typeface="Calibri"/>
                <a:ea typeface="Calibri"/>
                <a:cs typeface="Calibri"/>
                <a:sym typeface="Calibri"/>
              </a:rPr>
              <a:t>How does Shelley use language to show the innocence and vulnerability of the creature? </a:t>
            </a:r>
            <a:endParaRPr sz="17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700" i="1" dirty="0">
                <a:solidFill>
                  <a:schemeClr val="dk1"/>
                </a:solidFill>
                <a:highlight>
                  <a:srgbClr val="FFFFFF"/>
                </a:highlight>
                <a:latin typeface="Calibri"/>
                <a:ea typeface="Calibri"/>
                <a:cs typeface="Calibri"/>
                <a:sym typeface="Calibri"/>
              </a:rPr>
              <a:t>'I was still cold when under one of the trees I found a huge cloak, with which I covered myself, and sat down upon the ground. No distinct ideas occupied my mind; all was confused. I felt light, and hunger, and thirst, and darkness; innumerable sounds rang in my ears, and on all sides various scents saluted me; the only object that I could distinguish was the bright moon, and I fixed my eyes on that with pleasure.’</a:t>
            </a:r>
            <a:endParaRPr sz="20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833" name="Google Shape;833;p135"/>
          <p:cNvSpPr txBox="1">
            <a:spLocks noGrp="1"/>
          </p:cNvSpPr>
          <p:nvPr>
            <p:ph type="body" idx="1"/>
          </p:nvPr>
        </p:nvSpPr>
        <p:spPr>
          <a:xfrm>
            <a:off x="311700" y="1131150"/>
            <a:ext cx="692954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b="1" dirty="0">
                <a:solidFill>
                  <a:schemeClr val="dk1"/>
                </a:solidFill>
                <a:latin typeface="Calibri"/>
                <a:ea typeface="Calibri"/>
                <a:cs typeface="Calibri"/>
                <a:sym typeface="Calibri"/>
              </a:rPr>
              <a:t>How does Shelley use language to show the </a:t>
            </a:r>
            <a:r>
              <a:rPr lang="en-GB" sz="1700" b="1" dirty="0">
                <a:solidFill>
                  <a:schemeClr val="dk1"/>
                </a:solidFill>
                <a:latin typeface="Calibri"/>
                <a:ea typeface="Calibri"/>
                <a:cs typeface="Calibri"/>
                <a:sym typeface="Calibri"/>
              </a:rPr>
              <a:t>C</a:t>
            </a:r>
            <a:r>
              <a:rPr lang="en" sz="1700" b="1" dirty="0">
                <a:solidFill>
                  <a:schemeClr val="dk1"/>
                </a:solidFill>
                <a:latin typeface="Calibri"/>
                <a:ea typeface="Calibri"/>
                <a:cs typeface="Calibri"/>
                <a:sym typeface="Calibri"/>
              </a:rPr>
              <a:t>reature’s joy in Chapter 12? </a:t>
            </a:r>
            <a:endParaRPr sz="17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700" i="1" dirty="0">
                <a:solidFill>
                  <a:schemeClr val="dk1"/>
                </a:solidFill>
                <a:latin typeface="Calibri"/>
                <a:ea typeface="Calibri"/>
                <a:cs typeface="Calibri"/>
                <a:sym typeface="Calibri"/>
              </a:rPr>
              <a:t>'The pleasant showers and genial warmth of spring greatly altered the aspect of the earth […] Happy, happy earth! Fit habitation for gods, which, so short a time before, was bleak, damp, and unwholesome. My spirits were elevated by the enchanting appearance of nature; the past was blotted from my memory, the present was tranquil, and the future gilded by bright rays of hope and anticipations of joy.’</a:t>
            </a:r>
            <a:endParaRPr sz="20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3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3</a:t>
            </a:r>
            <a:endParaRPr dirty="0"/>
          </a:p>
        </p:txBody>
      </p:sp>
      <p:sp>
        <p:nvSpPr>
          <p:cNvPr id="839" name="Google Shape;839;p136"/>
          <p:cNvSpPr txBox="1">
            <a:spLocks noGrp="1"/>
          </p:cNvSpPr>
          <p:nvPr>
            <p:ph type="body" idx="1"/>
          </p:nvPr>
        </p:nvSpPr>
        <p:spPr>
          <a:xfrm>
            <a:off x="311700" y="1152475"/>
            <a:ext cx="708418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latin typeface="Calibri"/>
                <a:ea typeface="Calibri"/>
                <a:cs typeface="Calibri"/>
                <a:sym typeface="Calibri"/>
              </a:rPr>
              <a:t>How does Shelley use language to convey the creature’s loneliness </a:t>
            </a:r>
            <a:r>
              <a:rPr lang="en-GB" sz="1600" b="1" dirty="0">
                <a:solidFill>
                  <a:schemeClr val="dk1"/>
                </a:solidFill>
                <a:latin typeface="Calibri"/>
                <a:ea typeface="Calibri"/>
                <a:cs typeface="Calibri"/>
                <a:sym typeface="Calibri"/>
              </a:rPr>
              <a:t>in Chapter 13?</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latin typeface="Calibri"/>
                <a:ea typeface="Calibri"/>
                <a:cs typeface="Calibri"/>
                <a:sym typeface="Calibri"/>
              </a:rPr>
              <a:t>'But where were my friends and relations? No father had watched my infant days, no mother had blessed me with smiles and caresses; or if they had, all my past life was now a blot, a blind vacancy in which I distinguished nothing. From my earliest remembrance I had been as I then was in height and proportion. I had never yet seen a being resembling me or who claimed any intercourse with me. What was I? The question again recurred, to be answered only with groans.’</a:t>
            </a:r>
            <a:endParaRPr sz="2800" u="sng"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845" name="Google Shape;845;p137"/>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was a poor, helpless, miserable wretch’, </a:t>
            </a:r>
            <a:r>
              <a:rPr lang="en" sz="1400" dirty="0">
                <a:solidFill>
                  <a:schemeClr val="dk1"/>
                </a:solidFill>
                <a:latin typeface="Calibri"/>
                <a:ea typeface="Calibri"/>
                <a:cs typeface="Calibri"/>
                <a:sym typeface="Calibri"/>
              </a:rPr>
              <a:t>Chapter 11</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‘How I was terrified when I viewed myself in a transparent pool!’, </a:t>
            </a:r>
            <a:r>
              <a:rPr lang="en" sz="1400" dirty="0">
                <a:solidFill>
                  <a:schemeClr val="dk1"/>
                </a:solidFill>
                <a:latin typeface="Calibri"/>
                <a:ea typeface="Calibri"/>
                <a:cs typeface="Calibri"/>
                <a:sym typeface="Calibri"/>
              </a:rPr>
              <a:t>Chapter 12</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became fully convinced that I was in reality the monster that I am’, </a:t>
            </a:r>
            <a:r>
              <a:rPr lang="en" sz="1400" dirty="0">
                <a:solidFill>
                  <a:schemeClr val="dk1"/>
                </a:solidFill>
                <a:latin typeface="Calibri"/>
                <a:ea typeface="Calibri"/>
                <a:cs typeface="Calibri"/>
                <a:sym typeface="Calibri"/>
              </a:rPr>
              <a:t>Chapter 12</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wished sometimes to shake off all thought and feeling’, </a:t>
            </a:r>
            <a:r>
              <a:rPr lang="en" sz="1400" dirty="0">
                <a:solidFill>
                  <a:schemeClr val="dk1"/>
                </a:solidFill>
                <a:latin typeface="Calibri"/>
                <a:ea typeface="Calibri"/>
                <a:cs typeface="Calibri"/>
                <a:sym typeface="Calibri"/>
              </a:rPr>
              <a:t>Chapter 13</a:t>
            </a:r>
            <a:endParaRPr sz="1400" dirty="0">
              <a:solidFill>
                <a:schemeClr val="dk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38"/>
          <p:cNvSpPr txBox="1">
            <a:spLocks noGrp="1"/>
          </p:cNvSpPr>
          <p:nvPr>
            <p:ph type="title"/>
          </p:nvPr>
        </p:nvSpPr>
        <p:spPr>
          <a:xfrm>
            <a:off x="311700" y="445025"/>
            <a:ext cx="67681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00" dirty="0">
                <a:latin typeface="Calibri"/>
                <a:ea typeface="Calibri"/>
                <a:cs typeface="Calibri"/>
                <a:sym typeface="Calibri"/>
              </a:rPr>
              <a:t>What we know about the Creature at this point in the text:</a:t>
            </a:r>
            <a:endParaRPr sz="1600" dirty="0"/>
          </a:p>
        </p:txBody>
      </p:sp>
      <p:graphicFrame>
        <p:nvGraphicFramePr>
          <p:cNvPr id="851" name="Google Shape;851;p138"/>
          <p:cNvGraphicFramePr/>
          <p:nvPr>
            <p:extLst>
              <p:ext uri="{D42A27DB-BD31-4B8C-83A1-F6EECF244321}">
                <p14:modId xmlns:p14="http://schemas.microsoft.com/office/powerpoint/2010/main" val="1516510978"/>
              </p:ext>
            </p:extLst>
          </p:nvPr>
        </p:nvGraphicFramePr>
        <p:xfrm>
          <a:off x="361054" y="1618483"/>
          <a:ext cx="7239000" cy="2370680"/>
        </p:xfrm>
        <a:graphic>
          <a:graphicData uri="http://schemas.openxmlformats.org/drawingml/2006/table">
            <a:tbl>
              <a:tblPr>
                <a:noFill/>
                <a:tableStyleId>{93C32F16-5732-467A-886B-67FCF679FF26}</a:tableStyleId>
              </a:tblPr>
              <a:tblGrid>
                <a:gridCol w="1336450">
                  <a:extLst>
                    <a:ext uri="{9D8B030D-6E8A-4147-A177-3AD203B41FA5}">
                      <a16:colId xmlns:a16="http://schemas.microsoft.com/office/drawing/2014/main" val="20000"/>
                    </a:ext>
                  </a:extLst>
                </a:gridCol>
                <a:gridCol w="2728350">
                  <a:extLst>
                    <a:ext uri="{9D8B030D-6E8A-4147-A177-3AD203B41FA5}">
                      <a16:colId xmlns:a16="http://schemas.microsoft.com/office/drawing/2014/main" val="20001"/>
                    </a:ext>
                  </a:extLst>
                </a:gridCol>
                <a:gridCol w="31742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b="1">
                          <a:latin typeface="Calibri" panose="020F0502020204030204" pitchFamily="34" charset="0"/>
                          <a:ea typeface="Calibri" panose="020F0502020204030204" pitchFamily="34" charset="0"/>
                          <a:cs typeface="Calibri" panose="020F0502020204030204" pitchFamily="34" charset="0"/>
                        </a:rPr>
                        <a:t>Chapter</a:t>
                      </a: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What we know (Is it implicit, or explicit?</a:t>
                      </a:r>
                      <a:endParaRPr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 b="1">
                          <a:latin typeface="Calibri" panose="020F0502020204030204" pitchFamily="34" charset="0"/>
                          <a:ea typeface="Calibri" panose="020F0502020204030204" pitchFamily="34" charset="0"/>
                          <a:cs typeface="Calibri" panose="020F0502020204030204" pitchFamily="34" charset="0"/>
                        </a:rPr>
                        <a:t>Evidence from the text</a:t>
                      </a: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0"/>
                  </a:ext>
                </a:extLst>
              </a:tr>
              <a:tr h="888175">
                <a:tc>
                  <a:txBody>
                    <a:bodyPr/>
                    <a:lstStyle/>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1"/>
                  </a:ext>
                </a:extLst>
              </a:tr>
              <a:tr h="888175">
                <a:tc>
                  <a:txBody>
                    <a:bodyPr/>
                    <a:lstStyle/>
                    <a:p>
                      <a:pPr marL="0" lvl="0" indent="0" algn="l" rtl="0">
                        <a:spcBef>
                          <a:spcPts val="0"/>
                        </a:spcBef>
                        <a:spcAft>
                          <a:spcPts val="0"/>
                        </a:spcAft>
                        <a:buNone/>
                      </a:pP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3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De Lacey Family</a:t>
            </a:r>
            <a:endParaRPr/>
          </a:p>
        </p:txBody>
      </p:sp>
      <p:sp>
        <p:nvSpPr>
          <p:cNvPr id="857" name="Google Shape;857;p139"/>
          <p:cNvSpPr txBox="1">
            <a:spLocks noGrp="1"/>
          </p:cNvSpPr>
          <p:nvPr>
            <p:ph type="body" idx="1"/>
          </p:nvPr>
        </p:nvSpPr>
        <p:spPr>
          <a:xfrm>
            <a:off x="311700" y="1152475"/>
            <a:ext cx="70102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‘Nothing could exceed the love and respect which the younger cottagers exhibited towards their venerable companion’, </a:t>
            </a:r>
            <a:r>
              <a:rPr lang="en" sz="1400" dirty="0">
                <a:solidFill>
                  <a:schemeClr val="dk1"/>
                </a:solidFill>
                <a:latin typeface="Calibri"/>
                <a:ea typeface="Calibri"/>
                <a:cs typeface="Calibri"/>
                <a:sym typeface="Calibri"/>
              </a:rPr>
              <a:t>Chapter 12</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‘It was poverty, and the suffered that evil in a very distressing degree’, </a:t>
            </a:r>
            <a:r>
              <a:rPr lang="en" sz="1400" dirty="0">
                <a:solidFill>
                  <a:schemeClr val="dk1"/>
                </a:solidFill>
                <a:latin typeface="Calibri"/>
                <a:ea typeface="Calibri"/>
                <a:cs typeface="Calibri"/>
                <a:sym typeface="Calibri"/>
              </a:rPr>
              <a:t>Chapter 12</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‘[De Lacey] was descended from a good family in France, where he had lived [...] in affluence, respected by his superiors and beloved by his equals’, </a:t>
            </a:r>
            <a:r>
              <a:rPr lang="en" sz="1400" dirty="0">
                <a:solidFill>
                  <a:schemeClr val="dk1"/>
                </a:solidFill>
                <a:latin typeface="Calibri"/>
                <a:ea typeface="Calibri"/>
                <a:cs typeface="Calibri"/>
                <a:sym typeface="Calibri"/>
              </a:rPr>
              <a:t>Chapter 14</a:t>
            </a:r>
            <a:endParaRPr sz="1400" dirty="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4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Quotations: Safie</a:t>
            </a:r>
            <a:endParaRPr dirty="0"/>
          </a:p>
        </p:txBody>
      </p:sp>
      <p:sp>
        <p:nvSpPr>
          <p:cNvPr id="863" name="Google Shape;863;p14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beheld a countenance of angelic beauty and expression’,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hapter 13</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‘She was understood by, nor herself understood, by the cottagers’</a:t>
            </a:r>
            <a:r>
              <a:rPr lang="en-GB" sz="1400" i="1" dirty="0">
                <a:solidFill>
                  <a:schemeClr val="dk1"/>
                </a:solidFill>
                <a:latin typeface="Calibri"/>
                <a:ea typeface="Calibri"/>
                <a:cs typeface="Calibri"/>
                <a:sym typeface="Calibri"/>
              </a:rPr>
              <a:t>,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hapter 13</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‘Lovely Arabian’, </a:t>
            </a:r>
            <a:r>
              <a:rPr lang="en" sz="1400" dirty="0">
                <a:solidFill>
                  <a:schemeClr val="dk1"/>
                </a:solidFill>
                <a:latin typeface="Calibri"/>
                <a:ea typeface="Calibri"/>
                <a:cs typeface="Calibri"/>
                <a:sym typeface="Calibri"/>
              </a:rPr>
              <a:t>Chapter 14</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‘She hesitated some time, but at length she formed her determination’, </a:t>
            </a:r>
            <a:r>
              <a:rPr lang="en" sz="1400" dirty="0">
                <a:solidFill>
                  <a:schemeClr val="dk1"/>
                </a:solidFill>
                <a:latin typeface="Calibri"/>
                <a:ea typeface="Calibri"/>
                <a:cs typeface="Calibri"/>
                <a:sym typeface="Calibri"/>
              </a:rPr>
              <a:t>Chapter 14</a:t>
            </a:r>
            <a:endParaRPr sz="1400" dirty="0">
              <a:solidFill>
                <a:schemeClr val="dk1"/>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41"/>
          <p:cNvSpPr txBox="1">
            <a:spLocks noGrp="1"/>
          </p:cNvSpPr>
          <p:nvPr>
            <p:ph type="title"/>
          </p:nvPr>
        </p:nvSpPr>
        <p:spPr>
          <a:xfrm>
            <a:off x="311700" y="249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dirty="0">
                <a:latin typeface="Calibri"/>
                <a:ea typeface="Calibri"/>
                <a:cs typeface="Calibri"/>
                <a:sym typeface="Calibri"/>
              </a:rPr>
              <a:t>Key themes and ideas:</a:t>
            </a:r>
            <a:br>
              <a:rPr lang="en" sz="3200" b="1" u="sng" dirty="0">
                <a:latin typeface="Calibri"/>
                <a:ea typeface="Calibri"/>
                <a:cs typeface="Calibri"/>
                <a:sym typeface="Calibri"/>
              </a:rPr>
            </a:br>
            <a:r>
              <a:rPr lang="en-GB" sz="3200" dirty="0">
                <a:latin typeface="Calibri"/>
                <a:ea typeface="Calibri"/>
                <a:cs typeface="Calibri"/>
                <a:sym typeface="Calibri"/>
              </a:rPr>
              <a:t>Th</a:t>
            </a:r>
            <a:r>
              <a:rPr lang="en" sz="3200" dirty="0">
                <a:latin typeface="Calibri"/>
                <a:ea typeface="Calibri"/>
                <a:cs typeface="Calibri"/>
                <a:sym typeface="Calibri"/>
              </a:rPr>
              <a:t>e Creature and the DeLaceys</a:t>
            </a:r>
            <a:endParaRPr sz="2000" dirty="0"/>
          </a:p>
        </p:txBody>
      </p:sp>
      <p:sp>
        <p:nvSpPr>
          <p:cNvPr id="869" name="Google Shape;869;p141"/>
          <p:cNvSpPr txBox="1">
            <a:spLocks noGrp="1"/>
          </p:cNvSpPr>
          <p:nvPr>
            <p:ph type="body" idx="1"/>
          </p:nvPr>
        </p:nvSpPr>
        <p:spPr>
          <a:xfrm>
            <a:off x="311700" y="1689850"/>
            <a:ext cx="7077459" cy="287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800"/>
              </a:spcBef>
              <a:spcAft>
                <a:spcPts val="0"/>
              </a:spcAft>
              <a:buNone/>
            </a:pPr>
            <a:r>
              <a:rPr lang="en" sz="3200" dirty="0">
                <a:solidFill>
                  <a:schemeClr val="dk1"/>
                </a:solidFill>
                <a:latin typeface="Calibri"/>
                <a:ea typeface="Calibri"/>
                <a:cs typeface="Calibri"/>
                <a:sym typeface="Calibri"/>
              </a:rPr>
              <a:t>The Creature’s </a:t>
            </a:r>
            <a:r>
              <a:rPr lang="en" sz="3200" b="1" dirty="0">
                <a:solidFill>
                  <a:schemeClr val="dk1"/>
                </a:solidFill>
                <a:latin typeface="Calibri"/>
                <a:ea typeface="Calibri"/>
                <a:cs typeface="Calibri"/>
                <a:sym typeface="Calibri"/>
              </a:rPr>
              <a:t>kindness </a:t>
            </a:r>
            <a:r>
              <a:rPr lang="en" sz="3200" dirty="0">
                <a:solidFill>
                  <a:schemeClr val="dk1"/>
                </a:solidFill>
                <a:latin typeface="Calibri"/>
                <a:ea typeface="Calibri"/>
                <a:cs typeface="Calibri"/>
                <a:sym typeface="Calibri"/>
              </a:rPr>
              <a:t>shows that </a:t>
            </a:r>
            <a:r>
              <a:rPr lang="en" sz="3200" b="1" dirty="0">
                <a:solidFill>
                  <a:schemeClr val="dk1"/>
                </a:solidFill>
                <a:latin typeface="Calibri"/>
                <a:ea typeface="Calibri"/>
                <a:cs typeface="Calibri"/>
                <a:sym typeface="Calibri"/>
              </a:rPr>
              <a:t>monstrosity and evil </a:t>
            </a:r>
            <a:r>
              <a:rPr lang="en" sz="3200" i="1" dirty="0">
                <a:solidFill>
                  <a:schemeClr val="dk1"/>
                </a:solidFill>
                <a:latin typeface="Calibri"/>
                <a:ea typeface="Calibri"/>
                <a:cs typeface="Calibri"/>
                <a:sym typeface="Calibri"/>
              </a:rPr>
              <a:t>is not </a:t>
            </a:r>
            <a:r>
              <a:rPr lang="en" sz="3200" b="1" dirty="0">
                <a:solidFill>
                  <a:schemeClr val="dk1"/>
                </a:solidFill>
                <a:latin typeface="Calibri"/>
                <a:ea typeface="Calibri"/>
                <a:cs typeface="Calibri"/>
                <a:sym typeface="Calibri"/>
              </a:rPr>
              <a:t>innate</a:t>
            </a:r>
            <a:r>
              <a:rPr lang="en"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0" lvl="0" indent="0" algn="l" rtl="0">
              <a:spcBef>
                <a:spcPts val="800"/>
              </a:spcBef>
              <a:spcAft>
                <a:spcPts val="0"/>
              </a:spcAft>
              <a:buNone/>
            </a:pPr>
            <a:r>
              <a:rPr lang="en" sz="3200" dirty="0">
                <a:solidFill>
                  <a:schemeClr val="dk1"/>
                </a:solidFill>
                <a:latin typeface="Calibri"/>
                <a:ea typeface="Calibri"/>
                <a:cs typeface="Calibri"/>
                <a:sym typeface="Calibri"/>
              </a:rPr>
              <a:t>via the Creature, Shelley </a:t>
            </a:r>
            <a:r>
              <a:rPr lang="en" sz="3200" b="1" dirty="0">
                <a:solidFill>
                  <a:schemeClr val="dk1"/>
                </a:solidFill>
                <a:latin typeface="Calibri"/>
                <a:ea typeface="Calibri"/>
                <a:cs typeface="Calibri"/>
                <a:sym typeface="Calibri"/>
              </a:rPr>
              <a:t>explores</a:t>
            </a:r>
            <a:r>
              <a:rPr lang="en" sz="3200" dirty="0">
                <a:solidFill>
                  <a:schemeClr val="dk1"/>
                </a:solidFill>
                <a:latin typeface="Calibri"/>
                <a:ea typeface="Calibri"/>
                <a:cs typeface="Calibri"/>
                <a:sym typeface="Calibri"/>
              </a:rPr>
              <a:t> the </a:t>
            </a:r>
            <a:r>
              <a:rPr lang="en" sz="3200" b="1" dirty="0">
                <a:solidFill>
                  <a:schemeClr val="dk1"/>
                </a:solidFill>
                <a:latin typeface="Calibri"/>
                <a:ea typeface="Calibri"/>
                <a:cs typeface="Calibri"/>
                <a:sym typeface="Calibri"/>
              </a:rPr>
              <a:t>how and why of learning </a:t>
            </a:r>
            <a:r>
              <a:rPr lang="en" sz="3200" dirty="0">
                <a:solidFill>
                  <a:schemeClr val="dk1"/>
                </a:solidFill>
                <a:latin typeface="Calibri"/>
                <a:ea typeface="Calibri"/>
                <a:cs typeface="Calibri"/>
                <a:sym typeface="Calibri"/>
              </a:rPr>
              <a:t>(desire, need, curiosity); </a:t>
            </a:r>
            <a:endParaRPr sz="3200" dirty="0">
              <a:solidFill>
                <a:schemeClr val="dk1"/>
              </a:solidFill>
              <a:latin typeface="Calibri"/>
              <a:ea typeface="Calibri"/>
              <a:cs typeface="Calibri"/>
              <a:sym typeface="Calibri"/>
            </a:endParaRPr>
          </a:p>
          <a:p>
            <a:pPr marL="0" lvl="0" indent="0" algn="l" rtl="0">
              <a:spcBef>
                <a:spcPts val="800"/>
              </a:spcBef>
              <a:spcAft>
                <a:spcPts val="0"/>
              </a:spcAft>
              <a:buNone/>
            </a:pPr>
            <a:r>
              <a:rPr lang="en" sz="3200" dirty="0">
                <a:solidFill>
                  <a:schemeClr val="dk1"/>
                </a:solidFill>
                <a:latin typeface="Calibri"/>
                <a:ea typeface="Calibri"/>
                <a:cs typeface="Calibri"/>
                <a:sym typeface="Calibri"/>
              </a:rPr>
              <a:t>he</a:t>
            </a:r>
            <a:r>
              <a:rPr lang="en" sz="3200" b="1" dirty="0">
                <a:solidFill>
                  <a:schemeClr val="dk1"/>
                </a:solidFill>
                <a:latin typeface="Calibri"/>
                <a:ea typeface="Calibri"/>
                <a:cs typeface="Calibri"/>
                <a:sym typeface="Calibri"/>
              </a:rPr>
              <a:t> learns </a:t>
            </a:r>
            <a:r>
              <a:rPr lang="en" sz="3200" dirty="0">
                <a:solidFill>
                  <a:schemeClr val="dk1"/>
                </a:solidFill>
                <a:latin typeface="Calibri"/>
                <a:ea typeface="Calibri"/>
                <a:cs typeface="Calibri"/>
                <a:sym typeface="Calibri"/>
              </a:rPr>
              <a:t>what the </a:t>
            </a:r>
            <a:r>
              <a:rPr lang="en" sz="3200" b="1" dirty="0">
                <a:solidFill>
                  <a:schemeClr val="dk1"/>
                </a:solidFill>
                <a:latin typeface="Calibri"/>
                <a:ea typeface="Calibri"/>
                <a:cs typeface="Calibri"/>
                <a:sym typeface="Calibri"/>
              </a:rPr>
              <a:t>concept of a family </a:t>
            </a:r>
            <a:r>
              <a:rPr lang="en" sz="3200" dirty="0">
                <a:solidFill>
                  <a:schemeClr val="dk1"/>
                </a:solidFill>
                <a:latin typeface="Calibri"/>
                <a:ea typeface="Calibri"/>
                <a:cs typeface="Calibri"/>
                <a:sym typeface="Calibri"/>
              </a:rPr>
              <a:t>is (in a very limited way);  </a:t>
            </a:r>
            <a:endParaRPr sz="3200" dirty="0">
              <a:solidFill>
                <a:schemeClr val="dk1"/>
              </a:solidFill>
              <a:latin typeface="Calibri"/>
              <a:ea typeface="Calibri"/>
              <a:cs typeface="Calibri"/>
              <a:sym typeface="Calibri"/>
            </a:endParaRPr>
          </a:p>
          <a:p>
            <a:pPr marL="0" lvl="0" indent="0" algn="l" rtl="0">
              <a:spcBef>
                <a:spcPts val="800"/>
              </a:spcBef>
              <a:spcAft>
                <a:spcPts val="0"/>
              </a:spcAft>
              <a:buClr>
                <a:schemeClr val="dk1"/>
              </a:buClr>
              <a:buSzPct val="34375"/>
              <a:buFont typeface="Arial"/>
              <a:buNone/>
            </a:pPr>
            <a:r>
              <a:rPr lang="en" sz="3200" dirty="0">
                <a:solidFill>
                  <a:schemeClr val="dk1"/>
                </a:solidFill>
                <a:latin typeface="Calibri"/>
                <a:ea typeface="Calibri"/>
                <a:cs typeface="Calibri"/>
                <a:sym typeface="Calibri"/>
              </a:rPr>
              <a:t>he</a:t>
            </a:r>
            <a:r>
              <a:rPr lang="en" sz="3200" b="1" dirty="0">
                <a:solidFill>
                  <a:schemeClr val="dk1"/>
                </a:solidFill>
                <a:latin typeface="Calibri"/>
                <a:ea typeface="Calibri"/>
                <a:cs typeface="Calibri"/>
                <a:sym typeface="Calibri"/>
              </a:rPr>
              <a:t> begins </a:t>
            </a:r>
            <a:r>
              <a:rPr lang="en" sz="3200" dirty="0">
                <a:solidFill>
                  <a:schemeClr val="dk1"/>
                </a:solidFill>
                <a:latin typeface="Calibri"/>
                <a:ea typeface="Calibri"/>
                <a:cs typeface="Calibri"/>
                <a:sym typeface="Calibri"/>
              </a:rPr>
              <a:t>to</a:t>
            </a:r>
            <a:r>
              <a:rPr lang="en" sz="3200" b="1" dirty="0">
                <a:solidFill>
                  <a:schemeClr val="dk1"/>
                </a:solidFill>
                <a:latin typeface="Calibri"/>
                <a:ea typeface="Calibri"/>
                <a:cs typeface="Calibri"/>
                <a:sym typeface="Calibri"/>
              </a:rPr>
              <a:t> worship </a:t>
            </a:r>
            <a:r>
              <a:rPr lang="en" sz="3200" dirty="0">
                <a:solidFill>
                  <a:schemeClr val="dk1"/>
                </a:solidFill>
                <a:latin typeface="Calibri"/>
                <a:ea typeface="Calibri"/>
                <a:cs typeface="Calibri"/>
                <a:sym typeface="Calibri"/>
              </a:rPr>
              <a:t>the family as </a:t>
            </a:r>
            <a:r>
              <a:rPr lang="en" sz="3200" b="1" dirty="0">
                <a:solidFill>
                  <a:schemeClr val="dk1"/>
                </a:solidFill>
                <a:latin typeface="Calibri"/>
                <a:ea typeface="Calibri"/>
                <a:cs typeface="Calibri"/>
                <a:sym typeface="Calibri"/>
              </a:rPr>
              <a:t>‘false idols’.</a:t>
            </a:r>
            <a:endParaRPr sz="3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11 </a:t>
            </a:r>
            <a:endParaRPr/>
          </a:p>
        </p:txBody>
      </p:sp>
      <p:graphicFrame>
        <p:nvGraphicFramePr>
          <p:cNvPr id="6" name="Table 5">
            <a:extLst>
              <a:ext uri="{FF2B5EF4-FFF2-40B4-BE49-F238E27FC236}">
                <a16:creationId xmlns:a16="http://schemas.microsoft.com/office/drawing/2014/main" id="{B303B8A1-8B46-449D-B6F2-60D88A5B868D}"/>
              </a:ext>
            </a:extLst>
          </p:cNvPr>
          <p:cNvGraphicFramePr>
            <a:graphicFrameLocks noGrp="1"/>
          </p:cNvGraphicFramePr>
          <p:nvPr>
            <p:extLst>
              <p:ext uri="{D42A27DB-BD31-4B8C-83A1-F6EECF244321}">
                <p14:modId xmlns:p14="http://schemas.microsoft.com/office/powerpoint/2010/main" val="2241024163"/>
              </p:ext>
            </p:extLst>
          </p:nvPr>
        </p:nvGraphicFramePr>
        <p:xfrm>
          <a:off x="427317" y="1241119"/>
          <a:ext cx="6797488" cy="277368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dirty="0">
                          <a:solidFill>
                            <a:schemeClr val="dk1"/>
                          </a:solidFill>
                          <a:highlight>
                            <a:srgbClr val="FFFFFF"/>
                          </a:highlight>
                          <a:latin typeface="Calibri"/>
                          <a:ea typeface="Calibri"/>
                          <a:cs typeface="Calibri"/>
                          <a:sym typeface="Calibri"/>
                        </a:rPr>
                        <a:t>‘It is with considerable difficulty that I remember the original era of my being; all the events of that period appear confused and indistinct’ </a:t>
                      </a:r>
                    </a:p>
                    <a:p>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‘The family, after having been thus occupied for a short time, extinguished their lights and retired, as I conjectured, to rest’ </a:t>
                      </a: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parallels and contrasts between Victor and the Creature's description of the night the Creature was brought to life.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stages of the Creature’s development and how Shelley structures her chapter around this.</a:t>
                      </a:r>
                    </a:p>
                    <a:p>
                      <a:pPr marL="0" lvl="0" indent="0" algn="l" defTabSz="342900" rtl="0" eaLnBrk="1" latinLnBrk="0" hangingPunct="1">
                        <a:spcBef>
                          <a:spcPts val="800"/>
                        </a:spcBef>
                        <a:spcAft>
                          <a:spcPts val="0"/>
                        </a:spcAft>
                        <a:buClr>
                          <a:schemeClr val="dk1"/>
                        </a:buClr>
                        <a:buSzPts val="1100"/>
                        <a:buFont typeface="Arial"/>
                        <a:buNone/>
                      </a:pPr>
                      <a:endParaRPr lang="en-GB" sz="1200" b="1" kern="1200" dirty="0">
                        <a:solidFill>
                          <a:schemeClr val="dk1"/>
                        </a:solidFill>
                        <a:latin typeface="Calibri"/>
                        <a:ea typeface="Calibri"/>
                        <a:cs typeface="Calibri"/>
                      </a:endParaRPr>
                    </a:p>
                    <a:p>
                      <a:endParaRPr lang="en-GB" sz="1200"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22473645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12</a:t>
            </a:r>
            <a:endParaRPr/>
          </a:p>
        </p:txBody>
      </p:sp>
      <p:graphicFrame>
        <p:nvGraphicFramePr>
          <p:cNvPr id="6" name="Table 5">
            <a:extLst>
              <a:ext uri="{FF2B5EF4-FFF2-40B4-BE49-F238E27FC236}">
                <a16:creationId xmlns:a16="http://schemas.microsoft.com/office/drawing/2014/main" id="{01E5C1A1-62FB-475A-BBC2-4D749427F629}"/>
              </a:ext>
            </a:extLst>
          </p:cNvPr>
          <p:cNvGraphicFramePr>
            <a:graphicFrameLocks noGrp="1"/>
          </p:cNvGraphicFramePr>
          <p:nvPr>
            <p:extLst>
              <p:ext uri="{D42A27DB-BD31-4B8C-83A1-F6EECF244321}">
                <p14:modId xmlns:p14="http://schemas.microsoft.com/office/powerpoint/2010/main" val="4291819555"/>
              </p:ext>
            </p:extLst>
          </p:nvPr>
        </p:nvGraphicFramePr>
        <p:xfrm>
          <a:off x="427317" y="1241119"/>
          <a:ext cx="6797488" cy="2539195"/>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dirty="0">
                          <a:solidFill>
                            <a:schemeClr val="dk1"/>
                          </a:solidFill>
                          <a:highlight>
                            <a:srgbClr val="FFFFFF"/>
                          </a:highlight>
                          <a:latin typeface="Calibri"/>
                          <a:ea typeface="Calibri"/>
                          <a:cs typeface="Calibri"/>
                          <a:sym typeface="Calibri"/>
                        </a:rPr>
                        <a:t>‘I lay on my straw, but I could not sleep. I thought of the occurrences of the day. What chiefly struck me was the gentle manners of these people, and I longed to join them, but dared not’ </a:t>
                      </a:r>
                    </a:p>
                    <a:p>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‘the present was tranquil, and the future gilded by bright rays of hope and anticipations of joy’</a:t>
                      </a:r>
                      <a:endParaRPr lang="en-GB" sz="1200" dirty="0">
                        <a:highlight>
                          <a:srgbClr val="FFFFFF"/>
                        </a:highlight>
                      </a:endParaRP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changing pace of this chapter: there is little action, and little movement of place.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repetition of moments where the creature realises his difference from the family.</a:t>
                      </a:r>
                      <a:endParaRPr lang="en-GB" sz="1200" b="1" kern="1200" dirty="0">
                        <a:solidFill>
                          <a:schemeClr val="dk1"/>
                        </a:solidFill>
                        <a:latin typeface="Calibri"/>
                        <a:ea typeface="Calibri"/>
                        <a:cs typeface="Calibri"/>
                      </a:endParaRPr>
                    </a:p>
                    <a:p>
                      <a:endParaRPr lang="en-GB" sz="1200"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374504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Letters 3 and 4</a:t>
            </a:r>
            <a:endParaRPr/>
          </a:p>
        </p:txBody>
      </p:sp>
      <p:graphicFrame>
        <p:nvGraphicFramePr>
          <p:cNvPr id="10" name="Table 9">
            <a:extLst>
              <a:ext uri="{FF2B5EF4-FFF2-40B4-BE49-F238E27FC236}">
                <a16:creationId xmlns:a16="http://schemas.microsoft.com/office/drawing/2014/main" id="{22DF7DE1-8E49-4F86-9333-9D7640758D9D}"/>
              </a:ext>
            </a:extLst>
          </p:cNvPr>
          <p:cNvGraphicFramePr>
            <a:graphicFrameLocks noGrp="1"/>
          </p:cNvGraphicFramePr>
          <p:nvPr>
            <p:extLst>
              <p:ext uri="{D42A27DB-BD31-4B8C-83A1-F6EECF244321}">
                <p14:modId xmlns:p14="http://schemas.microsoft.com/office/powerpoint/2010/main" val="2451377277"/>
              </p:ext>
            </p:extLst>
          </p:nvPr>
        </p:nvGraphicFramePr>
        <p:xfrm>
          <a:off x="311700" y="1127484"/>
          <a:ext cx="7765474" cy="3429278"/>
        </p:xfrm>
        <a:graphic>
          <a:graphicData uri="http://schemas.openxmlformats.org/drawingml/2006/table">
            <a:tbl>
              <a:tblPr firstRow="1" bandRow="1">
                <a:tableStyleId>{664E70F1-78AF-426A-B304-97A9625503BC}</a:tableStyleId>
              </a:tblPr>
              <a:tblGrid>
                <a:gridCol w="3882737">
                  <a:extLst>
                    <a:ext uri="{9D8B030D-6E8A-4147-A177-3AD203B41FA5}">
                      <a16:colId xmlns:a16="http://schemas.microsoft.com/office/drawing/2014/main" val="3217231704"/>
                    </a:ext>
                  </a:extLst>
                </a:gridCol>
                <a:gridCol w="3882737">
                  <a:extLst>
                    <a:ext uri="{9D8B030D-6E8A-4147-A177-3AD203B41FA5}">
                      <a16:colId xmlns:a16="http://schemas.microsoft.com/office/drawing/2014/main" val="4223082939"/>
                    </a:ext>
                  </a:extLst>
                </a:gridCol>
              </a:tblGrid>
              <a:tr h="317142">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rgbClr val="706F6F"/>
                          </a:solidFill>
                          <a:latin typeface="Calibri" panose="020F0502020204030204" pitchFamily="34" charset="0"/>
                          <a:ea typeface="Calibri" panose="020F0502020204030204" pitchFamily="34" charset="0"/>
                          <a:cs typeface="Calibri" panose="020F0502020204030204" pitchFamily="34" charset="0"/>
                        </a:rPr>
                        <a:t>Letter 3</a:t>
                      </a:r>
                    </a:p>
                    <a:p>
                      <a:endParaRPr lang="en-GB" sz="1400" b="1"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rgbClr val="706F6F"/>
                          </a:solidFill>
                          <a:latin typeface="Calibri" panose="020F0502020204030204" pitchFamily="34" charset="0"/>
                          <a:ea typeface="Calibri" panose="020F0502020204030204" pitchFamily="34" charset="0"/>
                          <a:cs typeface="Calibri" panose="020F0502020204030204" pitchFamily="34" charset="0"/>
                        </a:rPr>
                        <a:t>Letter 4</a:t>
                      </a:r>
                    </a:p>
                    <a:p>
                      <a:endParaRPr lang="en-GB" sz="1400" b="1"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57555329"/>
                  </a:ext>
                </a:extLst>
              </a:tr>
              <a:tr h="44223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000" b="1" dirty="0">
                          <a:solidFill>
                            <a:schemeClr val="dk1"/>
                          </a:solidFill>
                          <a:latin typeface="Calibri" panose="020F0502020204030204" pitchFamily="34" charset="0"/>
                          <a:ea typeface="Calibri" panose="020F0502020204030204" pitchFamily="34" charset="0"/>
                          <a:cs typeface="Calibri" panose="020F0502020204030204" pitchFamily="34" charset="0"/>
                        </a:rPr>
                        <a:t>Opening: </a:t>
                      </a:r>
                      <a:r>
                        <a:rPr lang="en-GB" sz="1000" b="0" dirty="0">
                          <a:solidFill>
                            <a:schemeClr val="dk1"/>
                          </a:solidFill>
                          <a:latin typeface="Calibri" panose="020F0502020204030204" pitchFamily="34" charset="0"/>
                          <a:ea typeface="Calibri" panose="020F0502020204030204" pitchFamily="34" charset="0"/>
                          <a:cs typeface="Calibri" panose="020F0502020204030204" pitchFamily="34" charset="0"/>
                        </a:rPr>
                        <a:t>‘I write a few lines in haste to say that I am safe – and well advanced on my journey’ </a:t>
                      </a:r>
                      <a:endParaRPr lang="en-GB" sz="1000" b="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r>
                        <a:rPr lang="en-GB" sz="1000" b="1" dirty="0">
                          <a:latin typeface="Calibri" panose="020F0502020204030204" pitchFamily="34" charset="0"/>
                          <a:ea typeface="Calibri" panose="020F0502020204030204" pitchFamily="34" charset="0"/>
                          <a:cs typeface="Calibri" panose="020F0502020204030204" pitchFamily="34" charset="0"/>
                        </a:rPr>
                        <a:t>Opening: </a:t>
                      </a:r>
                      <a:r>
                        <a:rPr lang="en-GB" sz="1000" dirty="0">
                          <a:latin typeface="Calibri" panose="020F0502020204030204" pitchFamily="34" charset="0"/>
                          <a:ea typeface="Calibri" panose="020F0502020204030204" pitchFamily="34" charset="0"/>
                          <a:cs typeface="Calibri" panose="020F0502020204030204" pitchFamily="34" charset="0"/>
                        </a:rPr>
                        <a:t>‘So strange an incident has happened that I cannot forbear</a:t>
                      </a:r>
                      <a:br>
                        <a:rPr lang="en-GB" sz="1000" dirty="0">
                          <a:latin typeface="Calibri" panose="020F0502020204030204" pitchFamily="34" charset="0"/>
                          <a:ea typeface="Calibri" panose="020F0502020204030204" pitchFamily="34" charset="0"/>
                          <a:cs typeface="Calibri" panose="020F0502020204030204" pitchFamily="34" charset="0"/>
                        </a:rPr>
                      </a:br>
                      <a:r>
                        <a:rPr lang="en-GB" sz="1000" dirty="0">
                          <a:latin typeface="Calibri" panose="020F0502020204030204" pitchFamily="34" charset="0"/>
                          <a:ea typeface="Calibri" panose="020F0502020204030204" pitchFamily="34" charset="0"/>
                          <a:cs typeface="Calibri" panose="020F0502020204030204" pitchFamily="34" charset="0"/>
                        </a:rPr>
                        <a:t>recording it’ </a:t>
                      </a:r>
                    </a:p>
                  </a:txBody>
                  <a:tcPr>
                    <a:solidFill>
                      <a:schemeClr val="bg1"/>
                    </a:solidFill>
                  </a:tcPr>
                </a:tc>
                <a:extLst>
                  <a:ext uri="{0D108BD9-81ED-4DB2-BD59-A6C34878D82A}">
                    <a16:rowId xmlns:a16="http://schemas.microsoft.com/office/drawing/2014/main" val="4056279526"/>
                  </a:ext>
                </a:extLst>
              </a:tr>
              <a:tr h="347472">
                <a:tc>
                  <a:txBody>
                    <a:bodyPr/>
                    <a:lstStyle/>
                    <a:p>
                      <a:r>
                        <a:rPr lang="en-GB" sz="1000" b="1" dirty="0">
                          <a:latin typeface="Calibri" panose="020F0502020204030204" pitchFamily="34" charset="0"/>
                          <a:ea typeface="Calibri" panose="020F0502020204030204" pitchFamily="34" charset="0"/>
                          <a:cs typeface="Calibri" panose="020F0502020204030204" pitchFamily="34" charset="0"/>
                        </a:rPr>
                        <a:t>Ending: </a:t>
                      </a:r>
                      <a:r>
                        <a:rPr lang="en-GB" sz="1000" dirty="0">
                          <a:latin typeface="Calibri" panose="020F0502020204030204" pitchFamily="34" charset="0"/>
                          <a:ea typeface="Calibri" panose="020F0502020204030204" pitchFamily="34" charset="0"/>
                          <a:cs typeface="Calibri" panose="020F0502020204030204" pitchFamily="34" charset="0"/>
                        </a:rPr>
                        <a:t>‘Heaven bless my beloved sister!’ </a:t>
                      </a:r>
                    </a:p>
                  </a:txBody>
                  <a:tcPr>
                    <a:solidFill>
                      <a:schemeClr val="bg1"/>
                    </a:solidFill>
                  </a:tcPr>
                </a:tc>
                <a:tc>
                  <a:txBody>
                    <a:bodyPr/>
                    <a:lstStyle/>
                    <a:p>
                      <a:r>
                        <a:rPr lang="en-GB" sz="1000" b="1" dirty="0">
                          <a:latin typeface="Calibri" panose="020F0502020204030204" pitchFamily="34" charset="0"/>
                          <a:ea typeface="Calibri" panose="020F0502020204030204" pitchFamily="34" charset="0"/>
                          <a:cs typeface="Calibri" panose="020F0502020204030204" pitchFamily="34" charset="0"/>
                        </a:rPr>
                        <a:t>Ending: </a:t>
                      </a:r>
                      <a:r>
                        <a:rPr lang="en-GB" sz="1000" dirty="0">
                          <a:latin typeface="Calibri" panose="020F0502020204030204" pitchFamily="34" charset="0"/>
                          <a:ea typeface="Calibri" panose="020F0502020204030204" pitchFamily="34" charset="0"/>
                          <a:cs typeface="Calibri" panose="020F0502020204030204" pitchFamily="34" charset="0"/>
                        </a:rPr>
                        <a:t>‘Strange and harrowing must his story be, frightful the storm </a:t>
                      </a:r>
                      <a:br>
                        <a:rPr lang="en-GB" sz="1000" dirty="0">
                          <a:latin typeface="Calibri" panose="020F0502020204030204" pitchFamily="34" charset="0"/>
                          <a:ea typeface="Calibri" panose="020F0502020204030204" pitchFamily="34" charset="0"/>
                          <a:cs typeface="Calibri" panose="020F0502020204030204" pitchFamily="34" charset="0"/>
                        </a:rPr>
                      </a:br>
                      <a:r>
                        <a:rPr lang="en-GB" sz="1000" dirty="0">
                          <a:latin typeface="Calibri" panose="020F0502020204030204" pitchFamily="34" charset="0"/>
                          <a:ea typeface="Calibri" panose="020F0502020204030204" pitchFamily="34" charset="0"/>
                          <a:cs typeface="Calibri" panose="020F0502020204030204" pitchFamily="34" charset="0"/>
                        </a:rPr>
                        <a:t>which embraced the gallant vessel on its course and wrecked it – thus!’ </a:t>
                      </a:r>
                    </a:p>
                  </a:txBody>
                  <a:tcPr>
                    <a:solidFill>
                      <a:schemeClr val="bg1"/>
                    </a:solidFill>
                  </a:tcPr>
                </a:tc>
                <a:extLst>
                  <a:ext uri="{0D108BD9-81ED-4DB2-BD59-A6C34878D82A}">
                    <a16:rowId xmlns:a16="http://schemas.microsoft.com/office/drawing/2014/main" val="3123589797"/>
                  </a:ext>
                </a:extLst>
              </a:tr>
              <a:tr h="2002384">
                <a:tc>
                  <a:txBody>
                    <a:bodyPr/>
                    <a:lstStyle/>
                    <a:p>
                      <a:pPr marL="0" lvl="0" indent="0" algn="l" rtl="0">
                        <a:spcBef>
                          <a:spcPts val="1200"/>
                        </a:spcBef>
                        <a:spcAft>
                          <a:spcPts val="0"/>
                        </a:spcAft>
                        <a:buNone/>
                      </a:pPr>
                      <a:r>
                        <a:rPr lang="en-GB" sz="1000" b="1" dirty="0">
                          <a:latin typeface="Calibri" panose="020F0502020204030204" pitchFamily="34" charset="0"/>
                          <a:ea typeface="Calibri" panose="020F0502020204030204" pitchFamily="34" charset="0"/>
                          <a:cs typeface="Calibri" panose="020F0502020204030204" pitchFamily="34" charset="0"/>
                        </a:rPr>
                        <a:t>Consider:</a:t>
                      </a:r>
                    </a:p>
                    <a:p>
                      <a:pPr marL="0" lvl="0" indent="0" algn="l" rtl="0">
                        <a:spcBef>
                          <a:spcPts val="1200"/>
                        </a:spcBef>
                        <a:spcAft>
                          <a:spcPts val="0"/>
                        </a:spcAft>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The purpose of such a short letter, with few details in, to the narrative as a whole? </a:t>
                      </a:r>
                    </a:p>
                    <a:p>
                      <a:pPr marL="0" lvl="0" indent="0" algn="l" rtl="0">
                        <a:spcBef>
                          <a:spcPts val="1200"/>
                        </a:spcBef>
                        <a:spcAft>
                          <a:spcPts val="1200"/>
                        </a:spcAft>
                        <a:buNone/>
                      </a:pPr>
                      <a:r>
                        <a:rPr lang="en-GB" sz="1000" dirty="0">
                          <a:solidFill>
                            <a:schemeClr val="dk1"/>
                          </a:solidFill>
                          <a:latin typeface="Calibri" panose="020F0502020204030204" pitchFamily="34" charset="0"/>
                          <a:ea typeface="Calibri" panose="020F0502020204030204" pitchFamily="34" charset="0"/>
                          <a:cs typeface="Calibri" panose="020F0502020204030204" pitchFamily="34" charset="0"/>
                        </a:rPr>
                        <a:t>How might this affect our perception of events in the following letter?</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r>
                        <a:rPr lang="en-GB" sz="1000" b="1" dirty="0">
                          <a:latin typeface="Calibri" panose="020F0502020204030204" pitchFamily="34" charset="0"/>
                          <a:ea typeface="Calibri" panose="020F0502020204030204" pitchFamily="34" charset="0"/>
                          <a:cs typeface="Calibri" panose="020F0502020204030204" pitchFamily="34" charset="0"/>
                        </a:rPr>
                        <a:t>Consider: </a:t>
                      </a:r>
                    </a:p>
                    <a:p>
                      <a:endParaRPr lang="en-GB" sz="1000" b="1" dirty="0">
                        <a:latin typeface="Calibri" panose="020F0502020204030204" pitchFamily="34" charset="0"/>
                        <a:ea typeface="Calibri" panose="020F0502020204030204" pitchFamily="34" charset="0"/>
                        <a:cs typeface="Calibri" panose="020F0502020204030204" pitchFamily="34" charset="0"/>
                      </a:endParaRPr>
                    </a:p>
                    <a:p>
                      <a:r>
                        <a:rPr lang="en-GB" sz="1000" dirty="0">
                          <a:latin typeface="Calibri" panose="020F0502020204030204" pitchFamily="34" charset="0"/>
                          <a:ea typeface="Calibri" panose="020F0502020204030204" pitchFamily="34" charset="0"/>
                          <a:cs typeface="Calibri" panose="020F0502020204030204" pitchFamily="34" charset="0"/>
                        </a:rPr>
                        <a:t>The purpose of the clear shift away from Walton’s thoughts about his own  expedition and his sister towards now focusing on Victor and the storm (figurative and literal) that his appearance has ushered in. </a:t>
                      </a:r>
                    </a:p>
                    <a:p>
                      <a:endParaRPr lang="en-GB" sz="1000" dirty="0">
                        <a:latin typeface="Calibri" panose="020F0502020204030204" pitchFamily="34" charset="0"/>
                        <a:ea typeface="Calibri" panose="020F0502020204030204" pitchFamily="34" charset="0"/>
                        <a:cs typeface="Calibri" panose="020F0502020204030204" pitchFamily="34" charset="0"/>
                      </a:endParaRPr>
                    </a:p>
                    <a:p>
                      <a:r>
                        <a:rPr lang="en-GB" sz="1000" dirty="0">
                          <a:latin typeface="Calibri" panose="020F0502020204030204" pitchFamily="34" charset="0"/>
                          <a:ea typeface="Calibri" panose="020F0502020204030204" pitchFamily="34" charset="0"/>
                          <a:cs typeface="Calibri" panose="020F0502020204030204" pitchFamily="34" charset="0"/>
                        </a:rPr>
                        <a:t>That this is the first letter that doesn’t contain a reference to Margaret in the opening or closing line. Instead, Shelley provides us with a deliberate hint of what is to come. </a:t>
                      </a:r>
                    </a:p>
                    <a:p>
                      <a:endParaRPr lang="en-GB" sz="1000" dirty="0">
                        <a:latin typeface="Calibri" panose="020F0502020204030204" pitchFamily="34" charset="0"/>
                        <a:ea typeface="Calibri" panose="020F0502020204030204" pitchFamily="34" charset="0"/>
                        <a:cs typeface="Calibri" panose="020F0502020204030204" pitchFamily="34" charset="0"/>
                      </a:endParaRPr>
                    </a:p>
                    <a:p>
                      <a:r>
                        <a:rPr lang="en-GB" sz="1000" dirty="0">
                          <a:latin typeface="Calibri" panose="020F0502020204030204" pitchFamily="34" charset="0"/>
                          <a:ea typeface="Calibri" panose="020F0502020204030204" pitchFamily="34" charset="0"/>
                          <a:cs typeface="Calibri" panose="020F0502020204030204" pitchFamily="34" charset="0"/>
                        </a:rPr>
                        <a:t>The Creature has also arrived into the narrative, but remains very much in the background, why might this be?</a:t>
                      </a:r>
                    </a:p>
                    <a:p>
                      <a:endParaRPr lang="en-GB" sz="1000" dirty="0">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943739508"/>
                  </a:ext>
                </a:extLst>
              </a:tr>
            </a:tbl>
          </a:graphicData>
        </a:graphic>
      </p:graphicFrame>
    </p:spTree>
    <p:extLst>
      <p:ext uri="{BB962C8B-B14F-4D97-AF65-F5344CB8AC3E}">
        <p14:creationId xmlns:p14="http://schemas.microsoft.com/office/powerpoint/2010/main" val="28650937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4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13</a:t>
            </a:r>
            <a:endParaRPr/>
          </a:p>
        </p:txBody>
      </p:sp>
      <p:graphicFrame>
        <p:nvGraphicFramePr>
          <p:cNvPr id="6" name="Table 5">
            <a:extLst>
              <a:ext uri="{FF2B5EF4-FFF2-40B4-BE49-F238E27FC236}">
                <a16:creationId xmlns:a16="http://schemas.microsoft.com/office/drawing/2014/main" id="{56E57564-FDE9-4CA5-BCFC-EBAF64090E99}"/>
              </a:ext>
            </a:extLst>
          </p:cNvPr>
          <p:cNvGraphicFramePr>
            <a:graphicFrameLocks noGrp="1"/>
          </p:cNvGraphicFramePr>
          <p:nvPr>
            <p:extLst>
              <p:ext uri="{D42A27DB-BD31-4B8C-83A1-F6EECF244321}">
                <p14:modId xmlns:p14="http://schemas.microsoft.com/office/powerpoint/2010/main" val="3056444188"/>
              </p:ext>
            </p:extLst>
          </p:nvPr>
        </p:nvGraphicFramePr>
        <p:xfrm>
          <a:off x="427317" y="1241119"/>
          <a:ext cx="6797488" cy="2709657"/>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dirty="0">
                          <a:solidFill>
                            <a:schemeClr val="dk1"/>
                          </a:solidFill>
                          <a:highlight>
                            <a:srgbClr val="FFFFFF"/>
                          </a:highlight>
                          <a:latin typeface="Calibri"/>
                          <a:ea typeface="Calibri"/>
                          <a:cs typeface="Calibri"/>
                          <a:sym typeface="Calibri"/>
                        </a:rPr>
                        <a:t>‘I now hasten to the more moving part of my story’  </a:t>
                      </a:r>
                    </a:p>
                    <a:p>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‘allow me now to return to the cottagers, whose story excited in me such various feelings of indignation, delight, and wonder, but which all terminated in additional love and reverence for my protectors (for so I loved, in an innocent, half-painful self-deceit, to call them)’ </a:t>
                      </a: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Hints at what is to come later for the Creature.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moment when Shelley shifts the focus from the DeLacey family to the Creature’s own self-reflection.</a:t>
                      </a:r>
                    </a:p>
                    <a:p>
                      <a:endParaRPr lang="en-GB" sz="1200" dirty="0"/>
                    </a:p>
                  </a:txBody>
                  <a:tcPr/>
                </a:tc>
                <a:extLst>
                  <a:ext uri="{0D108BD9-81ED-4DB2-BD59-A6C34878D82A}">
                    <a16:rowId xmlns:a16="http://schemas.microsoft.com/office/drawing/2014/main" val="255122705"/>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14</a:t>
            </a:r>
            <a:endParaRPr/>
          </a:p>
        </p:txBody>
      </p:sp>
      <p:graphicFrame>
        <p:nvGraphicFramePr>
          <p:cNvPr id="6" name="Table 5">
            <a:extLst>
              <a:ext uri="{FF2B5EF4-FFF2-40B4-BE49-F238E27FC236}">
                <a16:creationId xmlns:a16="http://schemas.microsoft.com/office/drawing/2014/main" id="{853516CB-5797-4A1A-B8DD-18D6C8FD4E6F}"/>
              </a:ext>
            </a:extLst>
          </p:cNvPr>
          <p:cNvGraphicFramePr>
            <a:graphicFrameLocks noGrp="1"/>
          </p:cNvGraphicFramePr>
          <p:nvPr>
            <p:extLst>
              <p:ext uri="{D42A27DB-BD31-4B8C-83A1-F6EECF244321}">
                <p14:modId xmlns:p14="http://schemas.microsoft.com/office/powerpoint/2010/main" val="197120935"/>
              </p:ext>
            </p:extLst>
          </p:nvPr>
        </p:nvGraphicFramePr>
        <p:xfrm>
          <a:off x="427317" y="1241119"/>
          <a:ext cx="6797488" cy="2365067"/>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295490">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 sz="1200" dirty="0">
                          <a:solidFill>
                            <a:schemeClr val="dk1"/>
                          </a:solidFill>
                          <a:highlight>
                            <a:srgbClr val="FFFFFF"/>
                          </a:highlight>
                          <a:latin typeface="Calibri"/>
                          <a:ea typeface="Calibri"/>
                          <a:cs typeface="Calibri"/>
                          <a:sym typeface="Calibri"/>
                        </a:rPr>
                        <a:t>‘Some time elapsed before I learned the history of my friends’ </a:t>
                      </a:r>
                      <a:endParaRPr lang="en-GB" sz="1200" dirty="0"/>
                    </a:p>
                  </a:txBody>
                  <a:tcPr/>
                </a:tc>
                <a:extLst>
                  <a:ext uri="{0D108BD9-81ED-4DB2-BD59-A6C34878D82A}">
                    <a16:rowId xmlns:a16="http://schemas.microsoft.com/office/drawing/2014/main" val="234220118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‘the woman of the house in which they had lived took care that </a:t>
                      </a:r>
                      <a:r>
                        <a:rPr lang="en-GB" sz="1200" dirty="0" err="1">
                          <a:solidFill>
                            <a:schemeClr val="dk1"/>
                          </a:solidFill>
                          <a:highlight>
                            <a:srgbClr val="FFFFFF"/>
                          </a:highlight>
                          <a:latin typeface="Calibri"/>
                          <a:ea typeface="Calibri"/>
                          <a:cs typeface="Calibri"/>
                          <a:sym typeface="Calibri"/>
                        </a:rPr>
                        <a:t>Safie</a:t>
                      </a:r>
                      <a:r>
                        <a:rPr lang="en-GB" sz="1200" dirty="0">
                          <a:solidFill>
                            <a:schemeClr val="dk1"/>
                          </a:solidFill>
                          <a:highlight>
                            <a:srgbClr val="FFFFFF"/>
                          </a:highlight>
                          <a:latin typeface="Calibri"/>
                          <a:ea typeface="Calibri"/>
                          <a:cs typeface="Calibri"/>
                          <a:sym typeface="Calibri"/>
                        </a:rPr>
                        <a:t> should arrive in safety at the cottage of her lover’ </a:t>
                      </a:r>
                    </a:p>
                    <a:p>
                      <a:endParaRPr lang="en-GB" sz="1200" dirty="0"/>
                    </a:p>
                  </a:txBody>
                  <a:tcPr/>
                </a:tc>
                <a:extLst>
                  <a:ext uri="{0D108BD9-81ED-4DB2-BD59-A6C34878D82A}">
                    <a16:rowId xmlns:a16="http://schemas.microsoft.com/office/drawing/2014/main" val="4168202720"/>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parallels in theme between this narrative and those of the other characters.</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patterns of character and life chances for female characters that Shelley repeats throughout the novel.</a:t>
                      </a:r>
                    </a:p>
                    <a:p>
                      <a:endParaRPr lang="en-GB" sz="1200"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250783614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46"/>
          <p:cNvSpPr/>
          <p:nvPr/>
        </p:nvSpPr>
        <p:spPr>
          <a:xfrm>
            <a:off x="3661475" y="1863775"/>
            <a:ext cx="4010100" cy="3194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Victor</a:t>
            </a:r>
            <a:endParaRPr/>
          </a:p>
        </p:txBody>
      </p:sp>
      <p:sp>
        <p:nvSpPr>
          <p:cNvPr id="899" name="Google Shape;899;p146"/>
          <p:cNvSpPr/>
          <p:nvPr/>
        </p:nvSpPr>
        <p:spPr>
          <a:xfrm>
            <a:off x="-93725" y="1911825"/>
            <a:ext cx="3672900" cy="3139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Victor</a:t>
            </a:r>
            <a:endParaRPr/>
          </a:p>
        </p:txBody>
      </p:sp>
      <p:sp>
        <p:nvSpPr>
          <p:cNvPr id="900" name="Google Shape;900;p146"/>
          <p:cNvSpPr txBox="1">
            <a:spLocks noGrp="1"/>
          </p:cNvSpPr>
          <p:nvPr>
            <p:ph type="title"/>
          </p:nvPr>
        </p:nvSpPr>
        <p:spPr>
          <a:xfrm>
            <a:off x="311700" y="145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Retrieval: relationships in early life</a:t>
            </a:r>
            <a:endParaRPr/>
          </a:p>
        </p:txBody>
      </p:sp>
      <p:sp>
        <p:nvSpPr>
          <p:cNvPr id="901" name="Google Shape;901;p146"/>
          <p:cNvSpPr txBox="1">
            <a:spLocks noGrp="1"/>
          </p:cNvSpPr>
          <p:nvPr>
            <p:ph type="body" idx="1"/>
          </p:nvPr>
        </p:nvSpPr>
        <p:spPr>
          <a:xfrm>
            <a:off x="311700" y="662525"/>
            <a:ext cx="6828688" cy="7527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3322" dirty="0">
                <a:solidFill>
                  <a:schemeClr val="dk1"/>
                </a:solidFill>
                <a:latin typeface="Calibri" panose="020F0502020204030204" pitchFamily="34" charset="0"/>
                <a:ea typeface="Calibri" panose="020F0502020204030204" pitchFamily="34" charset="0"/>
                <a:cs typeface="Calibri" panose="020F0502020204030204" pitchFamily="34" charset="0"/>
              </a:rPr>
              <a:t>Copy the diagrams and use the words in the boxes and your own to help you make notes on how each character feels about the characters in their early lives. </a:t>
            </a:r>
            <a:r>
              <a:rPr lang="en" sz="2922" dirty="0">
                <a:solidFill>
                  <a:schemeClr val="dk1"/>
                </a:solidFill>
                <a:latin typeface="Calibri" panose="020F0502020204030204" pitchFamily="34" charset="0"/>
                <a:ea typeface="Calibri" panose="020F0502020204030204" pitchFamily="34" charset="0"/>
                <a:cs typeface="Calibri" panose="020F0502020204030204" pitchFamily="34" charset="0"/>
              </a:rPr>
              <a:t> </a:t>
            </a:r>
            <a:endParaRPr sz="2922"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Clr>
                <a:schemeClr val="dk1"/>
              </a:buClr>
              <a:buSzPct val="100000"/>
              <a:buFont typeface="Arial"/>
              <a:buNone/>
            </a:pPr>
            <a:endParaRPr sz="1100" dirty="0">
              <a:solidFill>
                <a:schemeClr val="dk1"/>
              </a:solidFill>
            </a:endParaRPr>
          </a:p>
        </p:txBody>
      </p:sp>
      <p:sp>
        <p:nvSpPr>
          <p:cNvPr id="902" name="Google Shape;902;p146"/>
          <p:cNvSpPr/>
          <p:nvPr/>
        </p:nvSpPr>
        <p:spPr>
          <a:xfrm>
            <a:off x="947750" y="2727300"/>
            <a:ext cx="1374600" cy="1135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Victor</a:t>
            </a:r>
            <a:endParaRPr/>
          </a:p>
        </p:txBody>
      </p:sp>
      <p:sp>
        <p:nvSpPr>
          <p:cNvPr id="903" name="Google Shape;903;p146"/>
          <p:cNvSpPr/>
          <p:nvPr/>
        </p:nvSpPr>
        <p:spPr>
          <a:xfrm>
            <a:off x="4979225" y="2634475"/>
            <a:ext cx="1374600" cy="1135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The Creature</a:t>
            </a:r>
            <a:endParaRPr sz="1400" dirty="0"/>
          </a:p>
        </p:txBody>
      </p:sp>
      <p:sp>
        <p:nvSpPr>
          <p:cNvPr id="904" name="Google Shape;904;p146"/>
          <p:cNvSpPr txBox="1"/>
          <p:nvPr/>
        </p:nvSpPr>
        <p:spPr>
          <a:xfrm>
            <a:off x="801925" y="2228700"/>
            <a:ext cx="1208100" cy="2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Elizabeth</a:t>
            </a:r>
            <a:endParaRPr sz="1600">
              <a:solidFill>
                <a:schemeClr val="dk2"/>
              </a:solidFill>
            </a:endParaRPr>
          </a:p>
        </p:txBody>
      </p:sp>
      <p:sp>
        <p:nvSpPr>
          <p:cNvPr id="905" name="Google Shape;905;p146"/>
          <p:cNvSpPr txBox="1"/>
          <p:nvPr/>
        </p:nvSpPr>
        <p:spPr>
          <a:xfrm>
            <a:off x="2624375" y="3485050"/>
            <a:ext cx="1208100" cy="2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Clerval</a:t>
            </a:r>
            <a:endParaRPr sz="1600">
              <a:solidFill>
                <a:schemeClr val="dk2"/>
              </a:solidFill>
            </a:endParaRPr>
          </a:p>
        </p:txBody>
      </p:sp>
      <p:sp>
        <p:nvSpPr>
          <p:cNvPr id="906" name="Google Shape;906;p146"/>
          <p:cNvSpPr txBox="1"/>
          <p:nvPr/>
        </p:nvSpPr>
        <p:spPr>
          <a:xfrm>
            <a:off x="650875" y="3967975"/>
            <a:ext cx="1510200" cy="2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His parents</a:t>
            </a:r>
            <a:endParaRPr sz="1600">
              <a:solidFill>
                <a:schemeClr val="dk2"/>
              </a:solidFill>
            </a:endParaRPr>
          </a:p>
        </p:txBody>
      </p:sp>
      <p:sp>
        <p:nvSpPr>
          <p:cNvPr id="907" name="Google Shape;907;p146"/>
          <p:cNvSpPr txBox="1"/>
          <p:nvPr/>
        </p:nvSpPr>
        <p:spPr>
          <a:xfrm>
            <a:off x="5915238" y="2170350"/>
            <a:ext cx="15102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2"/>
                </a:solidFill>
              </a:rPr>
              <a:t>Victor (his ‘father’)</a:t>
            </a:r>
            <a:endParaRPr sz="1600" dirty="0">
              <a:solidFill>
                <a:schemeClr val="dk2"/>
              </a:solidFill>
            </a:endParaRPr>
          </a:p>
        </p:txBody>
      </p:sp>
      <p:sp>
        <p:nvSpPr>
          <p:cNvPr id="908" name="Google Shape;908;p146"/>
          <p:cNvSpPr txBox="1"/>
          <p:nvPr/>
        </p:nvSpPr>
        <p:spPr>
          <a:xfrm>
            <a:off x="3736250" y="3399742"/>
            <a:ext cx="1510200" cy="6712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2"/>
                </a:solidFill>
              </a:rPr>
              <a:t>The DeLacey family</a:t>
            </a:r>
            <a:endParaRPr sz="1600" dirty="0">
              <a:solidFill>
                <a:schemeClr val="dk2"/>
              </a:solidFill>
            </a:endParaRPr>
          </a:p>
        </p:txBody>
      </p:sp>
      <p:sp>
        <p:nvSpPr>
          <p:cNvPr id="909" name="Google Shape;909;p146"/>
          <p:cNvSpPr txBox="1"/>
          <p:nvPr/>
        </p:nvSpPr>
        <p:spPr>
          <a:xfrm>
            <a:off x="5946000" y="4071000"/>
            <a:ext cx="1510200" cy="4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Safie</a:t>
            </a:r>
            <a:endParaRPr sz="1600">
              <a:solidFill>
                <a:schemeClr val="dk2"/>
              </a:solidFill>
            </a:endParaRPr>
          </a:p>
        </p:txBody>
      </p:sp>
      <p:graphicFrame>
        <p:nvGraphicFramePr>
          <p:cNvPr id="910" name="Google Shape;910;p146"/>
          <p:cNvGraphicFramePr/>
          <p:nvPr>
            <p:extLst>
              <p:ext uri="{D42A27DB-BD31-4B8C-83A1-F6EECF244321}">
                <p14:modId xmlns:p14="http://schemas.microsoft.com/office/powerpoint/2010/main" val="2369352787"/>
              </p:ext>
            </p:extLst>
          </p:nvPr>
        </p:nvGraphicFramePr>
        <p:xfrm>
          <a:off x="7710488" y="1154250"/>
          <a:ext cx="1374600" cy="3342910"/>
        </p:xfrm>
        <a:graphic>
          <a:graphicData uri="http://schemas.openxmlformats.org/drawingml/2006/table">
            <a:tbl>
              <a:tblPr>
                <a:noFill/>
                <a:tableStyleId>{93C32F16-5732-467A-886B-67FCF679FF26}</a:tableStyleId>
              </a:tblPr>
              <a:tblGrid>
                <a:gridCol w="1374600">
                  <a:extLst>
                    <a:ext uri="{9D8B030D-6E8A-4147-A177-3AD203B41FA5}">
                      <a16:colId xmlns:a16="http://schemas.microsoft.com/office/drawing/2014/main" val="20000"/>
                    </a:ext>
                  </a:extLst>
                </a:gridCol>
              </a:tblGrid>
              <a:tr h="430850">
                <a:tc>
                  <a:txBody>
                    <a:bodyPr/>
                    <a:lstStyle/>
                    <a:p>
                      <a:pPr marL="0" lvl="0" indent="0" algn="l" rtl="0">
                        <a:spcBef>
                          <a:spcPts val="0"/>
                        </a:spcBef>
                        <a:spcAft>
                          <a:spcPts val="0"/>
                        </a:spcAft>
                        <a:buNone/>
                      </a:pPr>
                      <a:r>
                        <a:rPr lang="en"/>
                        <a:t>admiration</a:t>
                      </a:r>
                      <a:endParaRPr/>
                    </a:p>
                  </a:txBody>
                  <a:tcPr marL="91425" marR="91425" marT="91425" marB="91425">
                    <a:solidFill>
                      <a:schemeClr val="bg1"/>
                    </a:solidFill>
                  </a:tcPr>
                </a:tc>
                <a:extLst>
                  <a:ext uri="{0D108BD9-81ED-4DB2-BD59-A6C34878D82A}">
                    <a16:rowId xmlns:a16="http://schemas.microsoft.com/office/drawing/2014/main" val="10000"/>
                  </a:ext>
                </a:extLst>
              </a:tr>
              <a:tr h="430850">
                <a:tc>
                  <a:txBody>
                    <a:bodyPr/>
                    <a:lstStyle/>
                    <a:p>
                      <a:pPr marL="0" lvl="0" indent="0" algn="l" rtl="0">
                        <a:spcBef>
                          <a:spcPts val="0"/>
                        </a:spcBef>
                        <a:spcAft>
                          <a:spcPts val="0"/>
                        </a:spcAft>
                        <a:buNone/>
                      </a:pPr>
                      <a:r>
                        <a:rPr lang="en"/>
                        <a:t>mutual affection</a:t>
                      </a:r>
                      <a:endParaRPr/>
                    </a:p>
                  </a:txBody>
                  <a:tcPr marL="91425" marR="91425" marT="91425" marB="91425">
                    <a:solidFill>
                      <a:schemeClr val="bg1"/>
                    </a:solidFill>
                  </a:tcPr>
                </a:tc>
                <a:extLst>
                  <a:ext uri="{0D108BD9-81ED-4DB2-BD59-A6C34878D82A}">
                    <a16:rowId xmlns:a16="http://schemas.microsoft.com/office/drawing/2014/main" val="10001"/>
                  </a:ext>
                </a:extLst>
              </a:tr>
              <a:tr h="430850">
                <a:tc>
                  <a:txBody>
                    <a:bodyPr/>
                    <a:lstStyle/>
                    <a:p>
                      <a:pPr marL="0" lvl="0" indent="0" algn="l" rtl="0">
                        <a:spcBef>
                          <a:spcPts val="0"/>
                        </a:spcBef>
                        <a:spcAft>
                          <a:spcPts val="0"/>
                        </a:spcAft>
                        <a:buNone/>
                      </a:pPr>
                      <a:r>
                        <a:rPr lang="en"/>
                        <a:t>longing</a:t>
                      </a:r>
                      <a:endParaRPr/>
                    </a:p>
                  </a:txBody>
                  <a:tcPr marL="91425" marR="91425" marT="91425" marB="91425">
                    <a:solidFill>
                      <a:schemeClr val="bg1"/>
                    </a:solidFill>
                  </a:tcPr>
                </a:tc>
                <a:extLst>
                  <a:ext uri="{0D108BD9-81ED-4DB2-BD59-A6C34878D82A}">
                    <a16:rowId xmlns:a16="http://schemas.microsoft.com/office/drawing/2014/main" val="10002"/>
                  </a:ext>
                </a:extLst>
              </a:tr>
              <a:tr h="534150">
                <a:tc>
                  <a:txBody>
                    <a:bodyPr/>
                    <a:lstStyle/>
                    <a:p>
                      <a:pPr marL="0" lvl="0" indent="0" algn="l" rtl="0">
                        <a:spcBef>
                          <a:spcPts val="0"/>
                        </a:spcBef>
                        <a:spcAft>
                          <a:spcPts val="0"/>
                        </a:spcAft>
                        <a:buNone/>
                      </a:pPr>
                      <a:r>
                        <a:rPr lang="en"/>
                        <a:t>enjoying time together</a:t>
                      </a:r>
                      <a:endParaRPr/>
                    </a:p>
                  </a:txBody>
                  <a:tcPr marL="91425" marR="91425" marT="91425" marB="91425">
                    <a:solidFill>
                      <a:schemeClr val="bg1"/>
                    </a:solidFill>
                  </a:tcPr>
                </a:tc>
                <a:extLst>
                  <a:ext uri="{0D108BD9-81ED-4DB2-BD59-A6C34878D82A}">
                    <a16:rowId xmlns:a16="http://schemas.microsoft.com/office/drawing/2014/main" val="10003"/>
                  </a:ext>
                </a:extLst>
              </a:tr>
              <a:tr h="430850">
                <a:tc>
                  <a:txBody>
                    <a:bodyPr/>
                    <a:lstStyle/>
                    <a:p>
                      <a:pPr marL="0" lvl="0" indent="0" algn="l" rtl="0">
                        <a:spcBef>
                          <a:spcPts val="0"/>
                        </a:spcBef>
                        <a:spcAft>
                          <a:spcPts val="0"/>
                        </a:spcAft>
                        <a:buNone/>
                      </a:pPr>
                      <a:r>
                        <a:rPr lang="en"/>
                        <a:t>confusion</a:t>
                      </a:r>
                      <a:endParaRPr/>
                    </a:p>
                  </a:txBody>
                  <a:tcPr marL="91425" marR="91425" marT="91425" marB="91425">
                    <a:solidFill>
                      <a:schemeClr val="bg1"/>
                    </a:solidFill>
                  </a:tcPr>
                </a:tc>
                <a:extLst>
                  <a:ext uri="{0D108BD9-81ED-4DB2-BD59-A6C34878D82A}">
                    <a16:rowId xmlns:a16="http://schemas.microsoft.com/office/drawing/2014/main" val="10004"/>
                  </a:ext>
                </a:extLst>
              </a:tr>
              <a:tr h="430850">
                <a:tc>
                  <a:txBody>
                    <a:bodyPr/>
                    <a:lstStyle/>
                    <a:p>
                      <a:pPr marL="0" lvl="0" indent="0" algn="l" rtl="0">
                        <a:spcBef>
                          <a:spcPts val="0"/>
                        </a:spcBef>
                        <a:spcAft>
                          <a:spcPts val="0"/>
                        </a:spcAft>
                        <a:buNone/>
                      </a:pPr>
                      <a:r>
                        <a:rPr lang="en"/>
                        <a:t>caring </a:t>
                      </a:r>
                      <a:endParaRPr/>
                    </a:p>
                  </a:txBody>
                  <a:tcPr marL="91425" marR="91425" marT="91425" marB="91425">
                    <a:solidFill>
                      <a:schemeClr val="bg1"/>
                    </a:solidFill>
                  </a:tcPr>
                </a:tc>
                <a:extLst>
                  <a:ext uri="{0D108BD9-81ED-4DB2-BD59-A6C34878D82A}">
                    <a16:rowId xmlns:a16="http://schemas.microsoft.com/office/drawing/2014/main" val="10005"/>
                  </a:ext>
                </a:extLst>
              </a:tr>
              <a:tr h="430850">
                <a:tc>
                  <a:txBody>
                    <a:bodyPr/>
                    <a:lstStyle/>
                    <a:p>
                      <a:pPr marL="0" lvl="0" indent="0" algn="l" rtl="0">
                        <a:spcBef>
                          <a:spcPts val="0"/>
                        </a:spcBef>
                        <a:spcAft>
                          <a:spcPts val="0"/>
                        </a:spcAft>
                        <a:buNone/>
                      </a:pPr>
                      <a:r>
                        <a:rPr lang="en" dirty="0"/>
                        <a:t>gratitude</a:t>
                      </a:r>
                      <a:endParaRPr dirty="0"/>
                    </a:p>
                  </a:txBody>
                  <a:tcPr marL="91425" marR="91425" marT="91425" marB="91425">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4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Discussion Points</a:t>
            </a:r>
            <a:endParaRPr dirty="0"/>
          </a:p>
        </p:txBody>
      </p:sp>
      <p:sp>
        <p:nvSpPr>
          <p:cNvPr id="916" name="Google Shape;916;p147"/>
          <p:cNvSpPr txBox="1">
            <a:spLocks noGrp="1"/>
          </p:cNvSpPr>
          <p:nvPr>
            <p:ph type="body" idx="1"/>
          </p:nvPr>
        </p:nvSpPr>
        <p:spPr>
          <a:xfrm>
            <a:off x="311700" y="1152475"/>
            <a:ext cx="717158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Is the </a:t>
            </a:r>
            <a:r>
              <a:rPr lang="en-GB" dirty="0"/>
              <a:t>C</a:t>
            </a:r>
            <a:r>
              <a:rPr lang="en" dirty="0"/>
              <a:t>reature how you expected him to be? Why/ why not? </a:t>
            </a:r>
            <a:endParaRPr dirty="0"/>
          </a:p>
          <a:p>
            <a:pPr marL="0" lvl="0" indent="0" algn="l" rtl="0">
              <a:spcBef>
                <a:spcPts val="1200"/>
              </a:spcBef>
              <a:spcAft>
                <a:spcPts val="0"/>
              </a:spcAft>
              <a:buNone/>
            </a:pPr>
            <a:r>
              <a:rPr lang="en" dirty="0"/>
              <a:t>How does your view of the </a:t>
            </a:r>
            <a:r>
              <a:rPr lang="en-GB" dirty="0"/>
              <a:t>C</a:t>
            </a:r>
            <a:r>
              <a:rPr lang="en" dirty="0"/>
              <a:t>reature differ now that you have read his tale? </a:t>
            </a:r>
            <a:endParaRPr dirty="0"/>
          </a:p>
          <a:p>
            <a:pPr marL="0" lvl="0" indent="0" algn="l" rtl="0">
              <a:spcBef>
                <a:spcPts val="1200"/>
              </a:spcBef>
              <a:spcAft>
                <a:spcPts val="0"/>
              </a:spcAft>
              <a:buNone/>
            </a:pPr>
            <a:r>
              <a:rPr lang="en" dirty="0"/>
              <a:t>What do you think of how the </a:t>
            </a:r>
            <a:r>
              <a:rPr lang="en-GB" dirty="0"/>
              <a:t>C</a:t>
            </a:r>
            <a:r>
              <a:rPr lang="en" dirty="0"/>
              <a:t>reature is treated by people? How does this change what you think of him? </a:t>
            </a:r>
            <a:endParaRPr dirty="0"/>
          </a:p>
          <a:p>
            <a:pPr marL="0" lvl="0" indent="0" algn="l" rtl="0">
              <a:spcBef>
                <a:spcPts val="1200"/>
              </a:spcBef>
              <a:spcAft>
                <a:spcPts val="1200"/>
              </a:spcAft>
              <a:buNone/>
            </a:pPr>
            <a:r>
              <a:rPr lang="en" dirty="0"/>
              <a:t>How does your view of the DeLacey family change throughout the chapters in this section? </a:t>
            </a:r>
            <a:endParaRP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4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significant in Chapter 14?</a:t>
            </a:r>
            <a:endParaRPr/>
          </a:p>
        </p:txBody>
      </p:sp>
      <p:sp>
        <p:nvSpPr>
          <p:cNvPr id="922" name="Google Shape;922;p148"/>
          <p:cNvSpPr txBox="1">
            <a:spLocks noGrp="1"/>
          </p:cNvSpPr>
          <p:nvPr>
            <p:ph type="body" idx="1"/>
          </p:nvPr>
        </p:nvSpPr>
        <p:spPr>
          <a:xfrm>
            <a:off x="311699" y="1152475"/>
            <a:ext cx="7218653" cy="3416400"/>
          </a:xfrm>
          <a:prstGeom prst="rect">
            <a:avLst/>
          </a:prstGeom>
        </p:spPr>
        <p:txBody>
          <a:bodyPr spcFirstLastPara="1" wrap="square" lIns="91425" tIns="91425" rIns="91425" bIns="91425" anchor="t" anchorCtr="0">
            <a:noAutofit/>
          </a:bodyPr>
          <a:lstStyle/>
          <a:p>
            <a:pPr marL="546577" lvl="0" indent="-457200" algn="l" rtl="0">
              <a:spcBef>
                <a:spcPts val="600"/>
              </a:spcBef>
              <a:spcAft>
                <a:spcPts val="0"/>
              </a:spcAft>
              <a:buClr>
                <a:schemeClr val="dk1"/>
              </a:buClr>
              <a:buSzPts val="2193"/>
              <a:buFont typeface="+mj-lt"/>
              <a:buAutoNum type="arabicPeriod"/>
            </a:pPr>
            <a:r>
              <a:rPr lang="en" sz="1800" dirty="0">
                <a:solidFill>
                  <a:schemeClr val="dk1"/>
                </a:solidFill>
                <a:latin typeface="Calibri"/>
                <a:ea typeface="Calibri"/>
                <a:cs typeface="Calibri"/>
                <a:sym typeface="Calibri"/>
              </a:rPr>
              <a:t>The </a:t>
            </a:r>
            <a:r>
              <a:rPr lang="en-GB" sz="1800" dirty="0">
                <a:solidFill>
                  <a:schemeClr val="dk1"/>
                </a:solidFill>
                <a:latin typeface="Calibri"/>
                <a:ea typeface="Calibri"/>
                <a:cs typeface="Calibri"/>
                <a:sym typeface="Calibri"/>
              </a:rPr>
              <a:t>Creature</a:t>
            </a:r>
            <a:r>
              <a:rPr lang="en" sz="1800" dirty="0">
                <a:solidFill>
                  <a:schemeClr val="dk1"/>
                </a:solidFill>
                <a:latin typeface="Calibri"/>
                <a:ea typeface="Calibri"/>
                <a:cs typeface="Calibri"/>
                <a:sym typeface="Calibri"/>
              </a:rPr>
              <a:t> is moved by the De Lacey story.</a:t>
            </a:r>
            <a:endParaRPr sz="1800" dirty="0">
              <a:solidFill>
                <a:schemeClr val="dk1"/>
              </a:solidFill>
              <a:latin typeface="Calibri"/>
              <a:ea typeface="Calibri"/>
              <a:cs typeface="Calibri"/>
              <a:sym typeface="Calibri"/>
            </a:endParaRPr>
          </a:p>
          <a:p>
            <a:pPr marL="546577" lvl="0" indent="-457200" algn="l" rtl="0">
              <a:spcBef>
                <a:spcPts val="0"/>
              </a:spcBef>
              <a:spcAft>
                <a:spcPts val="0"/>
              </a:spcAft>
              <a:buClr>
                <a:schemeClr val="dk1"/>
              </a:buClr>
              <a:buSzPts val="2193"/>
              <a:buFont typeface="+mj-lt"/>
              <a:buAutoNum type="arabicPeriod"/>
            </a:pPr>
            <a:r>
              <a:rPr lang="en" sz="1800" dirty="0">
                <a:solidFill>
                  <a:schemeClr val="dk1"/>
                </a:solidFill>
                <a:latin typeface="Calibri"/>
                <a:ea typeface="Calibri"/>
                <a:cs typeface="Calibri"/>
                <a:sym typeface="Calibri"/>
              </a:rPr>
              <a:t>He learns that social status and class is dependent upon reputation.</a:t>
            </a:r>
            <a:endParaRPr sz="1800" dirty="0">
              <a:solidFill>
                <a:schemeClr val="dk1"/>
              </a:solidFill>
              <a:latin typeface="Calibri"/>
              <a:ea typeface="Calibri"/>
              <a:cs typeface="Calibri"/>
              <a:sym typeface="Calibri"/>
            </a:endParaRPr>
          </a:p>
          <a:p>
            <a:pPr marL="546577" lvl="0" indent="-457200" algn="l" rtl="0">
              <a:spcBef>
                <a:spcPts val="0"/>
              </a:spcBef>
              <a:spcAft>
                <a:spcPts val="0"/>
              </a:spcAft>
              <a:buClr>
                <a:schemeClr val="dk1"/>
              </a:buClr>
              <a:buSzPts val="2193"/>
              <a:buFont typeface="+mj-lt"/>
              <a:buAutoNum type="arabicPeriod"/>
            </a:pPr>
            <a:r>
              <a:rPr lang="en" sz="1800" dirty="0">
                <a:solidFill>
                  <a:schemeClr val="dk1"/>
                </a:solidFill>
                <a:latin typeface="Calibri"/>
                <a:ea typeface="Calibri"/>
                <a:cs typeface="Calibri"/>
                <a:sym typeface="Calibri"/>
              </a:rPr>
              <a:t>He learns that the De Laceys welcomed Safie into their family.</a:t>
            </a:r>
            <a:endParaRPr sz="1800" dirty="0">
              <a:solidFill>
                <a:schemeClr val="dk1"/>
              </a:solidFill>
              <a:latin typeface="Calibri"/>
              <a:ea typeface="Calibri"/>
              <a:cs typeface="Calibri"/>
              <a:sym typeface="Calibri"/>
            </a:endParaRPr>
          </a:p>
          <a:p>
            <a:pPr marL="546577" lvl="0" indent="-457200" algn="l" rtl="0">
              <a:spcBef>
                <a:spcPts val="0"/>
              </a:spcBef>
              <a:spcAft>
                <a:spcPts val="0"/>
              </a:spcAft>
              <a:buClr>
                <a:schemeClr val="dk1"/>
              </a:buClr>
              <a:buSzPts val="2193"/>
              <a:buFont typeface="+mj-lt"/>
              <a:buAutoNum type="arabicPeriod"/>
            </a:pPr>
            <a:r>
              <a:rPr lang="en" sz="1800" dirty="0">
                <a:solidFill>
                  <a:schemeClr val="dk1"/>
                </a:solidFill>
                <a:latin typeface="Calibri"/>
                <a:ea typeface="Calibri"/>
                <a:cs typeface="Calibri"/>
                <a:sym typeface="Calibri"/>
              </a:rPr>
              <a:t>The representation of Middle-Eastern characters as exotically beautiful and enigmatic (women, Safie), and devious, cunning and untrustworthy (Safie’s father) is problematic for today’s audience, but was not unusual in Victorian fiction at the time. The villains in Sherlock Holmes stories were often Middle-Eastern or from East Asia. </a:t>
            </a:r>
            <a:endParaRPr sz="1800" dirty="0">
              <a:solidFill>
                <a:schemeClr val="dk1"/>
              </a:solidFill>
              <a:latin typeface="Calibri"/>
              <a:ea typeface="Calibri"/>
              <a:cs typeface="Calibri"/>
              <a:sym typeface="Calibri"/>
            </a:endParaRPr>
          </a:p>
          <a:p>
            <a:pPr marL="0" lvl="0" indent="0" algn="l" rtl="0">
              <a:spcBef>
                <a:spcPts val="0"/>
              </a:spcBef>
              <a:spcAft>
                <a:spcPts val="1200"/>
              </a:spcAft>
              <a:buSzPts val="852"/>
              <a:buNone/>
            </a:pPr>
            <a:endParaRPr sz="18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149"/>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Section 8: Chapters 15-16</a:t>
            </a:r>
            <a:endParaRPr/>
          </a:p>
        </p:txBody>
      </p:sp>
      <p:sp>
        <p:nvSpPr>
          <p:cNvPr id="928" name="Google Shape;928;p149"/>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How does the </a:t>
            </a:r>
            <a:r>
              <a:rPr lang="en-GB" dirty="0"/>
              <a:t>C</a:t>
            </a:r>
            <a:r>
              <a:rPr lang="en" dirty="0"/>
              <a:t>reature shift from benevolent to menacing? </a:t>
            </a:r>
            <a:endParaRP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5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934" name="Google Shape;934;p150"/>
          <p:cNvSpPr txBox="1">
            <a:spLocks noGrp="1"/>
          </p:cNvSpPr>
          <p:nvPr>
            <p:ph type="body" idx="1"/>
          </p:nvPr>
        </p:nvSpPr>
        <p:spPr>
          <a:xfrm>
            <a:off x="311700" y="1152475"/>
            <a:ext cx="71245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chemeClr val="dk1"/>
                </a:solidFill>
                <a:latin typeface="Calibri"/>
                <a:ea typeface="Calibri"/>
                <a:cs typeface="Calibri"/>
                <a:sym typeface="Calibri"/>
              </a:rPr>
              <a:t>Chapter 15: </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discovers a selection of books and reads them. He also reads Victor’s lab notes and diary.</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decides that he will introduce himself to the De Laceys. He is anxious, but believes they will welcome him. Initially, the father does. </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When the other De Laceys enter, they are horrified and beat the creature, forcing him to flee. </a:t>
            </a: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dirty="0">
                <a:solidFill>
                  <a:schemeClr val="dk1"/>
                </a:solidFill>
                <a:latin typeface="Calibri"/>
                <a:ea typeface="Calibri"/>
                <a:cs typeface="Calibri"/>
                <a:sym typeface="Calibri"/>
              </a:rPr>
              <a:t>Chapter 16:</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Dejected and furious, 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declares ‘war’ on mankind. He sets fire to the DeLacey cottage and sets out for Geneva to find Victor.</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He makes one last attempt at benevolence, but is rejected again.</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Near Geneva, 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meets young William Frankenstein and kills him. 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frames a young woman for the murder.</a:t>
            </a:r>
            <a:endParaRPr sz="1400" dirty="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latin typeface="Calibri"/>
                <a:ea typeface="Calibri"/>
                <a:cs typeface="Calibri"/>
                <a:sym typeface="Calibri"/>
              </a:rPr>
              <a:t>Finally, the </a:t>
            </a:r>
            <a:r>
              <a:rPr lang="en-GB" sz="1400" dirty="0">
                <a:solidFill>
                  <a:schemeClr val="dk1"/>
                </a:solidFill>
                <a:latin typeface="Calibri"/>
                <a:ea typeface="Calibri"/>
                <a:cs typeface="Calibri"/>
                <a:sym typeface="Calibri"/>
              </a:rPr>
              <a:t>C</a:t>
            </a:r>
            <a:r>
              <a:rPr lang="en" sz="1400" dirty="0">
                <a:solidFill>
                  <a:schemeClr val="dk1"/>
                </a:solidFill>
                <a:latin typeface="Calibri"/>
                <a:ea typeface="Calibri"/>
                <a:cs typeface="Calibri"/>
                <a:sym typeface="Calibri"/>
              </a:rPr>
              <a:t>reature reveals to Victor that he desires a mate.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5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Chapters 15 and 16</a:t>
            </a:r>
            <a:endParaRPr/>
          </a:p>
        </p:txBody>
      </p:sp>
      <p:graphicFrame>
        <p:nvGraphicFramePr>
          <p:cNvPr id="940" name="Google Shape;940;p151"/>
          <p:cNvGraphicFramePr/>
          <p:nvPr>
            <p:extLst>
              <p:ext uri="{D42A27DB-BD31-4B8C-83A1-F6EECF244321}">
                <p14:modId xmlns:p14="http://schemas.microsoft.com/office/powerpoint/2010/main" val="1131100065"/>
              </p:ext>
            </p:extLst>
          </p:nvPr>
        </p:nvGraphicFramePr>
        <p:xfrm>
          <a:off x="393150" y="1130050"/>
          <a:ext cx="8439150" cy="3655393"/>
        </p:xfrm>
        <a:graphic>
          <a:graphicData uri="http://schemas.openxmlformats.org/drawingml/2006/table">
            <a:tbl>
              <a:tblPr>
                <a:noFill/>
                <a:tableStyleId>{664E70F1-78AF-426A-B304-97A9625503BC}</a:tableStyleId>
              </a:tblPr>
              <a:tblGrid>
                <a:gridCol w="1344625">
                  <a:extLst>
                    <a:ext uri="{9D8B030D-6E8A-4147-A177-3AD203B41FA5}">
                      <a16:colId xmlns:a16="http://schemas.microsoft.com/office/drawing/2014/main" val="20000"/>
                    </a:ext>
                  </a:extLst>
                </a:gridCol>
                <a:gridCol w="3438950">
                  <a:extLst>
                    <a:ext uri="{9D8B030D-6E8A-4147-A177-3AD203B41FA5}">
                      <a16:colId xmlns:a16="http://schemas.microsoft.com/office/drawing/2014/main" val="20001"/>
                    </a:ext>
                  </a:extLst>
                </a:gridCol>
                <a:gridCol w="3655575">
                  <a:extLst>
                    <a:ext uri="{9D8B030D-6E8A-4147-A177-3AD203B41FA5}">
                      <a16:colId xmlns:a16="http://schemas.microsoft.com/office/drawing/2014/main" val="20002"/>
                    </a:ext>
                  </a:extLst>
                </a:gridCol>
              </a:tblGrid>
              <a:tr h="356250">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Word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Quotation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Definition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17400">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virtue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3">
                  <a:txBody>
                    <a:bodyPr/>
                    <a:lstStyle/>
                    <a:p>
                      <a:pPr marL="63500" marR="63500" lvl="0" indent="0" algn="l" rtl="0">
                        <a:lnSpc>
                          <a:spcPct val="115000"/>
                        </a:lnSpc>
                        <a:spcBef>
                          <a:spcPts val="0"/>
                        </a:spcBef>
                        <a:spcAft>
                          <a:spcPts val="0"/>
                        </a:spcAft>
                        <a:buNone/>
                      </a:pPr>
                      <a:r>
                        <a:rPr lang="en" sz="1300" i="1">
                          <a:latin typeface="Calibri"/>
                          <a:ea typeface="Calibri"/>
                          <a:cs typeface="Calibri"/>
                          <a:sym typeface="Calibri"/>
                        </a:rPr>
                        <a:t>‘I felt the greatest ardour for virtue rise within me, and abhorrence for vice’ (Ch15) </a:t>
                      </a:r>
                      <a:endParaRPr sz="13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dirty="0">
                          <a:latin typeface="Calibri"/>
                          <a:ea typeface="Calibri"/>
                          <a:cs typeface="Calibri"/>
                          <a:sym typeface="Calibri"/>
                        </a:rPr>
                        <a:t>a good moral quality in a person or the general quality of being morally good </a:t>
                      </a:r>
                      <a:endParaRPr sz="13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717400">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vice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a moral fault or weakness in someone’s character; illegal and immoral </a:t>
                      </a:r>
                      <a:r>
                        <a:rPr lang="en" sz="1200"/>
                        <a:t>​</a:t>
                      </a:r>
                      <a:r>
                        <a:rPr lang="en" sz="1300">
                          <a:latin typeface="Calibri"/>
                          <a:ea typeface="Calibri"/>
                          <a:cs typeface="Calibri"/>
                          <a:sym typeface="Calibri"/>
                        </a:rPr>
                        <a:t>activities</a:t>
                      </a:r>
                      <a:r>
                        <a:rPr lang="en" sz="1200"/>
                        <a:t>​</a:t>
                      </a:r>
                      <a:r>
                        <a:rPr lang="en" sz="1300">
                          <a:latin typeface="Calibri"/>
                          <a:ea typeface="Calibri"/>
                          <a:cs typeface="Calibri"/>
                          <a:sym typeface="Calibri"/>
                        </a:rPr>
                        <a:t>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480775">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abhorrence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a feeling of hating something or someone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570150">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endured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i="1">
                          <a:latin typeface="Calibri"/>
                          <a:ea typeface="Calibri"/>
                          <a:cs typeface="Calibri"/>
                          <a:sym typeface="Calibri"/>
                        </a:rPr>
                        <a:t>‘My travels were long and the sufferings I endured intense’ (Ch16) </a:t>
                      </a:r>
                      <a:endParaRPr sz="13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to suffer something difficult, unpleasant or painful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717400">
                <a:tc>
                  <a:txBody>
                    <a:bodyPr/>
                    <a:lstStyle/>
                    <a:p>
                      <a:pPr marL="63500" marR="63500" lvl="0" indent="0" algn="l" rtl="0">
                        <a:lnSpc>
                          <a:spcPct val="115000"/>
                        </a:lnSpc>
                        <a:spcBef>
                          <a:spcPts val="0"/>
                        </a:spcBef>
                        <a:spcAft>
                          <a:spcPts val="0"/>
                        </a:spcAft>
                        <a:buNone/>
                      </a:pPr>
                      <a:r>
                        <a:rPr lang="en" sz="1300">
                          <a:latin typeface="Calibri"/>
                          <a:ea typeface="Calibri"/>
                          <a:cs typeface="Calibri"/>
                          <a:sym typeface="Calibri"/>
                        </a:rPr>
                        <a:t>desolation </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i="1">
                          <a:latin typeface="Calibri"/>
                          <a:ea typeface="Calibri"/>
                          <a:cs typeface="Calibri"/>
                          <a:sym typeface="Calibri"/>
                        </a:rPr>
                        <a:t>‘I too can create desolation’ (Ch16) </a:t>
                      </a:r>
                      <a:endParaRPr sz="13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dirty="0">
                          <a:latin typeface="Calibri"/>
                          <a:ea typeface="Calibri"/>
                          <a:cs typeface="Calibri"/>
                          <a:sym typeface="Calibri"/>
                        </a:rPr>
                        <a:t>the state of a place that is empty or where everything has been destroyed </a:t>
                      </a:r>
                      <a:endParaRPr sz="13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5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946" name="Google Shape;946;p15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dirty="0">
                <a:solidFill>
                  <a:schemeClr val="dk1"/>
                </a:solidFill>
                <a:latin typeface="Calibri"/>
                <a:ea typeface="Calibri"/>
                <a:cs typeface="Calibri"/>
                <a:sym typeface="Calibri"/>
              </a:rPr>
              <a:t>Why?</a:t>
            </a:r>
            <a:r>
              <a:rPr lang="en" sz="1700" dirty="0">
                <a:solidFill>
                  <a:schemeClr val="dk1"/>
                </a:solidFill>
                <a:latin typeface="Calibri"/>
                <a:ea typeface="Calibri"/>
                <a:cs typeface="Calibri"/>
                <a:sym typeface="Calibri"/>
              </a:rPr>
              <a:t> </a:t>
            </a:r>
            <a:endParaRPr sz="1700" i="1" dirty="0">
              <a:solidFill>
                <a:schemeClr val="dk1"/>
              </a:solidFill>
              <a:latin typeface="Calibri"/>
              <a:ea typeface="Calibri"/>
              <a:cs typeface="Calibri"/>
              <a:sym typeface="Calibri"/>
            </a:endParaRPr>
          </a:p>
          <a:p>
            <a:pPr marL="285750" lvl="0" indent="-285750" algn="l" rtl="0">
              <a:spcBef>
                <a:spcPts val="0"/>
              </a:spcBef>
              <a:spcAft>
                <a:spcPts val="0"/>
              </a:spcAft>
              <a:buFont typeface="Arial" panose="020B0604020202020204" pitchFamily="34" charset="0"/>
              <a:buChar char="•"/>
            </a:pP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700" dirty="0">
                <a:solidFill>
                  <a:schemeClr val="dk1"/>
                </a:solidFill>
                <a:latin typeface="Calibri"/>
                <a:ea typeface="Calibri"/>
                <a:cs typeface="Calibri"/>
                <a:sym typeface="Calibri"/>
              </a:rPr>
              <a:t>Why does the </a:t>
            </a:r>
            <a:r>
              <a:rPr lang="en-GB" sz="1700" dirty="0">
                <a:solidFill>
                  <a:schemeClr val="dk1"/>
                </a:solidFill>
                <a:latin typeface="Calibri"/>
                <a:ea typeface="Calibri"/>
                <a:cs typeface="Calibri"/>
                <a:sym typeface="Calibri"/>
              </a:rPr>
              <a:t>C</a:t>
            </a:r>
            <a:r>
              <a:rPr lang="en" sz="1700" dirty="0">
                <a:solidFill>
                  <a:schemeClr val="dk1"/>
                </a:solidFill>
                <a:latin typeface="Calibri"/>
                <a:ea typeface="Calibri"/>
                <a:cs typeface="Calibri"/>
                <a:sym typeface="Calibri"/>
              </a:rPr>
              <a:t>reature hide and watch the De Laceys for so long? </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700" dirty="0">
                <a:solidFill>
                  <a:schemeClr val="dk1"/>
                </a:solidFill>
                <a:latin typeface="Calibri"/>
                <a:ea typeface="Calibri"/>
                <a:cs typeface="Calibri"/>
                <a:sym typeface="Calibri"/>
              </a:rPr>
              <a:t>Why does the </a:t>
            </a:r>
            <a:r>
              <a:rPr lang="en-GB" sz="1700" dirty="0">
                <a:solidFill>
                  <a:schemeClr val="dk1"/>
                </a:solidFill>
                <a:latin typeface="Calibri"/>
                <a:ea typeface="Calibri"/>
                <a:cs typeface="Calibri"/>
                <a:sym typeface="Calibri"/>
              </a:rPr>
              <a:t>C</a:t>
            </a:r>
            <a:r>
              <a:rPr lang="en" sz="1700" dirty="0">
                <a:solidFill>
                  <a:schemeClr val="dk1"/>
                </a:solidFill>
                <a:latin typeface="Calibri"/>
                <a:ea typeface="Calibri"/>
                <a:cs typeface="Calibri"/>
                <a:sym typeface="Calibri"/>
              </a:rPr>
              <a:t>reature finally introduce himself to the family? </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700" dirty="0">
                <a:solidFill>
                  <a:schemeClr val="dk1"/>
                </a:solidFill>
                <a:latin typeface="Calibri"/>
                <a:ea typeface="Calibri"/>
                <a:cs typeface="Calibri"/>
                <a:sym typeface="Calibri"/>
              </a:rPr>
              <a:t>Why does Shelley have the </a:t>
            </a:r>
            <a:r>
              <a:rPr lang="en-GB" sz="1700" dirty="0">
                <a:solidFill>
                  <a:schemeClr val="dk1"/>
                </a:solidFill>
                <a:latin typeface="Calibri"/>
                <a:ea typeface="Calibri"/>
                <a:cs typeface="Calibri"/>
                <a:sym typeface="Calibri"/>
              </a:rPr>
              <a:t>C</a:t>
            </a:r>
            <a:r>
              <a:rPr lang="en" sz="1700" dirty="0">
                <a:solidFill>
                  <a:schemeClr val="dk1"/>
                </a:solidFill>
                <a:latin typeface="Calibri"/>
                <a:ea typeface="Calibri"/>
                <a:cs typeface="Calibri"/>
                <a:sym typeface="Calibri"/>
              </a:rPr>
              <a:t>reature spend so long admiring the De Laceys? </a:t>
            </a: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700" dirty="0">
                <a:solidFill>
                  <a:schemeClr val="dk1"/>
                </a:solidFill>
                <a:latin typeface="Calibri"/>
                <a:ea typeface="Calibri"/>
                <a:cs typeface="Calibri"/>
                <a:sym typeface="Calibri"/>
              </a:rPr>
              <a:t>Why does the </a:t>
            </a:r>
            <a:r>
              <a:rPr lang="en-GB" sz="1700" dirty="0">
                <a:solidFill>
                  <a:schemeClr val="dk1"/>
                </a:solidFill>
                <a:latin typeface="Calibri"/>
                <a:ea typeface="Calibri"/>
                <a:cs typeface="Calibri"/>
                <a:sym typeface="Calibri"/>
              </a:rPr>
              <a:t>C</a:t>
            </a:r>
            <a:r>
              <a:rPr lang="en" sz="1700" dirty="0">
                <a:solidFill>
                  <a:schemeClr val="dk1"/>
                </a:solidFill>
                <a:latin typeface="Calibri"/>
                <a:ea typeface="Calibri"/>
                <a:cs typeface="Calibri"/>
                <a:sym typeface="Calibri"/>
              </a:rPr>
              <a:t>reature seek revenge? </a:t>
            </a:r>
            <a:endParaRPr sz="1700" dirty="0">
              <a:solidFill>
                <a:schemeClr val="dk1"/>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5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952" name="Google Shape;952;p153"/>
          <p:cNvSpPr txBox="1">
            <a:spLocks noGrp="1"/>
          </p:cNvSpPr>
          <p:nvPr>
            <p:ph type="body" idx="1"/>
          </p:nvPr>
        </p:nvSpPr>
        <p:spPr>
          <a:xfrm>
            <a:off x="311700" y="1152475"/>
            <a:ext cx="7225376"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AutoNum type="arabicPeriod"/>
            </a:pPr>
            <a:r>
              <a:rPr lang="en" sz="1600" dirty="0">
                <a:solidFill>
                  <a:schemeClr val="dk1"/>
                </a:solidFill>
                <a:latin typeface="Calibri"/>
                <a:ea typeface="Calibri"/>
                <a:cs typeface="Calibri"/>
                <a:sym typeface="Calibri"/>
              </a:rPr>
              <a:t>What are the books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reads? What is their significance?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dirty="0">
                <a:solidFill>
                  <a:schemeClr val="dk1"/>
                </a:solidFill>
                <a:latin typeface="Calibri"/>
                <a:ea typeface="Calibri"/>
                <a:cs typeface="Calibri"/>
                <a:sym typeface="Calibri"/>
              </a:rPr>
              <a:t>Who is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reature’s narrative addressed to? Who writes it?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dirty="0">
                <a:solidFill>
                  <a:schemeClr val="dk1"/>
                </a:solidFill>
                <a:latin typeface="Calibri"/>
                <a:ea typeface="Calibri"/>
                <a:cs typeface="Calibri"/>
                <a:sym typeface="Calibri"/>
              </a:rPr>
              <a:t>What impact does reading Victor’s notes have on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dirty="0">
                <a:solidFill>
                  <a:schemeClr val="dk1"/>
                </a:solidFill>
                <a:latin typeface="Calibri"/>
                <a:ea typeface="Calibri"/>
                <a:cs typeface="Calibri"/>
                <a:sym typeface="Calibri"/>
              </a:rPr>
              <a:t>What does the De Lacey’s rejection of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reveal about them? How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respond?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dirty="0">
                <a:solidFill>
                  <a:schemeClr val="dk1"/>
                </a:solidFill>
                <a:latin typeface="Calibri"/>
                <a:ea typeface="Calibri"/>
                <a:cs typeface="Calibri"/>
                <a:sym typeface="Calibri"/>
              </a:rPr>
              <a:t>What events change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reature’s disposition?</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AutoNum type="arabicPeriod"/>
            </a:pPr>
            <a:r>
              <a:rPr lang="en" sz="1600" dirty="0">
                <a:solidFill>
                  <a:schemeClr val="dk1"/>
                </a:solidFill>
                <a:latin typeface="Calibri"/>
                <a:ea typeface="Calibri"/>
                <a:cs typeface="Calibri"/>
                <a:sym typeface="Calibri"/>
              </a:rPr>
              <a:t>What is the significance of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framing Justine?</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r>
              <a:rPr lang="en" sz="1600" b="1" dirty="0">
                <a:solidFill>
                  <a:schemeClr val="dk1"/>
                </a:solidFill>
                <a:latin typeface="Calibri"/>
                <a:ea typeface="Calibri"/>
                <a:cs typeface="Calibri"/>
                <a:sym typeface="Calibri"/>
              </a:rPr>
              <a:t>Stretch </a:t>
            </a:r>
            <a:r>
              <a:rPr lang="en-GB" sz="1600" b="1" dirty="0">
                <a:solidFill>
                  <a:schemeClr val="dk1"/>
                </a:solidFill>
                <a:latin typeface="Calibri"/>
                <a:ea typeface="Calibri"/>
                <a:cs typeface="Calibri"/>
                <a:sym typeface="Calibri"/>
              </a:rPr>
              <a:t>question</a:t>
            </a:r>
            <a:r>
              <a:rPr lang="en" sz="1600" dirty="0">
                <a:solidFill>
                  <a:schemeClr val="dk1"/>
                </a:solidFill>
                <a:latin typeface="Calibri"/>
                <a:ea typeface="Calibri"/>
                <a:cs typeface="Calibri"/>
                <a:sym typeface="Calibri"/>
              </a:rPr>
              <a:t>: Why doesn’t Shelley give her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a name?  </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 Letter 3</a:t>
            </a:r>
            <a:endParaRPr dirty="0"/>
          </a:p>
        </p:txBody>
      </p:sp>
      <p:sp>
        <p:nvSpPr>
          <p:cNvPr id="162" name="Google Shape;162;p25"/>
          <p:cNvSpPr txBox="1">
            <a:spLocks noGrp="1"/>
          </p:cNvSpPr>
          <p:nvPr>
            <p:ph type="body" idx="1"/>
          </p:nvPr>
        </p:nvSpPr>
        <p:spPr>
          <a:xfrm>
            <a:off x="311700" y="1152475"/>
            <a:ext cx="699677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How does Shelley use language to develop Walton’s character in this extract from Letter 3? </a:t>
            </a:r>
            <a:endParaRPr sz="1600" b="1"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highlight>
                  <a:srgbClr val="FFFFFF"/>
                </a:highlight>
                <a:latin typeface="Calibri"/>
                <a:ea typeface="Calibri"/>
                <a:cs typeface="Calibri"/>
                <a:sym typeface="Calibri"/>
              </a:rPr>
              <a:t>‘But success shall crown my endeavours. Wherefore not? Thus far I have gone, tracing a secure way over the pathless seas: the very stars themselves being witnesses and testimonies of my triumph. Why not still proceed over the untamed yet obedient element? What can stop the determined heart and resolved will of man?’</a:t>
            </a:r>
            <a:endParaRPr sz="16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3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5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958" name="Google Shape;958;p154"/>
          <p:cNvSpPr txBox="1">
            <a:spLocks noGrp="1"/>
          </p:cNvSpPr>
          <p:nvPr>
            <p:ph type="body" idx="1"/>
          </p:nvPr>
        </p:nvSpPr>
        <p:spPr>
          <a:xfrm>
            <a:off x="311700" y="1152475"/>
            <a:ext cx="707073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500" b="1" dirty="0">
                <a:solidFill>
                  <a:schemeClr val="dk1"/>
                </a:solidFill>
                <a:highlight>
                  <a:srgbClr val="FFFFFF"/>
                </a:highlight>
                <a:latin typeface="Calibri"/>
                <a:ea typeface="Calibri"/>
                <a:cs typeface="Calibri"/>
                <a:sym typeface="Calibri"/>
              </a:rPr>
              <a:t>How does the Creature feel about himself (</a:t>
            </a:r>
            <a:r>
              <a:rPr lang="en-GB" sz="1500" b="1" dirty="0">
                <a:solidFill>
                  <a:schemeClr val="dk1"/>
                </a:solidFill>
                <a:highlight>
                  <a:srgbClr val="FFFFFF"/>
                </a:highlight>
                <a:latin typeface="Calibri"/>
                <a:ea typeface="Calibri"/>
                <a:cs typeface="Calibri"/>
                <a:sym typeface="Calibri"/>
              </a:rPr>
              <a:t>Chapter 15)</a:t>
            </a:r>
            <a:r>
              <a:rPr lang="en" sz="1500" b="1" dirty="0">
                <a:solidFill>
                  <a:schemeClr val="dk1"/>
                </a:solidFill>
                <a:highlight>
                  <a:srgbClr val="FFFFFF"/>
                </a:highlight>
                <a:latin typeface="Calibri"/>
                <a:ea typeface="Calibri"/>
                <a:cs typeface="Calibri"/>
                <a:sym typeface="Calibri"/>
              </a:rPr>
              <a:t>?  </a:t>
            </a:r>
            <a:endParaRPr sz="15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dirty="0">
                <a:solidFill>
                  <a:srgbClr val="0000FF"/>
                </a:solidFill>
                <a:highlight>
                  <a:srgbClr val="FFFFFF"/>
                </a:highlight>
                <a:latin typeface="Calibri"/>
                <a:ea typeface="Calibri"/>
                <a:cs typeface="Calibri"/>
                <a:sym typeface="Calibri"/>
              </a:rPr>
              <a:t> </a:t>
            </a:r>
            <a:endParaRPr sz="1500" dirty="0">
              <a:solidFill>
                <a:srgbClr val="0000FF"/>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i="1" dirty="0">
                <a:solidFill>
                  <a:schemeClr val="dk1"/>
                </a:solidFill>
                <a:highlight>
                  <a:srgbClr val="FFFFFF"/>
                </a:highlight>
                <a:latin typeface="Calibri"/>
                <a:ea typeface="Calibri"/>
                <a:cs typeface="Calibri"/>
                <a:sym typeface="Calibri"/>
              </a:rPr>
              <a:t>And what was I? Of my creation and creator I was absolutely ignorant, but I knew that I possessed no money, no friends, no kind of property. I was, besides, endued with a figure hideously deformed and loathsome; I was not even of the same nature as man. I was more agile than they and could subsist upon coarser diet; I bore the extremes of heat and cold with less injury to my frame; my stature far exceeded theirs. When I looked around I saw and heard of none like me. Was I, then, a monster, a blot upon the earth, from which all men fled and whom all men disowned?’</a:t>
            </a:r>
            <a:endParaRPr sz="15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5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964" name="Google Shape;964;p155"/>
          <p:cNvSpPr txBox="1">
            <a:spLocks noGrp="1"/>
          </p:cNvSpPr>
          <p:nvPr>
            <p:ph type="body" idx="1"/>
          </p:nvPr>
        </p:nvSpPr>
        <p:spPr>
          <a:xfrm>
            <a:off x="311700" y="1152475"/>
            <a:ext cx="72119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How does Shelley convey the changing power dynamic between the Creature and Victor </a:t>
            </a:r>
            <a:r>
              <a:rPr lang="en-GB" sz="1600" b="1" dirty="0">
                <a:solidFill>
                  <a:schemeClr val="dk1"/>
                </a:solidFill>
                <a:highlight>
                  <a:srgbClr val="FFFFFF"/>
                </a:highlight>
                <a:latin typeface="Calibri"/>
                <a:ea typeface="Calibri"/>
                <a:cs typeface="Calibri"/>
                <a:sym typeface="Calibri"/>
              </a:rPr>
              <a:t>in this Chapter 16 extract</a:t>
            </a:r>
            <a:r>
              <a:rPr lang="en" sz="1600" b="1" dirty="0">
                <a:solidFill>
                  <a:schemeClr val="dk1"/>
                </a:solidFill>
                <a:highlight>
                  <a:srgbClr val="FFFFFF"/>
                </a:highlight>
                <a:latin typeface="Calibri"/>
                <a:ea typeface="Calibri"/>
                <a:cs typeface="Calibri"/>
                <a:sym typeface="Calibri"/>
              </a:rPr>
              <a:t>?  </a:t>
            </a:r>
            <a:endParaRPr sz="16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highlight>
                  <a:srgbClr val="FFFFFF"/>
                </a:highlight>
                <a:latin typeface="Calibri"/>
                <a:ea typeface="Calibri"/>
                <a:cs typeface="Calibri"/>
                <a:sym typeface="Calibri"/>
              </a:rPr>
              <a:t>‘We may not part until you have promised to comply with my requisition. I am alone and miserable; man will not associate with me; but one as deformed and horrible as myself would not deny herself to me. My companion must be of the same species and have the same defects. This being you must create.’</a:t>
            </a:r>
            <a:endParaRPr sz="16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900"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2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5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970" name="Google Shape;970;p15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‘As yet, I looked upon crime as a distant evil’, </a:t>
            </a:r>
            <a:r>
              <a:rPr lang="en" sz="1400" dirty="0">
                <a:solidFill>
                  <a:schemeClr val="dk1"/>
                </a:solidFill>
                <a:latin typeface="Calibri"/>
                <a:ea typeface="Calibri"/>
                <a:cs typeface="Calibri"/>
                <a:sym typeface="Calibri"/>
              </a:rPr>
              <a:t>Chapter 15</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felt the greatest ardour for virtue rise with me, and abhorrence for vice’, </a:t>
            </a:r>
            <a:r>
              <a:rPr lang="en" sz="1400" dirty="0">
                <a:solidFill>
                  <a:schemeClr val="dk1"/>
                </a:solidFill>
                <a:latin typeface="Calibri"/>
                <a:ea typeface="Calibri"/>
                <a:cs typeface="Calibri"/>
                <a:sym typeface="Calibri"/>
              </a:rPr>
              <a:t>Chapter 15</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‘inflamed by pain, I vowed eternal hatred and vengeance to all mankind.’ </a:t>
            </a:r>
            <a:r>
              <a:rPr lang="en" sz="1400" dirty="0">
                <a:solidFill>
                  <a:schemeClr val="dk1"/>
                </a:solidFill>
                <a:latin typeface="Calibri"/>
                <a:ea typeface="Calibri"/>
                <a:cs typeface="Calibri"/>
                <a:sym typeface="Calibri"/>
              </a:rPr>
              <a:t>Chapter 16</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‘I am alone and miserable; man will not associate with me, but one as deformed and horrible as myself would not deny herself to me’, </a:t>
            </a:r>
            <a:r>
              <a:rPr lang="en" sz="1400" dirty="0">
                <a:solidFill>
                  <a:schemeClr val="dk1"/>
                </a:solidFill>
                <a:latin typeface="Calibri"/>
                <a:ea typeface="Calibri"/>
                <a:cs typeface="Calibri"/>
                <a:sym typeface="Calibri"/>
              </a:rPr>
              <a:t>Chapter 16</a:t>
            </a:r>
            <a:endParaRPr sz="1400" b="1" dirty="0">
              <a:solidFill>
                <a:schemeClr val="dk1"/>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5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De Lacey Family</a:t>
            </a:r>
            <a:endParaRPr/>
          </a:p>
        </p:txBody>
      </p:sp>
      <p:sp>
        <p:nvSpPr>
          <p:cNvPr id="976" name="Google Shape;976;p157"/>
          <p:cNvSpPr txBox="1">
            <a:spLocks noGrp="1"/>
          </p:cNvSpPr>
          <p:nvPr>
            <p:ph type="body" idx="1"/>
          </p:nvPr>
        </p:nvSpPr>
        <p:spPr>
          <a:xfrm>
            <a:off x="311700" y="1152475"/>
            <a:ext cx="718503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4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a:t>
            </a:r>
            <a:r>
              <a:rPr lang="en" sz="1400" i="1" dirty="0">
                <a:solidFill>
                  <a:schemeClr val="dk1"/>
                </a:solidFill>
                <a:latin typeface="Calibri"/>
                <a:ea typeface="Calibri"/>
                <a:cs typeface="Calibri"/>
                <a:sym typeface="Calibri"/>
              </a:rPr>
              <a:t>They did not appear rich, but they were contented and happy’, </a:t>
            </a:r>
            <a:r>
              <a:rPr lang="en" sz="1400" dirty="0">
                <a:solidFill>
                  <a:schemeClr val="dk1"/>
                </a:solidFill>
                <a:latin typeface="Calibri"/>
                <a:ea typeface="Calibri"/>
                <a:cs typeface="Calibri"/>
                <a:sym typeface="Calibri"/>
              </a:rPr>
              <a:t>Chapter 15</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‘The hearts of men, when unprejudiced by any obvious self-interest, are full of brotherly love and charity’, </a:t>
            </a:r>
            <a:r>
              <a:rPr lang="en" sz="1400" dirty="0">
                <a:solidFill>
                  <a:schemeClr val="dk1"/>
                </a:solidFill>
                <a:latin typeface="Calibri"/>
                <a:ea typeface="Calibri"/>
                <a:cs typeface="Calibri"/>
                <a:sym typeface="Calibri"/>
              </a:rPr>
              <a:t>Chapter 15</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i="1" dirty="0">
                <a:solidFill>
                  <a:schemeClr val="dk1"/>
                </a:solidFill>
                <a:latin typeface="Calibri"/>
                <a:ea typeface="Calibri"/>
                <a:cs typeface="Calibri"/>
                <a:sym typeface="Calibri"/>
              </a:rPr>
              <a:t>‘Felix darted forward, and with supernatural force tore me from his father’, </a:t>
            </a:r>
            <a:r>
              <a:rPr lang="en" sz="1400" dirty="0">
                <a:solidFill>
                  <a:schemeClr val="dk1"/>
                </a:solidFill>
                <a:latin typeface="Calibri"/>
                <a:ea typeface="Calibri"/>
                <a:cs typeface="Calibri"/>
                <a:sym typeface="Calibri"/>
              </a:rPr>
              <a:t>Chapter 15</a:t>
            </a:r>
            <a:endParaRPr sz="1400" dirty="0">
              <a:solidFill>
                <a:schemeClr val="dk1"/>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5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15</a:t>
            </a:r>
            <a:endParaRPr/>
          </a:p>
        </p:txBody>
      </p:sp>
      <p:graphicFrame>
        <p:nvGraphicFramePr>
          <p:cNvPr id="4" name="Table 3">
            <a:extLst>
              <a:ext uri="{FF2B5EF4-FFF2-40B4-BE49-F238E27FC236}">
                <a16:creationId xmlns:a16="http://schemas.microsoft.com/office/drawing/2014/main" id="{78526AFC-9747-485F-A5DF-775970945315}"/>
              </a:ext>
            </a:extLst>
          </p:cNvPr>
          <p:cNvGraphicFramePr>
            <a:graphicFrameLocks noGrp="1"/>
          </p:cNvGraphicFramePr>
          <p:nvPr>
            <p:extLst>
              <p:ext uri="{D42A27DB-BD31-4B8C-83A1-F6EECF244321}">
                <p14:modId xmlns:p14="http://schemas.microsoft.com/office/powerpoint/2010/main" val="3718133455"/>
              </p:ext>
            </p:extLst>
          </p:nvPr>
        </p:nvGraphicFramePr>
        <p:xfrm>
          <a:off x="407147" y="1284194"/>
          <a:ext cx="6797488" cy="3032135"/>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329575">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dirty="0">
                          <a:solidFill>
                            <a:schemeClr val="dk1"/>
                          </a:solidFill>
                          <a:latin typeface="Calibri"/>
                          <a:ea typeface="Calibri"/>
                          <a:cs typeface="Calibri"/>
                          <a:sym typeface="Calibri"/>
                        </a:rPr>
                        <a:t>Such was the history of my beloved cottagers’</a:t>
                      </a:r>
                      <a:endParaRPr lang="en-GB" sz="1200" dirty="0"/>
                    </a:p>
                  </a:txBody>
                  <a:tcPr/>
                </a:tc>
                <a:extLst>
                  <a:ext uri="{0D108BD9-81ED-4DB2-BD59-A6C34878D82A}">
                    <a16:rowId xmlns:a16="http://schemas.microsoft.com/office/drawing/2014/main" val="36001230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latin typeface="Calibri"/>
                          <a:ea typeface="Calibri"/>
                          <a:cs typeface="Calibri"/>
                          <a:sym typeface="Calibri"/>
                        </a:rPr>
                        <a:t>I saw him on the point of repeating his blow, when, overcome by pain and anguish, I quitted the cottage, and in the general tumult escaped unperceived to my hovel’</a:t>
                      </a:r>
                    </a:p>
                    <a:p>
                      <a:endParaRPr lang="en-GB" sz="1200" dirty="0"/>
                    </a:p>
                  </a:txBody>
                  <a:tcPr/>
                </a:tc>
                <a:extLst>
                  <a:ext uri="{0D108BD9-81ED-4DB2-BD59-A6C34878D82A}">
                    <a16:rowId xmlns:a16="http://schemas.microsoft.com/office/drawing/2014/main" val="2258411689"/>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parallels between the stories of Victor and the Creature in their sharing of their early lives and education. </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3 discrete sections which track the Creature’s education and development into ‘monstrosity’.</a:t>
                      </a:r>
                    </a:p>
                    <a:p>
                      <a:pPr marL="228600" lvl="0" indent="-228600" algn="l" defTabSz="342900" rtl="0" eaLnBrk="1" latinLnBrk="0" hangingPunct="1">
                        <a:spcBef>
                          <a:spcPts val="800"/>
                        </a:spcBef>
                        <a:spcAft>
                          <a:spcPts val="0"/>
                        </a:spcAft>
                        <a:buClr>
                          <a:schemeClr val="dk1"/>
                        </a:buClr>
                        <a:buSzPts val="1100"/>
                        <a:buFont typeface="+mj-lt"/>
                        <a:buAutoNum type="arabicPeriod"/>
                      </a:pPr>
                      <a:r>
                        <a:rPr lang="en-GB" sz="1200" b="0" kern="1200" dirty="0">
                          <a:solidFill>
                            <a:schemeClr val="dk1"/>
                          </a:solidFill>
                          <a:latin typeface="Calibri"/>
                          <a:ea typeface="Calibri"/>
                          <a:cs typeface="Calibri"/>
                        </a:rPr>
                        <a:t>The De Lacey family and the book the Creature read.</a:t>
                      </a:r>
                    </a:p>
                    <a:p>
                      <a:pPr marL="228600" lvl="0" indent="-228600" algn="l" defTabSz="342900" rtl="0" eaLnBrk="1" latinLnBrk="0" hangingPunct="1">
                        <a:spcBef>
                          <a:spcPts val="800"/>
                        </a:spcBef>
                        <a:spcAft>
                          <a:spcPts val="0"/>
                        </a:spcAft>
                        <a:buClr>
                          <a:schemeClr val="dk1"/>
                        </a:buClr>
                        <a:buSzPts val="1100"/>
                        <a:buFont typeface="+mj-lt"/>
                        <a:buAutoNum type="arabicPeriod"/>
                      </a:pPr>
                      <a:r>
                        <a:rPr lang="en-GB" sz="1200" b="0" kern="1200" dirty="0">
                          <a:solidFill>
                            <a:schemeClr val="dk1"/>
                          </a:solidFill>
                          <a:latin typeface="Calibri"/>
                          <a:ea typeface="Calibri"/>
                          <a:cs typeface="Calibri"/>
                        </a:rPr>
                        <a:t>The Creature’s preparations for introducing himself to the family.</a:t>
                      </a:r>
                    </a:p>
                    <a:p>
                      <a:pPr marL="228600" lvl="0" indent="-228600" algn="l" defTabSz="342900" rtl="0" eaLnBrk="1" latinLnBrk="0" hangingPunct="1">
                        <a:spcBef>
                          <a:spcPts val="800"/>
                        </a:spcBef>
                        <a:spcAft>
                          <a:spcPts val="0"/>
                        </a:spcAft>
                        <a:buClr>
                          <a:schemeClr val="dk1"/>
                        </a:buClr>
                        <a:buSzPts val="1100"/>
                        <a:buFont typeface="+mj-lt"/>
                        <a:buAutoNum type="arabicPeriod"/>
                      </a:pPr>
                      <a:r>
                        <a:rPr lang="en-GB" sz="1200" b="0" kern="1200" dirty="0">
                          <a:solidFill>
                            <a:schemeClr val="dk1"/>
                          </a:solidFill>
                          <a:latin typeface="Calibri"/>
                          <a:ea typeface="Calibri"/>
                          <a:cs typeface="Calibri"/>
                        </a:rPr>
                        <a:t>The introduction itself.</a:t>
                      </a:r>
                    </a:p>
                    <a:p>
                      <a:endParaRPr lang="en-GB" sz="1200" dirty="0"/>
                    </a:p>
                  </a:txBody>
                  <a:tcPr/>
                </a:tc>
                <a:extLst>
                  <a:ext uri="{0D108BD9-81ED-4DB2-BD59-A6C34878D82A}">
                    <a16:rowId xmlns:a16="http://schemas.microsoft.com/office/drawing/2014/main" val="3152365744"/>
                  </a:ext>
                </a:extLst>
              </a:tr>
            </a:tbl>
          </a:graphicData>
        </a:graphic>
      </p:graphicFrame>
    </p:spTree>
    <p:extLst>
      <p:ext uri="{BB962C8B-B14F-4D97-AF65-F5344CB8AC3E}">
        <p14:creationId xmlns:p14="http://schemas.microsoft.com/office/powerpoint/2010/main" val="17961971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5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16</a:t>
            </a:r>
            <a:endParaRPr/>
          </a:p>
        </p:txBody>
      </p:sp>
      <p:graphicFrame>
        <p:nvGraphicFramePr>
          <p:cNvPr id="6" name="Table 5">
            <a:extLst>
              <a:ext uri="{FF2B5EF4-FFF2-40B4-BE49-F238E27FC236}">
                <a16:creationId xmlns:a16="http://schemas.microsoft.com/office/drawing/2014/main" id="{A9AD6C93-1882-4CD8-8988-B9A8654970C5}"/>
              </a:ext>
            </a:extLst>
          </p:cNvPr>
          <p:cNvGraphicFramePr>
            <a:graphicFrameLocks noGrp="1"/>
          </p:cNvGraphicFramePr>
          <p:nvPr>
            <p:extLst>
              <p:ext uri="{D42A27DB-BD31-4B8C-83A1-F6EECF244321}">
                <p14:modId xmlns:p14="http://schemas.microsoft.com/office/powerpoint/2010/main" val="1052311224"/>
              </p:ext>
            </p:extLst>
          </p:nvPr>
        </p:nvGraphicFramePr>
        <p:xfrm>
          <a:off x="407147" y="1284194"/>
          <a:ext cx="6797488" cy="259080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329575">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‘Cursed, cursed creator! Why did I live?’</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36001230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b="0" dirty="0">
                          <a:solidFill>
                            <a:schemeClr val="dk1"/>
                          </a:solidFill>
                          <a:latin typeface="Calibri"/>
                          <a:ea typeface="Calibri"/>
                          <a:cs typeface="Calibri"/>
                          <a:sym typeface="Calibri"/>
                        </a:rPr>
                        <a:t>My companion must be of the same species and have the same defects. This being you must create.’</a:t>
                      </a:r>
                    </a:p>
                    <a:p>
                      <a:endParaRPr lang="en-GB" sz="1200" dirty="0"/>
                    </a:p>
                  </a:txBody>
                  <a:tcPr/>
                </a:tc>
                <a:extLst>
                  <a:ext uri="{0D108BD9-81ED-4DB2-BD59-A6C34878D82A}">
                    <a16:rowId xmlns:a16="http://schemas.microsoft.com/office/drawing/2014/main" val="2258411689"/>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moments where the Creature is alone and when he is around people.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How the Creature’s solitude at the beginning and end of the chapter have parallels with the beginning and end of his life.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reparations of rejection that Shelley shares with us.</a:t>
                      </a:r>
                    </a:p>
                    <a:p>
                      <a:endParaRPr lang="en-GB" sz="1200" dirty="0"/>
                    </a:p>
                  </a:txBody>
                  <a:tcPr/>
                </a:tc>
                <a:extLst>
                  <a:ext uri="{0D108BD9-81ED-4DB2-BD59-A6C34878D82A}">
                    <a16:rowId xmlns:a16="http://schemas.microsoft.com/office/drawing/2014/main" val="3152365744"/>
                  </a:ext>
                </a:extLst>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6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 dirty="0"/>
              <a:t>Pit </a:t>
            </a:r>
            <a:r>
              <a:rPr lang="en-GB" dirty="0"/>
              <a:t>S</a:t>
            </a:r>
            <a:r>
              <a:rPr lang="en" dirty="0"/>
              <a:t>top: vocabulary builder</a:t>
            </a:r>
            <a:endParaRPr dirty="0"/>
          </a:p>
        </p:txBody>
      </p:sp>
      <p:sp>
        <p:nvSpPr>
          <p:cNvPr id="994" name="Google Shape;994;p160"/>
          <p:cNvSpPr txBox="1">
            <a:spLocks noGrp="1"/>
          </p:cNvSpPr>
          <p:nvPr>
            <p:ph type="body" idx="1"/>
          </p:nvPr>
        </p:nvSpPr>
        <p:spPr>
          <a:xfrm>
            <a:off x="311700" y="1152475"/>
            <a:ext cx="3610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Use the key words from this chapter in sentences about other parts of the novel.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Eg. </a:t>
            </a:r>
            <a:endParaRPr sz="2000" dirty="0">
              <a:latin typeface="Calibri" panose="020F0502020204030204" pitchFamily="34" charset="0"/>
              <a:ea typeface="Calibri" panose="020F0502020204030204" pitchFamily="34" charset="0"/>
              <a:cs typeface="Calibri" panose="020F0502020204030204" pitchFamily="34" charset="0"/>
            </a:endParaRPr>
          </a:p>
          <a:p>
            <a:pPr marL="457200" lvl="0" indent="-317500" algn="l" rtl="0">
              <a:spcBef>
                <a:spcPts val="1200"/>
              </a:spcBef>
              <a:spcAft>
                <a:spcPts val="0"/>
              </a:spcAft>
              <a:buClr>
                <a:schemeClr val="dk1"/>
              </a:buClr>
              <a:buSzPts val="1400"/>
              <a:buFont typeface="Calibri"/>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Walton and his crew endure difficult weather on their travels.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317500" algn="l" rtl="0">
              <a:spcBef>
                <a:spcPts val="0"/>
              </a:spcBef>
              <a:spcAft>
                <a:spcPts val="0"/>
              </a:spcAft>
              <a:buClr>
                <a:schemeClr val="dk1"/>
              </a:buClr>
              <a:buSzPts val="1400"/>
              <a:buFont typeface="Calibri"/>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Caroline Frankenstein is known for her benevolence.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317500" algn="l" rtl="0">
              <a:spcBef>
                <a:spcPts val="0"/>
              </a:spcBef>
              <a:spcAft>
                <a:spcPts val="0"/>
              </a:spcAft>
              <a:buClr>
                <a:schemeClr val="dk1"/>
              </a:buClr>
              <a:buSzPts val="1400"/>
              <a:buFont typeface="Calibri"/>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Victor brings the </a:t>
            </a:r>
            <a:r>
              <a:rPr lang="en-GB"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reature to life during a tumultuous storm.</a:t>
            </a:r>
            <a:endParaRPr sz="2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95" name="Google Shape;995;p160"/>
          <p:cNvGraphicFramePr/>
          <p:nvPr>
            <p:extLst>
              <p:ext uri="{D42A27DB-BD31-4B8C-83A1-F6EECF244321}">
                <p14:modId xmlns:p14="http://schemas.microsoft.com/office/powerpoint/2010/main" val="3776138660"/>
              </p:ext>
            </p:extLst>
          </p:nvPr>
        </p:nvGraphicFramePr>
        <p:xfrm>
          <a:off x="4742225" y="272750"/>
          <a:ext cx="4227200" cy="4739495"/>
        </p:xfrm>
        <a:graphic>
          <a:graphicData uri="http://schemas.openxmlformats.org/drawingml/2006/table">
            <a:tbl>
              <a:tblPr>
                <a:noFill/>
                <a:tableStyleId>{32E45B14-C93C-4D4D-A7DD-0FDE19939426}</a:tableStyleId>
              </a:tblPr>
              <a:tblGrid>
                <a:gridCol w="2113600">
                  <a:extLst>
                    <a:ext uri="{9D8B030D-6E8A-4147-A177-3AD203B41FA5}">
                      <a16:colId xmlns:a16="http://schemas.microsoft.com/office/drawing/2014/main" val="20000"/>
                    </a:ext>
                  </a:extLst>
                </a:gridCol>
                <a:gridCol w="2113600">
                  <a:extLst>
                    <a:ext uri="{9D8B030D-6E8A-4147-A177-3AD203B41FA5}">
                      <a16:colId xmlns:a16="http://schemas.microsoft.com/office/drawing/2014/main" val="20001"/>
                    </a:ext>
                  </a:extLst>
                </a:gridCol>
              </a:tblGrid>
              <a:tr h="371375">
                <a:tc>
                  <a:txBody>
                    <a:bodyPr/>
                    <a:lstStyle/>
                    <a:p>
                      <a:pPr marL="0" lvl="0" indent="0" algn="l" rtl="0">
                        <a:spcBef>
                          <a:spcPts val="0"/>
                        </a:spcBef>
                        <a:spcAft>
                          <a:spcPts val="0"/>
                        </a:spcAft>
                        <a:buNone/>
                      </a:pPr>
                      <a:r>
                        <a:rPr lang="en" sz="1200" b="1">
                          <a:latin typeface="Calibri"/>
                          <a:ea typeface="Calibri"/>
                          <a:cs typeface="Calibri"/>
                          <a:sym typeface="Calibri"/>
                        </a:rPr>
                        <a:t>Word</a:t>
                      </a:r>
                      <a:endParaRPr sz="1200" b="1">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b="1" dirty="0">
                          <a:latin typeface="Calibri"/>
                          <a:ea typeface="Calibri"/>
                          <a:cs typeface="Calibri"/>
                          <a:sym typeface="Calibri"/>
                        </a:rPr>
                        <a:t>Definition</a:t>
                      </a:r>
                      <a:endParaRPr sz="1200" b="1"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0"/>
                  </a:ext>
                </a:extLst>
              </a:tr>
              <a:tr h="2553725">
                <a:tc>
                  <a:txBody>
                    <a:bodyPr/>
                    <a:lstStyle/>
                    <a:p>
                      <a:pPr marL="0" lvl="0" indent="0" algn="l" rtl="0">
                        <a:spcBef>
                          <a:spcPts val="0"/>
                        </a:spcBef>
                        <a:spcAft>
                          <a:spcPts val="0"/>
                        </a:spcAft>
                        <a:buNone/>
                      </a:pPr>
                      <a:r>
                        <a:rPr lang="en" sz="1200" dirty="0">
                          <a:latin typeface="Calibri"/>
                          <a:ea typeface="Calibri"/>
                          <a:cs typeface="Calibri"/>
                          <a:sym typeface="Calibri"/>
                        </a:rPr>
                        <a:t>virtue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lang="en"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vice</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lang="en" sz="1200" dirty="0">
                        <a:latin typeface="Calibri"/>
                        <a:ea typeface="Calibri"/>
                        <a:cs typeface="Calibri"/>
                        <a:sym typeface="Calibri"/>
                      </a:endParaRPr>
                    </a:p>
                    <a:p>
                      <a:pPr marL="0" lvl="0" indent="0" algn="l" rtl="0">
                        <a:spcBef>
                          <a:spcPts val="0"/>
                        </a:spcBef>
                        <a:spcAft>
                          <a:spcPts val="0"/>
                        </a:spcAft>
                        <a:buNone/>
                      </a:pPr>
                      <a:endParaRPr lang="en"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abhorrance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a good moral quality in a person or the general quality of being morally good</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a moral fault or weakness in someone’s character. Alt. illegal and immoral activties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a feeling of hating something or someone</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1"/>
                  </a:ext>
                </a:extLst>
              </a:tr>
              <a:tr h="1680800">
                <a:tc>
                  <a:txBody>
                    <a:bodyPr/>
                    <a:lstStyle/>
                    <a:p>
                      <a:pPr marL="0" lvl="0" indent="0" algn="l" rtl="0">
                        <a:spcBef>
                          <a:spcPts val="0"/>
                        </a:spcBef>
                        <a:spcAft>
                          <a:spcPts val="0"/>
                        </a:spcAft>
                        <a:buNone/>
                      </a:pPr>
                      <a:r>
                        <a:rPr lang="en" sz="1200" dirty="0">
                          <a:latin typeface="Calibri"/>
                          <a:ea typeface="Calibri"/>
                          <a:cs typeface="Calibri"/>
                          <a:sym typeface="Calibri"/>
                        </a:rPr>
                        <a:t>endured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desolation</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GB" sz="1200" dirty="0">
                          <a:latin typeface="Calibri"/>
                          <a:ea typeface="Calibri"/>
                          <a:cs typeface="Calibri"/>
                          <a:sym typeface="Calibri"/>
                        </a:rPr>
                        <a:t>t</a:t>
                      </a:r>
                      <a:r>
                        <a:rPr lang="en" sz="1200" dirty="0">
                          <a:latin typeface="Calibri"/>
                          <a:ea typeface="Calibri"/>
                          <a:cs typeface="Calibri"/>
                          <a:sym typeface="Calibri"/>
                        </a:rPr>
                        <a:t>o suffer something difficult, unpleasant or painful</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GB" sz="1200" dirty="0">
                          <a:latin typeface="Calibri"/>
                          <a:ea typeface="Calibri"/>
                          <a:cs typeface="Calibri"/>
                          <a:sym typeface="Calibri"/>
                        </a:rPr>
                        <a:t>t</a:t>
                      </a:r>
                      <a:r>
                        <a:rPr lang="en" sz="1200" dirty="0">
                          <a:latin typeface="Calibri"/>
                          <a:ea typeface="Calibri"/>
                          <a:cs typeface="Calibri"/>
                          <a:sym typeface="Calibri"/>
                        </a:rPr>
                        <a:t>he state of a place that is empty or where everything has been destroyed</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6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Discussion Point: </a:t>
            </a:r>
            <a:r>
              <a:rPr lang="en" i="1" dirty="0"/>
              <a:t>What’s in a name?</a:t>
            </a:r>
            <a:endParaRPr i="1" dirty="0"/>
          </a:p>
        </p:txBody>
      </p:sp>
      <p:sp>
        <p:nvSpPr>
          <p:cNvPr id="1001" name="Google Shape;1001;p161"/>
          <p:cNvSpPr txBox="1">
            <a:spLocks noGrp="1"/>
          </p:cNvSpPr>
          <p:nvPr>
            <p:ph type="body" idx="1"/>
          </p:nvPr>
        </p:nvSpPr>
        <p:spPr>
          <a:xfrm>
            <a:off x="311700" y="1152475"/>
            <a:ext cx="6949712" cy="3782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924" dirty="0">
                <a:solidFill>
                  <a:schemeClr val="dk1"/>
                </a:solidFill>
                <a:latin typeface="Calibri"/>
                <a:ea typeface="Calibri"/>
                <a:cs typeface="Calibri"/>
                <a:sym typeface="Calibri"/>
              </a:rPr>
              <a:t>S</a:t>
            </a:r>
            <a:r>
              <a:rPr lang="en" sz="1908" dirty="0">
                <a:solidFill>
                  <a:schemeClr val="dk1"/>
                </a:solidFill>
                <a:latin typeface="Calibri"/>
                <a:ea typeface="Calibri"/>
                <a:cs typeface="Calibri"/>
                <a:sym typeface="Calibri"/>
              </a:rPr>
              <a:t>helley (through Victor’s voice) does not share the </a:t>
            </a:r>
            <a:r>
              <a:rPr lang="en-GB" sz="1908" dirty="0">
                <a:solidFill>
                  <a:schemeClr val="dk1"/>
                </a:solidFill>
                <a:latin typeface="Calibri"/>
                <a:ea typeface="Calibri"/>
                <a:cs typeface="Calibri"/>
                <a:sym typeface="Calibri"/>
              </a:rPr>
              <a:t>C</a:t>
            </a:r>
            <a:r>
              <a:rPr lang="en" sz="1908" dirty="0">
                <a:solidFill>
                  <a:schemeClr val="dk1"/>
                </a:solidFill>
                <a:latin typeface="Calibri"/>
                <a:ea typeface="Calibri"/>
                <a:cs typeface="Calibri"/>
                <a:sym typeface="Calibri"/>
              </a:rPr>
              <a:t>reature’s name with her readers. </a:t>
            </a:r>
            <a:endParaRPr sz="1908" dirty="0">
              <a:solidFill>
                <a:schemeClr val="dk1"/>
              </a:solidFill>
              <a:latin typeface="Calibri"/>
              <a:ea typeface="Calibri"/>
              <a:cs typeface="Calibri"/>
              <a:sym typeface="Calibri"/>
            </a:endParaRPr>
          </a:p>
          <a:p>
            <a:pPr marL="0" lvl="0" indent="0" algn="l" rtl="0">
              <a:spcBef>
                <a:spcPts val="0"/>
              </a:spcBef>
              <a:spcAft>
                <a:spcPts val="0"/>
              </a:spcAft>
              <a:buNone/>
            </a:pPr>
            <a:endParaRPr sz="1908" dirty="0">
              <a:solidFill>
                <a:schemeClr val="dk1"/>
              </a:solidFill>
              <a:latin typeface="Calibri"/>
              <a:ea typeface="Calibri"/>
              <a:cs typeface="Calibri"/>
              <a:sym typeface="Calibri"/>
            </a:endParaRPr>
          </a:p>
          <a:p>
            <a:pPr marL="0" lvl="0" indent="0" algn="l" rtl="0">
              <a:spcBef>
                <a:spcPts val="0"/>
              </a:spcBef>
              <a:spcAft>
                <a:spcPts val="0"/>
              </a:spcAft>
              <a:buNone/>
            </a:pPr>
            <a:r>
              <a:rPr lang="en" sz="1908" dirty="0">
                <a:solidFill>
                  <a:schemeClr val="dk1"/>
                </a:solidFill>
                <a:latin typeface="Calibri"/>
                <a:ea typeface="Calibri"/>
                <a:cs typeface="Calibri"/>
                <a:sym typeface="Calibri"/>
              </a:rPr>
              <a:t>A name is an important part of a person’s identity. It is also a sign that someone is part of a wider community as, when we are alone, we don’t need names. Authors sometimes give their characters a name that reflects their personality. </a:t>
            </a:r>
            <a:endParaRPr sz="1908" dirty="0">
              <a:solidFill>
                <a:schemeClr val="dk1"/>
              </a:solidFill>
              <a:latin typeface="Calibri"/>
              <a:ea typeface="Calibri"/>
              <a:cs typeface="Calibri"/>
              <a:sym typeface="Calibri"/>
            </a:endParaRPr>
          </a:p>
          <a:p>
            <a:pPr marL="0" lvl="0" indent="0" algn="l" rtl="0">
              <a:spcBef>
                <a:spcPts val="0"/>
              </a:spcBef>
              <a:spcAft>
                <a:spcPts val="0"/>
              </a:spcAft>
              <a:buNone/>
            </a:pPr>
            <a:endParaRPr sz="1508" dirty="0">
              <a:solidFill>
                <a:schemeClr val="dk1"/>
              </a:solidFill>
              <a:latin typeface="Calibri"/>
              <a:ea typeface="Calibri"/>
              <a:cs typeface="Calibri"/>
              <a:sym typeface="Calibri"/>
            </a:endParaRPr>
          </a:p>
          <a:p>
            <a:pPr marL="0" lvl="0" indent="0" algn="l" rtl="0">
              <a:spcBef>
                <a:spcPts val="0"/>
              </a:spcBef>
              <a:spcAft>
                <a:spcPts val="0"/>
              </a:spcAft>
              <a:buNone/>
            </a:pPr>
            <a:endParaRPr sz="1508" dirty="0">
              <a:solidFill>
                <a:schemeClr val="dk1"/>
              </a:solidFill>
              <a:latin typeface="Calibri"/>
              <a:ea typeface="Calibri"/>
              <a:cs typeface="Calibri"/>
              <a:sym typeface="Calibri"/>
            </a:endParaRPr>
          </a:p>
          <a:p>
            <a:pPr marL="457200" lvl="0" indent="-328930" algn="l" rtl="0">
              <a:spcBef>
                <a:spcPts val="0"/>
              </a:spcBef>
              <a:spcAft>
                <a:spcPts val="0"/>
              </a:spcAft>
              <a:buClr>
                <a:schemeClr val="dk1"/>
              </a:buClr>
              <a:buSzPct val="100000"/>
              <a:buFont typeface="Calibri"/>
              <a:buChar char="●"/>
            </a:pPr>
            <a:r>
              <a:rPr lang="en" sz="1708" dirty="0">
                <a:solidFill>
                  <a:schemeClr val="dk1"/>
                </a:solidFill>
                <a:latin typeface="Calibri"/>
                <a:ea typeface="Calibri"/>
                <a:cs typeface="Calibri"/>
                <a:sym typeface="Calibri"/>
              </a:rPr>
              <a:t>What message could Shelley be giving her readers by not giving her </a:t>
            </a:r>
            <a:r>
              <a:rPr lang="en-GB" sz="1708" dirty="0">
                <a:solidFill>
                  <a:schemeClr val="dk1"/>
                </a:solidFill>
                <a:latin typeface="Calibri"/>
                <a:ea typeface="Calibri"/>
                <a:cs typeface="Calibri"/>
                <a:sym typeface="Calibri"/>
              </a:rPr>
              <a:t>C</a:t>
            </a:r>
            <a:r>
              <a:rPr lang="en" sz="1708" dirty="0">
                <a:solidFill>
                  <a:schemeClr val="dk1"/>
                </a:solidFill>
                <a:latin typeface="Calibri"/>
                <a:ea typeface="Calibri"/>
                <a:cs typeface="Calibri"/>
                <a:sym typeface="Calibri"/>
              </a:rPr>
              <a:t>reature a name? </a:t>
            </a:r>
            <a:endParaRPr sz="1708" dirty="0">
              <a:solidFill>
                <a:schemeClr val="dk1"/>
              </a:solidFill>
              <a:latin typeface="Calibri"/>
              <a:ea typeface="Calibri"/>
              <a:cs typeface="Calibri"/>
              <a:sym typeface="Calibri"/>
            </a:endParaRPr>
          </a:p>
          <a:p>
            <a:pPr marL="457200" lvl="0" indent="0" algn="l" rtl="0">
              <a:spcBef>
                <a:spcPts val="0"/>
              </a:spcBef>
              <a:spcAft>
                <a:spcPts val="0"/>
              </a:spcAft>
              <a:buNone/>
            </a:pPr>
            <a:endParaRPr sz="1708" dirty="0">
              <a:solidFill>
                <a:schemeClr val="dk1"/>
              </a:solidFill>
              <a:latin typeface="Calibri"/>
              <a:ea typeface="Calibri"/>
              <a:cs typeface="Calibri"/>
              <a:sym typeface="Calibri"/>
            </a:endParaRPr>
          </a:p>
          <a:p>
            <a:pPr marL="457200" lvl="0" indent="-328930" algn="l" rtl="0">
              <a:spcBef>
                <a:spcPts val="0"/>
              </a:spcBef>
              <a:spcAft>
                <a:spcPts val="0"/>
              </a:spcAft>
              <a:buClr>
                <a:schemeClr val="dk1"/>
              </a:buClr>
              <a:buSzPct val="100000"/>
              <a:buFont typeface="Calibri"/>
              <a:buChar char="●"/>
            </a:pPr>
            <a:r>
              <a:rPr lang="en" sz="1708" dirty="0">
                <a:solidFill>
                  <a:schemeClr val="dk1"/>
                </a:solidFill>
                <a:latin typeface="Calibri"/>
                <a:ea typeface="Calibri"/>
                <a:cs typeface="Calibri"/>
                <a:sym typeface="Calibri"/>
              </a:rPr>
              <a:t>What does Shelley suggest about Victor when he doesn’t give his </a:t>
            </a:r>
            <a:r>
              <a:rPr lang="en-GB" sz="1708" dirty="0">
                <a:solidFill>
                  <a:schemeClr val="dk1"/>
                </a:solidFill>
                <a:latin typeface="Calibri"/>
                <a:ea typeface="Calibri"/>
                <a:cs typeface="Calibri"/>
                <a:sym typeface="Calibri"/>
              </a:rPr>
              <a:t>C</a:t>
            </a:r>
            <a:r>
              <a:rPr lang="en" sz="1708" dirty="0">
                <a:solidFill>
                  <a:schemeClr val="dk1"/>
                </a:solidFill>
                <a:latin typeface="Calibri"/>
                <a:ea typeface="Calibri"/>
                <a:cs typeface="Calibri"/>
                <a:sym typeface="Calibri"/>
              </a:rPr>
              <a:t>reature a name? </a:t>
            </a:r>
            <a:endParaRPr sz="1708" dirty="0">
              <a:solidFill>
                <a:schemeClr val="dk1"/>
              </a:solidFill>
              <a:latin typeface="Calibri"/>
              <a:ea typeface="Calibri"/>
              <a:cs typeface="Calibri"/>
              <a:sym typeface="Calibri"/>
            </a:endParaRPr>
          </a:p>
          <a:p>
            <a:pPr marL="457200" lvl="0" indent="0" algn="l" rtl="0">
              <a:spcBef>
                <a:spcPts val="0"/>
              </a:spcBef>
              <a:spcAft>
                <a:spcPts val="0"/>
              </a:spcAft>
              <a:buNone/>
            </a:pPr>
            <a:endParaRPr sz="1708" dirty="0">
              <a:solidFill>
                <a:schemeClr val="dk1"/>
              </a:solidFill>
              <a:latin typeface="Calibri"/>
              <a:ea typeface="Calibri"/>
              <a:cs typeface="Calibri"/>
              <a:sym typeface="Calibri"/>
            </a:endParaRPr>
          </a:p>
          <a:p>
            <a:pPr marL="457200" lvl="0" indent="-328930" algn="l" rtl="0">
              <a:spcBef>
                <a:spcPts val="0"/>
              </a:spcBef>
              <a:spcAft>
                <a:spcPts val="0"/>
              </a:spcAft>
              <a:buClr>
                <a:schemeClr val="dk1"/>
              </a:buClr>
              <a:buSzPct val="100000"/>
              <a:buFont typeface="Calibri"/>
              <a:buChar char="●"/>
            </a:pPr>
            <a:r>
              <a:rPr lang="en" sz="1708" dirty="0">
                <a:solidFill>
                  <a:schemeClr val="dk1"/>
                </a:solidFill>
                <a:latin typeface="Calibri"/>
                <a:ea typeface="Calibri"/>
                <a:cs typeface="Calibri"/>
                <a:sym typeface="Calibri"/>
              </a:rPr>
              <a:t>What could Shelley be suggesting by giving her protagonist the name ‘Victor’? </a:t>
            </a:r>
            <a:endParaRPr sz="1708"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ct val="61111"/>
              <a:buFont typeface="Arial"/>
              <a:buNone/>
            </a:pPr>
            <a:endParaRP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62"/>
          <p:cNvSpPr txBox="1">
            <a:spLocks noGrp="1"/>
          </p:cNvSpPr>
          <p:nvPr>
            <p:ph type="title"/>
          </p:nvPr>
        </p:nvSpPr>
        <p:spPr>
          <a:xfrm>
            <a:off x="311700" y="36327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Thinking Point: ‘mine’</a:t>
            </a:r>
            <a:endParaRPr dirty="0"/>
          </a:p>
        </p:txBody>
      </p:sp>
      <p:sp>
        <p:nvSpPr>
          <p:cNvPr id="1007" name="Google Shape;1007;p162"/>
          <p:cNvSpPr txBox="1">
            <a:spLocks noGrp="1"/>
          </p:cNvSpPr>
          <p:nvPr>
            <p:ph type="body" idx="1"/>
          </p:nvPr>
        </p:nvSpPr>
        <p:spPr>
          <a:xfrm>
            <a:off x="311700" y="1152475"/>
            <a:ext cx="7057288" cy="3416400"/>
          </a:xfrm>
          <a:prstGeom prst="rect">
            <a:avLst/>
          </a:prstGeom>
        </p:spPr>
        <p:txBody>
          <a:bodyPr spcFirstLastPara="1" wrap="square" lIns="91425" tIns="91425" rIns="91425" bIns="91425" anchor="t" anchorCtr="0">
            <a:normAutofit/>
          </a:bodyPr>
          <a:lstStyle/>
          <a:p>
            <a:pPr marL="0" lvl="0" indent="0">
              <a:buNone/>
            </a:pPr>
            <a:r>
              <a:rPr lang="en" sz="1400" i="1" dirty="0">
                <a:latin typeface="Calibri" panose="020F0502020204030204" pitchFamily="34" charset="0"/>
                <a:ea typeface="Calibri" panose="020F0502020204030204" pitchFamily="34" charset="0"/>
                <a:cs typeface="Calibri" panose="020F0502020204030204" pitchFamily="34" charset="0"/>
              </a:rPr>
              <a:t>‘looked upon Elizabeth as mine—mine to protect, love, and cherish’</a:t>
            </a:r>
          </a:p>
          <a:p>
            <a:pPr marL="0" lvl="0" indent="0">
              <a:buNone/>
            </a:pPr>
            <a:endParaRPr lang="en" sz="1400" i="1" dirty="0">
              <a:latin typeface="Calibri" panose="020F0502020204030204" pitchFamily="34" charset="0"/>
              <a:ea typeface="Calibri" panose="020F0502020204030204" pitchFamily="34" charset="0"/>
              <a:cs typeface="Calibri" panose="020F0502020204030204" pitchFamily="34" charset="0"/>
            </a:endParaRPr>
          </a:p>
          <a:p>
            <a:pPr marL="0" lvl="0" indent="0">
              <a:buNone/>
            </a:pPr>
            <a:r>
              <a:rPr lang="en" sz="1400" dirty="0">
                <a:latin typeface="Calibri" panose="020F0502020204030204" pitchFamily="34" charset="0"/>
                <a:ea typeface="Calibri" panose="020F0502020204030204" pitchFamily="34" charset="0"/>
                <a:cs typeface="Calibri" panose="020F0502020204030204" pitchFamily="34" charset="0"/>
              </a:rPr>
              <a:t>Victor describes Elizabeth as ‘mine’ without considering her feelings about having a relationship with him. He decides that she will ‘be his’ and that they will be married. The Creature is different to Victor in many ways, but he has a similar perspective on a partner. </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Explore the extract below and discuss your thoughts on how the </a:t>
            </a:r>
            <a:r>
              <a:rPr lang="en-GB" sz="1400" dirty="0">
                <a:latin typeface="Calibri" panose="020F0502020204030204" pitchFamily="34" charset="0"/>
                <a:ea typeface="Calibri" panose="020F0502020204030204" pitchFamily="34" charset="0"/>
                <a:cs typeface="Calibri" panose="020F0502020204030204" pitchFamily="34" charset="0"/>
              </a:rPr>
              <a:t>C</a:t>
            </a:r>
            <a:r>
              <a:rPr lang="en" sz="1400" dirty="0">
                <a:latin typeface="Calibri" panose="020F0502020204030204" pitchFamily="34" charset="0"/>
                <a:ea typeface="Calibri" panose="020F0502020204030204" pitchFamily="34" charset="0"/>
                <a:cs typeface="Calibri" panose="020F0502020204030204" pitchFamily="34" charset="0"/>
              </a:rPr>
              <a:t>reature talks about his longed-for mate: </a:t>
            </a:r>
            <a:endParaRPr sz="1400"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sz="1400" i="1" dirty="0">
                <a:latin typeface="Calibri" panose="020F0502020204030204" pitchFamily="34" charset="0"/>
                <a:ea typeface="Calibri" panose="020F0502020204030204" pitchFamily="34" charset="0"/>
                <a:cs typeface="Calibri" panose="020F0502020204030204" pitchFamily="34" charset="0"/>
              </a:rPr>
              <a:t>“I demand a creature of another sex…I will go to the vast wilds of South America…We shall make our bed of dried leaves; the sun will shine on us as on man and will ripen our food. The picture I present to you is peaceful and human, and you must feel that you could deny it only in the wantonness of power and cruelty.”</a:t>
            </a:r>
            <a:endParaRPr sz="1400"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6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Section 9: Chapter 17</a:t>
            </a:r>
            <a:endParaRPr dirty="0"/>
          </a:p>
        </p:txBody>
      </p:sp>
      <p:sp>
        <p:nvSpPr>
          <p:cNvPr id="1013" name="Google Shape;1013;p163"/>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What is the significance of the mate? </a:t>
            </a:r>
            <a:endParaRPr dirty="0"/>
          </a:p>
          <a:p>
            <a:pPr marL="0" lvl="0" indent="0" algn="ctr" rtl="0">
              <a:spcBef>
                <a:spcPts val="0"/>
              </a:spcBef>
              <a:spcAft>
                <a:spcPts val="0"/>
              </a:spcAft>
              <a:buNone/>
            </a:pPr>
            <a:r>
              <a:rPr lang="en" dirty="0"/>
              <a:t>How does this chapter change our views of Victor and the </a:t>
            </a:r>
            <a:r>
              <a:rPr lang="en-GB" dirty="0"/>
              <a:t>C</a:t>
            </a:r>
            <a:r>
              <a:rPr lang="en" dirty="0"/>
              <a:t>reature?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Extract 2: Letter 4</a:t>
            </a:r>
            <a:endParaRPr/>
          </a:p>
        </p:txBody>
      </p:sp>
      <p:sp>
        <p:nvSpPr>
          <p:cNvPr id="168" name="Google Shape;168;p26"/>
          <p:cNvSpPr txBox="1">
            <a:spLocks noGrp="1"/>
          </p:cNvSpPr>
          <p:nvPr>
            <p:ph type="body" idx="1"/>
          </p:nvPr>
        </p:nvSpPr>
        <p:spPr>
          <a:xfrm>
            <a:off x="311700" y="1152475"/>
            <a:ext cx="68959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latin typeface="Calibri" panose="020F0502020204030204" pitchFamily="34" charset="0"/>
                <a:ea typeface="Calibri" panose="020F0502020204030204" pitchFamily="34" charset="0"/>
                <a:cs typeface="Calibri" panose="020F0502020204030204" pitchFamily="34" charset="0"/>
              </a:rPr>
              <a:t>How does Shelley use language to introduce her key characters in this extract from Letter 4? </a:t>
            </a:r>
            <a:endParaRPr sz="1600" b="1" i="1"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1200"/>
              </a:spcBef>
              <a:spcAft>
                <a:spcPts val="1200"/>
              </a:spcAft>
              <a:buNone/>
            </a:pPr>
            <a:r>
              <a:rPr lang="en" sz="1600" i="1"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‘About two o’clock the mist cleared away, and we beheld, stretched out in every direction, vast and irregular plains of ice, which seemed to have no end. Some of my comrades groaned, and my own mind began to grow watchful with anxious thoughts, when a strange sight suddenly attracted our attention, and diverted our solicitude from our own situation. We perceived a low carriage, fixed on a sledge and drawn by dogs, pass on towards the north, at the distance of half a mile: a being which had the shape of a man, but apparently of gigantic stature, sat in the sledge, and guided the dogs. We watched the rapid progress of the traveller with our telescopes, until he was lost among the distant inequalities of the ice.’</a:t>
            </a:r>
            <a:endParaRP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6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1019" name="Google Shape;1019;p164"/>
          <p:cNvSpPr txBox="1">
            <a:spLocks noGrp="1"/>
          </p:cNvSpPr>
          <p:nvPr>
            <p:ph type="body" idx="1"/>
          </p:nvPr>
        </p:nvSpPr>
        <p:spPr>
          <a:xfrm>
            <a:off x="311700" y="1152475"/>
            <a:ext cx="714469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dirty="0">
                <a:solidFill>
                  <a:schemeClr val="dk1"/>
                </a:solidFill>
                <a:latin typeface="Calibri"/>
                <a:ea typeface="Calibri"/>
                <a:cs typeface="Calibri"/>
                <a:sym typeface="Calibri"/>
              </a:rPr>
              <a:t>Chapter 17: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continues to explain that if he had a mate, he would be content and no longer angry.</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Eventually, Victor agrees and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leaves him, saying he will return when the mate is made.</a:t>
            </a:r>
            <a:endParaRPr sz="22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6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17</a:t>
            </a:r>
            <a:endParaRPr/>
          </a:p>
        </p:txBody>
      </p:sp>
      <p:graphicFrame>
        <p:nvGraphicFramePr>
          <p:cNvPr id="1025" name="Google Shape;1025;p165"/>
          <p:cNvGraphicFramePr/>
          <p:nvPr>
            <p:extLst>
              <p:ext uri="{D42A27DB-BD31-4B8C-83A1-F6EECF244321}">
                <p14:modId xmlns:p14="http://schemas.microsoft.com/office/powerpoint/2010/main" val="3842873222"/>
              </p:ext>
            </p:extLst>
          </p:nvPr>
        </p:nvGraphicFramePr>
        <p:xfrm>
          <a:off x="392194" y="1358000"/>
          <a:ext cx="6935625" cy="2427500"/>
        </p:xfrm>
        <a:graphic>
          <a:graphicData uri="http://schemas.openxmlformats.org/drawingml/2006/table">
            <a:tbl>
              <a:tblPr>
                <a:noFill/>
                <a:tableStyleId>{32E45B14-C93C-4D4D-A7DD-0FDE19939426}</a:tableStyleId>
              </a:tblPr>
              <a:tblGrid>
                <a:gridCol w="2311875">
                  <a:extLst>
                    <a:ext uri="{9D8B030D-6E8A-4147-A177-3AD203B41FA5}">
                      <a16:colId xmlns:a16="http://schemas.microsoft.com/office/drawing/2014/main" val="20000"/>
                    </a:ext>
                  </a:extLst>
                </a:gridCol>
                <a:gridCol w="2311875">
                  <a:extLst>
                    <a:ext uri="{9D8B030D-6E8A-4147-A177-3AD203B41FA5}">
                      <a16:colId xmlns:a16="http://schemas.microsoft.com/office/drawing/2014/main" val="20001"/>
                    </a:ext>
                  </a:extLst>
                </a:gridCol>
                <a:gridCol w="2311875">
                  <a:extLst>
                    <a:ext uri="{9D8B030D-6E8A-4147-A177-3AD203B41FA5}">
                      <a16:colId xmlns:a16="http://schemas.microsoft.com/office/drawing/2014/main" val="20002"/>
                    </a:ext>
                  </a:extLst>
                </a:gridCol>
              </a:tblGrid>
              <a:tr h="457575">
                <a:tc>
                  <a:txBody>
                    <a:bodyPr/>
                    <a:lstStyle/>
                    <a:p>
                      <a:pPr marL="0" lvl="0" indent="0" algn="l" rtl="0">
                        <a:spcBef>
                          <a:spcPts val="0"/>
                        </a:spcBef>
                        <a:spcAft>
                          <a:spcPts val="0"/>
                        </a:spcAft>
                        <a:buNone/>
                      </a:pPr>
                      <a:r>
                        <a:rPr lang="en" sz="1700" b="1">
                          <a:latin typeface="Calibri"/>
                          <a:ea typeface="Calibri"/>
                          <a:cs typeface="Calibri"/>
                          <a:sym typeface="Calibri"/>
                        </a:rPr>
                        <a:t>Word</a:t>
                      </a:r>
                      <a:endParaRPr sz="17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700" b="1">
                          <a:latin typeface="Calibri"/>
                          <a:ea typeface="Calibri"/>
                          <a:cs typeface="Calibri"/>
                          <a:sym typeface="Calibri"/>
                        </a:rPr>
                        <a:t>Quotation</a:t>
                      </a:r>
                      <a:endParaRPr sz="1700" b="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700" b="1">
                          <a:latin typeface="Calibri"/>
                          <a:ea typeface="Calibri"/>
                          <a:cs typeface="Calibri"/>
                          <a:sym typeface="Calibri"/>
                        </a:rPr>
                        <a:t>Definition</a:t>
                      </a:r>
                      <a:endParaRPr sz="1700" b="1">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1969925">
                <a:tc>
                  <a:txBody>
                    <a:bodyPr/>
                    <a:lstStyle/>
                    <a:p>
                      <a:pPr marL="0" lvl="0" indent="0" algn="l" rtl="0">
                        <a:spcBef>
                          <a:spcPts val="0"/>
                        </a:spcBef>
                        <a:spcAft>
                          <a:spcPts val="0"/>
                        </a:spcAft>
                        <a:buNone/>
                      </a:pPr>
                      <a:r>
                        <a:rPr lang="en-GB" sz="1700" dirty="0">
                          <a:latin typeface="Calibri"/>
                          <a:ea typeface="Calibri"/>
                          <a:cs typeface="Calibri"/>
                          <a:sym typeface="Calibri"/>
                        </a:rPr>
                        <a:t>m</a:t>
                      </a:r>
                      <a:r>
                        <a:rPr lang="en" sz="1700" dirty="0">
                          <a:latin typeface="Calibri"/>
                          <a:ea typeface="Calibri"/>
                          <a:cs typeface="Calibri"/>
                          <a:sym typeface="Calibri"/>
                        </a:rPr>
                        <a:t>alicious </a:t>
                      </a:r>
                      <a:endParaRPr sz="1700" dirty="0">
                        <a:latin typeface="Calibri"/>
                        <a:ea typeface="Calibri"/>
                        <a:cs typeface="Calibri"/>
                        <a:sym typeface="Calibri"/>
                      </a:endParaRPr>
                    </a:p>
                    <a:p>
                      <a:pPr marL="0" lvl="0" indent="0" algn="l" rtl="0">
                        <a:spcBef>
                          <a:spcPts val="0"/>
                        </a:spcBef>
                        <a:spcAft>
                          <a:spcPts val="0"/>
                        </a:spcAft>
                        <a:buNone/>
                      </a:pPr>
                      <a:endParaRPr sz="1700" dirty="0">
                        <a:latin typeface="Calibri"/>
                        <a:ea typeface="Calibri"/>
                        <a:cs typeface="Calibri"/>
                        <a:sym typeface="Calibri"/>
                      </a:endParaRPr>
                    </a:p>
                    <a:p>
                      <a:pPr marL="0" lvl="0" indent="0" algn="l" rtl="0">
                        <a:spcBef>
                          <a:spcPts val="0"/>
                        </a:spcBef>
                        <a:spcAft>
                          <a:spcPts val="0"/>
                        </a:spcAft>
                        <a:buNone/>
                      </a:pPr>
                      <a:endParaRPr sz="1700" dirty="0">
                        <a:latin typeface="Calibri"/>
                        <a:ea typeface="Calibri"/>
                        <a:cs typeface="Calibri"/>
                        <a:sym typeface="Calibri"/>
                      </a:endParaRPr>
                    </a:p>
                    <a:p>
                      <a:pPr marL="0" lvl="0" indent="0" algn="l" rtl="0">
                        <a:spcBef>
                          <a:spcPts val="0"/>
                        </a:spcBef>
                        <a:spcAft>
                          <a:spcPts val="0"/>
                        </a:spcAft>
                        <a:buNone/>
                      </a:pPr>
                      <a:r>
                        <a:rPr lang="en" sz="1700" dirty="0">
                          <a:latin typeface="Calibri"/>
                          <a:ea typeface="Calibri"/>
                          <a:cs typeface="Calibri"/>
                          <a:sym typeface="Calibri"/>
                        </a:rPr>
                        <a:t>passion</a:t>
                      </a:r>
                      <a:endParaRPr sz="1700" dirty="0">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700" i="1">
                          <a:latin typeface="Calibri"/>
                          <a:ea typeface="Calibri"/>
                          <a:cs typeface="Calibri"/>
                          <a:sym typeface="Calibri"/>
                        </a:rPr>
                        <a:t>‘I am malicious because I am miserable’</a:t>
                      </a:r>
                      <a:endParaRPr sz="1700" i="1">
                        <a:latin typeface="Calibri"/>
                        <a:ea typeface="Calibri"/>
                        <a:cs typeface="Calibri"/>
                        <a:sym typeface="Calibri"/>
                      </a:endParaRPr>
                    </a:p>
                    <a:p>
                      <a:pPr marL="0" lvl="0" indent="0" algn="l" rtl="0">
                        <a:spcBef>
                          <a:spcPts val="0"/>
                        </a:spcBef>
                        <a:spcAft>
                          <a:spcPts val="0"/>
                        </a:spcAft>
                        <a:buNone/>
                      </a:pPr>
                      <a:endParaRPr sz="1700" i="1">
                        <a:latin typeface="Calibri"/>
                        <a:ea typeface="Calibri"/>
                        <a:cs typeface="Calibri"/>
                        <a:sym typeface="Calibri"/>
                      </a:endParaRPr>
                    </a:p>
                    <a:p>
                      <a:pPr marL="0" lvl="0" indent="0" algn="l" rtl="0">
                        <a:spcBef>
                          <a:spcPts val="0"/>
                        </a:spcBef>
                        <a:spcAft>
                          <a:spcPts val="0"/>
                        </a:spcAft>
                        <a:buNone/>
                      </a:pPr>
                      <a:r>
                        <a:rPr lang="en" sz="1700" i="1">
                          <a:latin typeface="Calibri"/>
                          <a:ea typeface="Calibri"/>
                          <a:cs typeface="Calibri"/>
                          <a:sym typeface="Calibri"/>
                        </a:rPr>
                        <a:t>‘This passion is detrimental to me’</a:t>
                      </a:r>
                      <a:endParaRPr sz="1700" i="1">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 sz="1700" dirty="0">
                          <a:latin typeface="Calibri"/>
                          <a:ea typeface="Calibri"/>
                          <a:cs typeface="Calibri"/>
                          <a:sym typeface="Calibri"/>
                        </a:rPr>
                        <a:t>intended to harm or upset someone</a:t>
                      </a:r>
                      <a:endParaRPr sz="1700" dirty="0">
                        <a:latin typeface="Calibri"/>
                        <a:ea typeface="Calibri"/>
                        <a:cs typeface="Calibri"/>
                        <a:sym typeface="Calibri"/>
                      </a:endParaRPr>
                    </a:p>
                    <a:p>
                      <a:pPr marL="0" lvl="0" indent="0" algn="l" rtl="0">
                        <a:spcBef>
                          <a:spcPts val="0"/>
                        </a:spcBef>
                        <a:spcAft>
                          <a:spcPts val="0"/>
                        </a:spcAft>
                        <a:buNone/>
                      </a:pPr>
                      <a:endParaRPr sz="1700" dirty="0">
                        <a:latin typeface="Calibri"/>
                        <a:ea typeface="Calibri"/>
                        <a:cs typeface="Calibri"/>
                        <a:sym typeface="Calibri"/>
                      </a:endParaRPr>
                    </a:p>
                    <a:p>
                      <a:pPr marL="0" lvl="0" indent="0" algn="l" rtl="0">
                        <a:spcBef>
                          <a:spcPts val="0"/>
                        </a:spcBef>
                        <a:spcAft>
                          <a:spcPts val="0"/>
                        </a:spcAft>
                        <a:buNone/>
                      </a:pPr>
                      <a:r>
                        <a:rPr lang="en-GB" sz="1700" dirty="0">
                          <a:latin typeface="Calibri"/>
                          <a:ea typeface="Calibri"/>
                          <a:cs typeface="Calibri"/>
                          <a:sym typeface="Calibri"/>
                        </a:rPr>
                        <a:t>a</a:t>
                      </a:r>
                      <a:r>
                        <a:rPr lang="en" sz="1700" dirty="0">
                          <a:latin typeface="Calibri"/>
                          <a:ea typeface="Calibri"/>
                          <a:cs typeface="Calibri"/>
                          <a:sym typeface="Calibri"/>
                        </a:rPr>
                        <a:t> very powerful feeling</a:t>
                      </a:r>
                      <a:endParaRPr sz="17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bl>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6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031" name="Google Shape;1031;p16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latin typeface="Calibri"/>
                <a:ea typeface="Calibri"/>
                <a:cs typeface="Calibri"/>
                <a:sym typeface="Calibri"/>
              </a:rPr>
              <a:t>Why?</a:t>
            </a:r>
            <a:r>
              <a:rPr lang="en" sz="1600"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want a mate?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is Victor so torn about whether to create one?</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Victor concede?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Shelley hand the narrative back to Victor at this point?</a:t>
            </a:r>
            <a:endParaRPr sz="1600" dirty="0">
              <a:solidFill>
                <a:schemeClr val="dk1"/>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6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037" name="Google Shape;1037;p167"/>
          <p:cNvSpPr txBox="1">
            <a:spLocks noGrp="1"/>
          </p:cNvSpPr>
          <p:nvPr>
            <p:ph type="body" idx="1"/>
          </p:nvPr>
        </p:nvSpPr>
        <p:spPr>
          <a:xfrm>
            <a:off x="311699" y="1152475"/>
            <a:ext cx="7185035" cy="3416400"/>
          </a:xfrm>
          <a:prstGeom prst="rect">
            <a:avLst/>
          </a:prstGeom>
        </p:spPr>
        <p:txBody>
          <a:bodyPr spcFirstLastPara="1" wrap="square" lIns="91425" tIns="91425" rIns="91425" bIns="91425" anchor="t" anchorCtr="0">
            <a:normAutofit/>
          </a:bodyPr>
          <a:lstStyle/>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What is decided at the end of the chapter? Why? Do we trust this decision?</a:t>
            </a:r>
            <a:endParaRPr sz="1600" dirty="0">
              <a:solidFill>
                <a:schemeClr val="dk1"/>
              </a:solidFill>
              <a:latin typeface="Calibri"/>
              <a:ea typeface="Calibri"/>
              <a:cs typeface="Calibri"/>
              <a:sym typeface="Calibri"/>
            </a:endParaRP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Who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blame for his unhappiness? </a:t>
            </a:r>
            <a:endParaRPr sz="1600" dirty="0">
              <a:solidFill>
                <a:schemeClr val="dk1"/>
              </a:solidFill>
              <a:latin typeface="Calibri"/>
              <a:ea typeface="Calibri"/>
              <a:cs typeface="Calibri"/>
              <a:sym typeface="Calibri"/>
            </a:endParaRP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Why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want a mate? </a:t>
            </a:r>
            <a:endParaRPr sz="1600" dirty="0">
              <a:solidFill>
                <a:schemeClr val="dk1"/>
              </a:solidFill>
              <a:latin typeface="Calibri"/>
              <a:ea typeface="Calibri"/>
              <a:cs typeface="Calibri"/>
              <a:sym typeface="Calibri"/>
            </a:endParaRP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What does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 promise Victor in return for the creation of a mate? </a:t>
            </a:r>
            <a:endParaRPr sz="1600" dirty="0">
              <a:solidFill>
                <a:schemeClr val="dk1"/>
              </a:solidFill>
              <a:latin typeface="Calibri"/>
              <a:ea typeface="Calibri"/>
              <a:cs typeface="Calibri"/>
              <a:sym typeface="Calibri"/>
            </a:endParaRP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How does the request for a mate influence the readers’ feelings towards Victor? </a:t>
            </a:r>
            <a:endParaRPr sz="1600" dirty="0">
              <a:solidFill>
                <a:schemeClr val="dk1"/>
              </a:solidFill>
              <a:latin typeface="Calibri"/>
              <a:ea typeface="Calibri"/>
              <a:cs typeface="Calibri"/>
              <a:sym typeface="Calibri"/>
            </a:endParaRP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What does the mate symbolise? </a:t>
            </a:r>
          </a:p>
          <a:p>
            <a:pPr marL="342900" lvl="0" algn="l" rtl="0">
              <a:spcBef>
                <a:spcPts val="0"/>
              </a:spcBef>
              <a:spcAft>
                <a:spcPts val="0"/>
              </a:spcAft>
              <a:buFont typeface="+mj-lt"/>
              <a:buAutoNum type="arabicPeriod"/>
            </a:pPr>
            <a:r>
              <a:rPr lang="en" sz="1600" dirty="0">
                <a:solidFill>
                  <a:schemeClr val="dk1"/>
                </a:solidFill>
                <a:latin typeface="Calibri"/>
                <a:ea typeface="Calibri"/>
                <a:cs typeface="Calibri"/>
                <a:sym typeface="Calibri"/>
              </a:rPr>
              <a:t>What does Victor’s response to the </a:t>
            </a:r>
            <a:r>
              <a:rPr lang="en-GB" sz="1600" dirty="0">
                <a:solidFill>
                  <a:schemeClr val="dk1"/>
                </a:solidFill>
                <a:latin typeface="Calibri"/>
                <a:ea typeface="Calibri"/>
                <a:cs typeface="Calibri"/>
                <a:sym typeface="Calibri"/>
              </a:rPr>
              <a:t>C</a:t>
            </a:r>
            <a:r>
              <a:rPr lang="en" sz="1600" dirty="0">
                <a:solidFill>
                  <a:schemeClr val="dk1"/>
                </a:solidFill>
                <a:latin typeface="Calibri"/>
                <a:ea typeface="Calibri"/>
                <a:cs typeface="Calibri"/>
                <a:sym typeface="Calibri"/>
              </a:rPr>
              <a:t>reature’s request reveal about him? </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6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1043" name="Google Shape;1043;p168"/>
          <p:cNvSpPr txBox="1">
            <a:spLocks noGrp="1"/>
          </p:cNvSpPr>
          <p:nvPr>
            <p:ph type="body" idx="1"/>
          </p:nvPr>
        </p:nvSpPr>
        <p:spPr>
          <a:xfrm>
            <a:off x="311700" y="1152475"/>
            <a:ext cx="70976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500" b="1" dirty="0">
                <a:solidFill>
                  <a:schemeClr val="dk1"/>
                </a:solidFill>
                <a:latin typeface="Calibri"/>
                <a:ea typeface="Calibri"/>
                <a:cs typeface="Calibri"/>
                <a:sym typeface="Calibri"/>
              </a:rPr>
              <a:t>How does Shelley use language to present Victor’s feelings towards the </a:t>
            </a:r>
            <a:r>
              <a:rPr lang="en-GB" sz="1500" b="1" dirty="0">
                <a:solidFill>
                  <a:schemeClr val="dk1"/>
                </a:solidFill>
                <a:latin typeface="Calibri"/>
                <a:ea typeface="Calibri"/>
                <a:cs typeface="Calibri"/>
                <a:sym typeface="Calibri"/>
              </a:rPr>
              <a:t>C</a:t>
            </a:r>
            <a:r>
              <a:rPr lang="en" sz="1500" b="1" dirty="0">
                <a:solidFill>
                  <a:schemeClr val="dk1"/>
                </a:solidFill>
                <a:latin typeface="Calibri"/>
                <a:ea typeface="Calibri"/>
                <a:cs typeface="Calibri"/>
                <a:sym typeface="Calibri"/>
              </a:rPr>
              <a:t>reature? </a:t>
            </a:r>
            <a:endParaRPr sz="15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i="1" dirty="0">
                <a:solidFill>
                  <a:schemeClr val="dk1"/>
                </a:solidFill>
                <a:latin typeface="Calibri"/>
                <a:ea typeface="Calibri"/>
                <a:cs typeface="Calibri"/>
                <a:sym typeface="Calibri"/>
              </a:rPr>
              <a:t>“I do refuse it,” I replied; “and no torture shall ever extort a consent from me. You may render me the most miserable of men, but you shall never make me base in my own eyes. Shall I create another like yourself, whose joint wickedness might desolate the world. Begone! I have answered you; you may torture me, but I will never consent.” </a:t>
            </a:r>
            <a:r>
              <a:rPr lang="en" sz="1500" dirty="0">
                <a:solidFill>
                  <a:schemeClr val="dk1"/>
                </a:solidFill>
                <a:latin typeface="Calibri"/>
                <a:ea typeface="Calibri"/>
                <a:cs typeface="Calibri"/>
                <a:sym typeface="Calibri"/>
              </a:rPr>
              <a:t>Chapter 17</a:t>
            </a:r>
            <a:endParaRPr sz="15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6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1049" name="Google Shape;1049;p169"/>
          <p:cNvSpPr txBox="1">
            <a:spLocks noGrp="1"/>
          </p:cNvSpPr>
          <p:nvPr>
            <p:ph type="body" idx="1"/>
          </p:nvPr>
        </p:nvSpPr>
        <p:spPr>
          <a:xfrm>
            <a:off x="311700" y="1152475"/>
            <a:ext cx="718503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latin typeface="Calibri"/>
                <a:ea typeface="Calibri"/>
                <a:cs typeface="Calibri"/>
                <a:sym typeface="Calibri"/>
              </a:rPr>
              <a:t>How does Shelley’s </a:t>
            </a:r>
            <a:r>
              <a:rPr lang="en-GB" sz="1600" b="1" dirty="0">
                <a:solidFill>
                  <a:schemeClr val="dk1"/>
                </a:solidFill>
                <a:latin typeface="Calibri"/>
                <a:ea typeface="Calibri"/>
                <a:cs typeface="Calibri"/>
                <a:sym typeface="Calibri"/>
              </a:rPr>
              <a:t>C</a:t>
            </a:r>
            <a:r>
              <a:rPr lang="en" sz="1600" b="1" dirty="0">
                <a:solidFill>
                  <a:schemeClr val="dk1"/>
                </a:solidFill>
                <a:latin typeface="Calibri"/>
                <a:ea typeface="Calibri"/>
                <a:cs typeface="Calibri"/>
                <a:sym typeface="Calibri"/>
              </a:rPr>
              <a:t>reature use language to appeal to Victor?</a:t>
            </a:r>
            <a:endParaRPr sz="16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latin typeface="Calibri"/>
                <a:ea typeface="Calibri"/>
                <a:cs typeface="Calibri"/>
                <a:sym typeface="Calibri"/>
              </a:rPr>
              <a:t>‘I will revenge my injuries; if I cannot inspire love, I will cause fear, and chiefly towards you my arch-enemy, because my creator, do I swear inextinguishable hatred. Have a care; I will work at your destruction, nor finish until I desolate your heart, so that you shall curse the hour of your birth.” </a:t>
            </a:r>
            <a:r>
              <a:rPr lang="en" sz="1600" dirty="0">
                <a:solidFill>
                  <a:schemeClr val="dk1"/>
                </a:solidFill>
                <a:latin typeface="Calibri"/>
                <a:ea typeface="Calibri"/>
                <a:cs typeface="Calibri"/>
                <a:sym typeface="Calibri"/>
              </a:rPr>
              <a:t>Chapter 17</a:t>
            </a:r>
            <a:endParaRPr sz="16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7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1055" name="Google Shape;1055;p17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i="1" dirty="0">
                <a:solidFill>
                  <a:schemeClr val="dk1"/>
                </a:solidFill>
                <a:latin typeface="Calibri"/>
                <a:ea typeface="Calibri"/>
                <a:cs typeface="Calibri"/>
                <a:sym typeface="Calibri"/>
              </a:rPr>
              <a:t>‘I am malicious because I am miserable.’ </a:t>
            </a:r>
            <a:r>
              <a:rPr lang="en" sz="2000" dirty="0">
                <a:solidFill>
                  <a:schemeClr val="dk1"/>
                </a:solidFill>
                <a:latin typeface="Calibri"/>
                <a:ea typeface="Calibri"/>
                <a:cs typeface="Calibri"/>
                <a:sym typeface="Calibri"/>
              </a:rPr>
              <a:t>Chapter 17</a:t>
            </a:r>
            <a:endParaRPr sz="2000" b="1" dirty="0">
              <a:solidFill>
                <a:schemeClr val="dk1"/>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7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1061" name="Google Shape;1061;p171"/>
          <p:cNvSpPr txBox="1">
            <a:spLocks noGrp="1"/>
          </p:cNvSpPr>
          <p:nvPr>
            <p:ph type="body" idx="1"/>
          </p:nvPr>
        </p:nvSpPr>
        <p:spPr>
          <a:xfrm>
            <a:off x="311700" y="1152475"/>
            <a:ext cx="686230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i="1" dirty="0">
                <a:solidFill>
                  <a:schemeClr val="dk1"/>
                </a:solidFill>
                <a:latin typeface="Calibri"/>
                <a:ea typeface="Calibri"/>
                <a:cs typeface="Calibri"/>
                <a:sym typeface="Calibri"/>
              </a:rPr>
              <a:t>‘But I was bewildered, perplexed, and unable to arrange my ideas sufficiently to understand the full extent of his proposition.’ </a:t>
            </a:r>
            <a:r>
              <a:rPr lang="en" sz="1600" dirty="0">
                <a:solidFill>
                  <a:schemeClr val="dk1"/>
                </a:solidFill>
                <a:latin typeface="Calibri"/>
                <a:ea typeface="Calibri"/>
                <a:cs typeface="Calibri"/>
                <a:sym typeface="Calibri"/>
              </a:rPr>
              <a:t>Chapter 17</a:t>
            </a: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6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latin typeface="Calibri"/>
                <a:ea typeface="Calibri"/>
                <a:cs typeface="Calibri"/>
                <a:sym typeface="Calibri"/>
              </a:rPr>
              <a:t>‘Did I not as his maker owe him all the portion of happiness that it was in my power to bestow?’ </a:t>
            </a:r>
            <a:r>
              <a:rPr lang="en" sz="1600" dirty="0">
                <a:solidFill>
                  <a:schemeClr val="dk1"/>
                </a:solidFill>
                <a:latin typeface="Calibri"/>
                <a:ea typeface="Calibri"/>
                <a:cs typeface="Calibri"/>
                <a:sym typeface="Calibri"/>
              </a:rPr>
              <a:t>Chapter 17</a:t>
            </a:r>
            <a:endParaRPr sz="1600" b="1" dirty="0">
              <a:solidFill>
                <a:schemeClr val="dk1"/>
              </a:solidFill>
              <a:latin typeface="Calibri"/>
              <a:ea typeface="Calibri"/>
              <a:cs typeface="Calibri"/>
              <a:sym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7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17</a:t>
            </a:r>
            <a:endParaRPr/>
          </a:p>
        </p:txBody>
      </p:sp>
      <p:graphicFrame>
        <p:nvGraphicFramePr>
          <p:cNvPr id="6" name="Table 5">
            <a:extLst>
              <a:ext uri="{FF2B5EF4-FFF2-40B4-BE49-F238E27FC236}">
                <a16:creationId xmlns:a16="http://schemas.microsoft.com/office/drawing/2014/main" id="{7357924B-5243-473D-BC4E-8181D1AE3CD3}"/>
              </a:ext>
            </a:extLst>
          </p:cNvPr>
          <p:cNvGraphicFramePr>
            <a:graphicFrameLocks noGrp="1"/>
          </p:cNvGraphicFramePr>
          <p:nvPr>
            <p:extLst>
              <p:ext uri="{D42A27DB-BD31-4B8C-83A1-F6EECF244321}">
                <p14:modId xmlns:p14="http://schemas.microsoft.com/office/powerpoint/2010/main" val="3180166559"/>
              </p:ext>
            </p:extLst>
          </p:nvPr>
        </p:nvGraphicFramePr>
        <p:xfrm>
          <a:off x="407147" y="1284194"/>
          <a:ext cx="6797488" cy="301752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329575">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The being finished speaking and fixed his looks upon me in the expectation of a reply.’</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360012305"/>
                  </a:ext>
                </a:extLst>
              </a:tr>
              <a:tr h="469618">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b="0" dirty="0">
                          <a:solidFill>
                            <a:schemeClr val="dk1"/>
                          </a:solidFill>
                          <a:latin typeface="Calibri"/>
                          <a:ea typeface="Calibri"/>
                          <a:cs typeface="Calibri"/>
                          <a:sym typeface="Calibri"/>
                        </a:rPr>
                        <a:t>’The prospect of such an occupation made every other circumstance of existence pass before me like a dream, and that thought only had to me the reality of life.’</a:t>
                      </a:r>
                    </a:p>
                    <a:p>
                      <a:endParaRPr lang="en-GB" sz="1200" dirty="0"/>
                    </a:p>
                  </a:txBody>
                  <a:tcPr/>
                </a:tc>
                <a:extLst>
                  <a:ext uri="{0D108BD9-81ED-4DB2-BD59-A6C34878D82A}">
                    <a16:rowId xmlns:a16="http://schemas.microsoft.com/office/drawing/2014/main" val="2258411689"/>
                  </a:ext>
                </a:extLst>
              </a:tr>
              <a:tr h="1429497">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457200" lvl="0" indent="-317500" algn="l" rtl="0">
                        <a:spcBef>
                          <a:spcPts val="0"/>
                        </a:spcBef>
                        <a:spcAft>
                          <a:spcPts val="0"/>
                        </a:spcAft>
                        <a:buClr>
                          <a:schemeClr val="dk1"/>
                        </a:buClr>
                        <a:buSzPts val="14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The shift to Victor’s narrative voice.</a:t>
                      </a:r>
                    </a:p>
                    <a:p>
                      <a:pPr marL="457200" lvl="0" indent="-317500" algn="l" rtl="0">
                        <a:spcBef>
                          <a:spcPts val="0"/>
                        </a:spcBef>
                        <a:spcAft>
                          <a:spcPts val="0"/>
                        </a:spcAft>
                        <a:buClr>
                          <a:schemeClr val="dk1"/>
                        </a:buClr>
                        <a:buSzPts val="14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The dominance of the Creature’s dialogue over Victor’s.</a:t>
                      </a:r>
                    </a:p>
                    <a:p>
                      <a:pPr marL="171450" lvl="0" indent="-171450" algn="l" rtl="0">
                        <a:spcBef>
                          <a:spcPts val="0"/>
                        </a:spcBef>
                        <a:spcAft>
                          <a:spcPts val="0"/>
                        </a:spcAft>
                        <a:buFont typeface="Arial" panose="020B0604020202020204" pitchFamily="34" charset="0"/>
                        <a:buChar char="•"/>
                      </a:pPr>
                      <a:endPar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Font typeface="Arial" panose="020B0604020202020204" pitchFamily="34" charset="0"/>
                        <a:buNone/>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This chapter contains: </a:t>
                      </a:r>
                    </a:p>
                    <a:p>
                      <a:pPr marL="457200" lvl="0" indent="-311150" algn="l" rtl="0">
                        <a:spcBef>
                          <a:spcPts val="0"/>
                        </a:spcBef>
                        <a:spcAft>
                          <a:spcPts val="0"/>
                        </a:spcAft>
                        <a:buClr>
                          <a:schemeClr val="dk1"/>
                        </a:buClr>
                        <a:buSzPts val="13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Total word count: 1915</a:t>
                      </a:r>
                    </a:p>
                    <a:p>
                      <a:pPr marL="457200" lvl="0" indent="-311150" algn="l" rtl="0">
                        <a:spcBef>
                          <a:spcPts val="0"/>
                        </a:spcBef>
                        <a:spcAft>
                          <a:spcPts val="0"/>
                        </a:spcAft>
                        <a:buClr>
                          <a:schemeClr val="dk1"/>
                        </a:buClr>
                        <a:buSzPts val="13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Total words of speech: 1067</a:t>
                      </a:r>
                    </a:p>
                    <a:p>
                      <a:pPr marL="457200" lvl="0" indent="-311150" algn="l" rtl="0">
                        <a:spcBef>
                          <a:spcPts val="0"/>
                        </a:spcBef>
                        <a:spcAft>
                          <a:spcPts val="0"/>
                        </a:spcAft>
                        <a:buClr>
                          <a:schemeClr val="dk1"/>
                        </a:buClr>
                        <a:buSzPts val="13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Creature’s speech: 833 words</a:t>
                      </a:r>
                    </a:p>
                    <a:p>
                      <a:pPr marL="457200" lvl="0" indent="-311150" algn="l" rtl="0">
                        <a:spcBef>
                          <a:spcPts val="0"/>
                        </a:spcBef>
                        <a:spcAft>
                          <a:spcPts val="0"/>
                        </a:spcAft>
                        <a:buClr>
                          <a:schemeClr val="dk1"/>
                        </a:buClr>
                        <a:buSzPts val="1300"/>
                        <a:buFont typeface="Arial" panose="020B0604020202020204" pitchFamily="34" charset="0"/>
                        <a:buChar char="•"/>
                      </a:pPr>
                      <a:r>
                        <a:rPr lang="en-GB" sz="1200" dirty="0">
                          <a:solidFill>
                            <a:schemeClr val="dk1"/>
                          </a:solidFill>
                          <a:latin typeface="Calibri" panose="020F0502020204030204" pitchFamily="34" charset="0"/>
                          <a:ea typeface="Calibri" panose="020F0502020204030204" pitchFamily="34" charset="0"/>
                          <a:cs typeface="Calibri" panose="020F0502020204030204" pitchFamily="34" charset="0"/>
                        </a:rPr>
                        <a:t>Victor’s speech: 234 words</a:t>
                      </a:r>
                    </a:p>
                    <a:p>
                      <a:endParaRPr lang="en-GB" sz="1200" dirty="0"/>
                    </a:p>
                  </a:txBody>
                  <a:tcPr/>
                </a:tc>
                <a:extLst>
                  <a:ext uri="{0D108BD9-81ED-4DB2-BD59-A6C34878D82A}">
                    <a16:rowId xmlns:a16="http://schemas.microsoft.com/office/drawing/2014/main" val="3152365744"/>
                  </a:ext>
                </a:extLst>
              </a:tr>
            </a:tbl>
          </a:graphicData>
        </a:graphic>
      </p:graphicFrame>
    </p:spTree>
    <p:extLst>
      <p:ext uri="{BB962C8B-B14F-4D97-AF65-F5344CB8AC3E}">
        <p14:creationId xmlns:p14="http://schemas.microsoft.com/office/powerpoint/2010/main" val="22625432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7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073" name="Google Shape;1073;p17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Consider Victor’s motivations in this chapter: what do you think is motivating his decision?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120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Guilt?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A sense of responsibility?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Care?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Fear?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Concern?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Ambition? </a:t>
            </a:r>
            <a:endParaRPr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dirty="0">
                <a:latin typeface="Calibri" panose="020F0502020204030204" pitchFamily="34" charset="0"/>
                <a:ea typeface="Calibri" panose="020F0502020204030204" pitchFamily="34" charset="0"/>
                <a:cs typeface="Calibri" panose="020F0502020204030204" pitchFamily="34" charset="0"/>
              </a:rPr>
              <a:t>Something else?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Walton</a:t>
            </a:r>
            <a:endParaRPr/>
          </a:p>
        </p:txBody>
      </p:sp>
      <p:sp>
        <p:nvSpPr>
          <p:cNvPr id="174" name="Google Shape;174;p27"/>
          <p:cNvSpPr txBox="1">
            <a:spLocks noGrp="1"/>
          </p:cNvSpPr>
          <p:nvPr>
            <p:ph type="body" idx="1"/>
          </p:nvPr>
        </p:nvSpPr>
        <p:spPr>
          <a:xfrm>
            <a:off x="311700" y="1152475"/>
            <a:ext cx="7158141" cy="3416400"/>
          </a:xfrm>
          <a:prstGeom prst="rect">
            <a:avLst/>
          </a:prstGeom>
        </p:spPr>
        <p:txBody>
          <a:bodyPr spcFirstLastPara="1" wrap="square" lIns="91425" tIns="91425" rIns="91425" bIns="91425" anchor="t" anchorCtr="0">
            <a:normAutofit/>
          </a:bodyPr>
          <a:lstStyle/>
          <a:p>
            <a:pPr marL="349250" lvl="0" indent="0" algn="l" rtl="0">
              <a:spcBef>
                <a:spcPts val="0"/>
              </a:spcBef>
              <a:spcAft>
                <a:spcPts val="0"/>
              </a:spcAft>
              <a:buClr>
                <a:schemeClr val="dk1"/>
              </a:buClr>
              <a:buSzPts val="1700"/>
              <a:buNone/>
            </a:pPr>
            <a:r>
              <a:rPr lang="en" sz="1600" i="1" dirty="0">
                <a:solidFill>
                  <a:schemeClr val="dk1"/>
                </a:solidFill>
                <a:highlight>
                  <a:srgbClr val="FFFFFF"/>
                </a:highlight>
                <a:latin typeface="Calibri"/>
                <a:ea typeface="Calibri"/>
                <a:cs typeface="Calibri"/>
                <a:sym typeface="Calibri"/>
              </a:rPr>
              <a:t>‘You cannot contest the inestimable benefit which I shall confer on all of mankind’,</a:t>
            </a:r>
            <a:r>
              <a:rPr lang="en" sz="1600" dirty="0">
                <a:solidFill>
                  <a:schemeClr val="dk1"/>
                </a:solidFill>
                <a:highlight>
                  <a:srgbClr val="FFFFFF"/>
                </a:highlight>
                <a:latin typeface="Calibri"/>
                <a:ea typeface="Calibri"/>
                <a:cs typeface="Calibri"/>
                <a:sym typeface="Calibri"/>
              </a:rPr>
              <a:t> </a:t>
            </a:r>
            <a:r>
              <a:rPr lang="en-GB" sz="1600" dirty="0">
                <a:solidFill>
                  <a:schemeClr val="dk1"/>
                </a:solidFill>
                <a:highlight>
                  <a:srgbClr val="FFFFFF"/>
                </a:highlight>
                <a:latin typeface="Calibri"/>
                <a:ea typeface="Calibri"/>
                <a:cs typeface="Calibri"/>
                <a:sym typeface="Calibri"/>
              </a:rPr>
              <a:t>L</a:t>
            </a:r>
            <a:r>
              <a:rPr lang="en" sz="1600" dirty="0">
                <a:solidFill>
                  <a:schemeClr val="dk1"/>
                </a:solidFill>
                <a:highlight>
                  <a:srgbClr val="FFFFFF"/>
                </a:highlight>
                <a:latin typeface="Calibri"/>
                <a:ea typeface="Calibri"/>
                <a:cs typeface="Calibri"/>
                <a:sym typeface="Calibri"/>
              </a:rPr>
              <a:t>etter 1</a:t>
            </a:r>
          </a:p>
          <a:p>
            <a:pPr marL="349250" lvl="0" indent="0" algn="l" rtl="0">
              <a:spcBef>
                <a:spcPts val="0"/>
              </a:spcBef>
              <a:spcAft>
                <a:spcPts val="0"/>
              </a:spcAft>
              <a:buClr>
                <a:schemeClr val="dk1"/>
              </a:buClr>
              <a:buSzPts val="1700"/>
              <a:buNone/>
            </a:pPr>
            <a:endParaRPr sz="1600" dirty="0">
              <a:solidFill>
                <a:schemeClr val="dk1"/>
              </a:solidFill>
              <a:highlight>
                <a:srgbClr val="FFFFFF"/>
              </a:highlight>
              <a:latin typeface="Calibri"/>
              <a:ea typeface="Calibri"/>
              <a:cs typeface="Calibri"/>
              <a:sym typeface="Calibri"/>
            </a:endParaRPr>
          </a:p>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‘I prefer glory to every enticement that wealth placed in my path’, </a:t>
            </a:r>
            <a:r>
              <a:rPr lang="en" sz="1600" dirty="0">
                <a:solidFill>
                  <a:schemeClr val="dk1"/>
                </a:solidFill>
                <a:highlight>
                  <a:srgbClr val="FFFFFF"/>
                </a:highlight>
                <a:latin typeface="Calibri"/>
                <a:ea typeface="Calibri"/>
                <a:cs typeface="Calibri"/>
                <a:sym typeface="Calibri"/>
              </a:rPr>
              <a:t>Letter 1</a:t>
            </a:r>
          </a:p>
          <a:p>
            <a:pPr marL="342900" lvl="0" indent="0" algn="l" rtl="0">
              <a:spcBef>
                <a:spcPts val="0"/>
              </a:spcBef>
              <a:spcAft>
                <a:spcPts val="0"/>
              </a:spcAft>
              <a:buClr>
                <a:schemeClr val="dk1"/>
              </a:buClr>
              <a:buSzPts val="1800"/>
              <a:buNone/>
            </a:pPr>
            <a:endParaRPr sz="1600" dirty="0">
              <a:solidFill>
                <a:schemeClr val="dk1"/>
              </a:solidFill>
              <a:highlight>
                <a:srgbClr val="FFFFFF"/>
              </a:highlight>
              <a:latin typeface="Calibri"/>
              <a:ea typeface="Calibri"/>
              <a:cs typeface="Calibri"/>
              <a:sym typeface="Calibri"/>
            </a:endParaRPr>
          </a:p>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‘For my own part, I begin to love him as a brother’, </a:t>
            </a:r>
            <a:r>
              <a:rPr lang="en" sz="1600" dirty="0">
                <a:solidFill>
                  <a:schemeClr val="dk1"/>
                </a:solidFill>
                <a:highlight>
                  <a:srgbClr val="FFFFFF"/>
                </a:highlight>
                <a:latin typeface="Calibri"/>
                <a:ea typeface="Calibri"/>
                <a:cs typeface="Calibri"/>
                <a:sym typeface="Calibri"/>
              </a:rPr>
              <a:t>Letter 4</a:t>
            </a:r>
          </a:p>
          <a:p>
            <a:pPr marL="342900" lvl="0" indent="0" algn="l" rtl="0">
              <a:spcBef>
                <a:spcPts val="0"/>
              </a:spcBef>
              <a:spcAft>
                <a:spcPts val="0"/>
              </a:spcAft>
              <a:buClr>
                <a:schemeClr val="dk1"/>
              </a:buClr>
              <a:buSzPts val="1800"/>
              <a:buNone/>
            </a:pPr>
            <a:endParaRPr sz="1600" i="1" dirty="0">
              <a:solidFill>
                <a:schemeClr val="dk1"/>
              </a:solidFill>
              <a:highlight>
                <a:srgbClr val="FFFFFF"/>
              </a:highlight>
              <a:latin typeface="Calibri"/>
              <a:ea typeface="Calibri"/>
              <a:cs typeface="Calibri"/>
              <a:sym typeface="Calibri"/>
            </a:endParaRPr>
          </a:p>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‘He must have been a noble creature in his better days’, </a:t>
            </a:r>
            <a:r>
              <a:rPr lang="en" sz="1600" dirty="0">
                <a:solidFill>
                  <a:schemeClr val="dk1"/>
                </a:solidFill>
                <a:highlight>
                  <a:srgbClr val="FFFFFF"/>
                </a:highlight>
                <a:latin typeface="Calibri"/>
                <a:ea typeface="Calibri"/>
                <a:cs typeface="Calibri"/>
                <a:sym typeface="Calibri"/>
              </a:rPr>
              <a:t>Letter 4</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i="1" dirty="0">
              <a:solidFill>
                <a:schemeClr val="dk1"/>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7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Monsters vs Humans?</a:t>
            </a:r>
            <a:endParaRPr/>
          </a:p>
        </p:txBody>
      </p:sp>
      <p:sp>
        <p:nvSpPr>
          <p:cNvPr id="1079" name="Google Shape;1079;p174"/>
          <p:cNvSpPr txBox="1">
            <a:spLocks noGrp="1"/>
          </p:cNvSpPr>
          <p:nvPr>
            <p:ph type="body" idx="1"/>
          </p:nvPr>
        </p:nvSpPr>
        <p:spPr>
          <a:xfrm>
            <a:off x="311700" y="1152475"/>
            <a:ext cx="66404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Shelley plays with the idea of monsters in the novel, but she also encourages her readers to consider what it is to be human. </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1200"/>
              </a:spcBef>
              <a:spcAft>
                <a:spcPts val="0"/>
              </a:spcAft>
              <a:buSzPts val="2000"/>
              <a:buFont typeface="Arial" panose="020B0604020202020204" pitchFamily="34" charset="0"/>
              <a:buChar char="•"/>
            </a:pPr>
            <a:r>
              <a:rPr lang="en" sz="1600" dirty="0">
                <a:latin typeface="Calibri" panose="020F0502020204030204" pitchFamily="34" charset="0"/>
                <a:ea typeface="Calibri" panose="020F0502020204030204" pitchFamily="34" charset="0"/>
                <a:cs typeface="Calibri" panose="020F0502020204030204" pitchFamily="34" charset="0"/>
              </a:rPr>
              <a:t>What do humans need to be happy? </a:t>
            </a:r>
            <a:endParaRPr sz="16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Font typeface="Arial" panose="020B0604020202020204" pitchFamily="34" charset="0"/>
              <a:buChar char="•"/>
            </a:pPr>
            <a:r>
              <a:rPr lang="en" sz="1600" dirty="0">
                <a:latin typeface="Calibri" panose="020F0502020204030204" pitchFamily="34" charset="0"/>
                <a:ea typeface="Calibri" panose="020F0502020204030204" pitchFamily="34" charset="0"/>
                <a:cs typeface="Calibri" panose="020F0502020204030204" pitchFamily="34" charset="0"/>
              </a:rPr>
              <a:t>What do humans need to feel safe? </a:t>
            </a:r>
            <a:endParaRPr sz="1600" dirty="0">
              <a:latin typeface="Calibri" panose="020F0502020204030204" pitchFamily="34" charset="0"/>
              <a:ea typeface="Calibri" panose="020F0502020204030204" pitchFamily="34" charset="0"/>
              <a:cs typeface="Calibri" panose="020F0502020204030204" pitchFamily="34" charset="0"/>
            </a:endParaRPr>
          </a:p>
          <a:p>
            <a:pPr marL="457200" lvl="0" indent="-355600" algn="l" rtl="0">
              <a:spcBef>
                <a:spcPts val="0"/>
              </a:spcBef>
              <a:spcAft>
                <a:spcPts val="0"/>
              </a:spcAft>
              <a:buSzPts val="2000"/>
              <a:buFont typeface="Arial" panose="020B0604020202020204" pitchFamily="34" charset="0"/>
              <a:buChar char="•"/>
            </a:pPr>
            <a:r>
              <a:rPr lang="en" sz="1600" dirty="0">
                <a:latin typeface="Calibri" panose="020F0502020204030204" pitchFamily="34" charset="0"/>
                <a:ea typeface="Calibri" panose="020F0502020204030204" pitchFamily="34" charset="0"/>
                <a:cs typeface="Calibri" panose="020F0502020204030204" pitchFamily="34" charset="0"/>
              </a:rPr>
              <a:t>What does it mean to have ‘humanity’?  </a:t>
            </a:r>
            <a:endParaRPr sz="16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7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Victor’s Emotions</a:t>
            </a:r>
            <a:endParaRPr/>
          </a:p>
        </p:txBody>
      </p:sp>
      <p:graphicFrame>
        <p:nvGraphicFramePr>
          <p:cNvPr id="1085" name="Google Shape;1085;p175"/>
          <p:cNvGraphicFramePr/>
          <p:nvPr>
            <p:extLst>
              <p:ext uri="{D42A27DB-BD31-4B8C-83A1-F6EECF244321}">
                <p14:modId xmlns:p14="http://schemas.microsoft.com/office/powerpoint/2010/main" val="137822749"/>
              </p:ext>
            </p:extLst>
          </p:nvPr>
        </p:nvGraphicFramePr>
        <p:xfrm>
          <a:off x="490768" y="1211685"/>
          <a:ext cx="7239000" cy="2720130"/>
        </p:xfrm>
        <a:graphic>
          <a:graphicData uri="http://schemas.openxmlformats.org/drawingml/2006/table">
            <a:tbl>
              <a:tblPr>
                <a:noFill/>
                <a:tableStyleId>{93C32F16-5732-467A-886B-67FCF679FF26}</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r>
                        <a:rPr lang="en"/>
                        <a:t>Antagonistic</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Affectionate</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Confident</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Ashamed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Awkward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Disgusted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Concerned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Calm</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hopeless</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Anxious</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Dismayed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Merciful</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Bold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Beaten</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Appalled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Agitated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Compassionate</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Elated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Dejected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Distressed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Affronted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Attentive</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Self-assured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Disappointed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Fearful</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Perturbed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Understanding</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Collected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Dispirited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a:t>Fretful</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dirty="0"/>
                        <a:t>Flustered </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Loving</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r>
                        <a:rPr lang="en"/>
                        <a:t>Composed</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Shaken</a:t>
                      </a: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dirty="0"/>
                        <a:t>Horrified</a:t>
                      </a: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D9D2E9"/>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7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091" name="Google Shape;1091;p176"/>
          <p:cNvSpPr txBox="1">
            <a:spLocks noGrp="1"/>
          </p:cNvSpPr>
          <p:nvPr>
            <p:ph type="body" idx="1"/>
          </p:nvPr>
        </p:nvSpPr>
        <p:spPr>
          <a:xfrm>
            <a:off x="311700" y="1152475"/>
            <a:ext cx="703711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In this chapter, Shelley transfers the narrative back to Victor. </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Look through the chapter and identify which emotions Victor reveals through his speech to the </a:t>
            </a:r>
            <a:r>
              <a:rPr lang="en-GB" sz="1400" dirty="0">
                <a:latin typeface="Calibri" panose="020F0502020204030204" pitchFamily="34" charset="0"/>
                <a:ea typeface="Calibri" panose="020F0502020204030204" pitchFamily="34" charset="0"/>
                <a:cs typeface="Calibri" panose="020F0502020204030204" pitchFamily="34" charset="0"/>
              </a:rPr>
              <a:t>C</a:t>
            </a:r>
            <a:r>
              <a:rPr lang="en" sz="1400" dirty="0">
                <a:latin typeface="Calibri" panose="020F0502020204030204" pitchFamily="34" charset="0"/>
                <a:ea typeface="Calibri" panose="020F0502020204030204" pitchFamily="34" charset="0"/>
                <a:cs typeface="Calibri" panose="020F0502020204030204" pitchFamily="34" charset="0"/>
              </a:rPr>
              <a:t>reature and which are revealed through his internal thoughts. </a:t>
            </a:r>
          </a:p>
          <a:p>
            <a:pPr marL="0" lvl="0" indent="0" algn="l" rtl="0">
              <a:spcBef>
                <a:spcPts val="0"/>
              </a:spcBef>
              <a:spcAft>
                <a:spcPts val="0"/>
              </a:spcAft>
              <a:buNone/>
            </a:pPr>
            <a:endParaRPr lang="en" sz="1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400" i="1" dirty="0">
                <a:solidFill>
                  <a:schemeClr val="dk1"/>
                </a:solidFill>
                <a:latin typeface="Calibri" panose="020F0502020204030204" pitchFamily="34" charset="0"/>
                <a:ea typeface="Calibri" panose="020F0502020204030204" pitchFamily="34" charset="0"/>
                <a:cs typeface="Calibri" panose="020F0502020204030204" pitchFamily="34" charset="0"/>
              </a:rPr>
              <a:t>‘I was moved. I shuddered when I thought of the possible consequences of my consent, but I felt that there was some justice in his argument.’</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sz="1400" dirty="0">
              <a:latin typeface="Calibri" panose="020F0502020204030204" pitchFamily="34" charset="0"/>
              <a:ea typeface="Calibri" panose="020F0502020204030204" pitchFamily="34" charset="0"/>
              <a:cs typeface="Calibri" panose="020F0502020204030204" pitchFamily="34" charset="0"/>
            </a:endParaRPr>
          </a:p>
          <a:p>
            <a:pPr lvl="0">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What are the advantages of Shelley returning the narrative to Victor? </a:t>
            </a:r>
          </a:p>
          <a:p>
            <a:pPr lvl="0">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What could the impact of this chapter have been if the narrative had not be returned to Victor? </a:t>
            </a:r>
          </a:p>
          <a:p>
            <a:pPr marL="0" lvl="0" indent="0" algn="l" rtl="0">
              <a:spcBef>
                <a:spcPts val="0"/>
              </a:spcBef>
              <a:spcAft>
                <a:spcPts val="0"/>
              </a:spcAft>
              <a:buNone/>
            </a:pPr>
            <a:endParaRPr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77"/>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Section 10: Chapters 18-19</a:t>
            </a:r>
            <a:endParaRPr dirty="0"/>
          </a:p>
        </p:txBody>
      </p:sp>
      <p:sp>
        <p:nvSpPr>
          <p:cNvPr id="1099" name="Google Shape;1099;p17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does Shelley use journeys? </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7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1105" name="Google Shape;1105;p178"/>
          <p:cNvSpPr txBox="1">
            <a:spLocks noGrp="1"/>
          </p:cNvSpPr>
          <p:nvPr>
            <p:ph type="body" idx="1"/>
          </p:nvPr>
        </p:nvSpPr>
        <p:spPr>
          <a:xfrm>
            <a:off x="311700" y="951975"/>
            <a:ext cx="7205206" cy="3843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Chapter 18: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has returned to Geneva.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Victor’s health has improved but he his unable to consider the creation of a mate for the Creature.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He enjoys the solitude of sailing on the lake.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His father talks of the marriage to Elizabeth, but Victor needs to delay this because of his promise to the Creature.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leaves for England with Henry Clerval, travelling across Europe.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retrospectively reflects on the qualities of his beloved friend, Clerval.</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Chapter 19: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spends time in London with Clerval, and then they set off on a tour of England, heading for Scotland.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is suffering from the ‘blight’ of depression and does not enjoy company, despite what he learns from it.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They continue to travel north to Scotland.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leaves Clerval to set up a laboratory in the Orkneys.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He works on the ‘filthy process’ of creating a mate, understanding the horror of the process that he had previously ignored.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Victor feels a sense of foreboding.</a:t>
            </a:r>
            <a:endParaRPr sz="1400" dirty="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17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18 and 19</a:t>
            </a:r>
            <a:endParaRPr/>
          </a:p>
        </p:txBody>
      </p:sp>
      <p:graphicFrame>
        <p:nvGraphicFramePr>
          <p:cNvPr id="1111" name="Google Shape;1111;p179"/>
          <p:cNvGraphicFramePr/>
          <p:nvPr>
            <p:extLst>
              <p:ext uri="{D42A27DB-BD31-4B8C-83A1-F6EECF244321}">
                <p14:modId xmlns:p14="http://schemas.microsoft.com/office/powerpoint/2010/main" val="219169388"/>
              </p:ext>
            </p:extLst>
          </p:nvPr>
        </p:nvGraphicFramePr>
        <p:xfrm>
          <a:off x="232050" y="1017725"/>
          <a:ext cx="8679900" cy="3767798"/>
        </p:xfrm>
        <a:graphic>
          <a:graphicData uri="http://schemas.openxmlformats.org/drawingml/2006/table">
            <a:tbl>
              <a:tblPr>
                <a:noFill/>
                <a:tableStyleId>{664E70F1-78AF-426A-B304-97A9625503BC}</a:tableStyleId>
              </a:tblPr>
              <a:tblGrid>
                <a:gridCol w="1481375">
                  <a:extLst>
                    <a:ext uri="{9D8B030D-6E8A-4147-A177-3AD203B41FA5}">
                      <a16:colId xmlns:a16="http://schemas.microsoft.com/office/drawing/2014/main" val="20000"/>
                    </a:ext>
                  </a:extLst>
                </a:gridCol>
                <a:gridCol w="4305225">
                  <a:extLst>
                    <a:ext uri="{9D8B030D-6E8A-4147-A177-3AD203B41FA5}">
                      <a16:colId xmlns:a16="http://schemas.microsoft.com/office/drawing/2014/main" val="20001"/>
                    </a:ext>
                  </a:extLst>
                </a:gridCol>
                <a:gridCol w="2893300">
                  <a:extLst>
                    <a:ext uri="{9D8B030D-6E8A-4147-A177-3AD203B41FA5}">
                      <a16:colId xmlns:a16="http://schemas.microsoft.com/office/drawing/2014/main" val="20002"/>
                    </a:ext>
                  </a:extLst>
                </a:gridCol>
              </a:tblGrid>
              <a:tr h="270375">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591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sentiments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‘The expression of your sentiments of this subject’ </a:t>
                      </a:r>
                      <a:r>
                        <a:rPr lang="en" sz="1200" i="0" dirty="0">
                          <a:latin typeface="Calibri"/>
                          <a:ea typeface="Calibri"/>
                          <a:cs typeface="Calibri"/>
                          <a:sym typeface="Calibri"/>
                        </a:rPr>
                        <a:t>(Ch18)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 thought, opinion or feeling about a situation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7035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dilatory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‘The latter method of obtaining the desired intelligence was dilatory and unsatisfactory’ </a:t>
                      </a:r>
                      <a:r>
                        <a:rPr lang="en" sz="1200" i="0" dirty="0">
                          <a:latin typeface="Calibri"/>
                          <a:ea typeface="Calibri"/>
                          <a:cs typeface="Calibri"/>
                          <a:sym typeface="Calibri"/>
                        </a:rPr>
                        <a:t>(Ch18)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slow and likely to cause a delay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591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machinations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‘exempt my family from the danger of his machinations’</a:t>
                      </a:r>
                      <a:r>
                        <a:rPr lang="en" sz="1200" i="0" dirty="0">
                          <a:latin typeface="Calibri"/>
                          <a:ea typeface="Calibri"/>
                          <a:cs typeface="Calibri"/>
                          <a:sym typeface="Calibri"/>
                        </a:rPr>
                        <a:t> (Ch18)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complicated and secret plans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7035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picturesque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‘The course of the Rhine below Mayence becomes much more picturesque’ </a:t>
                      </a:r>
                      <a:r>
                        <a:rPr lang="en" sz="1200" i="0" dirty="0">
                          <a:latin typeface="Calibri"/>
                          <a:ea typeface="Calibri"/>
                          <a:cs typeface="Calibri"/>
                          <a:sym typeface="Calibri"/>
                        </a:rPr>
                        <a:t>(Ch18)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attractive in appearance, especially in an old-fashioned way (in relation to a place)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4147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irksome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‘Company was irksome to me’ </a:t>
                      </a:r>
                      <a:r>
                        <a:rPr lang="en" sz="1200" i="0" dirty="0">
                          <a:latin typeface="Calibri"/>
                          <a:ea typeface="Calibri"/>
                          <a:cs typeface="Calibri"/>
                          <a:sym typeface="Calibri"/>
                        </a:rPr>
                        <a:t>(Ch19)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annoying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4147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abhorred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‘although I abhorred society’ </a:t>
                      </a:r>
                      <a:r>
                        <a:rPr lang="en" sz="1200" i="0" dirty="0">
                          <a:latin typeface="Calibri"/>
                          <a:ea typeface="Calibri"/>
                          <a:cs typeface="Calibri"/>
                          <a:sym typeface="Calibri"/>
                        </a:rPr>
                        <a:t>(Ch19)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to hate something or someone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8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117" name="Google Shape;1117;p180"/>
          <p:cNvSpPr txBox="1">
            <a:spLocks noGrp="1"/>
          </p:cNvSpPr>
          <p:nvPr>
            <p:ph type="body" idx="1"/>
          </p:nvPr>
        </p:nvSpPr>
        <p:spPr>
          <a:xfrm>
            <a:off x="311700" y="1152475"/>
            <a:ext cx="7003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latin typeface="Calibri"/>
                <a:ea typeface="Calibri"/>
                <a:cs typeface="Calibri"/>
                <a:sym typeface="Calibri"/>
              </a:rPr>
              <a:t>Why?</a:t>
            </a:r>
            <a:r>
              <a:rPr lang="en" sz="1600"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 Victor and Clerval travel from Geneva to Scotland?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Victor compare Clerval to his former self?</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b="1" dirty="0">
                <a:solidFill>
                  <a:schemeClr val="dk1"/>
                </a:solidFill>
                <a:highlight>
                  <a:srgbClr val="FFFFFF"/>
                </a:highlight>
                <a:latin typeface="Calibri"/>
                <a:ea typeface="Calibri"/>
                <a:cs typeface="Calibri"/>
                <a:sym typeface="Calibri"/>
              </a:rPr>
              <a:t>Stretch questions </a:t>
            </a: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Victor choose a ‘barren’ place in which to work on creating a new life?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the landscape important?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Victor’s past significant?</a:t>
            </a:r>
            <a:endParaRPr sz="1600" dirty="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8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123" name="Google Shape;1123;p181"/>
          <p:cNvSpPr txBox="1">
            <a:spLocks noGrp="1"/>
          </p:cNvSpPr>
          <p:nvPr>
            <p:ph type="body" idx="1"/>
          </p:nvPr>
        </p:nvSpPr>
        <p:spPr>
          <a:xfrm>
            <a:off x="311700" y="1152475"/>
            <a:ext cx="7117800" cy="3416400"/>
          </a:xfrm>
          <a:prstGeom prst="rect">
            <a:avLst/>
          </a:prstGeom>
        </p:spPr>
        <p:txBody>
          <a:bodyPr spcFirstLastPara="1" wrap="square" lIns="91425" tIns="91425" rIns="91425" bIns="91425" anchor="t" anchorCtr="0">
            <a:normAutofit/>
          </a:bodyPr>
          <a:lstStyle/>
          <a:p>
            <a:pPr marL="457200" lvl="0" indent="-323850" algn="l" rtl="0">
              <a:spcBef>
                <a:spcPts val="0"/>
              </a:spcBef>
              <a:spcAft>
                <a:spcPts val="0"/>
              </a:spcAft>
              <a:buClr>
                <a:schemeClr val="dk1"/>
              </a:buClr>
              <a:buSzPts val="1500"/>
              <a:buFont typeface="Calibri"/>
              <a:buAutoNum type="arabicPeriod"/>
            </a:pPr>
            <a:r>
              <a:rPr lang="en" sz="1500" dirty="0">
                <a:solidFill>
                  <a:schemeClr val="dk1"/>
                </a:solidFill>
                <a:highlight>
                  <a:srgbClr val="FFFFFF"/>
                </a:highlight>
                <a:latin typeface="Calibri"/>
                <a:ea typeface="Calibri"/>
                <a:cs typeface="Calibri"/>
                <a:sym typeface="Calibri"/>
              </a:rPr>
              <a:t>What type of journeys do the characters go on? </a:t>
            </a:r>
            <a:endParaRPr sz="1500" dirty="0">
              <a:solidFill>
                <a:schemeClr val="dk1"/>
              </a:solidFill>
              <a:highlight>
                <a:srgbClr val="FFFFFF"/>
              </a:highlight>
              <a:latin typeface="Calibri"/>
              <a:ea typeface="Calibri"/>
              <a:cs typeface="Calibri"/>
              <a:sym typeface="Calibri"/>
            </a:endParaRPr>
          </a:p>
          <a:p>
            <a:pPr marL="800100" lvl="0" algn="l" rtl="0">
              <a:spcBef>
                <a:spcPts val="0"/>
              </a:spcBef>
              <a:spcAft>
                <a:spcPts val="0"/>
              </a:spcAft>
              <a:buFont typeface="+mj-lt"/>
              <a:buAutoNum type="arabicPeriod"/>
            </a:pPr>
            <a:endParaRPr sz="1500" dirty="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 sz="1500" dirty="0">
                <a:solidFill>
                  <a:schemeClr val="dk1"/>
                </a:solidFill>
                <a:highlight>
                  <a:srgbClr val="FFFFFF"/>
                </a:highlight>
                <a:latin typeface="Calibri"/>
                <a:ea typeface="Calibri"/>
                <a:cs typeface="Calibri"/>
                <a:sym typeface="Calibri"/>
              </a:rPr>
              <a:t>How does Shelley use the journey through England to Scotland to build up to the creation of the female Creature?</a:t>
            </a:r>
            <a:endParaRPr sz="1500" dirty="0">
              <a:solidFill>
                <a:schemeClr val="dk1"/>
              </a:solidFill>
              <a:highlight>
                <a:srgbClr val="FFFFFF"/>
              </a:highlight>
              <a:latin typeface="Calibri"/>
              <a:ea typeface="Calibri"/>
              <a:cs typeface="Calibri"/>
              <a:sym typeface="Calibri"/>
            </a:endParaRPr>
          </a:p>
          <a:p>
            <a:pPr marL="800100" lvl="0" algn="l" rtl="0">
              <a:spcBef>
                <a:spcPts val="0"/>
              </a:spcBef>
              <a:spcAft>
                <a:spcPts val="0"/>
              </a:spcAft>
              <a:buFont typeface="+mj-lt"/>
              <a:buAutoNum type="arabicPeriod"/>
            </a:pPr>
            <a:endParaRPr sz="1500" dirty="0">
              <a:solidFill>
                <a:schemeClr val="dk1"/>
              </a:solidFill>
              <a:highlight>
                <a:srgbClr val="FFFFFF"/>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AutoNum type="arabicPeriod"/>
            </a:pPr>
            <a:r>
              <a:rPr lang="en" sz="1500" dirty="0">
                <a:solidFill>
                  <a:schemeClr val="dk1"/>
                </a:solidFill>
                <a:highlight>
                  <a:srgbClr val="FFFFFF"/>
                </a:highlight>
                <a:latin typeface="Calibri"/>
                <a:ea typeface="Calibri"/>
                <a:cs typeface="Calibri"/>
                <a:sym typeface="Calibri"/>
              </a:rPr>
              <a:t>How is Clerval presented in this section?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8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1129" name="Google Shape;1129;p182"/>
          <p:cNvSpPr txBox="1">
            <a:spLocks noGrp="1"/>
          </p:cNvSpPr>
          <p:nvPr>
            <p:ph type="body" idx="1"/>
          </p:nvPr>
        </p:nvSpPr>
        <p:spPr>
          <a:xfrm>
            <a:off x="311700" y="1152475"/>
            <a:ext cx="703711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dirty="0">
                <a:solidFill>
                  <a:schemeClr val="dk1"/>
                </a:solidFill>
                <a:highlight>
                  <a:srgbClr val="FFFFFF"/>
                </a:highlight>
                <a:latin typeface="Calibri"/>
                <a:ea typeface="Calibri"/>
                <a:cs typeface="Calibri"/>
                <a:sym typeface="Calibri"/>
              </a:rPr>
              <a:t>How does Shelley use language to present the character of Clerval (</a:t>
            </a:r>
            <a:r>
              <a:rPr lang="en-GB" sz="1200" b="1" dirty="0">
                <a:solidFill>
                  <a:schemeClr val="dk1"/>
                </a:solidFill>
                <a:highlight>
                  <a:srgbClr val="FFFFFF"/>
                </a:highlight>
                <a:latin typeface="Calibri"/>
                <a:ea typeface="Calibri"/>
                <a:cs typeface="Calibri"/>
                <a:sym typeface="Calibri"/>
              </a:rPr>
              <a:t>Chapter 18)</a:t>
            </a:r>
            <a:r>
              <a:rPr lang="en" sz="1200" b="1" dirty="0">
                <a:solidFill>
                  <a:schemeClr val="dk1"/>
                </a:solidFill>
                <a:highlight>
                  <a:srgbClr val="FFFFFF"/>
                </a:highlight>
                <a:latin typeface="Calibri"/>
                <a:ea typeface="Calibri"/>
                <a:cs typeface="Calibri"/>
                <a:sym typeface="Calibri"/>
              </a:rPr>
              <a:t>?</a:t>
            </a:r>
            <a:r>
              <a:rPr lang="en" sz="1200" b="1" i="1" dirty="0">
                <a:solidFill>
                  <a:schemeClr val="dk1"/>
                </a:solidFill>
                <a:highlight>
                  <a:srgbClr val="FFFFFF"/>
                </a:highlight>
                <a:latin typeface="Calibri"/>
                <a:ea typeface="Calibri"/>
                <a:cs typeface="Calibri"/>
                <a:sym typeface="Calibri"/>
              </a:rPr>
              <a:t> </a:t>
            </a:r>
            <a:r>
              <a:rPr lang="en" sz="1200" b="1" dirty="0">
                <a:solidFill>
                  <a:schemeClr val="dk1"/>
                </a:solidFill>
                <a:highlight>
                  <a:srgbClr val="FFFFFF"/>
                </a:highlight>
                <a:latin typeface="Calibri"/>
                <a:ea typeface="Calibri"/>
                <a:cs typeface="Calibri"/>
                <a:sym typeface="Calibri"/>
              </a:rPr>
              <a:t> </a:t>
            </a:r>
            <a:endParaRPr sz="12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highlight>
                  <a:srgbClr val="FFFFFF"/>
                </a:highlight>
                <a:latin typeface="Calibri"/>
                <a:ea typeface="Calibri"/>
                <a:cs typeface="Calibri"/>
                <a:sym typeface="Calibri"/>
              </a:rPr>
              <a:t> </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highlight>
                  <a:srgbClr val="FFFFFF"/>
                </a:highlight>
                <a:latin typeface="Calibri"/>
                <a:ea typeface="Calibri"/>
                <a:cs typeface="Calibri"/>
                <a:sym typeface="Calibri"/>
              </a:rPr>
              <a:t>‘After some days spent in listless indolence, during which I traversed many leagues, I arrived at Strasburgh, where I waited two days for Clerval. He came. Alas, how great was the contrast between us!… In truth, I was occupied by gloomy thoughts, and neither saw the descent of the evening star, nor the golden sunrise reflected in the Rhine. – And you, my friend, would be far more amused with the journal of Clerval, who observed the scenery with an eye of feeling and delight, than in listening to my reflections. I, a miserable wretch, haunted by a curse that shut up every avenue to enjoyment.’ </a:t>
            </a:r>
          </a:p>
          <a:p>
            <a:pPr marL="0" lvl="0" indent="0" algn="l" rtl="0">
              <a:spcBef>
                <a:spcPts val="0"/>
              </a:spcBef>
              <a:spcAft>
                <a:spcPts val="0"/>
              </a:spcAft>
              <a:buClr>
                <a:schemeClr val="dk1"/>
              </a:buClr>
              <a:buSzPts val="1100"/>
              <a:buFont typeface="Arial"/>
              <a:buNone/>
            </a:pPr>
            <a:endParaRPr lang="en" sz="12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highlight>
                  <a:srgbClr val="FFFFFF"/>
                </a:highlight>
                <a:latin typeface="Calibri"/>
                <a:ea typeface="Calibri"/>
                <a:cs typeface="Calibri"/>
                <a:sym typeface="Calibri"/>
              </a:rPr>
              <a:t>(The full extract can be found in the teaching resources.)</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8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Extract 2</a:t>
            </a:r>
            <a:endParaRPr/>
          </a:p>
        </p:txBody>
      </p:sp>
      <p:sp>
        <p:nvSpPr>
          <p:cNvPr id="1135" name="Google Shape;1135;p183"/>
          <p:cNvSpPr txBox="1">
            <a:spLocks noGrp="1"/>
          </p:cNvSpPr>
          <p:nvPr>
            <p:ph type="body" idx="1"/>
          </p:nvPr>
        </p:nvSpPr>
        <p:spPr>
          <a:xfrm>
            <a:off x="311700" y="1152475"/>
            <a:ext cx="7010224"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500" b="1" dirty="0">
                <a:solidFill>
                  <a:schemeClr val="dk1"/>
                </a:solidFill>
                <a:highlight>
                  <a:srgbClr val="FFFFFF"/>
                </a:highlight>
                <a:latin typeface="Calibri"/>
                <a:ea typeface="Calibri"/>
                <a:cs typeface="Calibri"/>
                <a:sym typeface="Calibri"/>
              </a:rPr>
              <a:t>How is Victor Frankenstein’s retrospective grief conveyed </a:t>
            </a:r>
            <a:r>
              <a:rPr lang="en-GB" sz="1500" b="1" dirty="0">
                <a:solidFill>
                  <a:schemeClr val="dk1"/>
                </a:solidFill>
                <a:highlight>
                  <a:srgbClr val="FFFFFF"/>
                </a:highlight>
                <a:latin typeface="Calibri"/>
                <a:ea typeface="Calibri"/>
                <a:cs typeface="Calibri"/>
                <a:sym typeface="Calibri"/>
              </a:rPr>
              <a:t>in </a:t>
            </a:r>
            <a:r>
              <a:rPr lang="en" sz="1500" b="1" dirty="0">
                <a:solidFill>
                  <a:schemeClr val="dk1"/>
                </a:solidFill>
                <a:highlight>
                  <a:srgbClr val="FFFFFF"/>
                </a:highlight>
                <a:latin typeface="Calibri"/>
                <a:ea typeface="Calibri"/>
                <a:cs typeface="Calibri"/>
                <a:sym typeface="Calibri"/>
              </a:rPr>
              <a:t>Chapter 18? </a:t>
            </a:r>
          </a:p>
          <a:p>
            <a:pPr marL="0" lvl="0" indent="0" algn="l" rtl="0">
              <a:spcBef>
                <a:spcPts val="0"/>
              </a:spcBef>
              <a:spcAft>
                <a:spcPts val="0"/>
              </a:spcAft>
              <a:buClr>
                <a:schemeClr val="dk1"/>
              </a:buClr>
              <a:buSzPts val="1100"/>
              <a:buFont typeface="Arial"/>
              <a:buNone/>
            </a:pPr>
            <a:r>
              <a:rPr lang="en" sz="1500" dirty="0">
                <a:solidFill>
                  <a:schemeClr val="dk1"/>
                </a:solidFill>
                <a:highlight>
                  <a:srgbClr val="FFFFFF"/>
                </a:highlight>
                <a:latin typeface="Calibri"/>
                <a:ea typeface="Calibri"/>
                <a:cs typeface="Calibri"/>
                <a:sym typeface="Calibri"/>
              </a:rPr>
              <a:t>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i="1" dirty="0">
                <a:solidFill>
                  <a:schemeClr val="dk1"/>
                </a:solidFill>
                <a:highlight>
                  <a:srgbClr val="FFFFFF"/>
                </a:highlight>
                <a:latin typeface="Calibri"/>
                <a:ea typeface="Calibri"/>
                <a:cs typeface="Calibri"/>
                <a:sym typeface="Calibri"/>
              </a:rPr>
              <a:t>‘And where does he now exist? Is this gentle and lovely being lost forever? Has this mind, so replete with ideas, imaginations fanciful and magnificent, which formed a world, whose existence depended on the life of its creator; –... overflowing with the anguish which his remembrance creates. I will proceed with my tale.’ </a:t>
            </a:r>
          </a:p>
          <a:p>
            <a:pPr marL="0" lvl="0" indent="0" algn="l" rtl="0">
              <a:spcBef>
                <a:spcPts val="0"/>
              </a:spcBef>
              <a:spcAft>
                <a:spcPts val="0"/>
              </a:spcAft>
              <a:buClr>
                <a:schemeClr val="dk1"/>
              </a:buClr>
              <a:buSzPts val="1100"/>
              <a:buFont typeface="Arial"/>
              <a:buNone/>
            </a:pPr>
            <a:endParaRPr lang="en" sz="15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dirty="0">
                <a:solidFill>
                  <a:schemeClr val="dk1"/>
                </a:solidFill>
                <a:highlight>
                  <a:srgbClr val="FFFFFF"/>
                </a:highlight>
                <a:latin typeface="Calibri"/>
                <a:ea typeface="Calibri"/>
                <a:cs typeface="Calibri"/>
                <a:sym typeface="Calibri"/>
              </a:rPr>
              <a:t>(The full extract can be found in the teaching resources.)</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Quotations: Victor</a:t>
            </a:r>
            <a:endParaRPr dirty="0"/>
          </a:p>
        </p:txBody>
      </p:sp>
      <p:sp>
        <p:nvSpPr>
          <p:cNvPr id="180" name="Google Shape;180;p28"/>
          <p:cNvSpPr txBox="1">
            <a:spLocks noGrp="1"/>
          </p:cNvSpPr>
          <p:nvPr>
            <p:ph type="body" idx="1"/>
          </p:nvPr>
        </p:nvSpPr>
        <p:spPr>
          <a:xfrm>
            <a:off x="311700" y="1152475"/>
            <a:ext cx="6848859" cy="3416400"/>
          </a:xfrm>
          <a:prstGeom prst="rect">
            <a:avLst/>
          </a:prstGeom>
        </p:spPr>
        <p:txBody>
          <a:bodyPr spcFirstLastPara="1" wrap="square" lIns="91425" tIns="91425" rIns="91425" bIns="91425" anchor="t" anchorCtr="0">
            <a:normAutofit/>
          </a:bodyPr>
          <a:lstStyle/>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‘His limbs were nearly frozen, and his body dreadful emaciated by fatigue and suffering’, </a:t>
            </a:r>
            <a:r>
              <a:rPr lang="en" sz="1600" dirty="0">
                <a:solidFill>
                  <a:schemeClr val="dk1"/>
                </a:solidFill>
                <a:highlight>
                  <a:srgbClr val="FFFFFF"/>
                </a:highlight>
                <a:latin typeface="Calibri"/>
                <a:ea typeface="Calibri"/>
                <a:cs typeface="Calibri"/>
                <a:sym typeface="Calibri"/>
              </a:rPr>
              <a:t>Letter 4</a:t>
            </a:r>
          </a:p>
          <a:p>
            <a:pPr marL="342900" lvl="0" indent="0" algn="l" rtl="0">
              <a:spcBef>
                <a:spcPts val="0"/>
              </a:spcBef>
              <a:spcAft>
                <a:spcPts val="0"/>
              </a:spcAft>
              <a:buClr>
                <a:schemeClr val="dk1"/>
              </a:buClr>
              <a:buSzPts val="1800"/>
              <a:buNone/>
            </a:pPr>
            <a:endParaRPr sz="1600" i="1" dirty="0">
              <a:solidFill>
                <a:schemeClr val="dk1"/>
              </a:solidFill>
              <a:highlight>
                <a:srgbClr val="FFFFFF"/>
              </a:highlight>
              <a:latin typeface="Calibri"/>
              <a:ea typeface="Calibri"/>
              <a:cs typeface="Calibri"/>
              <a:sym typeface="Calibri"/>
            </a:endParaRPr>
          </a:p>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‘I have lost everything and cannot begin life anew’, </a:t>
            </a:r>
            <a:r>
              <a:rPr lang="en" sz="1600" dirty="0">
                <a:solidFill>
                  <a:schemeClr val="dk1"/>
                </a:solidFill>
                <a:highlight>
                  <a:srgbClr val="FFFFFF"/>
                </a:highlight>
                <a:latin typeface="Calibri"/>
                <a:ea typeface="Calibri"/>
                <a:cs typeface="Calibri"/>
                <a:sym typeface="Calibri"/>
              </a:rPr>
              <a:t>Letter 4</a:t>
            </a:r>
          </a:p>
          <a:p>
            <a:pPr marL="342900" lvl="0" indent="0" algn="l" rtl="0">
              <a:spcBef>
                <a:spcPts val="0"/>
              </a:spcBef>
              <a:spcAft>
                <a:spcPts val="0"/>
              </a:spcAft>
              <a:buClr>
                <a:schemeClr val="dk1"/>
              </a:buClr>
              <a:buSzPts val="1800"/>
              <a:buNone/>
            </a:pPr>
            <a:endParaRPr sz="1600" i="1" dirty="0">
              <a:solidFill>
                <a:schemeClr val="dk1"/>
              </a:solidFill>
              <a:highlight>
                <a:srgbClr val="FFFFFF"/>
              </a:highlight>
              <a:latin typeface="Calibri"/>
              <a:ea typeface="Calibri"/>
              <a:cs typeface="Calibri"/>
              <a:sym typeface="Calibri"/>
            </a:endParaRPr>
          </a:p>
          <a:p>
            <a:pPr marL="342900" lvl="0" indent="0" algn="l" rtl="0">
              <a:spcBef>
                <a:spcPts val="0"/>
              </a:spcBef>
              <a:spcAft>
                <a:spcPts val="0"/>
              </a:spcAft>
              <a:buClr>
                <a:schemeClr val="dk1"/>
              </a:buClr>
              <a:buSzPts val="1800"/>
              <a:buNone/>
            </a:pPr>
            <a:r>
              <a:rPr lang="en" sz="1600" i="1" dirty="0">
                <a:solidFill>
                  <a:schemeClr val="dk1"/>
                </a:solidFill>
                <a:highlight>
                  <a:srgbClr val="FFFFFF"/>
                </a:highlight>
                <a:latin typeface="Calibri"/>
                <a:ea typeface="Calibri"/>
                <a:cs typeface="Calibri"/>
                <a:sym typeface="Calibri"/>
              </a:rPr>
              <a:t>‘He must have been a noble creature in his better days’, </a:t>
            </a:r>
            <a:r>
              <a:rPr lang="en" sz="1600" dirty="0">
                <a:solidFill>
                  <a:schemeClr val="dk1"/>
                </a:solidFill>
                <a:highlight>
                  <a:srgbClr val="FFFFFF"/>
                </a:highlight>
                <a:latin typeface="Calibri"/>
                <a:ea typeface="Calibri"/>
                <a:cs typeface="Calibri"/>
                <a:sym typeface="Calibri"/>
              </a:rPr>
              <a:t>Letter 4</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i="1" dirty="0">
              <a:solidFill>
                <a:schemeClr val="dk1"/>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8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3</a:t>
            </a:r>
            <a:endParaRPr dirty="0"/>
          </a:p>
        </p:txBody>
      </p:sp>
      <p:sp>
        <p:nvSpPr>
          <p:cNvPr id="1141" name="Google Shape;1141;p184"/>
          <p:cNvSpPr txBox="1">
            <a:spLocks noGrp="1"/>
          </p:cNvSpPr>
          <p:nvPr>
            <p:ph type="body" idx="1"/>
          </p:nvPr>
        </p:nvSpPr>
        <p:spPr>
          <a:xfrm>
            <a:off x="311700" y="1152475"/>
            <a:ext cx="6842135"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200" b="1" dirty="0">
                <a:solidFill>
                  <a:schemeClr val="dk1"/>
                </a:solidFill>
                <a:highlight>
                  <a:srgbClr val="FFFFFF"/>
                </a:highlight>
                <a:latin typeface="Calibri"/>
                <a:ea typeface="Calibri"/>
                <a:cs typeface="Calibri"/>
                <a:sym typeface="Calibri"/>
              </a:rPr>
              <a:t>How is Victor Frankenstein’s view of the island and its inhabitants conveyed (Chapter 19)?  ​​ 	​​ </a:t>
            </a:r>
            <a:endParaRPr sz="12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highlight>
                  <a:srgbClr val="FFFFFF"/>
                </a:highlight>
                <a:latin typeface="Calibri"/>
                <a:ea typeface="Calibri"/>
                <a:cs typeface="Calibri"/>
                <a:sym typeface="Calibri"/>
              </a:rPr>
              <a:t> </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highlight>
                  <a:srgbClr val="FFFFFF"/>
                </a:highlight>
                <a:latin typeface="Calibri"/>
                <a:ea typeface="Calibri"/>
                <a:cs typeface="Calibri"/>
                <a:sym typeface="Calibri"/>
              </a:rPr>
              <a:t>‘On the whole island there were but three miserable huts, and one of these was vacant when I arrived. This I hired. It contained but two rooms, and these exhibited all the squalidness of the most miserable penury… As it was, I lived ungazed at and unmolested, hardly thanked for the pittance of food and clothes which I gave; so much does suffering blunt even the coarsest sensations of men.’ </a:t>
            </a:r>
            <a:r>
              <a:rPr lang="en" sz="1200" dirty="0">
                <a:solidFill>
                  <a:schemeClr val="dk1"/>
                </a:solidFill>
                <a:highlight>
                  <a:srgbClr val="FFFFFF"/>
                </a:highlight>
                <a:latin typeface="Calibri"/>
                <a:ea typeface="Calibri"/>
                <a:cs typeface="Calibri"/>
                <a:sym typeface="Calibri"/>
              </a:rPr>
              <a:t> </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8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1147" name="Google Shape;1147;p185"/>
          <p:cNvSpPr txBox="1">
            <a:spLocks noGrp="1"/>
          </p:cNvSpPr>
          <p:nvPr>
            <p:ph type="body" idx="1"/>
          </p:nvPr>
        </p:nvSpPr>
        <p:spPr>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feared the vengeance of the disappointed fiend’</a:t>
            </a:r>
            <a:r>
              <a:rPr lang="en" sz="1200" dirty="0">
                <a:solidFill>
                  <a:schemeClr val="dk1"/>
                </a:solidFill>
                <a:highlight>
                  <a:srgbClr val="FFFFFF"/>
                </a:highlight>
                <a:latin typeface="Calibri"/>
                <a:ea typeface="Calibri"/>
                <a:cs typeface="Calibri"/>
                <a:sym typeface="Calibri"/>
              </a:rPr>
              <a:t>, Chapter 18</a:t>
            </a:r>
          </a:p>
          <a:p>
            <a:pPr marL="381000" lvl="0" indent="0" algn="l" rtl="0">
              <a:spcBef>
                <a:spcPts val="0"/>
              </a:spcBef>
              <a:spcAft>
                <a:spcPts val="0"/>
              </a:spcAft>
              <a:buClr>
                <a:schemeClr val="dk1"/>
              </a:buClr>
              <a:buSzPts val="1200"/>
              <a:buNone/>
            </a:pP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‘I am happy to remark, my dear son... And yet you are still unhappy, and still avoid our society’, </a:t>
            </a:r>
            <a:r>
              <a:rPr lang="en" sz="1200" dirty="0">
                <a:solidFill>
                  <a:schemeClr val="dk1"/>
                </a:solidFill>
                <a:highlight>
                  <a:srgbClr val="FFFFFF"/>
                </a:highlight>
                <a:latin typeface="Calibri"/>
                <a:ea typeface="Calibri"/>
                <a:cs typeface="Calibri"/>
                <a:sym typeface="Calibri"/>
              </a:rPr>
              <a:t>Chapter 18</a:t>
            </a:r>
          </a:p>
          <a:p>
            <a:pPr marL="381000" lvl="0" indent="0" algn="l" rtl="0">
              <a:spcBef>
                <a:spcPts val="0"/>
              </a:spcBef>
              <a:spcAft>
                <a:spcPts val="0"/>
              </a:spcAft>
              <a:buClr>
                <a:schemeClr val="dk1"/>
              </a:buClr>
              <a:buSzPts val="1200"/>
              <a:buNone/>
            </a:pPr>
            <a:r>
              <a:rPr lang="en" sz="1200" dirty="0">
                <a:solidFill>
                  <a:schemeClr val="dk1"/>
                </a:solidFill>
                <a:highlight>
                  <a:srgbClr val="FFFFFF"/>
                </a:highlight>
                <a:latin typeface="Calibri"/>
                <a:ea typeface="Calibri"/>
                <a:cs typeface="Calibri"/>
                <a:sym typeface="Calibri"/>
              </a:rPr>
              <a:t> </a:t>
            </a: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‘my heart often sickened at the work of my hand’, </a:t>
            </a:r>
            <a:r>
              <a:rPr lang="en" sz="1200" dirty="0">
                <a:solidFill>
                  <a:schemeClr val="dk1"/>
                </a:solidFill>
                <a:highlight>
                  <a:srgbClr val="FFFFFF"/>
                </a:highlight>
                <a:latin typeface="Calibri"/>
                <a:ea typeface="Calibri"/>
                <a:cs typeface="Calibri"/>
                <a:sym typeface="Calibri"/>
              </a:rPr>
              <a:t>Chapter 19</a:t>
            </a:r>
            <a:endParaRPr sz="1200" i="1" dirty="0">
              <a:solidFill>
                <a:schemeClr val="dk1"/>
              </a:solidFill>
              <a:latin typeface="Calibri"/>
              <a:ea typeface="Calibri"/>
              <a:cs typeface="Calibri"/>
              <a:sym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8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1153" name="Google Shape;1153;p186"/>
          <p:cNvSpPr txBox="1">
            <a:spLocks noGrp="1"/>
          </p:cNvSpPr>
          <p:nvPr>
            <p:ph type="body" idx="1"/>
          </p:nvPr>
        </p:nvSpPr>
        <p:spPr>
          <a:xfrm>
            <a:off x="311700" y="1152475"/>
            <a:ext cx="6942988" cy="3416400"/>
          </a:xfrm>
          <a:prstGeom prst="rect">
            <a:avLst/>
          </a:prstGeom>
        </p:spPr>
        <p:txBody>
          <a:bodyPr spcFirstLastPara="1" wrap="square" lIns="91425" tIns="91425" rIns="91425" bIns="91425" anchor="t" anchorCtr="0">
            <a:normAutofit/>
          </a:bodyPr>
          <a:lstStyle/>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‘I am happy to remark, my dear son, that you have resumed your former pleasures’,</a:t>
            </a:r>
            <a:r>
              <a:rPr lang="en" sz="1200" dirty="0">
                <a:solidFill>
                  <a:schemeClr val="dk1"/>
                </a:solidFill>
                <a:highlight>
                  <a:srgbClr val="FFFFFF"/>
                </a:highlight>
                <a:latin typeface="Calibri"/>
                <a:ea typeface="Calibri"/>
                <a:cs typeface="Calibri"/>
                <a:sym typeface="Calibri"/>
              </a:rPr>
              <a:t> Chapter 18</a:t>
            </a:r>
          </a:p>
          <a:p>
            <a:pPr marL="381000" lvl="0" indent="0" algn="l" rtl="0">
              <a:spcBef>
                <a:spcPts val="0"/>
              </a:spcBef>
              <a:spcAft>
                <a:spcPts val="0"/>
              </a:spcAft>
              <a:buClr>
                <a:schemeClr val="dk1"/>
              </a:buClr>
              <a:buSzPts val="1200"/>
              <a:buNone/>
            </a:pP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‘I have always looked forward to your marriage with our dear Elizabeth as the tie of our domestic comfort’,</a:t>
            </a:r>
            <a:r>
              <a:rPr lang="en" sz="1200" dirty="0">
                <a:solidFill>
                  <a:schemeClr val="dk1"/>
                </a:solidFill>
                <a:highlight>
                  <a:srgbClr val="FFFFFF"/>
                </a:highlight>
                <a:latin typeface="Calibri"/>
                <a:ea typeface="Calibri"/>
                <a:cs typeface="Calibri"/>
                <a:sym typeface="Calibri"/>
              </a:rPr>
              <a:t> Chapter 18</a:t>
            </a:r>
          </a:p>
          <a:p>
            <a:pPr marL="381000" lvl="0" indent="0">
              <a:buClr>
                <a:schemeClr val="dk1"/>
              </a:buClr>
              <a:buSzPts val="1200"/>
              <a:buNone/>
            </a:pP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b="1" i="1" dirty="0">
                <a:solidFill>
                  <a:schemeClr val="dk1"/>
                </a:solidFill>
                <a:highlight>
                  <a:srgbClr val="FFFFFF"/>
                </a:highlight>
                <a:latin typeface="Calibri"/>
                <a:ea typeface="Calibri"/>
                <a:cs typeface="Calibri"/>
                <a:sym typeface="Calibri"/>
              </a:rPr>
              <a:t>‘</a:t>
            </a:r>
            <a:r>
              <a:rPr lang="en" sz="1200" i="1" dirty="0">
                <a:solidFill>
                  <a:schemeClr val="dk1"/>
                </a:solidFill>
                <a:highlight>
                  <a:srgbClr val="FFFFFF"/>
                </a:highlight>
                <a:latin typeface="Calibri"/>
                <a:ea typeface="Calibri"/>
                <a:cs typeface="Calibri"/>
                <a:sym typeface="Calibri"/>
              </a:rPr>
              <a:t>Do not suppose, however, that I wish to dictate happiness to you’</a:t>
            </a:r>
            <a:r>
              <a:rPr lang="en" sz="1200" dirty="0">
                <a:solidFill>
                  <a:schemeClr val="dk1"/>
                </a:solidFill>
                <a:highlight>
                  <a:srgbClr val="FFFFFF"/>
                </a:highlight>
                <a:latin typeface="Calibri"/>
                <a:ea typeface="Calibri"/>
                <a:cs typeface="Calibri"/>
                <a:sym typeface="Calibri"/>
              </a:rPr>
              <a:t>, Chapter 18</a:t>
            </a:r>
            <a:endParaRPr sz="1200" i="1" dirty="0">
              <a:solidFill>
                <a:schemeClr val="dk1"/>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8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Clerval</a:t>
            </a:r>
            <a:endParaRPr/>
          </a:p>
        </p:txBody>
      </p:sp>
      <p:sp>
        <p:nvSpPr>
          <p:cNvPr id="1159" name="Google Shape;1159;p187"/>
          <p:cNvSpPr txBox="1">
            <a:spLocks noGrp="1"/>
          </p:cNvSpPr>
          <p:nvPr>
            <p:ph type="body" idx="1"/>
          </p:nvPr>
        </p:nvSpPr>
        <p:spPr>
          <a:prstGeom prst="rect">
            <a:avLst/>
          </a:prstGeom>
        </p:spPr>
        <p:txBody>
          <a:bodyPr spcFirstLastPara="1" wrap="square" lIns="91425" tIns="91425" rIns="91425" bIns="91425" anchor="t" anchorCtr="0">
            <a:normAutofit/>
          </a:bodyPr>
          <a:lstStyle/>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‘“This is what it is to live,” he cried, “now I enjoy existence!”’</a:t>
            </a:r>
            <a:r>
              <a:rPr lang="en" sz="1200" dirty="0">
                <a:solidFill>
                  <a:schemeClr val="dk1"/>
                </a:solidFill>
                <a:highlight>
                  <a:srgbClr val="FFFFFF"/>
                </a:highlight>
                <a:latin typeface="Calibri"/>
                <a:ea typeface="Calibri"/>
                <a:cs typeface="Calibri"/>
                <a:sym typeface="Calibri"/>
              </a:rPr>
              <a:t>, Chapter 18</a:t>
            </a:r>
          </a:p>
          <a:p>
            <a:pPr marL="381000" lvl="0" indent="0">
              <a:buClr>
                <a:schemeClr val="dk1"/>
              </a:buClr>
              <a:buSzPts val="1200"/>
              <a:buNone/>
            </a:pP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‘his friendship was of that devoted and wondrous nature’</a:t>
            </a:r>
            <a:r>
              <a:rPr lang="en" sz="1200" dirty="0">
                <a:solidFill>
                  <a:schemeClr val="dk1"/>
                </a:solidFill>
                <a:highlight>
                  <a:srgbClr val="FFFFFF"/>
                </a:highlight>
                <a:latin typeface="Calibri"/>
                <a:ea typeface="Calibri"/>
                <a:cs typeface="Calibri"/>
                <a:sym typeface="Calibri"/>
              </a:rPr>
              <a:t>, Chapter 18 </a:t>
            </a:r>
          </a:p>
          <a:p>
            <a:pPr marL="381000" lvl="0" indent="0" algn="l" rtl="0">
              <a:spcBef>
                <a:spcPts val="0"/>
              </a:spcBef>
              <a:spcAft>
                <a:spcPts val="0"/>
              </a:spcAft>
              <a:buClr>
                <a:schemeClr val="dk1"/>
              </a:buClr>
              <a:buSzPts val="1200"/>
              <a:buNone/>
            </a:pPr>
            <a:endParaRPr sz="1200" dirty="0">
              <a:solidFill>
                <a:schemeClr val="dk1"/>
              </a:solidFill>
              <a:highlight>
                <a:srgbClr val="FFFFFF"/>
              </a:highlight>
              <a:latin typeface="Calibri"/>
              <a:ea typeface="Calibri"/>
              <a:cs typeface="Calibri"/>
              <a:sym typeface="Calibri"/>
            </a:endParaRPr>
          </a:p>
          <a:p>
            <a:pPr marL="381000" lvl="0" indent="0">
              <a:buClr>
                <a:schemeClr val="dk1"/>
              </a:buClr>
              <a:buSzPts val="1200"/>
              <a:buNone/>
            </a:pPr>
            <a:r>
              <a:rPr lang="en" sz="1200" i="1" dirty="0">
                <a:solidFill>
                  <a:schemeClr val="dk1"/>
                </a:solidFill>
                <a:highlight>
                  <a:srgbClr val="FFFFFF"/>
                </a:highlight>
                <a:latin typeface="Calibri"/>
                <a:ea typeface="Calibri"/>
                <a:cs typeface="Calibri"/>
                <a:sym typeface="Calibri"/>
              </a:rPr>
              <a:t>‘Is this gentle and lovely being lost for ever?’</a:t>
            </a:r>
            <a:r>
              <a:rPr lang="en" sz="1200" dirty="0">
                <a:solidFill>
                  <a:schemeClr val="dk1"/>
                </a:solidFill>
                <a:highlight>
                  <a:srgbClr val="FFFFFF"/>
                </a:highlight>
                <a:latin typeface="Calibri"/>
                <a:ea typeface="Calibri"/>
                <a:cs typeface="Calibri"/>
                <a:sym typeface="Calibri"/>
              </a:rPr>
              <a:t>, Chapter 18</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18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18</a:t>
            </a:r>
            <a:endParaRPr/>
          </a:p>
        </p:txBody>
      </p:sp>
      <p:graphicFrame>
        <p:nvGraphicFramePr>
          <p:cNvPr id="6" name="Table 5">
            <a:extLst>
              <a:ext uri="{FF2B5EF4-FFF2-40B4-BE49-F238E27FC236}">
                <a16:creationId xmlns:a16="http://schemas.microsoft.com/office/drawing/2014/main" id="{F51D6F2D-BC05-4E71-B609-D987046FB139}"/>
              </a:ext>
            </a:extLst>
          </p:cNvPr>
          <p:cNvGraphicFramePr>
            <a:graphicFrameLocks noGrp="1"/>
          </p:cNvGraphicFramePr>
          <p:nvPr>
            <p:extLst>
              <p:ext uri="{D42A27DB-BD31-4B8C-83A1-F6EECF244321}">
                <p14:modId xmlns:p14="http://schemas.microsoft.com/office/powerpoint/2010/main" val="240979942"/>
              </p:ext>
            </p:extLst>
          </p:nvPr>
        </p:nvGraphicFramePr>
        <p:xfrm>
          <a:off x="407147" y="1284194"/>
          <a:ext cx="6797488" cy="215334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‘Day after day, week after week,… I feared the vengeance of the disappointed fiend, yet I was unable to overcome my repugnance to the task which was enjoined me’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360012305"/>
                  </a:ext>
                </a:extLst>
              </a:tr>
              <a:tr h="346937">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b="0" dirty="0">
                          <a:solidFill>
                            <a:schemeClr val="dk1"/>
                          </a:solidFill>
                          <a:latin typeface="Calibri"/>
                          <a:ea typeface="Calibri"/>
                          <a:cs typeface="Calibri"/>
                          <a:sym typeface="Calibri"/>
                        </a:rPr>
                        <a:t>‘At length we saw the numerous steeples of London, St. Paul’s towering above all, and the Tower famed in English history’ </a:t>
                      </a:r>
                      <a:endParaRPr lang="en-GB" sz="1200" b="0" dirty="0"/>
                    </a:p>
                  </a:txBody>
                  <a:tcPr/>
                </a:tc>
                <a:extLst>
                  <a:ext uri="{0D108BD9-81ED-4DB2-BD59-A6C34878D82A}">
                    <a16:rowId xmlns:a16="http://schemas.microsoft.com/office/drawing/2014/main" val="2258411689"/>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shift away from the domestic sphere again.</a:t>
                      </a:r>
                    </a:p>
                    <a:p>
                      <a:endParaRPr lang="en-GB" sz="1200" dirty="0"/>
                    </a:p>
                  </a:txBody>
                  <a:tcPr/>
                </a:tc>
                <a:extLst>
                  <a:ext uri="{0D108BD9-81ED-4DB2-BD59-A6C34878D82A}">
                    <a16:rowId xmlns:a16="http://schemas.microsoft.com/office/drawing/2014/main" val="3152365744"/>
                  </a:ext>
                </a:extLst>
              </a:tr>
            </a:tbl>
          </a:graphicData>
        </a:graphic>
      </p:graphicFrame>
    </p:spTree>
    <p:extLst>
      <p:ext uri="{BB962C8B-B14F-4D97-AF65-F5344CB8AC3E}">
        <p14:creationId xmlns:p14="http://schemas.microsoft.com/office/powerpoint/2010/main" val="36708504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8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19</a:t>
            </a:r>
            <a:endParaRPr/>
          </a:p>
        </p:txBody>
      </p:sp>
      <p:graphicFrame>
        <p:nvGraphicFramePr>
          <p:cNvPr id="6" name="Table 5">
            <a:extLst>
              <a:ext uri="{FF2B5EF4-FFF2-40B4-BE49-F238E27FC236}">
                <a16:creationId xmlns:a16="http://schemas.microsoft.com/office/drawing/2014/main" id="{54C56548-438E-4D21-9028-1FB82E181D22}"/>
              </a:ext>
            </a:extLst>
          </p:cNvPr>
          <p:cNvGraphicFramePr>
            <a:graphicFrameLocks noGrp="1"/>
          </p:cNvGraphicFramePr>
          <p:nvPr>
            <p:extLst>
              <p:ext uri="{D42A27DB-BD31-4B8C-83A1-F6EECF244321}">
                <p14:modId xmlns:p14="http://schemas.microsoft.com/office/powerpoint/2010/main" val="381812231"/>
              </p:ext>
            </p:extLst>
          </p:nvPr>
        </p:nvGraphicFramePr>
        <p:xfrm>
          <a:off x="407147" y="1284194"/>
          <a:ext cx="6797488" cy="233622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‘London was our present point of rest; we determined to remain several months in this wonderful and celebrated city’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360012305"/>
                  </a:ext>
                </a:extLst>
              </a:tr>
              <a:tr h="346937">
                <a:tc>
                  <a:txBody>
                    <a:bodyPr/>
                    <a:lstStyle/>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‘I looked towards its completion with a tremulous and eager hope, which I dared not trust myself to question, but which was intermixed with obscure forebodings of evil, that made my heart sicken in my bosom’ </a:t>
                      </a:r>
                      <a:endParaRPr lang="en-GB" sz="1200" b="0" dirty="0"/>
                    </a:p>
                  </a:txBody>
                  <a:tcPr/>
                </a:tc>
                <a:extLst>
                  <a:ext uri="{0D108BD9-81ED-4DB2-BD59-A6C34878D82A}">
                    <a16:rowId xmlns:a16="http://schemas.microsoft.com/office/drawing/2014/main" val="2258411689"/>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rapid progress through towns and cities that drives the changing settings.</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cataphoric references to Clerval’s death.</a:t>
                      </a:r>
                    </a:p>
                    <a:p>
                      <a:endParaRPr lang="en-GB" sz="1200" dirty="0"/>
                    </a:p>
                  </a:txBody>
                  <a:tcPr/>
                </a:tc>
                <a:extLst>
                  <a:ext uri="{0D108BD9-81ED-4DB2-BD59-A6C34878D82A}">
                    <a16:rowId xmlns:a16="http://schemas.microsoft.com/office/drawing/2014/main" val="3152365744"/>
                  </a:ext>
                </a:extLst>
              </a:tr>
            </a:tbl>
          </a:graphicData>
        </a:graphic>
      </p:graphicFrame>
    </p:spTree>
    <p:extLst>
      <p:ext uri="{BB962C8B-B14F-4D97-AF65-F5344CB8AC3E}">
        <p14:creationId xmlns:p14="http://schemas.microsoft.com/office/powerpoint/2010/main" val="45078291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90"/>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Section 11: Chapters 20-21</a:t>
            </a:r>
            <a:endParaRPr dirty="0"/>
          </a:p>
        </p:txBody>
      </p:sp>
      <p:sp>
        <p:nvSpPr>
          <p:cNvPr id="1177" name="Google Shape;1177;p190"/>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the impact of the destruction of the female creature? </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9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1183" name="Google Shape;1183;p191"/>
          <p:cNvSpPr txBox="1">
            <a:spLocks noGrp="1"/>
          </p:cNvSpPr>
          <p:nvPr>
            <p:ph type="body" idx="1"/>
          </p:nvPr>
        </p:nvSpPr>
        <p:spPr>
          <a:xfrm>
            <a:off x="311700" y="1152475"/>
            <a:ext cx="6929541" cy="3909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300" dirty="0">
                <a:solidFill>
                  <a:schemeClr val="dk1"/>
                </a:solidFill>
                <a:highlight>
                  <a:srgbClr val="FFFFFF"/>
                </a:highlight>
                <a:latin typeface="Calibri"/>
                <a:ea typeface="Calibri"/>
                <a:cs typeface="Calibri"/>
                <a:sym typeface="Calibri"/>
              </a:rPr>
              <a:t>Chapter 20: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Victor reflects on his creation of a mate for the Creature and destroys her while the Creature looks on.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The Creature visits Frankenstein to threaten that he will make Victor utterly miserable and will be with Victor on his wedding night.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Victor leaves and sets sail, dropping the remains of the female creature into the sea. The boat drifts and he arrives in Ireland.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He is then taken to a magistrate by the local people.</a:t>
            </a:r>
            <a:endParaRPr sz="13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300" dirty="0">
                <a:solidFill>
                  <a:schemeClr val="dk1"/>
                </a:solidFill>
                <a:highlight>
                  <a:srgbClr val="FFFFFF"/>
                </a:highlight>
                <a:latin typeface="Calibri"/>
                <a:ea typeface="Calibri"/>
                <a:cs typeface="Calibri"/>
                <a:sym typeface="Calibri"/>
              </a:rPr>
              <a:t>Chapter 21: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Victor meets the magistrate and is told his supposed crime: the murder of a gentleman (Clerval).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Victor succumbs to a fever and is ill for two months.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When recovered, the magistrate shows him great kindness and writes to Victor’s father.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Alphonse arrives in Ireland and Victor is soon acquitted of the murder.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Victor urges his father to take him home to Geneva, thinking that the Creature will go there next.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Frankenstein takes laudanum, but this does not stop him from having nightmares. </a:t>
            </a:r>
            <a:endParaRPr sz="13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300" dirty="0">
                <a:solidFill>
                  <a:schemeClr val="dk1"/>
                </a:solidFill>
                <a:highlight>
                  <a:srgbClr val="FFFFFF"/>
                </a:highlight>
                <a:latin typeface="Calibri"/>
                <a:ea typeface="Calibri"/>
                <a:cs typeface="Calibri"/>
                <a:sym typeface="Calibri"/>
              </a:rPr>
              <a:t>Frankenstein realises that the Creature is not on the boat and thinks that ‘truce was established between the present hour and the irresistible, disastrous future’.</a:t>
            </a:r>
            <a:endParaRPr sz="13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92"/>
          <p:cNvSpPr txBox="1">
            <a:spLocks noGrp="1"/>
          </p:cNvSpPr>
          <p:nvPr>
            <p:ph type="title"/>
          </p:nvPr>
        </p:nvSpPr>
        <p:spPr>
          <a:xfrm>
            <a:off x="135175" y="127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Chapters 20-21</a:t>
            </a:r>
            <a:endParaRPr/>
          </a:p>
        </p:txBody>
      </p:sp>
      <p:graphicFrame>
        <p:nvGraphicFramePr>
          <p:cNvPr id="1189" name="Google Shape;1189;p192"/>
          <p:cNvGraphicFramePr/>
          <p:nvPr>
            <p:extLst>
              <p:ext uri="{D42A27DB-BD31-4B8C-83A1-F6EECF244321}">
                <p14:modId xmlns:p14="http://schemas.microsoft.com/office/powerpoint/2010/main" val="3107448340"/>
              </p:ext>
            </p:extLst>
          </p:nvPr>
        </p:nvGraphicFramePr>
        <p:xfrm>
          <a:off x="264150" y="699825"/>
          <a:ext cx="8775525" cy="4268835"/>
        </p:xfrm>
        <a:graphic>
          <a:graphicData uri="http://schemas.openxmlformats.org/drawingml/2006/table">
            <a:tbl>
              <a:tblPr>
                <a:noFill/>
                <a:tableStyleId>{664E70F1-78AF-426A-B304-97A9625503BC}</a:tableStyleId>
              </a:tblPr>
              <a:tblGrid>
                <a:gridCol w="1231300">
                  <a:extLst>
                    <a:ext uri="{9D8B030D-6E8A-4147-A177-3AD203B41FA5}">
                      <a16:colId xmlns:a16="http://schemas.microsoft.com/office/drawing/2014/main" val="20000"/>
                    </a:ext>
                  </a:extLst>
                </a:gridCol>
                <a:gridCol w="3308100">
                  <a:extLst>
                    <a:ext uri="{9D8B030D-6E8A-4147-A177-3AD203B41FA5}">
                      <a16:colId xmlns:a16="http://schemas.microsoft.com/office/drawing/2014/main" val="20001"/>
                    </a:ext>
                  </a:extLst>
                </a:gridCol>
                <a:gridCol w="4236125">
                  <a:extLst>
                    <a:ext uri="{9D8B030D-6E8A-4147-A177-3AD203B41FA5}">
                      <a16:colId xmlns:a16="http://schemas.microsoft.com/office/drawing/2014/main" val="20002"/>
                    </a:ext>
                  </a:extLst>
                </a:gridCol>
              </a:tblGrid>
              <a:tr h="37440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 </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 </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574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malignant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‘she might become ten thousand times more malignant than her mate’ (Ch20)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having a wish to do harm (evil)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67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countenance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3">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‘his countenance expressed the utmost extent of malice and treachery’ (Ch20) </a:t>
                      </a:r>
                      <a:endParaRPr sz="1200" i="1"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200" i="1" dirty="0">
                          <a:latin typeface="Calibri"/>
                          <a:ea typeface="Calibri"/>
                          <a:cs typeface="Calibri"/>
                          <a:sym typeface="Calibri"/>
                        </a:rPr>
                        <a:t>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appearance or expression of someone’s face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44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malice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wish to harm or upset people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574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treachery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behaviour that deceives or is not loyal to someone who trusts you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574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presentiment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 felt a presentiment of who it was’ (Ch20)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a feeling that something, especially something unpleasant, is going to happen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574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spectre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 ‘walked about the isle like a restless spectre’ (Ch20)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ghost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744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odious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‘the scene of my odious work’ (Ch20)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extremely unpleasant and causing or deserving hate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3744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deposed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‘A woman deposed’ (Ch21)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gave a statement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9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195" name="Google Shape;1195;p193"/>
          <p:cNvSpPr txBox="1">
            <a:spLocks noGrp="1"/>
          </p:cNvSpPr>
          <p:nvPr>
            <p:ph type="body" idx="1"/>
          </p:nvPr>
        </p:nvSpPr>
        <p:spPr>
          <a:xfrm>
            <a:off x="311700" y="1152475"/>
            <a:ext cx="70976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b="1" dirty="0">
                <a:solidFill>
                  <a:schemeClr val="dk1"/>
                </a:solidFill>
                <a:highlight>
                  <a:srgbClr val="FFFFFF"/>
                </a:highlight>
                <a:latin typeface="Calibri"/>
                <a:ea typeface="Calibri"/>
                <a:cs typeface="Calibri"/>
                <a:sym typeface="Calibri"/>
              </a:rPr>
              <a:t>Chapter 20</a:t>
            </a: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Frankenstein reflect on his creation of a mate for the Creature?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Frankenstein destroy the female creature? What reasons does he give?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he do this with the Creature watching?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What are the consequences of the destruction of the female creature?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 </a:t>
            </a:r>
            <a:r>
              <a:rPr lang="en" sz="1400" b="1" dirty="0">
                <a:solidFill>
                  <a:schemeClr val="dk1"/>
                </a:solidFill>
                <a:highlight>
                  <a:srgbClr val="FFFFFF"/>
                </a:highlight>
                <a:latin typeface="Calibri"/>
                <a:ea typeface="Calibri"/>
                <a:cs typeface="Calibri"/>
                <a:sym typeface="Calibri"/>
              </a:rPr>
              <a:t>Chapter 21</a:t>
            </a: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the opening focus on the ‘calm and mild manners’ of the magistrate?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 we hear so many witness statements about the discovery of the body?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Frankenstein develop a fever?</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b="1" dirty="0">
                <a:solidFill>
                  <a:schemeClr val="dk1"/>
                </a:solidFill>
                <a:highlight>
                  <a:srgbClr val="FFFFFF"/>
                </a:highlight>
                <a:latin typeface="Calibri"/>
                <a:ea typeface="Calibri"/>
                <a:cs typeface="Calibri"/>
                <a:sym typeface="Calibri"/>
              </a:rPr>
              <a:t>Stretch questions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What is the importance of setting in Chapter 20?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What is further revealed about the relationship between Frankenstein and the Creature from each of their perspectives?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focus on the interrogation and imprisonment of Frankenstein?</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54221" y="288300"/>
            <a:ext cx="8520600" cy="572700"/>
          </a:xfrm>
          <a:prstGeom prst="rect">
            <a:avLst/>
          </a:prstGeom>
        </p:spPr>
        <p:txBody>
          <a:bodyPr spcFirstLastPara="1" wrap="square" lIns="91425" tIns="91425" rIns="91425" bIns="91425" anchor="t" anchorCtr="0">
            <a:noAutofit/>
          </a:bodyPr>
          <a:lstStyle/>
          <a:p>
            <a:pPr marL="825822" lvl="0">
              <a:buSzPts val="990"/>
            </a:pPr>
            <a:r>
              <a:rPr lang="en" sz="2000" dirty="0"/>
              <a:t>Pit </a:t>
            </a:r>
            <a:r>
              <a:rPr lang="en-GB" sz="2000" dirty="0"/>
              <a:t>S</a:t>
            </a:r>
            <a:r>
              <a:rPr lang="en" sz="2000" dirty="0"/>
              <a:t>top</a:t>
            </a:r>
            <a:r>
              <a:rPr lang="en" sz="1800" b="1" dirty="0">
                <a:solidFill>
                  <a:srgbClr val="706F6F"/>
                </a:solidFill>
              </a:rPr>
              <a:t>: </a:t>
            </a:r>
            <a:r>
              <a:rPr lang="en" sz="1904" b="1" dirty="0">
                <a:solidFill>
                  <a:schemeClr val="bg2">
                    <a:lumMod val="50000"/>
                  </a:schemeClr>
                </a:solidFill>
              </a:rPr>
              <a:t>S-T-R-E-T-C-H - </a:t>
            </a:r>
            <a:r>
              <a:rPr lang="en" sz="1679" b="1" dirty="0">
                <a:solidFill>
                  <a:schemeClr val="bg2">
                    <a:lumMod val="50000"/>
                  </a:schemeClr>
                </a:solidFill>
              </a:rPr>
              <a:t>Absence and negative space </a:t>
            </a:r>
            <a:endParaRPr sz="1679" b="1" dirty="0">
              <a:solidFill>
                <a:schemeClr val="bg2">
                  <a:lumMod val="50000"/>
                </a:schemeClr>
              </a:solidFill>
            </a:endParaRPr>
          </a:p>
          <a:p>
            <a:pPr marL="0" lvl="0" indent="0" algn="l" rtl="0">
              <a:spcBef>
                <a:spcPts val="0"/>
              </a:spcBef>
              <a:spcAft>
                <a:spcPts val="0"/>
              </a:spcAft>
              <a:buSzPts val="990"/>
              <a:buNone/>
            </a:pPr>
            <a:endParaRPr sz="2520" dirty="0"/>
          </a:p>
        </p:txBody>
      </p:sp>
      <p:sp>
        <p:nvSpPr>
          <p:cNvPr id="186" name="Google Shape;186;p29"/>
          <p:cNvSpPr txBox="1">
            <a:spLocks noGrp="1"/>
          </p:cNvSpPr>
          <p:nvPr>
            <p:ph type="body" idx="1"/>
          </p:nvPr>
        </p:nvSpPr>
        <p:spPr>
          <a:xfrm>
            <a:off x="54221" y="767038"/>
            <a:ext cx="7213914" cy="3855600"/>
          </a:xfrm>
          <a:prstGeom prst="rect">
            <a:avLst/>
          </a:prstGeom>
        </p:spPr>
        <p:txBody>
          <a:bodyPr spcFirstLastPara="1" wrap="square" lIns="91425" tIns="91425" rIns="91425" bIns="91425" anchor="ctr" anchorCtr="0">
            <a:noAutofit/>
          </a:bodyPr>
          <a:lstStyle/>
          <a:p>
            <a:pPr marL="819377" marR="189814" lvl="0" indent="11049" rtl="0">
              <a:lnSpc>
                <a:spcPct val="99960"/>
              </a:lnSpc>
              <a:spcBef>
                <a:spcPts val="567"/>
              </a:spcBef>
              <a:spcAft>
                <a:spcPts val="0"/>
              </a:spcAft>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Here (Walton’s Letter 4) the absence of something – a </a:t>
            </a:r>
            <a:r>
              <a:rPr lang="en" sz="1400" b="1" dirty="0">
                <a:solidFill>
                  <a:schemeClr val="dk1"/>
                </a:solidFill>
                <a:latin typeface="Calibri" panose="020F0502020204030204" pitchFamily="34" charset="0"/>
                <a:ea typeface="Calibri" panose="020F0502020204030204" pitchFamily="34" charset="0"/>
                <a:cs typeface="Calibri" panose="020F0502020204030204" pitchFamily="34" charset="0"/>
              </a:rPr>
              <a:t>negative space</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 – also constructs meaning. Walton never asks about his sister, or about her children’s wellbeing. This lack of concern for his only living relatives carries meaning. The ‘negative space’ of this absence indicates narcissism, a characteristic that Walton shares with Victor, although their levels of narcissism differ. </a:t>
            </a:r>
          </a:p>
          <a:p>
            <a:pPr marL="819377" marR="189814" lvl="0" indent="11049" rtl="0">
              <a:lnSpc>
                <a:spcPct val="99960"/>
              </a:lnSpc>
              <a:spcBef>
                <a:spcPts val="567"/>
              </a:spcBef>
              <a:spcAft>
                <a:spcPts val="0"/>
              </a:spcAft>
              <a:buNone/>
            </a:pP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819377" marR="189814" lvl="0" indent="11049" rtl="0">
              <a:lnSpc>
                <a:spcPct val="99960"/>
              </a:lnSpc>
              <a:spcBef>
                <a:spcPts val="567"/>
              </a:spcBef>
              <a:spcAft>
                <a:spcPts val="0"/>
              </a:spcAft>
              <a:buClr>
                <a:schemeClr val="dk1"/>
              </a:buClr>
              <a:buSzPts val="1100"/>
              <a:buFont typeface="Arial"/>
              <a:buNone/>
            </a:pPr>
            <a:r>
              <a:rPr lang="en" sz="1400" b="1" dirty="0">
                <a:solidFill>
                  <a:schemeClr val="dk1"/>
                </a:solidFill>
                <a:latin typeface="Calibri" panose="020F0502020204030204" pitchFamily="34" charset="0"/>
                <a:ea typeface="Calibri" panose="020F0502020204030204" pitchFamily="34" charset="0"/>
                <a:cs typeface="Calibri" panose="020F0502020204030204" pitchFamily="34" charset="0"/>
              </a:rPr>
              <a:t>Consider what is noticeable by its absence, such as:</a:t>
            </a: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113636" lvl="0" indent="-285750" rtl="0">
              <a:lnSpc>
                <a:spcPct val="100000"/>
              </a:lnSpc>
              <a:spcBef>
                <a:spcPts val="600"/>
              </a:spcBef>
              <a:spcAft>
                <a:spcPts val="0"/>
              </a:spcAft>
              <a:buClr>
                <a:schemeClr val="dk1"/>
              </a:buClr>
              <a:buSzPts val="1100"/>
              <a:buFont typeface="Arial" panose="020B0604020202020204" pitchFamily="34" charset="0"/>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a name for the Creature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113636" lvl="0" indent="-285750" rtl="0">
              <a:lnSpc>
                <a:spcPct val="100000"/>
              </a:lnSpc>
              <a:spcBef>
                <a:spcPts val="600"/>
              </a:spcBef>
              <a:spcAft>
                <a:spcPts val="0"/>
              </a:spcAft>
              <a:buClr>
                <a:schemeClr val="dk1"/>
              </a:buClr>
              <a:buSzPts val="1100"/>
              <a:buFont typeface="Arial" panose="020B0604020202020204" pitchFamily="34" charset="0"/>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any terms of endearment for the Creature from Victor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113636" marR="466636" lvl="0" indent="-285750" rtl="0">
              <a:lnSpc>
                <a:spcPct val="99960"/>
              </a:lnSpc>
              <a:spcBef>
                <a:spcPts val="600"/>
              </a:spcBef>
              <a:spcAft>
                <a:spcPts val="0"/>
              </a:spcAft>
              <a:buClr>
                <a:schemeClr val="dk1"/>
              </a:buClr>
              <a:buSzPts val="1100"/>
              <a:buFont typeface="Arial" panose="020B0604020202020204" pitchFamily="34" charset="0"/>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a possessive determiner (</a:t>
            </a:r>
            <a:r>
              <a:rPr lang="en" sz="1400" i="1" dirty="0">
                <a:solidFill>
                  <a:schemeClr val="dk1"/>
                </a:solidFill>
                <a:latin typeface="Calibri" panose="020F0502020204030204" pitchFamily="34" charset="0"/>
                <a:ea typeface="Calibri" panose="020F0502020204030204" pitchFamily="34" charset="0"/>
                <a:cs typeface="Calibri" panose="020F0502020204030204" pitchFamily="34" charset="0"/>
              </a:rPr>
              <a:t>my, mine)</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 when Victor narrates the creation of the Creature and his later encounters with him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113636" lvl="0" indent="-285750" rtl="0">
              <a:lnSpc>
                <a:spcPct val="100000"/>
              </a:lnSpc>
              <a:spcBef>
                <a:spcPts val="600"/>
              </a:spcBef>
              <a:spcAft>
                <a:spcPts val="0"/>
              </a:spcAft>
              <a:buClr>
                <a:schemeClr val="dk1"/>
              </a:buClr>
              <a:buSzPts val="1100"/>
              <a:buFont typeface="Arial" panose="020B0604020202020204" pitchFamily="34" charset="0"/>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paternal and maternal figures in the Creature’s life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113636" lvl="0" indent="-285750" rtl="0">
              <a:lnSpc>
                <a:spcPct val="100000"/>
              </a:lnSpc>
              <a:spcBef>
                <a:spcPts val="600"/>
              </a:spcBef>
              <a:spcAft>
                <a:spcPts val="0"/>
              </a:spcAft>
              <a:buClr>
                <a:schemeClr val="dk1"/>
              </a:buClr>
              <a:buSzPts val="1100"/>
              <a:buFont typeface="Arial" panose="020B0604020202020204" pitchFamily="34" charset="0"/>
              <a:buChar char="•"/>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hope for the Creature in the latter parts of the novel.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1200"/>
              </a:spcAft>
              <a:buNone/>
            </a:pPr>
            <a:endParaRPr sz="2200"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19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201" name="Google Shape;1201;p19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Calibri"/>
                <a:ea typeface="Calibri"/>
                <a:cs typeface="Calibri"/>
                <a:sym typeface="Calibri"/>
              </a:rPr>
              <a:t>1. How does Victor feel about creating the mate in this chapter? </a:t>
            </a:r>
            <a:endParaRPr sz="18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dirty="0">
                <a:solidFill>
                  <a:schemeClr val="dk1"/>
                </a:solidFill>
                <a:highlight>
                  <a:srgbClr val="FFFFFF"/>
                </a:highlight>
                <a:latin typeface="Calibri"/>
                <a:ea typeface="Calibri"/>
                <a:cs typeface="Calibri"/>
                <a:sym typeface="Calibri"/>
              </a:rPr>
              <a:t>2. How does Victor act in this section?  </a:t>
            </a:r>
            <a:endParaRPr sz="18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800" dirty="0">
                <a:solidFill>
                  <a:schemeClr val="dk1"/>
                </a:solidFill>
                <a:highlight>
                  <a:srgbClr val="FFFFFF"/>
                </a:highlight>
                <a:latin typeface="Calibri"/>
                <a:ea typeface="Calibri"/>
                <a:cs typeface="Calibri"/>
                <a:sym typeface="Calibri"/>
              </a:rPr>
              <a:t>3. How does the Creature react to Victor’s destruction of his mate? Why?</a:t>
            </a:r>
            <a:endParaRPr sz="18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dirty="0">
                <a:solidFill>
                  <a:schemeClr val="dk1"/>
                </a:solidFill>
                <a:highlight>
                  <a:srgbClr val="FFFFFF"/>
                </a:highlight>
                <a:latin typeface="Calibri"/>
                <a:ea typeface="Calibri"/>
                <a:cs typeface="Calibri"/>
                <a:sym typeface="Calibri"/>
              </a:rPr>
              <a:t>4. How does Victor react to Clerval’s murder?</a:t>
            </a:r>
            <a:endParaRPr sz="18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800" dirty="0">
                <a:solidFill>
                  <a:schemeClr val="dk1"/>
                </a:solidFill>
                <a:highlight>
                  <a:srgbClr val="FFFFFF"/>
                </a:highlight>
                <a:latin typeface="Calibri"/>
                <a:ea typeface="Calibri"/>
                <a:cs typeface="Calibri"/>
                <a:sym typeface="Calibri"/>
              </a:rPr>
              <a:t>5. Who is Mr Kirwan?</a:t>
            </a:r>
            <a:endParaRPr sz="18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r>
              <a:rPr lang="en" sz="1800" dirty="0">
                <a:solidFill>
                  <a:schemeClr val="dk1"/>
                </a:solidFill>
                <a:highlight>
                  <a:srgbClr val="FFFFFF"/>
                </a:highlight>
                <a:latin typeface="Calibri"/>
                <a:ea typeface="Calibri"/>
                <a:cs typeface="Calibri"/>
                <a:sym typeface="Calibri"/>
              </a:rPr>
              <a:t>6. What is Victor’s response to being freed from prison? </a:t>
            </a:r>
            <a:endParaRPr sz="1800" dirty="0">
              <a:solidFill>
                <a:schemeClr val="dk1"/>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19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1207" name="Google Shape;1207;p195"/>
          <p:cNvSpPr txBox="1">
            <a:spLocks noGrp="1"/>
          </p:cNvSpPr>
          <p:nvPr>
            <p:ph type="body" idx="1"/>
          </p:nvPr>
        </p:nvSpPr>
        <p:spPr>
          <a:xfrm>
            <a:off x="311700" y="1152475"/>
            <a:ext cx="6889200" cy="3416400"/>
          </a:xfrm>
          <a:prstGeom prst="rect">
            <a:avLst/>
          </a:prstGeom>
        </p:spPr>
        <p:txBody>
          <a:bodyPr spcFirstLastPara="1" wrap="square" lIns="91425" tIns="91425" rIns="91425" bIns="91425" anchor="t" anchorCtr="0">
            <a:normAutofit/>
          </a:bodyPr>
          <a:lstStyle/>
          <a:p>
            <a:pPr marL="0" lvl="0" indent="0">
              <a:buNone/>
            </a:pPr>
            <a:r>
              <a:rPr lang="en" sz="1400" b="1" dirty="0">
                <a:solidFill>
                  <a:schemeClr val="dk1"/>
                </a:solidFill>
                <a:highlight>
                  <a:srgbClr val="FFFFFF"/>
                </a:highlight>
                <a:latin typeface="Calibri"/>
                <a:ea typeface="Calibri"/>
                <a:cs typeface="Calibri"/>
                <a:sym typeface="Calibri"/>
              </a:rPr>
              <a:t>How does Shelley present Victor’s response to seeing the Creature (Chapter 20)?</a:t>
            </a:r>
            <a:endParaRPr sz="1400" b="1" i="1"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endParaRPr sz="1400" i="1" dirty="0">
              <a:solidFill>
                <a:schemeClr val="dk1"/>
              </a:solidFill>
              <a:highlight>
                <a:srgbClr val="FFFFFF"/>
              </a:highlight>
              <a:latin typeface="Calibri"/>
              <a:ea typeface="Calibri"/>
              <a:cs typeface="Calibri"/>
              <a:sym typeface="Calibri"/>
            </a:endParaRPr>
          </a:p>
          <a:p>
            <a:pPr marL="0" lvl="0" indent="0" algn="l" rtl="0">
              <a:spcBef>
                <a:spcPts val="1200"/>
              </a:spcBef>
              <a:spcAft>
                <a:spcPts val="1200"/>
              </a:spcAft>
              <a:buNone/>
            </a:pPr>
            <a:r>
              <a:rPr lang="en" sz="1400" i="1" dirty="0">
                <a:solidFill>
                  <a:schemeClr val="dk1"/>
                </a:solidFill>
                <a:highlight>
                  <a:srgbClr val="FFFFFF"/>
                </a:highlight>
                <a:latin typeface="Calibri"/>
                <a:ea typeface="Calibri"/>
                <a:cs typeface="Calibri"/>
                <a:sym typeface="Calibri"/>
              </a:rPr>
              <a:t>‘As I looked on him, his countenance expressed the utmost extent of malice and treachery. I thought with a sensation of madness on my promise of creating another like to him, and trembling with passion, tore to pieces the thing on which I was engaged. The wretch saw me destroy the creature on whose future existence he depended for happiness, and, with a howl of devilish despair and revenge, withdrew.’</a:t>
            </a:r>
            <a:endParaRPr sz="14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9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1213" name="Google Shape;1213;p196"/>
          <p:cNvSpPr txBox="1">
            <a:spLocks noGrp="1"/>
          </p:cNvSpPr>
          <p:nvPr>
            <p:ph type="body" idx="1"/>
          </p:nvPr>
        </p:nvSpPr>
        <p:spPr>
          <a:xfrm>
            <a:off x="311700" y="1152475"/>
            <a:ext cx="6956435"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b="1" dirty="0">
                <a:solidFill>
                  <a:schemeClr val="dk1"/>
                </a:solidFill>
                <a:highlight>
                  <a:srgbClr val="FFFFFF"/>
                </a:highlight>
                <a:latin typeface="Calibri"/>
                <a:ea typeface="Calibri"/>
                <a:cs typeface="Calibri"/>
                <a:sym typeface="Calibri"/>
              </a:rPr>
              <a:t>How does Shelley demonstrate Victor’s prejudice against social class and appearance (</a:t>
            </a:r>
            <a:r>
              <a:rPr lang="en-GB" sz="1400" b="1" dirty="0">
                <a:solidFill>
                  <a:schemeClr val="dk1"/>
                </a:solidFill>
                <a:highlight>
                  <a:srgbClr val="FFFFFF"/>
                </a:highlight>
                <a:latin typeface="Calibri"/>
                <a:ea typeface="Calibri"/>
                <a:cs typeface="Calibri"/>
                <a:sym typeface="Calibri"/>
              </a:rPr>
              <a:t>Chapter 21)</a:t>
            </a:r>
            <a:r>
              <a:rPr lang="en" sz="1400" b="1" dirty="0">
                <a:solidFill>
                  <a:schemeClr val="dk1"/>
                </a:solidFill>
                <a:highlight>
                  <a:srgbClr val="FFFFFF"/>
                </a:highlight>
                <a:latin typeface="Calibri"/>
                <a:ea typeface="Calibri"/>
                <a:cs typeface="Calibri"/>
                <a:sym typeface="Calibri"/>
              </a:rPr>
              <a:t>?</a:t>
            </a:r>
            <a:endParaRPr sz="14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rPr>
              <a:t> </a:t>
            </a:r>
            <a:endParaRPr sz="1400"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400" i="1" dirty="0">
                <a:solidFill>
                  <a:schemeClr val="dk1"/>
                </a:solidFill>
                <a:highlight>
                  <a:srgbClr val="FFFFFF"/>
                </a:highlight>
                <a:latin typeface="Calibri"/>
                <a:ea typeface="Calibri"/>
                <a:cs typeface="Calibri"/>
                <a:sym typeface="Calibri"/>
              </a:rPr>
              <a:t>‘This sound disturbed an old woman who was sleeping in a chair beside me. She was a hired nurse, the wife of one of the turnkeys, and her countenance expressed all those bad qualities which often characterise that class. The lines of her face were hard and rude, like that of persons accustomed to see without sympathising in sights of misery. Her tone expressed her entire indifference; she addressed me in English, and the voice struck me as one that I had heard during my sufferings.’</a:t>
            </a:r>
            <a:endParaRPr sz="14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19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Extract 3</a:t>
            </a:r>
            <a:endParaRPr/>
          </a:p>
        </p:txBody>
      </p:sp>
      <p:sp>
        <p:nvSpPr>
          <p:cNvPr id="1219" name="Google Shape;1219;p197"/>
          <p:cNvSpPr txBox="1">
            <a:spLocks noGrp="1"/>
          </p:cNvSpPr>
          <p:nvPr>
            <p:ph type="body" idx="1"/>
          </p:nvPr>
        </p:nvSpPr>
        <p:spPr>
          <a:xfrm>
            <a:off x="311700" y="1152475"/>
            <a:ext cx="6976606"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400" b="1" dirty="0">
                <a:solidFill>
                  <a:schemeClr val="dk1"/>
                </a:solidFill>
                <a:highlight>
                  <a:srgbClr val="FFFFFF"/>
                </a:highlight>
                <a:latin typeface="Calibri"/>
                <a:ea typeface="Calibri"/>
                <a:cs typeface="Calibri"/>
                <a:sym typeface="Calibri"/>
              </a:rPr>
              <a:t>How does Shelley present Victor’s fear of the female (Chapter 20)?</a:t>
            </a:r>
            <a:endParaRPr sz="14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rPr>
              <a:t> </a:t>
            </a:r>
            <a:endParaRPr sz="1400"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400" i="1" dirty="0">
                <a:solidFill>
                  <a:schemeClr val="dk1"/>
                </a:solidFill>
                <a:highlight>
                  <a:srgbClr val="FFFFFF"/>
                </a:highlight>
                <a:latin typeface="Calibri"/>
                <a:ea typeface="Calibri"/>
                <a:cs typeface="Calibri"/>
                <a:sym typeface="Calibri"/>
              </a:rPr>
              <a:t>‘she might become ten thousand times more malignant than her mate, and delight, for its own sake, in murder and wretchedness’</a:t>
            </a:r>
            <a:endParaRPr sz="1400" b="1" dirty="0">
              <a:solidFill>
                <a:schemeClr val="dk1"/>
              </a:solidFill>
              <a:latin typeface="Calibri"/>
              <a:ea typeface="Calibri"/>
              <a:cs typeface="Calibri"/>
              <a:sym typeface="Calibri"/>
            </a:endParaRPr>
          </a:p>
          <a:p>
            <a:pPr marL="0" lvl="0" indent="0" algn="l" rtl="0">
              <a:spcBef>
                <a:spcPts val="0"/>
              </a:spcBef>
              <a:spcAft>
                <a:spcPts val="1200"/>
              </a:spcAft>
              <a:buNone/>
            </a:pPr>
            <a:endParaRPr sz="14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9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Extract 4</a:t>
            </a:r>
            <a:endParaRPr/>
          </a:p>
        </p:txBody>
      </p:sp>
      <p:sp>
        <p:nvSpPr>
          <p:cNvPr id="1225" name="Google Shape;1225;p198"/>
          <p:cNvSpPr txBox="1">
            <a:spLocks noGrp="1"/>
          </p:cNvSpPr>
          <p:nvPr>
            <p:ph type="body" idx="1"/>
          </p:nvPr>
        </p:nvSpPr>
        <p:spPr>
          <a:xfrm>
            <a:off x="311700" y="1152475"/>
            <a:ext cx="6969882"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400" b="1" dirty="0">
                <a:solidFill>
                  <a:schemeClr val="dk1"/>
                </a:solidFill>
                <a:highlight>
                  <a:srgbClr val="FFFFFF"/>
                </a:highlight>
                <a:latin typeface="Calibri"/>
                <a:ea typeface="Calibri"/>
                <a:cs typeface="Calibri"/>
                <a:sym typeface="Calibri"/>
              </a:rPr>
              <a:t>How does Shelley convey how strongly the Creature wants revenge (Chapter 20)?</a:t>
            </a:r>
            <a:endParaRPr sz="14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highlight>
                  <a:srgbClr val="FFFFFF"/>
                </a:highlight>
              </a:rPr>
              <a:t> </a:t>
            </a:r>
            <a:endParaRPr sz="1200" dirty="0">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sz="1400" i="1" dirty="0">
                <a:solidFill>
                  <a:schemeClr val="dk1"/>
                </a:solidFill>
                <a:highlight>
                  <a:srgbClr val="FFFFFF"/>
                </a:highlight>
                <a:latin typeface="Calibri"/>
                <a:ea typeface="Calibri"/>
                <a:cs typeface="Calibri"/>
                <a:sym typeface="Calibri"/>
              </a:rPr>
              <a:t>‘Man! you may hate; but beware! your hours will pass in dread and misery, and soon the bolt will fall which must ravish from you your happiness for ever. Are you to be happy, while I grovel in the intensity of my wretchedness? You can blast my other passions; but revenge remains – revenge, henceforth dearer than light or food! I may die; but first you, my tyrant and tormentor, shall curse the sun that gazes on your misery. Beware; for I am fearless, and therefore powerful. I will watch with the wiliness of a snake, that I may sting with its venom. Man, you shall repent of the injuries you inflict.’’</a:t>
            </a:r>
            <a:endParaRPr sz="14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9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1231" name="Google Shape;1231;p199"/>
          <p:cNvSpPr txBox="1">
            <a:spLocks noGrp="1"/>
          </p:cNvSpPr>
          <p:nvPr>
            <p:ph type="body" idx="1"/>
          </p:nvPr>
        </p:nvSpPr>
        <p:spPr>
          <a:xfrm>
            <a:off x="311700" y="1152475"/>
            <a:ext cx="6479065" cy="3416400"/>
          </a:xfrm>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‘Three years before I was engaged in the same manner, and had created a fiend’, </a:t>
            </a:r>
            <a:r>
              <a:rPr lang="en" sz="1200" dirty="0">
                <a:solidFill>
                  <a:schemeClr val="dk1"/>
                </a:solidFill>
                <a:highlight>
                  <a:srgbClr val="FFFFFF"/>
                </a:highlight>
                <a:latin typeface="Calibri"/>
                <a:ea typeface="Calibri"/>
                <a:cs typeface="Calibri"/>
                <a:sym typeface="Calibri"/>
              </a:rPr>
              <a:t>Chapter 20</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i="1"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‘Begone! I do break my promise; never will I create another like yourself, equal in deformity and wickedness’, </a:t>
            </a:r>
            <a:r>
              <a:rPr lang="en" sz="1200" dirty="0">
                <a:solidFill>
                  <a:schemeClr val="dk1"/>
                </a:solidFill>
                <a:highlight>
                  <a:srgbClr val="FFFFFF"/>
                </a:highlight>
                <a:latin typeface="Calibri"/>
                <a:ea typeface="Calibri"/>
                <a:cs typeface="Calibri"/>
                <a:sym typeface="Calibri"/>
              </a:rPr>
              <a:t>Chapter 20</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i="1"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‘But sleep did not afford me respite from thought and misery; my dreams presented a thousand objects that scared me’, </a:t>
            </a:r>
            <a:r>
              <a:rPr lang="en" sz="1200" dirty="0">
                <a:solidFill>
                  <a:schemeClr val="dk1"/>
                </a:solidFill>
                <a:highlight>
                  <a:srgbClr val="FFFFFF"/>
                </a:highlight>
                <a:latin typeface="Calibri"/>
                <a:ea typeface="Calibri"/>
                <a:cs typeface="Calibri"/>
                <a:sym typeface="Calibri"/>
              </a:rPr>
              <a:t>Chapter 21</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20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Mr Kirwan</a:t>
            </a:r>
            <a:endParaRPr/>
          </a:p>
        </p:txBody>
      </p:sp>
      <p:sp>
        <p:nvSpPr>
          <p:cNvPr id="1237" name="Google Shape;1237;p200"/>
          <p:cNvSpPr txBox="1">
            <a:spLocks noGrp="1"/>
          </p:cNvSpPr>
          <p:nvPr>
            <p:ph type="body" idx="1"/>
          </p:nvPr>
        </p:nvSpPr>
        <p:spPr>
          <a:xfrm>
            <a:off x="311700" y="1152475"/>
            <a:ext cx="6680771" cy="3416400"/>
          </a:xfrm>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was soon introduced into the presence of the magistrate, an old benevolent man, with calm and mild manners. He looked upon me, however, with some degree of severity’, </a:t>
            </a:r>
            <a:r>
              <a:rPr lang="en" sz="1200" dirty="0">
                <a:solidFill>
                  <a:schemeClr val="dk1"/>
                </a:solidFill>
                <a:highlight>
                  <a:srgbClr val="FFFFFF"/>
                </a:highlight>
                <a:latin typeface="Calibri"/>
                <a:ea typeface="Calibri"/>
                <a:cs typeface="Calibri"/>
                <a:sym typeface="Calibri"/>
              </a:rPr>
              <a:t>Chapter 21</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soon learned that Mr. Kirwin had shown me extreme kindness’, </a:t>
            </a:r>
            <a:r>
              <a:rPr lang="en" sz="1200" dirty="0">
                <a:solidFill>
                  <a:schemeClr val="dk1"/>
                </a:solidFill>
                <a:highlight>
                  <a:srgbClr val="FFFFFF"/>
                </a:highlight>
                <a:latin typeface="Calibri"/>
                <a:ea typeface="Calibri"/>
                <a:cs typeface="Calibri"/>
                <a:sym typeface="Calibri"/>
              </a:rPr>
              <a:t>Chapter 21 </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instantly wrote to Geneva’, </a:t>
            </a:r>
            <a:r>
              <a:rPr lang="en" sz="1200" dirty="0">
                <a:solidFill>
                  <a:schemeClr val="dk1"/>
                </a:solidFill>
                <a:highlight>
                  <a:srgbClr val="FFFFFF"/>
                </a:highlight>
                <a:latin typeface="Calibri"/>
                <a:ea typeface="Calibri"/>
                <a:cs typeface="Calibri"/>
                <a:sym typeface="Calibri"/>
              </a:rPr>
              <a:t>Chapter 21</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p20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1243" name="Google Shape;1243;p201"/>
          <p:cNvSpPr txBox="1">
            <a:spLocks noGrp="1"/>
          </p:cNvSpPr>
          <p:nvPr>
            <p:ph type="body" idx="1"/>
          </p:nvPr>
        </p:nvSpPr>
        <p:spPr>
          <a:prstGeom prst="rect">
            <a:avLst/>
          </a:prstGeom>
        </p:spPr>
        <p:txBody>
          <a:bodyPr spcFirstLastPara="1" wrap="square" lIns="91425" tIns="91425" rIns="91425" bIns="91425" anchor="t" anchorCtr="0">
            <a:normAutofit/>
          </a:bodyPr>
          <a:lstStyle/>
          <a:p>
            <a:pPr marL="152400" lvl="0" indent="0" algn="l" rtl="0">
              <a:spcBef>
                <a:spcPts val="0"/>
              </a:spcBef>
              <a:spcAft>
                <a:spcPts val="0"/>
              </a:spcAft>
              <a:buClr>
                <a:schemeClr val="dk1"/>
              </a:buClr>
              <a:buSzPts val="1200"/>
              <a:buNone/>
            </a:pPr>
            <a:r>
              <a:rPr lang="en" sz="1200" dirty="0">
                <a:solidFill>
                  <a:schemeClr val="dk1"/>
                </a:solidFill>
                <a:highlight>
                  <a:srgbClr val="FFFFFF"/>
                </a:highlight>
                <a:latin typeface="Calibri"/>
                <a:ea typeface="Calibri"/>
                <a:cs typeface="Calibri"/>
                <a:sym typeface="Calibri"/>
              </a:rPr>
              <a:t>	</a:t>
            </a:r>
            <a:r>
              <a:rPr lang="en" sz="1200" i="1" dirty="0">
                <a:solidFill>
                  <a:schemeClr val="dk1"/>
                </a:solidFill>
                <a:highlight>
                  <a:srgbClr val="FFFFFF"/>
                </a:highlight>
                <a:latin typeface="Calibri"/>
                <a:ea typeface="Calibri"/>
                <a:cs typeface="Calibri"/>
                <a:sym typeface="Calibri"/>
              </a:rPr>
              <a:t>‘Nothing, at this moment, could have given me greater pleasure than the arrival of my father’,</a:t>
            </a:r>
            <a:r>
              <a:rPr lang="en" sz="1200" dirty="0">
                <a:solidFill>
                  <a:schemeClr val="dk1"/>
                </a:solidFill>
                <a:highlight>
                  <a:srgbClr val="FFFFFF"/>
                </a:highlight>
                <a:latin typeface="Calibri"/>
                <a:ea typeface="Calibri"/>
                <a:cs typeface="Calibri"/>
                <a:sym typeface="Calibri"/>
              </a:rPr>
              <a:t> Chapter 21</a:t>
            </a: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endParaRPr lang="en"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‘My father tried to awaken in me the feelings of affection’, </a:t>
            </a:r>
            <a:r>
              <a:rPr lang="en" sz="1200" dirty="0">
                <a:solidFill>
                  <a:schemeClr val="dk1"/>
                </a:solidFill>
                <a:highlight>
                  <a:srgbClr val="FFFFFF"/>
                </a:highlight>
                <a:latin typeface="Calibri"/>
                <a:ea typeface="Calibri"/>
                <a:cs typeface="Calibri"/>
                <a:sym typeface="Calibri"/>
              </a:rPr>
              <a:t>Chapter 21 </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‘​​My father, who was watching over me’</a:t>
            </a:r>
            <a:r>
              <a:rPr lang="en" sz="1200" dirty="0">
                <a:solidFill>
                  <a:schemeClr val="dk1"/>
                </a:solidFill>
                <a:highlight>
                  <a:srgbClr val="FFFFFF"/>
                </a:highlight>
                <a:latin typeface="Calibri"/>
                <a:ea typeface="Calibri"/>
                <a:cs typeface="Calibri"/>
                <a:sym typeface="Calibri"/>
              </a:rPr>
              <a:t>, Chapter 21</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20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20</a:t>
            </a:r>
            <a:endParaRPr/>
          </a:p>
        </p:txBody>
      </p:sp>
      <p:graphicFrame>
        <p:nvGraphicFramePr>
          <p:cNvPr id="6" name="Table 5">
            <a:extLst>
              <a:ext uri="{FF2B5EF4-FFF2-40B4-BE49-F238E27FC236}">
                <a16:creationId xmlns:a16="http://schemas.microsoft.com/office/drawing/2014/main" id="{4C55954C-E7E7-476B-B0AA-BDC52249F2B1}"/>
              </a:ext>
            </a:extLst>
          </p:cNvPr>
          <p:cNvGraphicFramePr>
            <a:graphicFrameLocks noGrp="1"/>
          </p:cNvGraphicFramePr>
          <p:nvPr>
            <p:extLst>
              <p:ext uri="{D42A27DB-BD31-4B8C-83A1-F6EECF244321}">
                <p14:modId xmlns:p14="http://schemas.microsoft.com/office/powerpoint/2010/main" val="2753810729"/>
              </p:ext>
            </p:extLst>
          </p:nvPr>
        </p:nvGraphicFramePr>
        <p:xfrm>
          <a:off x="407147" y="1284194"/>
          <a:ext cx="6797488" cy="243782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610102517"/>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GB" sz="1200" dirty="0">
                          <a:solidFill>
                            <a:schemeClr val="dk1"/>
                          </a:solidFill>
                          <a:highlight>
                            <a:srgbClr val="FFFFFF"/>
                          </a:highlight>
                          <a:latin typeface="Calibri"/>
                          <a:ea typeface="Calibri"/>
                          <a:cs typeface="Calibri"/>
                          <a:sym typeface="Calibri"/>
                        </a:rPr>
                        <a:t>‘I sat one evening in my laboratory; the sun had set, and the moon was just rising from the sea; I had not sufficient light for my employment, and I remained idle’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360012305"/>
                  </a:ext>
                </a:extLst>
              </a:tr>
              <a:tr h="346937">
                <a:tc>
                  <a:txBody>
                    <a:bodyPr/>
                    <a:lstStyle/>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‘I must pause here; for it requires all my fortitude to recall the memory of the frightful events which I am about to relate, in proper detail, to my recollection’ </a:t>
                      </a:r>
                    </a:p>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endParaRPr lang="en-GB" sz="1200" b="0" dirty="0"/>
                    </a:p>
                  </a:txBody>
                  <a:tcPr/>
                </a:tc>
                <a:extLst>
                  <a:ext uri="{0D108BD9-81ED-4DB2-BD59-A6C34878D82A}">
                    <a16:rowId xmlns:a16="http://schemas.microsoft.com/office/drawing/2014/main" val="2258411689"/>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recurring theme of procrastination.</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Foreshadowing of Victor’s family’s deaths.</a:t>
                      </a:r>
                    </a:p>
                    <a:p>
                      <a:endParaRPr lang="en-GB" sz="1200" dirty="0"/>
                    </a:p>
                  </a:txBody>
                  <a:tcPr/>
                </a:tc>
                <a:extLst>
                  <a:ext uri="{0D108BD9-81ED-4DB2-BD59-A6C34878D82A}">
                    <a16:rowId xmlns:a16="http://schemas.microsoft.com/office/drawing/2014/main" val="3152365744"/>
                  </a:ext>
                </a:extLst>
              </a:tr>
            </a:tbl>
          </a:graphicData>
        </a:graphic>
      </p:graphicFrame>
    </p:spTree>
    <p:extLst>
      <p:ext uri="{BB962C8B-B14F-4D97-AF65-F5344CB8AC3E}">
        <p14:creationId xmlns:p14="http://schemas.microsoft.com/office/powerpoint/2010/main" val="32280130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20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21</a:t>
            </a:r>
            <a:endParaRPr/>
          </a:p>
        </p:txBody>
      </p:sp>
      <p:graphicFrame>
        <p:nvGraphicFramePr>
          <p:cNvPr id="4" name="Table 3">
            <a:extLst>
              <a:ext uri="{FF2B5EF4-FFF2-40B4-BE49-F238E27FC236}">
                <a16:creationId xmlns:a16="http://schemas.microsoft.com/office/drawing/2014/main" id="{F4CACD05-9AFD-403A-8837-D3ACD130065F}"/>
              </a:ext>
            </a:extLst>
          </p:cNvPr>
          <p:cNvGraphicFramePr>
            <a:graphicFrameLocks noGrp="1"/>
          </p:cNvGraphicFramePr>
          <p:nvPr>
            <p:extLst>
              <p:ext uri="{D42A27DB-BD31-4B8C-83A1-F6EECF244321}">
                <p14:modId xmlns:p14="http://schemas.microsoft.com/office/powerpoint/2010/main" val="509455332"/>
              </p:ext>
            </p:extLst>
          </p:nvPr>
        </p:nvGraphicFramePr>
        <p:xfrm>
          <a:off x="413871" y="1150191"/>
          <a:ext cx="6797488" cy="2525188"/>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4192829018"/>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 sz="1200" dirty="0">
                          <a:solidFill>
                            <a:schemeClr val="dk1"/>
                          </a:solidFill>
                          <a:highlight>
                            <a:srgbClr val="FFFFFF"/>
                          </a:highlight>
                          <a:latin typeface="Calibri"/>
                          <a:ea typeface="Calibri"/>
                          <a:cs typeface="Calibri"/>
                          <a:sym typeface="Calibri"/>
                        </a:rPr>
                        <a:t>‘I was soon introduced into the presence of the magistrate, an old benevolent man, with calm and mild manners’ </a:t>
                      </a:r>
                      <a:endParaRPr lang="en-GB" sz="1200" dirty="0"/>
                    </a:p>
                  </a:txBody>
                  <a:tcPr/>
                </a:tc>
                <a:extLst>
                  <a:ext uri="{0D108BD9-81ED-4DB2-BD59-A6C34878D82A}">
                    <a16:rowId xmlns:a16="http://schemas.microsoft.com/office/drawing/2014/main" val="1710951808"/>
                  </a:ext>
                </a:extLst>
              </a:tr>
              <a:tr h="346937">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‘truce was established between the present hour and the irresistible, disastrous future, imparted to me a kind of calm forgetfulness, of which the human mind is by its structure peculiarly susceptible’ </a:t>
                      </a:r>
                    </a:p>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endParaRPr lang="en-GB" sz="1200" b="0" dirty="0"/>
                    </a:p>
                  </a:txBody>
                  <a:tcPr/>
                </a:tc>
                <a:extLst>
                  <a:ext uri="{0D108BD9-81ED-4DB2-BD59-A6C34878D82A}">
                    <a16:rowId xmlns:a16="http://schemas.microsoft.com/office/drawing/2014/main" val="424792102"/>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Shelley’s delaying of the revelation of the murder victim’s identify.</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motif of the ‘black mark’ which reveals the creature’s role in the murder.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use of letters to once again trigger movement in the Frankenstein household.</a:t>
                      </a:r>
                    </a:p>
                    <a:p>
                      <a:endParaRPr lang="en-GB" sz="1200" dirty="0"/>
                    </a:p>
                  </a:txBody>
                  <a:tcPr/>
                </a:tc>
                <a:extLst>
                  <a:ext uri="{0D108BD9-81ED-4DB2-BD59-A6C34878D82A}">
                    <a16:rowId xmlns:a16="http://schemas.microsoft.com/office/drawing/2014/main" val="2070668460"/>
                  </a:ext>
                </a:extLst>
              </a:tr>
            </a:tbl>
          </a:graphicData>
        </a:graphic>
      </p:graphicFrame>
    </p:spTree>
    <p:extLst>
      <p:ext uri="{BB962C8B-B14F-4D97-AF65-F5344CB8AC3E}">
        <p14:creationId xmlns:p14="http://schemas.microsoft.com/office/powerpoint/2010/main" val="29256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End of Walton’s letters:</a:t>
            </a:r>
            <a:endParaRPr/>
          </a:p>
        </p:txBody>
      </p:sp>
      <p:sp>
        <p:nvSpPr>
          <p:cNvPr id="192" name="Google Shape;192;p30"/>
          <p:cNvSpPr txBox="1">
            <a:spLocks noGrp="1"/>
          </p:cNvSpPr>
          <p:nvPr>
            <p:ph type="body" idx="1"/>
          </p:nvPr>
        </p:nvSpPr>
        <p:spPr>
          <a:xfrm>
            <a:off x="311700" y="1152475"/>
            <a:ext cx="7003500" cy="3416400"/>
          </a:xfrm>
          <a:prstGeom prst="rect">
            <a:avLst/>
          </a:prstGeom>
        </p:spPr>
        <p:txBody>
          <a:bodyPr spcFirstLastPara="1" wrap="square" lIns="91425" tIns="91425" rIns="91425" bIns="91425" anchor="t" anchorCtr="0">
            <a:normAutofit lnSpcReduction="10000"/>
          </a:bodyPr>
          <a:lstStyle/>
          <a:p>
            <a:pPr marL="0" indent="0">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What are Walton’s feelings towards Victor?</a:t>
            </a:r>
          </a:p>
          <a:p>
            <a:pPr marL="0" indent="0">
              <a:spcAft>
                <a:spcPts val="1200"/>
              </a:spcAft>
              <a:buNone/>
            </a:pPr>
            <a:r>
              <a:rPr lang="en-GB" sz="1800" dirty="0">
                <a:latin typeface="Calibri" panose="020F0502020204030204" pitchFamily="34" charset="0"/>
                <a:ea typeface="Calibri" panose="020F0502020204030204" pitchFamily="34" charset="0"/>
                <a:cs typeface="Calibri" panose="020F0502020204030204" pitchFamily="34" charset="0"/>
              </a:rPr>
              <a:t>Why might this be important to the whole novel?</a:t>
            </a:r>
          </a:p>
          <a:p>
            <a:pPr marL="0" indent="0">
              <a:spcAft>
                <a:spcPts val="1200"/>
              </a:spcAf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Write 2 or 3 sentences in response to the questions.</a:t>
            </a:r>
          </a:p>
          <a:p>
            <a:pPr marL="285750" indent="-285750">
              <a:spcAft>
                <a:spcPts val="12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You may ‘steal’ words from the questions to begin or complete your sentences.</a:t>
            </a:r>
          </a:p>
          <a:p>
            <a:pPr marL="285750" indent="-285750">
              <a:spcAft>
                <a:spcPts val="12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You should use SHORT 1 or 2 word quotations.</a:t>
            </a:r>
          </a:p>
          <a:p>
            <a:pPr marL="285750" indent="-285750">
              <a:spcAft>
                <a:spcPts val="12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Explain your thinking (‘show your working’ as in Maths).</a:t>
            </a:r>
          </a:p>
          <a:p>
            <a:pPr marL="0" lvl="0" indent="0" algn="l" rtl="0">
              <a:spcBef>
                <a:spcPts val="0"/>
              </a:spcBef>
              <a:spcAft>
                <a:spcPts val="1200"/>
              </a:spcAft>
              <a:buNone/>
            </a:pPr>
            <a:endParaRPr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20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261" name="Google Shape;1261;p204"/>
          <p:cNvSpPr txBox="1">
            <a:spLocks noGrp="1"/>
          </p:cNvSpPr>
          <p:nvPr>
            <p:ph type="body" idx="1"/>
          </p:nvPr>
        </p:nvSpPr>
        <p:spPr>
          <a:xfrm>
            <a:off x="311700" y="1152475"/>
            <a:ext cx="696988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In this </a:t>
            </a:r>
            <a:r>
              <a:rPr lang="en-GB" dirty="0">
                <a:latin typeface="Calibri" panose="020F0502020204030204" pitchFamily="34" charset="0"/>
                <a:ea typeface="Calibri" panose="020F0502020204030204" pitchFamily="34" charset="0"/>
                <a:cs typeface="Calibri" panose="020F0502020204030204" pitchFamily="34" charset="0"/>
              </a:rPr>
              <a:t>s</a:t>
            </a:r>
            <a:r>
              <a:rPr lang="en" dirty="0">
                <a:latin typeface="Calibri" panose="020F0502020204030204" pitchFamily="34" charset="0"/>
                <a:ea typeface="Calibri" panose="020F0502020204030204" pitchFamily="34" charset="0"/>
                <a:cs typeface="Calibri" panose="020F0502020204030204" pitchFamily="34" charset="0"/>
              </a:rPr>
              <a:t>ection, Victor goes through a range of experiences and emotions including destroying the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reature’s mate, being threatened, nearly dying in a storm, being arrested, being ill, and being ill and looked after by his father.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Do we feel sympathy for Victor at any of these times? Why? </a:t>
            </a:r>
            <a:endParaRPr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If not, why not?  What is it that means we struggle to sympathise?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205"/>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Section 12: Chapters 22-23</a:t>
            </a:r>
            <a:endParaRPr dirty="0"/>
          </a:p>
        </p:txBody>
      </p:sp>
      <p:sp>
        <p:nvSpPr>
          <p:cNvPr id="1267" name="Google Shape;1267;p205"/>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is the impact of a loss of love? </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20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1273" name="Google Shape;1273;p20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Chapter 22: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and his father make their journey home from Ireland to Geneva.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Elizabeth worries that Victor loves another, but is reassured by him.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The two are married and set off for Villa Lavenza, their honeymoon destination.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0" dirty="0">
                <a:solidFill>
                  <a:schemeClr val="dk1"/>
                </a:solidFill>
                <a:highlight>
                  <a:srgbClr val="FFFFFF"/>
                </a:highlight>
                <a:latin typeface="Calibri"/>
                <a:ea typeface="Calibri"/>
                <a:cs typeface="Calibri"/>
                <a:sym typeface="Calibri"/>
              </a:rPr>
              <a:t>Chapter 23: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Elizabeth is murdered.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The search for the Creature is unsuccessful.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In shock, Alphonse dies of a stroke.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confesses his story to a magistrate.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vows to seek out and destroy the Creature.</a:t>
            </a:r>
            <a:endParaRPr sz="1500" dirty="0">
              <a:solidFill>
                <a:schemeClr val="dk1"/>
              </a:solidFill>
              <a:highlight>
                <a:srgbClr val="FFFFFF"/>
              </a:highlight>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endParaRPr sz="1200" dirty="0">
              <a:solidFill>
                <a:schemeClr val="dk1"/>
              </a:solidFill>
              <a:latin typeface="Calibri"/>
              <a:ea typeface="Calibri"/>
              <a:cs typeface="Calibri"/>
              <a:sym typeface="Calibri"/>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20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Chapters 22 and 23</a:t>
            </a:r>
            <a:endParaRPr/>
          </a:p>
        </p:txBody>
      </p:sp>
      <p:graphicFrame>
        <p:nvGraphicFramePr>
          <p:cNvPr id="1279" name="Google Shape;1279;p207"/>
          <p:cNvGraphicFramePr/>
          <p:nvPr>
            <p:extLst>
              <p:ext uri="{D42A27DB-BD31-4B8C-83A1-F6EECF244321}">
                <p14:modId xmlns:p14="http://schemas.microsoft.com/office/powerpoint/2010/main" val="2801479768"/>
              </p:ext>
            </p:extLst>
          </p:nvPr>
        </p:nvGraphicFramePr>
        <p:xfrm>
          <a:off x="311700" y="1020197"/>
          <a:ext cx="8520600" cy="3336618"/>
        </p:xfrm>
        <a:graphic>
          <a:graphicData uri="http://schemas.openxmlformats.org/drawingml/2006/table">
            <a:tbl>
              <a:tblPr>
                <a:noFill/>
                <a:tableStyleId>{664E70F1-78AF-426A-B304-97A9625503BC}</a:tableStyleId>
              </a:tblPr>
              <a:tblGrid>
                <a:gridCol w="1361025">
                  <a:extLst>
                    <a:ext uri="{9D8B030D-6E8A-4147-A177-3AD203B41FA5}">
                      <a16:colId xmlns:a16="http://schemas.microsoft.com/office/drawing/2014/main" val="20000"/>
                    </a:ext>
                  </a:extLst>
                </a:gridCol>
                <a:gridCol w="3579800">
                  <a:extLst>
                    <a:ext uri="{9D8B030D-6E8A-4147-A177-3AD203B41FA5}">
                      <a16:colId xmlns:a16="http://schemas.microsoft.com/office/drawing/2014/main" val="20001"/>
                    </a:ext>
                  </a:extLst>
                </a:gridCol>
                <a:gridCol w="3579775">
                  <a:extLst>
                    <a:ext uri="{9D8B030D-6E8A-4147-A177-3AD203B41FA5}">
                      <a16:colId xmlns:a16="http://schemas.microsoft.com/office/drawing/2014/main" val="20002"/>
                    </a:ext>
                  </a:extLst>
                </a:gridCol>
              </a:tblGrid>
              <a:tr h="34145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85675">
                <a:tc>
                  <a:txBody>
                    <a:bodyPr/>
                    <a:lstStyle/>
                    <a:p>
                      <a:pPr marL="63500" marR="63500" lvl="0" indent="0" algn="l" rtl="0">
                        <a:lnSpc>
                          <a:spcPct val="115000"/>
                        </a:lnSpc>
                        <a:spcBef>
                          <a:spcPts val="0"/>
                        </a:spcBef>
                        <a:spcAft>
                          <a:spcPts val="0"/>
                        </a:spcAft>
                        <a:buNone/>
                      </a:pPr>
                      <a:r>
                        <a:rPr lang="en" sz="1200" i="0" dirty="0">
                          <a:latin typeface="Calibri"/>
                          <a:ea typeface="Calibri"/>
                          <a:cs typeface="Calibri"/>
                          <a:sym typeface="Calibri"/>
                        </a:rPr>
                        <a:t>imperious </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0" dirty="0">
                          <a:latin typeface="Calibri"/>
                          <a:ea typeface="Calibri"/>
                          <a:cs typeface="Calibri"/>
                          <a:sym typeface="Calibri"/>
                        </a:rPr>
                        <a:t>‘I curbed the imperious voice of wretchedness’  </a:t>
                      </a:r>
                      <a:r>
                        <a:rPr lang="en" sz="1200" i="0" dirty="0">
                          <a:solidFill>
                            <a:schemeClr val="dk1"/>
                          </a:solidFill>
                          <a:latin typeface="Calibri"/>
                          <a:ea typeface="Calibri"/>
                          <a:cs typeface="Calibri"/>
                          <a:sym typeface="Calibri"/>
                        </a:rPr>
                        <a:t>(Chapter 22)</a:t>
                      </a:r>
                      <a:endParaRPr sz="1200" i="0" dirty="0">
                        <a:latin typeface="Calibri"/>
                        <a:ea typeface="Calibri"/>
                        <a:cs typeface="Calibri"/>
                        <a:sym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unpleasantly proud; expecting to be obeyed </a:t>
                      </a:r>
                      <a:endParaRPr sz="1200" dirty="0">
                        <a:latin typeface="Calibri"/>
                        <a:ea typeface="Calibri"/>
                        <a:cs typeface="Calibri"/>
                        <a:sym typeface="Calibri"/>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7061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invincible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‘I should almost regard him as invincible’  </a:t>
                      </a:r>
                      <a:br>
                        <a:rPr lang="en" sz="1200" i="1" dirty="0">
                          <a:latin typeface="Calibri"/>
                          <a:ea typeface="Calibri"/>
                          <a:cs typeface="Calibri"/>
                          <a:sym typeface="Calibri"/>
                        </a:rPr>
                      </a:br>
                      <a:r>
                        <a:rPr lang="en" sz="1200" i="0" dirty="0">
                          <a:solidFill>
                            <a:schemeClr val="dk1"/>
                          </a:solidFill>
                          <a:latin typeface="Calibri"/>
                          <a:ea typeface="Calibri"/>
                          <a:cs typeface="Calibri"/>
                          <a:sym typeface="Calibri"/>
                        </a:rPr>
                        <a:t>(Chapter 22)</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impossible to defeat or prevent from doing what is intended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5238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incredulous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‘Appeared at first incredulous’ </a:t>
                      </a:r>
                      <a:r>
                        <a:rPr lang="en" sz="1200" i="0" dirty="0">
                          <a:latin typeface="Calibri"/>
                          <a:ea typeface="Calibri"/>
                          <a:cs typeface="Calibri"/>
                          <a:sym typeface="Calibri"/>
                        </a:rPr>
                        <a:t>(Chapter 23)</a:t>
                      </a:r>
                      <a:endParaRPr sz="1200" i="0"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200" i="1" dirty="0">
                          <a:latin typeface="Calibri"/>
                          <a:ea typeface="Calibri"/>
                          <a:cs typeface="Calibri"/>
                          <a:sym typeface="Calibri"/>
                        </a:rPr>
                        <a:t>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not wanting to believe something, and usually showing this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5238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proportionate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‘He shall suffer punishment proportionate to his crimes’  </a:t>
                      </a:r>
                      <a:r>
                        <a:rPr lang="en" sz="1200" i="0" dirty="0">
                          <a:solidFill>
                            <a:schemeClr val="dk1"/>
                          </a:solidFill>
                          <a:latin typeface="Calibri"/>
                          <a:ea typeface="Calibri"/>
                          <a:cs typeface="Calibri"/>
                          <a:sym typeface="Calibri"/>
                        </a:rPr>
                        <a:t>(Chapter 23)</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an appropriate amount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solidFill>
                            <a:srgbClr val="1D2A57"/>
                          </a:solidFill>
                          <a:latin typeface="Calibri"/>
                          <a:ea typeface="Calibri"/>
                          <a:cs typeface="Calibri"/>
                          <a:sym typeface="Calibri"/>
                        </a:rPr>
                        <a:t> </a:t>
                      </a:r>
                      <a:endParaRPr sz="1200">
                        <a:solidFill>
                          <a:srgbClr val="1D2A57"/>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414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transitory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‘enjoying the transitory light’  </a:t>
                      </a:r>
                      <a:r>
                        <a:rPr lang="en" sz="1200" i="0" dirty="0">
                          <a:solidFill>
                            <a:schemeClr val="dk1"/>
                          </a:solidFill>
                          <a:latin typeface="Calibri"/>
                          <a:ea typeface="Calibri"/>
                          <a:cs typeface="Calibri"/>
                          <a:sym typeface="Calibri"/>
                        </a:rPr>
                        <a:t>(Chapter 23)</a:t>
                      </a:r>
                      <a:endParaRPr sz="1200" i="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temporary; not permanent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20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285" name="Google Shape;1285;p20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Why?</a:t>
            </a: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have Victor return to Geneva for his wedding?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Victor wish to get married soon?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is Elizabeth murdered?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Victor vow revenge on the Creature? </a:t>
            </a:r>
            <a:endParaRPr sz="1400" dirty="0">
              <a:solidFill>
                <a:schemeClr val="dk1"/>
              </a:solidFill>
              <a:highlight>
                <a:srgbClr val="FFFFFF"/>
              </a:highlight>
              <a:latin typeface="Calibri"/>
              <a:ea typeface="Calibri"/>
              <a:cs typeface="Calibri"/>
              <a:sym typeface="Calibri"/>
            </a:endParaRPr>
          </a:p>
          <a:p>
            <a:pPr marL="228600" lvl="0" indent="0" algn="l" rtl="0">
              <a:spcBef>
                <a:spcPts val="0"/>
              </a:spcBef>
              <a:spcAft>
                <a:spcPts val="0"/>
              </a:spcAft>
              <a:buClr>
                <a:schemeClr val="dk1"/>
              </a:buClr>
              <a:buSzPts val="1100"/>
              <a:buFont typeface="Arial"/>
              <a:buNone/>
            </a:pPr>
            <a:r>
              <a:rPr lang="en" sz="1400" dirty="0">
                <a:solidFill>
                  <a:srgbClr val="9900FF"/>
                </a:solidFill>
                <a:highlight>
                  <a:srgbClr val="FFFFFF"/>
                </a:highlight>
                <a:latin typeface="Calibri"/>
                <a:ea typeface="Calibri"/>
                <a:cs typeface="Calibri"/>
                <a:sym typeface="Calibri"/>
              </a:rPr>
              <a:t> </a:t>
            </a:r>
            <a:endParaRPr sz="1400" dirty="0">
              <a:solidFill>
                <a:srgbClr val="9900FF"/>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chemeClr val="dk1"/>
                </a:solidFill>
                <a:highlight>
                  <a:srgbClr val="FFFFFF"/>
                </a:highlight>
                <a:latin typeface="Calibri"/>
                <a:ea typeface="Calibri"/>
                <a:cs typeface="Calibri"/>
                <a:sym typeface="Calibri"/>
              </a:rPr>
              <a:t>Stretch questions</a:t>
            </a: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 so many of Shelley’s female characters die?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have Victor confess his story?</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20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291" name="Google Shape;1291;p209"/>
          <p:cNvSpPr txBox="1">
            <a:spLocks noGrp="1"/>
          </p:cNvSpPr>
          <p:nvPr>
            <p:ph type="body" idx="1"/>
          </p:nvPr>
        </p:nvSpPr>
        <p:spPr>
          <a:prstGeom prst="rect">
            <a:avLst/>
          </a:prstGeom>
        </p:spPr>
        <p:txBody>
          <a:bodyPr spcFirstLastPara="1" wrap="square" lIns="91425" tIns="91425" rIns="91425" bIns="91425" anchor="t" anchorCtr="0">
            <a:normAutofit/>
          </a:bodyPr>
          <a:lstStyle/>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What is decided at the end of the chapter? Why? Do we trust this decision?</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Who does the Creature blame for his unhappiness?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Why does the </a:t>
            </a: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reature want a mate?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What does the </a:t>
            </a: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reature promise Victor in return for the creation of a mate?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How does the request for a mate influence the readers’ feelings towards Victor?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What does the mate symbolise? </a:t>
            </a: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endParaRPr sz="1200" dirty="0">
              <a:solidFill>
                <a:schemeClr val="dk1"/>
              </a:solidFill>
              <a:latin typeface="Calibri"/>
              <a:ea typeface="Calibri"/>
              <a:cs typeface="Calibri"/>
              <a:sym typeface="Calibri"/>
            </a:endParaRPr>
          </a:p>
          <a:p>
            <a:pPr marL="228600" lvl="0" indent="-228600" algn="l" rtl="0">
              <a:spcBef>
                <a:spcPts val="0"/>
              </a:spcBef>
              <a:spcAft>
                <a:spcPts val="0"/>
              </a:spcAft>
              <a:buFont typeface="+mj-lt"/>
              <a:buAutoNum type="arabicPeriod"/>
            </a:pPr>
            <a:r>
              <a:rPr lang="en" sz="1200" dirty="0">
                <a:solidFill>
                  <a:schemeClr val="dk1"/>
                </a:solidFill>
                <a:latin typeface="Calibri"/>
                <a:ea typeface="Calibri"/>
                <a:cs typeface="Calibri"/>
                <a:sym typeface="Calibri"/>
              </a:rPr>
              <a:t>What does Victor’s response to the </a:t>
            </a: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reature’s request reveal about him?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21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1297" name="Google Shape;1297;p210"/>
          <p:cNvSpPr txBox="1">
            <a:spLocks noGrp="1"/>
          </p:cNvSpPr>
          <p:nvPr>
            <p:ph type="body" idx="1"/>
          </p:nvPr>
        </p:nvSpPr>
        <p:spPr>
          <a:xfrm>
            <a:off x="311700" y="1152475"/>
            <a:ext cx="6983329"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200" b="1" dirty="0">
                <a:solidFill>
                  <a:schemeClr val="dk1"/>
                </a:solidFill>
                <a:highlight>
                  <a:srgbClr val="FFFFFF"/>
                </a:highlight>
                <a:latin typeface="Calibri"/>
                <a:ea typeface="Calibri"/>
                <a:cs typeface="Calibri"/>
                <a:sym typeface="Calibri"/>
              </a:rPr>
              <a:t>How does Shelley portray Victor’s guilt (Chapter 22)? </a:t>
            </a:r>
            <a:endParaRPr sz="12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highlight>
                  <a:srgbClr val="FFFFFF"/>
                </a:highlight>
                <a:latin typeface="Calibri"/>
                <a:ea typeface="Calibri"/>
                <a:cs typeface="Calibri"/>
                <a:sym typeface="Calibri"/>
              </a:rPr>
              <a:t>‘“I am not mad,” I cried energetically; “the sun and the heavens, who have viewed my operations, can bear witness of my truth. I am the assassin of those most innocent victims; they died by my machinations. A thousand times would I have shed my own blood, drop by drop, to have saved their lives; but I could not, my father, indeed I could not sacrifice the whole human race.”’</a:t>
            </a:r>
            <a:endParaRPr sz="12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21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Extract 2</a:t>
            </a:r>
            <a:endParaRPr/>
          </a:p>
        </p:txBody>
      </p:sp>
      <p:sp>
        <p:nvSpPr>
          <p:cNvPr id="1303" name="Google Shape;1303;p211"/>
          <p:cNvSpPr txBox="1">
            <a:spLocks noGrp="1"/>
          </p:cNvSpPr>
          <p:nvPr>
            <p:ph type="body" idx="1"/>
          </p:nvPr>
        </p:nvSpPr>
        <p:spPr>
          <a:xfrm>
            <a:off x="311700" y="1152475"/>
            <a:ext cx="6902647"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dirty="0">
                <a:solidFill>
                  <a:schemeClr val="dk1"/>
                </a:solidFill>
                <a:highlight>
                  <a:srgbClr val="FFFFFF"/>
                </a:highlight>
                <a:latin typeface="Calibri"/>
                <a:ea typeface="Calibri"/>
                <a:cs typeface="Calibri"/>
                <a:sym typeface="Calibri"/>
              </a:rPr>
              <a:t>How does Shelley present Victor’s determination to destroy the Creature?  </a:t>
            </a:r>
            <a:endParaRPr sz="12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highlight>
                  <a:srgbClr val="FFFFFF"/>
                </a:highlight>
                <a:latin typeface="Calibri"/>
                <a:ea typeface="Calibri"/>
                <a:cs typeface="Calibri"/>
                <a:sym typeface="Calibri"/>
              </a:rPr>
              <a:t>‘My revenge is of no moment to you; yet, while I allow it to be a vice, I confess that it is the devouring and only passion of my soul. My rage is unspeakable when I reflect that the murderer, whom I have turned loose upon society, still exists. You refuse my just demand; I have but one resource, and I devote myself, either in my life or death, to his destruction.’</a:t>
            </a:r>
            <a:endParaRPr sz="12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21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1309" name="Google Shape;1309;p212"/>
          <p:cNvSpPr txBox="1">
            <a:spLocks noGrp="1"/>
          </p:cNvSpPr>
          <p:nvPr>
            <p:ph type="body" idx="1"/>
          </p:nvPr>
        </p:nvSpPr>
        <p:spPr>
          <a:xfrm>
            <a:off x="311700" y="1152475"/>
            <a:ext cx="7003500" cy="3416400"/>
          </a:xfrm>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‘My father’s care and attentions were indefatigable’, </a:t>
            </a:r>
            <a:r>
              <a:rPr lang="en" sz="1200" dirty="0">
                <a:solidFill>
                  <a:schemeClr val="dk1"/>
                </a:solidFill>
                <a:highlight>
                  <a:srgbClr val="FFFFFF"/>
                </a:highlight>
                <a:latin typeface="Calibri"/>
                <a:ea typeface="Calibri"/>
                <a:cs typeface="Calibri"/>
                <a:sym typeface="Calibri"/>
              </a:rPr>
              <a:t>Chapter 22</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‘My father yielding at length my desire to avoid society and strove by various arguments to banish my despair’, </a:t>
            </a:r>
            <a:r>
              <a:rPr lang="en" sz="1200" dirty="0">
                <a:solidFill>
                  <a:schemeClr val="dk1"/>
                </a:solidFill>
                <a:highlight>
                  <a:srgbClr val="FFFFFF"/>
                </a:highlight>
                <a:latin typeface="Calibri"/>
                <a:ea typeface="Calibri"/>
                <a:cs typeface="Calibri"/>
                <a:sym typeface="Calibri"/>
              </a:rPr>
              <a:t>Chapter 22</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intreat you never to make such an assertion again’, </a:t>
            </a:r>
            <a:r>
              <a:rPr lang="en" sz="1200" dirty="0">
                <a:solidFill>
                  <a:schemeClr val="dk1"/>
                </a:solidFill>
                <a:highlight>
                  <a:srgbClr val="FFFFFF"/>
                </a:highlight>
                <a:latin typeface="Calibri"/>
                <a:ea typeface="Calibri"/>
                <a:cs typeface="Calibri"/>
                <a:sym typeface="Calibri"/>
              </a:rPr>
              <a:t>Chapter 22</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1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1315" name="Google Shape;1315;p213"/>
          <p:cNvSpPr txBox="1">
            <a:spLocks noGrp="1"/>
          </p:cNvSpPr>
          <p:nvPr>
            <p:ph type="body" idx="1"/>
          </p:nvPr>
        </p:nvSpPr>
        <p:spPr>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‘Could I behold this and live? Alas, life is obstinate and clings closest where it is most hated’,</a:t>
            </a:r>
            <a:r>
              <a:rPr lang="en" sz="1200" dirty="0">
                <a:solidFill>
                  <a:schemeClr val="dk1"/>
                </a:solidFill>
                <a:highlight>
                  <a:srgbClr val="FFFFFF"/>
                </a:highlight>
                <a:latin typeface="Calibri"/>
                <a:ea typeface="Calibri"/>
                <a:cs typeface="Calibri"/>
                <a:sym typeface="Calibri"/>
              </a:rPr>
              <a:t> Chapter 23</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 devote myself, either in life or death, to his destruction’, </a:t>
            </a:r>
            <a:r>
              <a:rPr lang="en" sz="1200" dirty="0">
                <a:solidFill>
                  <a:schemeClr val="dk1"/>
                </a:solidFill>
                <a:highlight>
                  <a:srgbClr val="FFFFFF"/>
                </a:highlight>
                <a:latin typeface="Calibri"/>
                <a:ea typeface="Calibri"/>
                <a:cs typeface="Calibri"/>
                <a:sym typeface="Calibri"/>
              </a:rPr>
              <a:t>Chapter 23</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686050" y="-39150"/>
            <a:ext cx="6457950" cy="5221800"/>
          </a:xfrm>
          <a:prstGeom prst="rect">
            <a:avLst/>
          </a:prstGeom>
          <a:noFill/>
          <a:ln>
            <a:noFill/>
          </a:ln>
        </p:spPr>
      </p:pic>
      <p:sp>
        <p:nvSpPr>
          <p:cNvPr id="55" name="Google Shape;55;p13"/>
          <p:cNvSpPr txBox="1"/>
          <p:nvPr/>
        </p:nvSpPr>
        <p:spPr>
          <a:xfrm>
            <a:off x="0" y="-39150"/>
            <a:ext cx="2602500" cy="522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dirty="0">
                <a:solidFill>
                  <a:schemeClr val="dk1"/>
                </a:solidFill>
              </a:rPr>
              <a:t>Key Locations:</a:t>
            </a:r>
            <a:r>
              <a:rPr lang="en" sz="1100" dirty="0">
                <a:solidFill>
                  <a:schemeClr val="dk1"/>
                </a:solidFill>
              </a:rPr>
              <a:t> </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Geneva </a:t>
            </a:r>
            <a:endParaRPr sz="1100" dirty="0">
              <a:solidFill>
                <a:schemeClr val="dk1"/>
              </a:solidFill>
              <a:highlight>
                <a:schemeClr val="dk1"/>
              </a:highlight>
            </a:endParaRPr>
          </a:p>
          <a:p>
            <a:pPr marL="0" lvl="0" indent="0" algn="l" rtl="0">
              <a:lnSpc>
                <a:spcPct val="115000"/>
              </a:lnSpc>
              <a:spcBef>
                <a:spcPts val="0"/>
              </a:spcBef>
              <a:spcAft>
                <a:spcPts val="0"/>
              </a:spcAft>
              <a:buNone/>
            </a:pPr>
            <a:r>
              <a:rPr lang="en" sz="1100" dirty="0">
                <a:solidFill>
                  <a:schemeClr val="dk1"/>
                </a:solidFill>
              </a:rPr>
              <a:t>Ingolstadt</a:t>
            </a:r>
            <a:endParaRPr sz="1100" dirty="0">
              <a:solidFill>
                <a:schemeClr val="dk1"/>
              </a:solidFill>
            </a:endParaRPr>
          </a:p>
          <a:p>
            <a:pPr marL="0" lvl="0" indent="0" algn="l" rtl="0">
              <a:lnSpc>
                <a:spcPct val="115000"/>
              </a:lnSpc>
              <a:spcBef>
                <a:spcPts val="0"/>
              </a:spcBef>
              <a:spcAft>
                <a:spcPts val="0"/>
              </a:spcAft>
              <a:buNone/>
            </a:pPr>
            <a:r>
              <a:rPr lang="en" sz="1100" dirty="0">
                <a:solidFill>
                  <a:schemeClr val="dk1"/>
                </a:solidFill>
              </a:rPr>
              <a:t>Montanvert</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r>
              <a:rPr lang="en" sz="1100" b="1" dirty="0">
                <a:solidFill>
                  <a:schemeClr val="dk1"/>
                </a:solidFill>
              </a:rPr>
              <a:t>Locations explored with Clerval:</a:t>
            </a:r>
            <a:r>
              <a:rPr lang="en" sz="1100" dirty="0">
                <a:solidFill>
                  <a:schemeClr val="dk1"/>
                </a:solidFill>
              </a:rPr>
              <a:t> Strasburg - Cologne - Rotterdam -London (Greenwich, Gravesend, Woolwich, Tilbury Fort) - Windsor - Oxford - Matlock - Derby - Cumbria - Edinburgh - Orkney Isles</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r>
              <a:rPr lang="en" sz="1100" b="1" dirty="0">
                <a:solidFill>
                  <a:schemeClr val="dk1"/>
                </a:solidFill>
              </a:rPr>
              <a:t>Locations travelled to by Victor alone:</a:t>
            </a:r>
            <a:r>
              <a:rPr lang="en" sz="1100" dirty="0">
                <a:solidFill>
                  <a:schemeClr val="dk1"/>
                </a:solidFill>
              </a:rPr>
              <a:t> Orkney - Ireland</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marL="0" lvl="0" indent="0" algn="l" rtl="0">
              <a:lnSpc>
                <a:spcPct val="115000"/>
              </a:lnSpc>
              <a:spcBef>
                <a:spcPts val="0"/>
              </a:spcBef>
              <a:spcAft>
                <a:spcPts val="0"/>
              </a:spcAft>
              <a:buNone/>
            </a:pPr>
            <a:r>
              <a:rPr lang="en" sz="1100" b="1" dirty="0">
                <a:solidFill>
                  <a:schemeClr val="dk1"/>
                </a:solidFill>
              </a:rPr>
              <a:t>Locations travelled to by Victor and Alphonse</a:t>
            </a:r>
            <a:r>
              <a:rPr lang="en" sz="1100" dirty="0">
                <a:solidFill>
                  <a:schemeClr val="dk1"/>
                </a:solidFill>
              </a:rPr>
              <a:t> Ireland - Holyhead - Portsmouth - Havre - Paris - Geneva</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lvl="0">
              <a:lnSpc>
                <a:spcPct val="115000"/>
              </a:lnSpc>
            </a:pPr>
            <a:r>
              <a:rPr lang="en" sz="1100" b="1" dirty="0">
                <a:solidFill>
                  <a:schemeClr val="dk1"/>
                </a:solidFill>
              </a:rPr>
              <a:t>Locations Victor travels to in </a:t>
            </a:r>
            <a:br>
              <a:rPr lang="en" sz="1100" b="1" dirty="0">
                <a:solidFill>
                  <a:schemeClr val="dk1"/>
                </a:solidFill>
              </a:rPr>
            </a:br>
            <a:r>
              <a:rPr lang="en" sz="1100" b="1" dirty="0">
                <a:solidFill>
                  <a:schemeClr val="dk1"/>
                </a:solidFill>
              </a:rPr>
              <a:t>search of the creature:</a:t>
            </a:r>
            <a:r>
              <a:rPr lang="en" sz="1100" dirty="0">
                <a:solidFill>
                  <a:schemeClr val="dk1"/>
                </a:solidFill>
              </a:rPr>
              <a:t> The Rhone -the Mediterranean - the Black Sea -Tartary - Russia - the </a:t>
            </a:r>
            <a:r>
              <a:rPr lang="en-GB" sz="1100" dirty="0">
                <a:solidFill>
                  <a:schemeClr val="dk1"/>
                </a:solidFill>
              </a:rPr>
              <a:t>A</a:t>
            </a:r>
            <a:r>
              <a:rPr lang="en" sz="1100" dirty="0">
                <a:solidFill>
                  <a:schemeClr val="dk1"/>
                </a:solidFill>
              </a:rPr>
              <a:t>rctic</a:t>
            </a:r>
            <a:endParaRPr sz="1100" dirty="0">
              <a:solidFill>
                <a:schemeClr val="dk1"/>
              </a:solidFill>
            </a:endParaRPr>
          </a:p>
          <a:p>
            <a:pPr marL="0" lvl="0" indent="0" algn="l" rtl="0">
              <a:lnSpc>
                <a:spcPct val="115000"/>
              </a:lnSpc>
              <a:spcBef>
                <a:spcPts val="0"/>
              </a:spcBef>
              <a:spcAft>
                <a:spcPts val="0"/>
              </a:spcAft>
              <a:buNone/>
            </a:pPr>
            <a:endParaRPr sz="1100" dirty="0">
              <a:solidFill>
                <a:schemeClr val="dk1"/>
              </a:solidFill>
            </a:endParaRPr>
          </a:p>
          <a:p>
            <a:pPr lvl="0">
              <a:lnSpc>
                <a:spcPct val="115000"/>
              </a:lnSpc>
            </a:pPr>
            <a:r>
              <a:rPr lang="en" sz="1100" b="1" dirty="0">
                <a:solidFill>
                  <a:schemeClr val="dk1"/>
                </a:solidFill>
              </a:rPr>
              <a:t>Walton’s locations:</a:t>
            </a:r>
            <a:r>
              <a:rPr lang="en" sz="1100" dirty="0">
                <a:solidFill>
                  <a:schemeClr val="dk1"/>
                </a:solidFill>
              </a:rPr>
              <a:t> London - St Petersburg - Archangel</a:t>
            </a:r>
            <a:endParaRPr dirty="0"/>
          </a:p>
        </p:txBody>
      </p:sp>
      <p:sp>
        <p:nvSpPr>
          <p:cNvPr id="56" name="Google Shape;56;p13"/>
          <p:cNvSpPr/>
          <p:nvPr/>
        </p:nvSpPr>
        <p:spPr>
          <a:xfrm>
            <a:off x="5134500" y="3341925"/>
            <a:ext cx="162000" cy="162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3"/>
          <p:cNvSpPr/>
          <p:nvPr/>
        </p:nvSpPr>
        <p:spPr>
          <a:xfrm>
            <a:off x="1220250" y="80350"/>
            <a:ext cx="162000" cy="1623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13"/>
          <p:cNvSpPr/>
          <p:nvPr/>
        </p:nvSpPr>
        <p:spPr>
          <a:xfrm>
            <a:off x="4935575" y="2656575"/>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p:nvPr/>
        </p:nvSpPr>
        <p:spPr>
          <a:xfrm>
            <a:off x="4410000" y="2490600"/>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13"/>
          <p:cNvSpPr/>
          <p:nvPr/>
        </p:nvSpPr>
        <p:spPr>
          <a:xfrm>
            <a:off x="4410000" y="2156575"/>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13"/>
          <p:cNvSpPr/>
          <p:nvPr/>
        </p:nvSpPr>
        <p:spPr>
          <a:xfrm>
            <a:off x="4616450" y="2490600"/>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13"/>
          <p:cNvSpPr/>
          <p:nvPr/>
        </p:nvSpPr>
        <p:spPr>
          <a:xfrm>
            <a:off x="4491000" y="2372025"/>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13"/>
          <p:cNvSpPr/>
          <p:nvPr/>
        </p:nvSpPr>
        <p:spPr>
          <a:xfrm>
            <a:off x="4410000" y="1822550"/>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3"/>
          <p:cNvSpPr/>
          <p:nvPr/>
        </p:nvSpPr>
        <p:spPr>
          <a:xfrm>
            <a:off x="4410000" y="1989563"/>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3"/>
          <p:cNvSpPr/>
          <p:nvPr/>
        </p:nvSpPr>
        <p:spPr>
          <a:xfrm>
            <a:off x="2301425" y="1038125"/>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13"/>
          <p:cNvSpPr/>
          <p:nvPr/>
        </p:nvSpPr>
        <p:spPr>
          <a:xfrm>
            <a:off x="4653000" y="1289600"/>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13"/>
          <p:cNvSpPr/>
          <p:nvPr/>
        </p:nvSpPr>
        <p:spPr>
          <a:xfrm>
            <a:off x="2264650" y="2372025"/>
            <a:ext cx="162000" cy="162300"/>
          </a:xfrm>
          <a:prstGeom prst="ellipse">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3"/>
          <p:cNvSpPr/>
          <p:nvPr/>
        </p:nvSpPr>
        <p:spPr>
          <a:xfrm>
            <a:off x="4002450" y="1989575"/>
            <a:ext cx="162000" cy="162300"/>
          </a:xfrm>
          <a:prstGeom prst="ellipse">
            <a:avLst/>
          </a:prstGeom>
          <a:solidFill>
            <a:srgbClr val="00B05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69;p13"/>
          <p:cNvSpPr/>
          <p:nvPr/>
        </p:nvSpPr>
        <p:spPr>
          <a:xfrm>
            <a:off x="2379582" y="3172901"/>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70;p13"/>
          <p:cNvSpPr/>
          <p:nvPr/>
        </p:nvSpPr>
        <p:spPr>
          <a:xfrm>
            <a:off x="5236375" y="3341925"/>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3"/>
          <p:cNvSpPr/>
          <p:nvPr/>
        </p:nvSpPr>
        <p:spPr>
          <a:xfrm>
            <a:off x="4572000" y="2921500"/>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3"/>
          <p:cNvSpPr/>
          <p:nvPr/>
        </p:nvSpPr>
        <p:spPr>
          <a:xfrm>
            <a:off x="4326450" y="2571750"/>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13"/>
          <p:cNvSpPr/>
          <p:nvPr/>
        </p:nvSpPr>
        <p:spPr>
          <a:xfrm>
            <a:off x="4164450" y="2239300"/>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3"/>
          <p:cNvSpPr/>
          <p:nvPr/>
        </p:nvSpPr>
        <p:spPr>
          <a:xfrm>
            <a:off x="4002450" y="2077000"/>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3"/>
          <p:cNvSpPr/>
          <p:nvPr/>
        </p:nvSpPr>
        <p:spPr>
          <a:xfrm>
            <a:off x="4410000" y="2746625"/>
            <a:ext cx="162000" cy="162300"/>
          </a:xfrm>
          <a:prstGeom prst="ellipse">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3"/>
          <p:cNvSpPr/>
          <p:nvPr/>
        </p:nvSpPr>
        <p:spPr>
          <a:xfrm>
            <a:off x="5182325" y="2656575"/>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3"/>
          <p:cNvSpPr/>
          <p:nvPr/>
        </p:nvSpPr>
        <p:spPr>
          <a:xfrm>
            <a:off x="5134500" y="2999250"/>
            <a:ext cx="162000" cy="162300"/>
          </a:xfrm>
          <a:prstGeom prst="ellipse">
            <a:avLst/>
          </a:prstGeom>
          <a:solidFill>
            <a:srgbClr val="99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78;p13"/>
          <p:cNvSpPr/>
          <p:nvPr/>
        </p:nvSpPr>
        <p:spPr>
          <a:xfrm>
            <a:off x="2301425" y="3747988"/>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3"/>
          <p:cNvSpPr/>
          <p:nvPr/>
        </p:nvSpPr>
        <p:spPr>
          <a:xfrm>
            <a:off x="8002675" y="1914700"/>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3"/>
          <p:cNvSpPr/>
          <p:nvPr/>
        </p:nvSpPr>
        <p:spPr>
          <a:xfrm>
            <a:off x="4616450" y="3666525"/>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3"/>
          <p:cNvSpPr/>
          <p:nvPr/>
        </p:nvSpPr>
        <p:spPr>
          <a:xfrm>
            <a:off x="5020325" y="3855400"/>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3"/>
          <p:cNvSpPr/>
          <p:nvPr/>
        </p:nvSpPr>
        <p:spPr>
          <a:xfrm>
            <a:off x="5020325" y="3504225"/>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3"/>
          <p:cNvSpPr/>
          <p:nvPr/>
        </p:nvSpPr>
        <p:spPr>
          <a:xfrm>
            <a:off x="7378200" y="3583675"/>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3"/>
          <p:cNvSpPr/>
          <p:nvPr/>
        </p:nvSpPr>
        <p:spPr>
          <a:xfrm>
            <a:off x="7840675" y="175450"/>
            <a:ext cx="162000" cy="1623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p13"/>
          <p:cNvSpPr/>
          <p:nvPr/>
        </p:nvSpPr>
        <p:spPr>
          <a:xfrm>
            <a:off x="2264650" y="4703704"/>
            <a:ext cx="162000" cy="162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3"/>
          <p:cNvSpPr/>
          <p:nvPr/>
        </p:nvSpPr>
        <p:spPr>
          <a:xfrm>
            <a:off x="4491000" y="2478063"/>
            <a:ext cx="162000" cy="162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3"/>
          <p:cNvSpPr/>
          <p:nvPr/>
        </p:nvSpPr>
        <p:spPr>
          <a:xfrm>
            <a:off x="7083150" y="1289600"/>
            <a:ext cx="162000" cy="162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3"/>
          <p:cNvSpPr/>
          <p:nvPr/>
        </p:nvSpPr>
        <p:spPr>
          <a:xfrm>
            <a:off x="7577850" y="242650"/>
            <a:ext cx="162000" cy="162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Language and motifs to keep track of as we read</a:t>
            </a:r>
            <a:endParaRPr dirty="0"/>
          </a:p>
        </p:txBody>
      </p:sp>
      <p:sp>
        <p:nvSpPr>
          <p:cNvPr id="192" name="Google Shape;192;p30"/>
          <p:cNvSpPr txBox="1">
            <a:spLocks noGrp="1"/>
          </p:cNvSpPr>
          <p:nvPr>
            <p:ph type="body" idx="1"/>
          </p:nvPr>
        </p:nvSpPr>
        <p:spPr>
          <a:xfrm>
            <a:off x="311700" y="1152475"/>
            <a:ext cx="6889200" cy="3416400"/>
          </a:xfrm>
          <a:prstGeom prst="rect">
            <a:avLst/>
          </a:prstGeom>
        </p:spPr>
        <p:txBody>
          <a:bodyPr spcFirstLastPara="1" wrap="square" lIns="91425" tIns="91425" rIns="91425" bIns="91425" anchor="t" anchorCtr="0">
            <a:normAutofit/>
          </a:bodyPr>
          <a:lstStyle/>
          <a:p>
            <a:pPr marL="342900" lvl="0" algn="l" rtl="0">
              <a:spcBef>
                <a:spcPts val="0"/>
              </a:spcBef>
              <a:spcAft>
                <a:spcPts val="1200"/>
              </a:spcAft>
              <a:buAutoNum type="arabicPeriod"/>
            </a:pPr>
            <a:r>
              <a:rPr lang="en-GB" sz="1400" b="1" dirty="0">
                <a:latin typeface="Calibri" panose="020F0502020204030204" pitchFamily="34" charset="0"/>
                <a:ea typeface="Calibri" panose="020F0502020204030204" pitchFamily="34" charset="0"/>
                <a:cs typeface="Calibri" panose="020F0502020204030204" pitchFamily="34" charset="0"/>
              </a:rPr>
              <a:t>Religious (Christian) language and symbolism: </a:t>
            </a:r>
            <a:r>
              <a:rPr lang="en-GB" sz="1400" dirty="0">
                <a:latin typeface="Calibri" panose="020F0502020204030204" pitchFamily="34" charset="0"/>
                <a:ea typeface="Calibri" panose="020F0502020204030204" pitchFamily="34" charset="0"/>
                <a:cs typeface="Calibri" panose="020F0502020204030204" pitchFamily="34" charset="0"/>
              </a:rPr>
              <a:t>e.g. spirit, soul, saintly, bless, light</a:t>
            </a:r>
          </a:p>
          <a:p>
            <a:pPr marL="342900" lvl="0" algn="l" rtl="0">
              <a:spcBef>
                <a:spcPts val="0"/>
              </a:spcBef>
              <a:spcAft>
                <a:spcPts val="1200"/>
              </a:spcAft>
              <a:buAutoNum type="arabicPeriod"/>
            </a:pPr>
            <a:r>
              <a:rPr lang="en-GB" sz="1400" b="1" dirty="0">
                <a:latin typeface="Calibri" panose="020F0502020204030204" pitchFamily="34" charset="0"/>
                <a:ea typeface="Calibri" panose="020F0502020204030204" pitchFamily="34" charset="0"/>
                <a:cs typeface="Calibri" panose="020F0502020204030204" pitchFamily="34" charset="0"/>
              </a:rPr>
              <a:t>God/God-like qualities: </a:t>
            </a:r>
            <a:r>
              <a:rPr lang="en-GB" sz="1400" dirty="0">
                <a:latin typeface="Calibri" panose="020F0502020204030204" pitchFamily="34" charset="0"/>
                <a:ea typeface="Calibri" panose="020F0502020204030204" pitchFamily="34" charset="0"/>
                <a:cs typeface="Calibri" panose="020F0502020204030204" pitchFamily="34" charset="0"/>
              </a:rPr>
              <a:t>e.g. omnipotence, to create life (things only a God should be concerned with)</a:t>
            </a:r>
          </a:p>
          <a:p>
            <a:pPr marL="342900" lvl="0" algn="l" rtl="0">
              <a:spcBef>
                <a:spcPts val="0"/>
              </a:spcBef>
              <a:spcAft>
                <a:spcPts val="1200"/>
              </a:spcAft>
              <a:buAutoNum type="arabicPeriod"/>
            </a:pPr>
            <a:r>
              <a:rPr lang="en-GB" sz="1400" b="1" dirty="0">
                <a:latin typeface="Calibri" panose="020F0502020204030204" pitchFamily="34" charset="0"/>
                <a:ea typeface="Calibri" panose="020F0502020204030204" pitchFamily="34" charset="0"/>
                <a:cs typeface="Calibri" panose="020F0502020204030204" pitchFamily="34" charset="0"/>
              </a:rPr>
              <a:t>The language of conception and pregnancy: </a:t>
            </a:r>
            <a:r>
              <a:rPr lang="en-GB" sz="1400" dirty="0">
                <a:latin typeface="Calibri" panose="020F0502020204030204" pitchFamily="34" charset="0"/>
                <a:ea typeface="Calibri" panose="020F0502020204030204" pitchFamily="34" charset="0"/>
                <a:cs typeface="Calibri" panose="020F0502020204030204" pitchFamily="34" charset="0"/>
              </a:rPr>
              <a:t>e.g. conceive, pans, labour</a:t>
            </a:r>
          </a:p>
          <a:p>
            <a:pPr marL="342900" lvl="0" algn="l" rtl="0">
              <a:spcBef>
                <a:spcPts val="0"/>
              </a:spcBef>
              <a:spcAft>
                <a:spcPts val="1200"/>
              </a:spcAft>
              <a:buAutoNum type="arabicPeriod"/>
            </a:pPr>
            <a:r>
              <a:rPr lang="en-GB" sz="1400" b="1" dirty="0">
                <a:latin typeface="Calibri" panose="020F0502020204030204" pitchFamily="34" charset="0"/>
                <a:ea typeface="Calibri" panose="020F0502020204030204" pitchFamily="34" charset="0"/>
                <a:cs typeface="Calibri" panose="020F0502020204030204" pitchFamily="34" charset="0"/>
              </a:rPr>
              <a:t>Aesthetics: </a:t>
            </a:r>
            <a:r>
              <a:rPr lang="en-GB" sz="1400" dirty="0">
                <a:latin typeface="Calibri" panose="020F0502020204030204" pitchFamily="34" charset="0"/>
                <a:ea typeface="Calibri" panose="020F0502020204030204" pitchFamily="34" charset="0"/>
                <a:cs typeface="Calibri" panose="020F0502020204030204" pitchFamily="34" charset="0"/>
              </a:rPr>
              <a:t>e.g. what is beautiful and what is repulsive/ugly</a:t>
            </a:r>
          </a:p>
          <a:p>
            <a:pPr marL="342900" lvl="0" algn="l" rtl="0">
              <a:spcBef>
                <a:spcPts val="0"/>
              </a:spcBef>
              <a:spcAft>
                <a:spcPts val="1200"/>
              </a:spcAft>
              <a:buAutoNum type="arabicPeriod"/>
            </a:pPr>
            <a:r>
              <a:rPr lang="en-GB" sz="1400" b="1" dirty="0">
                <a:latin typeface="Calibri" panose="020F0502020204030204" pitchFamily="34" charset="0"/>
                <a:ea typeface="Calibri" panose="020F0502020204030204" pitchFamily="34" charset="0"/>
                <a:cs typeface="Calibri" panose="020F0502020204030204" pitchFamily="34" charset="0"/>
              </a:rPr>
              <a:t>Promethean qualities: </a:t>
            </a:r>
            <a:r>
              <a:rPr lang="en-GB" sz="1400" dirty="0">
                <a:latin typeface="Calibri" panose="020F0502020204030204" pitchFamily="34" charset="0"/>
                <a:ea typeface="Calibri" panose="020F0502020204030204" pitchFamily="34" charset="0"/>
                <a:cs typeface="Calibri" panose="020F0502020204030204" pitchFamily="34" charset="0"/>
              </a:rPr>
              <a:t>e.g. over-reaching, over-ambition, arrogance, the need for glory</a:t>
            </a:r>
            <a:endParaRPr sz="1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0237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2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1321" name="Google Shape;1321;p214"/>
          <p:cNvSpPr txBox="1">
            <a:spLocks noGrp="1"/>
          </p:cNvSpPr>
          <p:nvPr>
            <p:ph type="body" idx="1"/>
          </p:nvPr>
        </p:nvSpPr>
        <p:spPr>
          <a:xfrm>
            <a:off x="311700" y="1152475"/>
            <a:ext cx="6425276" cy="3416400"/>
          </a:xfrm>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‘A grin was on the face of the monster, he seemed to jeer, as with his fiendish finger he pointed to the corpse of my wife’, </a:t>
            </a:r>
            <a:r>
              <a:rPr lang="en" sz="1200" dirty="0">
                <a:solidFill>
                  <a:schemeClr val="dk1"/>
                </a:solidFill>
                <a:highlight>
                  <a:srgbClr val="FFFFFF"/>
                </a:highlight>
                <a:latin typeface="Calibri"/>
                <a:ea typeface="Calibri"/>
                <a:cs typeface="Calibri"/>
                <a:sym typeface="Calibri"/>
              </a:rPr>
              <a:t>Chapter 23</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2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Elizabeth</a:t>
            </a:r>
            <a:endParaRPr/>
          </a:p>
        </p:txBody>
      </p:sp>
      <p:sp>
        <p:nvSpPr>
          <p:cNvPr id="1327" name="Google Shape;1327;p215"/>
          <p:cNvSpPr txBox="1">
            <a:spLocks noGrp="1"/>
          </p:cNvSpPr>
          <p:nvPr>
            <p:ph type="body" idx="1"/>
          </p:nvPr>
        </p:nvSpPr>
        <p:spPr>
          <a:xfrm>
            <a:off x="311700" y="1152475"/>
            <a:ext cx="6761453" cy="3416400"/>
          </a:xfrm>
          <a:prstGeom prst="rect">
            <a:avLst/>
          </a:prstGeom>
        </p:spPr>
        <p:txBody>
          <a:bodyPr spcFirstLastPara="1" wrap="square" lIns="91425" tIns="91425" rIns="91425" bIns="91425" anchor="t" anchorCtr="0">
            <a:normAutofit/>
          </a:bodyPr>
          <a:lstStyle/>
          <a:p>
            <a:pPr marL="1524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	‘I hope to see peace in your countenance and to find that our heart is not totally void of comfort and 	tranquillity’, </a:t>
            </a:r>
            <a:r>
              <a:rPr lang="en" sz="1200" dirty="0">
                <a:solidFill>
                  <a:schemeClr val="dk1"/>
                </a:solidFill>
                <a:highlight>
                  <a:srgbClr val="FFFFFF"/>
                </a:highlight>
                <a:latin typeface="Calibri"/>
                <a:ea typeface="Calibri"/>
                <a:cs typeface="Calibri"/>
                <a:sym typeface="Calibri"/>
              </a:rPr>
              <a:t>Chapter 22</a:t>
            </a: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endParaRPr lang="en"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‘Happy and serene all nature appears!’, </a:t>
            </a:r>
            <a:r>
              <a:rPr lang="en" sz="1200" dirty="0">
                <a:solidFill>
                  <a:schemeClr val="dk1"/>
                </a:solidFill>
                <a:highlight>
                  <a:srgbClr val="FFFFFF"/>
                </a:highlight>
                <a:latin typeface="Calibri"/>
                <a:ea typeface="Calibri"/>
                <a:cs typeface="Calibri"/>
                <a:sym typeface="Calibri"/>
              </a:rPr>
              <a:t>Chapter 22</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‘Elizabeth observed my agitation for some time in timid and fearful silence’, </a:t>
            </a:r>
            <a:r>
              <a:rPr lang="en-GB" sz="1200" dirty="0">
                <a:solidFill>
                  <a:schemeClr val="dk1"/>
                </a:solidFill>
                <a:highlight>
                  <a:srgbClr val="FFFFFF"/>
                </a:highlight>
                <a:latin typeface="Calibri"/>
                <a:ea typeface="Calibri"/>
                <a:cs typeface="Calibri"/>
                <a:sym typeface="Calibri"/>
              </a:rPr>
              <a:t>Chapter 23</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2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22</a:t>
            </a:r>
            <a:endParaRPr/>
          </a:p>
        </p:txBody>
      </p:sp>
      <p:graphicFrame>
        <p:nvGraphicFramePr>
          <p:cNvPr id="6" name="Table 5">
            <a:extLst>
              <a:ext uri="{FF2B5EF4-FFF2-40B4-BE49-F238E27FC236}">
                <a16:creationId xmlns:a16="http://schemas.microsoft.com/office/drawing/2014/main" id="{D1A77EFC-C5EC-449D-90F0-E0BC56127EFE}"/>
              </a:ext>
            </a:extLst>
          </p:cNvPr>
          <p:cNvGraphicFramePr>
            <a:graphicFrameLocks noGrp="1"/>
          </p:cNvGraphicFramePr>
          <p:nvPr>
            <p:extLst>
              <p:ext uri="{D42A27DB-BD31-4B8C-83A1-F6EECF244321}">
                <p14:modId xmlns:p14="http://schemas.microsoft.com/office/powerpoint/2010/main" val="2734723725"/>
              </p:ext>
            </p:extLst>
          </p:nvPr>
        </p:nvGraphicFramePr>
        <p:xfrm>
          <a:off x="413871" y="1150191"/>
          <a:ext cx="6797488" cy="2525188"/>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4192829018"/>
                    </a:ext>
                  </a:extLst>
                </a:gridCol>
              </a:tblGrid>
              <a:tr h="472868">
                <a:tc>
                  <a:txBody>
                    <a:bodyPr/>
                    <a:lstStyle/>
                    <a:p>
                      <a:pPr marL="0" marR="0" lvl="0" indent="0" algn="l" defTabSz="342900" rtl="0" eaLnBrk="1" fontAlgn="auto" latinLnBrk="0" hangingPunct="1">
                        <a:lnSpc>
                          <a:spcPct val="100000"/>
                        </a:lnSpc>
                        <a:spcBef>
                          <a:spcPts val="0"/>
                        </a:spcBef>
                        <a:spcAft>
                          <a:spcPts val="0"/>
                        </a:spcAft>
                        <a:buClr>
                          <a:schemeClr val="dk1"/>
                        </a:buClr>
                        <a:buSzPts val="1100"/>
                        <a:buFont typeface="Arial"/>
                        <a:buNone/>
                        <a:tabLst/>
                        <a:defRPr/>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GB" sz="1200" dirty="0">
                          <a:solidFill>
                            <a:schemeClr val="dk1"/>
                          </a:solidFill>
                          <a:highlight>
                            <a:srgbClr val="FFFFFF"/>
                          </a:highlight>
                          <a:latin typeface="Calibri"/>
                          <a:ea typeface="Calibri"/>
                          <a:cs typeface="Calibri"/>
                          <a:sym typeface="Calibri"/>
                        </a:rPr>
                        <a:t>‘The voyage came to an end’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1710951808"/>
                  </a:ext>
                </a:extLst>
              </a:tr>
              <a:tr h="346937">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‘The sun sank beneath the horizon as we landed, and as I touched the shore I felt those cares and fears revive which soon were to clasp me and cling to me for ever’ </a:t>
                      </a:r>
                    </a:p>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endParaRPr lang="en-GB" sz="1200" b="0" dirty="0"/>
                    </a:p>
                  </a:txBody>
                  <a:tcPr/>
                </a:tc>
                <a:extLst>
                  <a:ext uri="{0D108BD9-81ED-4DB2-BD59-A6C34878D82A}">
                    <a16:rowId xmlns:a16="http://schemas.microsoft.com/office/drawing/2014/main" val="424792102"/>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symbolic changing of weather and time.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shifts in mood throughout the chapter.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various beginnings and endings throughout the chapter.</a:t>
                      </a:r>
                    </a:p>
                    <a:p>
                      <a:endParaRPr lang="en-GB" sz="1200" dirty="0"/>
                    </a:p>
                  </a:txBody>
                  <a:tcPr/>
                </a:tc>
                <a:extLst>
                  <a:ext uri="{0D108BD9-81ED-4DB2-BD59-A6C34878D82A}">
                    <a16:rowId xmlns:a16="http://schemas.microsoft.com/office/drawing/2014/main" val="2070668460"/>
                  </a:ext>
                </a:extLst>
              </a:tr>
            </a:tbl>
          </a:graphicData>
        </a:graphic>
      </p:graphicFrame>
    </p:spTree>
    <p:extLst>
      <p:ext uri="{BB962C8B-B14F-4D97-AF65-F5344CB8AC3E}">
        <p14:creationId xmlns:p14="http://schemas.microsoft.com/office/powerpoint/2010/main" val="4428562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1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23</a:t>
            </a:r>
            <a:endParaRPr/>
          </a:p>
        </p:txBody>
      </p:sp>
      <p:graphicFrame>
        <p:nvGraphicFramePr>
          <p:cNvPr id="6" name="Table 5">
            <a:extLst>
              <a:ext uri="{FF2B5EF4-FFF2-40B4-BE49-F238E27FC236}">
                <a16:creationId xmlns:a16="http://schemas.microsoft.com/office/drawing/2014/main" id="{A9703B74-B14B-4D61-B612-EBAA35BD607D}"/>
              </a:ext>
            </a:extLst>
          </p:cNvPr>
          <p:cNvGraphicFramePr>
            <a:graphicFrameLocks noGrp="1"/>
          </p:cNvGraphicFramePr>
          <p:nvPr>
            <p:extLst>
              <p:ext uri="{D42A27DB-BD31-4B8C-83A1-F6EECF244321}">
                <p14:modId xmlns:p14="http://schemas.microsoft.com/office/powerpoint/2010/main" val="3186372269"/>
              </p:ext>
            </p:extLst>
          </p:nvPr>
        </p:nvGraphicFramePr>
        <p:xfrm>
          <a:off x="413871" y="1150191"/>
          <a:ext cx="6797488" cy="248920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4192829018"/>
                    </a:ext>
                  </a:extLst>
                </a:gridCol>
              </a:tblGrid>
              <a:tr h="472868">
                <a:tc>
                  <a:txBody>
                    <a:bodyPr/>
                    <a:lstStyle/>
                    <a:p>
                      <a:pPr marL="0" marR="0" lvl="0" indent="0" algn="l" defTabSz="342900" rtl="0" eaLnBrk="1" fontAlgn="auto" latinLnBrk="0" hangingPunct="1">
                        <a:lnSpc>
                          <a:spcPct val="100000"/>
                        </a:lnSpc>
                        <a:spcBef>
                          <a:spcPts val="0"/>
                        </a:spcBef>
                        <a:spcAft>
                          <a:spcPts val="0"/>
                        </a:spcAft>
                        <a:buClr>
                          <a:schemeClr val="dk1"/>
                        </a:buClr>
                        <a:buSzPts val="1100"/>
                        <a:buFont typeface="Arial"/>
                        <a:buNone/>
                        <a:tabLst/>
                        <a:defRPr/>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GB" sz="1200" dirty="0">
                          <a:solidFill>
                            <a:schemeClr val="dk1"/>
                          </a:solidFill>
                          <a:highlight>
                            <a:srgbClr val="FFFFFF"/>
                          </a:highlight>
                          <a:latin typeface="Calibri"/>
                          <a:ea typeface="Calibri"/>
                          <a:cs typeface="Calibri"/>
                          <a:sym typeface="Calibri"/>
                        </a:rPr>
                        <a:t>‘It was eight o’clock when we landed; we walked for a short time on the shore, enjoying the transitory light, and then retired to the inn and contemplated the lovely scene of waters, woods, and mountains, obscured in darkness, yet still displaying their black outlines’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1710951808"/>
                  </a:ext>
                </a:extLst>
              </a:tr>
              <a:tr h="346937">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 </a:t>
                      </a:r>
                      <a:r>
                        <a:rPr lang="en" sz="1200" dirty="0">
                          <a:solidFill>
                            <a:schemeClr val="dk1"/>
                          </a:solidFill>
                          <a:highlight>
                            <a:srgbClr val="FFFFFF"/>
                          </a:highlight>
                          <a:latin typeface="Calibri"/>
                          <a:ea typeface="Calibri"/>
                          <a:cs typeface="Calibri"/>
                          <a:sym typeface="Calibri"/>
                        </a:rPr>
                        <a:t>‘I broke from the house angry and disturbed and retired to meditate on some other mode of action’ </a:t>
                      </a:r>
                      <a:endParaRPr lang="en-GB" sz="1200" b="0" dirty="0"/>
                    </a:p>
                  </a:txBody>
                  <a:tcPr/>
                </a:tc>
                <a:extLst>
                  <a:ext uri="{0D108BD9-81ED-4DB2-BD59-A6C34878D82A}">
                    <a16:rowId xmlns:a16="http://schemas.microsoft.com/office/drawing/2014/main" val="424792102"/>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various endings that occur throughout this chapter.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mirroring of the lives of the Creature and Victor, particularly in the killing of Elizabeth following the destruction of the Creature’s mate.</a:t>
                      </a:r>
                    </a:p>
                    <a:p>
                      <a:endParaRPr lang="en-GB" sz="1200" dirty="0"/>
                    </a:p>
                  </a:txBody>
                  <a:tcPr/>
                </a:tc>
                <a:extLst>
                  <a:ext uri="{0D108BD9-81ED-4DB2-BD59-A6C34878D82A}">
                    <a16:rowId xmlns:a16="http://schemas.microsoft.com/office/drawing/2014/main" val="2070668460"/>
                  </a:ext>
                </a:extLst>
              </a:tr>
            </a:tbl>
          </a:graphicData>
        </a:graphic>
      </p:graphicFrame>
    </p:spTree>
    <p:extLst>
      <p:ext uri="{BB962C8B-B14F-4D97-AF65-F5344CB8AC3E}">
        <p14:creationId xmlns:p14="http://schemas.microsoft.com/office/powerpoint/2010/main" val="28449400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2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Retrieval</a:t>
            </a:r>
            <a:endParaRPr/>
          </a:p>
        </p:txBody>
      </p:sp>
      <p:sp>
        <p:nvSpPr>
          <p:cNvPr id="1345" name="Google Shape;1345;p218"/>
          <p:cNvSpPr txBox="1">
            <a:spLocks noGrp="1"/>
          </p:cNvSpPr>
          <p:nvPr>
            <p:ph type="body" idx="1"/>
          </p:nvPr>
        </p:nvSpPr>
        <p:spPr>
          <a:xfrm>
            <a:off x="311700" y="1152475"/>
            <a:ext cx="6523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Use the words from this chapter to write some sentences about other parts of the novel. </a:t>
            </a:r>
            <a:endParaRPr dirty="0"/>
          </a:p>
          <a:p>
            <a:pPr marL="0" lvl="0" indent="0" algn="l" rtl="0">
              <a:spcBef>
                <a:spcPts val="1200"/>
              </a:spcBef>
              <a:spcAft>
                <a:spcPts val="0"/>
              </a:spcAft>
              <a:buNone/>
            </a:pPr>
            <a:r>
              <a:rPr lang="en" dirty="0"/>
              <a:t>Eg. </a:t>
            </a:r>
            <a:r>
              <a:rPr lang="en" i="1" dirty="0"/>
              <a:t>Early in the novel, Victor behaves as if he is invincible. </a:t>
            </a:r>
            <a:endParaRPr i="1" dirty="0"/>
          </a:p>
          <a:p>
            <a:pPr marL="0" lvl="0" indent="0" algn="l" rtl="0">
              <a:spcBef>
                <a:spcPts val="1200"/>
              </a:spcBef>
              <a:spcAft>
                <a:spcPts val="1200"/>
              </a:spcAft>
              <a:buNone/>
            </a:pPr>
            <a:endParaRPr dirty="0"/>
          </a:p>
        </p:txBody>
      </p:sp>
      <p:graphicFrame>
        <p:nvGraphicFramePr>
          <p:cNvPr id="1346" name="Google Shape;1346;p218"/>
          <p:cNvGraphicFramePr/>
          <p:nvPr>
            <p:extLst>
              <p:ext uri="{D42A27DB-BD31-4B8C-83A1-F6EECF244321}">
                <p14:modId xmlns:p14="http://schemas.microsoft.com/office/powerpoint/2010/main" val="73216675"/>
              </p:ext>
            </p:extLst>
          </p:nvPr>
        </p:nvGraphicFramePr>
        <p:xfrm>
          <a:off x="1740873" y="2165893"/>
          <a:ext cx="4169110" cy="2686181"/>
        </p:xfrm>
        <a:graphic>
          <a:graphicData uri="http://schemas.openxmlformats.org/drawingml/2006/table">
            <a:tbl>
              <a:tblPr>
                <a:noFill/>
                <a:tableStyleId>{664E70F1-78AF-426A-B304-97A9625503BC}</a:tableStyleId>
              </a:tblPr>
              <a:tblGrid>
                <a:gridCol w="4169110">
                  <a:extLst>
                    <a:ext uri="{9D8B030D-6E8A-4147-A177-3AD203B41FA5}">
                      <a16:colId xmlns:a16="http://schemas.microsoft.com/office/drawing/2014/main" val="20000"/>
                    </a:ext>
                  </a:extLst>
                </a:gridCol>
              </a:tblGrid>
              <a:tr h="485675">
                <a:tc>
                  <a:txBody>
                    <a:bodyPr/>
                    <a:lstStyle/>
                    <a:p>
                      <a:pPr marL="63500" marR="63500" lvl="0" indent="0" algn="ctr" rtl="0">
                        <a:lnSpc>
                          <a:spcPct val="115000"/>
                        </a:lnSpc>
                        <a:spcBef>
                          <a:spcPts val="0"/>
                        </a:spcBef>
                        <a:spcAft>
                          <a:spcPts val="0"/>
                        </a:spcAft>
                        <a:buNone/>
                      </a:pPr>
                      <a:r>
                        <a:rPr lang="en" sz="1600" dirty="0">
                          <a:latin typeface="Calibri"/>
                          <a:ea typeface="Calibri"/>
                          <a:cs typeface="Calibri"/>
                          <a:sym typeface="Calibri"/>
                        </a:rPr>
                        <a:t>imperious </a:t>
                      </a:r>
                      <a:endParaRPr sz="16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6150">
                <a:tc>
                  <a:txBody>
                    <a:bodyPr/>
                    <a:lstStyle/>
                    <a:p>
                      <a:pPr marL="63500" marR="63500" lvl="0" indent="0" algn="ctr" rtl="0">
                        <a:lnSpc>
                          <a:spcPct val="115000"/>
                        </a:lnSpc>
                        <a:spcBef>
                          <a:spcPts val="0"/>
                        </a:spcBef>
                        <a:spcAft>
                          <a:spcPts val="0"/>
                        </a:spcAft>
                        <a:buNone/>
                      </a:pPr>
                      <a:r>
                        <a:rPr lang="en" sz="1600">
                          <a:latin typeface="Calibri"/>
                          <a:ea typeface="Calibri"/>
                          <a:cs typeface="Calibri"/>
                          <a:sym typeface="Calibri"/>
                        </a:rPr>
                        <a:t>invincible</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3800">
                <a:tc>
                  <a:txBody>
                    <a:bodyPr/>
                    <a:lstStyle/>
                    <a:p>
                      <a:pPr marL="63500" marR="63500" lvl="0" indent="0" algn="ctr" rtl="0">
                        <a:lnSpc>
                          <a:spcPct val="115000"/>
                        </a:lnSpc>
                        <a:spcBef>
                          <a:spcPts val="0"/>
                        </a:spcBef>
                        <a:spcAft>
                          <a:spcPts val="0"/>
                        </a:spcAft>
                        <a:buNone/>
                      </a:pPr>
                      <a:r>
                        <a:rPr lang="en" sz="1600" dirty="0">
                          <a:latin typeface="Calibri"/>
                          <a:ea typeface="Calibri"/>
                          <a:cs typeface="Calibri"/>
                          <a:sym typeface="Calibri"/>
                        </a:rPr>
                        <a:t>incredulous  </a:t>
                      </a:r>
                      <a:endParaRPr sz="16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3800">
                <a:tc>
                  <a:txBody>
                    <a:bodyPr/>
                    <a:lstStyle/>
                    <a:p>
                      <a:pPr marL="63500" marR="63500" lvl="0" indent="0" algn="ctr" rtl="0">
                        <a:lnSpc>
                          <a:spcPct val="115000"/>
                        </a:lnSpc>
                        <a:spcBef>
                          <a:spcPts val="0"/>
                        </a:spcBef>
                        <a:spcAft>
                          <a:spcPts val="0"/>
                        </a:spcAft>
                        <a:buNone/>
                      </a:pPr>
                      <a:r>
                        <a:rPr lang="en" sz="1600">
                          <a:latin typeface="Calibri"/>
                          <a:ea typeface="Calibri"/>
                          <a:cs typeface="Calibri"/>
                          <a:sym typeface="Calibri"/>
                        </a:rPr>
                        <a:t>proportionate  </a:t>
                      </a:r>
                      <a:endParaRPr sz="16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1450">
                <a:tc>
                  <a:txBody>
                    <a:bodyPr/>
                    <a:lstStyle/>
                    <a:p>
                      <a:pPr marL="63500" marR="63500" lvl="0" indent="0" algn="ctr" rtl="0">
                        <a:lnSpc>
                          <a:spcPct val="115000"/>
                        </a:lnSpc>
                        <a:spcBef>
                          <a:spcPts val="0"/>
                        </a:spcBef>
                        <a:spcAft>
                          <a:spcPts val="0"/>
                        </a:spcAft>
                        <a:buNone/>
                      </a:pPr>
                      <a:r>
                        <a:rPr lang="en" sz="1600" dirty="0">
                          <a:latin typeface="Calibri"/>
                          <a:ea typeface="Calibri"/>
                          <a:cs typeface="Calibri"/>
                          <a:sym typeface="Calibri"/>
                        </a:rPr>
                        <a:t>transitory </a:t>
                      </a:r>
                      <a:endParaRPr sz="16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2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352" name="Google Shape;1352;p219"/>
          <p:cNvSpPr txBox="1">
            <a:spLocks noGrp="1"/>
          </p:cNvSpPr>
          <p:nvPr>
            <p:ph type="body" idx="1"/>
          </p:nvPr>
        </p:nvSpPr>
        <p:spPr>
          <a:xfrm>
            <a:off x="311700" y="1152475"/>
            <a:ext cx="73531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Is Victor’s relationship with Elizabeth one that we would say is acceptable these days?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Consider: </a:t>
            </a:r>
            <a:endParaRPr dirty="0">
              <a:latin typeface="Calibri" panose="020F0502020204030204" pitchFamily="34" charset="0"/>
              <a:ea typeface="Calibri" panose="020F0502020204030204" pitchFamily="34" charset="0"/>
              <a:cs typeface="Calibri" panose="020F0502020204030204" pitchFamily="34" charset="0"/>
            </a:endParaRPr>
          </a:p>
          <a:p>
            <a:pPr lvl="0" algn="l" rtl="0">
              <a:spcBef>
                <a:spcPts val="1200"/>
              </a:spcBef>
              <a:spcAft>
                <a:spcPts val="0"/>
              </a:spcAft>
              <a:buSzPts val="1800"/>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Victor talks about Elizabeth as if she is a possession.</a:t>
            </a:r>
            <a:endParaRPr dirty="0">
              <a:latin typeface="Calibri" panose="020F0502020204030204" pitchFamily="34" charset="0"/>
              <a:ea typeface="Calibri" panose="020F0502020204030204" pitchFamily="34" charset="0"/>
              <a:cs typeface="Calibri" panose="020F0502020204030204" pitchFamily="34" charset="0"/>
            </a:endParaRPr>
          </a:p>
          <a:p>
            <a:pPr lvl="0" algn="l" rtl="0">
              <a:spcBef>
                <a:spcPts val="0"/>
              </a:spcBef>
              <a:spcAft>
                <a:spcPts val="0"/>
              </a:spcAft>
              <a:buSzPts val="1800"/>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Elizabeth seems to feel connected to Victor, but he does not seem to show the same affection.</a:t>
            </a:r>
            <a:endParaRPr dirty="0">
              <a:latin typeface="Calibri" panose="020F0502020204030204" pitchFamily="34" charset="0"/>
              <a:ea typeface="Calibri" panose="020F0502020204030204" pitchFamily="34" charset="0"/>
              <a:cs typeface="Calibri" panose="020F0502020204030204" pitchFamily="34" charset="0"/>
            </a:endParaRPr>
          </a:p>
          <a:p>
            <a:pPr lvl="0" algn="l" rtl="0">
              <a:spcBef>
                <a:spcPts val="0"/>
              </a:spcBef>
              <a:spcAft>
                <a:spcPts val="0"/>
              </a:spcAft>
              <a:buSzPts val="1800"/>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Victor does not tell Elizabeth the truth about his life until they are married.</a:t>
            </a:r>
            <a:endParaRPr dirty="0">
              <a:latin typeface="Calibri" panose="020F0502020204030204" pitchFamily="34" charset="0"/>
              <a:ea typeface="Calibri" panose="020F0502020204030204" pitchFamily="34" charset="0"/>
              <a:cs typeface="Calibri" panose="020F0502020204030204" pitchFamily="34" charset="0"/>
            </a:endParaRPr>
          </a:p>
          <a:p>
            <a:pPr lvl="0" algn="l" rtl="0">
              <a:spcBef>
                <a:spcPts val="0"/>
              </a:spcBef>
              <a:spcAft>
                <a:spcPts val="0"/>
              </a:spcAft>
              <a:buSzPts val="1800"/>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Victor seems to feel better when Elizabeth is sad.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2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358" name="Google Shape;1358;p220"/>
          <p:cNvSpPr txBox="1">
            <a:spLocks noGrp="1"/>
          </p:cNvSpPr>
          <p:nvPr>
            <p:ph type="body" idx="1"/>
          </p:nvPr>
        </p:nvSpPr>
        <p:spPr>
          <a:xfrm>
            <a:off x="311700" y="1152475"/>
            <a:ext cx="6990053"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Th</a:t>
            </a:r>
            <a:r>
              <a:rPr lang="en-GB" dirty="0">
                <a:latin typeface="Calibri" panose="020F0502020204030204" pitchFamily="34" charset="0"/>
                <a:ea typeface="Calibri" panose="020F0502020204030204" pitchFamily="34" charset="0"/>
                <a:cs typeface="Calibri" panose="020F0502020204030204" pitchFamily="34" charset="0"/>
              </a:rPr>
              <a:t>ese</a:t>
            </a:r>
            <a:r>
              <a:rPr lang="en" dirty="0">
                <a:latin typeface="Calibri" panose="020F0502020204030204" pitchFamily="34" charset="0"/>
                <a:ea typeface="Calibri" panose="020F0502020204030204" pitchFamily="34" charset="0"/>
                <a:cs typeface="Calibri" panose="020F0502020204030204" pitchFamily="34" charset="0"/>
              </a:rPr>
              <a:t> quotations capture how Victor feels about his storytelling abilities. Do you believe his judgement to be accurate? Why?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i="1" dirty="0">
                <a:latin typeface="Calibri" panose="020F0502020204030204" pitchFamily="34" charset="0"/>
                <a:ea typeface="Calibri" panose="020F0502020204030204" pitchFamily="34" charset="0"/>
                <a:cs typeface="Calibri" panose="020F0502020204030204" pitchFamily="34" charset="0"/>
              </a:rPr>
              <a:t>‘My manner as I thus addressed him was impressive but calm’</a:t>
            </a:r>
            <a:endParaRPr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i="1" dirty="0">
                <a:latin typeface="Calibri" panose="020F0502020204030204" pitchFamily="34" charset="0"/>
                <a:ea typeface="Calibri" panose="020F0502020204030204" pitchFamily="34" charset="0"/>
                <a:cs typeface="Calibri" panose="020F0502020204030204" pitchFamily="34" charset="0"/>
              </a:rPr>
              <a:t>‘I now related my history briefly but with firmness and precision, marking the dates with accuracy and never deviating into invective or exclamation.’ </a:t>
            </a:r>
            <a:endParaRPr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22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364" name="Google Shape;1364;p221"/>
          <p:cNvSpPr txBox="1">
            <a:spLocks noGrp="1"/>
          </p:cNvSpPr>
          <p:nvPr>
            <p:ph type="body" idx="1"/>
          </p:nvPr>
        </p:nvSpPr>
        <p:spPr>
          <a:xfrm>
            <a:off x="311700" y="1152475"/>
            <a:ext cx="68959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Alphonse’s name comes from </a:t>
            </a:r>
            <a:r>
              <a:rPr lang="en" sz="1400" i="1"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alpha</a:t>
            </a: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 meaning first, perhaps reflecting that he is the most senior of the Frankenstein men. It could also suggest that he is the origin of Victor (and the Creature’s) unhappiness. </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800"/>
              </a:spcBef>
              <a:spcAft>
                <a:spcPts val="0"/>
              </a:spcAft>
              <a:buClr>
                <a:schemeClr val="dk1"/>
              </a:buClr>
              <a:buSzPts val="1100"/>
              <a:buFont typeface="Arial"/>
              <a:buNone/>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How much do you think Alphonse’s parenting could be to blame for Victor’s unhappiness and neglect may facilitate valuable critical thinking. Consider: </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685800" lvl="0" indent="-304800" algn="l" rtl="0">
              <a:spcBef>
                <a:spcPts val="800"/>
              </a:spcBef>
              <a:spcAft>
                <a:spcPts val="0"/>
              </a:spcAft>
              <a:buClr>
                <a:schemeClr val="dk1"/>
              </a:buClr>
              <a:buSzPts val="1200"/>
              <a:buFont typeface="Calibri"/>
              <a:buChar char="●"/>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Do you feel that Alphonse is a good father?  </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685800" lvl="0" indent="-304800" algn="l" rtl="0">
              <a:spcBef>
                <a:spcPts val="0"/>
              </a:spcBef>
              <a:spcAft>
                <a:spcPts val="0"/>
              </a:spcAft>
              <a:buClr>
                <a:schemeClr val="dk1"/>
              </a:buClr>
              <a:buSzPts val="1200"/>
              <a:buFont typeface="Calibri"/>
              <a:buChar char="●"/>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How much do you think that Alphonse really understands Victor?  </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685800" lvl="0" indent="-304800" algn="l" rtl="0">
              <a:spcBef>
                <a:spcPts val="0"/>
              </a:spcBef>
              <a:spcAft>
                <a:spcPts val="0"/>
              </a:spcAft>
              <a:buClr>
                <a:schemeClr val="dk1"/>
              </a:buClr>
              <a:buSzPts val="1200"/>
              <a:buFont typeface="Calibri"/>
              <a:buChar char="●"/>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Do you think that Victor feels safe and happy around his father?  </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a:p>
            <a:pPr marL="685800" lvl="0" indent="-304800" algn="l" rtl="0">
              <a:spcBef>
                <a:spcPts val="0"/>
              </a:spcBef>
              <a:spcAft>
                <a:spcPts val="0"/>
              </a:spcAft>
              <a:buClr>
                <a:schemeClr val="dk1"/>
              </a:buClr>
              <a:buSzPts val="1200"/>
              <a:buFont typeface="Calibri"/>
              <a:buChar char="●"/>
            </a:pPr>
            <a:r>
              <a:rPr lang="en"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rPr>
              <a:t>Do you think that Alphonse has been a good parental role model for Victor?</a:t>
            </a:r>
            <a:endParaRPr sz="1400" dirty="0">
              <a:solidFill>
                <a:schemeClr val="dk1"/>
              </a:solidFill>
              <a:highlight>
                <a:srgbClr val="FFFFFF"/>
              </a:highlight>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222"/>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Section 13: Chapter 24</a:t>
            </a:r>
            <a:endParaRPr dirty="0"/>
          </a:p>
        </p:txBody>
      </p:sp>
      <p:sp>
        <p:nvSpPr>
          <p:cNvPr id="1370" name="Google Shape;1370;p222"/>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ideas of legacy does Shelley leave us with? </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2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1376" name="Google Shape;1376;p223"/>
          <p:cNvSpPr txBox="1">
            <a:spLocks noGrp="1"/>
          </p:cNvSpPr>
          <p:nvPr>
            <p:ph type="body" idx="1"/>
          </p:nvPr>
        </p:nvSpPr>
        <p:spPr>
          <a:xfrm>
            <a:off x="311700" y="1152475"/>
            <a:ext cx="7010224"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Victor’s tale ends.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Walton turns away from his quest.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Walton hears a noise and finds the Creature in Victor’s cabin.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The Creature has killed Victor and argues with Walton before disappearing over the ice.</a:t>
            </a:r>
            <a:endParaRPr sz="16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Section 2: Chapters 1-3</a:t>
            </a:r>
            <a:endParaRPr/>
          </a:p>
        </p:txBody>
      </p:sp>
      <p:sp>
        <p:nvSpPr>
          <p:cNvPr id="205" name="Google Shape;205;p32"/>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What are the key influences in Victor’s early life?</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1380"/>
        <p:cNvGrpSpPr/>
        <p:nvPr/>
      </p:nvGrpSpPr>
      <p:grpSpPr>
        <a:xfrm>
          <a:off x="0" y="0"/>
          <a:ext cx="0" cy="0"/>
          <a:chOff x="0" y="0"/>
          <a:chExt cx="0" cy="0"/>
        </a:xfrm>
      </p:grpSpPr>
      <p:sp>
        <p:nvSpPr>
          <p:cNvPr id="1381" name="Google Shape;1381;p22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24</a:t>
            </a:r>
            <a:endParaRPr/>
          </a:p>
        </p:txBody>
      </p:sp>
      <p:graphicFrame>
        <p:nvGraphicFramePr>
          <p:cNvPr id="1382" name="Google Shape;1382;p224"/>
          <p:cNvGraphicFramePr/>
          <p:nvPr>
            <p:extLst>
              <p:ext uri="{D42A27DB-BD31-4B8C-83A1-F6EECF244321}">
                <p14:modId xmlns:p14="http://schemas.microsoft.com/office/powerpoint/2010/main" val="1841087856"/>
              </p:ext>
            </p:extLst>
          </p:nvPr>
        </p:nvGraphicFramePr>
        <p:xfrm>
          <a:off x="311700" y="1484581"/>
          <a:ext cx="7351275" cy="1228568"/>
        </p:xfrm>
        <a:graphic>
          <a:graphicData uri="http://schemas.openxmlformats.org/drawingml/2006/table">
            <a:tbl>
              <a:tblPr>
                <a:noFill/>
                <a:tableStyleId>{664E70F1-78AF-426A-B304-97A9625503BC}</a:tableStyleId>
              </a:tblPr>
              <a:tblGrid>
                <a:gridCol w="2450425">
                  <a:extLst>
                    <a:ext uri="{9D8B030D-6E8A-4147-A177-3AD203B41FA5}">
                      <a16:colId xmlns:a16="http://schemas.microsoft.com/office/drawing/2014/main" val="20000"/>
                    </a:ext>
                  </a:extLst>
                </a:gridCol>
                <a:gridCol w="2450425">
                  <a:extLst>
                    <a:ext uri="{9D8B030D-6E8A-4147-A177-3AD203B41FA5}">
                      <a16:colId xmlns:a16="http://schemas.microsoft.com/office/drawing/2014/main" val="20001"/>
                    </a:ext>
                  </a:extLst>
                </a:gridCol>
                <a:gridCol w="2450425">
                  <a:extLst>
                    <a:ext uri="{9D8B030D-6E8A-4147-A177-3AD203B41FA5}">
                      <a16:colId xmlns:a16="http://schemas.microsoft.com/office/drawing/2014/main" val="20002"/>
                    </a:ext>
                  </a:extLst>
                </a:gridCol>
              </a:tblGrid>
              <a:tr h="30480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8477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pilgrimage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marL="63500" marR="63500" lvl="0" indent="0" algn="l" rtl="0">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‘My tedious toil and torturous pilgrimage’ </a:t>
                      </a:r>
                      <a:endParaRPr sz="1200" i="1"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200" dirty="0">
                          <a:latin typeface="Calibri"/>
                          <a:ea typeface="Calibri"/>
                          <a:cs typeface="Calibri"/>
                          <a:sym typeface="Calibri"/>
                        </a:rPr>
                        <a: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a visit to a place that is considered special, or a journey undertaken by a pilgrim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22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1388" name="Google Shape;1388;p22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Why?</a:t>
            </a: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Victor wish Walton to continue?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Walton turn home?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Walton not sympathise with the Creature?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is the Creature so heartbroken by Victor’s death?</a:t>
            </a:r>
            <a:endParaRPr sz="14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b="1" dirty="0">
                <a:solidFill>
                  <a:schemeClr val="dk1"/>
                </a:solidFill>
                <a:highlight>
                  <a:srgbClr val="FFFFFF"/>
                </a:highlight>
                <a:latin typeface="Calibri"/>
                <a:ea typeface="Calibri"/>
                <a:cs typeface="Calibri"/>
                <a:sym typeface="Calibri"/>
              </a:rPr>
              <a:t>Stretch questions</a:t>
            </a: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have Walton turn home?  </a:t>
            </a:r>
            <a:endParaRPr sz="1400" dirty="0">
              <a:solidFill>
                <a:schemeClr val="dk1"/>
              </a:solidFill>
              <a:highlight>
                <a:srgbClr val="FFFFFF"/>
              </a:highlight>
              <a:latin typeface="Calibri"/>
              <a:ea typeface="Calibri"/>
              <a:cs typeface="Calibri"/>
              <a:sym typeface="Calibri"/>
            </a:endParaRPr>
          </a:p>
          <a:p>
            <a:pPr marL="685800" lvl="0" indent="-317500" algn="l" rtl="0">
              <a:spcBef>
                <a:spcPts val="0"/>
              </a:spcBef>
              <a:spcAft>
                <a:spcPts val="0"/>
              </a:spcAft>
              <a:buClr>
                <a:schemeClr val="dk1"/>
              </a:buClr>
              <a:buSzPts val="1400"/>
              <a:buFont typeface="Arial" panose="020B0604020202020204" pitchFamily="34" charset="0"/>
              <a:buChar char="•"/>
            </a:pPr>
            <a:r>
              <a:rPr lang="en" sz="1400" dirty="0">
                <a:solidFill>
                  <a:schemeClr val="dk1"/>
                </a:solidFill>
                <a:highlight>
                  <a:srgbClr val="FFFFFF"/>
                </a:highlight>
                <a:latin typeface="Calibri"/>
                <a:ea typeface="Calibri"/>
                <a:cs typeface="Calibri"/>
                <a:sym typeface="Calibri"/>
              </a:rPr>
              <a:t>Why does Shelley give the final part of the tale to the Creature?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sp>
        <p:nvSpPr>
          <p:cNvPr id="1393" name="Google Shape;1393;p22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1394" name="Google Shape;1394;p22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1. What motivates Victor to pursue the Creature?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 </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2. What landscapes does Victor travel through? </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400" dirty="0">
                <a:solidFill>
                  <a:schemeClr val="dk1"/>
                </a:solidFill>
                <a:highlight>
                  <a:srgbClr val="FFFFFF"/>
                </a:highlight>
                <a:latin typeface="Calibri"/>
                <a:ea typeface="Calibri"/>
                <a:cs typeface="Calibri"/>
                <a:sym typeface="Calibri"/>
              </a:rPr>
              <a:t>3. What does Victor dream about?</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latin typeface="Calibri"/>
                <a:ea typeface="Calibri"/>
                <a:cs typeface="Calibri"/>
                <a:sym typeface="Calibri"/>
              </a:rPr>
              <a:t>4. How does Victor keep track of the Creature?</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latin typeface="Calibri"/>
                <a:ea typeface="Calibri"/>
                <a:cs typeface="Calibri"/>
                <a:sym typeface="Calibri"/>
              </a:rPr>
              <a:t>5. What happens to Walton’s ship?  </a:t>
            </a: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6. What does Victor want Walton to do?</a:t>
            </a: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dirty="0">
                <a:solidFill>
                  <a:schemeClr val="dk1"/>
                </a:solidFill>
                <a:highlight>
                  <a:srgbClr val="FFFFFF"/>
                </a:highlight>
                <a:latin typeface="Calibri"/>
                <a:ea typeface="Calibri"/>
                <a:cs typeface="Calibri"/>
                <a:sym typeface="Calibri"/>
              </a:rPr>
              <a:t>7. What is Walton’s response to Victor’s tale? </a:t>
            </a:r>
            <a:endParaRPr sz="1400"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22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1400" name="Google Shape;1400;p227"/>
          <p:cNvSpPr txBox="1">
            <a:spLocks noGrp="1"/>
          </p:cNvSpPr>
          <p:nvPr>
            <p:ph type="body" idx="1"/>
          </p:nvPr>
        </p:nvSpPr>
        <p:spPr>
          <a:xfrm>
            <a:off x="311700" y="1152475"/>
            <a:ext cx="6929541"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200" b="1" dirty="0">
                <a:solidFill>
                  <a:schemeClr val="dk1"/>
                </a:solidFill>
                <a:highlight>
                  <a:srgbClr val="FFFFFF"/>
                </a:highlight>
                <a:latin typeface="Calibri"/>
                <a:ea typeface="Calibri"/>
                <a:cs typeface="Calibri"/>
                <a:sym typeface="Calibri"/>
              </a:rPr>
              <a:t>How does Shelley use language to present the Creature’s pain (Chapter 24)?</a:t>
            </a:r>
            <a:r>
              <a:rPr lang="en"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highlight>
                  <a:srgbClr val="FFFFFF"/>
                </a:highlight>
                <a:latin typeface="Calibri"/>
                <a:ea typeface="Calibri"/>
                <a:cs typeface="Calibri"/>
                <a:sym typeface="Calibri"/>
              </a:rPr>
              <a:t>‘“Do you think that I was then dead to agony and remorse? He,” he continued, pointing to the corpse, “he suffered not in the consummation of the deed. Oh! Not the ten-thousandth portion of the anguish that was mine during the lingering detail of its execution. A frightful selfishness hurried me on, while my heart was poisoned with remorse. Think you that the groans of Clerval were music to my ears? My heart was fashioned to be susceptible of love and sympathy, and when wrenched by misery to vice and hatred, it did not endure the violence of the change without torture such as you cannot even imagine.”’</a:t>
            </a:r>
            <a:endParaRPr sz="12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22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1406" name="Google Shape;1406;p228"/>
          <p:cNvSpPr txBox="1">
            <a:spLocks noGrp="1"/>
          </p:cNvSpPr>
          <p:nvPr>
            <p:ph type="body" idx="1"/>
          </p:nvPr>
        </p:nvSpPr>
        <p:spPr>
          <a:xfrm>
            <a:off x="311700" y="1152475"/>
            <a:ext cx="6882476"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200" b="1" dirty="0">
                <a:solidFill>
                  <a:schemeClr val="dk1"/>
                </a:solidFill>
                <a:highlight>
                  <a:srgbClr val="FFFFFF"/>
                </a:highlight>
                <a:latin typeface="Calibri"/>
                <a:ea typeface="Calibri"/>
                <a:cs typeface="Calibri"/>
                <a:sym typeface="Calibri"/>
              </a:rPr>
              <a:t>How does Shelley use language to reveal Walton’s feelings towards the Creature (Chapter 24)? </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r>
              <a:rPr lang="en" sz="1200" i="1" dirty="0">
                <a:solidFill>
                  <a:schemeClr val="dk1"/>
                </a:solidFill>
                <a:highlight>
                  <a:srgbClr val="FFFFFF"/>
                </a:highlight>
                <a:latin typeface="Calibri"/>
                <a:ea typeface="Calibri"/>
                <a:cs typeface="Calibri"/>
                <a:sym typeface="Calibri"/>
              </a:rPr>
              <a:t>‘“Wretch!” I said. “It is well that you come here to whine over the desolation that you have made. You throw a torch into a pile of buildings, and when they are consumed, you sit among the ruins and lament the fall. Hypocritical fiend! If he whom you mourn still lived, still would he be the object, again would he become the prey, of your accursed vengeance. It is not pity that you feel; you lament only because the victim of your malignity is withdrawn from your power.”’</a:t>
            </a:r>
            <a:endParaRPr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22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1412" name="Google Shape;1412;p229"/>
          <p:cNvSpPr txBox="1">
            <a:spLocks noGrp="1"/>
          </p:cNvSpPr>
          <p:nvPr>
            <p:ph type="body" idx="1"/>
          </p:nvPr>
        </p:nvSpPr>
        <p:spPr>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rgbClr val="9900FF"/>
                </a:solidFill>
                <a:highlight>
                  <a:srgbClr val="FFFFFF"/>
                </a:highlight>
                <a:latin typeface="Calibri"/>
                <a:ea typeface="Calibri"/>
                <a:cs typeface="Calibri"/>
                <a:sym typeface="Calibri"/>
              </a:rPr>
              <a:t>‘</a:t>
            </a:r>
            <a:r>
              <a:rPr lang="en" sz="1200" i="1" dirty="0">
                <a:solidFill>
                  <a:schemeClr val="dk1"/>
                </a:solidFill>
                <a:highlight>
                  <a:srgbClr val="FFFFFF"/>
                </a:highlight>
                <a:latin typeface="Calibri"/>
                <a:ea typeface="Calibri"/>
                <a:cs typeface="Calibri"/>
                <a:sym typeface="Calibri"/>
              </a:rPr>
              <a:t>You live and I am satisfied’,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i="1"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‘You will find near this place… a dead hare, eat and be refreshed’,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‘Now this crime has degraded me beneath the meanest animal’, </a:t>
            </a:r>
            <a:r>
              <a:rPr lang="en" sz="1200" dirty="0">
                <a:solidFill>
                  <a:schemeClr val="dk1"/>
                </a:solidFill>
                <a:highlight>
                  <a:srgbClr val="FFFFFF"/>
                </a:highlight>
                <a:latin typeface="Calibri"/>
                <a:ea typeface="Calibri"/>
                <a:cs typeface="Calibri"/>
                <a:sym typeface="Calibri"/>
              </a:rPr>
              <a:t>Chapter 24 </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‘You hate me, but your abhorrence cannot equal that with which I regard myself’,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23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1418" name="Google Shape;1418;p230"/>
          <p:cNvSpPr txBox="1">
            <a:spLocks noGrp="1"/>
          </p:cNvSpPr>
          <p:nvPr>
            <p:ph type="body" idx="1"/>
          </p:nvPr>
        </p:nvSpPr>
        <p:spPr>
          <a:prstGeom prst="rect">
            <a:avLst/>
          </a:prstGeom>
        </p:spPr>
        <p:txBody>
          <a:bodyPr spcFirstLastPara="1" wrap="square" lIns="91425" tIns="91425" rIns="91425" bIns="91425" anchor="t" anchorCtr="0">
            <a:normAutofit/>
          </a:bodyPr>
          <a:lstStyle/>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‘Revenge kept me alive’,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‘Like the archangel who aspired to omnipotence, I am chained in an eternal hell’,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i="1"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‘Do not return to your families with the stigma of disgrace marked on your brows’,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sp>
        <p:nvSpPr>
          <p:cNvPr id="1423" name="Google Shape;1423;p23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Walton</a:t>
            </a:r>
            <a:endParaRPr/>
          </a:p>
        </p:txBody>
      </p:sp>
      <p:sp>
        <p:nvSpPr>
          <p:cNvPr id="1424" name="Google Shape;1424;p231"/>
          <p:cNvSpPr txBox="1">
            <a:spLocks noGrp="1"/>
          </p:cNvSpPr>
          <p:nvPr>
            <p:ph type="body" idx="1"/>
          </p:nvPr>
        </p:nvSpPr>
        <p:spPr>
          <a:prstGeom prst="rect">
            <a:avLst/>
          </a:prstGeom>
        </p:spPr>
        <p:txBody>
          <a:bodyPr spcFirstLastPara="1" wrap="square" lIns="91425" tIns="91425" rIns="91425" bIns="91425" anchor="t" anchorCtr="0">
            <a:normAutofit/>
          </a:bodyPr>
          <a:lstStyle/>
          <a:p>
            <a:pPr marL="1524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	‘Yet, could I, in justice, or even possibility, refuse the demand?’,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highlight>
                <a:srgbClr val="FFFFFF"/>
              </a:highlight>
              <a:latin typeface="Calibri"/>
              <a:ea typeface="Calibri"/>
              <a:cs typeface="Calibri"/>
              <a:sym typeface="Calibri"/>
            </a:endParaRPr>
          </a:p>
          <a:p>
            <a:pPr marL="381000" lvl="0" indent="0" algn="l" rtl="0">
              <a:spcBef>
                <a:spcPts val="0"/>
              </a:spcBef>
              <a:spcAft>
                <a:spcPts val="0"/>
              </a:spcAft>
              <a:buClr>
                <a:schemeClr val="dk1"/>
              </a:buClr>
              <a:buSzPts val="1200"/>
              <a:buNone/>
            </a:pPr>
            <a:r>
              <a:rPr lang="en" sz="1200" i="1" dirty="0">
                <a:solidFill>
                  <a:schemeClr val="dk1"/>
                </a:solidFill>
                <a:highlight>
                  <a:srgbClr val="FFFFFF"/>
                </a:highlight>
                <a:latin typeface="Calibri"/>
                <a:ea typeface="Calibri"/>
                <a:cs typeface="Calibri"/>
                <a:sym typeface="Calibri"/>
              </a:rPr>
              <a:t>‘It is well that you come here to whine over the desolation that you have made’, </a:t>
            </a:r>
            <a:r>
              <a:rPr lang="en" sz="1200" dirty="0">
                <a:solidFill>
                  <a:schemeClr val="dk1"/>
                </a:solidFill>
                <a:highlight>
                  <a:srgbClr val="FFFFFF"/>
                </a:highlight>
                <a:latin typeface="Calibri"/>
                <a:ea typeface="Calibri"/>
                <a:cs typeface="Calibri"/>
                <a:sym typeface="Calibri"/>
              </a:rPr>
              <a:t>Chapter 24</a:t>
            </a:r>
            <a:endParaRPr sz="12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rgbClr val="9900FF"/>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23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24, Victor’s Narrative</a:t>
            </a:r>
            <a:endParaRPr/>
          </a:p>
        </p:txBody>
      </p:sp>
      <p:graphicFrame>
        <p:nvGraphicFramePr>
          <p:cNvPr id="6" name="Table 5">
            <a:extLst>
              <a:ext uri="{FF2B5EF4-FFF2-40B4-BE49-F238E27FC236}">
                <a16:creationId xmlns:a16="http://schemas.microsoft.com/office/drawing/2014/main" id="{A76BCE5E-41B8-45B1-9025-C0FEA2EDEF55}"/>
              </a:ext>
            </a:extLst>
          </p:cNvPr>
          <p:cNvGraphicFramePr>
            <a:graphicFrameLocks noGrp="1"/>
          </p:cNvGraphicFramePr>
          <p:nvPr>
            <p:extLst>
              <p:ext uri="{D42A27DB-BD31-4B8C-83A1-F6EECF244321}">
                <p14:modId xmlns:p14="http://schemas.microsoft.com/office/powerpoint/2010/main" val="4197754187"/>
              </p:ext>
            </p:extLst>
          </p:nvPr>
        </p:nvGraphicFramePr>
        <p:xfrm>
          <a:off x="413871" y="1150191"/>
          <a:ext cx="6797488" cy="2992548"/>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4192829018"/>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GB" sz="1200" dirty="0">
                          <a:solidFill>
                            <a:schemeClr val="dk1"/>
                          </a:solidFill>
                          <a:highlight>
                            <a:srgbClr val="FFFFFF"/>
                          </a:highlight>
                          <a:latin typeface="Calibri"/>
                          <a:ea typeface="Calibri"/>
                          <a:cs typeface="Calibri"/>
                          <a:sym typeface="Calibri"/>
                        </a:rPr>
                        <a:t>‘My present situation was one in which all voluntary thought was swallowed up and lost’ </a:t>
                      </a:r>
                    </a:p>
                    <a:p>
                      <a:pPr marL="0" lvl="0" indent="0" algn="l" rtl="0">
                        <a:spcBef>
                          <a:spcPts val="0"/>
                        </a:spcBef>
                        <a:spcAft>
                          <a:spcPts val="0"/>
                        </a:spcAft>
                        <a:buClr>
                          <a:schemeClr val="dk1"/>
                        </a:buClr>
                        <a:buSzPts val="1100"/>
                        <a:buFont typeface="Arial"/>
                        <a:buNone/>
                      </a:pPr>
                      <a:endParaRPr lang="en-GB" sz="1200" dirty="0"/>
                    </a:p>
                  </a:txBody>
                  <a:tcPr/>
                </a:tc>
                <a:extLst>
                  <a:ext uri="{0D108BD9-81ED-4DB2-BD59-A6C34878D82A}">
                    <a16:rowId xmlns:a16="http://schemas.microsoft.com/office/drawing/2014/main" val="1710951808"/>
                  </a:ext>
                </a:extLst>
              </a:tr>
              <a:tr h="346937">
                <a:tc>
                  <a:txBody>
                    <a:bodyPr/>
                    <a:lstStyle/>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‘Hear him not; call on the names of William, Justine, Clerval, Elizabeth, my father, and of the wretched Victor, and thrust your sword into his heart. I will hover near and direct the steel aright’ </a:t>
                      </a:r>
                    </a:p>
                    <a:p>
                      <a:pPr marL="0" lvl="0" indent="0" algn="l" rtl="0">
                        <a:spcBef>
                          <a:spcPts val="800"/>
                        </a:spcBef>
                        <a:spcAft>
                          <a:spcPts val="0"/>
                        </a:spcAft>
                        <a:buClr>
                          <a:schemeClr val="dk1"/>
                        </a:buClr>
                        <a:buSzPts val="1100"/>
                        <a:buFont typeface="Arial"/>
                        <a:buNone/>
                      </a:pPr>
                      <a:endParaRPr lang="en-GB" sz="1200" b="0" dirty="0"/>
                    </a:p>
                  </a:txBody>
                  <a:tcPr/>
                </a:tc>
                <a:extLst>
                  <a:ext uri="{0D108BD9-81ED-4DB2-BD59-A6C34878D82A}">
                    <a16:rowId xmlns:a16="http://schemas.microsoft.com/office/drawing/2014/main" val="424792102"/>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rapid, almost erratic change of emotions and settings.</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short paragraphs about rage or movement which contrast the longer paragraph about the respite </a:t>
                      </a:r>
                      <a:br>
                        <a:rPr lang="en-GB" sz="1200" b="0" kern="1200" dirty="0">
                          <a:solidFill>
                            <a:schemeClr val="dk1"/>
                          </a:solidFill>
                          <a:latin typeface="Calibri"/>
                          <a:ea typeface="Calibri"/>
                          <a:cs typeface="Calibri"/>
                        </a:rPr>
                      </a:br>
                      <a:r>
                        <a:rPr lang="en-GB" sz="1200" b="0" kern="1200" dirty="0">
                          <a:solidFill>
                            <a:schemeClr val="dk1"/>
                          </a:solidFill>
                          <a:latin typeface="Calibri"/>
                          <a:ea typeface="Calibri"/>
                          <a:cs typeface="Calibri"/>
                        </a:rPr>
                        <a:t>of sleep.</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frequent use of </a:t>
                      </a:r>
                      <a:r>
                        <a:rPr lang="en-GB" sz="1200" b="0" kern="1200" dirty="0" err="1">
                          <a:solidFill>
                            <a:schemeClr val="dk1"/>
                          </a:solidFill>
                          <a:latin typeface="Calibri"/>
                          <a:ea typeface="Calibri"/>
                          <a:cs typeface="Calibri"/>
                        </a:rPr>
                        <a:t>exclamatives</a:t>
                      </a:r>
                      <a:r>
                        <a:rPr lang="en-GB" sz="1200" b="0" kern="1200" dirty="0">
                          <a:solidFill>
                            <a:schemeClr val="dk1"/>
                          </a:solidFill>
                          <a:latin typeface="Calibri"/>
                          <a:ea typeface="Calibri"/>
                          <a:cs typeface="Calibri"/>
                        </a:rPr>
                        <a:t>.</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loss of exact timeframes as the chapter progresses.</a:t>
                      </a:r>
                    </a:p>
                    <a:p>
                      <a:endParaRPr lang="en-GB" sz="1200" dirty="0"/>
                    </a:p>
                  </a:txBody>
                  <a:tcPr/>
                </a:tc>
                <a:extLst>
                  <a:ext uri="{0D108BD9-81ED-4DB2-BD59-A6C34878D82A}">
                    <a16:rowId xmlns:a16="http://schemas.microsoft.com/office/drawing/2014/main" val="2070668460"/>
                  </a:ext>
                </a:extLst>
              </a:tr>
            </a:tbl>
          </a:graphicData>
        </a:graphic>
      </p:graphicFrame>
    </p:spTree>
    <p:extLst>
      <p:ext uri="{BB962C8B-B14F-4D97-AF65-F5344CB8AC3E}">
        <p14:creationId xmlns:p14="http://schemas.microsoft.com/office/powerpoint/2010/main" val="4523067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23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24, Walton’s Letters</a:t>
            </a:r>
            <a:endParaRPr/>
          </a:p>
        </p:txBody>
      </p:sp>
      <p:graphicFrame>
        <p:nvGraphicFramePr>
          <p:cNvPr id="6" name="Table 5">
            <a:extLst>
              <a:ext uri="{FF2B5EF4-FFF2-40B4-BE49-F238E27FC236}">
                <a16:creationId xmlns:a16="http://schemas.microsoft.com/office/drawing/2014/main" id="{9F1418B8-C473-4320-BCF9-94A487593E24}"/>
              </a:ext>
            </a:extLst>
          </p:cNvPr>
          <p:cNvGraphicFramePr>
            <a:graphicFrameLocks noGrp="1"/>
          </p:cNvGraphicFramePr>
          <p:nvPr>
            <p:extLst>
              <p:ext uri="{D42A27DB-BD31-4B8C-83A1-F6EECF244321}">
                <p14:modId xmlns:p14="http://schemas.microsoft.com/office/powerpoint/2010/main" val="2877868422"/>
              </p:ext>
            </p:extLst>
          </p:nvPr>
        </p:nvGraphicFramePr>
        <p:xfrm>
          <a:off x="413871" y="1150191"/>
          <a:ext cx="6797488" cy="2911268"/>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4192829018"/>
                    </a:ext>
                  </a:extLst>
                </a:gridCol>
              </a:tblGrid>
              <a:tr h="472868">
                <a:tc>
                  <a:txBody>
                    <a:bodyPr/>
                    <a:lstStyle/>
                    <a:p>
                      <a:pPr marL="0" lvl="0" indent="0" algn="l" rtl="0">
                        <a:spcBef>
                          <a:spcPts val="0"/>
                        </a:spcBef>
                        <a:spcAft>
                          <a:spcPts val="0"/>
                        </a:spcAft>
                        <a:buClr>
                          <a:schemeClr val="dk1"/>
                        </a:buClr>
                        <a:buSzPts val="1100"/>
                        <a:buFont typeface="Arial"/>
                        <a:buNone/>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latin typeface="Calibri"/>
                          <a:ea typeface="Calibri"/>
                          <a:cs typeface="Calibri"/>
                        </a:rPr>
                        <a:t> </a:t>
                      </a:r>
                      <a:r>
                        <a:rPr lang="en" sz="1200" dirty="0">
                          <a:solidFill>
                            <a:schemeClr val="dk1"/>
                          </a:solidFill>
                          <a:highlight>
                            <a:srgbClr val="FFFFFF"/>
                          </a:highlight>
                          <a:latin typeface="Calibri"/>
                          <a:ea typeface="Calibri"/>
                          <a:cs typeface="Calibri"/>
                          <a:sym typeface="Calibri"/>
                        </a:rPr>
                        <a:t>‘You have read this strange and terrific story, Margaret; and do you not feel your blood congeal with horror, like that which even now curdles mine?’ </a:t>
                      </a:r>
                      <a:endParaRPr lang="en-GB" sz="1200" dirty="0"/>
                    </a:p>
                  </a:txBody>
                  <a:tcPr/>
                </a:tc>
                <a:extLst>
                  <a:ext uri="{0D108BD9-81ED-4DB2-BD59-A6C34878D82A}">
                    <a16:rowId xmlns:a16="http://schemas.microsoft.com/office/drawing/2014/main" val="1710951808"/>
                  </a:ext>
                </a:extLst>
              </a:tr>
              <a:tr h="346937">
                <a:tc>
                  <a:txBody>
                    <a:bodyPr/>
                    <a:lstStyle/>
                    <a:p>
                      <a:pPr marL="0" lvl="0" indent="0" algn="l" rtl="0">
                        <a:spcBef>
                          <a:spcPts val="800"/>
                        </a:spcBef>
                        <a:spcAft>
                          <a:spcPts val="0"/>
                        </a:spcAft>
                        <a:buNone/>
                      </a:pPr>
                      <a:r>
                        <a:rPr lang="en-GB" sz="1200" b="1" dirty="0">
                          <a:solidFill>
                            <a:schemeClr val="dk1"/>
                          </a:solidFill>
                          <a:highlight>
                            <a:srgbClr val="FFFFFF"/>
                          </a:highlight>
                          <a:latin typeface="Calibri"/>
                          <a:ea typeface="Calibri"/>
                          <a:cs typeface="Calibri"/>
                          <a:sym typeface="Calibri"/>
                        </a:rPr>
                        <a:t>Ending: </a:t>
                      </a:r>
                      <a:r>
                        <a:rPr lang="en-GB" sz="1200" dirty="0">
                          <a:solidFill>
                            <a:schemeClr val="dk1"/>
                          </a:solidFill>
                          <a:highlight>
                            <a:srgbClr val="FFFFFF"/>
                          </a:highlight>
                          <a:latin typeface="Calibri"/>
                          <a:ea typeface="Calibri"/>
                          <a:cs typeface="Calibri"/>
                          <a:sym typeface="Calibri"/>
                        </a:rPr>
                        <a:t>‘He was soon borne away by the waves and lost in darkness and distance’ </a:t>
                      </a:r>
                    </a:p>
                    <a:p>
                      <a:pPr marL="0" lvl="0" indent="0" algn="l" rtl="0">
                        <a:spcBef>
                          <a:spcPts val="800"/>
                        </a:spcBef>
                        <a:spcAft>
                          <a:spcPts val="0"/>
                        </a:spcAft>
                        <a:buClr>
                          <a:schemeClr val="dk1"/>
                        </a:buClr>
                        <a:buSzPts val="1100"/>
                        <a:buFont typeface="Arial"/>
                        <a:buNone/>
                      </a:pPr>
                      <a:endParaRPr lang="en-GB" sz="1200" b="0" dirty="0"/>
                    </a:p>
                  </a:txBody>
                  <a:tcPr/>
                </a:tc>
                <a:extLst>
                  <a:ext uri="{0D108BD9-81ED-4DB2-BD59-A6C34878D82A}">
                    <a16:rowId xmlns:a16="http://schemas.microsoft.com/office/drawing/2014/main" val="424792102"/>
                  </a:ext>
                </a:extLst>
              </a:tr>
              <a:tr h="1056060">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long sections of Victor’s speech which aid the transition between narrators.</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changes in the way Walton addresses his sister and ends his letters as the chapter progresses.</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changes in timeframe and tense.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ambiguous ending.</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b="0" kern="1200" dirty="0">
                          <a:solidFill>
                            <a:schemeClr val="dk1"/>
                          </a:solidFill>
                          <a:latin typeface="Calibri"/>
                          <a:ea typeface="Calibri"/>
                          <a:cs typeface="Calibri"/>
                        </a:rPr>
                        <a:t>The lack of final sign off (and almost disappearance of Walton’s voice).</a:t>
                      </a:r>
                    </a:p>
                    <a:p>
                      <a:endParaRPr lang="en-GB" sz="1200" dirty="0"/>
                    </a:p>
                  </a:txBody>
                  <a:tcPr/>
                </a:tc>
                <a:extLst>
                  <a:ext uri="{0D108BD9-81ED-4DB2-BD59-A6C34878D82A}">
                    <a16:rowId xmlns:a16="http://schemas.microsoft.com/office/drawing/2014/main" val="2070668460"/>
                  </a:ext>
                </a:extLst>
              </a:tr>
            </a:tbl>
          </a:graphicData>
        </a:graphic>
      </p:graphicFrame>
    </p:spTree>
    <p:extLst>
      <p:ext uri="{BB962C8B-B14F-4D97-AF65-F5344CB8AC3E}">
        <p14:creationId xmlns:p14="http://schemas.microsoft.com/office/powerpoint/2010/main" val="328006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211" name="Google Shape;211;p33"/>
          <p:cNvSpPr txBox="1">
            <a:spLocks noGrp="1"/>
          </p:cNvSpPr>
          <p:nvPr>
            <p:ph type="body" idx="1"/>
          </p:nvPr>
        </p:nvSpPr>
        <p:spPr>
          <a:xfrm>
            <a:off x="311700" y="1152475"/>
            <a:ext cx="69833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500" dirty="0">
                <a:solidFill>
                  <a:schemeClr val="dk1"/>
                </a:solidFill>
                <a:highlight>
                  <a:srgbClr val="FFFFFF"/>
                </a:highlight>
                <a:latin typeface="Calibri"/>
                <a:ea typeface="Calibri"/>
                <a:cs typeface="Calibri"/>
                <a:sym typeface="Calibri"/>
              </a:rPr>
              <a:t>Chapter 1: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parents meet and begin a family.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receives a ‘pretty present’ – Elizabeth – who becomes his ‘more than sister’ and joins the Frankenstein family. </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dirty="0">
                <a:solidFill>
                  <a:schemeClr val="dk1"/>
                </a:solidFill>
                <a:highlight>
                  <a:srgbClr val="FFFFFF"/>
                </a:highlight>
                <a:latin typeface="Calibri"/>
                <a:ea typeface="Calibri"/>
                <a:cs typeface="Calibri"/>
                <a:sym typeface="Calibri"/>
              </a:rPr>
              <a:t>Chapter 2: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introduces his friend Clerval, a young man from school who becomes a good friend of Victor and Elizabeth.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discovers ‘natural philosophy’ and begins an obsessive journey of discovery.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father dismisses his choice of scientific literature.</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dirty="0">
                <a:solidFill>
                  <a:schemeClr val="dk1"/>
                </a:solidFill>
                <a:highlight>
                  <a:srgbClr val="FFFFFF"/>
                </a:highlight>
                <a:latin typeface="Calibri"/>
                <a:ea typeface="Calibri"/>
                <a:cs typeface="Calibri"/>
                <a:sym typeface="Calibri"/>
              </a:rPr>
              <a:t>Chapter 3: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mother, Caroline, dies.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begins his time at Ingolstadt University.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determination to explore science is solidified.</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23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1442" name="Google Shape;1442;p234"/>
          <p:cNvSpPr txBox="1">
            <a:spLocks noGrp="1"/>
          </p:cNvSpPr>
          <p:nvPr>
            <p:ph type="body" idx="1"/>
          </p:nvPr>
        </p:nvSpPr>
        <p:spPr>
          <a:xfrm>
            <a:off x="311700" y="1152475"/>
            <a:ext cx="690937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dirty="0">
                <a:latin typeface="Calibri" panose="020F0502020204030204" pitchFamily="34" charset="0"/>
                <a:ea typeface="Calibri" panose="020F0502020204030204" pitchFamily="34" charset="0"/>
                <a:cs typeface="Calibri" panose="020F0502020204030204" pitchFamily="34" charset="0"/>
              </a:rPr>
              <a:t>‘You may give up your purpose, but mine is assigned to me by Heaven, and I dare not.’</a:t>
            </a:r>
            <a:endParaRPr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In this quotation, Victor tells Walton that he believes his purpose (finding and destroying the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reature) comes from Heaven.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dirty="0">
                <a:latin typeface="Calibri" panose="020F0502020204030204" pitchFamily="34" charset="0"/>
                <a:ea typeface="Calibri" panose="020F0502020204030204" pitchFamily="34" charset="0"/>
                <a:cs typeface="Calibri" panose="020F0502020204030204" pitchFamily="34" charset="0"/>
              </a:rPr>
              <a:t>Are there any other times when Victor suggests that his purpose comes from a source beyond him? What other motivations does Victor have at different times in the novel?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23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 mad, bad, bold</a:t>
            </a:r>
            <a:endParaRPr dirty="0"/>
          </a:p>
        </p:txBody>
      </p:sp>
      <p:sp>
        <p:nvSpPr>
          <p:cNvPr id="1448" name="Google Shape;1448;p235"/>
          <p:cNvSpPr txBox="1">
            <a:spLocks noGrp="1"/>
          </p:cNvSpPr>
          <p:nvPr>
            <p:ph type="body" idx="1"/>
          </p:nvPr>
        </p:nvSpPr>
        <p:spPr>
          <a:xfrm>
            <a:off x="311700" y="1152475"/>
            <a:ext cx="6700941"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Victor, Walton and the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reature all have strong ambitions. Some of these are bold, some a mad, and some are risky and reckless.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Write down each character’s ambitions and explain whether you think they are bold, mad, or reckless.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E.g. Victor’s ambition is to … I believe this is … because… </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23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Discussion Points</a:t>
            </a:r>
            <a:endParaRPr dirty="0"/>
          </a:p>
        </p:txBody>
      </p:sp>
      <p:sp>
        <p:nvSpPr>
          <p:cNvPr id="1454" name="Google Shape;1454;p23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Did Victor deserve his fate? Why? </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Was Walton right to turn back? Why might he have done this? </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Are you satisfied with this ending? What ending would you prefer?</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ts val="1100"/>
              <a:buFont typeface="Arial"/>
              <a:buNone/>
            </a:pPr>
            <a:r>
              <a:rPr lang="en" sz="1800" dirty="0">
                <a:latin typeface="Calibri" panose="020F0502020204030204" pitchFamily="34" charset="0"/>
                <a:ea typeface="Calibri" panose="020F0502020204030204" pitchFamily="34" charset="0"/>
                <a:cs typeface="Calibri" panose="020F0502020204030204" pitchFamily="34" charset="0"/>
              </a:rPr>
              <a:t>What do you think Shelley’s final message is? </a:t>
            </a:r>
            <a:endParaRPr sz="18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Google Shape;1459;p237"/>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Summary Tasks</a:t>
            </a:r>
            <a:endParaRPr/>
          </a:p>
        </p:txBody>
      </p:sp>
      <p:sp>
        <p:nvSpPr>
          <p:cNvPr id="1460" name="Google Shape;1460;p23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23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Who is the real monster? </a:t>
            </a:r>
            <a:endParaRPr/>
          </a:p>
        </p:txBody>
      </p:sp>
      <p:sp>
        <p:nvSpPr>
          <p:cNvPr id="1466" name="Google Shape;1466;p238"/>
          <p:cNvSpPr txBox="1">
            <a:spLocks noGrp="1"/>
          </p:cNvSpPr>
          <p:nvPr>
            <p:ph type="body" idx="1"/>
          </p:nvPr>
        </p:nvSpPr>
        <p:spPr>
          <a:xfrm>
            <a:off x="311700" y="1152475"/>
            <a:ext cx="696988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Throughout the novel, Shelley explores the themes of what it is to be human and what it is to be monstrous.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Use your knowledge of the novel to discuss who the real monster is.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You could: </a:t>
            </a:r>
            <a:endParaRPr dirty="0">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1200"/>
              </a:spcBef>
              <a:spcAft>
                <a:spcPts val="0"/>
              </a:spcAft>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	Explore key examples of monstrosity in the novel.</a:t>
            </a:r>
            <a:endParaRPr dirty="0">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1200"/>
              </a:spcBef>
              <a:spcAft>
                <a:spcPts val="1200"/>
              </a:spcAft>
              <a:buFont typeface="Arial" panose="020B0604020202020204" pitchFamily="34" charset="0"/>
              <a:buChar char="•"/>
            </a:pPr>
            <a:r>
              <a:rPr lang="en" dirty="0">
                <a:latin typeface="Calibri" panose="020F0502020204030204" pitchFamily="34" charset="0"/>
                <a:ea typeface="Calibri" panose="020F0502020204030204" pitchFamily="34" charset="0"/>
                <a:cs typeface="Calibri" panose="020F0502020204030204" pitchFamily="34" charset="0"/>
              </a:rPr>
              <a:t>	Explore different ways in which Victor and the creature are ‘monsters’.</a:t>
            </a:r>
            <a:endParaRPr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sp>
        <p:nvSpPr>
          <p:cNvPr id="1471" name="Google Shape;1471;p239"/>
          <p:cNvSpPr txBox="1">
            <a:spLocks noGrp="1"/>
          </p:cNvSpPr>
          <p:nvPr>
            <p:ph type="title"/>
          </p:nvPr>
        </p:nvSpPr>
        <p:spPr>
          <a:xfrm>
            <a:off x="311700" y="445025"/>
            <a:ext cx="6257188"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creature had no option but to end his life. He would never have been accepted by mankind.’  </a:t>
            </a:r>
            <a:endParaRPr dirty="0"/>
          </a:p>
        </p:txBody>
      </p:sp>
      <p:sp>
        <p:nvSpPr>
          <p:cNvPr id="1472" name="Google Shape;1472;p239"/>
          <p:cNvSpPr txBox="1">
            <a:spLocks noGrp="1"/>
          </p:cNvSpPr>
          <p:nvPr>
            <p:ph type="body" idx="1"/>
          </p:nvPr>
        </p:nvSpPr>
        <p:spPr>
          <a:xfrm>
            <a:off x="311700" y="1591225"/>
            <a:ext cx="6983329" cy="2977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en"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Shelley’s Creature struggles to find his place in the world. Ultimately, he concludes that he cannot have a place in the world. Was he right to do so though?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Use your notes and knowledge of the novel to plan a response to the statement above.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i="1" dirty="0">
                <a:latin typeface="Calibri" panose="020F0502020204030204" pitchFamily="34" charset="0"/>
                <a:ea typeface="Calibri" panose="020F0502020204030204" pitchFamily="34" charset="0"/>
                <a:cs typeface="Calibri" panose="020F0502020204030204" pitchFamily="34" charset="0"/>
              </a:rPr>
              <a:t>I  disagree/agree that the </a:t>
            </a:r>
            <a:r>
              <a:rPr lang="en-GB" i="1" dirty="0">
                <a:latin typeface="Calibri" panose="020F0502020204030204" pitchFamily="34" charset="0"/>
                <a:ea typeface="Calibri" panose="020F0502020204030204" pitchFamily="34" charset="0"/>
                <a:cs typeface="Calibri" panose="020F0502020204030204" pitchFamily="34" charset="0"/>
              </a:rPr>
              <a:t>C</a:t>
            </a:r>
            <a:r>
              <a:rPr lang="en" i="1" dirty="0">
                <a:latin typeface="Calibri" panose="020F0502020204030204" pitchFamily="34" charset="0"/>
                <a:ea typeface="Calibri" panose="020F0502020204030204" pitchFamily="34" charset="0"/>
                <a:cs typeface="Calibri" panose="020F0502020204030204" pitchFamily="34" charset="0"/>
              </a:rPr>
              <a:t>reature had no choice but to end his life. I think this because… </a:t>
            </a:r>
            <a:endParaRPr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24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Villain or Victim?</a:t>
            </a:r>
            <a:endParaRPr/>
          </a:p>
        </p:txBody>
      </p:sp>
      <p:sp>
        <p:nvSpPr>
          <p:cNvPr id="1478" name="Google Shape;1478;p240"/>
          <p:cNvSpPr txBox="1">
            <a:spLocks noGrp="1"/>
          </p:cNvSpPr>
          <p:nvPr>
            <p:ph type="body" idx="1"/>
          </p:nvPr>
        </p:nvSpPr>
        <p:spPr>
          <a:xfrm>
            <a:off x="311699" y="1152475"/>
            <a:ext cx="4358375"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dirty="0">
                <a:latin typeface="Calibri" panose="020F0502020204030204" pitchFamily="34" charset="0"/>
                <a:ea typeface="Calibri" panose="020F0502020204030204" pitchFamily="34" charset="0"/>
                <a:cs typeface="Calibri" panose="020F0502020204030204" pitchFamily="34" charset="0"/>
              </a:rPr>
              <a:t>In 2018, The Sun newspaper printed this headline. Create two mind maps: one should explore the reasons the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reature could be seen as a villain and the other should capture the ways in which the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reature could be seen as a victim. </a:t>
            </a:r>
          </a:p>
          <a:p>
            <a:pPr marL="0" lvl="0" indent="0">
              <a:lnSpc>
                <a:spcPct val="105000"/>
              </a:lnSpc>
              <a:buNone/>
            </a:pPr>
            <a:r>
              <a:rPr lang="en-GB" sz="1400" i="1" dirty="0">
                <a:solidFill>
                  <a:srgbClr val="4A86E8"/>
                </a:solidFill>
              </a:rPr>
              <a:t>One way in which the creature could be seen as a villain/victim is… </a:t>
            </a:r>
          </a:p>
          <a:p>
            <a:pPr marL="0" lvl="0" indent="0">
              <a:lnSpc>
                <a:spcPct val="105000"/>
              </a:lnSpc>
              <a:spcBef>
                <a:spcPts val="1200"/>
              </a:spcBef>
              <a:buNone/>
            </a:pPr>
            <a:r>
              <a:rPr lang="en-GB" sz="1400" i="1" dirty="0">
                <a:solidFill>
                  <a:srgbClr val="4A86E8"/>
                </a:solidFill>
              </a:rPr>
              <a:t>For example… </a:t>
            </a:r>
          </a:p>
          <a:p>
            <a:pPr marL="0" lvl="0" indent="0">
              <a:lnSpc>
                <a:spcPct val="105000"/>
              </a:lnSpc>
              <a:spcBef>
                <a:spcPts val="1200"/>
              </a:spcBef>
              <a:buNone/>
            </a:pPr>
            <a:r>
              <a:rPr lang="en-GB" sz="1400" i="1" dirty="0">
                <a:solidFill>
                  <a:srgbClr val="4A86E8"/>
                </a:solidFill>
              </a:rPr>
              <a:t>This suggests/ highlights/ reveals/ emphasises that… </a:t>
            </a:r>
          </a:p>
          <a:p>
            <a:pPr marL="0" lvl="0" indent="0">
              <a:lnSpc>
                <a:spcPct val="105000"/>
              </a:lnSpc>
              <a:spcBef>
                <a:spcPts val="1200"/>
              </a:spcBef>
              <a:spcAft>
                <a:spcPts val="1200"/>
              </a:spcAft>
              <a:buNone/>
            </a:pPr>
            <a:r>
              <a:rPr lang="en-GB" sz="1400" i="1" dirty="0">
                <a:solidFill>
                  <a:srgbClr val="4A86E8"/>
                </a:solidFill>
              </a:rPr>
              <a:t>This could be a way of Shelley trying to make her readers think… so that…</a:t>
            </a:r>
            <a:r>
              <a:rPr lang="en-GB" sz="1400" i="1" dirty="0"/>
              <a:t> </a:t>
            </a:r>
          </a:p>
          <a:p>
            <a:pPr marL="0" lvl="0" indent="0" algn="l" rtl="0">
              <a:spcBef>
                <a:spcPts val="0"/>
              </a:spcBef>
              <a:spcAft>
                <a:spcPts val="1200"/>
              </a:spcAft>
              <a:buNone/>
            </a:pP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1479" name="Google Shape;1479;p240"/>
          <p:cNvPicPr preferRelativeResize="0"/>
          <p:nvPr/>
        </p:nvPicPr>
        <p:blipFill>
          <a:blip r:embed="rId3">
            <a:alphaModFix/>
          </a:blip>
          <a:stretch>
            <a:fillRect/>
          </a:stretch>
        </p:blipFill>
        <p:spPr>
          <a:xfrm>
            <a:off x="4670074" y="1152475"/>
            <a:ext cx="4287024" cy="1746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1 and Chapter 2</a:t>
            </a:r>
            <a:endParaRPr/>
          </a:p>
        </p:txBody>
      </p:sp>
      <p:graphicFrame>
        <p:nvGraphicFramePr>
          <p:cNvPr id="217" name="Google Shape;217;p34"/>
          <p:cNvGraphicFramePr/>
          <p:nvPr>
            <p:extLst>
              <p:ext uri="{D42A27DB-BD31-4B8C-83A1-F6EECF244321}">
                <p14:modId xmlns:p14="http://schemas.microsoft.com/office/powerpoint/2010/main" val="238278790"/>
              </p:ext>
            </p:extLst>
          </p:nvPr>
        </p:nvGraphicFramePr>
        <p:xfrm>
          <a:off x="311700" y="1017725"/>
          <a:ext cx="8744050" cy="3881695"/>
        </p:xfrm>
        <a:graphic>
          <a:graphicData uri="http://schemas.openxmlformats.org/drawingml/2006/table">
            <a:tbl>
              <a:tblPr>
                <a:noFill/>
                <a:tableStyleId>{32E45B14-C93C-4D4D-A7DD-0FDE19939426}</a:tableStyleId>
              </a:tblPr>
              <a:tblGrid>
                <a:gridCol w="1716400">
                  <a:extLst>
                    <a:ext uri="{9D8B030D-6E8A-4147-A177-3AD203B41FA5}">
                      <a16:colId xmlns:a16="http://schemas.microsoft.com/office/drawing/2014/main" val="20000"/>
                    </a:ext>
                  </a:extLst>
                </a:gridCol>
                <a:gridCol w="3321250">
                  <a:extLst>
                    <a:ext uri="{9D8B030D-6E8A-4147-A177-3AD203B41FA5}">
                      <a16:colId xmlns:a16="http://schemas.microsoft.com/office/drawing/2014/main" val="20001"/>
                    </a:ext>
                  </a:extLst>
                </a:gridCol>
                <a:gridCol w="3706400">
                  <a:extLst>
                    <a:ext uri="{9D8B030D-6E8A-4147-A177-3AD203B41FA5}">
                      <a16:colId xmlns:a16="http://schemas.microsoft.com/office/drawing/2014/main" val="20002"/>
                    </a:ext>
                  </a:extLst>
                </a:gridCol>
              </a:tblGrid>
              <a:tr h="278425">
                <a:tc>
                  <a:txBody>
                    <a:bodyPr/>
                    <a:lstStyle/>
                    <a:p>
                      <a:pPr marL="0" lvl="0" indent="0" algn="l" rtl="0">
                        <a:spcBef>
                          <a:spcPts val="0"/>
                        </a:spcBef>
                        <a:spcAft>
                          <a:spcPts val="0"/>
                        </a:spcAft>
                        <a:buNone/>
                      </a:pPr>
                      <a:r>
                        <a:rPr lang="en" sz="1200" b="1">
                          <a:latin typeface="Calibri"/>
                          <a:ea typeface="Calibri"/>
                          <a:cs typeface="Calibri"/>
                          <a:sym typeface="Calibri"/>
                        </a:rPr>
                        <a:t>Word</a:t>
                      </a:r>
                      <a:endParaRPr sz="1200" b="1">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b="1" dirty="0">
                          <a:latin typeface="Calibri"/>
                          <a:ea typeface="Calibri"/>
                          <a:cs typeface="Calibri"/>
                          <a:sym typeface="Calibri"/>
                        </a:rPr>
                        <a:t>Quotation</a:t>
                      </a:r>
                      <a:endParaRPr sz="1200" b="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r>
                        <a:rPr lang="en" sz="1200" b="1" dirty="0">
                          <a:latin typeface="Calibri"/>
                          <a:ea typeface="Calibri"/>
                          <a:cs typeface="Calibri"/>
                          <a:sym typeface="Calibri"/>
                        </a:rPr>
                        <a:t>Definition</a:t>
                      </a:r>
                      <a:endParaRPr sz="1200" b="1"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0"/>
                  </a:ext>
                </a:extLst>
              </a:tr>
              <a:tr h="605650">
                <a:tc>
                  <a:txBody>
                    <a:bodyPr/>
                    <a:lstStyle/>
                    <a:p>
                      <a:pPr marL="0" lvl="0" indent="0" algn="l" rtl="0">
                        <a:spcBef>
                          <a:spcPts val="0"/>
                        </a:spcBef>
                        <a:spcAft>
                          <a:spcPts val="0"/>
                        </a:spcAft>
                        <a:buNone/>
                      </a:pPr>
                      <a:r>
                        <a:rPr lang="en" sz="1200" dirty="0">
                          <a:latin typeface="Calibri"/>
                          <a:ea typeface="Calibri"/>
                          <a:cs typeface="Calibri"/>
                          <a:sym typeface="Calibri"/>
                        </a:rPr>
                        <a:t>Chapter 1: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distinguished </a:t>
                      </a:r>
                      <a:endParaRPr sz="120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i="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‘One of the most distinguished families’</a:t>
                      </a:r>
                      <a:endParaRPr sz="1200" i="1">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a respected or admired person, or their work</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1"/>
                  </a:ext>
                </a:extLst>
              </a:tr>
              <a:tr h="2896175">
                <a:tc>
                  <a:txBody>
                    <a:bodyPr/>
                    <a:lstStyle/>
                    <a:p>
                      <a:pPr marL="0" lvl="0" indent="0" algn="l" rtl="0">
                        <a:spcBef>
                          <a:spcPts val="0"/>
                        </a:spcBef>
                        <a:spcAft>
                          <a:spcPts val="0"/>
                        </a:spcAft>
                        <a:buNone/>
                      </a:pPr>
                      <a:r>
                        <a:rPr lang="en" sz="1200" dirty="0">
                          <a:latin typeface="Calibri"/>
                          <a:ea typeface="Calibri"/>
                          <a:cs typeface="Calibri"/>
                          <a:sym typeface="Calibri"/>
                        </a:rPr>
                        <a:t>Chapter 2:</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sublime</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virtue</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genius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galvanism</a:t>
                      </a:r>
                      <a:endParaRPr sz="1200"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‘the sublime shapes of the mountains’</a:t>
                      </a: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‘the virtues of heroes, and the actions of men were his theme’</a:t>
                      </a: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‘Natural philosophy is the genius that has regulated my fate’</a:t>
                      </a: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endParaRPr sz="1200" i="1" dirty="0">
                        <a:latin typeface="Calibri"/>
                        <a:ea typeface="Calibri"/>
                        <a:cs typeface="Calibri"/>
                        <a:sym typeface="Calibri"/>
                      </a:endParaRPr>
                    </a:p>
                    <a:p>
                      <a:pPr marL="0" lvl="0" indent="0" algn="l" rtl="0">
                        <a:spcBef>
                          <a:spcPts val="0"/>
                        </a:spcBef>
                        <a:spcAft>
                          <a:spcPts val="0"/>
                        </a:spcAft>
                        <a:buNone/>
                      </a:pPr>
                      <a:r>
                        <a:rPr lang="en" sz="1200" i="1" dirty="0">
                          <a:latin typeface="Calibri"/>
                          <a:ea typeface="Calibri"/>
                          <a:cs typeface="Calibri"/>
                          <a:sym typeface="Calibri"/>
                        </a:rPr>
                        <a:t>‘the explanation of a theory which he had formed on the subject of electricity and galvanism’</a:t>
                      </a:r>
                      <a:endParaRPr sz="1200" i="1" dirty="0">
                        <a:latin typeface="Calibri"/>
                        <a:ea typeface="Calibri"/>
                        <a:cs typeface="Calibri"/>
                        <a:sym typeface="Calibri"/>
                      </a:endParaRPr>
                    </a:p>
                  </a:txBody>
                  <a:tcPr marL="63500" marR="63500" marT="63500" marB="63500">
                    <a:solidFill>
                      <a:schemeClr val="bg1"/>
                    </a:solidFill>
                  </a:tcPr>
                </a:tc>
                <a:tc>
                  <a:txBody>
                    <a:bodyPr/>
                    <a:lstStyle/>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1: of great or excellent beauty</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2: extreme or unparalleled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1: </a:t>
                      </a:r>
                      <a:r>
                        <a:rPr lang="en-GB" sz="1200" dirty="0">
                          <a:latin typeface="Calibri"/>
                          <a:ea typeface="Calibri"/>
                          <a:cs typeface="Calibri"/>
                          <a:sym typeface="Calibri"/>
                        </a:rPr>
                        <a:t>h</a:t>
                      </a:r>
                      <a:r>
                        <a:rPr lang="en" sz="1200" dirty="0">
                          <a:latin typeface="Calibri"/>
                          <a:ea typeface="Calibri"/>
                          <a:cs typeface="Calibri"/>
                          <a:sym typeface="Calibri"/>
                        </a:rPr>
                        <a:t>aving strong or high moral standards </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2: good actions undertaken (these will often benefit others)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1: a very intelligent person </a:t>
                      </a: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2: a person regarded as having influence over good or evil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 sz="1200" dirty="0">
                          <a:latin typeface="Calibri"/>
                          <a:ea typeface="Calibri"/>
                          <a:cs typeface="Calibri"/>
                          <a:sym typeface="Calibri"/>
                        </a:rPr>
                        <a:t>a branch of science named after Galanvi, an Italian scientist who experimented on animals with electricity </a:t>
                      </a:r>
                      <a:endParaRPr sz="1200" dirty="0">
                        <a:latin typeface="Calibri"/>
                        <a:ea typeface="Calibri"/>
                        <a:cs typeface="Calibri"/>
                        <a:sym typeface="Calibri"/>
                      </a:endParaRPr>
                    </a:p>
                  </a:txBody>
                  <a:tcPr marL="63500" marR="63500" marT="63500" marB="63500">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3</a:t>
            </a:r>
            <a:endParaRPr/>
          </a:p>
        </p:txBody>
      </p:sp>
      <p:graphicFrame>
        <p:nvGraphicFramePr>
          <p:cNvPr id="223" name="Google Shape;223;p35"/>
          <p:cNvGraphicFramePr/>
          <p:nvPr>
            <p:extLst>
              <p:ext uri="{D42A27DB-BD31-4B8C-83A1-F6EECF244321}">
                <p14:modId xmlns:p14="http://schemas.microsoft.com/office/powerpoint/2010/main" val="3531228874"/>
              </p:ext>
            </p:extLst>
          </p:nvPr>
        </p:nvGraphicFramePr>
        <p:xfrm>
          <a:off x="664825" y="1540575"/>
          <a:ext cx="7696875" cy="2042003"/>
        </p:xfrm>
        <a:graphic>
          <a:graphicData uri="http://schemas.openxmlformats.org/drawingml/2006/table">
            <a:tbl>
              <a:tblPr>
                <a:noFill/>
                <a:tableStyleId>{32E45B14-C93C-4D4D-A7DD-0FDE19939426}</a:tableStyleId>
              </a:tblPr>
              <a:tblGrid>
                <a:gridCol w="2565625">
                  <a:extLst>
                    <a:ext uri="{9D8B030D-6E8A-4147-A177-3AD203B41FA5}">
                      <a16:colId xmlns:a16="http://schemas.microsoft.com/office/drawing/2014/main" val="20000"/>
                    </a:ext>
                  </a:extLst>
                </a:gridCol>
                <a:gridCol w="2565625">
                  <a:extLst>
                    <a:ext uri="{9D8B030D-6E8A-4147-A177-3AD203B41FA5}">
                      <a16:colId xmlns:a16="http://schemas.microsoft.com/office/drawing/2014/main" val="20001"/>
                    </a:ext>
                  </a:extLst>
                </a:gridCol>
                <a:gridCol w="2565625">
                  <a:extLst>
                    <a:ext uri="{9D8B030D-6E8A-4147-A177-3AD203B41FA5}">
                      <a16:colId xmlns:a16="http://schemas.microsoft.com/office/drawing/2014/main" val="20002"/>
                    </a:ext>
                  </a:extLst>
                </a:gridCol>
              </a:tblGrid>
              <a:tr h="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dirty="0">
                          <a:latin typeface="Calibri"/>
                          <a:ea typeface="Calibri"/>
                          <a:cs typeface="Calibri"/>
                          <a:sym typeface="Calibri"/>
                        </a:rPr>
                        <a:t>malignity</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r>
                        <a:rPr lang="en" sz="1200" i="1">
                          <a:latin typeface="Calibri"/>
                          <a:ea typeface="Calibri"/>
                          <a:cs typeface="Calibri"/>
                          <a:sym typeface="Calibri"/>
                        </a:rPr>
                        <a:t>‘Her watchful attentions triumphed over the malignity of the distemper’ </a:t>
                      </a:r>
                      <a:endParaRPr sz="1200" i="1">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None/>
                      </a:pPr>
                      <a:r>
                        <a:rPr lang="en" sz="1200" dirty="0">
                          <a:latin typeface="Calibri"/>
                          <a:ea typeface="Calibri"/>
                          <a:cs typeface="Calibri"/>
                          <a:sym typeface="Calibri"/>
                        </a:rPr>
                        <a:t>the quality of intending to cause harm</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sacrilege</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‘It appeared to me sacrilege so soon to leave’ </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t</a:t>
                      </a:r>
                      <a:r>
                        <a:rPr lang="en" sz="1200" dirty="0">
                          <a:solidFill>
                            <a:schemeClr val="dk1"/>
                          </a:solidFill>
                          <a:latin typeface="Calibri"/>
                          <a:ea typeface="Calibri"/>
                          <a:cs typeface="Calibri"/>
                          <a:sym typeface="Calibri"/>
                        </a:rPr>
                        <a:t>he act of treating something holy without respect</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p</a:t>
                      </a:r>
                      <a:r>
                        <a:rPr lang="en" sz="1200" dirty="0">
                          <a:solidFill>
                            <a:schemeClr val="dk1"/>
                          </a:solidFill>
                          <a:latin typeface="Calibri"/>
                          <a:ea typeface="Calibri"/>
                          <a:cs typeface="Calibri"/>
                          <a:sym typeface="Calibri"/>
                        </a:rPr>
                        <a:t>ioneer</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‘I will pioneer a new way’</a:t>
                      </a:r>
                      <a:endParaRPr sz="1200" i="1">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tc>
                  <a:txBody>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a</a:t>
                      </a:r>
                      <a:r>
                        <a:rPr lang="en" sz="1200" dirty="0">
                          <a:solidFill>
                            <a:schemeClr val="dk1"/>
                          </a:solidFill>
                          <a:latin typeface="Calibri"/>
                          <a:ea typeface="Calibri"/>
                          <a:cs typeface="Calibri"/>
                          <a:sym typeface="Calibri"/>
                        </a:rPr>
                        <a:t> person who is one of the first people to do something</a:t>
                      </a:r>
                      <a:endParaRPr sz="1200" dirty="0">
                        <a:latin typeface="Calibri"/>
                        <a:ea typeface="Calibri"/>
                        <a:cs typeface="Calibri"/>
                        <a:sym typeface="Calibri"/>
                      </a:endParaRPr>
                    </a:p>
                  </a:txBody>
                  <a:tcPr marL="63500" marR="63500" marT="63500" marB="63500">
                    <a:lnT w="9525" cap="flat" cmpd="sng">
                      <a:solidFill>
                        <a:srgbClr val="000000"/>
                      </a:solidFill>
                      <a:prstDash val="solid"/>
                      <a:round/>
                      <a:headEnd type="none" w="sm" len="sm"/>
                      <a:tailEnd type="none" w="sm" len="sm"/>
                    </a:lnT>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229" name="Google Shape;229;p3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Shelley have Victor tell us so much about Victor’s family?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is it important for us to know about Victor’s early life?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are Victor’s descriptions of family and science so separate?</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Victor fall in love with science? </a:t>
            </a:r>
            <a:endParaRPr sz="1600" dirty="0">
              <a:solidFill>
                <a:schemeClr val="dk1"/>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b="1" dirty="0">
                <a:solidFill>
                  <a:schemeClr val="dk1"/>
                </a:solidFill>
                <a:latin typeface="Calibri"/>
                <a:ea typeface="Calibri"/>
                <a:cs typeface="Calibri"/>
                <a:sym typeface="Calibri"/>
              </a:rPr>
              <a:t>Stretch questions</a:t>
            </a:r>
            <a:endParaRPr sz="1600" b="1"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Shelley change Elizabeth’s origin story so much in her 1831 edit?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does Shelley portray women in the way that she does? </a:t>
            </a:r>
            <a:endParaRPr sz="1600" dirty="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latin typeface="Calibri"/>
                <a:ea typeface="Calibri"/>
                <a:cs typeface="Calibri"/>
                <a:sym typeface="Calibri"/>
              </a:rPr>
              <a:t>Why is the relationship between Victor and his father so important to our understanding of Victor’s character? </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235" name="Google Shape;235;p37"/>
          <p:cNvSpPr txBox="1">
            <a:spLocks noGrp="1"/>
          </p:cNvSpPr>
          <p:nvPr>
            <p:ph type="body" idx="1"/>
          </p:nvPr>
        </p:nvSpPr>
        <p:spPr>
          <a:xfrm>
            <a:off x="311700" y="1152475"/>
            <a:ext cx="694971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dirty="0">
                <a:solidFill>
                  <a:schemeClr val="dk1"/>
                </a:solidFill>
                <a:highlight>
                  <a:srgbClr val="FFFFFF"/>
                </a:highlight>
                <a:latin typeface="Calibri"/>
                <a:ea typeface="Calibri"/>
                <a:cs typeface="Calibri"/>
                <a:sym typeface="Calibri"/>
              </a:rPr>
              <a:t>How does Shelley use language to present Victor’s feelings about Elizabeth? </a:t>
            </a:r>
            <a:endParaRPr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latin typeface="Calibri"/>
                <a:ea typeface="Calibri"/>
                <a:cs typeface="Calibri"/>
                <a:sym typeface="Calibri"/>
              </a:rPr>
              <a:t> </a:t>
            </a: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‘And when, on the morrow, she presented Elizabeth to me as her promised gift, I, with childish seriousness, interpreted her words literally and looked upon Elizabeth as mine – mine to protect, love, and cherish. All praises bestowed on her I received as made to a possession of my own. We called each other familiarly by the name of cousin. No word, no expression could body forth the kind of relation in which she stood to me – my more than sister, since till death she was to be mine only.’</a:t>
            </a: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241" name="Google Shape;241;p38"/>
          <p:cNvSpPr txBox="1">
            <a:spLocks noGrp="1"/>
          </p:cNvSpPr>
          <p:nvPr>
            <p:ph type="body" idx="1"/>
          </p:nvPr>
        </p:nvSpPr>
        <p:spPr>
          <a:xfrm>
            <a:off x="311700" y="1152475"/>
            <a:ext cx="686230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dirty="0">
                <a:solidFill>
                  <a:schemeClr val="dk1"/>
                </a:solidFill>
                <a:highlight>
                  <a:srgbClr val="FFFFFF"/>
                </a:highlight>
                <a:latin typeface="Calibri"/>
                <a:ea typeface="Calibri"/>
                <a:cs typeface="Calibri"/>
                <a:sym typeface="Calibri"/>
              </a:rPr>
              <a:t>How does Shelley use language to foreshadow Victor’s destructive passion for science? </a:t>
            </a:r>
            <a:r>
              <a:rPr lang="en" dirty="0">
                <a:solidFill>
                  <a:schemeClr val="dk1"/>
                </a:solidFill>
                <a:highlight>
                  <a:srgbClr val="FFFFFF"/>
                </a:highlight>
              </a:rPr>
              <a:t>	​​ </a:t>
            </a:r>
            <a:endParaRPr dirty="0">
              <a:solidFill>
                <a:schemeClr val="dk1"/>
              </a:solidFill>
              <a:highlight>
                <a:srgbClr val="FFFFFF"/>
              </a:highlight>
            </a:endParaRPr>
          </a:p>
          <a:p>
            <a:pPr marL="0" lvl="0" indent="0" algn="l" rtl="0">
              <a:spcBef>
                <a:spcPts val="800"/>
              </a:spcBef>
              <a:spcAft>
                <a:spcPts val="0"/>
              </a:spcAft>
              <a:buClr>
                <a:schemeClr val="dk1"/>
              </a:buClr>
              <a:buSzPts val="1100"/>
              <a:buFont typeface="Arial"/>
              <a:buNone/>
            </a:pPr>
            <a:r>
              <a:rPr lang="en" dirty="0">
                <a:solidFill>
                  <a:schemeClr val="dk1"/>
                </a:solidFill>
                <a:highlight>
                  <a:srgbClr val="FFFFFF"/>
                </a:highlight>
                <a:latin typeface="Calibri"/>
                <a:ea typeface="Calibri"/>
                <a:cs typeface="Calibri"/>
                <a:sym typeface="Calibri"/>
              </a:rPr>
              <a:t> </a:t>
            </a: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‘I feel exquisite pleasure in dwelling on the recollections of childhood, before misfortune had tainted my mind and changed its bright visions of extensive usefulness into gloomy and narrow reflections upon self.’</a:t>
            </a: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3</a:t>
            </a:r>
            <a:endParaRPr dirty="0"/>
          </a:p>
        </p:txBody>
      </p:sp>
      <p:sp>
        <p:nvSpPr>
          <p:cNvPr id="247" name="Google Shape;247;p39"/>
          <p:cNvSpPr txBox="1">
            <a:spLocks noGrp="1"/>
          </p:cNvSpPr>
          <p:nvPr>
            <p:ph type="body" idx="1"/>
          </p:nvPr>
        </p:nvSpPr>
        <p:spPr>
          <a:xfrm>
            <a:off x="311700" y="1152475"/>
            <a:ext cx="68959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dirty="0">
                <a:solidFill>
                  <a:schemeClr val="dk1"/>
                </a:solidFill>
                <a:highlight>
                  <a:srgbClr val="FFFFFF"/>
                </a:highlight>
                <a:latin typeface="Calibri"/>
                <a:ea typeface="Calibri"/>
                <a:cs typeface="Calibri"/>
                <a:sym typeface="Calibri"/>
              </a:rPr>
              <a:t>How does Shelley portray Elizabeth and her influence on Victor?  </a:t>
            </a:r>
            <a:endParaRPr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latin typeface="Calibri"/>
                <a:ea typeface="Calibri"/>
                <a:cs typeface="Calibri"/>
                <a:sym typeface="Calibri"/>
              </a:rPr>
              <a:t> </a:t>
            </a: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‘Her sympathy was ours; her smile, her soft voice, the sweet glance of her celestial eyes, were ever there to bless and animate us. She was the living spirit of love to soften and attract; I might have become sullen in my study, rough through the ardour of my nature, but that she was there to subdue me to a semblance of her own gentleness.’</a:t>
            </a: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253" name="Google Shape;253;p40"/>
          <p:cNvSpPr txBox="1">
            <a:spLocks noGrp="1"/>
          </p:cNvSpPr>
          <p:nvPr>
            <p:ph type="body" idx="1"/>
          </p:nvPr>
        </p:nvSpPr>
        <p:spPr>
          <a:xfrm>
            <a:off x="311700" y="1152475"/>
            <a:ext cx="69833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‘I was their plaything and their idol, and something better - their child, the innocent and helpless creature bestowed on them by heaven’, </a:t>
            </a:r>
            <a:r>
              <a:rPr lang="en" sz="1200" dirty="0">
                <a:solidFill>
                  <a:schemeClr val="dk1"/>
                </a:solidFill>
                <a:latin typeface="Calibri"/>
                <a:ea typeface="Calibri"/>
                <a:cs typeface="Calibri"/>
                <a:sym typeface="Calibri"/>
              </a:rPr>
              <a:t>Chapter 1</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‘I feel exquisite pleasure in dwelling on the recollections of childhood, before misfortune had tainted my mind’,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‘The raising of ghosts or devils was a promise liberally accorded by my favourite authors, the fulfilment of which I most eagerly sought’,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‘The time at length arrives when grief is rather an indulgence than a necessity’, </a:t>
            </a:r>
            <a:r>
              <a:rPr lang="en" sz="1200" dirty="0">
                <a:solidFill>
                  <a:schemeClr val="dk1"/>
                </a:solidFill>
                <a:latin typeface="Calibri"/>
                <a:ea typeface="Calibri"/>
                <a:cs typeface="Calibri"/>
                <a:sym typeface="Calibri"/>
              </a:rPr>
              <a:t>Chapter 3</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‘I will pioneer a new way, explore unknown powers, and unfold to the world the deepest mysteries of creation’, </a:t>
            </a:r>
            <a:r>
              <a:rPr lang="en" sz="1200" dirty="0">
                <a:solidFill>
                  <a:schemeClr val="dk1"/>
                </a:solidFill>
                <a:latin typeface="Calibri"/>
                <a:ea typeface="Calibri"/>
                <a:cs typeface="Calibri"/>
                <a:sym typeface="Calibri"/>
              </a:rPr>
              <a:t>Chapter 3</a:t>
            </a:r>
            <a:endParaRPr sz="12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Section 1: Walton’s Letters</a:t>
            </a:r>
            <a:endParaRPr dirty="0"/>
          </a:p>
        </p:txBody>
      </p:sp>
      <p:sp>
        <p:nvSpPr>
          <p:cNvPr id="94" name="Google Shape;94;p14"/>
          <p:cNvSpPr txBox="1">
            <a:spLocks noGrp="1"/>
          </p:cNvSpPr>
          <p:nvPr>
            <p:ph type="subTitle" idx="1"/>
          </p:nvPr>
        </p:nvSpPr>
        <p:spPr>
          <a:xfrm>
            <a:off x="311700" y="2834125"/>
            <a:ext cx="8520600" cy="1177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How does Shelley use Walton’s narrative voice at the beginning of Frankenstein? </a:t>
            </a:r>
            <a:endParaRPr dirty="0"/>
          </a:p>
          <a:p>
            <a:pPr marL="0" lvl="0" indent="0" algn="ctr" rtl="0">
              <a:spcBef>
                <a:spcPts val="0"/>
              </a:spcBef>
              <a:spcAft>
                <a:spcPts val="0"/>
              </a:spcAft>
              <a:buNone/>
            </a:pPr>
            <a:r>
              <a:rPr lang="en" dirty="0"/>
              <a:t>Why must Walton and Victor meet on the deadly ice flow?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259" name="Google Shape;259;p41"/>
          <p:cNvSpPr txBox="1">
            <a:spLocks noGrp="1"/>
          </p:cNvSpPr>
          <p:nvPr>
            <p:ph type="body" idx="1"/>
          </p:nvPr>
        </p:nvSpPr>
        <p:spPr>
          <a:xfrm>
            <a:off x="311700" y="1152475"/>
            <a:ext cx="692281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‘He was respected by all who knew him for his integrity and indefatigable attention to public business’, </a:t>
            </a:r>
            <a:r>
              <a:rPr lang="en" sz="1200" dirty="0">
                <a:solidFill>
                  <a:schemeClr val="dk1"/>
                </a:solidFill>
                <a:latin typeface="Calibri"/>
                <a:ea typeface="Calibri"/>
                <a:cs typeface="Calibri"/>
                <a:sym typeface="Calibri"/>
              </a:rPr>
              <a:t>Chapter 1</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‘There was a sense of justice in my father’s upright mind which rendered it necessary that he should approve highly to love strongly.’, </a:t>
            </a:r>
            <a:r>
              <a:rPr lang="en" sz="1200" dirty="0">
                <a:solidFill>
                  <a:schemeClr val="dk1"/>
                </a:solidFill>
                <a:latin typeface="Calibri"/>
                <a:ea typeface="Calibri"/>
                <a:cs typeface="Calibri"/>
                <a:sym typeface="Calibri"/>
              </a:rPr>
              <a:t>Chapter 1</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‘When I mingled with other families I distinctly discerned how peculiarly fortunate my lot was, and gratitude assisted the development of filial love’, Chapter 2</a:t>
            </a: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‘My father looked carelessly at the title page of my book and said, “Ah! Cornelius Agrippa! My dear Victor, do not waste your time upon this; it is sad trash.”, Chapter 2</a:t>
            </a: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Caroline</a:t>
            </a:r>
            <a:endParaRPr/>
          </a:p>
        </p:txBody>
      </p:sp>
      <p:sp>
        <p:nvSpPr>
          <p:cNvPr id="265" name="Google Shape;265;p42"/>
          <p:cNvSpPr txBox="1">
            <a:spLocks noGrp="1"/>
          </p:cNvSpPr>
          <p:nvPr>
            <p:ph type="body" idx="1"/>
          </p:nvPr>
        </p:nvSpPr>
        <p:spPr>
          <a:xfrm>
            <a:off x="311700" y="1152475"/>
            <a:ext cx="697660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‘Caroline Beaufort possessed a mind of an uncommon mould, and her courage rose to support her in her adversity’, </a:t>
            </a: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hapter 1</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‘On her deathbed, the fortitude and benignity of this best of women did not desert her’, </a:t>
            </a: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hapter 3</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Elizabeth</a:t>
            </a:r>
            <a:endParaRPr/>
          </a:p>
        </p:txBody>
      </p:sp>
      <p:sp>
        <p:nvSpPr>
          <p:cNvPr id="271" name="Google Shape;271;p43"/>
          <p:cNvSpPr txBox="1">
            <a:spLocks noGrp="1"/>
          </p:cNvSpPr>
          <p:nvPr>
            <p:ph type="body" idx="1"/>
          </p:nvPr>
        </p:nvSpPr>
        <p:spPr>
          <a:xfrm>
            <a:off x="311700" y="1152475"/>
            <a:ext cx="6902647"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‘The beautiful and adored companion of all my occupations and my pleasures’, </a:t>
            </a:r>
            <a:r>
              <a:rPr lang="en" sz="1200" dirty="0">
                <a:solidFill>
                  <a:schemeClr val="dk1"/>
                </a:solidFill>
                <a:latin typeface="Calibri"/>
                <a:ea typeface="Calibri"/>
                <a:cs typeface="Calibri"/>
                <a:sym typeface="Calibri"/>
              </a:rPr>
              <a:t>Chapter 1</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‘She busied herself with following the aerial creations of the poets; and in the majestic and wondrous scenes which surrounded our Swiss home’,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‘The saintly soul of Elizabeth shone like a shrine-dedicated lamp in our peaceful home’,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i="1" dirty="0">
                <a:solidFill>
                  <a:schemeClr val="dk1"/>
                </a:solidFill>
                <a:latin typeface="Calibri"/>
                <a:ea typeface="Calibri"/>
                <a:cs typeface="Calibri"/>
                <a:sym typeface="Calibri"/>
              </a:rPr>
              <a:t>‘</a:t>
            </a:r>
            <a:r>
              <a:rPr lang="en" sz="1200" i="1" dirty="0">
                <a:solidFill>
                  <a:schemeClr val="dk1"/>
                </a:solidFill>
                <a:latin typeface="Calibri"/>
                <a:ea typeface="Calibri"/>
                <a:cs typeface="Calibri"/>
                <a:sym typeface="Calibri"/>
              </a:rPr>
              <a:t>Never was she so enchanting as at this time, when she recalled the sunshine of her smiles and spent them upon us’, </a:t>
            </a:r>
            <a:br>
              <a:rPr lang="en" sz="1200" i="1" dirty="0">
                <a:solidFill>
                  <a:schemeClr val="dk1"/>
                </a:solidFill>
                <a:latin typeface="Calibri"/>
                <a:ea typeface="Calibri"/>
                <a:cs typeface="Calibri"/>
                <a:sym typeface="Calibri"/>
              </a:rPr>
            </a:br>
            <a:r>
              <a:rPr lang="en" sz="1200" dirty="0">
                <a:solidFill>
                  <a:schemeClr val="dk1"/>
                </a:solidFill>
                <a:latin typeface="Calibri"/>
                <a:ea typeface="Calibri"/>
                <a:cs typeface="Calibri"/>
                <a:sym typeface="Calibri"/>
              </a:rPr>
              <a:t>Chapter 3</a:t>
            </a:r>
            <a:endParaRPr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Clerval</a:t>
            </a:r>
            <a:endParaRPr/>
          </a:p>
        </p:txBody>
      </p:sp>
      <p:sp>
        <p:nvSpPr>
          <p:cNvPr id="277" name="Google Shape;277;p44"/>
          <p:cNvSpPr txBox="1">
            <a:spLocks noGrp="1"/>
          </p:cNvSpPr>
          <p:nvPr>
            <p:ph type="body" idx="1"/>
          </p:nvPr>
        </p:nvSpPr>
        <p:spPr>
          <a:xfrm>
            <a:off x="311700" y="1152475"/>
            <a:ext cx="708418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‘He was a boy of singular talent and fancy’,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‘And Clerval - could aught ill entrench on the noble spirit of Clerval?’, </a:t>
            </a:r>
            <a:r>
              <a:rPr lang="en" sz="1200" dirty="0">
                <a:solidFill>
                  <a:schemeClr val="dk1"/>
                </a:solidFill>
                <a:latin typeface="Calibri"/>
                <a:ea typeface="Calibri"/>
                <a:cs typeface="Calibri"/>
                <a:sym typeface="Calibri"/>
              </a:rPr>
              <a:t>Chapter 2</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i="1" dirty="0">
                <a:solidFill>
                  <a:schemeClr val="dk1"/>
                </a:solidFill>
                <a:latin typeface="Calibri"/>
                <a:ea typeface="Calibri"/>
                <a:cs typeface="Calibri"/>
                <a:sym typeface="Calibri"/>
              </a:rPr>
              <a:t>‘But when I spoke, I read in his kindling eye and in his animated glance a restrained but firm resolve not to be chained’, </a:t>
            </a:r>
            <a:br>
              <a:rPr lang="en" sz="1200" i="1"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C</a:t>
            </a:r>
            <a:r>
              <a:rPr lang="en" sz="1200" dirty="0">
                <a:solidFill>
                  <a:schemeClr val="dk1"/>
                </a:solidFill>
                <a:latin typeface="Calibri"/>
                <a:ea typeface="Calibri"/>
                <a:cs typeface="Calibri"/>
                <a:sym typeface="Calibri"/>
              </a:rPr>
              <a:t>hapter 3</a:t>
            </a:r>
            <a:endParaRPr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1</a:t>
            </a:r>
            <a:endParaRPr/>
          </a:p>
        </p:txBody>
      </p:sp>
      <p:graphicFrame>
        <p:nvGraphicFramePr>
          <p:cNvPr id="4" name="Table 3">
            <a:extLst>
              <a:ext uri="{FF2B5EF4-FFF2-40B4-BE49-F238E27FC236}">
                <a16:creationId xmlns:a16="http://schemas.microsoft.com/office/drawing/2014/main" id="{B12E1341-A60A-4B06-87DB-79B9ECA45230}"/>
              </a:ext>
            </a:extLst>
          </p:cNvPr>
          <p:cNvGraphicFramePr>
            <a:graphicFrameLocks noGrp="1"/>
          </p:cNvGraphicFramePr>
          <p:nvPr>
            <p:extLst>
              <p:ext uri="{D42A27DB-BD31-4B8C-83A1-F6EECF244321}">
                <p14:modId xmlns:p14="http://schemas.microsoft.com/office/powerpoint/2010/main" val="1464749057"/>
              </p:ext>
            </p:extLst>
          </p:nvPr>
        </p:nvGraphicFramePr>
        <p:xfrm>
          <a:off x="475129" y="1165860"/>
          <a:ext cx="6096000" cy="2811780"/>
        </p:xfrm>
        <a:graphic>
          <a:graphicData uri="http://schemas.openxmlformats.org/drawingml/2006/table">
            <a:tbl>
              <a:tblPr firstRow="1" bandRow="1">
                <a:tableStyleId>{664E70F1-78AF-426A-B304-97A9625503BC}</a:tableStyleId>
              </a:tblPr>
              <a:tblGrid>
                <a:gridCol w="6096000">
                  <a:extLst>
                    <a:ext uri="{9D8B030D-6E8A-4147-A177-3AD203B41FA5}">
                      <a16:colId xmlns:a16="http://schemas.microsoft.com/office/drawing/2014/main" val="1866364258"/>
                    </a:ext>
                  </a:extLst>
                </a:gridCol>
              </a:tblGrid>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chemeClr val="dk1"/>
                          </a:solidFill>
                          <a:highlight>
                            <a:srgbClr val="FFFFFF"/>
                          </a:highlight>
                          <a:latin typeface="Calibri"/>
                          <a:ea typeface="Calibri"/>
                          <a:cs typeface="Calibri"/>
                          <a:sym typeface="Calibri"/>
                        </a:rPr>
                        <a:t>Opening:</a:t>
                      </a:r>
                      <a:r>
                        <a:rPr lang="en-GB" sz="1400" dirty="0">
                          <a:solidFill>
                            <a:schemeClr val="dk1"/>
                          </a:solidFill>
                          <a:highlight>
                            <a:srgbClr val="FFFFFF"/>
                          </a:highlight>
                          <a:latin typeface="Calibri"/>
                          <a:ea typeface="Calibri"/>
                          <a:cs typeface="Calibri"/>
                          <a:sym typeface="Calibri"/>
                        </a:rPr>
                        <a:t> ‘I am by birth a </a:t>
                      </a:r>
                      <a:r>
                        <a:rPr lang="en-GB" sz="1400" dirty="0" err="1">
                          <a:solidFill>
                            <a:schemeClr val="dk1"/>
                          </a:solidFill>
                          <a:highlight>
                            <a:srgbClr val="FFFFFF"/>
                          </a:highlight>
                          <a:latin typeface="Calibri"/>
                          <a:ea typeface="Calibri"/>
                          <a:cs typeface="Calibri"/>
                          <a:sym typeface="Calibri"/>
                        </a:rPr>
                        <a:t>Genevese</a:t>
                      </a:r>
                      <a:r>
                        <a:rPr lang="en-GB" sz="1400" dirty="0">
                          <a:solidFill>
                            <a:schemeClr val="dk1"/>
                          </a:solidFill>
                          <a:highlight>
                            <a:srgbClr val="FFFFFF"/>
                          </a:highlight>
                          <a:latin typeface="Calibri"/>
                          <a:ea typeface="Calibri"/>
                          <a:cs typeface="Calibri"/>
                          <a:sym typeface="Calibri"/>
                        </a:rPr>
                        <a:t>, and my family is one of the most distinguished of that republic’  </a:t>
                      </a:r>
                    </a:p>
                    <a:p>
                      <a:endParaRPr lang="en-GB" dirty="0"/>
                    </a:p>
                  </a:txBody>
                  <a:tcPr/>
                </a:tc>
                <a:extLst>
                  <a:ext uri="{0D108BD9-81ED-4DB2-BD59-A6C34878D82A}">
                    <a16:rowId xmlns:a16="http://schemas.microsoft.com/office/drawing/2014/main" val="721964393"/>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GB" sz="1400" b="1" dirty="0">
                          <a:solidFill>
                            <a:schemeClr val="dk1"/>
                          </a:solidFill>
                          <a:highlight>
                            <a:srgbClr val="FFFFFF"/>
                          </a:highlight>
                          <a:latin typeface="Calibri"/>
                          <a:ea typeface="Calibri"/>
                          <a:cs typeface="Calibri"/>
                          <a:sym typeface="Calibri"/>
                        </a:rPr>
                        <a:t>Ending:</a:t>
                      </a:r>
                      <a:r>
                        <a:rPr lang="en-GB" sz="1400" dirty="0">
                          <a:solidFill>
                            <a:schemeClr val="dk1"/>
                          </a:solidFill>
                          <a:highlight>
                            <a:srgbClr val="FFFFFF"/>
                          </a:highlight>
                          <a:latin typeface="Calibri"/>
                          <a:ea typeface="Calibri"/>
                          <a:cs typeface="Calibri"/>
                          <a:sym typeface="Calibri"/>
                        </a:rPr>
                        <a:t> ‘No word, no expression could body forth the kind of relation in which she stood to me – my more than sister, since till death she was to be mine only’ </a:t>
                      </a:r>
                      <a:endParaRPr lang="en-GB" sz="1000" dirty="0">
                        <a:solidFill>
                          <a:schemeClr val="dk1"/>
                        </a:solidFill>
                        <a:highlight>
                          <a:schemeClr val="lt1"/>
                        </a:highlight>
                        <a:latin typeface="Calibri"/>
                        <a:ea typeface="Calibri"/>
                        <a:cs typeface="Calibri"/>
                        <a:sym typeface="Calibri"/>
                      </a:endParaRPr>
                    </a:p>
                    <a:p>
                      <a:endParaRPr lang="en-GB" dirty="0"/>
                    </a:p>
                  </a:txBody>
                  <a:tcPr/>
                </a:tc>
                <a:extLst>
                  <a:ext uri="{0D108BD9-81ED-4DB2-BD59-A6C34878D82A}">
                    <a16:rowId xmlns:a16="http://schemas.microsoft.com/office/drawing/2014/main" val="837292941"/>
                  </a:ext>
                </a:extLst>
              </a:tr>
              <a:tr h="370840">
                <a:tc>
                  <a:txBody>
                    <a:bodyPr/>
                    <a:lstStyle/>
                    <a:p>
                      <a:r>
                        <a:rPr lang="en-GB" sz="1400" b="1" dirty="0">
                          <a:latin typeface="Calibri" panose="020F0502020204030204" pitchFamily="34" charset="0"/>
                          <a:ea typeface="Calibri" panose="020F0502020204030204" pitchFamily="34" charset="0"/>
                          <a:cs typeface="Calibri" panose="020F0502020204030204" pitchFamily="34" charset="0"/>
                        </a:rPr>
                        <a:t>Look out for:  </a:t>
                      </a:r>
                    </a:p>
                    <a:p>
                      <a:endParaRPr lang="en-GB" sz="1400" b="1" dirty="0">
                        <a:latin typeface="Calibri" panose="020F0502020204030204" pitchFamily="34" charset="0"/>
                        <a:ea typeface="Calibri" panose="020F0502020204030204" pitchFamily="34" charset="0"/>
                        <a:cs typeface="Calibri" panose="020F0502020204030204" pitchFamily="34" charset="0"/>
                      </a:endParaRPr>
                    </a:p>
                    <a:p>
                      <a:r>
                        <a:rPr lang="en-GB" sz="1400" dirty="0">
                          <a:latin typeface="Calibri" panose="020F0502020204030204" pitchFamily="34" charset="0"/>
                          <a:ea typeface="Calibri" panose="020F0502020204030204" pitchFamily="34" charset="0"/>
                          <a:cs typeface="Calibri" panose="020F0502020204030204" pitchFamily="34" charset="0"/>
                        </a:rPr>
                        <a:t>• What has Shelley already told us about Victor Frankenstein before his  narrative begins? </a:t>
                      </a:r>
                    </a:p>
                    <a:p>
                      <a:r>
                        <a:rPr lang="en-GB" sz="1400" dirty="0">
                          <a:latin typeface="Calibri" panose="020F0502020204030204" pitchFamily="34" charset="0"/>
                          <a:ea typeface="Calibri" panose="020F0502020204030204" pitchFamily="34" charset="0"/>
                          <a:cs typeface="Calibri" panose="020F0502020204030204" pitchFamily="34" charset="0"/>
                        </a:rPr>
                        <a:t>• How does Victor’s idealistic recounting of his childhood contrast this? </a:t>
                      </a:r>
                    </a:p>
                    <a:p>
                      <a:endParaRPr lang="en-GB" dirty="0"/>
                    </a:p>
                  </a:txBody>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2118722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Structure: Chapter 2</a:t>
            </a:r>
            <a:endParaRPr dirty="0"/>
          </a:p>
        </p:txBody>
      </p:sp>
      <p:graphicFrame>
        <p:nvGraphicFramePr>
          <p:cNvPr id="6" name="Table 5">
            <a:extLst>
              <a:ext uri="{FF2B5EF4-FFF2-40B4-BE49-F238E27FC236}">
                <a16:creationId xmlns:a16="http://schemas.microsoft.com/office/drawing/2014/main" id="{6D84E034-7D91-4DEA-8172-D09A65C8C185}"/>
              </a:ext>
            </a:extLst>
          </p:cNvPr>
          <p:cNvGraphicFramePr>
            <a:graphicFrameLocks noGrp="1"/>
          </p:cNvGraphicFramePr>
          <p:nvPr>
            <p:extLst>
              <p:ext uri="{D42A27DB-BD31-4B8C-83A1-F6EECF244321}">
                <p14:modId xmlns:p14="http://schemas.microsoft.com/office/powerpoint/2010/main" val="3972261414"/>
              </p:ext>
            </p:extLst>
          </p:nvPr>
        </p:nvGraphicFramePr>
        <p:xfrm>
          <a:off x="414618" y="1221740"/>
          <a:ext cx="6096000" cy="2700020"/>
        </p:xfrm>
        <a:graphic>
          <a:graphicData uri="http://schemas.openxmlformats.org/drawingml/2006/table">
            <a:tbl>
              <a:tblPr firstRow="1" bandRow="1">
                <a:tableStyleId>{664E70F1-78AF-426A-B304-97A9625503BC}</a:tableStyleId>
              </a:tblPr>
              <a:tblGrid>
                <a:gridCol w="6096000">
                  <a:extLst>
                    <a:ext uri="{9D8B030D-6E8A-4147-A177-3AD203B41FA5}">
                      <a16:colId xmlns:a16="http://schemas.microsoft.com/office/drawing/2014/main" val="1866364258"/>
                    </a:ext>
                  </a:extLst>
                </a:gridCol>
              </a:tblGrid>
              <a:tr h="370840">
                <a:tc>
                  <a:txBody>
                    <a:bodyPr/>
                    <a:lstStyle/>
                    <a:p>
                      <a:pPr marL="0" lvl="0" indent="0" algn="l" rtl="0">
                        <a:spcBef>
                          <a:spcPts val="0"/>
                        </a:spcBef>
                        <a:spcAft>
                          <a:spcPts val="0"/>
                        </a:spcAft>
                        <a:buNone/>
                      </a:pPr>
                      <a:r>
                        <a:rPr lang="en-GB" sz="1400" b="1" dirty="0">
                          <a:solidFill>
                            <a:schemeClr val="dk1"/>
                          </a:solidFill>
                          <a:highlight>
                            <a:srgbClr val="FFFFFF"/>
                          </a:highlight>
                          <a:latin typeface="Calibri"/>
                          <a:ea typeface="Calibri"/>
                          <a:cs typeface="Calibri"/>
                          <a:sym typeface="Calibri"/>
                        </a:rPr>
                        <a:t>Opening:</a:t>
                      </a:r>
                      <a:r>
                        <a:rPr lang="en-GB" sz="1400" dirty="0">
                          <a:solidFill>
                            <a:schemeClr val="dk1"/>
                          </a:solidFill>
                          <a:highlight>
                            <a:srgbClr val="FFFFFF"/>
                          </a:highlight>
                          <a:latin typeface="Calibri"/>
                          <a:ea typeface="Calibri"/>
                          <a:cs typeface="Calibri"/>
                          <a:sym typeface="Calibri"/>
                        </a:rPr>
                        <a:t> ‘We were brought up together; there was not quite a year difference in our ages’ </a:t>
                      </a:r>
                    </a:p>
                    <a:p>
                      <a:endParaRPr lang="en-GB" dirty="0"/>
                    </a:p>
                  </a:txBody>
                  <a:tcPr/>
                </a:tc>
                <a:extLst>
                  <a:ext uri="{0D108BD9-81ED-4DB2-BD59-A6C34878D82A}">
                    <a16:rowId xmlns:a16="http://schemas.microsoft.com/office/drawing/2014/main" val="721964393"/>
                  </a:ext>
                </a:extLst>
              </a:tr>
              <a:tr h="370840">
                <a:tc>
                  <a:txBody>
                    <a:bodyPr/>
                    <a:lstStyle/>
                    <a:p>
                      <a:pPr marL="0" lvl="0" indent="0" algn="l" rtl="0">
                        <a:spcBef>
                          <a:spcPts val="800"/>
                        </a:spcBef>
                        <a:spcAft>
                          <a:spcPts val="0"/>
                        </a:spcAft>
                        <a:buNone/>
                      </a:pPr>
                      <a:r>
                        <a:rPr lang="en-GB" sz="1400" b="1" dirty="0">
                          <a:solidFill>
                            <a:schemeClr val="dk1"/>
                          </a:solidFill>
                          <a:highlight>
                            <a:srgbClr val="FFFFFF"/>
                          </a:highlight>
                          <a:latin typeface="Calibri"/>
                          <a:ea typeface="Calibri"/>
                          <a:cs typeface="Calibri"/>
                          <a:sym typeface="Calibri"/>
                        </a:rPr>
                        <a:t>Ending:</a:t>
                      </a:r>
                      <a:r>
                        <a:rPr lang="en-GB" sz="1400" dirty="0">
                          <a:solidFill>
                            <a:schemeClr val="dk1"/>
                          </a:solidFill>
                          <a:highlight>
                            <a:srgbClr val="FFFFFF"/>
                          </a:highlight>
                          <a:latin typeface="Calibri"/>
                          <a:ea typeface="Calibri"/>
                          <a:cs typeface="Calibri"/>
                          <a:sym typeface="Calibri"/>
                        </a:rPr>
                        <a:t> ‘Destiny was too potent, and her immutable laws had decreed my utter and terrible destruction’ </a:t>
                      </a:r>
                    </a:p>
                    <a:p>
                      <a:endParaRPr lang="en-GB" dirty="0"/>
                    </a:p>
                  </a:txBody>
                  <a:tcPr/>
                </a:tc>
                <a:extLst>
                  <a:ext uri="{0D108BD9-81ED-4DB2-BD59-A6C34878D82A}">
                    <a16:rowId xmlns:a16="http://schemas.microsoft.com/office/drawing/2014/main" val="837292941"/>
                  </a:ext>
                </a:extLst>
              </a:tr>
              <a:tr h="370840">
                <a:tc>
                  <a:txBody>
                    <a:bodyPr/>
                    <a:lstStyle/>
                    <a:p>
                      <a:pPr marL="0" lvl="0" indent="0" algn="l" rtl="0">
                        <a:spcBef>
                          <a:spcPts val="800"/>
                        </a:spcBef>
                        <a:spcAft>
                          <a:spcPts val="0"/>
                        </a:spcAft>
                        <a:buNone/>
                      </a:pPr>
                      <a:r>
                        <a:rPr lang="en-GB" sz="1400" b="1" dirty="0">
                          <a:solidFill>
                            <a:schemeClr val="dk1"/>
                          </a:solidFill>
                          <a:highlight>
                            <a:srgbClr val="FFFFFF"/>
                          </a:highlight>
                          <a:latin typeface="Calibri"/>
                          <a:ea typeface="Calibri"/>
                          <a:cs typeface="Calibri"/>
                          <a:sym typeface="Calibri"/>
                        </a:rPr>
                        <a:t>Look out for: </a:t>
                      </a:r>
                    </a:p>
                    <a:p>
                      <a:pPr marL="457200" lvl="0" indent="-332417" algn="l" rtl="0">
                        <a:spcBef>
                          <a:spcPts val="800"/>
                        </a:spcBef>
                        <a:spcAft>
                          <a:spcPts val="0"/>
                        </a:spcAft>
                        <a:buClr>
                          <a:schemeClr val="dk1"/>
                        </a:buClr>
                        <a:buSzPct val="100000"/>
                        <a:buFont typeface="Arial" panose="020B0604020202020204" pitchFamily="34" charset="0"/>
                        <a:buChar char="•"/>
                      </a:pPr>
                      <a:r>
                        <a:rPr lang="en-GB" sz="1400" dirty="0">
                          <a:solidFill>
                            <a:schemeClr val="dk1"/>
                          </a:solidFill>
                          <a:highlight>
                            <a:srgbClr val="FFFFFF"/>
                          </a:highlight>
                          <a:latin typeface="Calibri"/>
                          <a:ea typeface="Calibri"/>
                          <a:cs typeface="Calibri"/>
                          <a:sym typeface="Calibri"/>
                        </a:rPr>
                        <a:t>Increasing hints at the separation of Victor’s domestic home life and independent pursuits </a:t>
                      </a:r>
                    </a:p>
                    <a:p>
                      <a:pPr marL="457200" lvl="0" indent="-332417" algn="l" rtl="0">
                        <a:spcBef>
                          <a:spcPts val="0"/>
                        </a:spcBef>
                        <a:spcAft>
                          <a:spcPts val="0"/>
                        </a:spcAft>
                        <a:buClr>
                          <a:schemeClr val="dk1"/>
                        </a:buClr>
                        <a:buSzPct val="100000"/>
                        <a:buFont typeface="Arial" panose="020B0604020202020204" pitchFamily="34" charset="0"/>
                        <a:buChar char="•"/>
                      </a:pPr>
                      <a:r>
                        <a:rPr lang="en-GB" sz="1400" dirty="0">
                          <a:solidFill>
                            <a:schemeClr val="dk1"/>
                          </a:solidFill>
                          <a:highlight>
                            <a:srgbClr val="FFFFFF"/>
                          </a:highlight>
                          <a:latin typeface="Calibri"/>
                          <a:ea typeface="Calibri"/>
                          <a:cs typeface="Calibri"/>
                          <a:sym typeface="Calibri"/>
                        </a:rPr>
                        <a:t>Foreshadowing and hints at thwart is later to come </a:t>
                      </a:r>
                    </a:p>
                    <a:p>
                      <a:endParaRPr lang="en-GB" dirty="0"/>
                    </a:p>
                  </a:txBody>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2017785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3</a:t>
            </a:r>
            <a:endParaRPr/>
          </a:p>
        </p:txBody>
      </p:sp>
      <p:graphicFrame>
        <p:nvGraphicFramePr>
          <p:cNvPr id="7" name="Table 6">
            <a:extLst>
              <a:ext uri="{FF2B5EF4-FFF2-40B4-BE49-F238E27FC236}">
                <a16:creationId xmlns:a16="http://schemas.microsoft.com/office/drawing/2014/main" id="{42883396-9A23-438A-96DC-3B3715134C1B}"/>
              </a:ext>
            </a:extLst>
          </p:cNvPr>
          <p:cNvGraphicFramePr>
            <a:graphicFrameLocks noGrp="1"/>
          </p:cNvGraphicFramePr>
          <p:nvPr>
            <p:extLst>
              <p:ext uri="{D42A27DB-BD31-4B8C-83A1-F6EECF244321}">
                <p14:modId xmlns:p14="http://schemas.microsoft.com/office/powerpoint/2010/main" val="2913119125"/>
              </p:ext>
            </p:extLst>
          </p:nvPr>
        </p:nvGraphicFramePr>
        <p:xfrm>
          <a:off x="401170" y="1198656"/>
          <a:ext cx="6096000" cy="2486660"/>
        </p:xfrm>
        <a:graphic>
          <a:graphicData uri="http://schemas.openxmlformats.org/drawingml/2006/table">
            <a:tbl>
              <a:tblPr firstRow="1" bandRow="1">
                <a:tableStyleId>{664E70F1-78AF-426A-B304-97A9625503BC}</a:tableStyleId>
              </a:tblPr>
              <a:tblGrid>
                <a:gridCol w="6096000">
                  <a:extLst>
                    <a:ext uri="{9D8B030D-6E8A-4147-A177-3AD203B41FA5}">
                      <a16:colId xmlns:a16="http://schemas.microsoft.com/office/drawing/2014/main" val="1866364258"/>
                    </a:ext>
                  </a:extLst>
                </a:gridCol>
              </a:tblGrid>
              <a:tr h="370840">
                <a:tc>
                  <a:txBody>
                    <a:bodyPr/>
                    <a:lstStyle/>
                    <a:p>
                      <a:pPr marL="0" lvl="0" indent="0" algn="l" rtl="0">
                        <a:spcBef>
                          <a:spcPts val="0"/>
                        </a:spcBef>
                        <a:spcAft>
                          <a:spcPts val="0"/>
                        </a:spcAft>
                        <a:buNone/>
                      </a:pPr>
                      <a:r>
                        <a:rPr lang="en-GB" sz="1400" b="1" dirty="0">
                          <a:solidFill>
                            <a:schemeClr val="dk1"/>
                          </a:solidFill>
                          <a:highlight>
                            <a:srgbClr val="FFFFFF"/>
                          </a:highlight>
                          <a:latin typeface="Calibri"/>
                          <a:ea typeface="Calibri"/>
                          <a:cs typeface="Calibri"/>
                          <a:sym typeface="Calibri"/>
                        </a:rPr>
                        <a:t>Opening:</a:t>
                      </a:r>
                      <a:r>
                        <a:rPr lang="en-GB" sz="1400" dirty="0">
                          <a:solidFill>
                            <a:schemeClr val="dk1"/>
                          </a:solidFill>
                          <a:highlight>
                            <a:srgbClr val="FFFFFF"/>
                          </a:highlight>
                          <a:latin typeface="Calibri"/>
                          <a:ea typeface="Calibri"/>
                          <a:cs typeface="Calibri"/>
                          <a:sym typeface="Calibri"/>
                        </a:rPr>
                        <a:t> ‘When I had attained the age of seventeen my parents resolved that I should become a student at the university of Ingolstadt’ </a:t>
                      </a:r>
                    </a:p>
                    <a:p>
                      <a:endParaRPr lang="en-GB" dirty="0"/>
                    </a:p>
                  </a:txBody>
                  <a:tcPr/>
                </a:tc>
                <a:extLst>
                  <a:ext uri="{0D108BD9-81ED-4DB2-BD59-A6C34878D82A}">
                    <a16:rowId xmlns:a16="http://schemas.microsoft.com/office/drawing/2014/main" val="721964393"/>
                  </a:ext>
                </a:extLst>
              </a:tr>
              <a:tr h="370840">
                <a:tc>
                  <a:txBody>
                    <a:bodyPr/>
                    <a:lstStyle/>
                    <a:p>
                      <a:pPr marL="0" lvl="0" indent="0" algn="l" rtl="0">
                        <a:spcBef>
                          <a:spcPts val="800"/>
                        </a:spcBef>
                        <a:spcAft>
                          <a:spcPts val="0"/>
                        </a:spcAft>
                        <a:buNone/>
                      </a:pPr>
                      <a:r>
                        <a:rPr lang="en-GB" sz="1400" b="1" dirty="0">
                          <a:solidFill>
                            <a:schemeClr val="dk1"/>
                          </a:solidFill>
                          <a:highlight>
                            <a:srgbClr val="FFFFFF"/>
                          </a:highlight>
                          <a:latin typeface="Calibri"/>
                          <a:ea typeface="Calibri"/>
                          <a:cs typeface="Calibri"/>
                          <a:sym typeface="Calibri"/>
                        </a:rPr>
                        <a:t>Ending:</a:t>
                      </a:r>
                      <a:r>
                        <a:rPr lang="en-GB" sz="1400" dirty="0">
                          <a:solidFill>
                            <a:schemeClr val="dk1"/>
                          </a:solidFill>
                          <a:highlight>
                            <a:srgbClr val="FFFFFF"/>
                          </a:highlight>
                          <a:latin typeface="Calibri"/>
                          <a:ea typeface="Calibri"/>
                          <a:cs typeface="Calibri"/>
                          <a:sym typeface="Calibri"/>
                        </a:rPr>
                        <a:t> ‘Thus ended a day memorable to me; it decided my future destiny’ </a:t>
                      </a:r>
                    </a:p>
                    <a:p>
                      <a:endParaRPr lang="en-GB" dirty="0"/>
                    </a:p>
                  </a:txBody>
                  <a:tcPr/>
                </a:tc>
                <a:extLst>
                  <a:ext uri="{0D108BD9-81ED-4DB2-BD59-A6C34878D82A}">
                    <a16:rowId xmlns:a16="http://schemas.microsoft.com/office/drawing/2014/main" val="837292941"/>
                  </a:ext>
                </a:extLst>
              </a:tr>
              <a:tr h="370840">
                <a:tc>
                  <a:txBody>
                    <a:bodyPr/>
                    <a:lstStyle/>
                    <a:p>
                      <a:pPr marL="0" lvl="0" indent="0" algn="l" rtl="0">
                        <a:spcBef>
                          <a:spcPts val="800"/>
                        </a:spcBef>
                        <a:spcAft>
                          <a:spcPts val="0"/>
                        </a:spcAft>
                        <a:buNone/>
                      </a:pPr>
                      <a:r>
                        <a:rPr lang="en-GB" sz="1400" b="1" dirty="0">
                          <a:solidFill>
                            <a:schemeClr val="dk1"/>
                          </a:solidFill>
                          <a:highlight>
                            <a:srgbClr val="FFFFFF"/>
                          </a:highlight>
                          <a:latin typeface="Calibri"/>
                          <a:ea typeface="Calibri"/>
                          <a:cs typeface="Calibri"/>
                          <a:sym typeface="Calibri"/>
                        </a:rPr>
                        <a:t>Look out for: </a:t>
                      </a:r>
                    </a:p>
                    <a:p>
                      <a:pPr marL="457200" lvl="0" indent="-304800" algn="l" rtl="0">
                        <a:spcBef>
                          <a:spcPts val="800"/>
                        </a:spcBef>
                        <a:spcAft>
                          <a:spcPts val="0"/>
                        </a:spcAft>
                        <a:buClr>
                          <a:schemeClr val="dk1"/>
                        </a:buClr>
                        <a:buSzPts val="1200"/>
                        <a:buFont typeface="Arial" panose="020B0604020202020204" pitchFamily="34" charset="0"/>
                        <a:buChar char="•"/>
                      </a:pPr>
                      <a:r>
                        <a:rPr lang="en-GB" sz="1400" dirty="0">
                          <a:solidFill>
                            <a:schemeClr val="dk1"/>
                          </a:solidFill>
                          <a:highlight>
                            <a:srgbClr val="FFFFFF"/>
                          </a:highlight>
                          <a:latin typeface="Calibri"/>
                          <a:ea typeface="Calibri"/>
                          <a:cs typeface="Calibri"/>
                          <a:sym typeface="Calibri"/>
                        </a:rPr>
                        <a:t>The distinct shift between family life and Victor’s life as an individual young man</a:t>
                      </a:r>
                    </a:p>
                    <a:p>
                      <a:pPr marL="457200" lvl="0" indent="-304800" algn="l" rtl="0">
                        <a:spcBef>
                          <a:spcPts val="0"/>
                        </a:spcBef>
                        <a:spcAft>
                          <a:spcPts val="0"/>
                        </a:spcAft>
                        <a:buClr>
                          <a:schemeClr val="dk1"/>
                        </a:buClr>
                        <a:buSzPts val="1200"/>
                        <a:buFont typeface="Arial" panose="020B0604020202020204" pitchFamily="34" charset="0"/>
                        <a:buChar char="•"/>
                      </a:pPr>
                      <a:r>
                        <a:rPr lang="en-GB" sz="1400" dirty="0">
                          <a:solidFill>
                            <a:schemeClr val="dk1"/>
                          </a:solidFill>
                          <a:highlight>
                            <a:srgbClr val="FFFFFF"/>
                          </a:highlight>
                          <a:latin typeface="Calibri"/>
                          <a:ea typeface="Calibri"/>
                          <a:cs typeface="Calibri"/>
                          <a:sym typeface="Calibri"/>
                        </a:rPr>
                        <a:t>Victor’s sudden shifts in emotional response to his grief</a:t>
                      </a:r>
                    </a:p>
                    <a:p>
                      <a:endParaRPr lang="en-GB" dirty="0"/>
                    </a:p>
                  </a:txBody>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359756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301" name="Google Shape;301;p4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a:solidFill>
                  <a:schemeClr val="dk1"/>
                </a:solidFill>
                <a:highlight>
                  <a:srgbClr val="FFFFFF"/>
                </a:highlight>
                <a:latin typeface="Calibri"/>
                <a:ea typeface="Calibri"/>
                <a:cs typeface="Calibri"/>
                <a:sym typeface="Calibri"/>
              </a:rPr>
              <a:t>1. Who are Victor’s family and friends? What do they do?</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400">
                <a:solidFill>
                  <a:schemeClr val="dk1"/>
                </a:solidFill>
                <a:highlight>
                  <a:srgbClr val="FFFFFF"/>
                </a:highlight>
                <a:latin typeface="Calibri"/>
                <a:ea typeface="Calibri"/>
                <a:cs typeface="Calibri"/>
                <a:sym typeface="Calibri"/>
              </a:rPr>
              <a:t>2. How does the Frankenstein family develop in Chapters 1 to 3?  </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400">
                <a:solidFill>
                  <a:schemeClr val="dk1"/>
                </a:solidFill>
                <a:highlight>
                  <a:srgbClr val="FFFFFF"/>
                </a:highlight>
                <a:latin typeface="Calibri"/>
                <a:ea typeface="Calibri"/>
                <a:cs typeface="Calibri"/>
                <a:sym typeface="Calibri"/>
              </a:rPr>
              <a:t>3: How does Victor’s relationship with his father change in Chapters 1 to 3?</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400">
                <a:solidFill>
                  <a:schemeClr val="dk1"/>
                </a:solidFill>
                <a:highlight>
                  <a:srgbClr val="FFFFFF"/>
                </a:highlight>
                <a:latin typeface="Calibri"/>
                <a:ea typeface="Calibri"/>
                <a:cs typeface="Calibri"/>
                <a:sym typeface="Calibri"/>
              </a:rPr>
              <a:t>4. Why is Geneva important to the Frankenstein family?</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400">
                <a:solidFill>
                  <a:schemeClr val="dk1"/>
                </a:solidFill>
                <a:highlight>
                  <a:srgbClr val="FFFFFF"/>
                </a:highlight>
                <a:latin typeface="Calibri"/>
                <a:ea typeface="Calibri"/>
                <a:cs typeface="Calibri"/>
                <a:sym typeface="Calibri"/>
              </a:rPr>
              <a:t>5.</a:t>
            </a:r>
            <a:r>
              <a:rPr lang="en" sz="1400">
                <a:solidFill>
                  <a:schemeClr val="dk1"/>
                </a:solidFill>
                <a:highlight>
                  <a:srgbClr val="FFFFFF"/>
                </a:highlight>
              </a:rPr>
              <a:t> </a:t>
            </a:r>
            <a:r>
              <a:rPr lang="en" sz="1400">
                <a:solidFill>
                  <a:schemeClr val="dk1"/>
                </a:solidFill>
                <a:highlight>
                  <a:srgbClr val="FFFFFF"/>
                </a:highlight>
                <a:latin typeface="Calibri"/>
                <a:ea typeface="Calibri"/>
                <a:cs typeface="Calibri"/>
                <a:sym typeface="Calibri"/>
              </a:rPr>
              <a:t>How does Victor discover science? </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400">
                <a:solidFill>
                  <a:schemeClr val="dk1"/>
                </a:solidFill>
                <a:highlight>
                  <a:srgbClr val="FFFFFF"/>
                </a:highlight>
                <a:latin typeface="Calibri"/>
                <a:ea typeface="Calibri"/>
                <a:cs typeface="Calibri"/>
                <a:sym typeface="Calibri"/>
              </a:rPr>
              <a:t>6. What is Elizabeth’s influence on Victor and Clerval? </a:t>
            </a:r>
            <a:endParaRPr sz="1400">
              <a:solidFill>
                <a:schemeClr val="dk1"/>
              </a:solidFill>
              <a:highlight>
                <a:srgbClr val="FFFFFF"/>
              </a:highlight>
              <a:latin typeface="Calibri"/>
              <a:ea typeface="Calibri"/>
              <a:cs typeface="Calibri"/>
              <a:sym typeface="Calibri"/>
            </a:endParaRPr>
          </a:p>
          <a:p>
            <a:pPr marL="0" lvl="0" indent="0" algn="l" rtl="0">
              <a:spcBef>
                <a:spcPts val="1200"/>
              </a:spcBef>
              <a:spcAft>
                <a:spcPts val="1200"/>
              </a:spcAft>
              <a:buNone/>
            </a:pPr>
            <a:r>
              <a:rPr lang="en" sz="1400">
                <a:solidFill>
                  <a:schemeClr val="dk1"/>
                </a:solidFill>
                <a:highlight>
                  <a:srgbClr val="FFFFFF"/>
                </a:highlight>
                <a:latin typeface="Calibri"/>
                <a:ea typeface="Calibri"/>
                <a:cs typeface="Calibri"/>
                <a:sym typeface="Calibri"/>
              </a:rPr>
              <a:t>7. How does Shelley portray Victor as he comes of age?  </a:t>
            </a:r>
            <a:endParaRPr sz="1400">
              <a:solidFill>
                <a:schemeClr val="dk1"/>
              </a:solidFill>
              <a:highlight>
                <a:srgbClr val="FFFFFF"/>
              </a:highlight>
              <a:latin typeface="Calibri"/>
              <a:ea typeface="Calibri"/>
              <a:cs typeface="Calibri"/>
              <a:sym typeface="Calibri"/>
            </a:endParaRPr>
          </a:p>
        </p:txBody>
      </p:sp>
      <p:pic>
        <p:nvPicPr>
          <p:cNvPr id="302" name="Google Shape;302;p4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a:spLocks noGrp="1"/>
          </p:cNvSpPr>
          <p:nvPr>
            <p:ph type="title"/>
          </p:nvPr>
        </p:nvSpPr>
        <p:spPr>
          <a:xfrm>
            <a:off x="311700" y="156600"/>
            <a:ext cx="85206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39285"/>
              <a:buFont typeface="Arial"/>
              <a:buNone/>
            </a:pPr>
            <a:r>
              <a:rPr lang="en" b="1" dirty="0">
                <a:latin typeface="Calibri"/>
                <a:ea typeface="Calibri"/>
                <a:cs typeface="Calibri"/>
                <a:sym typeface="Calibri"/>
              </a:rPr>
              <a:t>Quick re-cap - Chapter 3 so far:</a:t>
            </a:r>
            <a:endParaRPr b="1" dirty="0">
              <a:latin typeface="Calibri"/>
              <a:ea typeface="Calibri"/>
              <a:cs typeface="Calibri"/>
              <a:sym typeface="Calibri"/>
            </a:endParaRPr>
          </a:p>
        </p:txBody>
      </p:sp>
      <p:sp>
        <p:nvSpPr>
          <p:cNvPr id="308" name="Google Shape;308;p49"/>
          <p:cNvSpPr txBox="1">
            <a:spLocks noGrp="1"/>
          </p:cNvSpPr>
          <p:nvPr>
            <p:ph type="body" idx="1"/>
          </p:nvPr>
        </p:nvSpPr>
        <p:spPr>
          <a:xfrm>
            <a:off x="311700" y="860612"/>
            <a:ext cx="6936265" cy="4219338"/>
          </a:xfrm>
          <a:prstGeom prst="rect">
            <a:avLst/>
          </a:prstGeom>
        </p:spPr>
        <p:txBody>
          <a:bodyPr spcFirstLastPara="1" wrap="square" lIns="91425" tIns="91425" rIns="91425" bIns="91425" anchor="t" anchorCtr="0">
            <a:normAutofit/>
          </a:bodyPr>
          <a:lstStyle/>
          <a:p>
            <a:pPr marL="0" lvl="0" indent="0">
              <a:buClr>
                <a:schemeClr val="dk1"/>
              </a:buClr>
              <a:buSzPct val="39285"/>
              <a:buNone/>
            </a:pPr>
            <a: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rPr>
              <a:t>Write 3 - 4 sentences.</a:t>
            </a:r>
          </a:p>
          <a:p>
            <a:pPr marL="0" lvl="0" indent="0">
              <a:buNone/>
            </a:pPr>
            <a: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rPr>
              <a:t>Use appropriate quotations.</a:t>
            </a:r>
          </a:p>
          <a:p>
            <a:pPr marL="0" lvl="0" indent="0">
              <a:buNone/>
            </a:pPr>
            <a:endPar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rPr>
              <a:t>1. </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What is Frankenstein’s opinion of Krempe, and why?</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2700" lvl="0" indent="-12700" algn="l" rtl="0">
              <a:spcBef>
                <a:spcPts val="800"/>
              </a:spcBef>
              <a:spcAft>
                <a:spcPts val="0"/>
              </a:spcAft>
              <a:buClr>
                <a:schemeClr val="dk1"/>
              </a:buClr>
              <a:buSzPct val="34375"/>
              <a:buFont typeface="Arial"/>
              <a:buNone/>
            </a:pP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2700" lvl="0" indent="-12700" algn="l" rtl="0">
              <a:spcBef>
                <a:spcPts val="800"/>
              </a:spcBef>
              <a:spcAft>
                <a:spcPts val="0"/>
              </a:spcAft>
              <a:buClr>
                <a:schemeClr val="dk1"/>
              </a:buClr>
              <a:buSzPct val="34375"/>
              <a:buFont typeface="Arial"/>
              <a:buNone/>
            </a:pP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What is Frankenstein’s opinion of M. Waldam and why?</a:t>
            </a:r>
          </a:p>
          <a:p>
            <a:pPr marL="12700" lvl="0" indent="-12700" algn="l" rtl="0">
              <a:spcBef>
                <a:spcPts val="800"/>
              </a:spcBef>
              <a:spcAft>
                <a:spcPts val="0"/>
              </a:spcAft>
              <a:buClr>
                <a:schemeClr val="dk1"/>
              </a:buClr>
              <a:buSzPct val="34375"/>
              <a:buFont typeface="Arial"/>
              <a:buNone/>
            </a:pP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800"/>
              </a:spcBef>
              <a:spcAft>
                <a:spcPts val="0"/>
              </a:spcAft>
              <a:buClr>
                <a:schemeClr val="dk1"/>
              </a:buClr>
              <a:buSzPct val="34375"/>
              <a:buFont typeface="Arial"/>
              <a:buNone/>
            </a:pPr>
            <a:r>
              <a:rPr lang="en"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rPr>
              <a:t>For both </a:t>
            </a:r>
            <a:r>
              <a:rPr lang="en-GB"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rPr>
              <a:t>question</a:t>
            </a:r>
            <a:r>
              <a:rPr lang="en" sz="2000"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rPr>
              <a:t>s: </a:t>
            </a:r>
            <a:r>
              <a:rPr lang="en"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consider the role that the concept of ‘aesthetics’ has in relation to Frankenstein’s opinions of his professors?</a:t>
            </a:r>
            <a:endParaRPr sz="20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Section 3: Chapter 4</a:t>
            </a:r>
            <a:endParaRPr/>
          </a:p>
        </p:txBody>
      </p:sp>
      <p:sp>
        <p:nvSpPr>
          <p:cNvPr id="314" name="Google Shape;314;p50"/>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Wh</a:t>
            </a:r>
            <a:r>
              <a:rPr lang="en-GB" dirty="0"/>
              <a:t>y</a:t>
            </a:r>
            <a:r>
              <a:rPr lang="en" dirty="0"/>
              <a:t> does Victor persist in his ambition to create new life?</a:t>
            </a:r>
            <a:endParaRPr dirty="0"/>
          </a:p>
          <a:p>
            <a:pPr marL="0" lvl="0" indent="0" algn="ctr" rtl="0">
              <a:spcBef>
                <a:spcPts val="0"/>
              </a:spcBef>
              <a:spcAft>
                <a:spcPts val="0"/>
              </a:spcAft>
              <a:buNone/>
            </a:pPr>
            <a:r>
              <a:rPr lang="en" dirty="0"/>
              <a:t> Is everything scientifically possible ethically justifiable?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1700" y="173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 of Key Points</a:t>
            </a:r>
            <a:endParaRPr dirty="0"/>
          </a:p>
        </p:txBody>
      </p:sp>
      <p:sp>
        <p:nvSpPr>
          <p:cNvPr id="100" name="Google Shape;100;p15"/>
          <p:cNvSpPr txBox="1">
            <a:spLocks noGrp="1"/>
          </p:cNvSpPr>
          <p:nvPr>
            <p:ph type="body" idx="1"/>
          </p:nvPr>
        </p:nvSpPr>
        <p:spPr>
          <a:xfrm>
            <a:off x="311700" y="647700"/>
            <a:ext cx="6929541" cy="392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Letter 1: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Walton writes to his sister, Margaret Saville, explaining his progress so far with his Arctic expedition.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He gives his current and next geographical location: St Petersburg and then Archangel.</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Letter 2: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In Archangel, Walton writes again to his sister, telling her about his crew.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He tells her that he is certain of success, and writes of the wondrous Arctic landscape.</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Letter 3: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The length of this letter shows that there seems to be little worth writing to his sister about. </a:t>
            </a:r>
            <a:endParaRPr sz="1600" dirty="0">
              <a:solidFill>
                <a:schemeClr val="dk1"/>
              </a:solidFill>
              <a:highlight>
                <a:srgbClr val="FFFFFF"/>
              </a:highlight>
              <a:latin typeface="Calibri"/>
              <a:ea typeface="Calibri"/>
              <a:cs typeface="Calibri"/>
              <a:sym typeface="Calibri"/>
            </a:endParaRPr>
          </a:p>
          <a:p>
            <a:pPr marL="6858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His crew are as yet unfazed by any of the cold weather or icebergs that they encounter. </a:t>
            </a:r>
            <a:endParaRPr sz="1600" dirty="0">
              <a:solidFill>
                <a:schemeClr val="dk1"/>
              </a:solidFill>
              <a:highlight>
                <a:srgbClr val="FFFFFF"/>
              </a:highlight>
              <a:latin typeface="Calibri"/>
              <a:ea typeface="Calibri"/>
              <a:cs typeface="Calibri"/>
              <a:sym typeface="Calibri"/>
            </a:endParaRPr>
          </a:p>
          <a:p>
            <a:pPr marL="685800" lvl="0" indent="-342900" algn="l" rtl="0">
              <a:spcBef>
                <a:spcPts val="0"/>
              </a:spcBef>
              <a:spcAft>
                <a:spcPts val="0"/>
              </a:spcAft>
              <a:buClr>
                <a:schemeClr val="dk1"/>
              </a:buClr>
              <a:buSzPts val="18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He reassures his sister that he will not ‘rashly encounter danger’, while also boasting of the anticipated triumph of his expedition.</a:t>
            </a:r>
            <a:endParaRPr sz="1600" dirty="0">
              <a:solidFill>
                <a:schemeClr val="dk1"/>
              </a:solidFill>
              <a:highlight>
                <a:srgbClr val="FFFFFF"/>
              </a:highlight>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endParaRPr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320" name="Google Shape;320;p51"/>
          <p:cNvSpPr txBox="1">
            <a:spLocks noGrp="1"/>
          </p:cNvSpPr>
          <p:nvPr>
            <p:ph type="body" idx="1"/>
          </p:nvPr>
        </p:nvSpPr>
        <p:spPr>
          <a:xfrm>
            <a:off x="311700" y="1152475"/>
            <a:ext cx="6848859" cy="3416400"/>
          </a:xfrm>
          <a:prstGeom prst="rect">
            <a:avLst/>
          </a:prstGeom>
        </p:spPr>
        <p:txBody>
          <a:bodyPr spcFirstLastPara="1" wrap="square" lIns="91425" tIns="91425" rIns="91425" bIns="91425" anchor="t" anchorCtr="0">
            <a:normAutofit/>
          </a:bodyPr>
          <a:lstStyle/>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arrives at Ingolstadt University, meeting Professors Krempe and Waldman. He prefers Waldman over Krempe, partly because he finds Krempe ugly and partly because Waldman flatters his ego.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admiration and friendship with Professor Waldman develops.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becomes fascinated with life and death, and begins to consider the possibility of reanimation.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has an (unrevealed) epiphany about the secret of the creation of life, and begins collecting the body parts of dead humans and animals, obsessively assembling them into a creature.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Victor’s obsessive work is detrimental to his health and his relationships with others.</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16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4</a:t>
            </a:r>
            <a:endParaRPr/>
          </a:p>
        </p:txBody>
      </p:sp>
      <p:graphicFrame>
        <p:nvGraphicFramePr>
          <p:cNvPr id="326" name="Google Shape;326;p52"/>
          <p:cNvGraphicFramePr/>
          <p:nvPr>
            <p:extLst>
              <p:ext uri="{D42A27DB-BD31-4B8C-83A1-F6EECF244321}">
                <p14:modId xmlns:p14="http://schemas.microsoft.com/office/powerpoint/2010/main" val="1725191894"/>
              </p:ext>
            </p:extLst>
          </p:nvPr>
        </p:nvGraphicFramePr>
        <p:xfrm>
          <a:off x="421350" y="1017725"/>
          <a:ext cx="8520600" cy="3817218"/>
        </p:xfrm>
        <a:graphic>
          <a:graphicData uri="http://schemas.openxmlformats.org/drawingml/2006/table">
            <a:tbl>
              <a:tblPr>
                <a:noFill/>
                <a:tableStyleId>{664E70F1-78AF-426A-B304-97A9625503BC}</a:tableStyleId>
              </a:tblPr>
              <a:tblGrid>
                <a:gridCol w="1383450">
                  <a:extLst>
                    <a:ext uri="{9D8B030D-6E8A-4147-A177-3AD203B41FA5}">
                      <a16:colId xmlns:a16="http://schemas.microsoft.com/office/drawing/2014/main" val="20000"/>
                    </a:ext>
                  </a:extLst>
                </a:gridCol>
                <a:gridCol w="4296950">
                  <a:extLst>
                    <a:ext uri="{9D8B030D-6E8A-4147-A177-3AD203B41FA5}">
                      <a16:colId xmlns:a16="http://schemas.microsoft.com/office/drawing/2014/main" val="20001"/>
                    </a:ext>
                  </a:extLst>
                </a:gridCol>
                <a:gridCol w="2840200">
                  <a:extLst>
                    <a:ext uri="{9D8B030D-6E8A-4147-A177-3AD203B41FA5}">
                      <a16:colId xmlns:a16="http://schemas.microsoft.com/office/drawing/2014/main" val="20002"/>
                    </a:ext>
                  </a:extLst>
                </a:gridCol>
              </a:tblGrid>
              <a:tr h="333000">
                <a:tc>
                  <a:txBody>
                    <a:bodyPr/>
                    <a:lstStyle/>
                    <a:p>
                      <a:pPr marL="63500" marR="63500" lvl="0" indent="0" algn="l" rtl="0">
                        <a:lnSpc>
                          <a:spcPct val="115000"/>
                        </a:lnSpc>
                        <a:spcBef>
                          <a:spcPts val="0"/>
                        </a:spcBef>
                        <a:spcAft>
                          <a:spcPts val="0"/>
                        </a:spcAft>
                        <a:buNone/>
                      </a:pPr>
                      <a:r>
                        <a:rPr lang="en" sz="1200" b="1" dirty="0">
                          <a:latin typeface="Calibri"/>
                          <a:ea typeface="Calibri"/>
                          <a:cs typeface="Calibri"/>
                          <a:sym typeface="Calibri"/>
                        </a:rPr>
                        <a:t>Word</a:t>
                      </a:r>
                      <a:r>
                        <a:rPr lang="en" sz="1200" dirty="0">
                          <a:latin typeface="Calibri"/>
                          <a:ea typeface="Calibri"/>
                          <a:cs typeface="Calibri"/>
                          <a:sym typeface="Calibri"/>
                        </a:rPr>
                        <a: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964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natural philosophy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‘From this day</a:t>
                      </a:r>
                      <a:r>
                        <a:rPr lang="en" sz="1200" b="1" i="1">
                          <a:latin typeface="Calibri"/>
                          <a:ea typeface="Calibri"/>
                          <a:cs typeface="Calibri"/>
                          <a:sym typeface="Calibri"/>
                        </a:rPr>
                        <a:t> </a:t>
                      </a:r>
                      <a:r>
                        <a:rPr lang="en" sz="1200" i="1">
                          <a:latin typeface="Calibri"/>
                          <a:ea typeface="Calibri"/>
                          <a:cs typeface="Calibri"/>
                          <a:sym typeface="Calibri"/>
                        </a:rPr>
                        <a:t>natural philosophy, and particularly chemistry, in the most comprehensive sense of the term, became nearly my sole occupation’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the study of all natural phenomena in the physical world (in the 19th century)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1046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physiognomy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‘I found even in M. Krempe a great deal of sound sense and real information, combined, it is true, with a repulsive physiognomy and manners’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physical appearance of the face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824025">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infallibly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‘A mind of moderate capacity which closely pursues one study must</a:t>
                      </a:r>
                      <a:r>
                        <a:rPr lang="en" sz="1200" b="1" i="1">
                          <a:latin typeface="Calibri"/>
                          <a:ea typeface="Calibri"/>
                          <a:cs typeface="Calibri"/>
                          <a:sym typeface="Calibri"/>
                        </a:rPr>
                        <a:t> </a:t>
                      </a:r>
                      <a:r>
                        <a:rPr lang="en" sz="1200" i="1">
                          <a:latin typeface="Calibri"/>
                          <a:ea typeface="Calibri"/>
                          <a:cs typeface="Calibri"/>
                          <a:sym typeface="Calibri"/>
                        </a:rPr>
                        <a:t>infallibly arrive at great proficiency in that study’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 a way that is never wrong or never fails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5433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minutiae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 paused, examining and analysing all the minutiae of causation’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small or unimportant details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Pit </a:t>
            </a:r>
            <a:r>
              <a:rPr lang="en-GB" dirty="0"/>
              <a:t>S</a:t>
            </a:r>
            <a:r>
              <a:rPr lang="en" dirty="0"/>
              <a:t>top: vocabulary and creative writing</a:t>
            </a:r>
            <a:endParaRPr dirty="0"/>
          </a:p>
        </p:txBody>
      </p:sp>
      <p:sp>
        <p:nvSpPr>
          <p:cNvPr id="332" name="Google Shape;332;p53"/>
          <p:cNvSpPr txBox="1">
            <a:spLocks noGrp="1"/>
          </p:cNvSpPr>
          <p:nvPr>
            <p:ph type="body" idx="1"/>
          </p:nvPr>
        </p:nvSpPr>
        <p:spPr>
          <a:xfrm>
            <a:off x="311700" y="1152475"/>
            <a:ext cx="686902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Select up to 5 words from a previous vocabulary table.  </a:t>
            </a: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latin typeface="Calibri"/>
                <a:ea typeface="Calibri"/>
                <a:cs typeface="Calibri"/>
                <a:sym typeface="Calibri"/>
              </a:rPr>
              <a:t>Learners must use all 5 words appropriately in a short writing task. Present them with a writing stimulus, or scenario for some creative or transactional writing. </a:t>
            </a: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r>
              <a:rPr lang="en" dirty="0">
                <a:solidFill>
                  <a:schemeClr val="dk1"/>
                </a:solidFill>
                <a:latin typeface="Calibri"/>
                <a:ea typeface="Calibri"/>
                <a:cs typeface="Calibri"/>
                <a:sym typeface="Calibri"/>
              </a:rPr>
              <a:t>An example scenario stimulus: </a:t>
            </a:r>
            <a:r>
              <a:rPr lang="en" b="1" dirty="0">
                <a:solidFill>
                  <a:schemeClr val="dk1"/>
                </a:solidFill>
                <a:latin typeface="Calibri"/>
                <a:ea typeface="Calibri"/>
                <a:cs typeface="Calibri"/>
                <a:sym typeface="Calibri"/>
              </a:rPr>
              <a:t>Write about a time when something important to you did not go to plan. </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Prescribe the time limit for the writing. Some of the writing produced can then be live marked under a visualiser. </a:t>
            </a:r>
            <a:endParaRPr dirty="0">
              <a:solidFill>
                <a:schemeClr val="dk1"/>
              </a:solidFill>
              <a:latin typeface="Calibri"/>
              <a:ea typeface="Calibri"/>
              <a:cs typeface="Calibri"/>
              <a:sym typeface="Calibri"/>
            </a:endParaRPr>
          </a:p>
          <a:p>
            <a:pPr marL="0" lvl="0" indent="0" algn="l" rtl="0">
              <a:spcBef>
                <a:spcPts val="0"/>
              </a:spcBef>
              <a:spcAft>
                <a:spcPts val="1200"/>
              </a:spcAft>
              <a:buNone/>
            </a:pP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4"/>
          <p:cNvSpPr txBox="1">
            <a:spLocks noGrp="1"/>
          </p:cNvSpPr>
          <p:nvPr>
            <p:ph type="title"/>
          </p:nvPr>
        </p:nvSpPr>
        <p:spPr>
          <a:xfrm>
            <a:off x="311700" y="116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Example: vocabulary and creative writing</a:t>
            </a:r>
            <a:endParaRPr dirty="0"/>
          </a:p>
        </p:txBody>
      </p:sp>
      <p:sp>
        <p:nvSpPr>
          <p:cNvPr id="338" name="Google Shape;338;p54"/>
          <p:cNvSpPr txBox="1">
            <a:spLocks noGrp="1"/>
          </p:cNvSpPr>
          <p:nvPr>
            <p:ph type="body" idx="1"/>
          </p:nvPr>
        </p:nvSpPr>
        <p:spPr>
          <a:xfrm>
            <a:off x="5618650" y="836450"/>
            <a:ext cx="3213600" cy="3898200"/>
          </a:xfrm>
          <a:prstGeom prst="rect">
            <a:avLst/>
          </a:prstGeom>
          <a:solidFill>
            <a:schemeClr val="bg1"/>
          </a:solidFill>
          <a:ln w="28575">
            <a:solidFill>
              <a:schemeClr val="accent1"/>
            </a:solidFill>
          </a:ln>
        </p:spPr>
        <p:txBody>
          <a:bodyPr spcFirstLastPara="1" wrap="square" lIns="91425" tIns="91425" rIns="91425" bIns="91425" anchor="t" anchorCtr="0">
            <a:normAutofit/>
          </a:bodyPr>
          <a:lstStyle/>
          <a:p>
            <a:pPr marL="0" lvl="0" indent="0" algn="l" rtl="0">
              <a:spcBef>
                <a:spcPts val="0"/>
              </a:spcBef>
              <a:spcAft>
                <a:spcPts val="0"/>
              </a:spcAft>
              <a:buNone/>
            </a:pPr>
            <a:r>
              <a:rPr lang="en" b="1" dirty="0"/>
              <a:t>Task:</a:t>
            </a:r>
            <a:endParaRPr b="1" dirty="0"/>
          </a:p>
          <a:p>
            <a:pPr marL="0" lvl="0" indent="0" algn="l" rtl="0">
              <a:spcBef>
                <a:spcPts val="1200"/>
              </a:spcBef>
              <a:spcAft>
                <a:spcPts val="0"/>
              </a:spcAft>
              <a:buNone/>
            </a:pPr>
            <a:r>
              <a:rPr lang="en" dirty="0"/>
              <a:t>Use all 5 words accurately and appropriately to write about a time when someone did something that annoyed you. </a:t>
            </a:r>
            <a:endParaRPr dirty="0"/>
          </a:p>
          <a:p>
            <a:pPr marL="0" lvl="0" indent="0" algn="l" rtl="0">
              <a:spcBef>
                <a:spcPts val="1200"/>
              </a:spcBef>
              <a:spcAft>
                <a:spcPts val="0"/>
              </a:spcAft>
              <a:buNone/>
            </a:pPr>
            <a:r>
              <a:rPr lang="en" dirty="0"/>
              <a:t>You may alter word endings to make sure your sentences make sense e.g.</a:t>
            </a:r>
            <a:endParaRPr dirty="0"/>
          </a:p>
          <a:p>
            <a:pPr marL="0" lvl="0" indent="0" algn="l" rtl="0">
              <a:spcBef>
                <a:spcPts val="1200"/>
              </a:spcBef>
              <a:spcAft>
                <a:spcPts val="0"/>
              </a:spcAft>
              <a:buNone/>
            </a:pPr>
            <a:r>
              <a:rPr lang="en" dirty="0"/>
              <a:t>Irksome - irksomeness</a:t>
            </a:r>
            <a:endParaRPr dirty="0"/>
          </a:p>
          <a:p>
            <a:pPr marL="0" lvl="0" indent="0" algn="l" rtl="0">
              <a:spcBef>
                <a:spcPts val="1200"/>
              </a:spcBef>
              <a:spcAft>
                <a:spcPts val="0"/>
              </a:spcAft>
              <a:buNone/>
            </a:pPr>
            <a:r>
              <a:rPr lang="en" dirty="0"/>
              <a:t>Malignity - malign - malignant</a:t>
            </a:r>
            <a:endParaRPr dirty="0"/>
          </a:p>
          <a:p>
            <a:pPr marL="0" lvl="0" indent="0" algn="l" rtl="0">
              <a:spcBef>
                <a:spcPts val="1200"/>
              </a:spcBef>
              <a:spcAft>
                <a:spcPts val="0"/>
              </a:spcAft>
              <a:buNone/>
            </a:pPr>
            <a:r>
              <a:rPr lang="en" dirty="0"/>
              <a:t>Splendour - splendid -splendorous</a:t>
            </a:r>
            <a:endParaRPr dirty="0"/>
          </a:p>
          <a:p>
            <a:pPr marL="0" lvl="0" indent="0" algn="l" rtl="0">
              <a:spcBef>
                <a:spcPts val="1200"/>
              </a:spcBef>
              <a:spcAft>
                <a:spcPts val="1200"/>
              </a:spcAft>
              <a:buNone/>
            </a:pPr>
            <a:r>
              <a:rPr lang="en" u="sng" dirty="0"/>
              <a:t>Time limit: </a:t>
            </a:r>
            <a:r>
              <a:rPr lang="en" dirty="0"/>
              <a:t>15 minutes</a:t>
            </a:r>
            <a:endParaRPr dirty="0"/>
          </a:p>
        </p:txBody>
      </p:sp>
      <p:graphicFrame>
        <p:nvGraphicFramePr>
          <p:cNvPr id="339" name="Google Shape;339;p54"/>
          <p:cNvGraphicFramePr/>
          <p:nvPr>
            <p:extLst>
              <p:ext uri="{D42A27DB-BD31-4B8C-83A1-F6EECF244321}">
                <p14:modId xmlns:p14="http://schemas.microsoft.com/office/powerpoint/2010/main" val="2925322368"/>
              </p:ext>
            </p:extLst>
          </p:nvPr>
        </p:nvGraphicFramePr>
        <p:xfrm>
          <a:off x="419788" y="911588"/>
          <a:ext cx="4870575" cy="3910816"/>
        </p:xfrm>
        <a:graphic>
          <a:graphicData uri="http://schemas.openxmlformats.org/drawingml/2006/table">
            <a:tbl>
              <a:tblPr>
                <a:noFill/>
                <a:tableStyleId>{93C32F16-5732-467A-886B-67FCF679FF26}</a:tableStyleId>
              </a:tblPr>
              <a:tblGrid>
                <a:gridCol w="2065675">
                  <a:extLst>
                    <a:ext uri="{9D8B030D-6E8A-4147-A177-3AD203B41FA5}">
                      <a16:colId xmlns:a16="http://schemas.microsoft.com/office/drawing/2014/main" val="20000"/>
                    </a:ext>
                  </a:extLst>
                </a:gridCol>
                <a:gridCol w="2804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dirty="0"/>
                        <a:t>Word </a:t>
                      </a:r>
                      <a:endParaRPr dirty="0"/>
                    </a:p>
                  </a:txBody>
                  <a:tcPr marL="91425" marR="91425" marT="91425" marB="91425"/>
                </a:tc>
                <a:tc>
                  <a:txBody>
                    <a:bodyPr/>
                    <a:lstStyle/>
                    <a:p>
                      <a:pPr marL="0" lvl="0" indent="0" algn="l" rtl="0">
                        <a:spcBef>
                          <a:spcPts val="0"/>
                        </a:spcBef>
                        <a:spcAft>
                          <a:spcPts val="0"/>
                        </a:spcAft>
                        <a:buNone/>
                      </a:pPr>
                      <a:r>
                        <a:rPr lang="en"/>
                        <a:t>definition</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irksome </a:t>
                      </a:r>
                      <a:endParaRPr/>
                    </a:p>
                  </a:txBody>
                  <a:tcPr marL="91425" marR="91425" marT="91425" marB="91425"/>
                </a:tc>
                <a:tc>
                  <a:txBody>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annoying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malignity</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quality of intending to cause harm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r h="381000">
                <a:tc>
                  <a:txBody>
                    <a:bodyPr/>
                    <a:lstStyle/>
                    <a:p>
                      <a:pPr marL="63500" marR="635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splendour </a:t>
                      </a:r>
                      <a:endParaRPr/>
                    </a:p>
                  </a:txBody>
                  <a:tcPr marL="91425" marR="91425" marT="91425" marB="91425"/>
                </a:tc>
                <a:tc>
                  <a:txBody>
                    <a:bodyPr/>
                    <a:lstStyle/>
                    <a:p>
                      <a:pPr marL="63500" marR="635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magnificence; great show of riches or costly things; pomp, parade </a:t>
                      </a:r>
                      <a:endParaRPr sz="1200">
                        <a:solidFill>
                          <a:schemeClr val="dk1"/>
                        </a:solidFill>
                        <a:latin typeface="Calibri"/>
                        <a:ea typeface="Calibri"/>
                        <a:cs typeface="Calibri"/>
                        <a:sym typeface="Calibri"/>
                      </a:endParaRPr>
                    </a:p>
                    <a:p>
                      <a:pPr marL="63500" marR="6350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(transitive verb:</a:t>
                      </a:r>
                      <a:r>
                        <a:rPr lang="en" sz="1200">
                          <a:solidFill>
                            <a:schemeClr val="dk1"/>
                          </a:solidFill>
                          <a:latin typeface="Calibri"/>
                          <a:ea typeface="Calibri"/>
                          <a:cs typeface="Calibri"/>
                          <a:sym typeface="Calibri"/>
                        </a:rPr>
                        <a:t> to move with splendour) </a:t>
                      </a:r>
                      <a:endParaRPr/>
                    </a:p>
                  </a:txBody>
                  <a:tcPr marL="91425" marR="91425" marT="91425" marB="91425"/>
                </a:tc>
                <a:extLst>
                  <a:ext uri="{0D108BD9-81ED-4DB2-BD59-A6C34878D82A}">
                    <a16:rowId xmlns:a16="http://schemas.microsoft.com/office/drawing/2014/main" val="10003"/>
                  </a:ext>
                </a:extLst>
              </a:tr>
              <a:tr h="381000">
                <a:tc>
                  <a:txBody>
                    <a:bodyPr/>
                    <a:lstStyle/>
                    <a:p>
                      <a:pPr marL="63500" marR="635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fervent </a:t>
                      </a:r>
                      <a:endParaRPr/>
                    </a:p>
                  </a:txBody>
                  <a:tcPr marL="91425" marR="91425" marT="91425" marB="91425"/>
                </a:tc>
                <a:tc>
                  <a:txBody>
                    <a:bodyPr/>
                    <a:lstStyle/>
                    <a:p>
                      <a:pPr marL="63500" marR="635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of persons, their passions, dispositions or actions; ardent, intensely earnest, often used in relation to love or hatred (from 17th century onwards) </a:t>
                      </a:r>
                      <a:endParaRPr dirty="0"/>
                    </a:p>
                  </a:txBody>
                  <a:tcPr marL="91425" marR="91425" marT="91425" marB="91425"/>
                </a:tc>
                <a:extLst>
                  <a:ext uri="{0D108BD9-81ED-4DB2-BD59-A6C34878D82A}">
                    <a16:rowId xmlns:a16="http://schemas.microsoft.com/office/drawing/2014/main" val="10004"/>
                  </a:ext>
                </a:extLst>
              </a:tr>
              <a:tr h="381000">
                <a:tc>
                  <a:txBody>
                    <a:bodyPr/>
                    <a:lstStyle/>
                    <a:p>
                      <a:pPr marL="63500" marR="635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minutiae  </a:t>
                      </a:r>
                      <a:endParaRPr/>
                    </a:p>
                  </a:txBody>
                  <a:tcPr marL="91425" marR="91425" marT="91425" marB="91425"/>
                </a:tc>
                <a:tc>
                  <a:txBody>
                    <a:bodyPr/>
                    <a:lstStyle/>
                    <a:p>
                      <a:pPr marL="63500" marR="6350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small or unimportant details  </a:t>
                      </a: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351" name="Google Shape;351;p56"/>
          <p:cNvSpPr txBox="1">
            <a:spLocks noGrp="1"/>
          </p:cNvSpPr>
          <p:nvPr>
            <p:ph type="body" idx="1"/>
          </p:nvPr>
        </p:nvSpPr>
        <p:spPr>
          <a:xfrm>
            <a:off x="311700" y="1152475"/>
            <a:ext cx="691609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1. Why is Victor’s continued dislike for Krempe significant in this chapter and the next?</a:t>
            </a:r>
            <a:endParaRPr sz="16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highlight>
                  <a:srgbClr val="FFFFFF"/>
                </a:highlight>
                <a:latin typeface="Calibri"/>
                <a:ea typeface="Calibri"/>
                <a:cs typeface="Calibri"/>
                <a:sym typeface="Calibri"/>
              </a:rPr>
              <a:t>2. Why, after his scientific epiphany, does Victor never query the ethics of his experiment?</a:t>
            </a:r>
            <a:endParaRPr sz="16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highlight>
                  <a:srgbClr val="FFFFFF"/>
                </a:highlight>
                <a:latin typeface="Calibri"/>
                <a:ea typeface="Calibri"/>
                <a:cs typeface="Calibri"/>
                <a:sym typeface="Calibri"/>
              </a:rPr>
              <a:t>3. Why are the details of this scientific epiphany never revealed? </a:t>
            </a:r>
            <a:endParaRPr sz="16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highlight>
                  <a:srgbClr val="FFFFFF"/>
                </a:highlight>
                <a:latin typeface="Calibri"/>
                <a:ea typeface="Calibri"/>
                <a:cs typeface="Calibri"/>
                <a:sym typeface="Calibri"/>
              </a:rPr>
              <a:t>4. Why is Victor motivated to carry out such gruesome tasks in the name of ‘science’?</a:t>
            </a:r>
            <a:endParaRPr sz="16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600" dirty="0">
                <a:solidFill>
                  <a:schemeClr val="dk1"/>
                </a:solidFill>
                <a:highlight>
                  <a:srgbClr val="FFFFFF"/>
                </a:highlight>
                <a:latin typeface="Calibri"/>
                <a:ea typeface="Calibri"/>
                <a:cs typeface="Calibri"/>
                <a:sym typeface="Calibri"/>
              </a:rPr>
              <a:t>5. Why is he driven to obsession while making the </a:t>
            </a:r>
            <a:r>
              <a:rPr lang="en-GB" sz="1600" dirty="0">
                <a:solidFill>
                  <a:schemeClr val="dk1"/>
                </a:solidFill>
                <a:highlight>
                  <a:srgbClr val="FFFFFF"/>
                </a:highlight>
                <a:latin typeface="Calibri"/>
                <a:ea typeface="Calibri"/>
                <a:cs typeface="Calibri"/>
                <a:sym typeface="Calibri"/>
              </a:rPr>
              <a:t>Creature</a:t>
            </a:r>
            <a:r>
              <a:rPr lang="en" sz="1600" dirty="0">
                <a:solidFill>
                  <a:schemeClr val="dk1"/>
                </a:solidFill>
                <a:highlight>
                  <a:srgbClr val="FFFFFF"/>
                </a:highlight>
                <a:latin typeface="Calibri"/>
                <a:ea typeface="Calibri"/>
                <a:cs typeface="Calibri"/>
                <a:sym typeface="Calibri"/>
              </a:rPr>
              <a:t>?</a:t>
            </a:r>
            <a:endParaRPr sz="1600" dirty="0">
              <a:solidFill>
                <a:schemeClr val="dk1"/>
              </a:solidFill>
              <a:highlight>
                <a:srgbClr val="FFFFFF"/>
              </a:highlight>
              <a:latin typeface="Calibri"/>
              <a:ea typeface="Calibri"/>
              <a:cs typeface="Calibri"/>
              <a:sym typeface="Calibri"/>
            </a:endParaRPr>
          </a:p>
          <a:p>
            <a:pPr marL="0" lvl="0" indent="0" algn="l" rtl="0">
              <a:spcBef>
                <a:spcPts val="1200"/>
              </a:spcBef>
              <a:spcAft>
                <a:spcPts val="1200"/>
              </a:spcAft>
              <a:buNone/>
            </a:pPr>
            <a:r>
              <a:rPr lang="en" sz="1600" dirty="0">
                <a:solidFill>
                  <a:schemeClr val="dk1"/>
                </a:solidFill>
                <a:highlight>
                  <a:srgbClr val="FFFFFF"/>
                </a:highlight>
                <a:latin typeface="Calibri"/>
                <a:ea typeface="Calibri"/>
                <a:cs typeface="Calibri"/>
                <a:sym typeface="Calibri"/>
              </a:rPr>
              <a:t>6. Why does he isolate himself so completely from friends and family?</a:t>
            </a:r>
            <a:endParaRPr sz="16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357" name="Google Shape;357;p57"/>
          <p:cNvSpPr txBox="1">
            <a:spLocks noGrp="1"/>
          </p:cNvSpPr>
          <p:nvPr>
            <p:ph type="body" idx="1"/>
          </p:nvPr>
        </p:nvSpPr>
        <p:spPr>
          <a:xfrm>
            <a:off x="311700" y="1152475"/>
            <a:ext cx="694298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b="1" dirty="0">
                <a:solidFill>
                  <a:schemeClr val="dk1"/>
                </a:solidFill>
                <a:highlight>
                  <a:srgbClr val="FFFFFF"/>
                </a:highlight>
                <a:latin typeface="Calibri"/>
                <a:ea typeface="Calibri"/>
                <a:cs typeface="Calibri"/>
                <a:sym typeface="Calibri"/>
              </a:rPr>
              <a:t>How does Shelley use language to present the discovery and temptation of taboo knowledge in this extract from Chapter 4?</a:t>
            </a:r>
            <a:endParaRPr sz="17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000" dirty="0">
                <a:solidFill>
                  <a:schemeClr val="dk1"/>
                </a:solidFill>
                <a:highlight>
                  <a:srgbClr val="FFFFFF"/>
                </a:highlight>
                <a:latin typeface="Calibri"/>
                <a:ea typeface="Calibri"/>
                <a:cs typeface="Calibri"/>
                <a:sym typeface="Calibri"/>
              </a:rPr>
              <a:t> </a:t>
            </a:r>
            <a:endParaRPr sz="20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700" i="1" dirty="0">
                <a:solidFill>
                  <a:schemeClr val="dk1"/>
                </a:solidFill>
                <a:highlight>
                  <a:srgbClr val="FFFFFF"/>
                </a:highlight>
                <a:latin typeface="Calibri"/>
                <a:ea typeface="Calibri"/>
                <a:cs typeface="Calibri"/>
                <a:sym typeface="Calibri"/>
              </a:rPr>
              <a:t>‘I paused, examining and analysing all the minutiae of causation, as exemplified in the change from life to death, and death to life, until from the midst of this darkness a sudden light broke in upon me – a light so brilliant and wondrous, yet so simple, that while I became dizzy with the immensity of the prospect which it illustrated, I was surprised, that among so many men of genius who had directed their enquiries towards the same science, that I alone should be reserved to discover so astonishing a secret.’</a:t>
            </a:r>
            <a:endParaRPr sz="2000"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3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363" name="Google Shape;363;p58"/>
          <p:cNvSpPr txBox="1">
            <a:spLocks noGrp="1"/>
          </p:cNvSpPr>
          <p:nvPr>
            <p:ph type="body" idx="1"/>
          </p:nvPr>
        </p:nvSpPr>
        <p:spPr>
          <a:xfrm>
            <a:off x="311700" y="1152475"/>
            <a:ext cx="686230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b="1" dirty="0">
                <a:solidFill>
                  <a:schemeClr val="dk1"/>
                </a:solidFill>
                <a:highlight>
                  <a:srgbClr val="FFFFFF"/>
                </a:highlight>
                <a:latin typeface="Calibri"/>
                <a:ea typeface="Calibri"/>
                <a:cs typeface="Calibri"/>
                <a:sym typeface="Calibri"/>
              </a:rPr>
              <a:t>How does Shelley use language to demonstrate Victor’s obsessive, destructive character in this extract from Chapter 4?</a:t>
            </a:r>
            <a:r>
              <a:rPr lang="en" sz="1900" b="1" dirty="0">
                <a:solidFill>
                  <a:schemeClr val="dk1"/>
                </a:solidFill>
                <a:highlight>
                  <a:srgbClr val="FFFFFF"/>
                </a:highlight>
              </a:rPr>
              <a:t>	​​ </a:t>
            </a:r>
            <a:endParaRPr sz="1900" b="1" dirty="0">
              <a:solidFill>
                <a:schemeClr val="dk1"/>
              </a:solidFill>
              <a:highlight>
                <a:srgbClr val="FFFFFF"/>
              </a:highlight>
            </a:endParaRPr>
          </a:p>
          <a:p>
            <a:pPr marL="0" lvl="0" indent="0" algn="l" rtl="0">
              <a:spcBef>
                <a:spcPts val="800"/>
              </a:spcBef>
              <a:spcAft>
                <a:spcPts val="0"/>
              </a:spcAft>
              <a:buClr>
                <a:schemeClr val="dk1"/>
              </a:buClr>
              <a:buSzPts val="1100"/>
              <a:buFont typeface="Arial"/>
              <a:buNone/>
            </a:pPr>
            <a:r>
              <a:rPr lang="en" sz="1900" dirty="0">
                <a:solidFill>
                  <a:schemeClr val="dk1"/>
                </a:solidFill>
                <a:highlight>
                  <a:srgbClr val="FFFFFF"/>
                </a:highlight>
                <a:latin typeface="Calibri"/>
                <a:ea typeface="Calibri"/>
                <a:cs typeface="Calibri"/>
                <a:sym typeface="Calibri"/>
              </a:rPr>
              <a:t> </a:t>
            </a:r>
            <a:endParaRPr sz="19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highlight>
                  <a:srgbClr val="FFFFFF"/>
                </a:highlight>
                <a:latin typeface="Calibri"/>
                <a:ea typeface="Calibri"/>
                <a:cs typeface="Calibri"/>
                <a:sym typeface="Calibri"/>
              </a:rPr>
              <a:t>‘Who shall conceive the horrors of my secret toil, as I dabbled among the unhallowed damps of the grave, or tortured the living animal to animate the lifeless clay? My limbs now tremble, and my eyes swim with the remembrance; but then a resistless, and almost frantic, impulse, urged me forward; I seemed to have lost all soul or sensation but for this one pursuit.’</a:t>
            </a:r>
            <a:endParaRPr sz="19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Structure: </a:t>
            </a:r>
            <a:r>
              <a:rPr lang="en-GB" dirty="0"/>
              <a:t>Chapter 4</a:t>
            </a:r>
            <a:endParaRPr dirty="0"/>
          </a:p>
        </p:txBody>
      </p:sp>
      <p:graphicFrame>
        <p:nvGraphicFramePr>
          <p:cNvPr id="5" name="Table 4">
            <a:extLst>
              <a:ext uri="{FF2B5EF4-FFF2-40B4-BE49-F238E27FC236}">
                <a16:creationId xmlns:a16="http://schemas.microsoft.com/office/drawing/2014/main" id="{2D9F01E5-5EA3-4F7F-BB64-231B4C7D574F}"/>
              </a:ext>
            </a:extLst>
          </p:cNvPr>
          <p:cNvGraphicFramePr>
            <a:graphicFrameLocks noGrp="1"/>
          </p:cNvGraphicFramePr>
          <p:nvPr>
            <p:extLst>
              <p:ext uri="{D42A27DB-BD31-4B8C-83A1-F6EECF244321}">
                <p14:modId xmlns:p14="http://schemas.microsoft.com/office/powerpoint/2010/main" val="670343153"/>
              </p:ext>
            </p:extLst>
          </p:nvPr>
        </p:nvGraphicFramePr>
        <p:xfrm>
          <a:off x="423582" y="1053575"/>
          <a:ext cx="7718612" cy="3644900"/>
        </p:xfrm>
        <a:graphic>
          <a:graphicData uri="http://schemas.openxmlformats.org/drawingml/2006/table">
            <a:tbl>
              <a:tblPr firstRow="1" bandRow="1">
                <a:tableStyleId>{664E70F1-78AF-426A-B304-97A9625503BC}</a:tableStyleId>
              </a:tblPr>
              <a:tblGrid>
                <a:gridCol w="7718612">
                  <a:extLst>
                    <a:ext uri="{9D8B030D-6E8A-4147-A177-3AD203B41FA5}">
                      <a16:colId xmlns:a16="http://schemas.microsoft.com/office/drawing/2014/main" val="1866364258"/>
                    </a:ext>
                  </a:extLst>
                </a:gridCol>
              </a:tblGrid>
              <a:tr h="370840">
                <a:tc>
                  <a:txBody>
                    <a:bodyPr/>
                    <a:lstStyle/>
                    <a:p>
                      <a:pPr marL="0" lvl="0" indent="0" algn="l" rtl="0">
                        <a:spcBef>
                          <a:spcPts val="0"/>
                        </a:spcBef>
                        <a:spcAft>
                          <a:spcPts val="0"/>
                        </a:spcAft>
                        <a:buNone/>
                      </a:pPr>
                      <a:r>
                        <a:rPr lang="en-GB" sz="1400" b="1" dirty="0">
                          <a:solidFill>
                            <a:schemeClr val="dk1"/>
                          </a:solidFill>
                          <a:latin typeface="Calibri"/>
                          <a:ea typeface="Calibri"/>
                          <a:cs typeface="Calibri"/>
                          <a:sym typeface="Calibri"/>
                        </a:rPr>
                        <a:t>Opening: </a:t>
                      </a:r>
                      <a:r>
                        <a:rPr lang="en-GB" sz="1400" b="0" dirty="0">
                          <a:solidFill>
                            <a:schemeClr val="dk1"/>
                          </a:solidFill>
                          <a:latin typeface="Calibri"/>
                          <a:ea typeface="Calibri"/>
                          <a:cs typeface="Calibri"/>
                          <a:sym typeface="Calibri"/>
                        </a:rPr>
                        <a:t>‘From this day natural philosophy, and particularly chemistry…  became nearly my sole occupation’ </a:t>
                      </a:r>
                    </a:p>
                    <a:p>
                      <a:endParaRPr lang="en-GB" dirty="0"/>
                    </a:p>
                  </a:txBody>
                  <a:tcPr>
                    <a:solidFill>
                      <a:schemeClr val="bg1"/>
                    </a:solidFill>
                  </a:tcPr>
                </a:tc>
                <a:extLst>
                  <a:ext uri="{0D108BD9-81ED-4DB2-BD59-A6C34878D82A}">
                    <a16:rowId xmlns:a16="http://schemas.microsoft.com/office/drawing/2014/main" val="721964393"/>
                  </a:ext>
                </a:extLst>
              </a:tr>
              <a:tr h="370840">
                <a:tc>
                  <a:txBody>
                    <a:bodyPr/>
                    <a:lstStyle/>
                    <a:p>
                      <a:pPr marL="0" lvl="0" indent="0" algn="l" rtl="0">
                        <a:spcBef>
                          <a:spcPts val="800"/>
                        </a:spcBef>
                        <a:spcAft>
                          <a:spcPts val="0"/>
                        </a:spcAft>
                        <a:buNone/>
                      </a:pPr>
                      <a:r>
                        <a:rPr lang="en-GB" sz="1400" b="1" dirty="0">
                          <a:solidFill>
                            <a:schemeClr val="dk1"/>
                          </a:solidFill>
                          <a:latin typeface="Calibri"/>
                          <a:ea typeface="Calibri"/>
                          <a:cs typeface="Calibri"/>
                          <a:sym typeface="Calibri"/>
                        </a:rPr>
                        <a:t>Ending: </a:t>
                      </a:r>
                      <a:r>
                        <a:rPr lang="en-GB" sz="1400" b="0" dirty="0">
                          <a:solidFill>
                            <a:schemeClr val="dk1"/>
                          </a:solidFill>
                          <a:latin typeface="Calibri"/>
                          <a:ea typeface="Calibri"/>
                          <a:cs typeface="Calibri"/>
                          <a:sym typeface="Calibri"/>
                        </a:rPr>
                        <a:t>‘Sometimes I grew alarmed at the wreck I perceived that I had become;... I promised myself both of these [exercise and amusement] when my creation should be complete’ </a:t>
                      </a:r>
                    </a:p>
                    <a:p>
                      <a:endParaRPr lang="en-GB" dirty="0"/>
                    </a:p>
                  </a:txBody>
                  <a:tcPr>
                    <a:solidFill>
                      <a:schemeClr val="bg1"/>
                    </a:solidFill>
                  </a:tcPr>
                </a:tc>
                <a:extLst>
                  <a:ext uri="{0D108BD9-81ED-4DB2-BD59-A6C34878D82A}">
                    <a16:rowId xmlns:a16="http://schemas.microsoft.com/office/drawing/2014/main" val="837292941"/>
                  </a:ext>
                </a:extLst>
              </a:tr>
              <a:tr h="370840">
                <a:tc>
                  <a:txBody>
                    <a:bodyPr/>
                    <a:lstStyle/>
                    <a:p>
                      <a:pPr marL="0" lvl="0" indent="0" algn="l" rtl="0">
                        <a:spcBef>
                          <a:spcPts val="800"/>
                        </a:spcBef>
                        <a:spcAft>
                          <a:spcPts val="0"/>
                        </a:spcAft>
                        <a:buNone/>
                      </a:pPr>
                      <a:r>
                        <a:rPr lang="en-GB" sz="1400" b="0" dirty="0">
                          <a:solidFill>
                            <a:schemeClr val="dk1"/>
                          </a:solidFill>
                          <a:latin typeface="Calibri"/>
                          <a:ea typeface="Calibri"/>
                          <a:cs typeface="Calibri"/>
                          <a:sym typeface="Calibri"/>
                        </a:rPr>
                        <a:t>Consider this opening and ending in light of the concept of reader privilege. Reader privilege concerns who has access to what kind of  information (as well as insight and foresight) and when. </a:t>
                      </a:r>
                    </a:p>
                    <a:p>
                      <a:pPr marL="0" lvl="0" indent="0" algn="l" rtl="0">
                        <a:spcBef>
                          <a:spcPts val="800"/>
                        </a:spcBef>
                        <a:spcAft>
                          <a:spcPts val="0"/>
                        </a:spcAft>
                        <a:buNone/>
                      </a:pPr>
                      <a:r>
                        <a:rPr lang="en-GB" sz="1400" b="1" dirty="0">
                          <a:solidFill>
                            <a:schemeClr val="dk1"/>
                          </a:solidFill>
                          <a:latin typeface="Calibri"/>
                          <a:ea typeface="Calibri"/>
                          <a:cs typeface="Calibri"/>
                          <a:sym typeface="Calibri"/>
                        </a:rPr>
                        <a:t>Ask learners to consider if:</a:t>
                      </a:r>
                    </a:p>
                    <a:p>
                      <a:pPr marL="285750" lvl="0" indent="-285750" algn="l" rtl="0">
                        <a:spcBef>
                          <a:spcPts val="800"/>
                        </a:spcBef>
                        <a:spcAft>
                          <a:spcPts val="0"/>
                        </a:spcAft>
                        <a:buFont typeface="Arial" panose="020B0604020202020204" pitchFamily="34" charset="0"/>
                        <a:buChar char="•"/>
                      </a:pPr>
                      <a:r>
                        <a:rPr lang="en-GB" sz="1400" b="0" dirty="0">
                          <a:solidFill>
                            <a:schemeClr val="dk1"/>
                          </a:solidFill>
                          <a:latin typeface="Calibri"/>
                          <a:ea typeface="Calibri"/>
                          <a:cs typeface="Calibri"/>
                          <a:sym typeface="Calibri"/>
                        </a:rPr>
                        <a:t>the reader knows more than the characters in the text? </a:t>
                      </a:r>
                    </a:p>
                    <a:p>
                      <a:pPr marL="285750" lvl="0" indent="-285750" algn="l" rtl="0">
                        <a:spcBef>
                          <a:spcPts val="800"/>
                        </a:spcBef>
                        <a:spcAft>
                          <a:spcPts val="0"/>
                        </a:spcAft>
                        <a:buFont typeface="Arial" panose="020B0604020202020204" pitchFamily="34" charset="0"/>
                        <a:buChar char="•"/>
                      </a:pPr>
                      <a:r>
                        <a:rPr lang="en-GB" sz="1400" b="0" dirty="0">
                          <a:solidFill>
                            <a:schemeClr val="dk1"/>
                          </a:solidFill>
                          <a:latin typeface="Calibri"/>
                          <a:ea typeface="Calibri"/>
                          <a:cs typeface="Calibri"/>
                          <a:sym typeface="Calibri"/>
                        </a:rPr>
                        <a:t>they can make judgement about characters and events that the characters in the text cannot (which ones and why?)</a:t>
                      </a:r>
                    </a:p>
                    <a:p>
                      <a:pPr marL="285750" lvl="0" indent="-285750" algn="l" rtl="0">
                        <a:spcBef>
                          <a:spcPts val="800"/>
                        </a:spcBef>
                        <a:spcAft>
                          <a:spcPts val="0"/>
                        </a:spcAft>
                        <a:buFont typeface="Arial" panose="020B0604020202020204" pitchFamily="34" charset="0"/>
                        <a:buChar char="•"/>
                      </a:pPr>
                      <a:r>
                        <a:rPr lang="en-GB" sz="1400" b="0" dirty="0">
                          <a:solidFill>
                            <a:schemeClr val="dk1"/>
                          </a:solidFill>
                          <a:latin typeface="Calibri"/>
                          <a:ea typeface="Calibri"/>
                          <a:cs typeface="Calibri"/>
                          <a:sym typeface="Calibri"/>
                        </a:rPr>
                        <a:t>and (if so) what conclusions can the reader draw because of our privileged knowledge? </a:t>
                      </a:r>
                    </a:p>
                    <a:p>
                      <a:endParaRPr lang="en-GB" dirty="0"/>
                    </a:p>
                  </a:txBody>
                  <a:tcPr>
                    <a:solidFill>
                      <a:schemeClr val="bg1"/>
                    </a:solidFill>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3674896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1"/>
          <p:cNvSpPr txBox="1">
            <a:spLocks noGrp="1"/>
          </p:cNvSpPr>
          <p:nvPr>
            <p:ph type="title"/>
          </p:nvPr>
        </p:nvSpPr>
        <p:spPr>
          <a:xfrm>
            <a:off x="311700" y="247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Keeping track of Victor: Chapters 3 and 4 </a:t>
            </a:r>
            <a:endParaRPr/>
          </a:p>
        </p:txBody>
      </p:sp>
      <p:graphicFrame>
        <p:nvGraphicFramePr>
          <p:cNvPr id="382" name="Google Shape;382;p61"/>
          <p:cNvGraphicFramePr/>
          <p:nvPr>
            <p:extLst>
              <p:ext uri="{D42A27DB-BD31-4B8C-83A1-F6EECF244321}">
                <p14:modId xmlns:p14="http://schemas.microsoft.com/office/powerpoint/2010/main" val="3294503127"/>
              </p:ext>
            </p:extLst>
          </p:nvPr>
        </p:nvGraphicFramePr>
        <p:xfrm>
          <a:off x="311700" y="1092855"/>
          <a:ext cx="6909372" cy="3397065"/>
        </p:xfrm>
        <a:graphic>
          <a:graphicData uri="http://schemas.openxmlformats.org/drawingml/2006/table">
            <a:tbl>
              <a:tblPr>
                <a:noFill/>
                <a:tableStyleId>{93C32F16-5732-467A-886B-67FCF679FF26}</a:tableStyleId>
              </a:tblPr>
              <a:tblGrid>
                <a:gridCol w="3454686">
                  <a:extLst>
                    <a:ext uri="{9D8B030D-6E8A-4147-A177-3AD203B41FA5}">
                      <a16:colId xmlns:a16="http://schemas.microsoft.com/office/drawing/2014/main" val="20000"/>
                    </a:ext>
                  </a:extLst>
                </a:gridCol>
                <a:gridCol w="3454686">
                  <a:extLst>
                    <a:ext uri="{9D8B030D-6E8A-4147-A177-3AD203B41FA5}">
                      <a16:colId xmlns:a16="http://schemas.microsoft.com/office/drawing/2014/main" val="20001"/>
                    </a:ext>
                  </a:extLst>
                </a:gridCol>
              </a:tblGrid>
              <a:tr h="951075">
                <a:tc>
                  <a:txBody>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What are the MOST IMPORTANT things we learn about Victor Frankenstein in these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hapters?</a:t>
                      </a: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What do you think Victor should have paid more attention to at Ingolstadt University?</a:t>
                      </a: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8002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2"/>
          <p:cNvSpPr txBox="1">
            <a:spLocks noGrp="1"/>
          </p:cNvSpPr>
          <p:nvPr>
            <p:ph type="title"/>
          </p:nvPr>
        </p:nvSpPr>
        <p:spPr>
          <a:xfrm>
            <a:off x="311700" y="247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dirty="0"/>
              <a:t>Keeping track of Victor: Chapters 3 and 4 </a:t>
            </a:r>
            <a:br>
              <a:rPr lang="en" sz="2120" dirty="0"/>
            </a:br>
            <a:r>
              <a:rPr lang="en" sz="2120" cap="all" dirty="0"/>
              <a:t>Possible answers </a:t>
            </a:r>
            <a:endParaRPr sz="2120" cap="all" dirty="0"/>
          </a:p>
        </p:txBody>
      </p:sp>
      <p:graphicFrame>
        <p:nvGraphicFramePr>
          <p:cNvPr id="388" name="Google Shape;388;p62"/>
          <p:cNvGraphicFramePr/>
          <p:nvPr>
            <p:extLst>
              <p:ext uri="{D42A27DB-BD31-4B8C-83A1-F6EECF244321}">
                <p14:modId xmlns:p14="http://schemas.microsoft.com/office/powerpoint/2010/main" val="3608806473"/>
              </p:ext>
            </p:extLst>
          </p:nvPr>
        </p:nvGraphicFramePr>
        <p:xfrm>
          <a:off x="372250" y="1029105"/>
          <a:ext cx="8399500" cy="3639430"/>
        </p:xfrm>
        <a:graphic>
          <a:graphicData uri="http://schemas.openxmlformats.org/drawingml/2006/table">
            <a:tbl>
              <a:tblPr>
                <a:noFill/>
                <a:tableStyleId>{93C32F16-5732-467A-886B-67FCF679FF26}</a:tableStyleId>
              </a:tblPr>
              <a:tblGrid>
                <a:gridCol w="4199750">
                  <a:extLst>
                    <a:ext uri="{9D8B030D-6E8A-4147-A177-3AD203B41FA5}">
                      <a16:colId xmlns:a16="http://schemas.microsoft.com/office/drawing/2014/main" val="20000"/>
                    </a:ext>
                  </a:extLst>
                </a:gridCol>
                <a:gridCol w="4199750">
                  <a:extLst>
                    <a:ext uri="{9D8B030D-6E8A-4147-A177-3AD203B41FA5}">
                      <a16:colId xmlns:a16="http://schemas.microsoft.com/office/drawing/2014/main" val="20001"/>
                    </a:ext>
                  </a:extLst>
                </a:gridCol>
              </a:tblGrid>
              <a:tr h="552175">
                <a:tc>
                  <a:txBody>
                    <a:bodyPr/>
                    <a:lstStyle/>
                    <a:p>
                      <a:pPr marL="0" lvl="0" indent="0" algn="l" rtl="0">
                        <a:spcBef>
                          <a:spcPts val="0"/>
                        </a:spcBef>
                        <a:spcAft>
                          <a:spcPts val="0"/>
                        </a:spcAft>
                        <a:buNone/>
                      </a:pPr>
                      <a:r>
                        <a:rPr lang="en" sz="1350" dirty="0">
                          <a:latin typeface="Calibri" panose="020F0502020204030204" pitchFamily="34" charset="0"/>
                          <a:ea typeface="Calibri" panose="020F0502020204030204" pitchFamily="34" charset="0"/>
                          <a:cs typeface="Calibri" panose="020F0502020204030204" pitchFamily="34" charset="0"/>
                        </a:rPr>
                        <a:t>What are the MOST IMPORTANT things we learn about Victor Frankenstein in these </a:t>
                      </a:r>
                      <a:r>
                        <a:rPr lang="en-GB" sz="1350" dirty="0">
                          <a:latin typeface="Calibri" panose="020F0502020204030204" pitchFamily="34" charset="0"/>
                          <a:ea typeface="Calibri" panose="020F0502020204030204" pitchFamily="34" charset="0"/>
                          <a:cs typeface="Calibri" panose="020F0502020204030204" pitchFamily="34" charset="0"/>
                        </a:rPr>
                        <a:t>c</a:t>
                      </a:r>
                      <a:r>
                        <a:rPr lang="en" sz="1350" dirty="0">
                          <a:latin typeface="Calibri" panose="020F0502020204030204" pitchFamily="34" charset="0"/>
                          <a:ea typeface="Calibri" panose="020F0502020204030204" pitchFamily="34" charset="0"/>
                          <a:cs typeface="Calibri" panose="020F0502020204030204" pitchFamily="34" charset="0"/>
                        </a:rPr>
                        <a:t>hapters?</a:t>
                      </a:r>
                      <a:endParaRPr sz="135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 sz="1350" dirty="0">
                          <a:latin typeface="Calibri" panose="020F0502020204030204" pitchFamily="34" charset="0"/>
                          <a:ea typeface="Calibri" panose="020F0502020204030204" pitchFamily="34" charset="0"/>
                          <a:cs typeface="Calibri" panose="020F0502020204030204" pitchFamily="34" charset="0"/>
                        </a:rPr>
                        <a:t>What do you think Victor should have paid more attention to at Ingolstadt University?</a:t>
                      </a:r>
                      <a:endParaRPr sz="135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0"/>
                  </a:ext>
                </a:extLst>
              </a:tr>
              <a:tr h="3045100">
                <a:tc>
                  <a:txBody>
                    <a:bodyPr/>
                    <a:lstStyle/>
                    <a:p>
                      <a:pPr marL="0" lvl="0" indent="0" algn="l" rtl="0">
                        <a:spcBef>
                          <a:spcPts val="0"/>
                        </a:spcBef>
                        <a:spcAft>
                          <a:spcPts val="0"/>
                        </a:spcAft>
                        <a:buNone/>
                      </a:pPr>
                      <a:r>
                        <a:rPr lang="en" sz="1100" dirty="0">
                          <a:latin typeface="Calibri" panose="020F0502020204030204" pitchFamily="34" charset="0"/>
                          <a:ea typeface="Calibri" panose="020F0502020204030204" pitchFamily="34" charset="0"/>
                          <a:cs typeface="Calibri" panose="020F0502020204030204" pitchFamily="34" charset="0"/>
                        </a:rPr>
                        <a:t>Victor’s mother ‘sickened’ from </a:t>
                      </a:r>
                      <a:r>
                        <a:rPr lang="en-GB" sz="1100" dirty="0">
                          <a:latin typeface="Calibri" panose="020F0502020204030204" pitchFamily="34" charset="0"/>
                          <a:ea typeface="Calibri" panose="020F0502020204030204" pitchFamily="34" charset="0"/>
                          <a:cs typeface="Calibri" panose="020F0502020204030204" pitchFamily="34" charset="0"/>
                        </a:rPr>
                        <a:t>s</a:t>
                      </a:r>
                      <a:r>
                        <a:rPr lang="en" sz="1100" dirty="0">
                          <a:latin typeface="Calibri" panose="020F0502020204030204" pitchFamily="34" charset="0"/>
                          <a:ea typeface="Calibri" panose="020F0502020204030204" pitchFamily="34" charset="0"/>
                          <a:cs typeface="Calibri" panose="020F0502020204030204" pitchFamily="34" charset="0"/>
                        </a:rPr>
                        <a:t>carlet fever while looking after Elizabeth. Her death informs what he studies at Ingolstadt, and his motivation for creating life (and cheating death).</a:t>
                      </a: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100" dirty="0">
                          <a:latin typeface="Calibri" panose="020F0502020204030204" pitchFamily="34" charset="0"/>
                          <a:ea typeface="Calibri" panose="020F0502020204030204" pitchFamily="34" charset="0"/>
                          <a:cs typeface="Calibri" panose="020F0502020204030204" pitchFamily="34" charset="0"/>
                        </a:rPr>
                        <a:t>Victor is pained by his parting from Clerval, possibly more so than Elizabeth (his future wife).</a:t>
                      </a: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100" dirty="0">
                          <a:latin typeface="Calibri" panose="020F0502020204030204" pitchFamily="34" charset="0"/>
                          <a:ea typeface="Calibri" panose="020F0502020204030204" pitchFamily="34" charset="0"/>
                          <a:cs typeface="Calibri" panose="020F0502020204030204" pitchFamily="34" charset="0"/>
                        </a:rPr>
                        <a:t>He blames ‘Chance’ and ‘The Angel of Destruction’ as forceful influences on his behaviour and choices at Ingolstdat (not taking responsibility for his actions).</a:t>
                      </a: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100" dirty="0">
                          <a:latin typeface="Calibri" panose="020F0502020204030204" pitchFamily="34" charset="0"/>
                          <a:ea typeface="Calibri" panose="020F0502020204030204" pitchFamily="34" charset="0"/>
                          <a:cs typeface="Calibri" panose="020F0502020204030204" pitchFamily="34" charset="0"/>
                        </a:rPr>
                        <a:t>He judges Krempe, the first Professor he meets as ‘repulsive’ foreshadowing his reaction to his ugly child when it’s born.</a:t>
                      </a: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1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100" dirty="0">
                          <a:latin typeface="Calibri" panose="020F0502020204030204" pitchFamily="34" charset="0"/>
                          <a:ea typeface="Calibri" panose="020F0502020204030204" pitchFamily="34" charset="0"/>
                          <a:cs typeface="Calibri" panose="020F0502020204030204" pitchFamily="34" charset="0"/>
                        </a:rPr>
                        <a:t>He meets Waldman and notices his ‘aspect’ (face) has the ‘greatest benevolence’ - his pleasing aesthetics making him worth paying attention to. </a:t>
                      </a:r>
                      <a:endParaRPr sz="11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 sz="1200" dirty="0">
                          <a:latin typeface="Calibri" panose="020F0502020204030204" pitchFamily="34" charset="0"/>
                          <a:ea typeface="Calibri" panose="020F0502020204030204" pitchFamily="34" charset="0"/>
                          <a:cs typeface="Calibri" panose="020F0502020204030204" pitchFamily="34" charset="0"/>
                        </a:rPr>
                        <a:t>Krempe’s reasons for being so dismissive about ‘alchemists’ and older theories of science and natural philosophy. Victor did not even ask why he held such opinions.</a:t>
                      </a:r>
                      <a:endParaRPr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 sz="1200" dirty="0">
                          <a:latin typeface="Calibri" panose="020F0502020204030204" pitchFamily="34" charset="0"/>
                          <a:ea typeface="Calibri" panose="020F0502020204030204" pitchFamily="34" charset="0"/>
                          <a:cs typeface="Calibri" panose="020F0502020204030204" pitchFamily="34" charset="0"/>
                        </a:rPr>
                        <a:t>He ignores this advice from Waldman in Chapter 4, ‘If your wish is to become really a man of science, and not merely a petty experimentalist, I should advise you to apply to every branch of natural philosophy, including mathematics’ and sticks to only studying older ideas of natural philosophy that will enable him to cheat death. His lack of wider context for his studies means he lacks any form of ethical and moral education. </a:t>
                      </a:r>
                      <a:endParaRPr sz="12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 of Key Points</a:t>
            </a:r>
            <a:endParaRPr dirty="0"/>
          </a:p>
        </p:txBody>
      </p:sp>
      <p:sp>
        <p:nvSpPr>
          <p:cNvPr id="106" name="Google Shape;106;p16"/>
          <p:cNvSpPr txBox="1">
            <a:spLocks noGrp="1"/>
          </p:cNvSpPr>
          <p:nvPr>
            <p:ph type="body" idx="1"/>
          </p:nvPr>
        </p:nvSpPr>
        <p:spPr>
          <a:xfrm>
            <a:off x="311700" y="1152475"/>
            <a:ext cx="6855582"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dirty="0">
                <a:solidFill>
                  <a:schemeClr val="dk1"/>
                </a:solidFill>
                <a:highlight>
                  <a:srgbClr val="FFFFFF"/>
                </a:highlight>
                <a:latin typeface="Calibri"/>
                <a:ea typeface="Calibri"/>
                <a:cs typeface="Calibri"/>
                <a:sym typeface="Calibri"/>
              </a:rPr>
              <a:t>Letter 4: </a:t>
            </a:r>
            <a:endParaRPr sz="1700" dirty="0">
              <a:solidFill>
                <a:schemeClr val="dk1"/>
              </a:solidFill>
              <a:highlight>
                <a:srgbClr val="FFFFFF"/>
              </a:highlight>
              <a:latin typeface="Calibri"/>
              <a:ea typeface="Calibri"/>
              <a:cs typeface="Calibri"/>
              <a:sym typeface="Calibri"/>
            </a:endParaRPr>
          </a:p>
          <a:p>
            <a:pPr marL="635000" indent="-285750">
              <a:buClr>
                <a:schemeClr val="dk1"/>
              </a:buClr>
              <a:buSzPts val="1700"/>
              <a:buFont typeface="Arial" panose="020B0604020202020204" pitchFamily="34" charset="0"/>
              <a:buChar char="•"/>
            </a:pPr>
            <a:r>
              <a:rPr lang="en" sz="1700" dirty="0">
                <a:solidFill>
                  <a:schemeClr val="dk1"/>
                </a:solidFill>
                <a:highlight>
                  <a:srgbClr val="FFFFFF"/>
                </a:highlight>
                <a:latin typeface="Calibri"/>
                <a:ea typeface="Calibri"/>
                <a:cs typeface="Calibri"/>
                <a:sym typeface="Calibri"/>
              </a:rPr>
              <a:t>Walton and his crew are surrounded by ice and thick fog. </a:t>
            </a:r>
          </a:p>
          <a:p>
            <a:pPr marL="635000" indent="-285750">
              <a:buClr>
                <a:schemeClr val="dk1"/>
              </a:buClr>
              <a:buSzPts val="1700"/>
              <a:buFont typeface="Arial" panose="020B0604020202020204" pitchFamily="34" charset="0"/>
              <a:buChar char="•"/>
            </a:pPr>
            <a:r>
              <a:rPr lang="en" sz="1700" dirty="0">
                <a:solidFill>
                  <a:schemeClr val="dk1"/>
                </a:solidFill>
                <a:highlight>
                  <a:srgbClr val="FFFFFF"/>
                </a:highlight>
                <a:latin typeface="Calibri"/>
                <a:ea typeface="Calibri"/>
                <a:cs typeface="Calibri"/>
                <a:sym typeface="Calibri"/>
              </a:rPr>
              <a:t>Once the fog clears, Walton and his crew catch sight of a gigantic man-like creature  being pulled on a sledge. </a:t>
            </a:r>
            <a:endParaRPr sz="1700" dirty="0">
              <a:solidFill>
                <a:schemeClr val="dk1"/>
              </a:solidFill>
              <a:highlight>
                <a:srgbClr val="FFFFFF"/>
              </a:highlight>
              <a:latin typeface="Calibri"/>
              <a:ea typeface="Calibri"/>
              <a:cs typeface="Calibri"/>
              <a:sym typeface="Calibri"/>
            </a:endParaRPr>
          </a:p>
          <a:p>
            <a:pPr marL="635000" indent="-285750">
              <a:buClr>
                <a:schemeClr val="dk1"/>
              </a:buClr>
              <a:buSzPts val="1700"/>
              <a:buFont typeface="Arial" panose="020B0604020202020204" pitchFamily="34" charset="0"/>
              <a:buChar char="•"/>
            </a:pPr>
            <a:r>
              <a:rPr lang="en" sz="1700" dirty="0">
                <a:solidFill>
                  <a:schemeClr val="dk1"/>
                </a:solidFill>
                <a:highlight>
                  <a:srgbClr val="FFFFFF"/>
                </a:highlight>
                <a:latin typeface="Calibri"/>
                <a:ea typeface="Calibri"/>
                <a:cs typeface="Calibri"/>
                <a:sym typeface="Calibri"/>
              </a:rPr>
              <a:t>In the morning, there is another unexpected encounter with a stranger on a sledge, on the brink of death. </a:t>
            </a:r>
            <a:endParaRPr sz="1700" dirty="0">
              <a:solidFill>
                <a:schemeClr val="dk1"/>
              </a:solidFill>
              <a:highlight>
                <a:srgbClr val="FFFFFF"/>
              </a:highlight>
              <a:latin typeface="Calibri"/>
              <a:ea typeface="Calibri"/>
              <a:cs typeface="Calibri"/>
              <a:sym typeface="Calibri"/>
            </a:endParaRPr>
          </a:p>
          <a:p>
            <a:pPr marL="635000" indent="-285750">
              <a:buClr>
                <a:schemeClr val="dk1"/>
              </a:buClr>
              <a:buSzPts val="1700"/>
              <a:buFont typeface="Arial" panose="020B0604020202020204" pitchFamily="34" charset="0"/>
              <a:buChar char="•"/>
            </a:pPr>
            <a:r>
              <a:rPr lang="en" sz="1700" dirty="0">
                <a:solidFill>
                  <a:schemeClr val="dk1"/>
                </a:solidFill>
                <a:highlight>
                  <a:srgbClr val="FFFFFF"/>
                </a:highlight>
                <a:latin typeface="Calibri"/>
                <a:ea typeface="Calibri"/>
                <a:cs typeface="Calibri"/>
                <a:sym typeface="Calibri"/>
              </a:rPr>
              <a:t>Walton takes charge of the stranger’s care and both men begin talking to each other. </a:t>
            </a:r>
            <a:endParaRPr sz="1700" dirty="0">
              <a:solidFill>
                <a:schemeClr val="dk1"/>
              </a:solidFill>
              <a:highlight>
                <a:srgbClr val="FFFFFF"/>
              </a:highlight>
              <a:latin typeface="Calibri"/>
              <a:ea typeface="Calibri"/>
              <a:cs typeface="Calibri"/>
              <a:sym typeface="Calibri"/>
            </a:endParaRPr>
          </a:p>
          <a:p>
            <a:pPr marL="635000" indent="-285750">
              <a:buClr>
                <a:schemeClr val="dk1"/>
              </a:buClr>
              <a:buSzPts val="1700"/>
              <a:buFont typeface="Arial" panose="020B0604020202020204" pitchFamily="34" charset="0"/>
              <a:buChar char="•"/>
            </a:pPr>
            <a:r>
              <a:rPr lang="en" sz="1700" dirty="0">
                <a:solidFill>
                  <a:schemeClr val="dk1"/>
                </a:solidFill>
                <a:highlight>
                  <a:srgbClr val="FFFFFF"/>
                </a:highlight>
                <a:latin typeface="Calibri"/>
                <a:ea typeface="Calibri"/>
                <a:cs typeface="Calibri"/>
                <a:sym typeface="Calibri"/>
              </a:rPr>
              <a:t>The stranger insists on telling Walton the story that explains why he is in such a wretched state on the ice floes.</a:t>
            </a:r>
            <a:endParaRPr sz="17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700"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for the end of Chapter 4</a:t>
            </a:r>
            <a:endParaRPr dirty="0"/>
          </a:p>
        </p:txBody>
      </p:sp>
      <p:sp>
        <p:nvSpPr>
          <p:cNvPr id="394" name="Google Shape;394;p63"/>
          <p:cNvSpPr txBox="1">
            <a:spLocks noGrp="1"/>
          </p:cNvSpPr>
          <p:nvPr>
            <p:ph type="body" idx="1"/>
          </p:nvPr>
        </p:nvSpPr>
        <p:spPr>
          <a:xfrm>
            <a:off x="311700" y="1152475"/>
            <a:ext cx="6707665" cy="3416400"/>
          </a:xfrm>
          <a:prstGeom prst="rect">
            <a:avLst/>
          </a:prstGeom>
        </p:spPr>
        <p:txBody>
          <a:bodyPr spcFirstLastPara="1" wrap="square" lIns="91425" tIns="91425" rIns="91425" bIns="91425" anchor="t" anchorCtr="0">
            <a:normAutofit/>
          </a:bodyPr>
          <a:lstStyle/>
          <a:p>
            <a:pPr marL="342900">
              <a:spcBef>
                <a:spcPts val="800"/>
              </a:spcBef>
              <a:buClr>
                <a:schemeClr val="dk1"/>
              </a:buClr>
              <a:buSzPts val="1100"/>
              <a:buFont typeface="Arial" panose="020B0604020202020204" pitchFamily="34" charset="0"/>
              <a:buChar char="•"/>
            </a:pPr>
            <a:r>
              <a:rPr lang="en" sz="2100" dirty="0">
                <a:solidFill>
                  <a:schemeClr val="dk1"/>
                </a:solidFill>
                <a:latin typeface="Calibri"/>
                <a:ea typeface="Calibri"/>
                <a:cs typeface="Calibri"/>
                <a:sym typeface="Calibri"/>
              </a:rPr>
              <a:t>What clues do we have in Chapter 4 that suggests Victor’s great experiment will go wrong? </a:t>
            </a:r>
            <a:endParaRPr sz="2100"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title"/>
          </p:nvPr>
        </p:nvSpPr>
        <p:spPr>
          <a:xfrm>
            <a:off x="237742" y="123975"/>
            <a:ext cx="8520600" cy="6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Decision-making continuum: Chapters 1 to 4</a:t>
            </a:r>
            <a:endParaRPr dirty="0"/>
          </a:p>
        </p:txBody>
      </p:sp>
      <p:sp>
        <p:nvSpPr>
          <p:cNvPr id="400" name="Google Shape;400;p64"/>
          <p:cNvSpPr txBox="1">
            <a:spLocks noGrp="1"/>
          </p:cNvSpPr>
          <p:nvPr>
            <p:ph type="body" idx="1"/>
          </p:nvPr>
        </p:nvSpPr>
        <p:spPr>
          <a:xfrm>
            <a:off x="311700" y="689425"/>
            <a:ext cx="8520600" cy="4454100"/>
          </a:xfrm>
          <a:prstGeom prst="rect">
            <a:avLst/>
          </a:prstGeom>
          <a:solidFill>
            <a:schemeClr val="bg1"/>
          </a:solidFill>
        </p:spPr>
        <p:txBody>
          <a:bodyPr spcFirstLastPara="1" wrap="square" lIns="91425" tIns="91425" rIns="91425" bIns="91425" anchor="t" anchorCtr="0">
            <a:normAutofit/>
          </a:bodyPr>
          <a:lstStyle/>
          <a:p>
            <a:pPr marL="0" lvl="0" indent="0" algn="l" rtl="0">
              <a:spcBef>
                <a:spcPts val="800"/>
              </a:spcBef>
              <a:spcAft>
                <a:spcPts val="0"/>
              </a:spcAft>
              <a:buClr>
                <a:schemeClr val="dk1"/>
              </a:buClr>
              <a:buSzPts val="1100"/>
              <a:buFont typeface="Arial"/>
              <a:buNone/>
            </a:pPr>
            <a:r>
              <a:rPr lang="en" sz="2700" b="1" dirty="0">
                <a:solidFill>
                  <a:schemeClr val="dk1"/>
                </a:solidFill>
                <a:latin typeface="Calibri"/>
                <a:ea typeface="Calibri"/>
                <a:cs typeface="Calibri"/>
                <a:sym typeface="Calibri"/>
              </a:rPr>
              <a:t>Chapter</a:t>
            </a:r>
            <a:r>
              <a:rPr lang="en-GB" sz="2700" b="1" dirty="0">
                <a:solidFill>
                  <a:schemeClr val="dk1"/>
                </a:solidFill>
                <a:latin typeface="Calibri"/>
                <a:ea typeface="Calibri"/>
                <a:cs typeface="Calibri"/>
                <a:sym typeface="Calibri"/>
              </a:rPr>
              <a:t>s</a:t>
            </a:r>
            <a:r>
              <a:rPr lang="en" sz="2700" b="1" dirty="0">
                <a:solidFill>
                  <a:schemeClr val="dk1"/>
                </a:solidFill>
                <a:latin typeface="Calibri"/>
                <a:ea typeface="Calibri"/>
                <a:cs typeface="Calibri"/>
                <a:sym typeface="Calibri"/>
              </a:rPr>
              <a:t> 1 </a:t>
            </a:r>
            <a:r>
              <a:rPr lang="en-GB" sz="2700" b="1" dirty="0">
                <a:solidFill>
                  <a:schemeClr val="dk1"/>
                </a:solidFill>
                <a:latin typeface="Calibri"/>
                <a:ea typeface="Calibri"/>
                <a:cs typeface="Calibri"/>
                <a:sym typeface="Calibri"/>
              </a:rPr>
              <a:t>to </a:t>
            </a:r>
            <a:r>
              <a:rPr lang="en" sz="2700" b="1" dirty="0">
                <a:solidFill>
                  <a:schemeClr val="dk1"/>
                </a:solidFill>
                <a:latin typeface="Calibri"/>
                <a:ea typeface="Calibri"/>
                <a:cs typeface="Calibri"/>
                <a:sym typeface="Calibri"/>
              </a:rPr>
              <a:t>4: Victor is the hero in the novel Frankenstein.</a:t>
            </a:r>
            <a:endParaRPr sz="2700" b="1" dirty="0">
              <a:solidFill>
                <a:schemeClr val="dk1"/>
              </a:solidFill>
              <a:latin typeface="Calibri"/>
              <a:ea typeface="Calibri"/>
              <a:cs typeface="Calibri"/>
              <a:sym typeface="Calibri"/>
            </a:endParaRPr>
          </a:p>
          <a:p>
            <a:pPr marL="0" lvl="0" indent="0" algn="l" rtl="0">
              <a:spcBef>
                <a:spcPts val="800"/>
              </a:spcBef>
              <a:spcAft>
                <a:spcPts val="0"/>
              </a:spcAft>
              <a:buNone/>
            </a:pPr>
            <a:r>
              <a:rPr lang="en" sz="3200" dirty="0">
                <a:solidFill>
                  <a:schemeClr val="dk1"/>
                </a:solidFill>
                <a:latin typeface="Calibri"/>
                <a:ea typeface="Calibri"/>
                <a:cs typeface="Calibri"/>
                <a:sym typeface="Calibri"/>
              </a:rPr>
              <a:t>agree                         50/50                   	disagree</a:t>
            </a:r>
            <a:endParaRPr sz="3200" dirty="0">
              <a:solidFill>
                <a:schemeClr val="dk1"/>
              </a:solidFill>
              <a:latin typeface="Calibri"/>
              <a:ea typeface="Calibri"/>
              <a:cs typeface="Calibri"/>
              <a:sym typeface="Calibri"/>
            </a:endParaRPr>
          </a:p>
          <a:p>
            <a:pPr marL="0" lvl="0" indent="0" algn="l" rtl="0">
              <a:spcBef>
                <a:spcPts val="800"/>
              </a:spcBef>
              <a:spcAft>
                <a:spcPts val="0"/>
              </a:spcAft>
              <a:buClr>
                <a:schemeClr val="dk1"/>
              </a:buClr>
              <a:buSzPts val="1100"/>
              <a:buFont typeface="Arial"/>
              <a:buNone/>
            </a:pPr>
            <a:endParaRPr sz="2900" dirty="0">
              <a:solidFill>
                <a:schemeClr val="dk1"/>
              </a:solidFill>
              <a:latin typeface="Calibri"/>
              <a:ea typeface="Calibri"/>
              <a:cs typeface="Calibri"/>
              <a:sym typeface="Calibri"/>
            </a:endParaRPr>
          </a:p>
          <a:p>
            <a:pPr marL="342900" lvl="0" algn="l" rtl="0">
              <a:spcBef>
                <a:spcPts val="600"/>
              </a:spcBef>
              <a:spcAft>
                <a:spcPts val="0"/>
              </a:spcAft>
              <a:buClr>
                <a:schemeClr val="dk1"/>
              </a:buClr>
              <a:buSzPts val="1100"/>
              <a:buFont typeface="Arial" panose="020B0604020202020204" pitchFamily="34" charset="0"/>
              <a:buChar char="•"/>
            </a:pPr>
            <a:r>
              <a:rPr lang="en" sz="2000" dirty="0">
                <a:solidFill>
                  <a:schemeClr val="tx1"/>
                </a:solidFill>
                <a:latin typeface="Calibri"/>
                <a:ea typeface="Calibri"/>
                <a:cs typeface="Calibri"/>
                <a:sym typeface="Calibri"/>
              </a:rPr>
              <a:t>Place a mark on the continuum, showing to what extent you agree/disgree with the statement </a:t>
            </a:r>
            <a:r>
              <a:rPr lang="en" sz="2000" i="1" dirty="0">
                <a:solidFill>
                  <a:schemeClr val="tx1"/>
                </a:solidFill>
                <a:latin typeface="Calibri"/>
                <a:ea typeface="Calibri"/>
                <a:cs typeface="Calibri"/>
                <a:sym typeface="Calibri"/>
              </a:rPr>
              <a:t>at this stage in the story.</a:t>
            </a:r>
            <a:endParaRPr sz="2000" i="1" dirty="0">
              <a:solidFill>
                <a:schemeClr val="tx1"/>
              </a:solidFill>
              <a:latin typeface="Calibri"/>
              <a:ea typeface="Calibri"/>
              <a:cs typeface="Calibri"/>
              <a:sym typeface="Calibri"/>
            </a:endParaRPr>
          </a:p>
          <a:p>
            <a:pPr marL="342900" lvl="0" algn="l" rtl="0">
              <a:spcBef>
                <a:spcPts val="600"/>
              </a:spcBef>
              <a:spcAft>
                <a:spcPts val="0"/>
              </a:spcAft>
              <a:buClr>
                <a:schemeClr val="dk1"/>
              </a:buClr>
              <a:buSzPts val="1100"/>
              <a:buFont typeface="Arial" panose="020B0604020202020204" pitchFamily="34" charset="0"/>
              <a:buChar char="•"/>
            </a:pPr>
            <a:r>
              <a:rPr lang="en" sz="2000" dirty="0">
                <a:solidFill>
                  <a:schemeClr val="tx1"/>
                </a:solidFill>
                <a:latin typeface="Calibri"/>
                <a:ea typeface="Calibri"/>
                <a:cs typeface="Calibri"/>
                <a:sym typeface="Calibri"/>
              </a:rPr>
              <a:t>Justify your decision – explain why.</a:t>
            </a:r>
            <a:endParaRPr sz="2000" dirty="0">
              <a:solidFill>
                <a:schemeClr val="tx1"/>
              </a:solidFill>
              <a:latin typeface="Calibri"/>
              <a:ea typeface="Calibri"/>
              <a:cs typeface="Calibri"/>
              <a:sym typeface="Calibri"/>
            </a:endParaRPr>
          </a:p>
          <a:p>
            <a:pPr marL="342900" lvl="0" algn="l" rtl="0">
              <a:spcBef>
                <a:spcPts val="600"/>
              </a:spcBef>
              <a:spcAft>
                <a:spcPts val="0"/>
              </a:spcAft>
              <a:buClr>
                <a:schemeClr val="dk1"/>
              </a:buClr>
              <a:buSzPts val="1100"/>
              <a:buFont typeface="Arial" panose="020B0604020202020204" pitchFamily="34" charset="0"/>
              <a:buChar char="•"/>
            </a:pPr>
            <a:r>
              <a:rPr lang="en" sz="2000" dirty="0">
                <a:solidFill>
                  <a:schemeClr val="tx1"/>
                </a:solidFill>
                <a:latin typeface="Calibri"/>
                <a:ea typeface="Calibri"/>
                <a:cs typeface="Calibri"/>
                <a:sym typeface="Calibri"/>
              </a:rPr>
              <a:t>Use full sentences.</a:t>
            </a:r>
            <a:endParaRPr sz="2000" dirty="0">
              <a:solidFill>
                <a:schemeClr val="tx1"/>
              </a:solidFill>
              <a:latin typeface="Calibri"/>
              <a:ea typeface="Calibri"/>
              <a:cs typeface="Calibri"/>
              <a:sym typeface="Calibri"/>
            </a:endParaRPr>
          </a:p>
          <a:p>
            <a:pPr marL="342900" lvl="0" algn="l" rtl="0">
              <a:spcBef>
                <a:spcPts val="600"/>
              </a:spcBef>
              <a:spcAft>
                <a:spcPts val="0"/>
              </a:spcAft>
              <a:buClr>
                <a:schemeClr val="dk1"/>
              </a:buClr>
              <a:buSzPts val="1100"/>
              <a:buFont typeface="Arial" panose="020B0604020202020204" pitchFamily="34" charset="0"/>
              <a:buChar char="•"/>
            </a:pPr>
            <a:r>
              <a:rPr lang="en" sz="2000" b="1" dirty="0">
                <a:solidFill>
                  <a:schemeClr val="tx1"/>
                </a:solidFill>
                <a:latin typeface="Calibri"/>
                <a:ea typeface="Calibri"/>
                <a:cs typeface="Calibri"/>
                <a:sym typeface="Calibri"/>
              </a:rPr>
              <a:t>S-</a:t>
            </a:r>
            <a:r>
              <a:rPr lang="en-GB" sz="2000" b="1" dirty="0">
                <a:solidFill>
                  <a:schemeClr val="tx1"/>
                </a:solidFill>
                <a:latin typeface="Calibri"/>
                <a:ea typeface="Calibri"/>
                <a:cs typeface="Calibri"/>
                <a:sym typeface="Calibri"/>
              </a:rPr>
              <a:t>T-R-E-T-C-H</a:t>
            </a:r>
            <a:r>
              <a:rPr lang="en" sz="2000" b="1" dirty="0">
                <a:solidFill>
                  <a:schemeClr val="tx1"/>
                </a:solidFill>
                <a:latin typeface="Calibri"/>
                <a:ea typeface="Calibri"/>
                <a:cs typeface="Calibri"/>
                <a:sym typeface="Calibri"/>
              </a:rPr>
              <a:t> yourself: </a:t>
            </a:r>
            <a:r>
              <a:rPr lang="en" sz="2000" dirty="0">
                <a:solidFill>
                  <a:schemeClr val="tx1"/>
                </a:solidFill>
                <a:latin typeface="Calibri"/>
                <a:ea typeface="Calibri"/>
                <a:cs typeface="Calibri"/>
                <a:sym typeface="Calibri"/>
              </a:rPr>
              <a:t>Quotations from the text will help convince me – just keep them as short as possible (2-5 words).</a:t>
            </a:r>
            <a:endParaRPr sz="2000" dirty="0">
              <a:solidFill>
                <a:schemeClr val="tx1"/>
              </a:solidFill>
              <a:latin typeface="Calibri"/>
              <a:ea typeface="Calibri"/>
              <a:cs typeface="Calibri"/>
              <a:sym typeface="Calibri"/>
            </a:endParaRPr>
          </a:p>
          <a:p>
            <a:pPr marL="0" lvl="0" indent="0" algn="l" rtl="0">
              <a:spcBef>
                <a:spcPts val="0"/>
              </a:spcBef>
              <a:spcAft>
                <a:spcPts val="1200"/>
              </a:spcAft>
              <a:buNone/>
            </a:pPr>
            <a:endParaRPr dirty="0"/>
          </a:p>
        </p:txBody>
      </p:sp>
      <p:sp>
        <p:nvSpPr>
          <p:cNvPr id="401" name="Google Shape;401;p64"/>
          <p:cNvSpPr/>
          <p:nvPr/>
        </p:nvSpPr>
        <p:spPr>
          <a:xfrm>
            <a:off x="600836" y="2264150"/>
            <a:ext cx="7307400" cy="456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01693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Section 4: Chapter 5</a:t>
            </a:r>
            <a:endParaRPr/>
          </a:p>
        </p:txBody>
      </p:sp>
      <p:sp>
        <p:nvSpPr>
          <p:cNvPr id="407" name="Google Shape;407;p65"/>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Why does Victor view his experiment as a complete failure?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413" name="Google Shape;413;p66"/>
          <p:cNvSpPr txBox="1">
            <a:spLocks noGrp="1"/>
          </p:cNvSpPr>
          <p:nvPr>
            <p:ph type="body" idx="1"/>
          </p:nvPr>
        </p:nvSpPr>
        <p:spPr>
          <a:xfrm>
            <a:off x="311700" y="1152475"/>
            <a:ext cx="6869029"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Victor’s experiment is brought to life, but rather than celebrate, Victor suddenly sees the Creature’s ugliness and considers him a terrible failure.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The Creature reaches out to his creator, which Victor interprets as a threat, and so runs away out of his apartment into a nearby church courtyard.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Clerval suddenly arrives in Ingolstadt, which delights Victor, who is relieved to see that his Creature has fled.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The relief of the empty apartment provokes maniacal laughter in Victor. Soon afterwards, Victor faints with a fever.  </a:t>
            </a:r>
            <a:endParaRPr sz="1600" dirty="0">
              <a:solidFill>
                <a:schemeClr val="dk1"/>
              </a:solidFill>
              <a:highlight>
                <a:srgbClr val="FFFFFF"/>
              </a:highlight>
              <a:latin typeface="Calibri"/>
              <a:ea typeface="Calibri"/>
              <a:cs typeface="Calibri"/>
              <a:sym typeface="Calibri"/>
            </a:endParaRPr>
          </a:p>
          <a:p>
            <a:pPr marL="4572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Clerval nurses him back to health, and the chapter ends with news of a letter received from Elizabeth.</a:t>
            </a:r>
            <a:endParaRPr sz="16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Pit Stop: </a:t>
            </a:r>
            <a:br>
              <a:rPr lang="en" dirty="0"/>
            </a:br>
            <a:r>
              <a:rPr lang="en" dirty="0">
                <a:solidFill>
                  <a:schemeClr val="tx1"/>
                </a:solidFill>
              </a:rPr>
              <a:t>Retrieval point: Victor’s childhood</a:t>
            </a:r>
            <a:endParaRPr dirty="0">
              <a:solidFill>
                <a:schemeClr val="tx1"/>
              </a:solidFill>
            </a:endParaRPr>
          </a:p>
          <a:p>
            <a:pPr marL="0" lvl="0" indent="0" algn="l" rtl="0">
              <a:spcBef>
                <a:spcPts val="0"/>
              </a:spcBef>
              <a:spcAft>
                <a:spcPts val="0"/>
              </a:spcAft>
              <a:buNone/>
            </a:pPr>
            <a:r>
              <a:rPr lang="en" dirty="0">
                <a:solidFill>
                  <a:schemeClr val="tx1"/>
                </a:solidFill>
              </a:rPr>
              <a:t>Aesthetics and idolatry</a:t>
            </a:r>
            <a:endParaRPr dirty="0">
              <a:solidFill>
                <a:schemeClr val="tx1"/>
              </a:solidFill>
            </a:endParaRPr>
          </a:p>
        </p:txBody>
      </p:sp>
      <p:sp>
        <p:nvSpPr>
          <p:cNvPr id="419" name="Google Shape;419;p67"/>
          <p:cNvSpPr txBox="1">
            <a:spLocks noGrp="1"/>
          </p:cNvSpPr>
          <p:nvPr>
            <p:ph type="body" idx="1"/>
          </p:nvPr>
        </p:nvSpPr>
        <p:spPr>
          <a:xfrm>
            <a:off x="263600" y="1556550"/>
            <a:ext cx="6957471" cy="261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61111"/>
              <a:buFont typeface="Arial"/>
              <a:buNone/>
            </a:pPr>
            <a:endParaRPr lang="en" b="1" i="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ct val="61111"/>
              <a:buFont typeface="Arial"/>
              <a:buNone/>
            </a:pPr>
            <a:r>
              <a:rPr lang="en" b="1" i="1" dirty="0">
                <a:latin typeface="Calibri" panose="020F0502020204030204" pitchFamily="34" charset="0"/>
                <a:ea typeface="Calibri" panose="020F0502020204030204" pitchFamily="34" charset="0"/>
                <a:cs typeface="Calibri" panose="020F0502020204030204" pitchFamily="34" charset="0"/>
              </a:rPr>
              <a:t>Before </a:t>
            </a:r>
            <a:r>
              <a:rPr lang="en" b="1" dirty="0">
                <a:latin typeface="Calibri" panose="020F0502020204030204" pitchFamily="34" charset="0"/>
                <a:ea typeface="Calibri" panose="020F0502020204030204" pitchFamily="34" charset="0"/>
                <a:cs typeface="Calibri" panose="020F0502020204030204" pitchFamily="34" charset="0"/>
              </a:rPr>
              <a:t>reading this chapter, we need to recall the nature of Victor’s childhood, and how it made the man who made a monster (the Creature).</a:t>
            </a:r>
            <a:endParaRPr b="1"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How did Victor learn that what is aesthetically pleasing (</a:t>
            </a:r>
            <a:r>
              <a:rPr lang="en-GB" dirty="0">
                <a:latin typeface="Calibri" panose="020F0502020204030204" pitchFamily="34" charset="0"/>
                <a:ea typeface="Calibri" panose="020F0502020204030204" pitchFamily="34" charset="0"/>
                <a:cs typeface="Calibri" panose="020F0502020204030204" pitchFamily="34" charset="0"/>
              </a:rPr>
              <a:t>e.g.</a:t>
            </a:r>
            <a:r>
              <a:rPr lang="en" dirty="0">
                <a:latin typeface="Calibri" panose="020F0502020204030204" pitchFamily="34" charset="0"/>
                <a:ea typeface="Calibri" panose="020F0502020204030204" pitchFamily="34" charset="0"/>
                <a:cs typeface="Calibri" panose="020F0502020204030204" pitchFamily="34" charset="0"/>
              </a:rPr>
              <a:t> beautiful) is better than ugliness?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When he describes his mother and Elizabeth, what is the focus of his description?</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Victor’s parents put him on a pedestal, and rarely if ever, denied him anything he wanted - what effect did this have on Victor as he moved into adulthood?</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b="1" dirty="0">
                <a:latin typeface="Calibri" panose="020F0502020204030204" pitchFamily="34" charset="0"/>
                <a:ea typeface="Calibri" panose="020F0502020204030204" pitchFamily="34" charset="0"/>
                <a:cs typeface="Calibri" panose="020F0502020204030204" pitchFamily="34" charset="0"/>
              </a:rPr>
              <a:t>At the end of the chapter</a:t>
            </a:r>
            <a:r>
              <a:rPr lang="en" dirty="0">
                <a:latin typeface="Calibri" panose="020F0502020204030204" pitchFamily="34" charset="0"/>
                <a:ea typeface="Calibri" panose="020F0502020204030204" pitchFamily="34" charset="0"/>
                <a:cs typeface="Calibri" panose="020F0502020204030204" pitchFamily="34" charset="0"/>
              </a:rPr>
              <a:t>: </a:t>
            </a:r>
            <a:r>
              <a:rPr lang="en" i="1" dirty="0">
                <a:latin typeface="Calibri" panose="020F0502020204030204" pitchFamily="34" charset="0"/>
                <a:ea typeface="Calibri" panose="020F0502020204030204" pitchFamily="34" charset="0"/>
                <a:cs typeface="Calibri" panose="020F0502020204030204" pitchFamily="34" charset="0"/>
              </a:rPr>
              <a:t>To what extent are we surprised by Victor’s rejection of his creation? </a:t>
            </a:r>
            <a:br>
              <a:rPr lang="en" i="1" dirty="0">
                <a:latin typeface="Calibri" panose="020F0502020204030204" pitchFamily="34" charset="0"/>
                <a:ea typeface="Calibri" panose="020F0502020204030204" pitchFamily="34" charset="0"/>
                <a:cs typeface="Calibri" panose="020F0502020204030204" pitchFamily="34" charset="0"/>
              </a:rPr>
            </a:br>
            <a:r>
              <a:rPr lang="en" i="1" dirty="0">
                <a:latin typeface="Calibri" panose="020F0502020204030204" pitchFamily="34" charset="0"/>
                <a:ea typeface="Calibri" panose="020F0502020204030204" pitchFamily="34" charset="0"/>
                <a:cs typeface="Calibri" panose="020F0502020204030204" pitchFamily="34" charset="0"/>
              </a:rPr>
              <a:t>Explain your thinking.</a:t>
            </a:r>
            <a:endParaRPr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5</a:t>
            </a:r>
            <a:endParaRPr/>
          </a:p>
        </p:txBody>
      </p:sp>
      <p:graphicFrame>
        <p:nvGraphicFramePr>
          <p:cNvPr id="425" name="Google Shape;425;p68"/>
          <p:cNvGraphicFramePr/>
          <p:nvPr>
            <p:extLst>
              <p:ext uri="{D42A27DB-BD31-4B8C-83A1-F6EECF244321}">
                <p14:modId xmlns:p14="http://schemas.microsoft.com/office/powerpoint/2010/main" val="3842374586"/>
              </p:ext>
            </p:extLst>
          </p:nvPr>
        </p:nvGraphicFramePr>
        <p:xfrm>
          <a:off x="232050" y="1272975"/>
          <a:ext cx="8679900" cy="3436993"/>
        </p:xfrm>
        <a:graphic>
          <a:graphicData uri="http://schemas.openxmlformats.org/drawingml/2006/table">
            <a:tbl>
              <a:tblPr>
                <a:noFill/>
                <a:tableStyleId>{664E70F1-78AF-426A-B304-97A9625503BC}</a:tableStyleId>
              </a:tblPr>
              <a:tblGrid>
                <a:gridCol w="1705500">
                  <a:extLst>
                    <a:ext uri="{9D8B030D-6E8A-4147-A177-3AD203B41FA5}">
                      <a16:colId xmlns:a16="http://schemas.microsoft.com/office/drawing/2014/main" val="20000"/>
                    </a:ext>
                  </a:extLst>
                </a:gridCol>
                <a:gridCol w="4081100">
                  <a:extLst>
                    <a:ext uri="{9D8B030D-6E8A-4147-A177-3AD203B41FA5}">
                      <a16:colId xmlns:a16="http://schemas.microsoft.com/office/drawing/2014/main" val="20001"/>
                    </a:ext>
                  </a:extLst>
                </a:gridCol>
                <a:gridCol w="2893300">
                  <a:extLst>
                    <a:ext uri="{9D8B030D-6E8A-4147-A177-3AD203B41FA5}">
                      <a16:colId xmlns:a16="http://schemas.microsoft.com/office/drawing/2014/main" val="20002"/>
                    </a:ext>
                  </a:extLst>
                </a:gridCol>
              </a:tblGrid>
              <a:tr h="29555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4534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dreary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‘It was on a dreary night of November, that I beheld the accomplishment of my toils’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boring, making you feel unhappy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112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accomplishment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something that is successful or achieved with a lot of effort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611225">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dismally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a:t>
                      </a:r>
                      <a:r>
                        <a:rPr lang="en-GB" sz="1200" i="1" dirty="0">
                          <a:latin typeface="Calibri"/>
                          <a:ea typeface="Calibri"/>
                          <a:cs typeface="Calibri"/>
                          <a:sym typeface="Calibri"/>
                        </a:rPr>
                        <a:t>I</a:t>
                      </a:r>
                      <a:r>
                        <a:rPr lang="en" sz="1200" i="1" dirty="0">
                          <a:latin typeface="Calibri"/>
                          <a:ea typeface="Calibri"/>
                          <a:cs typeface="Calibri"/>
                          <a:sym typeface="Calibri"/>
                        </a:rPr>
                        <a:t>t was already one in the morning; the rain pattered dismally against the panes’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 a way that makes you feel sad and without hope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6112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convulsive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‘it breathed hard, and a convulsive motion agitated its limbs’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movements of muscles in your body that you cannot control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7690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dun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‘that seemed almost of the same colour as the</a:t>
                      </a:r>
                      <a:r>
                        <a:rPr lang="en" sz="1200" b="1" i="1">
                          <a:latin typeface="Calibri"/>
                          <a:ea typeface="Calibri"/>
                          <a:cs typeface="Calibri"/>
                          <a:sym typeface="Calibri"/>
                        </a:rPr>
                        <a:t> </a:t>
                      </a:r>
                      <a:r>
                        <a:rPr lang="en" sz="1200" i="1">
                          <a:latin typeface="Calibri"/>
                          <a:ea typeface="Calibri"/>
                          <a:cs typeface="Calibri"/>
                          <a:sym typeface="Calibri"/>
                        </a:rPr>
                        <a:t>dun</a:t>
                      </a:r>
                      <a:r>
                        <a:rPr lang="en" sz="1200" b="1" i="1">
                          <a:latin typeface="Calibri"/>
                          <a:ea typeface="Calibri"/>
                          <a:cs typeface="Calibri"/>
                          <a:sym typeface="Calibri"/>
                        </a:rPr>
                        <a:t> </a:t>
                      </a:r>
                      <a:r>
                        <a:rPr lang="en" sz="1200" i="1">
                          <a:latin typeface="Calibri"/>
                          <a:ea typeface="Calibri"/>
                          <a:cs typeface="Calibri"/>
                          <a:sym typeface="Calibri"/>
                        </a:rPr>
                        <a:t>white sockets in which they were set’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of a greyish brown colour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 dirty="0"/>
              <a:t>Pit </a:t>
            </a:r>
            <a:r>
              <a:rPr lang="en-GB" dirty="0"/>
              <a:t>S</a:t>
            </a:r>
            <a:r>
              <a:rPr lang="en" dirty="0"/>
              <a:t>top: vocabulary builder</a:t>
            </a:r>
            <a:endParaRPr dirty="0"/>
          </a:p>
        </p:txBody>
      </p:sp>
      <p:sp>
        <p:nvSpPr>
          <p:cNvPr id="431" name="Google Shape;431;p69"/>
          <p:cNvSpPr txBox="1">
            <a:spLocks noGrp="1"/>
          </p:cNvSpPr>
          <p:nvPr>
            <p:ph type="body" idx="1"/>
          </p:nvPr>
        </p:nvSpPr>
        <p:spPr>
          <a:xfrm>
            <a:off x="311700" y="1152475"/>
            <a:ext cx="6996776" cy="3416400"/>
          </a:xfrm>
          <a:prstGeom prst="rect">
            <a:avLst/>
          </a:prstGeom>
        </p:spPr>
        <p:txBody>
          <a:bodyPr spcFirstLastPara="1" wrap="square" lIns="91425" tIns="91425" rIns="91425" bIns="91425" anchor="t" anchorCtr="0">
            <a:normAutofit/>
          </a:bodyPr>
          <a:lstStyle/>
          <a:p>
            <a:pPr marL="0" marR="1181351" lvl="0" indent="0" algn="l" rtl="0">
              <a:lnSpc>
                <a:spcPct val="99960"/>
              </a:lnSpc>
              <a:spcBef>
                <a:spcPts val="567"/>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The combination of key vocabulary and key quotation revision is both fruitful and efficient. Learners could consider the question and quotation below: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206783" marR="924176" lvl="0" indent="-148209" algn="l" rtl="0">
              <a:lnSpc>
                <a:spcPct val="99960"/>
              </a:lnSpc>
              <a:spcBef>
                <a:spcPts val="600"/>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1. To whom does Victor Frankenstein refer to in this quotation? </a:t>
            </a:r>
            <a:endParaRPr sz="1400" i="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201322" marR="1010536" lvl="0" indent="3937" algn="l" rtl="0">
              <a:lnSpc>
                <a:spcPct val="99960"/>
              </a:lnSpc>
              <a:spcBef>
                <a:spcPts val="733"/>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‘His gentleness was never tinged by dogmatism, and his instructions were given with an air of frankness and good nature that banished every idea of pedantry.’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201576" marR="873770" lvl="0" indent="-141732" algn="l" rtl="0">
              <a:lnSpc>
                <a:spcPct val="99960"/>
              </a:lnSpc>
              <a:spcBef>
                <a:spcPts val="600"/>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2. Usually, the words ‘dogmatic’ (dogmatism) and ‘pedant’ (pedantry) are used pejoratively (to show contempt or disapproval). This is not the case here. How and why have these terms become a compliment to Waldman instead? </a:t>
            </a:r>
            <a:endParaRPr sz="14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59463" marR="927986" lvl="0" indent="-3936" algn="l" rtl="0">
              <a:lnSpc>
                <a:spcPct val="99960"/>
              </a:lnSpc>
              <a:spcBef>
                <a:spcPts val="600"/>
              </a:spcBef>
              <a:spcAft>
                <a:spcPts val="0"/>
              </a:spcAft>
              <a:buClr>
                <a:schemeClr val="dk1"/>
              </a:buClr>
              <a:buSzPts val="1100"/>
              <a:buFont typeface="Arial"/>
              <a:buNone/>
            </a:pPr>
            <a:r>
              <a:rPr lang="en" sz="1400" b="1" dirty="0">
                <a:solidFill>
                  <a:schemeClr val="dk1"/>
                </a:solidFill>
                <a:latin typeface="Calibri" panose="020F0502020204030204" pitchFamily="34" charset="0"/>
                <a:ea typeface="Calibri" panose="020F0502020204030204" pitchFamily="34" charset="0"/>
                <a:cs typeface="Calibri" panose="020F0502020204030204" pitchFamily="34" charset="0"/>
              </a:rPr>
              <a:t>Purpose: </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This will enable you to recall the ‘facts of the text’, as well as allowing you to better develop your understanding of writers making choices – that words, </a:t>
            </a:r>
            <a:r>
              <a:rPr lang="en" sz="1400" i="1" dirty="0">
                <a:solidFill>
                  <a:schemeClr val="dk1"/>
                </a:solidFill>
                <a:latin typeface="Calibri" panose="020F0502020204030204" pitchFamily="34" charset="0"/>
                <a:ea typeface="Calibri" panose="020F0502020204030204" pitchFamily="34" charset="0"/>
                <a:cs typeface="Calibri" panose="020F0502020204030204" pitchFamily="34" charset="0"/>
              </a:rPr>
              <a:t>and specific combinations of words</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rPr>
              <a:t>, are not arrived at by chance or accident.</a:t>
            </a:r>
            <a:endParaRPr sz="2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115689" lvl="0">
              <a:spcBef>
                <a:spcPts val="629"/>
              </a:spcBef>
              <a:buClr>
                <a:schemeClr val="dk1"/>
              </a:buClr>
              <a:buSzPts val="1100"/>
            </a:pPr>
            <a:r>
              <a:rPr lang="en" sz="2400" dirty="0"/>
              <a:t>Pit </a:t>
            </a:r>
            <a:r>
              <a:rPr lang="en-GB" sz="2400" dirty="0"/>
              <a:t>S</a:t>
            </a:r>
            <a:r>
              <a:rPr lang="en" sz="2400" dirty="0"/>
              <a:t>top</a:t>
            </a:r>
            <a:r>
              <a:rPr lang="en" sz="2000" b="1" dirty="0">
                <a:solidFill>
                  <a:srgbClr val="706F6F"/>
                </a:solidFill>
              </a:rPr>
              <a:t>: S-T-R-E-T-C-H</a:t>
            </a:r>
            <a:endParaRPr sz="3600" dirty="0"/>
          </a:p>
        </p:txBody>
      </p:sp>
      <p:sp>
        <p:nvSpPr>
          <p:cNvPr id="437" name="Google Shape;437;p70"/>
          <p:cNvSpPr txBox="1">
            <a:spLocks noGrp="1"/>
          </p:cNvSpPr>
          <p:nvPr>
            <p:ph type="body" idx="1"/>
          </p:nvPr>
        </p:nvSpPr>
        <p:spPr>
          <a:xfrm>
            <a:off x="311700" y="1152475"/>
            <a:ext cx="7117800" cy="3416400"/>
          </a:xfrm>
          <a:prstGeom prst="rect">
            <a:avLst/>
          </a:prstGeom>
        </p:spPr>
        <p:txBody>
          <a:bodyPr spcFirstLastPara="1" wrap="square" lIns="91425" tIns="91425" rIns="91425" bIns="91425" anchor="t" anchorCtr="0">
            <a:normAutofit fontScale="92500" lnSpcReduction="10000"/>
          </a:bodyPr>
          <a:lstStyle/>
          <a:p>
            <a:pPr marL="108990" marR="862737" lvl="0" indent="-1523" algn="l" rtl="0">
              <a:lnSpc>
                <a:spcPct val="99960"/>
              </a:lnSpc>
              <a:spcBef>
                <a:spcPts val="383"/>
              </a:spcBef>
              <a:spcAft>
                <a:spcPts val="0"/>
              </a:spcAft>
              <a:buNone/>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To explore the significance of the birth and rejection of the Creature:</a:t>
            </a: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08990" marR="862737" lvl="0" indent="-1523" algn="l" rtl="0">
              <a:lnSpc>
                <a:spcPct val="99960"/>
              </a:lnSpc>
              <a:spcBef>
                <a:spcPts val="383"/>
              </a:spcBef>
              <a:spcAft>
                <a:spcPts val="0"/>
              </a:spcAft>
              <a:buClr>
                <a:schemeClr val="dk1"/>
              </a:buClr>
              <a:buSzPts val="1100"/>
              <a:buFont typeface="Arial"/>
              <a:buNone/>
            </a:pP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09625" marR="882446" lvl="0" indent="-4063" algn="l" rtl="0">
              <a:lnSpc>
                <a:spcPct val="99960"/>
              </a:lnSpc>
              <a:spcBef>
                <a:spcPts val="600"/>
              </a:spcBef>
              <a:spcAft>
                <a:spcPts val="0"/>
              </a:spcAft>
              <a:buNone/>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 ‘</a:t>
            </a:r>
            <a:r>
              <a:rPr lang="en" sz="1500" i="1" dirty="0">
                <a:solidFill>
                  <a:schemeClr val="dk1"/>
                </a:solidFill>
                <a:latin typeface="Calibri" panose="020F0502020204030204" pitchFamily="34" charset="0"/>
                <a:ea typeface="Calibri" panose="020F0502020204030204" pitchFamily="34" charset="0"/>
                <a:cs typeface="Calibri" panose="020F0502020204030204" pitchFamily="34" charset="0"/>
              </a:rPr>
              <a:t>Victor’s rejection of his creation is completely predictable.’ To what extent do  you agree with this statement? </a:t>
            </a:r>
            <a:endParaRPr sz="1500" i="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09625" marR="882446" lvl="0" indent="-4063" algn="l" rtl="0">
              <a:lnSpc>
                <a:spcPct val="99960"/>
              </a:lnSpc>
              <a:spcBef>
                <a:spcPts val="600"/>
              </a:spcBef>
              <a:spcAft>
                <a:spcPts val="0"/>
              </a:spcAft>
              <a:buNone/>
            </a:pP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109625" marR="882446" lvl="0" indent="-4063" algn="l" rtl="0">
              <a:lnSpc>
                <a:spcPct val="99960"/>
              </a:lnSpc>
              <a:spcBef>
                <a:spcPts val="600"/>
              </a:spcBef>
              <a:spcAft>
                <a:spcPts val="0"/>
              </a:spcAft>
              <a:buClr>
                <a:schemeClr val="dk1"/>
              </a:buClr>
              <a:buSzPts val="1100"/>
              <a:buFont typeface="Arial"/>
              <a:buNone/>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You must:</a:t>
            </a:r>
          </a:p>
          <a:p>
            <a:pPr marL="419100" marR="883540" indent="-285750">
              <a:lnSpc>
                <a:spcPct val="109960"/>
              </a:lnSpc>
              <a:spcBef>
                <a:spcPts val="600"/>
              </a:spcBef>
              <a:buClr>
                <a:schemeClr val="dk1"/>
              </a:buClr>
              <a:buSzPts val="1500"/>
              <a:buFont typeface="Arial" panose="020B0604020202020204" pitchFamily="34" charset="0"/>
              <a:buChar char="•"/>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Use quotations in your response</a:t>
            </a:r>
          </a:p>
          <a:p>
            <a:pPr marL="419100" marR="883540" indent="-285750">
              <a:lnSpc>
                <a:spcPct val="109960"/>
              </a:lnSpc>
              <a:spcBef>
                <a:spcPts val="600"/>
              </a:spcBef>
              <a:buClr>
                <a:schemeClr val="dk1"/>
              </a:buClr>
              <a:buSzPts val="1500"/>
              <a:buFont typeface="Arial" panose="020B0604020202020204" pitchFamily="34" charset="0"/>
              <a:buChar char="•"/>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Use terminology where and when it is appropriate</a:t>
            </a:r>
          </a:p>
          <a:p>
            <a:pPr marL="419100" marR="883540" indent="-285750">
              <a:lnSpc>
                <a:spcPct val="109960"/>
              </a:lnSpc>
              <a:spcBef>
                <a:spcPts val="600"/>
              </a:spcBef>
              <a:buClr>
                <a:schemeClr val="dk1"/>
              </a:buClr>
              <a:buSzPts val="1500"/>
              <a:buFont typeface="Arial" panose="020B0604020202020204" pitchFamily="34" charset="0"/>
              <a:buChar char="•"/>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‘Show your working’ - which means explain your thinking and reasoning</a:t>
            </a: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883540" lvl="0" indent="0" algn="l" rtl="0">
              <a:lnSpc>
                <a:spcPct val="99960"/>
              </a:lnSpc>
              <a:spcBef>
                <a:spcPts val="600"/>
              </a:spcBef>
              <a:spcAft>
                <a:spcPts val="0"/>
              </a:spcAft>
              <a:buNone/>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  You </a:t>
            </a:r>
            <a:r>
              <a:rPr lang="en" sz="1500" i="1" dirty="0">
                <a:solidFill>
                  <a:schemeClr val="dk1"/>
                </a:solidFill>
                <a:latin typeface="Calibri" panose="020F0502020204030204" pitchFamily="34" charset="0"/>
                <a:ea typeface="Calibri" panose="020F0502020204030204" pitchFamily="34" charset="0"/>
                <a:cs typeface="Calibri" panose="020F0502020204030204" pitchFamily="34" charset="0"/>
              </a:rPr>
              <a:t>must not:</a:t>
            </a:r>
            <a:endParaRPr sz="1500" i="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19100" marR="883540" lvl="0" indent="-285750" algn="l" rtl="0">
              <a:lnSpc>
                <a:spcPct val="99960"/>
              </a:lnSpc>
              <a:spcBef>
                <a:spcPts val="600"/>
              </a:spcBef>
              <a:spcAft>
                <a:spcPts val="0"/>
              </a:spcAft>
              <a:buClr>
                <a:schemeClr val="dk1"/>
              </a:buClr>
              <a:buSzPts val="1500"/>
              <a:buFont typeface="Arial" panose="020B0604020202020204" pitchFamily="34" charset="0"/>
              <a:buChar char="•"/>
            </a:pPr>
            <a:r>
              <a:rPr lang="en" sz="1500" dirty="0">
                <a:solidFill>
                  <a:schemeClr val="dk1"/>
                </a:solidFill>
                <a:latin typeface="Calibri" panose="020F0502020204030204" pitchFamily="34" charset="0"/>
                <a:ea typeface="Calibri" panose="020F0502020204030204" pitchFamily="34" charset="0"/>
                <a:cs typeface="Calibri" panose="020F0502020204030204" pitchFamily="34" charset="0"/>
              </a:rPr>
              <a:t>Sit on the fence - neither agree nor disagree - make a decision, write with that decision in mind. </a:t>
            </a:r>
            <a:endParaRPr sz="1500" dirty="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443" name="Google Shape;443;p71"/>
          <p:cNvSpPr txBox="1">
            <a:spLocks noGrp="1"/>
          </p:cNvSpPr>
          <p:nvPr>
            <p:ph type="body" idx="1"/>
          </p:nvPr>
        </p:nvSpPr>
        <p:spPr>
          <a:xfrm>
            <a:off x="311700" y="1152475"/>
            <a:ext cx="719175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highlight>
                  <a:srgbClr val="FFFFFF"/>
                </a:highlight>
                <a:latin typeface="Calibri"/>
                <a:ea typeface="Calibri"/>
                <a:cs typeface="Calibri"/>
                <a:sym typeface="Calibri"/>
              </a:rPr>
              <a:t>Why?</a:t>
            </a: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can Victor’s behaviour be regarded as ‘Promethean’?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might the reader’s relationship with Victor change here?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Victor misinterpret the Creature’s gesture of reaching towards him?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it Clerval who nurses Victor back to health, and not Elizabeth?</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dirty="0">
                <a:solidFill>
                  <a:schemeClr val="dk1"/>
                </a:solidFill>
                <a:highlight>
                  <a:srgbClr val="FFFFFF"/>
                </a:highlight>
                <a:latin typeface="Calibri"/>
                <a:ea typeface="Calibri"/>
                <a:cs typeface="Calibri"/>
                <a:sym typeface="Calibri"/>
              </a:rPr>
              <a:t> </a:t>
            </a:r>
            <a:endParaRPr sz="16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600" b="1" dirty="0">
                <a:solidFill>
                  <a:schemeClr val="dk1"/>
                </a:solidFill>
                <a:highlight>
                  <a:srgbClr val="FFFFFF"/>
                </a:highlight>
                <a:latin typeface="Calibri"/>
                <a:ea typeface="Calibri"/>
                <a:cs typeface="Calibri"/>
                <a:sym typeface="Calibri"/>
              </a:rPr>
              <a:t>Stretch questions</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At the point of the Creature’s birth, with whom is the reader positioned and why?  </a:t>
            </a:r>
            <a:endParaRPr sz="1600" dirty="0">
              <a:solidFill>
                <a:schemeClr val="dk1"/>
              </a:solidFill>
              <a:highlight>
                <a:srgbClr val="FFFFFF"/>
              </a:highlight>
              <a:latin typeface="Calibri"/>
              <a:ea typeface="Calibri"/>
              <a:cs typeface="Calibri"/>
              <a:sym typeface="Calibri"/>
            </a:endParaRPr>
          </a:p>
          <a:p>
            <a:pPr marL="685800" lvl="0" indent="-330200" algn="l" rtl="0">
              <a:spcBef>
                <a:spcPts val="0"/>
              </a:spcBef>
              <a:spcAft>
                <a:spcPts val="0"/>
              </a:spcAft>
              <a:buClr>
                <a:schemeClr val="dk1"/>
              </a:buClr>
              <a:buSzPts val="16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At the point of the Creature’s rejection, does the reader’s positioning change? Why?</a:t>
            </a:r>
            <a:endParaRPr sz="16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449" name="Google Shape;449;p7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chemeClr val="dk1"/>
                </a:solidFill>
                <a:highlight>
                  <a:srgbClr val="FFFFFF"/>
                </a:highlight>
                <a:latin typeface="Calibri"/>
                <a:ea typeface="Calibri"/>
                <a:cs typeface="Calibri"/>
                <a:sym typeface="Calibri"/>
              </a:rPr>
              <a:t>1. What is the </a:t>
            </a:r>
            <a:r>
              <a:rPr lang="en" sz="1700" i="1" dirty="0">
                <a:solidFill>
                  <a:schemeClr val="dk1"/>
                </a:solidFill>
                <a:highlight>
                  <a:srgbClr val="FFFFFF"/>
                </a:highlight>
                <a:latin typeface="Calibri"/>
                <a:ea typeface="Calibri"/>
                <a:cs typeface="Calibri"/>
                <a:sym typeface="Calibri"/>
              </a:rPr>
              <a:t>mos</a:t>
            </a:r>
            <a:r>
              <a:rPr lang="en" sz="1700" dirty="0">
                <a:solidFill>
                  <a:schemeClr val="dk1"/>
                </a:solidFill>
                <a:highlight>
                  <a:srgbClr val="FFFFFF"/>
                </a:highlight>
                <a:latin typeface="Calibri"/>
                <a:ea typeface="Calibri"/>
                <a:cs typeface="Calibri"/>
                <a:sym typeface="Calibri"/>
              </a:rPr>
              <a:t>t significant moment of this chapter?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2. What is even more significant than the birth of the Creature?</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3. What is the significance of the Creature’s successful creation?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4. How does Victor feel about this Creature before he brings it to life?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5. What does Victor think about his Creature after it comes to life?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6. What is Victor’s response to these feelings?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700" dirty="0">
                <a:solidFill>
                  <a:schemeClr val="dk1"/>
                </a:solidFill>
                <a:highlight>
                  <a:srgbClr val="FFFFFF"/>
                </a:highlight>
                <a:latin typeface="Calibri"/>
                <a:ea typeface="Calibri"/>
                <a:cs typeface="Calibri"/>
                <a:sym typeface="Calibri"/>
              </a:rPr>
              <a:t>7. What is the significance of Clerval’s entrance?  </a:t>
            </a:r>
            <a:endParaRPr sz="1700" dirty="0">
              <a:solidFill>
                <a:schemeClr val="dk1"/>
              </a:solidFill>
              <a:highlight>
                <a:srgbClr val="FFFFFF"/>
              </a:highlight>
              <a:latin typeface="Calibri"/>
              <a:ea typeface="Calibri"/>
              <a:cs typeface="Calibri"/>
              <a:sym typeface="Calibri"/>
            </a:endParaRPr>
          </a:p>
          <a:p>
            <a:pPr marL="0" lvl="0" indent="0" algn="l" rtl="0">
              <a:spcBef>
                <a:spcPts val="1200"/>
              </a:spcBef>
              <a:spcAft>
                <a:spcPts val="1200"/>
              </a:spcAft>
              <a:buNone/>
            </a:pPr>
            <a:r>
              <a:rPr lang="en" sz="1700" dirty="0">
                <a:solidFill>
                  <a:schemeClr val="dk1"/>
                </a:solidFill>
                <a:highlight>
                  <a:srgbClr val="FFFFFF"/>
                </a:highlight>
                <a:latin typeface="Calibri"/>
                <a:ea typeface="Calibri"/>
                <a:cs typeface="Calibri"/>
                <a:sym typeface="Calibri"/>
              </a:rPr>
              <a:t>8. What is Clerval and Victor’s relationship like?</a:t>
            </a:r>
            <a:endParaRPr sz="1700" dirty="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11700" y="51006"/>
            <a:ext cx="8520600" cy="63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Key Vocabulary: Letter 1</a:t>
            </a:r>
            <a:endParaRPr dirty="0"/>
          </a:p>
        </p:txBody>
      </p:sp>
      <p:graphicFrame>
        <p:nvGraphicFramePr>
          <p:cNvPr id="112" name="Google Shape;112;p17"/>
          <p:cNvGraphicFramePr/>
          <p:nvPr>
            <p:extLst>
              <p:ext uri="{D42A27DB-BD31-4B8C-83A1-F6EECF244321}">
                <p14:modId xmlns:p14="http://schemas.microsoft.com/office/powerpoint/2010/main" val="2803236790"/>
              </p:ext>
            </p:extLst>
          </p:nvPr>
        </p:nvGraphicFramePr>
        <p:xfrm>
          <a:off x="74475" y="581761"/>
          <a:ext cx="8995050" cy="4535992"/>
        </p:xfrm>
        <a:graphic>
          <a:graphicData uri="http://schemas.openxmlformats.org/drawingml/2006/table">
            <a:tbl>
              <a:tblPr>
                <a:noFill/>
                <a:tableStyleId>{664E70F1-78AF-426A-B304-97A9625503BC}</a:tableStyleId>
              </a:tblPr>
              <a:tblGrid>
                <a:gridCol w="1105500">
                  <a:extLst>
                    <a:ext uri="{9D8B030D-6E8A-4147-A177-3AD203B41FA5}">
                      <a16:colId xmlns:a16="http://schemas.microsoft.com/office/drawing/2014/main" val="20000"/>
                    </a:ext>
                  </a:extLst>
                </a:gridCol>
                <a:gridCol w="3392025">
                  <a:extLst>
                    <a:ext uri="{9D8B030D-6E8A-4147-A177-3AD203B41FA5}">
                      <a16:colId xmlns:a16="http://schemas.microsoft.com/office/drawing/2014/main" val="20001"/>
                    </a:ext>
                  </a:extLst>
                </a:gridCol>
                <a:gridCol w="4497525">
                  <a:extLst>
                    <a:ext uri="{9D8B030D-6E8A-4147-A177-3AD203B41FA5}">
                      <a16:colId xmlns:a16="http://schemas.microsoft.com/office/drawing/2014/main" val="20002"/>
                    </a:ext>
                  </a:extLst>
                </a:gridCol>
              </a:tblGrid>
              <a:tr h="336775">
                <a:tc>
                  <a:txBody>
                    <a:bodyPr/>
                    <a:lstStyle/>
                    <a:p>
                      <a:pPr marL="63500" marR="63500" lvl="0" indent="0" algn="l" rtl="0">
                        <a:lnSpc>
                          <a:spcPct val="115000"/>
                        </a:lnSpc>
                        <a:spcBef>
                          <a:spcPts val="0"/>
                        </a:spcBef>
                        <a:spcAft>
                          <a:spcPts val="0"/>
                        </a:spcAft>
                        <a:buNone/>
                      </a:pPr>
                      <a:r>
                        <a:rPr lang="en" sz="1200" b="1" dirty="0">
                          <a:latin typeface="Calibri"/>
                          <a:ea typeface="Calibri"/>
                          <a:cs typeface="Calibri"/>
                          <a:sym typeface="Calibri"/>
                        </a:rPr>
                        <a:t>Word</a:t>
                      </a:r>
                      <a:r>
                        <a:rPr lang="en" sz="1200" dirty="0">
                          <a:latin typeface="Calibri"/>
                          <a:ea typeface="Calibri"/>
                          <a:cs typeface="Calibri"/>
                          <a:sym typeface="Calibri"/>
                        </a:rPr>
                        <a: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696450">
                <a:tc>
                  <a:txBody>
                    <a:bodyPr/>
                    <a:lstStyle/>
                    <a:p>
                      <a:pPr marL="63500" marR="63500" lvl="0" indent="0" algn="l" rtl="0">
                        <a:lnSpc>
                          <a:spcPct val="115000"/>
                        </a:lnSpc>
                        <a:spcBef>
                          <a:spcPts val="0"/>
                        </a:spcBef>
                        <a:spcAft>
                          <a:spcPts val="0"/>
                        </a:spcAft>
                        <a:buNone/>
                      </a:pPr>
                      <a:r>
                        <a:rPr lang="en" sz="1100" dirty="0">
                          <a:latin typeface="Calibri"/>
                          <a:ea typeface="Calibri"/>
                          <a:cs typeface="Calibri"/>
                          <a:sym typeface="Calibri"/>
                        </a:rPr>
                        <a:t>ardent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i="1" dirty="0">
                          <a:latin typeface="Calibri"/>
                          <a:ea typeface="Calibri"/>
                          <a:cs typeface="Calibri"/>
                          <a:sym typeface="Calibri"/>
                        </a:rPr>
                        <a:t>‘I am too ardent in execution and too impatient of difficulties.’ </a:t>
                      </a:r>
                      <a:endParaRPr sz="11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having intense emotion or enthusiasm </a:t>
                      </a:r>
                      <a:endParaRPr sz="1100">
                        <a:latin typeface="Calibri"/>
                        <a:ea typeface="Calibri"/>
                        <a:cs typeface="Calibri"/>
                        <a:sym typeface="Calibri"/>
                      </a:endParaRPr>
                    </a:p>
                    <a:p>
                      <a:pPr marL="63500" marR="63500" lvl="0" indent="0" algn="l" rtl="0">
                        <a:lnSpc>
                          <a:spcPct val="115000"/>
                        </a:lnSpc>
                        <a:spcBef>
                          <a:spcPts val="0"/>
                        </a:spcBef>
                        <a:spcAft>
                          <a:spcPts val="0"/>
                        </a:spcAft>
                        <a:buNone/>
                      </a:pPr>
                      <a:r>
                        <a:rPr lang="en" sz="1100">
                          <a:latin typeface="Calibri"/>
                          <a:ea typeface="Calibri"/>
                          <a:cs typeface="Calibri"/>
                          <a:sym typeface="Calibri"/>
                        </a:rPr>
                        <a:t>(Recurs in all letters and Chapters 2, 3, 4, 9, 12, 13, 14, 17, 18, 21, 23, 24)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894600">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forebodings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i="1" dirty="0">
                          <a:latin typeface="Calibri"/>
                          <a:ea typeface="Calibri"/>
                          <a:cs typeface="Calibri"/>
                          <a:sym typeface="Calibri"/>
                        </a:rPr>
                        <a:t>‘You will rejoice to hear that no disaster has accompanied the commencement of an enterprise which you have regarded with such evil forebodings.’ </a:t>
                      </a:r>
                      <a:endParaRPr sz="11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in anticipation of something happening, especially approaching or overhanging evil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37750">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inspirited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100" i="1" dirty="0">
                          <a:latin typeface="Calibri"/>
                          <a:ea typeface="Calibri"/>
                          <a:cs typeface="Calibri"/>
                          <a:sym typeface="Calibri"/>
                        </a:rPr>
                        <a:t>‘Inspirited by this wind of promise, my daydreams become more</a:t>
                      </a:r>
                      <a:r>
                        <a:rPr lang="en" sz="1100" b="1" i="1" dirty="0">
                          <a:latin typeface="Calibri"/>
                          <a:ea typeface="Calibri"/>
                          <a:cs typeface="Calibri"/>
                          <a:sym typeface="Calibri"/>
                        </a:rPr>
                        <a:t> </a:t>
                      </a:r>
                      <a:r>
                        <a:rPr lang="en" sz="1100" i="1" dirty="0">
                          <a:latin typeface="Calibri"/>
                          <a:ea typeface="Calibri"/>
                          <a:cs typeface="Calibri"/>
                          <a:sym typeface="Calibri"/>
                        </a:rPr>
                        <a:t>fervent and vivid.’ </a:t>
                      </a:r>
                      <a:endParaRPr sz="11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to put spirit, life or energy into; to quicken, enliven, animate; to cheer, encourage; to incite, stir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739275">
                <a:tc>
                  <a:txBody>
                    <a:bodyPr/>
                    <a:lstStyle/>
                    <a:p>
                      <a:pPr marL="63500" marR="63500" lvl="0" indent="0" algn="l" rtl="0">
                        <a:lnSpc>
                          <a:spcPct val="115000"/>
                        </a:lnSpc>
                        <a:spcBef>
                          <a:spcPts val="0"/>
                        </a:spcBef>
                        <a:spcAft>
                          <a:spcPts val="0"/>
                        </a:spcAft>
                        <a:buNone/>
                      </a:pPr>
                      <a:r>
                        <a:rPr lang="en" sz="1100" dirty="0">
                          <a:latin typeface="Calibri"/>
                          <a:ea typeface="Calibri"/>
                          <a:cs typeface="Calibri"/>
                          <a:sym typeface="Calibri"/>
                        </a:rPr>
                        <a:t>fervent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100" dirty="0">
                          <a:latin typeface="Calibri"/>
                          <a:ea typeface="Calibri"/>
                          <a:cs typeface="Calibri"/>
                          <a:sym typeface="Calibri"/>
                        </a:rPr>
                        <a:t>of persons, their passions, dispositions or actions; ardent, intensely earnest, often used in relation to love or hatred (from 17th century onwards)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696450">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diffusing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100" i="1">
                          <a:latin typeface="Calibri"/>
                          <a:ea typeface="Calibri"/>
                          <a:cs typeface="Calibri"/>
                          <a:sym typeface="Calibri"/>
                        </a:rPr>
                        <a:t>‘There, Margaret, the sun is for ever visible, its broad disk just skirting the horizon and diffusing a</a:t>
                      </a:r>
                      <a:r>
                        <a:rPr lang="en" sz="1100" b="1" i="1">
                          <a:latin typeface="Calibri"/>
                          <a:ea typeface="Calibri"/>
                          <a:cs typeface="Calibri"/>
                          <a:sym typeface="Calibri"/>
                        </a:rPr>
                        <a:t> </a:t>
                      </a:r>
                      <a:r>
                        <a:rPr lang="en" sz="1100" i="1">
                          <a:latin typeface="Calibri"/>
                          <a:ea typeface="Calibri"/>
                          <a:cs typeface="Calibri"/>
                          <a:sym typeface="Calibri"/>
                        </a:rPr>
                        <a:t>perpetual splendour.’ </a:t>
                      </a:r>
                      <a:endParaRPr sz="11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100" dirty="0">
                          <a:latin typeface="Calibri"/>
                          <a:ea typeface="Calibri"/>
                          <a:cs typeface="Calibri"/>
                          <a:sym typeface="Calibri"/>
                        </a:rPr>
                        <a:t>to send forth (an immaterial, or abstract thing) in many or all directions; to spread among a large number of people; to disseminate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560625">
                <a:tc>
                  <a:txBody>
                    <a:bodyPr/>
                    <a:lstStyle/>
                    <a:p>
                      <a:pPr marL="63500" marR="63500" lvl="0" indent="0" algn="l" rtl="0">
                        <a:lnSpc>
                          <a:spcPct val="115000"/>
                        </a:lnSpc>
                        <a:spcBef>
                          <a:spcPts val="0"/>
                        </a:spcBef>
                        <a:spcAft>
                          <a:spcPts val="0"/>
                        </a:spcAft>
                        <a:buNone/>
                      </a:pPr>
                      <a:r>
                        <a:rPr lang="en" sz="1100">
                          <a:latin typeface="Calibri"/>
                          <a:ea typeface="Calibri"/>
                          <a:cs typeface="Calibri"/>
                          <a:sym typeface="Calibri"/>
                        </a:rPr>
                        <a:t>splendour </a:t>
                      </a:r>
                      <a:endParaRPr sz="11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100" dirty="0">
                          <a:latin typeface="Calibri"/>
                          <a:ea typeface="Calibri"/>
                          <a:cs typeface="Calibri"/>
                          <a:sym typeface="Calibri"/>
                        </a:rPr>
                        <a:t>magnificence; great show of riches or costly things; pomp, parade </a:t>
                      </a:r>
                      <a:endParaRPr sz="1100"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100" i="1" dirty="0">
                          <a:latin typeface="Calibri"/>
                          <a:ea typeface="Calibri"/>
                          <a:cs typeface="Calibri"/>
                          <a:sym typeface="Calibri"/>
                        </a:rPr>
                        <a:t>(transitive verb:</a:t>
                      </a:r>
                      <a:r>
                        <a:rPr lang="en" sz="1100" dirty="0">
                          <a:latin typeface="Calibri"/>
                          <a:ea typeface="Calibri"/>
                          <a:cs typeface="Calibri"/>
                          <a:sym typeface="Calibri"/>
                        </a:rPr>
                        <a:t> to move with splendour) </a:t>
                      </a:r>
                      <a:endParaRPr sz="11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3"/>
          <p:cNvSpPr txBox="1">
            <a:spLocks noGrp="1"/>
          </p:cNvSpPr>
          <p:nvPr>
            <p:ph type="title"/>
          </p:nvPr>
        </p:nvSpPr>
        <p:spPr>
          <a:xfrm>
            <a:off x="435675" y="139550"/>
            <a:ext cx="85206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dirty="0"/>
              <a:t>Pit Stop: keeping a track of key ideas - playing God and rejection </a:t>
            </a:r>
            <a:endParaRPr sz="2120" dirty="0"/>
          </a:p>
        </p:txBody>
      </p:sp>
      <p:graphicFrame>
        <p:nvGraphicFramePr>
          <p:cNvPr id="455" name="Google Shape;455;p73"/>
          <p:cNvGraphicFramePr/>
          <p:nvPr>
            <p:extLst>
              <p:ext uri="{D42A27DB-BD31-4B8C-83A1-F6EECF244321}">
                <p14:modId xmlns:p14="http://schemas.microsoft.com/office/powerpoint/2010/main" val="1925109290"/>
              </p:ext>
            </p:extLst>
          </p:nvPr>
        </p:nvGraphicFramePr>
        <p:xfrm>
          <a:off x="273200" y="1107725"/>
          <a:ext cx="7922782" cy="3748830"/>
        </p:xfrm>
        <a:graphic>
          <a:graphicData uri="http://schemas.openxmlformats.org/drawingml/2006/table">
            <a:tbl>
              <a:tblPr>
                <a:noFill/>
                <a:tableStyleId>{93C32F16-5732-467A-886B-67FCF679FF26}</a:tableStyleId>
              </a:tblPr>
              <a:tblGrid>
                <a:gridCol w="3394253">
                  <a:extLst>
                    <a:ext uri="{9D8B030D-6E8A-4147-A177-3AD203B41FA5}">
                      <a16:colId xmlns:a16="http://schemas.microsoft.com/office/drawing/2014/main" val="20000"/>
                    </a:ext>
                  </a:extLst>
                </a:gridCol>
                <a:gridCol w="4528529">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latin typeface="Calibri" panose="020F0502020204030204" pitchFamily="34" charset="0"/>
                          <a:ea typeface="Calibri" panose="020F0502020204030204" pitchFamily="34" charset="0"/>
                          <a:cs typeface="Calibri" panose="020F0502020204030204" pitchFamily="34" charset="0"/>
                        </a:rPr>
                        <a:t>Key idea</a:t>
                      </a:r>
                      <a:endParaRPr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r>
                        <a:rPr lang="en" b="1" dirty="0">
                          <a:latin typeface="Calibri" panose="020F0502020204030204" pitchFamily="34" charset="0"/>
                          <a:ea typeface="Calibri" panose="020F0502020204030204" pitchFamily="34" charset="0"/>
                          <a:cs typeface="Calibri" panose="020F0502020204030204" pitchFamily="34" charset="0"/>
                        </a:rPr>
                        <a:t>Quotations and notes  </a:t>
                      </a:r>
                      <a:endParaRPr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Calibri" panose="020F0502020204030204" pitchFamily="34" charset="0"/>
                          <a:ea typeface="Calibri" panose="020F0502020204030204" pitchFamily="34" charset="0"/>
                          <a:cs typeface="Calibri" panose="020F0502020204030204" pitchFamily="34" charset="0"/>
                        </a:rPr>
                        <a:t>Man takes on the role of God and succeeds?</a:t>
                      </a: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The mortal </a:t>
                      </a:r>
                      <a:r>
                        <a:rPr lang="en-GB" dirty="0">
                          <a:latin typeface="Calibri" panose="020F0502020204030204" pitchFamily="34" charset="0"/>
                          <a:ea typeface="Calibri" panose="020F0502020204030204" pitchFamily="34" charset="0"/>
                          <a:cs typeface="Calibri" panose="020F0502020204030204" pitchFamily="34" charset="0"/>
                        </a:rPr>
                        <a:t>G</a:t>
                      </a:r>
                      <a:r>
                        <a:rPr lang="en" dirty="0">
                          <a:latin typeface="Calibri" panose="020F0502020204030204" pitchFamily="34" charset="0"/>
                          <a:ea typeface="Calibri" panose="020F0502020204030204" pitchFamily="34" charset="0"/>
                          <a:cs typeface="Calibri" panose="020F0502020204030204" pitchFamily="34" charset="0"/>
                        </a:rPr>
                        <a:t>od fails in his responsibilities to his </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reation?</a:t>
                      </a: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The mortal </a:t>
                      </a:r>
                      <a:r>
                        <a:rPr lang="en-GB" dirty="0">
                          <a:latin typeface="Calibri" panose="020F0502020204030204" pitchFamily="34" charset="0"/>
                          <a:ea typeface="Calibri" panose="020F0502020204030204" pitchFamily="34" charset="0"/>
                          <a:cs typeface="Calibri" panose="020F0502020204030204" pitchFamily="34" charset="0"/>
                        </a:rPr>
                        <a:t>G</a:t>
                      </a:r>
                      <a:r>
                        <a:rPr lang="en" dirty="0">
                          <a:latin typeface="Calibri" panose="020F0502020204030204" pitchFamily="34" charset="0"/>
                          <a:ea typeface="Calibri" panose="020F0502020204030204" pitchFamily="34" charset="0"/>
                          <a:cs typeface="Calibri" panose="020F0502020204030204" pitchFamily="34" charset="0"/>
                        </a:rPr>
                        <a:t>od rejects his child, so reje</a:t>
                      </a:r>
                      <a:r>
                        <a:rPr lang="en-GB" dirty="0">
                          <a:latin typeface="Calibri" panose="020F0502020204030204" pitchFamily="34" charset="0"/>
                          <a:ea typeface="Calibri" panose="020F0502020204030204" pitchFamily="34" charset="0"/>
                          <a:cs typeface="Calibri" panose="020F0502020204030204" pitchFamily="34" charset="0"/>
                        </a:rPr>
                        <a:t>c</a:t>
                      </a:r>
                      <a:r>
                        <a:rPr lang="en" dirty="0">
                          <a:latin typeface="Calibri" panose="020F0502020204030204" pitchFamily="34" charset="0"/>
                          <a:ea typeface="Calibri" panose="020F0502020204030204" pitchFamily="34" charset="0"/>
                          <a:cs typeface="Calibri" panose="020F0502020204030204" pitchFamily="34" charset="0"/>
                        </a:rPr>
                        <a:t>ts the role of the father?</a:t>
                      </a: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A child’s (the Cr</a:t>
                      </a:r>
                      <a:r>
                        <a:rPr lang="en-GB" dirty="0">
                          <a:latin typeface="Calibri" panose="020F0502020204030204" pitchFamily="34" charset="0"/>
                          <a:ea typeface="Calibri" panose="020F0502020204030204" pitchFamily="34" charset="0"/>
                          <a:cs typeface="Calibri" panose="020F0502020204030204" pitchFamily="34" charset="0"/>
                        </a:rPr>
                        <a:t>e</a:t>
                      </a:r>
                      <a:r>
                        <a:rPr lang="en" dirty="0">
                          <a:latin typeface="Calibri" panose="020F0502020204030204" pitchFamily="34" charset="0"/>
                          <a:ea typeface="Calibri" panose="020F0502020204030204" pitchFamily="34" charset="0"/>
                          <a:cs typeface="Calibri" panose="020F0502020204030204" pitchFamily="34" charset="0"/>
                        </a:rPr>
                        <a:t>ature’s) education is left to chance?</a:t>
                      </a: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Calibri" panose="020F0502020204030204" pitchFamily="34" charset="0"/>
                          <a:ea typeface="Calibri" panose="020F0502020204030204" pitchFamily="34" charset="0"/>
                          <a:cs typeface="Calibri" panose="020F0502020204030204" pitchFamily="34" charset="0"/>
                        </a:rPr>
                        <a:t>A mortal God ‘improves’ upon God and nature’s work and creates a superhuman?</a:t>
                      </a: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Calibri" panose="020F0502020204030204" pitchFamily="34" charset="0"/>
                          <a:ea typeface="Calibri" panose="020F0502020204030204" pitchFamily="34" charset="0"/>
                          <a:cs typeface="Calibri" panose="020F0502020204030204" pitchFamily="34" charset="0"/>
                        </a:rPr>
                        <a:t>The woman’s role of bearer and carer of children is usurped by science?</a:t>
                      </a:r>
                      <a:endParaRPr>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tc>
                  <a:txBody>
                    <a:bodyPr/>
                    <a:lstStyle/>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solidFill>
                      <a:schemeClr val="bg1"/>
                    </a:solidFill>
                  </a:tcPr>
                </a:tc>
                <a:extLst>
                  <a:ext uri="{0D108BD9-81ED-4DB2-BD59-A6C34878D82A}">
                    <a16:rowId xmlns:a16="http://schemas.microsoft.com/office/drawing/2014/main" val="10006"/>
                  </a:ext>
                </a:extLst>
              </a:tr>
            </a:tbl>
          </a:graphicData>
        </a:graphic>
      </p:graphicFrame>
      <p:sp>
        <p:nvSpPr>
          <p:cNvPr id="456" name="Google Shape;456;p73"/>
          <p:cNvSpPr txBox="1"/>
          <p:nvPr/>
        </p:nvSpPr>
        <p:spPr>
          <a:xfrm>
            <a:off x="607825" y="596800"/>
            <a:ext cx="7488600" cy="3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What happens when….?</a:t>
            </a:r>
            <a:endParaRPr sz="18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4"/>
          <p:cNvSpPr txBox="1">
            <a:spLocks noGrp="1"/>
          </p:cNvSpPr>
          <p:nvPr>
            <p:ph type="title"/>
          </p:nvPr>
        </p:nvSpPr>
        <p:spPr>
          <a:prstGeom prst="rect">
            <a:avLst/>
          </a:prstGeom>
        </p:spPr>
        <p:txBody>
          <a:bodyPr spcFirstLastPara="1" wrap="square" lIns="91425" tIns="91425" rIns="91425" bIns="91425" anchor="t" anchorCtr="0">
            <a:normAutofit/>
          </a:bodyPr>
          <a:lstStyle/>
          <a:p>
            <a:pPr marL="116756" lvl="0">
              <a:spcBef>
                <a:spcPts val="629"/>
              </a:spcBef>
              <a:buClr>
                <a:schemeClr val="dk1"/>
              </a:buClr>
              <a:buSzPts val="1100"/>
            </a:pPr>
            <a:r>
              <a:rPr lang="en" sz="2000" dirty="0"/>
              <a:t>Pit </a:t>
            </a:r>
            <a:r>
              <a:rPr lang="en-GB" sz="2000" dirty="0"/>
              <a:t>S</a:t>
            </a:r>
            <a:r>
              <a:rPr lang="en" sz="2000" dirty="0"/>
              <a:t>top</a:t>
            </a:r>
            <a:r>
              <a:rPr lang="en" sz="1850" b="1" dirty="0">
                <a:solidFill>
                  <a:srgbClr val="706F6F"/>
                </a:solidFill>
              </a:rPr>
              <a:t>: S-T-R-E-T-C-H </a:t>
            </a:r>
            <a:endParaRPr sz="3200" dirty="0"/>
          </a:p>
        </p:txBody>
      </p:sp>
      <p:sp>
        <p:nvSpPr>
          <p:cNvPr id="462" name="Google Shape;462;p74"/>
          <p:cNvSpPr txBox="1">
            <a:spLocks noGrp="1"/>
          </p:cNvSpPr>
          <p:nvPr>
            <p:ph type="body" idx="1"/>
          </p:nvPr>
        </p:nvSpPr>
        <p:spPr>
          <a:xfrm>
            <a:off x="366450" y="1099200"/>
            <a:ext cx="6861344" cy="374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Frankenstein is a text in which we cannot fully trust the reliability, and objectivity of any narrator. </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600" dirty="0">
                <a:latin typeface="Calibri" panose="020F0502020204030204" pitchFamily="34" charset="0"/>
                <a:ea typeface="Calibri" panose="020F0502020204030204" pitchFamily="34" charset="0"/>
                <a:cs typeface="Calibri" panose="020F0502020204030204" pitchFamily="34" charset="0"/>
              </a:rPr>
              <a:t>Victor says this to Clervan after he asks Victor to write a letter home:</a:t>
            </a: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r>
              <a:rPr lang="en" sz="1600" i="1" dirty="0">
                <a:latin typeface="Calibri" panose="020F0502020204030204" pitchFamily="34" charset="0"/>
                <a:ea typeface="Calibri" panose="020F0502020204030204" pitchFamily="34" charset="0"/>
                <a:cs typeface="Calibri" panose="020F0502020204030204" pitchFamily="34" charset="0"/>
              </a:rPr>
              <a:t>'Is that all, my dear Henry? How could you suppose that my first thought would not fly towards those dear, dear friends </a:t>
            </a:r>
            <a:br>
              <a:rPr lang="en" sz="1600" i="1" dirty="0">
                <a:latin typeface="Calibri" panose="020F0502020204030204" pitchFamily="34" charset="0"/>
                <a:ea typeface="Calibri" panose="020F0502020204030204" pitchFamily="34" charset="0"/>
                <a:cs typeface="Calibri" panose="020F0502020204030204" pitchFamily="34" charset="0"/>
              </a:rPr>
            </a:br>
            <a:r>
              <a:rPr lang="en" sz="1600" i="1" dirty="0">
                <a:latin typeface="Calibri" panose="020F0502020204030204" pitchFamily="34" charset="0"/>
                <a:ea typeface="Calibri" panose="020F0502020204030204" pitchFamily="34" charset="0"/>
                <a:cs typeface="Calibri" panose="020F0502020204030204" pitchFamily="34" charset="0"/>
              </a:rPr>
              <a:t>whom I love, and who are so deserving of my love.’</a:t>
            </a:r>
          </a:p>
          <a:p>
            <a:pPr marL="0" lvl="0" indent="0">
              <a:buNone/>
            </a:pPr>
            <a:r>
              <a:rPr lang="en-GB" sz="1600" dirty="0">
                <a:latin typeface="Calibri" panose="020F0502020204030204" pitchFamily="34" charset="0"/>
                <a:ea typeface="Calibri" panose="020F0502020204030204" pitchFamily="34" charset="0"/>
                <a:cs typeface="Calibri" panose="020F0502020204030204" pitchFamily="34" charset="0"/>
              </a:rPr>
              <a:t>Keeping the idea of narrator (un)reliability in mind, consider this question:</a:t>
            </a:r>
          </a:p>
          <a:p>
            <a:pPr marL="281506" marR="950901" indent="-171450">
              <a:lnSpc>
                <a:spcPct val="99960"/>
              </a:lnSpc>
              <a:spcBef>
                <a:spcPts val="383"/>
              </a:spcBef>
              <a:buClr>
                <a:schemeClr val="dk1"/>
              </a:buClr>
              <a:buSzPts val="1100"/>
              <a:buFont typeface="Arial" panose="020B0604020202020204" pitchFamily="34" charset="0"/>
              <a:buChar char="•"/>
            </a:pPr>
            <a:r>
              <a:rPr lang="en-GB" sz="1600" dirty="0">
                <a:solidFill>
                  <a:schemeClr val="dk1"/>
                </a:solidFill>
                <a:latin typeface="Calibri" panose="020F0502020204030204" pitchFamily="34" charset="0"/>
                <a:ea typeface="Calibri" panose="020F0502020204030204" pitchFamily="34" charset="0"/>
                <a:cs typeface="Calibri" panose="020F0502020204030204" pitchFamily="34" charset="0"/>
              </a:rPr>
              <a:t>Do we (the reader) believe what Victor says to Clerval at this point in the text? </a:t>
            </a:r>
          </a:p>
          <a:p>
            <a:pPr marL="281506" marR="950901" lvl="0" indent="-171450">
              <a:lnSpc>
                <a:spcPct val="99960"/>
              </a:lnSpc>
              <a:spcBef>
                <a:spcPts val="383"/>
              </a:spcBef>
              <a:buClr>
                <a:schemeClr val="dk1"/>
              </a:buClr>
              <a:buSzPts val="1100"/>
              <a:buFont typeface="Arial" panose="020B0604020202020204" pitchFamily="34" charset="0"/>
              <a:buChar char="•"/>
            </a:pPr>
            <a:r>
              <a:rPr lang="en-GB" sz="1600" dirty="0">
                <a:solidFill>
                  <a:schemeClr val="dk1"/>
                </a:solidFill>
                <a:latin typeface="Calibri" panose="020F0502020204030204" pitchFamily="34" charset="0"/>
                <a:ea typeface="Calibri" panose="020F0502020204030204" pitchFamily="34" charset="0"/>
                <a:cs typeface="Calibri" panose="020F0502020204030204" pitchFamily="34" charset="0"/>
              </a:rPr>
              <a:t>Why? Why not?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title"/>
          </p:nvPr>
        </p:nvSpPr>
        <p:spPr>
          <a:prstGeom prst="rect">
            <a:avLst/>
          </a:prstGeom>
        </p:spPr>
        <p:txBody>
          <a:bodyPr spcFirstLastPara="1" wrap="square" lIns="91425" tIns="91425" rIns="91425" bIns="91425" anchor="t" anchorCtr="0">
            <a:normAutofit/>
          </a:bodyPr>
          <a:lstStyle/>
          <a:p>
            <a:pPr marL="120343" lvl="0">
              <a:spcBef>
                <a:spcPts val="879"/>
              </a:spcBef>
              <a:buClr>
                <a:schemeClr val="dk1"/>
              </a:buClr>
              <a:buSzPts val="1100"/>
            </a:pPr>
            <a:r>
              <a:rPr lang="en" sz="1800" dirty="0"/>
              <a:t>Pit </a:t>
            </a:r>
            <a:r>
              <a:rPr lang="en-GB" sz="1800" dirty="0"/>
              <a:t>S</a:t>
            </a:r>
            <a:r>
              <a:rPr lang="en" sz="1800" dirty="0"/>
              <a:t>top: Developing language analysis: Depth/breadth  </a:t>
            </a:r>
            <a:endParaRPr sz="3600" dirty="0"/>
          </a:p>
        </p:txBody>
      </p:sp>
      <p:sp>
        <p:nvSpPr>
          <p:cNvPr id="469" name="Google Shape;469;p75"/>
          <p:cNvSpPr txBox="1">
            <a:spLocks noGrp="1"/>
          </p:cNvSpPr>
          <p:nvPr>
            <p:ph type="body" idx="1"/>
          </p:nvPr>
        </p:nvSpPr>
        <p:spPr>
          <a:xfrm>
            <a:off x="311700" y="1152475"/>
            <a:ext cx="7696024" cy="3416400"/>
          </a:xfrm>
          <a:prstGeom prst="rect">
            <a:avLst/>
          </a:prstGeom>
        </p:spPr>
        <p:txBody>
          <a:bodyPr spcFirstLastPara="1" wrap="square" lIns="91425" tIns="91425" rIns="91425" bIns="91425" anchor="t" anchorCtr="0">
            <a:normAutofit fontScale="55000" lnSpcReduction="20000"/>
          </a:bodyPr>
          <a:lstStyle/>
          <a:p>
            <a:pPr marL="116787" marR="935686" lvl="0" indent="4571">
              <a:lnSpc>
                <a:spcPct val="99960"/>
              </a:lnSpc>
              <a:spcBef>
                <a:spcPts val="567"/>
              </a:spcBef>
              <a:buClr>
                <a:schemeClr val="dk1"/>
              </a:buClr>
              <a:buSzPts val="1100"/>
              <a:buFont typeface="Arial"/>
              <a:buNone/>
            </a:pPr>
            <a:r>
              <a:rPr lang="en" sz="2200" dirty="0">
                <a:latin typeface="Calibri" panose="020F0502020204030204" pitchFamily="34" charset="0"/>
                <a:ea typeface="Calibri" panose="020F0502020204030204" pitchFamily="34" charset="0"/>
                <a:cs typeface="Calibri" panose="020F0502020204030204" pitchFamily="34" charset="0"/>
              </a:rPr>
              <a:t>This is one of the most well-known quotations from this chapter and, indeed, the whole text. Contained within it are some contradictions,  highlighted in bold: </a:t>
            </a:r>
            <a:endParaRPr sz="2200" dirty="0">
              <a:latin typeface="Calibri" panose="020F0502020204030204" pitchFamily="34" charset="0"/>
              <a:ea typeface="Calibri" panose="020F0502020204030204" pitchFamily="34" charset="0"/>
              <a:cs typeface="Calibri" panose="020F0502020204030204" pitchFamily="34" charset="0"/>
            </a:endParaRPr>
          </a:p>
          <a:p>
            <a:pPr marL="706927" lvl="0" indent="0">
              <a:lnSpc>
                <a:spcPct val="100000"/>
              </a:lnSpc>
              <a:spcBef>
                <a:spcPts val="3284"/>
              </a:spcBef>
              <a:buClr>
                <a:schemeClr val="dk1"/>
              </a:buClr>
              <a:buSzPts val="1100"/>
              <a:buFont typeface="Arial"/>
              <a:buNone/>
            </a:pPr>
            <a:r>
              <a:rPr lang="en" sz="2200" i="1" dirty="0">
                <a:latin typeface="Calibri" panose="020F0502020204030204" pitchFamily="34" charset="0"/>
                <a:ea typeface="Calibri" panose="020F0502020204030204" pitchFamily="34" charset="0"/>
                <a:cs typeface="Calibri" panose="020F0502020204030204" pitchFamily="34" charset="0"/>
              </a:rPr>
              <a:t>‘It was on a dreary night of November, that I beheld the accomplishment of my toils.’ </a:t>
            </a:r>
            <a:endParaRPr lang="en-GB" sz="2200" i="1" dirty="0">
              <a:latin typeface="Calibri" panose="020F0502020204030204" pitchFamily="34" charset="0"/>
              <a:ea typeface="Calibri" panose="020F0502020204030204" pitchFamily="34" charset="0"/>
              <a:cs typeface="Calibri" panose="020F0502020204030204" pitchFamily="34" charset="0"/>
            </a:endParaRPr>
          </a:p>
          <a:p>
            <a:pPr marL="109929" marR="821894" lvl="0" indent="11429">
              <a:lnSpc>
                <a:spcPct val="99960"/>
              </a:lnSpc>
              <a:spcBef>
                <a:spcPts val="3984"/>
              </a:spcBef>
              <a:buClr>
                <a:schemeClr val="dk1"/>
              </a:buClr>
              <a:buSzPts val="1100"/>
              <a:buNone/>
            </a:pPr>
            <a:r>
              <a:rPr lang="en-GB" sz="2200" dirty="0">
                <a:latin typeface="Calibri" panose="020F0502020204030204" pitchFamily="34" charset="0"/>
                <a:ea typeface="Calibri" panose="020F0502020204030204" pitchFamily="34" charset="0"/>
                <a:cs typeface="Calibri" panose="020F0502020204030204" pitchFamily="34" charset="0"/>
              </a:rPr>
              <a:t>Focus on the specifics of language choices and placement which gives a more precise grasp of the choices that writers make and why they might make them. </a:t>
            </a:r>
          </a:p>
          <a:p>
            <a:pPr marL="109675" lvl="0" indent="0">
              <a:spcBef>
                <a:spcPts val="600"/>
              </a:spcBef>
              <a:buClr>
                <a:schemeClr val="dk1"/>
              </a:buClr>
              <a:buSzPts val="1100"/>
              <a:buNone/>
            </a:pPr>
            <a:r>
              <a:rPr lang="en-GB" sz="2200" dirty="0">
                <a:latin typeface="Calibri" panose="020F0502020204030204" pitchFamily="34" charset="0"/>
                <a:ea typeface="Calibri" panose="020F0502020204030204" pitchFamily="34" charset="0"/>
                <a:cs typeface="Calibri" panose="020F0502020204030204" pitchFamily="34" charset="0"/>
              </a:rPr>
              <a:t>Consider why:</a:t>
            </a:r>
          </a:p>
          <a:p>
            <a:pPr marL="256487" marR="931762" lvl="0" indent="-137668">
              <a:lnSpc>
                <a:spcPct val="99960"/>
              </a:lnSpc>
              <a:spcBef>
                <a:spcPts val="600"/>
              </a:spcBef>
              <a:buClr>
                <a:schemeClr val="dk1"/>
              </a:buClr>
              <a:buSzPts val="1100"/>
              <a:buNone/>
            </a:pPr>
            <a:r>
              <a:rPr lang="en-GB" sz="2200" dirty="0">
                <a:latin typeface="Calibri" panose="020F0502020204030204" pitchFamily="34" charset="0"/>
                <a:ea typeface="Calibri" panose="020F0502020204030204" pitchFamily="34" charset="0"/>
                <a:cs typeface="Calibri" panose="020F0502020204030204" pitchFamily="34" charset="0"/>
              </a:rPr>
              <a:t>• Shelley chose to use the adjective ‘dreary’ to describe the ‘night of November’ that Victor uses to bring his experiment to life?</a:t>
            </a:r>
          </a:p>
          <a:p>
            <a:pPr marL="260932" marR="837909" lvl="0" indent="-142113">
              <a:lnSpc>
                <a:spcPct val="99960"/>
              </a:lnSpc>
              <a:spcBef>
                <a:spcPts val="600"/>
              </a:spcBef>
              <a:buClr>
                <a:schemeClr val="dk1"/>
              </a:buClr>
              <a:buSzPts val="1100"/>
              <a:buNone/>
            </a:pPr>
            <a:r>
              <a:rPr lang="en-GB" sz="2200" dirty="0">
                <a:latin typeface="Calibri" panose="020F0502020204030204" pitchFamily="34" charset="0"/>
                <a:ea typeface="Calibri" panose="020F0502020204030204" pitchFamily="34" charset="0"/>
                <a:cs typeface="Calibri" panose="020F0502020204030204" pitchFamily="34" charset="0"/>
              </a:rPr>
              <a:t>• Shelley chose to use the noun ‘accomplishment’, which, according to most dictionaries, means the successful completion of a task? </a:t>
            </a:r>
          </a:p>
          <a:p>
            <a:pPr marL="256360" marR="857694" lvl="0" indent="-137414">
              <a:lnSpc>
                <a:spcPct val="99960"/>
              </a:lnSpc>
              <a:spcBef>
                <a:spcPts val="600"/>
              </a:spcBef>
              <a:buClr>
                <a:schemeClr val="dk1"/>
              </a:buClr>
              <a:buSzPts val="1100"/>
              <a:buNone/>
            </a:pPr>
            <a:r>
              <a:rPr lang="en-GB" sz="2200" dirty="0">
                <a:latin typeface="Calibri" panose="020F0502020204030204" pitchFamily="34" charset="0"/>
                <a:ea typeface="Calibri" panose="020F0502020204030204" pitchFamily="34" charset="0"/>
                <a:cs typeface="Calibri" panose="020F0502020204030204" pitchFamily="34" charset="0"/>
              </a:rPr>
              <a:t>• Shelley chose to use the adjective and noun above in the same sentence, which seem to have contradictory uses and meanings. What might this tell us about Victor as a character and how he feels at this specific moment? </a:t>
            </a:r>
          </a:p>
          <a:p>
            <a:pPr marL="0" lvl="0" indent="0">
              <a:spcAft>
                <a:spcPts val="1200"/>
              </a:spcAft>
              <a:buNone/>
            </a:pPr>
            <a:endParaRPr lang="en-GB" sz="2400" i="1" dirty="0"/>
          </a:p>
          <a:p>
            <a:pPr marL="0" lvl="0" indent="0" algn="l" rtl="0">
              <a:spcBef>
                <a:spcPts val="0"/>
              </a:spcBef>
              <a:spcAft>
                <a:spcPts val="1200"/>
              </a:spcAft>
              <a:buNone/>
            </a:pPr>
            <a:endParaRPr sz="19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a:t>
            </a:r>
            <a:endParaRPr dirty="0"/>
          </a:p>
        </p:txBody>
      </p:sp>
      <p:sp>
        <p:nvSpPr>
          <p:cNvPr id="476" name="Google Shape;476;p76"/>
          <p:cNvSpPr txBox="1">
            <a:spLocks noGrp="1"/>
          </p:cNvSpPr>
          <p:nvPr>
            <p:ph type="body" idx="1"/>
          </p:nvPr>
        </p:nvSpPr>
        <p:spPr>
          <a:xfrm>
            <a:off x="311699" y="1152475"/>
            <a:ext cx="6835413"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700" b="1" dirty="0">
                <a:solidFill>
                  <a:schemeClr val="dk1"/>
                </a:solidFill>
                <a:highlight>
                  <a:srgbClr val="FFFFFF"/>
                </a:highlight>
                <a:latin typeface="Calibri"/>
                <a:ea typeface="Calibri"/>
                <a:cs typeface="Calibri"/>
                <a:sym typeface="Calibri"/>
              </a:rPr>
              <a:t>How does Shelley use language to present Victor’s state of mind in this extract from Chapter 5? </a:t>
            </a:r>
            <a:endParaRPr sz="2000" b="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000" dirty="0">
                <a:solidFill>
                  <a:schemeClr val="dk1"/>
                </a:solidFill>
                <a:highlight>
                  <a:srgbClr val="FFFFFF"/>
                </a:highlight>
                <a:latin typeface="Calibri"/>
                <a:ea typeface="Calibri"/>
                <a:cs typeface="Calibri"/>
                <a:sym typeface="Calibri"/>
              </a:rPr>
              <a:t> </a:t>
            </a:r>
            <a:endParaRPr sz="20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700" i="1" dirty="0">
                <a:solidFill>
                  <a:schemeClr val="dk1"/>
                </a:solidFill>
                <a:highlight>
                  <a:srgbClr val="FFFFFF"/>
                </a:highlight>
                <a:latin typeface="Calibri"/>
                <a:ea typeface="Calibri"/>
                <a:cs typeface="Calibri"/>
                <a:sym typeface="Calibri"/>
              </a:rPr>
              <a:t>'I thought I saw Elizabeth, in the bloom of health, walking in the streets of Ingolstadt. Delighted and surprised, I embraced her; but as I imprinted the first kiss on her lips, they became livid with the hue of death; her features appeared to change, and I thought that I held the corpse of my dead mother in my arms; a shroud enveloped her form, and I saw the grave-worms crawling in the folds of the flannel.’</a:t>
            </a:r>
            <a:endParaRPr sz="2000"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3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a:t>
            </a:r>
            <a:endParaRPr dirty="0"/>
          </a:p>
        </p:txBody>
      </p:sp>
      <p:sp>
        <p:nvSpPr>
          <p:cNvPr id="482" name="Google Shape;482;p77"/>
          <p:cNvSpPr txBox="1">
            <a:spLocks noGrp="1"/>
          </p:cNvSpPr>
          <p:nvPr>
            <p:ph type="body" idx="1"/>
          </p:nvPr>
        </p:nvSpPr>
        <p:spPr>
          <a:xfrm>
            <a:off x="311700" y="1152475"/>
            <a:ext cx="6889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300" b="1" dirty="0">
                <a:solidFill>
                  <a:schemeClr val="dk1"/>
                </a:solidFill>
                <a:highlight>
                  <a:srgbClr val="FFFFFF"/>
                </a:highlight>
                <a:latin typeface="Calibri"/>
                <a:ea typeface="Calibri"/>
                <a:cs typeface="Calibri"/>
                <a:sym typeface="Calibri"/>
              </a:rPr>
              <a:t>H</a:t>
            </a:r>
            <a:r>
              <a:rPr lang="en" sz="1600" b="1" dirty="0">
                <a:solidFill>
                  <a:schemeClr val="dk1"/>
                </a:solidFill>
                <a:highlight>
                  <a:srgbClr val="FFFFFF"/>
                </a:highlight>
                <a:latin typeface="Calibri"/>
                <a:ea typeface="Calibri"/>
                <a:cs typeface="Calibri"/>
                <a:sym typeface="Calibri"/>
              </a:rPr>
              <a:t>ow does Shelley use language to describe Frankenstein’s rejection of his creation in this extract from Chapter 5? </a:t>
            </a:r>
            <a:endParaRPr sz="1900" b="1" dirty="0">
              <a:solidFill>
                <a:schemeClr val="dk1"/>
              </a:solidFill>
              <a:highlight>
                <a:srgbClr val="FFFFFF"/>
              </a:highlight>
            </a:endParaRPr>
          </a:p>
          <a:p>
            <a:pPr marL="0" lvl="0" indent="0" algn="l" rtl="0">
              <a:spcBef>
                <a:spcPts val="800"/>
              </a:spcBef>
              <a:spcAft>
                <a:spcPts val="0"/>
              </a:spcAft>
              <a:buClr>
                <a:schemeClr val="dk1"/>
              </a:buClr>
              <a:buSzPts val="1100"/>
              <a:buFont typeface="Arial"/>
              <a:buNone/>
            </a:pPr>
            <a:r>
              <a:rPr lang="en" sz="1900" dirty="0">
                <a:solidFill>
                  <a:schemeClr val="dk1"/>
                </a:solidFill>
                <a:highlight>
                  <a:srgbClr val="FFFFFF"/>
                </a:highlight>
                <a:latin typeface="Calibri"/>
                <a:ea typeface="Calibri"/>
                <a:cs typeface="Calibri"/>
                <a:sym typeface="Calibri"/>
              </a:rPr>
              <a:t> </a:t>
            </a:r>
            <a:endParaRPr sz="19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600" i="1" dirty="0">
                <a:solidFill>
                  <a:schemeClr val="dk1"/>
                </a:solidFill>
                <a:highlight>
                  <a:srgbClr val="FFFFFF"/>
                </a:highlight>
                <a:latin typeface="Calibri"/>
                <a:ea typeface="Calibri"/>
                <a:cs typeface="Calibri"/>
                <a:sym typeface="Calibri"/>
              </a:rPr>
              <a:t>‘I started from my sleep with horror; a cold dew covered my forehead, my teeth chattered, and every limb became convulsed: when, by the dim and yellow light of the moon, as it forced its way through the window shutters, I beheld the wretch – the miserable creature whom I had created. He held up the curtain of the bed; and his eyes, if eyes they may be called, were fixed on me. His jaws opened, and he muttered some inarticulate sounds, while a grin wrinkled his cheeks. He might have spoken, but I did not hear; one hand was stretched out, seemingly to detain me, but I escaped, and rushed down stairs. I took refuge in the courtyard belonging to the house which I inhabited…’</a:t>
            </a:r>
            <a:endParaRPr sz="1900"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488" name="Google Shape;488;p78"/>
          <p:cNvSpPr txBox="1">
            <a:spLocks noGrp="1"/>
          </p:cNvSpPr>
          <p:nvPr>
            <p:ph type="body" idx="1"/>
          </p:nvPr>
        </p:nvSpPr>
        <p:spPr>
          <a:xfrm>
            <a:off x="311700" y="1152475"/>
            <a:ext cx="6956435" cy="3416400"/>
          </a:xfrm>
          <a:prstGeom prst="rect">
            <a:avLst/>
          </a:prstGeom>
        </p:spPr>
        <p:txBody>
          <a:bodyPr spcFirstLastPara="1" wrap="square" lIns="91425" tIns="91425" rIns="91425" bIns="91425" anchor="t" anchorCtr="0">
            <a:normAutofit/>
          </a:bodyPr>
          <a:lstStyle/>
          <a:p>
            <a:pPr marL="349250" lvl="0" indent="0" algn="l" rtl="0">
              <a:spcBef>
                <a:spcPts val="0"/>
              </a:spcBef>
              <a:spcAft>
                <a:spcPts val="0"/>
              </a:spcAft>
              <a:buClr>
                <a:schemeClr val="dk1"/>
              </a:buClr>
              <a:buSzPts val="1700"/>
              <a:buNone/>
            </a:pPr>
            <a:r>
              <a:rPr lang="en" sz="1600" i="1" dirty="0">
                <a:solidFill>
                  <a:schemeClr val="dk1"/>
                </a:solidFill>
                <a:highlight>
                  <a:srgbClr val="FFFFFF"/>
                </a:highlight>
                <a:latin typeface="Calibri"/>
                <a:ea typeface="Calibri"/>
                <a:cs typeface="Calibri"/>
                <a:sym typeface="Calibri"/>
              </a:rPr>
              <a:t>‘one hand was stretched out</a:t>
            </a:r>
            <a:r>
              <a:rPr lang="en" sz="1600" i="1" u="sng" dirty="0">
                <a:solidFill>
                  <a:schemeClr val="dk1"/>
                </a:solidFill>
                <a:highlight>
                  <a:srgbClr val="FFFFFF"/>
                </a:highlight>
                <a:latin typeface="Calibri"/>
                <a:ea typeface="Calibri"/>
                <a:cs typeface="Calibri"/>
                <a:sym typeface="Calibri"/>
              </a:rPr>
              <a:t>,</a:t>
            </a:r>
            <a:r>
              <a:rPr lang="en" sz="1600" i="1" dirty="0">
                <a:solidFill>
                  <a:schemeClr val="dk1"/>
                </a:solidFill>
                <a:highlight>
                  <a:srgbClr val="FFFFFF"/>
                </a:highlight>
                <a:latin typeface="Calibri"/>
                <a:ea typeface="Calibri"/>
                <a:cs typeface="Calibri"/>
                <a:sym typeface="Calibri"/>
              </a:rPr>
              <a:t> seemingly to detain me, but I escaped, and rushed down stairs. I took refuge in the courtyard… where I remained during the rest of the night’ , </a:t>
            </a:r>
            <a:r>
              <a:rPr lang="en" sz="1600" dirty="0">
                <a:solidFill>
                  <a:schemeClr val="dk1"/>
                </a:solidFill>
                <a:highlight>
                  <a:srgbClr val="FFFFFF"/>
                </a:highlight>
                <a:latin typeface="Calibri"/>
                <a:ea typeface="Calibri"/>
                <a:cs typeface="Calibri"/>
                <a:sym typeface="Calibri"/>
              </a:rPr>
              <a:t>Chapter 5</a:t>
            </a:r>
          </a:p>
          <a:p>
            <a:pPr marL="349250" lvl="0" indent="0" algn="l" rtl="0">
              <a:spcBef>
                <a:spcPts val="0"/>
              </a:spcBef>
              <a:spcAft>
                <a:spcPts val="0"/>
              </a:spcAft>
              <a:buClr>
                <a:schemeClr val="dk1"/>
              </a:buClr>
              <a:buSzPts val="1700"/>
              <a:buNone/>
            </a:pPr>
            <a:endParaRPr sz="1600" dirty="0">
              <a:solidFill>
                <a:schemeClr val="dk1"/>
              </a:solidFill>
              <a:highlight>
                <a:srgbClr val="FFFFFF"/>
              </a:highlight>
              <a:latin typeface="Calibri"/>
              <a:ea typeface="Calibri"/>
              <a:cs typeface="Calibri"/>
              <a:sym typeface="Calibri"/>
            </a:endParaRPr>
          </a:p>
          <a:p>
            <a:pPr marL="330200" lvl="0" indent="0">
              <a:buClr>
                <a:schemeClr val="dk1"/>
              </a:buClr>
              <a:buSzPts val="2000"/>
              <a:buNone/>
            </a:pPr>
            <a:r>
              <a:rPr lang="en" sz="1600" i="1" dirty="0">
                <a:solidFill>
                  <a:schemeClr val="dk1"/>
                </a:solidFill>
                <a:highlight>
                  <a:srgbClr val="FFFFFF"/>
                </a:highlight>
                <a:latin typeface="Calibri"/>
                <a:ea typeface="Calibri"/>
                <a:cs typeface="Calibri"/>
                <a:sym typeface="Calibri"/>
              </a:rPr>
              <a:t>‘I struggled furiously, and fell down in a fit’, </a:t>
            </a:r>
            <a:r>
              <a:rPr lang="en" sz="1600" dirty="0">
                <a:solidFill>
                  <a:schemeClr val="dk1"/>
                </a:solidFill>
                <a:highlight>
                  <a:srgbClr val="FFFFFF"/>
                </a:highlight>
                <a:latin typeface="Calibri"/>
                <a:ea typeface="Calibri"/>
                <a:cs typeface="Calibri"/>
                <a:sym typeface="Calibri"/>
              </a:rPr>
              <a:t>Chapter 5</a:t>
            </a:r>
          </a:p>
          <a:p>
            <a:pPr marL="330200" lvl="0" indent="0">
              <a:buClr>
                <a:schemeClr val="dk1"/>
              </a:buClr>
              <a:buSzPts val="2000"/>
              <a:buNone/>
            </a:pPr>
            <a:endParaRPr sz="1600" i="1" dirty="0">
              <a:solidFill>
                <a:schemeClr val="dk1"/>
              </a:solidFill>
              <a:highlight>
                <a:srgbClr val="FFFFFF"/>
              </a:highlight>
              <a:latin typeface="Calibri"/>
              <a:ea typeface="Calibri"/>
              <a:cs typeface="Calibri"/>
              <a:sym typeface="Calibri"/>
            </a:endParaRPr>
          </a:p>
          <a:p>
            <a:pPr marL="330200" lvl="0" indent="0">
              <a:buClr>
                <a:schemeClr val="dk1"/>
              </a:buClr>
              <a:buSzPts val="2000"/>
              <a:buNone/>
            </a:pPr>
            <a:r>
              <a:rPr lang="en" sz="1600" i="1" dirty="0">
                <a:solidFill>
                  <a:schemeClr val="dk1"/>
                </a:solidFill>
                <a:highlight>
                  <a:srgbClr val="FFFFFF"/>
                </a:highlight>
                <a:latin typeface="Calibri"/>
                <a:ea typeface="Calibri"/>
                <a:cs typeface="Calibri"/>
                <a:sym typeface="Calibri"/>
              </a:rPr>
              <a:t>‘I was lifeless, and did not recover my senses for a long, long time’, </a:t>
            </a:r>
            <a:r>
              <a:rPr lang="en" sz="1600" dirty="0">
                <a:solidFill>
                  <a:schemeClr val="dk1"/>
                </a:solidFill>
                <a:highlight>
                  <a:srgbClr val="FFFFFF"/>
                </a:highlight>
                <a:latin typeface="Calibri"/>
                <a:ea typeface="Calibri"/>
                <a:cs typeface="Calibri"/>
                <a:sym typeface="Calibri"/>
              </a:rPr>
              <a:t>Chapter 5</a:t>
            </a:r>
            <a:endParaRPr sz="16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b="1" dirty="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Clerval</a:t>
            </a:r>
            <a:endParaRPr/>
          </a:p>
        </p:txBody>
      </p:sp>
      <p:sp>
        <p:nvSpPr>
          <p:cNvPr id="494" name="Google Shape;494;p79"/>
          <p:cNvSpPr txBox="1">
            <a:spLocks noGrp="1"/>
          </p:cNvSpPr>
          <p:nvPr>
            <p:ph type="body" idx="1"/>
          </p:nvPr>
        </p:nvSpPr>
        <p:spPr>
          <a:xfrm>
            <a:off x="311700" y="1174875"/>
            <a:ext cx="6969882"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endParaRPr i="1" dirty="0">
              <a:solidFill>
                <a:schemeClr val="dk1"/>
              </a:solidFill>
              <a:highlight>
                <a:srgbClr val="FFFFFF"/>
              </a:highlight>
              <a:latin typeface="Calibri"/>
              <a:ea typeface="Calibri"/>
              <a:cs typeface="Calibri"/>
              <a:sym typeface="Calibri"/>
            </a:endParaRPr>
          </a:p>
          <a:p>
            <a:pPr marL="0" lvl="0" indent="0" algn="ctr">
              <a:buClr>
                <a:schemeClr val="dk1"/>
              </a:buClr>
              <a:buSzPts val="1100"/>
              <a:buNone/>
            </a:pPr>
            <a:r>
              <a:rPr lang="en" sz="2200" i="1" dirty="0">
                <a:solidFill>
                  <a:schemeClr val="dk1"/>
                </a:solidFill>
                <a:highlight>
                  <a:srgbClr val="FFFFFF"/>
                </a:highlight>
                <a:latin typeface="Calibri"/>
                <a:ea typeface="Calibri"/>
                <a:cs typeface="Calibri"/>
                <a:sym typeface="Calibri"/>
              </a:rPr>
              <a:t>’</a:t>
            </a:r>
            <a:r>
              <a:rPr lang="en-GB" sz="2200" i="1" dirty="0">
                <a:solidFill>
                  <a:schemeClr val="dk1"/>
                </a:solidFill>
                <a:highlight>
                  <a:srgbClr val="FFFFFF"/>
                </a:highlight>
                <a:latin typeface="Calibri"/>
                <a:ea typeface="Calibri"/>
                <a:cs typeface="Calibri"/>
                <a:sym typeface="Calibri"/>
              </a:rPr>
              <a:t>n</a:t>
            </a:r>
            <a:r>
              <a:rPr lang="en" sz="2200" i="1" dirty="0">
                <a:solidFill>
                  <a:schemeClr val="dk1"/>
                </a:solidFill>
                <a:highlight>
                  <a:srgbClr val="FFFFFF"/>
                </a:highlight>
                <a:latin typeface="Calibri"/>
                <a:ea typeface="Calibri"/>
                <a:cs typeface="Calibri"/>
                <a:sym typeface="Calibri"/>
              </a:rPr>
              <a:t>othing but the unbounded and unremitting attentions of my friend could have restored me to life’</a:t>
            </a:r>
            <a:r>
              <a:rPr lang="en-GB" sz="2200" dirty="0">
                <a:solidFill>
                  <a:schemeClr val="dk1"/>
                </a:solidFill>
                <a:latin typeface="Calibri"/>
                <a:ea typeface="Calibri"/>
                <a:cs typeface="Calibri"/>
                <a:sym typeface="Calibri"/>
              </a:rPr>
              <a:t>, Chapter 5</a:t>
            </a:r>
            <a:endParaRPr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the Creature</a:t>
            </a:r>
            <a:endParaRPr/>
          </a:p>
        </p:txBody>
      </p:sp>
      <p:sp>
        <p:nvSpPr>
          <p:cNvPr id="500" name="Google Shape;500;p80"/>
          <p:cNvSpPr txBox="1">
            <a:spLocks noGrp="1"/>
          </p:cNvSpPr>
          <p:nvPr>
            <p:ph type="body" idx="1"/>
          </p:nvPr>
        </p:nvSpPr>
        <p:spPr>
          <a:xfrm>
            <a:off x="311700" y="1152475"/>
            <a:ext cx="7023671"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endParaRPr sz="1200" dirty="0">
              <a:solidFill>
                <a:schemeClr val="dk1"/>
              </a:solidFill>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200" dirty="0">
              <a:solidFill>
                <a:schemeClr val="dk1"/>
              </a:solidFill>
              <a:highlight>
                <a:srgbClr val="FFFFFF"/>
              </a:highlight>
              <a:latin typeface="Calibri"/>
              <a:ea typeface="Calibri"/>
              <a:cs typeface="Calibri"/>
              <a:sym typeface="Calibri"/>
            </a:endParaRPr>
          </a:p>
          <a:p>
            <a:pPr marL="0" lvl="0" indent="0" algn="ctr">
              <a:buClr>
                <a:schemeClr val="dk1"/>
              </a:buClr>
              <a:buSzPts val="1100"/>
              <a:buNone/>
            </a:pPr>
            <a:r>
              <a:rPr lang="en" sz="2500" i="1" dirty="0">
                <a:solidFill>
                  <a:schemeClr val="dk1"/>
                </a:solidFill>
                <a:highlight>
                  <a:srgbClr val="FFFFFF"/>
                </a:highlight>
                <a:latin typeface="Calibri"/>
                <a:ea typeface="Calibri"/>
                <a:cs typeface="Calibri"/>
                <a:sym typeface="Calibri"/>
              </a:rPr>
              <a:t>’</a:t>
            </a:r>
            <a:r>
              <a:rPr lang="en-GB" sz="2500" i="1" dirty="0">
                <a:solidFill>
                  <a:schemeClr val="dk1"/>
                </a:solidFill>
                <a:highlight>
                  <a:srgbClr val="FFFFFF"/>
                </a:highlight>
                <a:latin typeface="Calibri"/>
                <a:ea typeface="Calibri"/>
                <a:cs typeface="Calibri"/>
                <a:sym typeface="Calibri"/>
              </a:rPr>
              <a:t>o</a:t>
            </a:r>
            <a:r>
              <a:rPr lang="en" sz="2500" i="1" dirty="0">
                <a:solidFill>
                  <a:schemeClr val="dk1"/>
                </a:solidFill>
                <a:highlight>
                  <a:srgbClr val="FFFFFF"/>
                </a:highlight>
                <a:latin typeface="Calibri"/>
                <a:ea typeface="Calibri"/>
                <a:cs typeface="Calibri"/>
                <a:sym typeface="Calibri"/>
              </a:rPr>
              <a:t>ne hand was stretched out, seemingly to detain me’, </a:t>
            </a:r>
            <a:r>
              <a:rPr lang="en-GB" sz="2500" dirty="0">
                <a:solidFill>
                  <a:schemeClr val="dk1"/>
                </a:solidFill>
                <a:latin typeface="Calibri"/>
                <a:ea typeface="Calibri"/>
                <a:cs typeface="Calibri"/>
                <a:sym typeface="Calibri"/>
              </a:rPr>
              <a:t>Chapter 5</a:t>
            </a:r>
            <a:endParaRPr sz="31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5</a:t>
            </a:r>
            <a:endParaRPr/>
          </a:p>
        </p:txBody>
      </p:sp>
      <p:graphicFrame>
        <p:nvGraphicFramePr>
          <p:cNvPr id="6" name="Table 5">
            <a:extLst>
              <a:ext uri="{FF2B5EF4-FFF2-40B4-BE49-F238E27FC236}">
                <a16:creationId xmlns:a16="http://schemas.microsoft.com/office/drawing/2014/main" id="{7BE8CB4D-DC11-4C35-845F-2373381603B0}"/>
              </a:ext>
            </a:extLst>
          </p:cNvPr>
          <p:cNvGraphicFramePr>
            <a:graphicFrameLocks noGrp="1"/>
          </p:cNvGraphicFramePr>
          <p:nvPr>
            <p:extLst>
              <p:ext uri="{D42A27DB-BD31-4B8C-83A1-F6EECF244321}">
                <p14:modId xmlns:p14="http://schemas.microsoft.com/office/powerpoint/2010/main" val="4117596863"/>
              </p:ext>
            </p:extLst>
          </p:nvPr>
        </p:nvGraphicFramePr>
        <p:xfrm>
          <a:off x="582705" y="1257449"/>
          <a:ext cx="6096000" cy="2819400"/>
        </p:xfrm>
        <a:graphic>
          <a:graphicData uri="http://schemas.openxmlformats.org/drawingml/2006/table">
            <a:tbl>
              <a:tblPr firstRow="1" bandRow="1">
                <a:tableStyleId>{664E70F1-78AF-426A-B304-97A9625503BC}</a:tableStyleId>
              </a:tblPr>
              <a:tblGrid>
                <a:gridCol w="6096000">
                  <a:extLst>
                    <a:ext uri="{9D8B030D-6E8A-4147-A177-3AD203B41FA5}">
                      <a16:colId xmlns:a16="http://schemas.microsoft.com/office/drawing/2014/main" val="1866364258"/>
                    </a:ext>
                  </a:extLst>
                </a:gridCol>
              </a:tblGrid>
              <a:tr h="370840">
                <a:tc>
                  <a:txBody>
                    <a:bodyPr/>
                    <a:lstStyle/>
                    <a:p>
                      <a:pPr marL="0" lvl="0" indent="0" algn="l" rtl="0">
                        <a:spcBef>
                          <a:spcPts val="0"/>
                        </a:spcBef>
                        <a:spcAft>
                          <a:spcPts val="0"/>
                        </a:spcAft>
                        <a:buClr>
                          <a:schemeClr val="dk1"/>
                        </a:buClr>
                        <a:buSzPts val="1100"/>
                        <a:buFont typeface="Arial"/>
                        <a:buNone/>
                      </a:pPr>
                      <a:r>
                        <a:rPr lang="en-GB" sz="1400" b="1" dirty="0">
                          <a:solidFill>
                            <a:schemeClr val="dk1"/>
                          </a:solidFill>
                          <a:highlight>
                            <a:srgbClr val="FFFFFF"/>
                          </a:highlight>
                          <a:latin typeface="Calibri"/>
                          <a:ea typeface="Calibri"/>
                          <a:cs typeface="Calibri"/>
                          <a:sym typeface="Calibri"/>
                        </a:rPr>
                        <a:t>Opening: </a:t>
                      </a:r>
                      <a:r>
                        <a:rPr lang="en-GB" sz="1400" dirty="0">
                          <a:solidFill>
                            <a:schemeClr val="dk1"/>
                          </a:solidFill>
                          <a:highlight>
                            <a:srgbClr val="FFFFFF"/>
                          </a:highlight>
                          <a:latin typeface="Calibri"/>
                          <a:ea typeface="Calibri"/>
                          <a:cs typeface="Calibri"/>
                          <a:sym typeface="Calibri"/>
                        </a:rPr>
                        <a:t>‘It was on a dreary night of November, that I beheld the accomplishment of my toils’ </a:t>
                      </a:r>
                    </a:p>
                    <a:p>
                      <a:endParaRPr lang="en-GB" dirty="0"/>
                    </a:p>
                  </a:txBody>
                  <a:tcPr/>
                </a:tc>
                <a:extLst>
                  <a:ext uri="{0D108BD9-81ED-4DB2-BD59-A6C34878D82A}">
                    <a16:rowId xmlns:a16="http://schemas.microsoft.com/office/drawing/2014/main" val="721964393"/>
                  </a:ext>
                </a:extLst>
              </a:tr>
              <a:tr h="370840">
                <a:tc>
                  <a:txBody>
                    <a:bodyPr/>
                    <a:lstStyle/>
                    <a:p>
                      <a:pPr marL="0" lvl="0" indent="0" algn="l" rtl="0">
                        <a:spcBef>
                          <a:spcPts val="800"/>
                        </a:spcBef>
                        <a:spcAft>
                          <a:spcPts val="0"/>
                        </a:spcAft>
                        <a:buClr>
                          <a:schemeClr val="dk1"/>
                        </a:buClr>
                        <a:buSzPts val="1100"/>
                        <a:buFont typeface="Arial"/>
                        <a:buNone/>
                      </a:pPr>
                      <a:r>
                        <a:rPr lang="en-GB" sz="1400" b="1" dirty="0">
                          <a:solidFill>
                            <a:schemeClr val="dk1"/>
                          </a:solidFill>
                          <a:highlight>
                            <a:srgbClr val="FFFFFF"/>
                          </a:highlight>
                          <a:latin typeface="Calibri"/>
                          <a:ea typeface="Calibri"/>
                          <a:cs typeface="Calibri"/>
                          <a:sym typeface="Calibri"/>
                        </a:rPr>
                        <a:t>Ending: </a:t>
                      </a:r>
                      <a:r>
                        <a:rPr lang="en-GB" sz="1400" dirty="0">
                          <a:solidFill>
                            <a:schemeClr val="dk1"/>
                          </a:solidFill>
                          <a:highlight>
                            <a:srgbClr val="FFFFFF"/>
                          </a:highlight>
                          <a:latin typeface="Calibri"/>
                          <a:ea typeface="Calibri"/>
                          <a:cs typeface="Calibri"/>
                          <a:sym typeface="Calibri"/>
                        </a:rPr>
                        <a:t>‘Is that all, my dear Henry? How could you suppose that my first thought would not fly towards those dear, dear friends whom I love, and who are so deserving of my love’ </a:t>
                      </a:r>
                    </a:p>
                  </a:txBody>
                  <a:tcPr/>
                </a:tc>
                <a:extLst>
                  <a:ext uri="{0D108BD9-81ED-4DB2-BD59-A6C34878D82A}">
                    <a16:rowId xmlns:a16="http://schemas.microsoft.com/office/drawing/2014/main" val="837292941"/>
                  </a:ext>
                </a:extLst>
              </a:tr>
              <a:tr h="370840">
                <a:tc>
                  <a:txBody>
                    <a:bodyPr/>
                    <a:lstStyle/>
                    <a:p>
                      <a:r>
                        <a:rPr lang="en-GB" sz="1400" b="1" dirty="0">
                          <a:latin typeface="Calibri" panose="020F0502020204030204" pitchFamily="34" charset="0"/>
                          <a:ea typeface="Calibri" panose="020F0502020204030204" pitchFamily="34" charset="0"/>
                          <a:cs typeface="Calibri" panose="020F0502020204030204" pitchFamily="34" charset="0"/>
                        </a:rPr>
                        <a:t>Look out for: </a:t>
                      </a:r>
                    </a:p>
                    <a:p>
                      <a:pPr marL="285750" indent="-285750">
                        <a:buFont typeface="Arial" panose="020B0604020202020204" pitchFamily="34" charset="0"/>
                        <a:buChar char="•"/>
                      </a:pPr>
                      <a:r>
                        <a:rPr lang="en-GB" sz="1400" b="0" dirty="0">
                          <a:latin typeface="Calibri" panose="020F0502020204030204" pitchFamily="34" charset="0"/>
                          <a:ea typeface="Calibri" panose="020F0502020204030204" pitchFamily="34" charset="0"/>
                          <a:cs typeface="Calibri" panose="020F0502020204030204" pitchFamily="34" charset="0"/>
                        </a:rPr>
                        <a:t>The setting of the opening - the ‘dreary night in November’ and what this might embody.</a:t>
                      </a:r>
                    </a:p>
                    <a:p>
                      <a:pPr marL="285750" indent="-285750">
                        <a:buFont typeface="Arial" panose="020B0604020202020204" pitchFamily="34" charset="0"/>
                        <a:buChar char="•"/>
                      </a:pPr>
                      <a:r>
                        <a:rPr lang="en-GB" sz="1400" b="0" dirty="0">
                          <a:latin typeface="Calibri" panose="020F0502020204030204" pitchFamily="34" charset="0"/>
                          <a:ea typeface="Calibri" panose="020F0502020204030204" pitchFamily="34" charset="0"/>
                          <a:cs typeface="Calibri" panose="020F0502020204030204" pitchFamily="34" charset="0"/>
                        </a:rPr>
                        <a:t>The contrast between who Victor is focused on at the start of the chapter and the end of the chapter.</a:t>
                      </a:r>
                    </a:p>
                    <a:p>
                      <a:endParaRPr lang="en-GB" dirty="0"/>
                    </a:p>
                  </a:txBody>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1285391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a:t>
            </a:r>
            <a:r>
              <a:rPr lang="en-GB" dirty="0"/>
              <a:t>Q</a:t>
            </a:r>
            <a:r>
              <a:rPr lang="en" dirty="0"/>
              <a:t>uestions for Chapters 4 and 5:</a:t>
            </a:r>
            <a:endParaRPr dirty="0"/>
          </a:p>
        </p:txBody>
      </p:sp>
      <p:sp>
        <p:nvSpPr>
          <p:cNvPr id="512" name="Google Shape;512;p82"/>
          <p:cNvSpPr txBox="1">
            <a:spLocks noGrp="1"/>
          </p:cNvSpPr>
          <p:nvPr>
            <p:ph type="body" idx="1"/>
          </p:nvPr>
        </p:nvSpPr>
        <p:spPr>
          <a:xfrm>
            <a:off x="311700" y="1152475"/>
            <a:ext cx="7185035" cy="3416400"/>
          </a:xfrm>
          <a:prstGeom prst="rect">
            <a:avLst/>
          </a:prstGeom>
        </p:spPr>
        <p:txBody>
          <a:bodyPr spcFirstLastPara="1" wrap="square" lIns="91425" tIns="91425" rIns="91425" bIns="91425" anchor="t" anchorCtr="0">
            <a:normAutofit/>
          </a:bodyPr>
          <a:lstStyle/>
          <a:p>
            <a:pPr lvl="0" indent="-457200" algn="l" rtl="0">
              <a:spcBef>
                <a:spcPts val="800"/>
              </a:spcBef>
              <a:spcAft>
                <a:spcPts val="0"/>
              </a:spcAft>
              <a:buClr>
                <a:schemeClr val="dk1"/>
              </a:buClr>
              <a:buSzPts val="1100"/>
              <a:buFont typeface="Arial" panose="020B0604020202020204" pitchFamily="34" charset="0"/>
              <a:buChar char="•"/>
            </a:pPr>
            <a:r>
              <a:rPr lang="en" sz="2400" dirty="0">
                <a:solidFill>
                  <a:schemeClr val="dk1"/>
                </a:solidFill>
                <a:latin typeface="Calibri"/>
                <a:ea typeface="Calibri"/>
                <a:cs typeface="Calibri"/>
                <a:sym typeface="Calibri"/>
              </a:rPr>
              <a:t>How does Shelley build up tension and horror in Chapters 4 and 5?</a:t>
            </a:r>
            <a:endParaRPr sz="2400" dirty="0">
              <a:solidFill>
                <a:schemeClr val="dk1"/>
              </a:solidFill>
              <a:latin typeface="Calibri"/>
              <a:ea typeface="Calibri"/>
              <a:cs typeface="Calibri"/>
              <a:sym typeface="Calibri"/>
            </a:endParaRPr>
          </a:p>
          <a:p>
            <a:pPr lvl="0" indent="-457200" algn="l" rtl="0">
              <a:spcBef>
                <a:spcPts val="800"/>
              </a:spcBef>
              <a:spcAft>
                <a:spcPts val="0"/>
              </a:spcAft>
              <a:buClr>
                <a:schemeClr val="dk1"/>
              </a:buClr>
              <a:buSzPts val="1100"/>
              <a:buFont typeface="Arial" panose="020B0604020202020204" pitchFamily="34" charset="0"/>
              <a:buChar char="•"/>
            </a:pPr>
            <a:r>
              <a:rPr lang="en" sz="2400" dirty="0">
                <a:solidFill>
                  <a:schemeClr val="dk1"/>
                </a:solidFill>
                <a:latin typeface="Calibri"/>
                <a:ea typeface="Calibri"/>
                <a:cs typeface="Calibri"/>
                <a:sym typeface="Calibri"/>
              </a:rPr>
              <a:t>What is significant about Victor’s description of the </a:t>
            </a:r>
            <a:r>
              <a:rPr lang="en-GB" sz="2400" dirty="0">
                <a:solidFill>
                  <a:schemeClr val="dk1"/>
                </a:solidFill>
                <a:latin typeface="Calibri"/>
                <a:ea typeface="Calibri"/>
                <a:cs typeface="Calibri"/>
                <a:sym typeface="Calibri"/>
              </a:rPr>
              <a:t>Creature</a:t>
            </a:r>
            <a:r>
              <a:rPr lang="en" sz="2400" dirty="0">
                <a:solidFill>
                  <a:schemeClr val="dk1"/>
                </a:solidFill>
                <a:latin typeface="Calibri"/>
                <a:ea typeface="Calibri"/>
                <a:cs typeface="Calibri"/>
                <a:sym typeface="Calibri"/>
              </a:rPr>
              <a:t> when it comes to life’?</a:t>
            </a:r>
            <a:endParaRPr sz="2400" dirty="0">
              <a:solidFill>
                <a:schemeClr val="dk1"/>
              </a:solidFill>
              <a:latin typeface="Calibri"/>
              <a:ea typeface="Calibri"/>
              <a:cs typeface="Calibri"/>
              <a:sym typeface="Calibri"/>
            </a:endParaRPr>
          </a:p>
          <a:p>
            <a:pPr marL="0" lvl="0" indent="0" algn="l" rtl="0">
              <a:spcBef>
                <a:spcPts val="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Vocabulary: Letter 2</a:t>
            </a:r>
            <a:endParaRPr dirty="0"/>
          </a:p>
        </p:txBody>
      </p:sp>
      <p:graphicFrame>
        <p:nvGraphicFramePr>
          <p:cNvPr id="118" name="Google Shape;118;p18"/>
          <p:cNvGraphicFramePr/>
          <p:nvPr>
            <p:extLst>
              <p:ext uri="{D42A27DB-BD31-4B8C-83A1-F6EECF244321}">
                <p14:modId xmlns:p14="http://schemas.microsoft.com/office/powerpoint/2010/main" val="1517507869"/>
              </p:ext>
            </p:extLst>
          </p:nvPr>
        </p:nvGraphicFramePr>
        <p:xfrm>
          <a:off x="815775" y="1250565"/>
          <a:ext cx="7512450" cy="3212345"/>
        </p:xfrm>
        <a:graphic>
          <a:graphicData uri="http://schemas.openxmlformats.org/drawingml/2006/table">
            <a:tbl>
              <a:tblPr>
                <a:noFill/>
                <a:tableStyleId>{664E70F1-78AF-426A-B304-97A9625503BC}</a:tableStyleId>
              </a:tblPr>
              <a:tblGrid>
                <a:gridCol w="1930975">
                  <a:extLst>
                    <a:ext uri="{9D8B030D-6E8A-4147-A177-3AD203B41FA5}">
                      <a16:colId xmlns:a16="http://schemas.microsoft.com/office/drawing/2014/main" val="20000"/>
                    </a:ext>
                  </a:extLst>
                </a:gridCol>
                <a:gridCol w="3077325">
                  <a:extLst>
                    <a:ext uri="{9D8B030D-6E8A-4147-A177-3AD203B41FA5}">
                      <a16:colId xmlns:a16="http://schemas.microsoft.com/office/drawing/2014/main" val="20001"/>
                    </a:ext>
                  </a:extLst>
                </a:gridCol>
                <a:gridCol w="2504150">
                  <a:extLst>
                    <a:ext uri="{9D8B030D-6E8A-4147-A177-3AD203B41FA5}">
                      <a16:colId xmlns:a16="http://schemas.microsoft.com/office/drawing/2014/main" val="20002"/>
                    </a:ext>
                  </a:extLst>
                </a:gridCol>
              </a:tblGrid>
              <a:tr h="37930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847725">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dauntless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‘those whom I have already engaged… are certainly possessed of dauntless courage.’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not to be daunted; fearless, intrepid, bold, undaunted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4857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assailed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‘If I am assailed by disappointment, no one will endeavour to sustain me in dejection.’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to attack with physical violence, assault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6667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endeavour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to try, to make an effort for a specified object (objective); to attempt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857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inclinations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‘my early inclinations’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a person’s natural tendencies or preferences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518" name="Google Shape;518;p83"/>
          <p:cNvPicPr preferRelativeResize="0"/>
          <p:nvPr/>
        </p:nvPicPr>
        <p:blipFill>
          <a:blip r:embed="rId3">
            <a:alphaModFix/>
          </a:blip>
          <a:stretch>
            <a:fillRect/>
          </a:stretch>
        </p:blipFill>
        <p:spPr>
          <a:xfrm>
            <a:off x="361025" y="0"/>
            <a:ext cx="8373150" cy="5143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4"/>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Section 5: Chapters 6-8</a:t>
            </a:r>
            <a:endParaRPr/>
          </a:p>
        </p:txBody>
      </p:sp>
      <p:sp>
        <p:nvSpPr>
          <p:cNvPr id="524" name="Google Shape;524;p84"/>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does Shelley present the first consequences of Victor’s actions?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5"/>
          <p:cNvSpPr txBox="1">
            <a:spLocks noGrp="1"/>
          </p:cNvSpPr>
          <p:nvPr>
            <p:ph type="title"/>
          </p:nvPr>
        </p:nvSpPr>
        <p:spPr>
          <a:xfrm>
            <a:off x="311700" y="107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530" name="Google Shape;530;p85"/>
          <p:cNvSpPr txBox="1">
            <a:spLocks noGrp="1"/>
          </p:cNvSpPr>
          <p:nvPr>
            <p:ph type="body" idx="1"/>
          </p:nvPr>
        </p:nvSpPr>
        <p:spPr>
          <a:xfrm>
            <a:off x="311700" y="680625"/>
            <a:ext cx="7137971" cy="4408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508" dirty="0">
                <a:solidFill>
                  <a:schemeClr val="dk1"/>
                </a:solidFill>
                <a:highlight>
                  <a:srgbClr val="FFFFFF"/>
                </a:highlight>
                <a:latin typeface="Calibri"/>
                <a:ea typeface="Calibri"/>
                <a:cs typeface="Calibri"/>
                <a:sym typeface="Calibri"/>
              </a:rPr>
              <a:t>Chapter 6: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Elizabeth writes to Victor concerned with how ill he has been.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Justine is introduced to the reader in the letter.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William is also mentioned in the letter.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introduces Clerval to the university professors.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and Clerval undertake a two-week tour around Ingolstadt.</a:t>
            </a:r>
            <a:endParaRPr sz="1508"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8" dirty="0">
                <a:solidFill>
                  <a:schemeClr val="dk1"/>
                </a:solidFill>
                <a:highlight>
                  <a:srgbClr val="FFFFFF"/>
                </a:highlight>
                <a:latin typeface="Calibri"/>
                <a:ea typeface="Calibri"/>
                <a:cs typeface="Calibri"/>
                <a:sym typeface="Calibri"/>
              </a:rPr>
              <a:t>Chapter 7: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learns of William’s murder while reading a letter from his father.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By the end of the letter, he learns that Justine is accused of the murder. </a:t>
            </a:r>
            <a:endParaRPr sz="1508" dirty="0">
              <a:solidFill>
                <a:schemeClr val="dk1"/>
              </a:solidFill>
              <a:highlight>
                <a:srgbClr val="FFFFFF"/>
              </a:highlight>
              <a:latin typeface="Calibri"/>
              <a:ea typeface="Calibri"/>
              <a:cs typeface="Calibri"/>
              <a:sym typeface="Calibri"/>
            </a:endParaRPr>
          </a:p>
          <a:p>
            <a:pPr marL="685800" lvl="0" indent="-317182"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is certain that the Creature is the murderer and that Justine is innocent.</a:t>
            </a:r>
            <a:endParaRPr sz="1508"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sz="1508" dirty="0">
                <a:solidFill>
                  <a:schemeClr val="dk1"/>
                </a:solidFill>
                <a:highlight>
                  <a:srgbClr val="FFFFFF"/>
                </a:highlight>
                <a:latin typeface="Calibri"/>
                <a:ea typeface="Calibri"/>
                <a:cs typeface="Calibri"/>
                <a:sym typeface="Calibri"/>
              </a:rPr>
              <a:t>Chapter 8: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Justine’s trial begins; she is calm and dignified.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The prosecution advocate (lawyer) presents all the circumstantial evidence against Justine, which she cannot explain. (Justine has no ‘advocate for her defence’.)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does not speak up in Justine’s defence, even though he knows that she is innocent.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Elizabeth speaks to the court, aiming to argue for Justine’s innocence. This backfires, and the court is even more convinced of Justine’s guilt.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A priest who visits Justine in her prison cell convinces her to confess to her guilt in order to absolve her soul. </a:t>
            </a:r>
            <a:endParaRPr sz="1508" dirty="0">
              <a:solidFill>
                <a:schemeClr val="dk1"/>
              </a:solidFill>
              <a:highlight>
                <a:srgbClr val="FFFFFF"/>
              </a:highlight>
              <a:latin typeface="Calibri"/>
              <a:ea typeface="Calibri"/>
              <a:cs typeface="Calibri"/>
              <a:sym typeface="Calibri"/>
            </a:endParaRPr>
          </a:p>
          <a:p>
            <a:pPr marL="654368" lvl="0" indent="-285750" algn="l" rtl="0">
              <a:spcBef>
                <a:spcPts val="0"/>
              </a:spcBef>
              <a:spcAft>
                <a:spcPts val="0"/>
              </a:spcAft>
              <a:buClr>
                <a:schemeClr val="dk1"/>
              </a:buClr>
              <a:buSzPct val="100000"/>
              <a:buFont typeface="Arial" panose="020B0604020202020204" pitchFamily="34" charset="0"/>
              <a:buChar char="•"/>
            </a:pPr>
            <a:r>
              <a:rPr lang="en" sz="1508" dirty="0">
                <a:solidFill>
                  <a:schemeClr val="dk1"/>
                </a:solidFill>
                <a:highlight>
                  <a:srgbClr val="FFFFFF"/>
                </a:highlight>
                <a:latin typeface="Calibri"/>
                <a:ea typeface="Calibri"/>
                <a:cs typeface="Calibri"/>
                <a:sym typeface="Calibri"/>
              </a:rPr>
              <a:t>Victor spends some time on the lake and in nature, while in the distance lightning plays on the tops of the mountains.</a:t>
            </a:r>
            <a:endParaRPr sz="1508" dirty="0">
              <a:solidFill>
                <a:schemeClr val="dk1"/>
              </a:solidFill>
              <a:highlight>
                <a:srgbClr val="FFFFFF"/>
              </a:highlight>
              <a:latin typeface="Calibri"/>
              <a:ea typeface="Calibri"/>
              <a:cs typeface="Calibri"/>
              <a:sym typeface="Calibri"/>
            </a:endParaRPr>
          </a:p>
          <a:p>
            <a:pPr marL="457200" lvl="0" indent="-299085" algn="l" rtl="0">
              <a:spcBef>
                <a:spcPts val="0"/>
              </a:spcBef>
              <a:spcAft>
                <a:spcPts val="0"/>
              </a:spcAft>
              <a:buClr>
                <a:schemeClr val="dk1"/>
              </a:buClr>
              <a:buSzPct val="100000"/>
              <a:buFont typeface="Calibri"/>
              <a:buChar char="-"/>
            </a:pPr>
            <a:endParaRPr sz="1200" dirty="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8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6 Part 1</a:t>
            </a:r>
            <a:endParaRPr/>
          </a:p>
        </p:txBody>
      </p:sp>
      <p:graphicFrame>
        <p:nvGraphicFramePr>
          <p:cNvPr id="536" name="Google Shape;536;p86"/>
          <p:cNvGraphicFramePr/>
          <p:nvPr>
            <p:extLst>
              <p:ext uri="{D42A27DB-BD31-4B8C-83A1-F6EECF244321}">
                <p14:modId xmlns:p14="http://schemas.microsoft.com/office/powerpoint/2010/main" val="2204478053"/>
              </p:ext>
            </p:extLst>
          </p:nvPr>
        </p:nvGraphicFramePr>
        <p:xfrm>
          <a:off x="132225" y="1138525"/>
          <a:ext cx="8879550" cy="3221819"/>
        </p:xfrm>
        <a:graphic>
          <a:graphicData uri="http://schemas.openxmlformats.org/drawingml/2006/table">
            <a:tbl>
              <a:tblPr>
                <a:noFill/>
                <a:tableStyleId>{664E70F1-78AF-426A-B304-97A9625503BC}</a:tableStyleId>
              </a:tblPr>
              <a:tblGrid>
                <a:gridCol w="1293800">
                  <a:extLst>
                    <a:ext uri="{9D8B030D-6E8A-4147-A177-3AD203B41FA5}">
                      <a16:colId xmlns:a16="http://schemas.microsoft.com/office/drawing/2014/main" val="20000"/>
                    </a:ext>
                  </a:extLst>
                </a:gridCol>
                <a:gridCol w="4625900">
                  <a:extLst>
                    <a:ext uri="{9D8B030D-6E8A-4147-A177-3AD203B41FA5}">
                      <a16:colId xmlns:a16="http://schemas.microsoft.com/office/drawing/2014/main" val="20001"/>
                    </a:ext>
                  </a:extLst>
                </a:gridCol>
                <a:gridCol w="2959850">
                  <a:extLst>
                    <a:ext uri="{9D8B030D-6E8A-4147-A177-3AD203B41FA5}">
                      <a16:colId xmlns:a16="http://schemas.microsoft.com/office/drawing/2014/main" val="20002"/>
                    </a:ext>
                  </a:extLst>
                </a:gridCol>
              </a:tblGrid>
              <a:tr h="436575">
                <a:tc>
                  <a:txBody>
                    <a:bodyPr/>
                    <a:lstStyle/>
                    <a:p>
                      <a:pPr marL="63500" marR="63500" lvl="0" indent="0" algn="l" rtl="0">
                        <a:lnSpc>
                          <a:spcPct val="115000"/>
                        </a:lnSpc>
                        <a:spcBef>
                          <a:spcPts val="0"/>
                        </a:spcBef>
                        <a:spcAft>
                          <a:spcPts val="0"/>
                        </a:spcAft>
                        <a:buClr>
                          <a:schemeClr val="dk1"/>
                        </a:buClr>
                        <a:buSzPts val="1100"/>
                        <a:buFont typeface="Arial"/>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4365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convalescence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‘It was a divine spring; and the season contributed greatly to my convalescence’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process of becoming well again after an illness or injury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620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dilatoriness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‘The winter, however, was spent cheerfully; and although the spring was uncommonly late, when it came its beauty compensated for its dilatoriness’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quality of being slow and causing delay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841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perambulations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‘We passed a fortnight in these perambulations: my health and spirits had long been restored, and they gained additional strength from the salubrious</a:t>
                      </a:r>
                      <a:r>
                        <a:rPr lang="en" sz="1200" b="1" i="1" dirty="0">
                          <a:latin typeface="Calibri"/>
                          <a:ea typeface="Calibri"/>
                          <a:cs typeface="Calibri"/>
                          <a:sym typeface="Calibri"/>
                        </a:rPr>
                        <a:t> </a:t>
                      </a:r>
                      <a:r>
                        <a:rPr lang="en" sz="1200" i="1" dirty="0">
                          <a:latin typeface="Calibri"/>
                          <a:ea typeface="Calibri"/>
                          <a:cs typeface="Calibri"/>
                          <a:sym typeface="Calibri"/>
                        </a:rPr>
                        <a:t>air I breathed, the natural incidents of our progress, and the conversation of my friend’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activity of walking around a place, especially for pleasure and in a leisurely way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560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salubrious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describing something that is pleasant, clean and healthy to live in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87"/>
          <p:cNvSpPr txBox="1">
            <a:spLocks noGrp="1"/>
          </p:cNvSpPr>
          <p:nvPr>
            <p:ph type="title"/>
          </p:nvPr>
        </p:nvSpPr>
        <p:spPr>
          <a:xfrm>
            <a:off x="127150" y="83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6 Part 2</a:t>
            </a:r>
            <a:endParaRPr/>
          </a:p>
        </p:txBody>
      </p:sp>
      <p:graphicFrame>
        <p:nvGraphicFramePr>
          <p:cNvPr id="542" name="Google Shape;542;p87"/>
          <p:cNvGraphicFramePr/>
          <p:nvPr>
            <p:extLst>
              <p:ext uri="{D42A27DB-BD31-4B8C-83A1-F6EECF244321}">
                <p14:modId xmlns:p14="http://schemas.microsoft.com/office/powerpoint/2010/main" val="1849406643"/>
              </p:ext>
            </p:extLst>
          </p:nvPr>
        </p:nvGraphicFramePr>
        <p:xfrm>
          <a:off x="80175" y="714075"/>
          <a:ext cx="8879550" cy="4271698"/>
        </p:xfrm>
        <a:graphic>
          <a:graphicData uri="http://schemas.openxmlformats.org/drawingml/2006/table">
            <a:tbl>
              <a:tblPr>
                <a:noFill/>
                <a:tableStyleId>{664E70F1-78AF-426A-B304-97A9625503BC}</a:tableStyleId>
              </a:tblPr>
              <a:tblGrid>
                <a:gridCol w="1293800">
                  <a:extLst>
                    <a:ext uri="{9D8B030D-6E8A-4147-A177-3AD203B41FA5}">
                      <a16:colId xmlns:a16="http://schemas.microsoft.com/office/drawing/2014/main" val="20000"/>
                    </a:ext>
                  </a:extLst>
                </a:gridCol>
                <a:gridCol w="4625900">
                  <a:extLst>
                    <a:ext uri="{9D8B030D-6E8A-4147-A177-3AD203B41FA5}">
                      <a16:colId xmlns:a16="http://schemas.microsoft.com/office/drawing/2014/main" val="20001"/>
                    </a:ext>
                  </a:extLst>
                </a:gridCol>
                <a:gridCol w="2959850">
                  <a:extLst>
                    <a:ext uri="{9D8B030D-6E8A-4147-A177-3AD203B41FA5}">
                      <a16:colId xmlns:a16="http://schemas.microsoft.com/office/drawing/2014/main" val="20002"/>
                    </a:ext>
                  </a:extLst>
                </a:gridCol>
              </a:tblGrid>
              <a:tr h="436575">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4365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convalescence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‘It was a divine spring; and the season contributed greatly to my convalescence’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process of becoming well again after an illness or injury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5534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encomiums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‘his [Krempe’s] harsh blunt encomiums gave me even more pain than the benevolent approbation of M. Waldman’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pieces of writing or speeches that praise someone or something highly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8762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exculpate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300"/>
                        </a:spcBef>
                        <a:spcAft>
                          <a:spcPts val="0"/>
                        </a:spcAft>
                        <a:buNone/>
                      </a:pPr>
                      <a:r>
                        <a:rPr lang="en" sz="1200" i="1">
                          <a:latin typeface="Calibri"/>
                          <a:ea typeface="Calibri"/>
                          <a:cs typeface="Calibri"/>
                          <a:sym typeface="Calibri"/>
                        </a:rPr>
                        <a:t>‘such a declaration would have been considered as the ravings of a madman and would not have exculpated her who suffered through me’ </a:t>
                      </a:r>
                      <a:endParaRPr sz="1200" i="1">
                        <a:latin typeface="Calibri"/>
                        <a:ea typeface="Calibri"/>
                        <a:cs typeface="Calibri"/>
                        <a:sym typeface="Calibri"/>
                      </a:endParaRPr>
                    </a:p>
                    <a:p>
                      <a:pPr marL="63500" marR="63500" lvl="0" indent="0" algn="l" rtl="0">
                        <a:lnSpc>
                          <a:spcPct val="115000"/>
                        </a:lnSpc>
                        <a:spcBef>
                          <a:spcPts val="300"/>
                        </a:spcBef>
                        <a:spcAft>
                          <a:spcPts val="0"/>
                        </a:spcAft>
                        <a:buNone/>
                      </a:pPr>
                      <a:r>
                        <a:rPr lang="en" sz="1200" i="1">
                          <a:latin typeface="Calibri"/>
                          <a:ea typeface="Calibri"/>
                          <a:cs typeface="Calibri"/>
                          <a:sym typeface="Calibri"/>
                        </a:rPr>
                        <a:t>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to remove someone from blame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6620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ignominy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‘Could the dæmon who had (I did not for a minute doubt) murdered my brother also in his hellish sport have betrayed the innocent to death and ignominy?’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public embarrassment or shame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5493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obdurate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‘He threatened excommunication and hell fire in my last moments if I continued obdurate’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extremely determined to act in a particular way and not to change, despite what anyone else says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8"/>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7 </a:t>
            </a:r>
            <a:endParaRPr/>
          </a:p>
        </p:txBody>
      </p:sp>
      <p:graphicFrame>
        <p:nvGraphicFramePr>
          <p:cNvPr id="548" name="Google Shape;548;p88"/>
          <p:cNvGraphicFramePr/>
          <p:nvPr>
            <p:extLst>
              <p:ext uri="{D42A27DB-BD31-4B8C-83A1-F6EECF244321}">
                <p14:modId xmlns:p14="http://schemas.microsoft.com/office/powerpoint/2010/main" val="2700613243"/>
              </p:ext>
            </p:extLst>
          </p:nvPr>
        </p:nvGraphicFramePr>
        <p:xfrm>
          <a:off x="98613" y="475550"/>
          <a:ext cx="8733675" cy="4588956"/>
        </p:xfrm>
        <a:graphic>
          <a:graphicData uri="http://schemas.openxmlformats.org/drawingml/2006/table">
            <a:tbl>
              <a:tblPr>
                <a:noFill/>
                <a:tableStyleId>{664E70F1-78AF-426A-B304-97A9625503BC}</a:tableStyleId>
              </a:tblPr>
              <a:tblGrid>
                <a:gridCol w="1659800">
                  <a:extLst>
                    <a:ext uri="{9D8B030D-6E8A-4147-A177-3AD203B41FA5}">
                      <a16:colId xmlns:a16="http://schemas.microsoft.com/office/drawing/2014/main" val="20000"/>
                    </a:ext>
                  </a:extLst>
                </a:gridCol>
                <a:gridCol w="4162650">
                  <a:extLst>
                    <a:ext uri="{9D8B030D-6E8A-4147-A177-3AD203B41FA5}">
                      <a16:colId xmlns:a16="http://schemas.microsoft.com/office/drawing/2014/main" val="20001"/>
                    </a:ext>
                  </a:extLst>
                </a:gridCol>
                <a:gridCol w="2911225">
                  <a:extLst>
                    <a:ext uri="{9D8B030D-6E8A-4147-A177-3AD203B41FA5}">
                      <a16:colId xmlns:a16="http://schemas.microsoft.com/office/drawing/2014/main" val="20002"/>
                    </a:ext>
                  </a:extLst>
                </a:gridCol>
              </a:tblGrid>
              <a:tr h="37005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732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wretchedness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“What would be your surprise, my son, when you expected a happy and glad welcome, to behold, on the contrary, tears and wretchedness?”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the state of being unpleasant or of low quality; the feeling of being very ill, or unhappy</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305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Plainpalais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“Last Thursday (May 7</a:t>
                      </a:r>
                      <a:r>
                        <a:rPr lang="en" sz="1600" i="1" baseline="30000">
                          <a:latin typeface="Calibri"/>
                          <a:ea typeface="Calibri"/>
                          <a:cs typeface="Calibri"/>
                          <a:sym typeface="Calibri"/>
                        </a:rPr>
                        <a:t>th</a:t>
                      </a:r>
                      <a:r>
                        <a:rPr lang="en" sz="1200" i="1">
                          <a:latin typeface="Calibri"/>
                          <a:ea typeface="Calibri"/>
                          <a:cs typeface="Calibri"/>
                          <a:sym typeface="Calibri"/>
                        </a:rPr>
                        <a:t>), I, my niece, and your two brothers, went to walk in Plainpalais.”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a neighbourhood in Geneva, Switzerland</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773200">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conjectured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“This account rather alarmed us, and we continued to search for him until night fell, when Elizabeth conjectured that he might have returned to the house.”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GB" sz="1200" dirty="0">
                          <a:latin typeface="Calibri"/>
                          <a:ea typeface="Calibri"/>
                          <a:cs typeface="Calibri"/>
                          <a:sym typeface="Calibri"/>
                        </a:rPr>
                        <a:t>a</a:t>
                      </a:r>
                      <a:r>
                        <a:rPr lang="en" sz="1200" dirty="0">
                          <a:latin typeface="Calibri"/>
                          <a:ea typeface="Calibri"/>
                          <a:cs typeface="Calibri"/>
                          <a:sym typeface="Calibri"/>
                        </a:rPr>
                        <a:t> guess about something based on how it seems, rather than proof</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9628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console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“Come, dearest Victor, you alone can console Elizabeth.”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to make someone who is sad or disappointed feel better, usually by giving them comfort or sympathy</a:t>
                      </a:r>
                      <a:endParaRPr sz="1200"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200" dirty="0">
                          <a:latin typeface="Calibri"/>
                          <a:ea typeface="Calibri"/>
                          <a:cs typeface="Calibri"/>
                          <a:sym typeface="Calibri"/>
                        </a:rPr>
                        <a:t>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962875">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prognosticated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“Is this to prognosticate peace, or to mock at my unhappiness.”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to give a judgement about what is likely it happen in the future, especially in connection with a particular situation</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9"/>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8 </a:t>
            </a:r>
            <a:endParaRPr/>
          </a:p>
        </p:txBody>
      </p:sp>
      <p:graphicFrame>
        <p:nvGraphicFramePr>
          <p:cNvPr id="554" name="Google Shape;554;p89"/>
          <p:cNvGraphicFramePr/>
          <p:nvPr>
            <p:extLst>
              <p:ext uri="{D42A27DB-BD31-4B8C-83A1-F6EECF244321}">
                <p14:modId xmlns:p14="http://schemas.microsoft.com/office/powerpoint/2010/main" val="1542265148"/>
              </p:ext>
            </p:extLst>
          </p:nvPr>
        </p:nvGraphicFramePr>
        <p:xfrm>
          <a:off x="0" y="452700"/>
          <a:ext cx="9220200" cy="4537895"/>
        </p:xfrm>
        <a:graphic>
          <a:graphicData uri="http://schemas.openxmlformats.org/drawingml/2006/table">
            <a:tbl>
              <a:tblPr>
                <a:noFill/>
                <a:tableStyleId>{664E70F1-78AF-426A-B304-97A9625503BC}</a:tableStyleId>
              </a:tblPr>
              <a:tblGrid>
                <a:gridCol w="1209725">
                  <a:extLst>
                    <a:ext uri="{9D8B030D-6E8A-4147-A177-3AD203B41FA5}">
                      <a16:colId xmlns:a16="http://schemas.microsoft.com/office/drawing/2014/main" val="20000"/>
                    </a:ext>
                  </a:extLst>
                </a:gridCol>
                <a:gridCol w="4392675">
                  <a:extLst>
                    <a:ext uri="{9D8B030D-6E8A-4147-A177-3AD203B41FA5}">
                      <a16:colId xmlns:a16="http://schemas.microsoft.com/office/drawing/2014/main" val="20001"/>
                    </a:ext>
                  </a:extLst>
                </a:gridCol>
                <a:gridCol w="3617800">
                  <a:extLst>
                    <a:ext uri="{9D8B030D-6E8A-4147-A177-3AD203B41FA5}">
                      <a16:colId xmlns:a16="http://schemas.microsoft.com/office/drawing/2014/main" val="20002"/>
                    </a:ext>
                  </a:extLst>
                </a:gridCol>
              </a:tblGrid>
              <a:tr h="38085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808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obliterated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rowSpan="2">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‘now all was to be obliterated in an ignominious grave; and I the cause!’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an action that destroys something completely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5396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ignominious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vMerge="1">
                  <a:txBody>
                    <a:bodyPr/>
                    <a:lstStyle/>
                    <a:p>
                      <a:endParaRPr lang="en-US"/>
                    </a:p>
                  </a:txBody>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describes an action or experience as embarrassing because it was unsuccessful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883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solemnity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‘her countenance, always engaging, was rendered, by the solemnity of her feelings, exquisitely beautiful’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the state or quality of being solemn (very serious)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5598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indignation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‘a murmur of horror and indignation filled the court’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the </a:t>
                      </a:r>
                      <a:r>
                        <a:rPr lang="en" sz="1100"/>
                        <a:t>​</a:t>
                      </a:r>
                      <a:r>
                        <a:rPr lang="en" sz="1200">
                          <a:latin typeface="Calibri"/>
                          <a:ea typeface="Calibri"/>
                          <a:cs typeface="Calibri"/>
                          <a:sym typeface="Calibri"/>
                        </a:rPr>
                        <a:t>feeling</a:t>
                      </a:r>
                      <a:r>
                        <a:rPr lang="en" sz="1100"/>
                        <a:t>​</a:t>
                      </a:r>
                      <a:r>
                        <a:rPr lang="en" sz="1200">
                          <a:latin typeface="Calibri"/>
                          <a:ea typeface="Calibri"/>
                          <a:cs typeface="Calibri"/>
                          <a:sym typeface="Calibri"/>
                        </a:rPr>
                        <a:t> of shock and anger when you feel that something is unfair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5513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protestations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‘But I do not pretend that my protestations should acquit me’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 strong declaration that something is true or not true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7876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bewildered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‘That she had been bewildered when questioned by the market-woman was not surprising, since she had passed a sleepless night’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confused and not understanding something or being able to decide what to do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6239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timorous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‘but fear, and hatred of the crime of which they supposed her guilty, rendered them timorous’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frightened and nervous of other people and situations (relates to the verb ‘timid’)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Pit </a:t>
            </a:r>
            <a:r>
              <a:rPr lang="en-GB" dirty="0"/>
              <a:t>S</a:t>
            </a:r>
            <a:r>
              <a:rPr lang="en" dirty="0"/>
              <a:t>top: vocabulary builder</a:t>
            </a:r>
            <a:endParaRPr dirty="0"/>
          </a:p>
        </p:txBody>
      </p:sp>
      <p:sp>
        <p:nvSpPr>
          <p:cNvPr id="560" name="Google Shape;560;p90"/>
          <p:cNvSpPr txBox="1">
            <a:spLocks noGrp="1"/>
          </p:cNvSpPr>
          <p:nvPr>
            <p:ph type="body" idx="1"/>
          </p:nvPr>
        </p:nvSpPr>
        <p:spPr>
          <a:xfrm>
            <a:off x="311699" y="961464"/>
            <a:ext cx="7117801" cy="418203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Below are examples of questions that will aid understanding of Shelley’s usage of some of her vocabulary.</a:t>
            </a:r>
          </a:p>
          <a:p>
            <a:pPr marL="0" lvl="0" indent="0" algn="l" rtl="0">
              <a:spcBef>
                <a:spcPts val="600"/>
              </a:spcBef>
              <a:spcAft>
                <a:spcPts val="0"/>
              </a:spcAft>
              <a:buClr>
                <a:schemeClr val="dk1"/>
              </a:buClr>
              <a:buSzPts val="1100"/>
              <a:buFont typeface="Arial"/>
              <a:buNone/>
            </a:pPr>
            <a:r>
              <a:rPr lang="en" b="1" dirty="0">
                <a:solidFill>
                  <a:schemeClr val="dk1"/>
                </a:solidFill>
                <a:latin typeface="Calibri" panose="020F0502020204030204" pitchFamily="34" charset="0"/>
                <a:ea typeface="Calibri" panose="020F0502020204030204" pitchFamily="34" charset="0"/>
                <a:cs typeface="Calibri" panose="020F0502020204030204" pitchFamily="34" charset="0"/>
              </a:rPr>
              <a:t>Chapter 6:</a:t>
            </a:r>
            <a:endParaRPr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What does Victor’s dilatoriness as he travels home to Geneva tell us about his character at this moment in the text?</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600"/>
              </a:spcBef>
              <a:spcAft>
                <a:spcPts val="0"/>
              </a:spcAft>
              <a:buClr>
                <a:schemeClr val="dk1"/>
              </a:buClr>
              <a:buSzPts val="1100"/>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Will the Frankenstein family be able to exculpate Justine from her fate?</a:t>
            </a:r>
          </a:p>
          <a:p>
            <a:pPr marL="0" lvl="0" indent="0">
              <a:lnSpc>
                <a:spcPct val="95000"/>
              </a:lnSpc>
              <a:spcBef>
                <a:spcPts val="600"/>
              </a:spcBef>
              <a:buClr>
                <a:schemeClr val="dk1"/>
              </a:buClr>
              <a:buSzPts val="852"/>
              <a:buNone/>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rPr>
              <a:t>Chapter 7:</a:t>
            </a:r>
          </a:p>
          <a:p>
            <a:pPr marL="0" lvl="0" indent="0">
              <a:lnSpc>
                <a:spcPct val="95000"/>
              </a:lnSpc>
              <a:spcBef>
                <a:spcPts val="600"/>
              </a:spcBef>
              <a:buClr>
                <a:schemeClr val="dk1"/>
              </a:buClr>
              <a:buSzPts val="852"/>
              <a:buNone/>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rPr>
              <a:t>• At this point in the text, who is the most diabolical character?</a:t>
            </a:r>
          </a:p>
          <a:p>
            <a:pPr marL="0" lvl="0" indent="0">
              <a:lnSpc>
                <a:spcPct val="95000"/>
              </a:lnSpc>
              <a:spcBef>
                <a:spcPts val="600"/>
              </a:spcBef>
              <a:buClr>
                <a:schemeClr val="dk1"/>
              </a:buClr>
              <a:buSzPts val="852"/>
              <a:buNone/>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rPr>
              <a:t>• Who wants to inflict retribution on whom in this chapter?</a:t>
            </a:r>
          </a:p>
          <a:p>
            <a:pPr marL="0" lvl="0" indent="0">
              <a:lnSpc>
                <a:spcPct val="95000"/>
              </a:lnSpc>
              <a:spcBef>
                <a:spcPts val="600"/>
              </a:spcBef>
              <a:buClr>
                <a:schemeClr val="dk1"/>
              </a:buClr>
              <a:buSzPts val="852"/>
              <a:buNone/>
            </a:pPr>
            <a:r>
              <a:rPr lang="en-GB" b="1" dirty="0">
                <a:solidFill>
                  <a:schemeClr val="dk1"/>
                </a:solidFill>
                <a:latin typeface="Calibri" panose="020F0502020204030204" pitchFamily="34" charset="0"/>
                <a:ea typeface="Calibri" panose="020F0502020204030204" pitchFamily="34" charset="0"/>
                <a:cs typeface="Calibri" panose="020F0502020204030204" pitchFamily="34" charset="0"/>
              </a:rPr>
              <a:t>Chapter 8:</a:t>
            </a:r>
          </a:p>
          <a:p>
            <a:pPr marL="0" lvl="0" indent="0">
              <a:lnSpc>
                <a:spcPct val="95000"/>
              </a:lnSpc>
              <a:spcBef>
                <a:spcPts val="600"/>
              </a:spcBef>
              <a:buClr>
                <a:schemeClr val="dk1"/>
              </a:buClr>
              <a:buSzPts val="852"/>
              <a:buNone/>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rPr>
              <a:t>• Why does Victor believe that ‘all was to be obliterated’?</a:t>
            </a:r>
          </a:p>
          <a:p>
            <a:pPr marL="0" lvl="0" indent="0">
              <a:lnSpc>
                <a:spcPct val="95000"/>
              </a:lnSpc>
              <a:spcBef>
                <a:spcPts val="600"/>
              </a:spcBef>
              <a:buClr>
                <a:schemeClr val="dk1"/>
              </a:buClr>
              <a:buSzPts val="852"/>
              <a:buNone/>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rPr>
              <a:t>• What does Justine’s ‘solemnity’ in the face of a biased court tell us about her character?</a:t>
            </a:r>
          </a:p>
          <a:p>
            <a:pPr marL="0" lvl="0" indent="0">
              <a:lnSpc>
                <a:spcPct val="95000"/>
              </a:lnSpc>
              <a:spcBef>
                <a:spcPts val="600"/>
              </a:spcBef>
              <a:buClr>
                <a:schemeClr val="dk1"/>
              </a:buClr>
              <a:buSzPts val="852"/>
              <a:buNone/>
            </a:pPr>
            <a:r>
              <a:rPr lang="en-GB" dirty="0">
                <a:solidFill>
                  <a:schemeClr val="dk1"/>
                </a:solidFill>
                <a:latin typeface="Calibri" panose="020F0502020204030204" pitchFamily="34" charset="0"/>
                <a:ea typeface="Calibri" panose="020F0502020204030204" pitchFamily="34" charset="0"/>
                <a:cs typeface="Calibri" panose="020F0502020204030204" pitchFamily="34" charset="0"/>
              </a:rPr>
              <a:t>• Why were witnesses ‘timorous’ when speaking in support of Justine’s character in court?</a:t>
            </a: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1200"/>
              </a:spcAft>
              <a:buNone/>
            </a:pP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1"/>
          <p:cNvSpPr txBox="1">
            <a:spLocks noGrp="1"/>
          </p:cNvSpPr>
          <p:nvPr>
            <p:ph type="title"/>
          </p:nvPr>
        </p:nvSpPr>
        <p:spPr>
          <a:xfrm>
            <a:off x="311700" y="12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Pit </a:t>
            </a:r>
            <a:r>
              <a:rPr lang="en-GB" dirty="0"/>
              <a:t>S</a:t>
            </a:r>
            <a:r>
              <a:rPr lang="en" dirty="0"/>
              <a:t>top: etymology of the word ‘justice’</a:t>
            </a:r>
            <a:endParaRPr dirty="0"/>
          </a:p>
        </p:txBody>
      </p:sp>
      <p:sp>
        <p:nvSpPr>
          <p:cNvPr id="567" name="Google Shape;567;p91"/>
          <p:cNvSpPr txBox="1">
            <a:spLocks noGrp="1"/>
          </p:cNvSpPr>
          <p:nvPr>
            <p:ph type="body" idx="1"/>
          </p:nvPr>
        </p:nvSpPr>
        <p:spPr>
          <a:xfrm>
            <a:off x="311700" y="700225"/>
            <a:ext cx="7084182" cy="386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In this section of the novel, it is a good opportunity to explore the abstract noun ‘justice’.  In this section of the novel (Chapters 6 to 8) what kinds of justice, and injustice, are experienced by: Victor, Justine, the Creature?</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The table below is chronological, with the oldest root first:</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dirty="0"/>
          </a:p>
        </p:txBody>
      </p:sp>
      <p:graphicFrame>
        <p:nvGraphicFramePr>
          <p:cNvPr id="568" name="Google Shape;568;p91"/>
          <p:cNvGraphicFramePr/>
          <p:nvPr>
            <p:extLst>
              <p:ext uri="{D42A27DB-BD31-4B8C-83A1-F6EECF244321}">
                <p14:modId xmlns:p14="http://schemas.microsoft.com/office/powerpoint/2010/main" val="2656022770"/>
              </p:ext>
            </p:extLst>
          </p:nvPr>
        </p:nvGraphicFramePr>
        <p:xfrm>
          <a:off x="400247" y="2019034"/>
          <a:ext cx="6874612" cy="1584840"/>
        </p:xfrm>
        <a:graphic>
          <a:graphicData uri="http://schemas.openxmlformats.org/drawingml/2006/table">
            <a:tbl>
              <a:tblPr>
                <a:noFill/>
                <a:tableStyleId>{93C32F16-5732-467A-886B-67FCF679FF26}</a:tableStyleId>
              </a:tblPr>
              <a:tblGrid>
                <a:gridCol w="3437306">
                  <a:extLst>
                    <a:ext uri="{9D8B030D-6E8A-4147-A177-3AD203B41FA5}">
                      <a16:colId xmlns:a16="http://schemas.microsoft.com/office/drawing/2014/main" val="20000"/>
                    </a:ext>
                  </a:extLst>
                </a:gridCol>
                <a:gridCol w="3437306">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400" b="1" dirty="0">
                          <a:latin typeface="Calibri" panose="020F0502020204030204" pitchFamily="34" charset="0"/>
                          <a:ea typeface="Calibri" panose="020F0502020204030204" pitchFamily="34" charset="0"/>
                          <a:cs typeface="Calibri" panose="020F0502020204030204" pitchFamily="34" charset="0"/>
                        </a:rPr>
                        <a:t>Origin</a:t>
                      </a:r>
                      <a:endParaRPr sz="1400" b="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 sz="1400" b="1">
                          <a:latin typeface="Calibri" panose="020F0502020204030204" pitchFamily="34" charset="0"/>
                          <a:ea typeface="Calibri" panose="020F0502020204030204" pitchFamily="34" charset="0"/>
                          <a:cs typeface="Calibri" panose="020F0502020204030204" pitchFamily="34" charset="0"/>
                        </a:rPr>
                        <a:t>Meaning</a:t>
                      </a:r>
                      <a:endParaRPr sz="1400" b="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400">
                          <a:latin typeface="Calibri" panose="020F0502020204030204" pitchFamily="34" charset="0"/>
                          <a:ea typeface="Calibri" panose="020F0502020204030204" pitchFamily="34" charset="0"/>
                          <a:cs typeface="Calibri" panose="020F0502020204030204" pitchFamily="34" charset="0"/>
                        </a:rPr>
                        <a:t>Latin </a:t>
                      </a:r>
                      <a:r>
                        <a:rPr lang="en" sz="1400" i="1">
                          <a:latin typeface="Calibri" panose="020F0502020204030204" pitchFamily="34" charset="0"/>
                          <a:ea typeface="Calibri" panose="020F0502020204030204" pitchFamily="34" charset="0"/>
                          <a:cs typeface="Calibri" panose="020F0502020204030204" pitchFamily="34" charset="0"/>
                        </a:rPr>
                        <a:t>iustus</a:t>
                      </a:r>
                      <a:endParaRPr sz="14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 sz="1400">
                          <a:latin typeface="Calibri" panose="020F0502020204030204" pitchFamily="34" charset="0"/>
                          <a:ea typeface="Calibri" panose="020F0502020204030204" pitchFamily="34" charset="0"/>
                          <a:cs typeface="Calibri" panose="020F0502020204030204" pitchFamily="34" charset="0"/>
                        </a:rPr>
                        <a:t>upright, just</a:t>
                      </a:r>
                      <a:endParaRPr sz="14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400">
                          <a:latin typeface="Calibri" panose="020F0502020204030204" pitchFamily="34" charset="0"/>
                          <a:ea typeface="Calibri" panose="020F0502020204030204" pitchFamily="34" charset="0"/>
                          <a:cs typeface="Calibri" panose="020F0502020204030204" pitchFamily="34" charset="0"/>
                        </a:rPr>
                        <a:t>Latin </a:t>
                      </a:r>
                      <a:r>
                        <a:rPr lang="en" sz="1400" i="1">
                          <a:latin typeface="Calibri" panose="020F0502020204030204" pitchFamily="34" charset="0"/>
                          <a:ea typeface="Calibri" panose="020F0502020204030204" pitchFamily="34" charset="0"/>
                          <a:cs typeface="Calibri" panose="020F0502020204030204" pitchFamily="34" charset="0"/>
                        </a:rPr>
                        <a:t>iusticia</a:t>
                      </a:r>
                      <a:endParaRPr sz="14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None/>
                      </a:pPr>
                      <a:r>
                        <a:rPr lang="en" sz="1400">
                          <a:latin typeface="Calibri" panose="020F0502020204030204" pitchFamily="34" charset="0"/>
                          <a:ea typeface="Calibri" panose="020F0502020204030204" pitchFamily="34" charset="0"/>
                          <a:cs typeface="Calibri" panose="020F0502020204030204" pitchFamily="34" charset="0"/>
                        </a:rPr>
                        <a:t>righteousness, equality</a:t>
                      </a:r>
                      <a:endParaRPr sz="14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Old French (11</a:t>
                      </a:r>
                      <a:r>
                        <a:rPr lang="en-GB" sz="1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a:t>
                      </a:r>
                      <a:r>
                        <a:rPr lang="en-GB"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c</a:t>
                      </a: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entury) </a:t>
                      </a:r>
                      <a:r>
                        <a:rPr lang="en" sz="14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justice</a:t>
                      </a:r>
                      <a:endParaRPr sz="1400" i="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legal rights, jurisdiction</a:t>
                      </a:r>
                      <a:endParaRPr sz="14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574" name="Google Shape;574;p92"/>
          <p:cNvSpPr txBox="1">
            <a:spLocks noGrp="1"/>
          </p:cNvSpPr>
          <p:nvPr>
            <p:ph type="body" idx="1"/>
          </p:nvPr>
        </p:nvSpPr>
        <p:spPr>
          <a:xfrm>
            <a:off x="311700" y="1152475"/>
            <a:ext cx="6963159"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b="1" dirty="0">
                <a:solidFill>
                  <a:schemeClr val="dk1"/>
                </a:solidFill>
                <a:latin typeface="Calibri"/>
                <a:ea typeface="Calibri"/>
                <a:cs typeface="Calibri"/>
                <a:sym typeface="Calibri"/>
              </a:rPr>
              <a:t>Why?</a:t>
            </a:r>
            <a:r>
              <a:rPr lang="en" sz="1700" dirty="0">
                <a:solidFill>
                  <a:schemeClr val="dk1"/>
                </a:solidFill>
                <a:latin typeface="Calibri"/>
                <a:ea typeface="Calibri"/>
                <a:cs typeface="Calibri"/>
                <a:sym typeface="Calibri"/>
              </a:rPr>
              <a:t> </a:t>
            </a:r>
            <a:endParaRPr sz="1700" i="1" dirty="0">
              <a:solidFill>
                <a:schemeClr val="dk1"/>
              </a:solidFill>
              <a:latin typeface="Calibri"/>
              <a:ea typeface="Calibri"/>
              <a:cs typeface="Calibri"/>
              <a:sym typeface="Calibri"/>
            </a:endParaRPr>
          </a:p>
          <a:p>
            <a:pPr marL="457200" lvl="0" indent="0" algn="l" rtl="0">
              <a:spcBef>
                <a:spcPts val="0"/>
              </a:spcBef>
              <a:spcAft>
                <a:spcPts val="0"/>
              </a:spcAft>
              <a:buNone/>
            </a:pPr>
            <a:endParaRPr sz="1700" dirty="0">
              <a:solidFill>
                <a:schemeClr val="dk1"/>
              </a:solidFill>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Justine framed for the murder of William?  </a:t>
            </a:r>
            <a:endParaRPr sz="1600" dirty="0">
              <a:solidFill>
                <a:schemeClr val="dk1"/>
              </a:solidFill>
              <a:highlight>
                <a:srgbClr val="FFFFFF"/>
              </a:highlight>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Justine introduced via Elizabeth’s letter?  </a:t>
            </a:r>
            <a:endParaRPr sz="1600" dirty="0">
              <a:solidFill>
                <a:schemeClr val="dk1"/>
              </a:solidFill>
              <a:highlight>
                <a:srgbClr val="FFFFFF"/>
              </a:highlight>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are the public (within the world of the novel) so quick to believe her guilt?  </a:t>
            </a:r>
            <a:endParaRPr sz="1600" dirty="0">
              <a:solidFill>
                <a:schemeClr val="dk1"/>
              </a:solidFill>
              <a:highlight>
                <a:srgbClr val="FFFFFF"/>
              </a:highlight>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 both Justine </a:t>
            </a:r>
            <a:r>
              <a:rPr lang="en" sz="1600" i="1" dirty="0">
                <a:solidFill>
                  <a:schemeClr val="dk1"/>
                </a:solidFill>
                <a:highlight>
                  <a:srgbClr val="FFFFFF"/>
                </a:highlight>
                <a:latin typeface="Calibri"/>
                <a:ea typeface="Calibri"/>
                <a:cs typeface="Calibri"/>
                <a:sym typeface="Calibri"/>
              </a:rPr>
              <a:t>and </a:t>
            </a:r>
            <a:r>
              <a:rPr lang="en" sz="1600" dirty="0">
                <a:solidFill>
                  <a:schemeClr val="dk1"/>
                </a:solidFill>
                <a:highlight>
                  <a:srgbClr val="FFFFFF"/>
                </a:highlight>
                <a:latin typeface="Calibri"/>
                <a:ea typeface="Calibri"/>
                <a:cs typeface="Calibri"/>
                <a:sym typeface="Calibri"/>
              </a:rPr>
              <a:t>Elizabeth’s words fail to make a difference to Justine’s fate? </a:t>
            </a:r>
            <a:endParaRPr sz="1600" dirty="0">
              <a:solidFill>
                <a:schemeClr val="dk1"/>
              </a:solidFill>
              <a:highlight>
                <a:srgbClr val="FFFFFF"/>
              </a:highlight>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Justine’s death instrumental to the overall narrative? </a:t>
            </a:r>
            <a:endParaRPr sz="1600" dirty="0">
              <a:solidFill>
                <a:schemeClr val="dk1"/>
              </a:solidFill>
              <a:highlight>
                <a:srgbClr val="FFFFFF"/>
              </a:highlight>
              <a:latin typeface="Calibri"/>
              <a:ea typeface="Calibri"/>
              <a:cs typeface="Calibri"/>
              <a:sym typeface="Calibri"/>
            </a:endParaRPr>
          </a:p>
          <a:p>
            <a:pPr marL="457200" lvl="0" indent="-336550" algn="l" rtl="0">
              <a:spcBef>
                <a:spcPts val="0"/>
              </a:spcBef>
              <a:spcAft>
                <a:spcPts val="0"/>
              </a:spcAft>
              <a:buClr>
                <a:schemeClr val="dk1"/>
              </a:buClr>
              <a:buSzPts val="17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Justine’s death change our (the reader’s) relationship with Victor Frankenstein?</a:t>
            </a:r>
            <a:endParaRPr sz="16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7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Letter 3</a:t>
            </a:r>
            <a:endParaRPr/>
          </a:p>
        </p:txBody>
      </p:sp>
      <p:graphicFrame>
        <p:nvGraphicFramePr>
          <p:cNvPr id="124" name="Google Shape;124;p19"/>
          <p:cNvGraphicFramePr/>
          <p:nvPr>
            <p:extLst>
              <p:ext uri="{D42A27DB-BD31-4B8C-83A1-F6EECF244321}">
                <p14:modId xmlns:p14="http://schemas.microsoft.com/office/powerpoint/2010/main" val="905274572"/>
              </p:ext>
            </p:extLst>
          </p:nvPr>
        </p:nvGraphicFramePr>
        <p:xfrm>
          <a:off x="871837" y="1358135"/>
          <a:ext cx="7400325" cy="2906000"/>
        </p:xfrm>
        <a:graphic>
          <a:graphicData uri="http://schemas.openxmlformats.org/drawingml/2006/table">
            <a:tbl>
              <a:tblPr>
                <a:noFill/>
                <a:tableStyleId>{664E70F1-78AF-426A-B304-97A9625503BC}</a:tableStyleId>
              </a:tblPr>
              <a:tblGrid>
                <a:gridCol w="1800850">
                  <a:extLst>
                    <a:ext uri="{9D8B030D-6E8A-4147-A177-3AD203B41FA5}">
                      <a16:colId xmlns:a16="http://schemas.microsoft.com/office/drawing/2014/main" val="20000"/>
                    </a:ext>
                  </a:extLst>
                </a:gridCol>
                <a:gridCol w="3132700">
                  <a:extLst>
                    <a:ext uri="{9D8B030D-6E8A-4147-A177-3AD203B41FA5}">
                      <a16:colId xmlns:a16="http://schemas.microsoft.com/office/drawing/2014/main" val="20001"/>
                    </a:ext>
                  </a:extLst>
                </a:gridCol>
                <a:gridCol w="2466775">
                  <a:extLst>
                    <a:ext uri="{9D8B030D-6E8A-4147-A177-3AD203B41FA5}">
                      <a16:colId xmlns:a16="http://schemas.microsoft.com/office/drawing/2014/main" val="20002"/>
                    </a:ext>
                  </a:extLst>
                </a:gridCol>
              </a:tblGrid>
              <a:tr h="43340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9018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enterprise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‘my courageous, yet sometimes despairing, enterprise’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 project or undertaking, especially one that is difficult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6895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satiate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‘satiate my curiosity’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to fully satisfy a desire or appetite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90182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zeal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‘how much happier I am than during my earlier zeal’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great energy or enthusiasm in pursuit of a cause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93"/>
          <p:cNvSpPr txBox="1">
            <a:spLocks noGrp="1"/>
          </p:cNvSpPr>
          <p:nvPr>
            <p:ph type="title"/>
          </p:nvPr>
        </p:nvSpPr>
        <p:spPr>
          <a:prstGeom prst="rect">
            <a:avLst/>
          </a:prstGeom>
        </p:spPr>
        <p:txBody>
          <a:bodyPr spcFirstLastPara="1" wrap="square" lIns="91425" tIns="91425" rIns="91425" bIns="91425" anchor="t" anchorCtr="0">
            <a:noAutofit/>
          </a:bodyPr>
          <a:lstStyle/>
          <a:p>
            <a:pPr lvl="0">
              <a:lnSpc>
                <a:spcPct val="115000"/>
              </a:lnSpc>
              <a:spcAft>
                <a:spcPts val="1200"/>
              </a:spcAft>
              <a:buClr>
                <a:schemeClr val="dk1"/>
              </a:buClr>
              <a:buSzPts val="1100"/>
            </a:pPr>
            <a:r>
              <a:rPr lang="en" sz="2400" dirty="0"/>
              <a:t>Pit </a:t>
            </a:r>
            <a:r>
              <a:rPr lang="en-GB" sz="2400" dirty="0"/>
              <a:t>S</a:t>
            </a:r>
            <a:r>
              <a:rPr lang="en" sz="2400" dirty="0"/>
              <a:t>top</a:t>
            </a:r>
            <a:r>
              <a:rPr lang="en" sz="2000" b="1" dirty="0">
                <a:solidFill>
                  <a:srgbClr val="706F6F"/>
                </a:solidFill>
              </a:rPr>
              <a:t>: </a:t>
            </a:r>
            <a:r>
              <a:rPr lang="en" sz="2400" b="1" dirty="0">
                <a:solidFill>
                  <a:schemeClr val="bg2">
                    <a:lumMod val="50000"/>
                  </a:schemeClr>
                </a:solidFill>
              </a:rPr>
              <a:t>S-T-R-E-T-C-H</a:t>
            </a:r>
            <a:endParaRPr sz="3600" b="1" dirty="0">
              <a:solidFill>
                <a:schemeClr val="bg2">
                  <a:lumMod val="50000"/>
                </a:schemeClr>
              </a:solidFill>
            </a:endParaRPr>
          </a:p>
        </p:txBody>
      </p:sp>
      <p:sp>
        <p:nvSpPr>
          <p:cNvPr id="580" name="Google Shape;580;p9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b="1" dirty="0">
                <a:latin typeface="Calibri" panose="020F0502020204030204" pitchFamily="34" charset="0"/>
                <a:ea typeface="Calibri" panose="020F0502020204030204" pitchFamily="34" charset="0"/>
                <a:cs typeface="Calibri" panose="020F0502020204030204" pitchFamily="34" charset="0"/>
              </a:rPr>
              <a:t>Explore the following statement:</a:t>
            </a:r>
            <a:endParaRPr b="1" dirty="0">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200"/>
              </a:spcBef>
              <a:spcAft>
                <a:spcPts val="0"/>
              </a:spcAft>
              <a:buClr>
                <a:schemeClr val="dk1"/>
              </a:buClr>
              <a:buSzPct val="61111"/>
              <a:buFont typeface="Arial"/>
              <a:buNone/>
            </a:pPr>
            <a:r>
              <a:rPr lang="en" i="1" dirty="0">
                <a:solidFill>
                  <a:schemeClr val="dk1"/>
                </a:solidFill>
                <a:latin typeface="Calibri" panose="020F0502020204030204" pitchFamily="34" charset="0"/>
                <a:ea typeface="Calibri" panose="020F0502020204030204" pitchFamily="34" charset="0"/>
                <a:cs typeface="Calibri" panose="020F0502020204030204" pitchFamily="34" charset="0"/>
              </a:rPr>
              <a:t>“In Frankenstein, innocent victims have suffered, and will continue to suffer,</a:t>
            </a:r>
            <a:endParaRPr i="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200"/>
              </a:spcBef>
              <a:spcAft>
                <a:spcPts val="0"/>
              </a:spcAft>
              <a:buClr>
                <a:schemeClr val="dk1"/>
              </a:buClr>
              <a:buSzPct val="61111"/>
              <a:buFont typeface="Arial"/>
              <a:buNone/>
            </a:pPr>
            <a:r>
              <a:rPr lang="en" i="1" dirty="0">
                <a:solidFill>
                  <a:schemeClr val="dk1"/>
                </a:solidFill>
                <a:latin typeface="Calibri" panose="020F0502020204030204" pitchFamily="34" charset="0"/>
                <a:ea typeface="Calibri" panose="020F0502020204030204" pitchFamily="34" charset="0"/>
                <a:cs typeface="Calibri" panose="020F0502020204030204" pitchFamily="34" charset="0"/>
              </a:rPr>
              <a:t>at the hands of Victor’s arrogant and selfish actions.”</a:t>
            </a:r>
            <a:endParaRPr i="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b="1" dirty="0">
                <a:solidFill>
                  <a:schemeClr val="dk1"/>
                </a:solidFill>
                <a:latin typeface="Calibri" panose="020F0502020204030204" pitchFamily="34" charset="0"/>
                <a:ea typeface="Calibri" panose="020F0502020204030204" pitchFamily="34" charset="0"/>
                <a:cs typeface="Calibri" panose="020F0502020204030204" pitchFamily="34" charset="0"/>
              </a:rPr>
              <a:t>To what extent do you agree with this statement? </a:t>
            </a: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You should consider:</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the relevance of the Promethean myth and the concept of hubris</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Victor’s character development thus far</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Victor’s rejection of his creation in Chapter 4</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 ideas about justice and consequences.</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dirty="0">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9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586" name="Google Shape;586;p9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FFFFF"/>
                </a:highlight>
                <a:latin typeface="Calibri"/>
                <a:ea typeface="Calibri"/>
                <a:cs typeface="Calibri"/>
                <a:sym typeface="Calibri"/>
              </a:rPr>
              <a:t>1. How do Clerval and Victor respond to William’s death?</a:t>
            </a: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chemeClr val="dk1"/>
                </a:solidFill>
                <a:highlight>
                  <a:srgbClr val="FFFFFF"/>
                </a:highlight>
                <a:latin typeface="Calibri"/>
                <a:ea typeface="Calibri"/>
                <a:cs typeface="Calibri"/>
                <a:sym typeface="Calibri"/>
              </a:rPr>
              <a:t>2. How are Victor’s feelings influenced by his environment?</a:t>
            </a: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chemeClr val="dk1"/>
                </a:solidFill>
                <a:highlight>
                  <a:srgbClr val="FFFFFF"/>
                </a:highlight>
                <a:latin typeface="Calibri"/>
                <a:ea typeface="Calibri"/>
                <a:cs typeface="Calibri"/>
                <a:sym typeface="Calibri"/>
              </a:rPr>
              <a:t>3. How does Shelley use weather when reintroducing the Creature to the narrative?</a:t>
            </a: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chemeClr val="dk1"/>
                </a:solidFill>
                <a:highlight>
                  <a:srgbClr val="FFFFFF"/>
                </a:highlight>
                <a:latin typeface="Calibri"/>
                <a:ea typeface="Calibri"/>
                <a:cs typeface="Calibri"/>
                <a:sym typeface="Calibri"/>
              </a:rPr>
              <a:t>4. How do the Frankenstein family respond to Victor’s return? </a:t>
            </a: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a:solidFill>
                  <a:schemeClr val="dk1"/>
                </a:solidFill>
                <a:highlight>
                  <a:srgbClr val="FFFFFF"/>
                </a:highlight>
                <a:latin typeface="Calibri"/>
                <a:ea typeface="Calibri"/>
                <a:cs typeface="Calibri"/>
                <a:sym typeface="Calibri"/>
              </a:rPr>
              <a:t>5. How does Shelley exploit the reader’s knowledge of Victor’s experiment in Chapter 7?</a:t>
            </a:r>
            <a:endParaRPr>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9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1: Chapter 7</a:t>
            </a:r>
            <a:endParaRPr dirty="0"/>
          </a:p>
        </p:txBody>
      </p:sp>
      <p:sp>
        <p:nvSpPr>
          <p:cNvPr id="592" name="Google Shape;592;p95"/>
          <p:cNvSpPr txBox="1">
            <a:spLocks noGrp="1"/>
          </p:cNvSpPr>
          <p:nvPr>
            <p:ph type="body" idx="1"/>
          </p:nvPr>
        </p:nvSpPr>
        <p:spPr>
          <a:xfrm>
            <a:off x="311700" y="1152475"/>
            <a:ext cx="6835412"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Calibri"/>
                <a:ea typeface="Calibri"/>
                <a:cs typeface="Calibri"/>
                <a:sym typeface="Calibri"/>
              </a:rPr>
              <a:t>How does Shelley use language to present the impact of Justine’s perceived guilt?</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‘I do not know what you mean,’ replied my brother, in accents of wonder, ‘but to us the discovery we have made completes our misery. No one would believe it at first; and even now Elizabeth will not be convinced, notwithstanding all the evidence. Indeed, who would credit that Justine Moritz, who was so amiable, and fond of all the family, could suddenly become capable of so frightful, so appalling a crime?’</a:t>
            </a: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[Victor] ‘Justine Moritz! Poor, poor girl, is she the accused? But it is wrongfully; every one knows that; no one believes it, surely, Ernest?’</a:t>
            </a:r>
            <a:endParaRPr i="1"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4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Extract 2: Chapter 8</a:t>
            </a:r>
            <a:endParaRPr dirty="0"/>
          </a:p>
        </p:txBody>
      </p:sp>
      <p:sp>
        <p:nvSpPr>
          <p:cNvPr id="598" name="Google Shape;598;p96"/>
          <p:cNvSpPr txBox="1">
            <a:spLocks noGrp="1"/>
          </p:cNvSpPr>
          <p:nvPr>
            <p:ph type="body" idx="1"/>
          </p:nvPr>
        </p:nvSpPr>
        <p:spPr>
          <a:xfrm>
            <a:off x="311700" y="1152475"/>
            <a:ext cx="7037118"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dirty="0">
                <a:solidFill>
                  <a:schemeClr val="dk1"/>
                </a:solidFill>
                <a:highlight>
                  <a:srgbClr val="FFFFFF"/>
                </a:highlight>
                <a:latin typeface="Calibri"/>
                <a:ea typeface="Calibri"/>
                <a:cs typeface="Calibri"/>
                <a:sym typeface="Calibri"/>
              </a:rPr>
              <a:t>How does Shelley use language to present Victor’s suffering? </a:t>
            </a:r>
            <a:endParaRPr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highlight>
                  <a:srgbClr val="FFFFFF"/>
                </a:highlight>
                <a:latin typeface="Calibri"/>
                <a:ea typeface="Calibri"/>
                <a:cs typeface="Calibri"/>
                <a:sym typeface="Calibri"/>
              </a:rPr>
              <a:t>‘We passed a few sad hours, until eleven o’clock, when the trial was to commence. My father and the rest of the family being obliged to attend as witnesses, I accompanied them to the court. During the whole of this wretched mockery of justice I suffered living torture. It was to be decided, whether the result of my curiosity and lawless devices would cause the death of two of my fellow-beings: one a smiling babe, full of innocence and joy; the other far more dreadfully murdered, with every aggravation of infamy that could make the murder memorable in horror.’</a:t>
            </a:r>
            <a:endParaRPr u="sng" dirty="0">
              <a:solidFill>
                <a:schemeClr val="dk1"/>
              </a:solidFill>
              <a:highlight>
                <a:srgbClr val="FFFFFF"/>
              </a:highlight>
              <a:latin typeface="Calibri"/>
              <a:ea typeface="Calibri"/>
              <a:cs typeface="Calibri"/>
              <a:sym typeface="Calibri"/>
            </a:endParaRPr>
          </a:p>
          <a:p>
            <a:pPr marL="0" lvl="0" indent="0" algn="l" rtl="0">
              <a:spcBef>
                <a:spcPts val="0"/>
              </a:spcBef>
              <a:spcAft>
                <a:spcPts val="1200"/>
              </a:spcAft>
              <a:buNone/>
            </a:pPr>
            <a:endParaRPr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9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Victor</a:t>
            </a:r>
            <a:endParaRPr/>
          </a:p>
        </p:txBody>
      </p:sp>
      <p:sp>
        <p:nvSpPr>
          <p:cNvPr id="604" name="Google Shape;604;p97"/>
          <p:cNvSpPr txBox="1">
            <a:spLocks noGrp="1"/>
          </p:cNvSpPr>
          <p:nvPr>
            <p:ph type="body" idx="1"/>
          </p:nvPr>
        </p:nvSpPr>
        <p:spPr>
          <a:xfrm>
            <a:off x="311700" y="1152475"/>
            <a:ext cx="6983329"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9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9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r>
              <a:rPr lang="en" sz="1900" i="1" dirty="0">
                <a:solidFill>
                  <a:schemeClr val="dk1"/>
                </a:solidFill>
                <a:highlight>
                  <a:srgbClr val="FFFFFF"/>
                </a:highlight>
                <a:latin typeface="Calibri"/>
                <a:ea typeface="Calibri"/>
                <a:cs typeface="Calibri"/>
                <a:sym typeface="Calibri"/>
              </a:rPr>
              <a:t>‘The tortures of the accused did not equal mine; she was sustained by innocence, but the fangs of remorse tore my bosom and would not forgo their hold’,</a:t>
            </a:r>
            <a:br>
              <a:rPr lang="en" sz="1900" i="1" dirty="0">
                <a:solidFill>
                  <a:schemeClr val="dk1"/>
                </a:solidFill>
                <a:highlight>
                  <a:srgbClr val="FFFFFF"/>
                </a:highlight>
                <a:latin typeface="Calibri"/>
                <a:ea typeface="Calibri"/>
                <a:cs typeface="Calibri"/>
                <a:sym typeface="Calibri"/>
              </a:rPr>
            </a:br>
            <a:r>
              <a:rPr lang="en" sz="1900" dirty="0">
                <a:solidFill>
                  <a:schemeClr val="dk1"/>
                </a:solidFill>
                <a:highlight>
                  <a:srgbClr val="FFFFFF"/>
                </a:highlight>
                <a:latin typeface="Calibri"/>
                <a:ea typeface="Calibri"/>
                <a:cs typeface="Calibri"/>
                <a:sym typeface="Calibri"/>
              </a:rPr>
              <a:t>Chapter 8</a:t>
            </a:r>
            <a:endParaRPr sz="1900" b="1" i="1" dirty="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Elizabeth</a:t>
            </a:r>
            <a:endParaRPr/>
          </a:p>
        </p:txBody>
      </p:sp>
      <p:sp>
        <p:nvSpPr>
          <p:cNvPr id="610" name="Google Shape;610;p98"/>
          <p:cNvSpPr txBox="1">
            <a:spLocks noGrp="1"/>
          </p:cNvSpPr>
          <p:nvPr>
            <p:ph type="body" idx="1"/>
          </p:nvPr>
        </p:nvSpPr>
        <p:spPr>
          <a:xfrm>
            <a:off x="311700" y="1152475"/>
            <a:ext cx="6855582"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1900" i="1" dirty="0">
                <a:solidFill>
                  <a:schemeClr val="dk1"/>
                </a:solidFill>
                <a:highlight>
                  <a:srgbClr val="FFFFFF"/>
                </a:highlight>
                <a:latin typeface="Calibri"/>
                <a:ea typeface="Calibri"/>
                <a:cs typeface="Calibri"/>
                <a:sym typeface="Calibri"/>
              </a:rPr>
              <a:t>‘Elizabeth was sad and desponding; she no longer took delight in her ordinary occupations; all pleasure seemed to her sacrilege toward the dead; eternal’, </a:t>
            </a:r>
            <a:r>
              <a:rPr lang="en" sz="1900" dirty="0">
                <a:solidFill>
                  <a:schemeClr val="dk1"/>
                </a:solidFill>
                <a:highlight>
                  <a:srgbClr val="FFFFFF"/>
                </a:highlight>
                <a:latin typeface="Calibri"/>
                <a:ea typeface="Calibri"/>
                <a:cs typeface="Calibri"/>
                <a:sym typeface="Calibri"/>
              </a:rPr>
              <a:t>Chapter 7</a:t>
            </a:r>
            <a:r>
              <a:rPr lang="en" sz="1900" i="1" dirty="0">
                <a:solidFill>
                  <a:schemeClr val="dk1"/>
                </a:solidFill>
                <a:highlight>
                  <a:srgbClr val="FFFFFF"/>
                </a:highlight>
                <a:latin typeface="Calibri"/>
                <a:ea typeface="Calibri"/>
                <a:cs typeface="Calibri"/>
                <a:sym typeface="Calibri"/>
              </a:rPr>
              <a:t> </a:t>
            </a:r>
            <a:endParaRPr sz="19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9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r>
              <a:rPr lang="en" sz="1900" i="1" dirty="0">
                <a:solidFill>
                  <a:schemeClr val="dk1"/>
                </a:solidFill>
                <a:highlight>
                  <a:srgbClr val="FFFFFF"/>
                </a:highlight>
                <a:latin typeface="Calibri"/>
                <a:ea typeface="Calibri"/>
                <a:cs typeface="Calibri"/>
                <a:sym typeface="Calibri"/>
              </a:rPr>
              <a:t>‘She had no doubt of her innocence; and she was so inflexible in her determination not to admit her guilt, she persisted in asserting her innocence’, </a:t>
            </a:r>
            <a:r>
              <a:rPr lang="en-GB" sz="1900" dirty="0">
                <a:solidFill>
                  <a:schemeClr val="dk1"/>
                </a:solidFill>
                <a:highlight>
                  <a:srgbClr val="FFFFFF"/>
                </a:highlight>
                <a:latin typeface="Calibri"/>
                <a:ea typeface="Calibri"/>
                <a:cs typeface="Calibri"/>
                <a:sym typeface="Calibri"/>
              </a:rPr>
              <a:t>Chapter 8</a:t>
            </a:r>
            <a:endParaRPr sz="19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900" i="1" dirty="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9"/>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Justine</a:t>
            </a:r>
            <a:endParaRPr/>
          </a:p>
        </p:txBody>
      </p:sp>
      <p:sp>
        <p:nvSpPr>
          <p:cNvPr id="616" name="Google Shape;616;p99"/>
          <p:cNvSpPr txBox="1">
            <a:spLocks noGrp="1"/>
          </p:cNvSpPr>
          <p:nvPr>
            <p:ph type="body" idx="1"/>
          </p:nvPr>
        </p:nvSpPr>
        <p:spPr>
          <a:xfrm>
            <a:off x="311700" y="1152475"/>
            <a:ext cx="6902647"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sz="2000" i="1" dirty="0">
                <a:solidFill>
                  <a:schemeClr val="dk1"/>
                </a:solidFill>
                <a:highlight>
                  <a:srgbClr val="FFFFFF"/>
                </a:highlight>
                <a:latin typeface="Calibri"/>
                <a:ea typeface="Calibri"/>
                <a:cs typeface="Calibri"/>
                <a:sym typeface="Calibri"/>
              </a:rPr>
              <a:t>‘Justine was calm; she was dressed in mourning, and her countenance, always engaging, was rendered, by the solemnity of her feelings, exquisitely beautiful’, </a:t>
            </a:r>
            <a:r>
              <a:rPr lang="en" sz="2000" dirty="0">
                <a:solidFill>
                  <a:schemeClr val="dk1"/>
                </a:solidFill>
                <a:highlight>
                  <a:srgbClr val="FFFFFF"/>
                </a:highlight>
                <a:latin typeface="Calibri"/>
                <a:ea typeface="Calibri"/>
                <a:cs typeface="Calibri"/>
                <a:sym typeface="Calibri"/>
              </a:rPr>
              <a:t>Chapter 8</a:t>
            </a:r>
            <a:r>
              <a:rPr lang="en" sz="2000" i="1" dirty="0">
                <a:solidFill>
                  <a:schemeClr val="dk1"/>
                </a:solidFill>
                <a:highlight>
                  <a:srgbClr val="FFFFFF"/>
                </a:highlight>
                <a:latin typeface="Calibri"/>
                <a:ea typeface="Calibri"/>
                <a:cs typeface="Calibri"/>
                <a:sym typeface="Calibri"/>
              </a:rPr>
              <a:t> </a:t>
            </a:r>
            <a:endParaRPr sz="20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20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r>
              <a:rPr lang="en" sz="2000" i="1" dirty="0">
                <a:solidFill>
                  <a:schemeClr val="dk1"/>
                </a:solidFill>
                <a:highlight>
                  <a:srgbClr val="FFFFFF"/>
                </a:highlight>
                <a:latin typeface="Calibri"/>
                <a:ea typeface="Calibri"/>
                <a:cs typeface="Calibri"/>
                <a:sym typeface="Calibri"/>
              </a:rPr>
              <a:t>‘Justine, also, was very ill; but her countenance expressed affection even in death, and I burned with indignation and despair’, </a:t>
            </a:r>
            <a:r>
              <a:rPr lang="en" sz="2000" dirty="0">
                <a:solidFill>
                  <a:schemeClr val="dk1"/>
                </a:solidFill>
                <a:highlight>
                  <a:srgbClr val="FFFFFF"/>
                </a:highlight>
                <a:latin typeface="Calibri"/>
                <a:ea typeface="Calibri"/>
                <a:cs typeface="Calibri"/>
                <a:sym typeface="Calibri"/>
              </a:rPr>
              <a:t>Chapter 8</a:t>
            </a:r>
            <a:endParaRPr sz="2000"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20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20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i="1" dirty="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0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Quotations: Alphonse</a:t>
            </a:r>
            <a:endParaRPr/>
          </a:p>
        </p:txBody>
      </p:sp>
      <p:sp>
        <p:nvSpPr>
          <p:cNvPr id="622" name="Google Shape;622;p100"/>
          <p:cNvSpPr txBox="1">
            <a:spLocks noGrp="1"/>
          </p:cNvSpPr>
          <p:nvPr>
            <p:ph type="body" idx="1"/>
          </p:nvPr>
        </p:nvSpPr>
        <p:spPr>
          <a:xfrm>
            <a:off x="311700" y="1152475"/>
            <a:ext cx="6895924"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sz="17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7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r>
              <a:rPr lang="en" sz="1700" i="1" dirty="0">
                <a:solidFill>
                  <a:schemeClr val="dk1"/>
                </a:solidFill>
                <a:highlight>
                  <a:srgbClr val="FFFFFF"/>
                </a:highlight>
                <a:latin typeface="Calibri"/>
                <a:ea typeface="Calibri"/>
                <a:cs typeface="Calibri"/>
                <a:sym typeface="Calibri"/>
              </a:rPr>
              <a:t>‘I wish to prepare you for the woeful news, but I know it is impossible; even now your eye skims over the page to seek the words which are to convey to you the horrible tidings’ (Chapter 7)</a:t>
            </a:r>
            <a:endParaRPr sz="1700" i="1" dirty="0">
              <a:solidFill>
                <a:schemeClr val="dk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700" i="1"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i="1" dirty="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Structure: Chapter 6</a:t>
            </a:r>
            <a:endParaRPr dirty="0"/>
          </a:p>
        </p:txBody>
      </p:sp>
      <p:graphicFrame>
        <p:nvGraphicFramePr>
          <p:cNvPr id="6" name="Table 5">
            <a:extLst>
              <a:ext uri="{FF2B5EF4-FFF2-40B4-BE49-F238E27FC236}">
                <a16:creationId xmlns:a16="http://schemas.microsoft.com/office/drawing/2014/main" id="{902417FC-C480-4681-9615-14859C7FD4EB}"/>
              </a:ext>
            </a:extLst>
          </p:cNvPr>
          <p:cNvGraphicFramePr>
            <a:graphicFrameLocks noGrp="1"/>
          </p:cNvGraphicFramePr>
          <p:nvPr>
            <p:extLst>
              <p:ext uri="{D42A27DB-BD31-4B8C-83A1-F6EECF244321}">
                <p14:modId xmlns:p14="http://schemas.microsoft.com/office/powerpoint/2010/main" val="4039783907"/>
              </p:ext>
            </p:extLst>
          </p:nvPr>
        </p:nvGraphicFramePr>
        <p:xfrm>
          <a:off x="410136" y="1302755"/>
          <a:ext cx="6797488" cy="2537990"/>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1866364258"/>
                    </a:ext>
                  </a:extLst>
                </a:gridCol>
              </a:tblGrid>
              <a:tr h="808187">
                <a:tc>
                  <a:txBody>
                    <a:bodyPr/>
                    <a:lstStyle/>
                    <a:p>
                      <a:pPr marL="0" lvl="0" indent="0" algn="l" rtl="0">
                        <a:spcBef>
                          <a:spcPts val="0"/>
                        </a:spcBef>
                        <a:spcAft>
                          <a:spcPts val="0"/>
                        </a:spcAft>
                        <a:buNone/>
                      </a:pPr>
                      <a:r>
                        <a:rPr lang="en-GB" sz="1400" b="1" dirty="0">
                          <a:solidFill>
                            <a:schemeClr val="dk1"/>
                          </a:solidFill>
                          <a:latin typeface="Calibri"/>
                          <a:ea typeface="Calibri"/>
                          <a:cs typeface="Calibri"/>
                          <a:sym typeface="Calibri"/>
                        </a:rPr>
                        <a:t>Opening: </a:t>
                      </a:r>
                      <a:r>
                        <a:rPr lang="en-GB" sz="1400" b="0" dirty="0">
                          <a:solidFill>
                            <a:schemeClr val="dk1"/>
                          </a:solidFill>
                          <a:latin typeface="Calibri"/>
                          <a:ea typeface="Calibri"/>
                          <a:cs typeface="Calibri"/>
                          <a:sym typeface="Calibri"/>
                        </a:rPr>
                        <a:t>‘Clerval then put the following letter into my hands. It was from my own Elizabeth’ </a:t>
                      </a:r>
                    </a:p>
                    <a:p>
                      <a:endParaRPr lang="en-GB" dirty="0"/>
                    </a:p>
                  </a:txBody>
                  <a:tcPr/>
                </a:tc>
                <a:extLst>
                  <a:ext uri="{0D108BD9-81ED-4DB2-BD59-A6C34878D82A}">
                    <a16:rowId xmlns:a16="http://schemas.microsoft.com/office/drawing/2014/main" val="721964393"/>
                  </a:ext>
                </a:extLst>
              </a:tr>
              <a:tr h="808187">
                <a:tc>
                  <a:txBody>
                    <a:bodyPr/>
                    <a:lstStyle/>
                    <a:p>
                      <a:pPr marL="0" lvl="0" indent="0" algn="l" rtl="0">
                        <a:spcBef>
                          <a:spcPts val="800"/>
                        </a:spcBef>
                        <a:spcAft>
                          <a:spcPts val="0"/>
                        </a:spcAft>
                        <a:buClr>
                          <a:schemeClr val="dk1"/>
                        </a:buClr>
                        <a:buSzPts val="1100"/>
                        <a:buFont typeface="Arial"/>
                        <a:buNone/>
                      </a:pPr>
                      <a:r>
                        <a:rPr lang="en-GB" sz="1400" b="1" dirty="0">
                          <a:solidFill>
                            <a:schemeClr val="dk1"/>
                          </a:solidFill>
                          <a:highlight>
                            <a:srgbClr val="FFFFFF"/>
                          </a:highlight>
                          <a:latin typeface="Calibri"/>
                          <a:ea typeface="Calibri"/>
                          <a:cs typeface="Calibri"/>
                          <a:sym typeface="Calibri"/>
                        </a:rPr>
                        <a:t>Ending: ‘</a:t>
                      </a:r>
                      <a:r>
                        <a:rPr lang="en-GB" sz="1400" dirty="0">
                          <a:solidFill>
                            <a:schemeClr val="dk1"/>
                          </a:solidFill>
                          <a:highlight>
                            <a:srgbClr val="FFFFFF"/>
                          </a:highlight>
                          <a:latin typeface="Calibri"/>
                          <a:ea typeface="Calibri"/>
                          <a:cs typeface="Calibri"/>
                          <a:sym typeface="Calibri"/>
                        </a:rPr>
                        <a:t>My own spirits were high, and I bounded along with feelings of unbridled joy and hilarity’ </a:t>
                      </a:r>
                    </a:p>
                    <a:p>
                      <a:endParaRPr lang="en-GB" dirty="0"/>
                    </a:p>
                  </a:txBody>
                  <a:tcPr/>
                </a:tc>
                <a:extLst>
                  <a:ext uri="{0D108BD9-81ED-4DB2-BD59-A6C34878D82A}">
                    <a16:rowId xmlns:a16="http://schemas.microsoft.com/office/drawing/2014/main" val="837292941"/>
                  </a:ext>
                </a:extLst>
              </a:tr>
              <a:tr h="921616">
                <a:tc>
                  <a:txBody>
                    <a:bodyPr/>
                    <a:lstStyle/>
                    <a:p>
                      <a:pPr marL="0" lvl="0" indent="0" algn="l" rtl="0">
                        <a:spcBef>
                          <a:spcPts val="800"/>
                        </a:spcBef>
                        <a:spcAft>
                          <a:spcPts val="0"/>
                        </a:spcAft>
                        <a:buNone/>
                      </a:pPr>
                      <a:r>
                        <a:rPr lang="en-GB" sz="1400" b="1" dirty="0">
                          <a:solidFill>
                            <a:schemeClr val="dk1"/>
                          </a:solidFill>
                          <a:latin typeface="Calibri"/>
                          <a:ea typeface="Calibri"/>
                          <a:cs typeface="Calibri"/>
                          <a:sym typeface="Calibri"/>
                        </a:rPr>
                        <a:t>Look out for: </a:t>
                      </a:r>
                    </a:p>
                    <a:p>
                      <a:pPr marL="285750" lvl="0" indent="-285750" algn="l" rtl="0">
                        <a:spcBef>
                          <a:spcPts val="800"/>
                        </a:spcBef>
                        <a:spcAft>
                          <a:spcPts val="0"/>
                        </a:spcAft>
                        <a:buFont typeface="Arial" panose="020B0604020202020204" pitchFamily="34" charset="0"/>
                        <a:buChar char="•"/>
                      </a:pPr>
                      <a:r>
                        <a:rPr lang="en-GB" sz="1400" b="0" dirty="0">
                          <a:solidFill>
                            <a:schemeClr val="dk1"/>
                          </a:solidFill>
                          <a:latin typeface="Calibri"/>
                          <a:ea typeface="Calibri"/>
                          <a:cs typeface="Calibri"/>
                          <a:sym typeface="Calibri"/>
                        </a:rPr>
                        <a:t>The positive perspective of Victor that runs through this chapter.</a:t>
                      </a:r>
                    </a:p>
                    <a:p>
                      <a:endParaRPr lang="en-GB" dirty="0"/>
                    </a:p>
                  </a:txBody>
                  <a:tcPr/>
                </a:tc>
                <a:extLst>
                  <a:ext uri="{0D108BD9-81ED-4DB2-BD59-A6C34878D82A}">
                    <a16:rowId xmlns:a16="http://schemas.microsoft.com/office/drawing/2014/main" val="876333312"/>
                  </a:ext>
                </a:extLst>
              </a:tr>
            </a:tbl>
          </a:graphicData>
        </a:graphic>
      </p:graphicFrame>
    </p:spTree>
    <p:extLst>
      <p:ext uri="{BB962C8B-B14F-4D97-AF65-F5344CB8AC3E}">
        <p14:creationId xmlns:p14="http://schemas.microsoft.com/office/powerpoint/2010/main" val="3625750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0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7</a:t>
            </a:r>
            <a:endParaRPr/>
          </a:p>
        </p:txBody>
      </p:sp>
      <p:graphicFrame>
        <p:nvGraphicFramePr>
          <p:cNvPr id="4" name="Table 3">
            <a:extLst>
              <a:ext uri="{FF2B5EF4-FFF2-40B4-BE49-F238E27FC236}">
                <a16:creationId xmlns:a16="http://schemas.microsoft.com/office/drawing/2014/main" id="{CD121079-C1C3-4936-8A31-B639FC7A22AA}"/>
              </a:ext>
            </a:extLst>
          </p:cNvPr>
          <p:cNvGraphicFramePr>
            <a:graphicFrameLocks noGrp="1"/>
          </p:cNvGraphicFramePr>
          <p:nvPr>
            <p:extLst>
              <p:ext uri="{D42A27DB-BD31-4B8C-83A1-F6EECF244321}">
                <p14:modId xmlns:p14="http://schemas.microsoft.com/office/powerpoint/2010/main" val="4140208147"/>
              </p:ext>
            </p:extLst>
          </p:nvPr>
        </p:nvGraphicFramePr>
        <p:xfrm>
          <a:off x="413871" y="1217426"/>
          <a:ext cx="6797488" cy="2728023"/>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808187">
                <a:tc>
                  <a:txBody>
                    <a:bodyPr/>
                    <a:lstStyle/>
                    <a:p>
                      <a:pPr marL="0" lvl="0" indent="0" algn="l" rtl="0">
                        <a:spcBef>
                          <a:spcPts val="0"/>
                        </a:spcBef>
                        <a:spcAft>
                          <a:spcPts val="0"/>
                        </a:spcAft>
                        <a:buClr>
                          <a:schemeClr val="dk1"/>
                        </a:buClr>
                        <a:buSzPts val="1100"/>
                        <a:buFont typeface="Arial"/>
                        <a:buNone/>
                      </a:pPr>
                      <a:r>
                        <a:rPr lang="en-GB" sz="1200" dirty="0">
                          <a:solidFill>
                            <a:schemeClr val="dk1"/>
                          </a:solidFill>
                          <a:highlight>
                            <a:srgbClr val="FFFFFF"/>
                          </a:highlight>
                        </a:rPr>
                        <a:t>​</a:t>
                      </a:r>
                      <a:r>
                        <a:rPr lang="en-GB" sz="1800" dirty="0">
                          <a:solidFill>
                            <a:schemeClr val="dk1"/>
                          </a:solidFill>
                          <a:highlight>
                            <a:srgbClr val="FFFFFF"/>
                          </a:highlight>
                        </a:rPr>
                        <a:t>​</a:t>
                      </a:r>
                      <a:r>
                        <a:rPr lang="en-GB" sz="1400" b="1" dirty="0">
                          <a:solidFill>
                            <a:schemeClr val="dk1"/>
                          </a:solidFill>
                          <a:highlight>
                            <a:srgbClr val="FFFFFF"/>
                          </a:highlight>
                          <a:latin typeface="Calibri"/>
                          <a:ea typeface="Calibri"/>
                          <a:cs typeface="Calibri"/>
                          <a:sym typeface="Calibri"/>
                        </a:rPr>
                        <a:t>Opening:</a:t>
                      </a:r>
                      <a:r>
                        <a:rPr lang="en-GB" sz="1400" dirty="0">
                          <a:solidFill>
                            <a:schemeClr val="dk1"/>
                          </a:solidFill>
                          <a:highlight>
                            <a:srgbClr val="FFFFFF"/>
                          </a:highlight>
                          <a:latin typeface="Calibri"/>
                          <a:ea typeface="Calibri"/>
                          <a:cs typeface="Calibri"/>
                          <a:sym typeface="Calibri"/>
                        </a:rPr>
                        <a:t> ‘You have probably waited impatiently for a letter to fix the date of your return to us; and I was at first tempted to write only a few lines, merely mentioning the day on which I should expect you’ </a:t>
                      </a:r>
                    </a:p>
                    <a:p>
                      <a:endParaRPr lang="en-GB" dirty="0"/>
                    </a:p>
                  </a:txBody>
                  <a:tcPr/>
                </a:tc>
                <a:extLst>
                  <a:ext uri="{0D108BD9-81ED-4DB2-BD59-A6C34878D82A}">
                    <a16:rowId xmlns:a16="http://schemas.microsoft.com/office/drawing/2014/main" val="2342201185"/>
                  </a:ext>
                </a:extLst>
              </a:tr>
              <a:tr h="808187">
                <a:tc>
                  <a:txBody>
                    <a:bodyPr/>
                    <a:lstStyle/>
                    <a:p>
                      <a:pPr marL="0" lvl="0" indent="0" algn="l" rtl="0">
                        <a:spcBef>
                          <a:spcPts val="800"/>
                        </a:spcBef>
                        <a:spcAft>
                          <a:spcPts val="0"/>
                        </a:spcAft>
                        <a:buClr>
                          <a:schemeClr val="dk1"/>
                        </a:buClr>
                        <a:buSzPts val="1100"/>
                        <a:buFont typeface="Arial"/>
                        <a:buNone/>
                      </a:pPr>
                      <a:r>
                        <a:rPr lang="en-GB" sz="1400" b="1" dirty="0">
                          <a:solidFill>
                            <a:schemeClr val="dk1"/>
                          </a:solidFill>
                          <a:highlight>
                            <a:srgbClr val="FFFFFF"/>
                          </a:highlight>
                          <a:latin typeface="Calibri"/>
                          <a:ea typeface="Calibri"/>
                          <a:cs typeface="Calibri"/>
                          <a:sym typeface="Calibri"/>
                        </a:rPr>
                        <a:t>Ending:</a:t>
                      </a:r>
                      <a:r>
                        <a:rPr lang="en-GB" sz="1400" dirty="0">
                          <a:solidFill>
                            <a:schemeClr val="dk1"/>
                          </a:solidFill>
                          <a:highlight>
                            <a:srgbClr val="FFFFFF"/>
                          </a:highlight>
                          <a:latin typeface="Calibri"/>
                          <a:ea typeface="Calibri"/>
                          <a:cs typeface="Calibri"/>
                          <a:sym typeface="Calibri"/>
                        </a:rPr>
                        <a:t> ‘If she is, as you believe, innocent, rely on the justice of our laws, and the activity with which I shall prevent the slightest shadow of partiality’ </a:t>
                      </a:r>
                    </a:p>
                    <a:p>
                      <a:endParaRPr lang="en-GB" dirty="0"/>
                    </a:p>
                  </a:txBody>
                  <a:tcPr/>
                </a:tc>
                <a:extLst>
                  <a:ext uri="{0D108BD9-81ED-4DB2-BD59-A6C34878D82A}">
                    <a16:rowId xmlns:a16="http://schemas.microsoft.com/office/drawing/2014/main" val="4168202720"/>
                  </a:ext>
                </a:extLst>
              </a:tr>
              <a:tr h="921616">
                <a:tc>
                  <a:txBody>
                    <a:bodyPr/>
                    <a:lstStyle/>
                    <a:p>
                      <a:pPr marL="0" lvl="0" indent="0" algn="l" rtl="0">
                        <a:spcBef>
                          <a:spcPts val="800"/>
                        </a:spcBef>
                        <a:spcAft>
                          <a:spcPts val="0"/>
                        </a:spcAft>
                        <a:buNone/>
                      </a:pPr>
                      <a:r>
                        <a:rPr lang="en-GB" sz="1400" b="1" dirty="0">
                          <a:solidFill>
                            <a:schemeClr val="dk1"/>
                          </a:solidFill>
                          <a:latin typeface="Calibri"/>
                          <a:ea typeface="Calibri"/>
                          <a:cs typeface="Calibri"/>
                          <a:sym typeface="Calibri"/>
                        </a:rPr>
                        <a:t>Look out for: </a:t>
                      </a:r>
                    </a:p>
                    <a:p>
                      <a:pPr marL="285750" lvl="0" indent="-285750" algn="l" rtl="0">
                        <a:spcBef>
                          <a:spcPts val="800"/>
                        </a:spcBef>
                        <a:spcAft>
                          <a:spcPts val="0"/>
                        </a:spcAft>
                        <a:buFont typeface="Arial" panose="020B0604020202020204" pitchFamily="34" charset="0"/>
                        <a:buChar char="•"/>
                      </a:pPr>
                      <a:r>
                        <a:rPr lang="en-GB" sz="1400" b="0" dirty="0">
                          <a:solidFill>
                            <a:schemeClr val="dk1"/>
                          </a:solidFill>
                          <a:latin typeface="Calibri"/>
                          <a:ea typeface="Calibri"/>
                          <a:cs typeface="Calibri"/>
                          <a:sym typeface="Calibri"/>
                        </a:rPr>
                        <a:t>The key moments that establish a change in the mood of the novel.</a:t>
                      </a:r>
                    </a:p>
                    <a:p>
                      <a:endParaRPr lang="en-GB"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355591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Letter 4</a:t>
            </a:r>
            <a:endParaRPr/>
          </a:p>
        </p:txBody>
      </p:sp>
      <p:graphicFrame>
        <p:nvGraphicFramePr>
          <p:cNvPr id="130" name="Google Shape;130;p20"/>
          <p:cNvGraphicFramePr/>
          <p:nvPr>
            <p:extLst>
              <p:ext uri="{D42A27DB-BD31-4B8C-83A1-F6EECF244321}">
                <p14:modId xmlns:p14="http://schemas.microsoft.com/office/powerpoint/2010/main" val="3593760129"/>
              </p:ext>
            </p:extLst>
          </p:nvPr>
        </p:nvGraphicFramePr>
        <p:xfrm>
          <a:off x="334225" y="1013474"/>
          <a:ext cx="8475550" cy="3761250"/>
        </p:xfrm>
        <a:graphic>
          <a:graphicData uri="http://schemas.openxmlformats.org/drawingml/2006/table">
            <a:tbl>
              <a:tblPr>
                <a:noFill/>
                <a:tableStyleId>{664E70F1-78AF-426A-B304-97A9625503BC}</a:tableStyleId>
              </a:tblPr>
              <a:tblGrid>
                <a:gridCol w="1396250">
                  <a:extLst>
                    <a:ext uri="{9D8B030D-6E8A-4147-A177-3AD203B41FA5}">
                      <a16:colId xmlns:a16="http://schemas.microsoft.com/office/drawing/2014/main" val="20000"/>
                    </a:ext>
                  </a:extLst>
                </a:gridCol>
                <a:gridCol w="4254125">
                  <a:extLst>
                    <a:ext uri="{9D8B030D-6E8A-4147-A177-3AD203B41FA5}">
                      <a16:colId xmlns:a16="http://schemas.microsoft.com/office/drawing/2014/main" val="20001"/>
                    </a:ext>
                  </a:extLst>
                </a:gridCol>
                <a:gridCol w="2825175">
                  <a:extLst>
                    <a:ext uri="{9D8B030D-6E8A-4147-A177-3AD203B41FA5}">
                      <a16:colId xmlns:a16="http://schemas.microsoft.com/office/drawing/2014/main" val="20002"/>
                    </a:ext>
                  </a:extLst>
                </a:gridCol>
              </a:tblGrid>
              <a:tr h="398325">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9189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impertinent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‘Certainly; it would indeed be very impertinent and inhuman in me to trouble you with any inquisitiveness of mine.’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GB" sz="1200" dirty="0">
                          <a:latin typeface="Calibri"/>
                          <a:ea typeface="Calibri"/>
                          <a:cs typeface="Calibri"/>
                          <a:sym typeface="Calibri"/>
                        </a:rPr>
                        <a:t>n</a:t>
                      </a:r>
                      <a:r>
                        <a:rPr lang="en" sz="1200" dirty="0">
                          <a:latin typeface="Calibri"/>
                          <a:ea typeface="Calibri"/>
                          <a:cs typeface="Calibri"/>
                          <a:sym typeface="Calibri"/>
                        </a:rPr>
                        <a:t>ot showing proper respect; rude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06000">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fastidious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‘you are therefore somewhat fastidious’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very attentive to and concerned about accuracy and detail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9189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benevolence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a:ea typeface="Calibri"/>
                          <a:cs typeface="Calibri"/>
                          <a:sym typeface="Calibri"/>
                        </a:rPr>
                        <a:t>‘his whole countenance is lighted up, as it were, with a beam of benevolence and sweetness that I never saw equalled’ </a:t>
                      </a:r>
                      <a:endParaRPr sz="1200" i="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the quality of being well-meaning; kindness </a:t>
                      </a:r>
                      <a:endParaRPr sz="1200" dirty="0">
                        <a:latin typeface="Calibri"/>
                        <a:ea typeface="Calibri"/>
                        <a:cs typeface="Calibri"/>
                        <a:sym typeface="Calibri"/>
                      </a:endParaRPr>
                    </a:p>
                    <a:p>
                      <a:pPr marL="63500" marR="63500" lvl="0" indent="0" algn="l" rtl="0">
                        <a:lnSpc>
                          <a:spcPct val="115000"/>
                        </a:lnSpc>
                        <a:spcBef>
                          <a:spcPts val="0"/>
                        </a:spcBef>
                        <a:spcAft>
                          <a:spcPts val="0"/>
                        </a:spcAft>
                        <a:buNone/>
                      </a:pPr>
                      <a:r>
                        <a:rPr lang="en" sz="1200" dirty="0">
                          <a:latin typeface="Calibri"/>
                          <a:ea typeface="Calibri"/>
                          <a:cs typeface="Calibri"/>
                          <a:sym typeface="Calibri"/>
                        </a:rPr>
                        <a:t>(Recurs in Chapters 3, 11, 15, 16, 17, 21)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918975">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unintelligible</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a:ea typeface="Calibri"/>
                          <a:cs typeface="Calibri"/>
                          <a:sym typeface="Calibri"/>
                        </a:rPr>
                        <a:t>‘but there is something so strange and unintelligible in his manner that I could not help remarking it to you’ </a:t>
                      </a:r>
                      <a:endParaRPr sz="1200" i="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not able to be understood</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03"/>
          <p:cNvSpPr txBox="1">
            <a:spLocks noGrp="1"/>
          </p:cNvSpPr>
          <p:nvPr>
            <p:ph type="title"/>
          </p:nvPr>
        </p:nvSpPr>
        <p:spPr>
          <a:xfrm>
            <a:off x="123175" y="208625"/>
            <a:ext cx="8520600" cy="388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Structure: Chapter 8</a:t>
            </a:r>
            <a:endParaRPr/>
          </a:p>
        </p:txBody>
      </p:sp>
      <p:graphicFrame>
        <p:nvGraphicFramePr>
          <p:cNvPr id="6" name="Table 5">
            <a:extLst>
              <a:ext uri="{FF2B5EF4-FFF2-40B4-BE49-F238E27FC236}">
                <a16:creationId xmlns:a16="http://schemas.microsoft.com/office/drawing/2014/main" id="{5D119BDD-4C4E-4002-8304-DCA1F2B8DA30}"/>
              </a:ext>
            </a:extLst>
          </p:cNvPr>
          <p:cNvGraphicFramePr>
            <a:graphicFrameLocks noGrp="1"/>
          </p:cNvGraphicFramePr>
          <p:nvPr>
            <p:extLst>
              <p:ext uri="{D42A27DB-BD31-4B8C-83A1-F6EECF244321}">
                <p14:modId xmlns:p14="http://schemas.microsoft.com/office/powerpoint/2010/main" val="3786967730"/>
              </p:ext>
            </p:extLst>
          </p:nvPr>
        </p:nvGraphicFramePr>
        <p:xfrm>
          <a:off x="420594" y="952007"/>
          <a:ext cx="6797488" cy="3697389"/>
        </p:xfrm>
        <a:graphic>
          <a:graphicData uri="http://schemas.openxmlformats.org/drawingml/2006/table">
            <a:tbl>
              <a:tblPr firstRow="1" bandRow="1">
                <a:tableStyleId>{664E70F1-78AF-426A-B304-97A9625503BC}</a:tableStyleId>
              </a:tblPr>
              <a:tblGrid>
                <a:gridCol w="6797488">
                  <a:extLst>
                    <a:ext uri="{9D8B030D-6E8A-4147-A177-3AD203B41FA5}">
                      <a16:colId xmlns:a16="http://schemas.microsoft.com/office/drawing/2014/main" val="3111594557"/>
                    </a:ext>
                  </a:extLst>
                </a:gridCol>
              </a:tblGrid>
              <a:tr h="474985">
                <a:tc>
                  <a:txBody>
                    <a:bodyPr/>
                    <a:lstStyle/>
                    <a:p>
                      <a:pPr marL="0" marR="0" lvl="0" indent="0" algn="l" defTabSz="342900" rtl="0" eaLnBrk="1" fontAlgn="auto" latinLnBrk="0" hangingPunct="1">
                        <a:lnSpc>
                          <a:spcPct val="100000"/>
                        </a:lnSpc>
                        <a:spcBef>
                          <a:spcPts val="800"/>
                        </a:spcBef>
                        <a:spcAft>
                          <a:spcPts val="0"/>
                        </a:spcAft>
                        <a:buClr>
                          <a:schemeClr val="dk1"/>
                        </a:buClr>
                        <a:buSzPts val="1100"/>
                        <a:buFont typeface="Arial"/>
                        <a:buNone/>
                        <a:tabLst/>
                        <a:defRPr/>
                      </a:pPr>
                      <a:r>
                        <a:rPr lang="en-GB" sz="1200" b="1" kern="1200" noProof="0" dirty="0">
                          <a:solidFill>
                            <a:schemeClr val="dk1"/>
                          </a:solidFill>
                          <a:highlight>
                            <a:srgbClr val="FFFFFF"/>
                          </a:highlight>
                          <a:latin typeface="Calibri"/>
                          <a:ea typeface="Calibri"/>
                          <a:cs typeface="Calibri"/>
                        </a:rPr>
                        <a:t>Opening: </a:t>
                      </a:r>
                      <a:r>
                        <a:rPr lang="en-GB" sz="1200" b="0" kern="1200" noProof="0" dirty="0">
                          <a:solidFill>
                            <a:schemeClr val="dk1"/>
                          </a:solidFill>
                          <a:highlight>
                            <a:srgbClr val="FFFFFF"/>
                          </a:highlight>
                          <a:latin typeface="Calibri"/>
                          <a:ea typeface="Calibri"/>
                          <a:cs typeface="Calibri"/>
                        </a:rPr>
                        <a:t>‘My father and the rest of the family being obliged to attend as witnesses’</a:t>
                      </a:r>
                    </a:p>
                    <a:p>
                      <a:endParaRPr lang="en-GB" sz="1200" dirty="0"/>
                    </a:p>
                  </a:txBody>
                  <a:tcPr/>
                </a:tc>
                <a:extLst>
                  <a:ext uri="{0D108BD9-81ED-4DB2-BD59-A6C34878D82A}">
                    <a16:rowId xmlns:a16="http://schemas.microsoft.com/office/drawing/2014/main" val="2342201185"/>
                  </a:ext>
                </a:extLst>
              </a:tr>
              <a:tr h="754887">
                <a:tc>
                  <a:txBody>
                    <a:bodyPr/>
                    <a:lstStyle/>
                    <a:p>
                      <a:pPr marL="0" lvl="0" indent="0" algn="l" rtl="0">
                        <a:spcBef>
                          <a:spcPts val="800"/>
                        </a:spcBef>
                        <a:spcAft>
                          <a:spcPts val="0"/>
                        </a:spcAft>
                        <a:buClr>
                          <a:schemeClr val="dk1"/>
                        </a:buClr>
                        <a:buSzPts val="1100"/>
                        <a:buFont typeface="Arial"/>
                        <a:buNone/>
                      </a:pPr>
                      <a:r>
                        <a:rPr lang="en-GB" sz="1200" b="1" dirty="0">
                          <a:solidFill>
                            <a:schemeClr val="dk1"/>
                          </a:solidFill>
                          <a:highlight>
                            <a:srgbClr val="FFFFFF"/>
                          </a:highlight>
                          <a:latin typeface="Calibri"/>
                          <a:ea typeface="Calibri"/>
                          <a:cs typeface="Calibri"/>
                          <a:sym typeface="Calibri"/>
                        </a:rPr>
                        <a:t>Ending:</a:t>
                      </a:r>
                      <a:r>
                        <a:rPr lang="en-GB" sz="1200" dirty="0">
                          <a:solidFill>
                            <a:schemeClr val="dk1"/>
                          </a:solidFill>
                          <a:highlight>
                            <a:srgbClr val="FFFFFF"/>
                          </a:highlight>
                          <a:latin typeface="Calibri"/>
                          <a:ea typeface="Calibri"/>
                          <a:cs typeface="Calibri"/>
                          <a:sym typeface="Calibri"/>
                        </a:rPr>
                        <a:t> </a:t>
                      </a:r>
                      <a:r>
                        <a:rPr lang="en-GB" sz="1200" dirty="0">
                          <a:solidFill>
                            <a:schemeClr val="dk1"/>
                          </a:solidFill>
                          <a:latin typeface="Calibri"/>
                          <a:ea typeface="Calibri"/>
                          <a:cs typeface="Calibri"/>
                          <a:sym typeface="Calibri"/>
                        </a:rPr>
                        <a:t>‘I beheld those I loved spend vain sorrow upon the graves of William and Justine, the first hapless victims to my unhallowed arts’</a:t>
                      </a:r>
                    </a:p>
                    <a:p>
                      <a:pPr marL="0" lvl="0" indent="0" algn="l" rtl="0">
                        <a:spcBef>
                          <a:spcPts val="800"/>
                        </a:spcBef>
                        <a:spcAft>
                          <a:spcPts val="0"/>
                        </a:spcAft>
                        <a:buClr>
                          <a:schemeClr val="dk1"/>
                        </a:buClr>
                        <a:buSzPts val="1100"/>
                        <a:buFont typeface="Arial"/>
                        <a:buNone/>
                      </a:pPr>
                      <a:endParaRPr lang="en-GB" sz="1200" dirty="0">
                        <a:solidFill>
                          <a:schemeClr val="dk1"/>
                        </a:solidFill>
                        <a:highlight>
                          <a:srgbClr val="FFFFFF"/>
                        </a:highlight>
                        <a:latin typeface="Calibri"/>
                        <a:ea typeface="Calibri"/>
                        <a:cs typeface="Calibri"/>
                        <a:sym typeface="Calibri"/>
                      </a:endParaRPr>
                    </a:p>
                    <a:p>
                      <a:endParaRPr lang="en-GB" sz="1200" dirty="0"/>
                    </a:p>
                  </a:txBody>
                  <a:tcPr/>
                </a:tc>
                <a:extLst>
                  <a:ext uri="{0D108BD9-81ED-4DB2-BD59-A6C34878D82A}">
                    <a16:rowId xmlns:a16="http://schemas.microsoft.com/office/drawing/2014/main" val="4168202720"/>
                  </a:ext>
                </a:extLst>
              </a:tr>
              <a:tr h="2297844">
                <a:tc>
                  <a:txBody>
                    <a:bodyPr/>
                    <a:lstStyle/>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Look out for: </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kern="1200" dirty="0">
                          <a:solidFill>
                            <a:schemeClr val="dk1"/>
                          </a:solidFill>
                          <a:latin typeface="Calibri"/>
                          <a:ea typeface="Calibri"/>
                          <a:cs typeface="Calibri"/>
                        </a:rPr>
                        <a:t>Shifts in the tone of the novel now that innocent characters have died. </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kern="1200" dirty="0">
                          <a:solidFill>
                            <a:schemeClr val="dk1"/>
                          </a:solidFill>
                          <a:latin typeface="Calibri"/>
                          <a:ea typeface="Calibri"/>
                          <a:cs typeface="Calibri"/>
                        </a:rPr>
                        <a:t>Changes in Victor’s attitude towards his responsibilities.</a:t>
                      </a:r>
                    </a:p>
                    <a:p>
                      <a:pPr marL="0" lvl="0" indent="0" algn="l" defTabSz="342900" rtl="0" eaLnBrk="1" latinLnBrk="0" hangingPunct="1">
                        <a:spcBef>
                          <a:spcPts val="800"/>
                        </a:spcBef>
                        <a:spcAft>
                          <a:spcPts val="0"/>
                        </a:spcAft>
                        <a:buClr>
                          <a:schemeClr val="dk1"/>
                        </a:buClr>
                        <a:buSzPts val="1100"/>
                        <a:buFont typeface="Arial"/>
                        <a:buNone/>
                      </a:pPr>
                      <a:r>
                        <a:rPr lang="en-GB" sz="1200" b="1" kern="1200" dirty="0">
                          <a:solidFill>
                            <a:schemeClr val="dk1"/>
                          </a:solidFill>
                          <a:latin typeface="Calibri"/>
                          <a:ea typeface="Calibri"/>
                          <a:cs typeface="Calibri"/>
                        </a:rPr>
                        <a:t>Consider:</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kern="1200" dirty="0">
                          <a:solidFill>
                            <a:schemeClr val="dk1"/>
                          </a:solidFill>
                          <a:latin typeface="Calibri"/>
                          <a:ea typeface="Calibri"/>
                          <a:cs typeface="Calibri"/>
                        </a:rPr>
                        <a:t>Why has Shelley chosen to begin with this focus on the Frankenstein family’s obligation to Justine, and to end with a focus on the innocent victims of his Creature?</a:t>
                      </a:r>
                    </a:p>
                    <a:p>
                      <a:pPr marL="171450" lvl="0" indent="-171450" algn="l" defTabSz="342900" rtl="0" eaLnBrk="1" latinLnBrk="0" hangingPunct="1">
                        <a:spcBef>
                          <a:spcPts val="800"/>
                        </a:spcBef>
                        <a:spcAft>
                          <a:spcPts val="0"/>
                        </a:spcAft>
                        <a:buClr>
                          <a:schemeClr val="dk1"/>
                        </a:buClr>
                        <a:buSzPts val="1100"/>
                        <a:buFont typeface="Arial" panose="020B0604020202020204" pitchFamily="34" charset="0"/>
                        <a:buChar char="•"/>
                      </a:pPr>
                      <a:r>
                        <a:rPr lang="en-GB" sz="1200" kern="1200" dirty="0">
                          <a:solidFill>
                            <a:schemeClr val="dk1"/>
                          </a:solidFill>
                          <a:latin typeface="Calibri"/>
                          <a:ea typeface="Calibri"/>
                          <a:cs typeface="Calibri"/>
                        </a:rPr>
                        <a:t>What predictions might there be based on Shelley’s focus on the death of innocent characters at this point in the novel?</a:t>
                      </a:r>
                    </a:p>
                    <a:p>
                      <a:endParaRPr lang="en-GB" sz="1200" dirty="0"/>
                    </a:p>
                  </a:txBody>
                  <a:tcPr/>
                </a:tc>
                <a:extLst>
                  <a:ext uri="{0D108BD9-81ED-4DB2-BD59-A6C34878D82A}">
                    <a16:rowId xmlns:a16="http://schemas.microsoft.com/office/drawing/2014/main" val="255122705"/>
                  </a:ext>
                </a:extLst>
              </a:tr>
            </a:tbl>
          </a:graphicData>
        </a:graphic>
      </p:graphicFrame>
    </p:spTree>
    <p:extLst>
      <p:ext uri="{BB962C8B-B14F-4D97-AF65-F5344CB8AC3E}">
        <p14:creationId xmlns:p14="http://schemas.microsoft.com/office/powerpoint/2010/main" val="16997218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Thinking Point</a:t>
            </a:r>
            <a:endParaRPr dirty="0"/>
          </a:p>
        </p:txBody>
      </p:sp>
      <p:sp>
        <p:nvSpPr>
          <p:cNvPr id="652" name="Google Shape;652;p10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400" dirty="0">
                <a:latin typeface="Calibri" panose="020F0502020204030204" pitchFamily="34" charset="0"/>
                <a:ea typeface="Calibri" panose="020F0502020204030204" pitchFamily="34" charset="0"/>
                <a:cs typeface="Calibri" panose="020F0502020204030204" pitchFamily="34" charset="0"/>
              </a:rPr>
              <a:t>Consider Victor’s motivations in this chapter: what do you think is motivating his decision? </a:t>
            </a:r>
            <a:endParaRPr sz="14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None/>
            </a:pP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120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Guilt?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A sense of responsibility?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Care?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Fear?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Concern?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Ambition? </a:t>
            </a:r>
            <a:endParaRPr sz="1400" dirty="0">
              <a:latin typeface="Calibri" panose="020F0502020204030204" pitchFamily="34" charset="0"/>
              <a:ea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400" dirty="0">
                <a:latin typeface="Calibri" panose="020F0502020204030204" pitchFamily="34" charset="0"/>
                <a:ea typeface="Calibri" panose="020F0502020204030204" pitchFamily="34" charset="0"/>
                <a:cs typeface="Calibri" panose="020F0502020204030204" pitchFamily="34" charset="0"/>
              </a:rPr>
              <a:t>Something else? </a:t>
            </a:r>
            <a:endParaRPr sz="1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u="sng" dirty="0">
                <a:latin typeface="Calibri"/>
                <a:ea typeface="Calibri"/>
                <a:cs typeface="Calibri"/>
                <a:sym typeface="Calibri"/>
              </a:rPr>
              <a:t>Decision-making continuum</a:t>
            </a:r>
            <a:endParaRPr sz="3200" u="sng" dirty="0">
              <a:latin typeface="Calibri"/>
              <a:ea typeface="Calibri"/>
              <a:cs typeface="Calibri"/>
              <a:sym typeface="Calibri"/>
            </a:endParaRPr>
          </a:p>
          <a:p>
            <a:pPr marL="0" lvl="0" indent="0" algn="l" rtl="0">
              <a:spcBef>
                <a:spcPts val="0"/>
              </a:spcBef>
              <a:spcAft>
                <a:spcPts val="0"/>
              </a:spcAft>
              <a:buNone/>
            </a:pPr>
            <a:endParaRPr dirty="0"/>
          </a:p>
        </p:txBody>
      </p:sp>
      <p:sp>
        <p:nvSpPr>
          <p:cNvPr id="658" name="Google Shape;658;p106"/>
          <p:cNvSpPr txBox="1">
            <a:spLocks noGrp="1"/>
          </p:cNvSpPr>
          <p:nvPr>
            <p:ph type="body" idx="1"/>
          </p:nvPr>
        </p:nvSpPr>
        <p:spPr>
          <a:xfrm>
            <a:off x="311700" y="1152475"/>
            <a:ext cx="8520600" cy="3843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800"/>
              </a:spcBef>
              <a:spcAft>
                <a:spcPts val="0"/>
              </a:spcAft>
              <a:buClr>
                <a:schemeClr val="dk1"/>
              </a:buClr>
              <a:buSzPct val="34375"/>
              <a:buFont typeface="Arial"/>
              <a:buNone/>
            </a:pPr>
            <a:r>
              <a:rPr lang="en" sz="3200" b="1" dirty="0">
                <a:solidFill>
                  <a:schemeClr val="dk1"/>
                </a:solidFill>
                <a:latin typeface="Calibri"/>
                <a:ea typeface="Calibri"/>
                <a:cs typeface="Calibri"/>
                <a:sym typeface="Calibri"/>
              </a:rPr>
              <a:t>The </a:t>
            </a:r>
            <a:r>
              <a:rPr lang="en-GB" sz="3200" b="1" dirty="0">
                <a:solidFill>
                  <a:schemeClr val="dk1"/>
                </a:solidFill>
                <a:latin typeface="Calibri"/>
                <a:ea typeface="Calibri"/>
                <a:cs typeface="Calibri"/>
                <a:sym typeface="Calibri"/>
              </a:rPr>
              <a:t>Creature</a:t>
            </a:r>
            <a:r>
              <a:rPr lang="en" sz="3200" b="1" dirty="0">
                <a:solidFill>
                  <a:schemeClr val="dk1"/>
                </a:solidFill>
                <a:latin typeface="Calibri"/>
                <a:ea typeface="Calibri"/>
                <a:cs typeface="Calibri"/>
                <a:sym typeface="Calibri"/>
              </a:rPr>
              <a:t> was ‘born’ evil which is why he may have murdered William Frankenstein.  </a:t>
            </a:r>
            <a:endParaRPr sz="3200" b="1" dirty="0">
              <a:solidFill>
                <a:schemeClr val="dk1"/>
              </a:solidFill>
              <a:latin typeface="Calibri"/>
              <a:ea typeface="Calibri"/>
              <a:cs typeface="Calibri"/>
              <a:sym typeface="Calibri"/>
            </a:endParaRPr>
          </a:p>
          <a:p>
            <a:pPr marL="0" lvl="0" indent="0" algn="l" rtl="0">
              <a:spcBef>
                <a:spcPts val="800"/>
              </a:spcBef>
              <a:spcAft>
                <a:spcPts val="0"/>
              </a:spcAft>
              <a:buNone/>
            </a:pPr>
            <a:r>
              <a:rPr lang="en" sz="3200" dirty="0">
                <a:solidFill>
                  <a:schemeClr val="dk1"/>
                </a:solidFill>
                <a:latin typeface="Calibri"/>
                <a:ea typeface="Calibri"/>
                <a:cs typeface="Calibri"/>
                <a:sym typeface="Calibri"/>
              </a:rPr>
              <a:t>agree                                        	50/50                                	disagree</a:t>
            </a:r>
            <a:endParaRPr sz="3200" dirty="0">
              <a:solidFill>
                <a:schemeClr val="dk1"/>
              </a:solidFill>
              <a:latin typeface="Calibri"/>
              <a:ea typeface="Calibri"/>
              <a:cs typeface="Calibri"/>
              <a:sym typeface="Calibri"/>
            </a:endParaRPr>
          </a:p>
          <a:p>
            <a:pPr marL="0" lvl="0" indent="0" algn="l" rtl="0">
              <a:spcBef>
                <a:spcPts val="800"/>
              </a:spcBef>
              <a:spcAft>
                <a:spcPts val="0"/>
              </a:spcAft>
              <a:buClr>
                <a:schemeClr val="dk1"/>
              </a:buClr>
              <a:buSzPct val="34375"/>
              <a:buFont typeface="Arial"/>
              <a:buNone/>
            </a:pPr>
            <a:endParaRPr sz="3200" dirty="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Place a mark on the continuum, showing to what extent you agree/disgree with the statement at this stage in the story.</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600"/>
              </a:spcBef>
              <a:spcAft>
                <a:spcPts val="0"/>
              </a:spcAft>
              <a:buClr>
                <a:schemeClr val="dk1"/>
              </a:buClr>
              <a:buSzPct val="45833"/>
              <a:buFont typeface="Arial"/>
              <a:buNone/>
            </a:pP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Justify your decision – explain why.</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600"/>
              </a:spcBef>
              <a:spcAft>
                <a:spcPts val="0"/>
              </a:spcAft>
              <a:buClr>
                <a:schemeClr val="dk1"/>
              </a:buClr>
              <a:buSzPct val="45833"/>
              <a:buFont typeface="Arial"/>
              <a:buNone/>
            </a:pP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Use full sentences.</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600"/>
              </a:spcBef>
              <a:spcAft>
                <a:spcPts val="0"/>
              </a:spcAft>
              <a:buClr>
                <a:schemeClr val="dk1"/>
              </a:buClr>
              <a:buSzPct val="45833"/>
              <a:buFont typeface="Arial"/>
              <a:buNone/>
            </a:pP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Quotations from the text will help convince me – just keep them as short as possible (2-5 words).</a:t>
            </a:r>
            <a:endParaRPr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spcBef>
                <a:spcPts val="0"/>
              </a:spcBef>
              <a:spcAft>
                <a:spcPts val="1200"/>
              </a:spcAft>
              <a:buNone/>
            </a:pPr>
            <a:endParaRPr dirty="0">
              <a:solidFill>
                <a:srgbClr val="00B050"/>
              </a:solidFill>
            </a:endParaRPr>
          </a:p>
        </p:txBody>
      </p:sp>
      <p:sp>
        <p:nvSpPr>
          <p:cNvPr id="659" name="Google Shape;659;p106"/>
          <p:cNvSpPr/>
          <p:nvPr/>
        </p:nvSpPr>
        <p:spPr>
          <a:xfrm>
            <a:off x="491525" y="2346512"/>
            <a:ext cx="7938000" cy="387263"/>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7"/>
          <p:cNvSpPr txBox="1">
            <a:spLocks noGrp="1"/>
          </p:cNvSpPr>
          <p:nvPr>
            <p:ph type="ctrTitle"/>
          </p:nvPr>
        </p:nvSpPr>
        <p:spPr>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Section 6: Chapters 9-10</a:t>
            </a:r>
            <a:endParaRPr/>
          </a:p>
        </p:txBody>
      </p:sp>
      <p:sp>
        <p:nvSpPr>
          <p:cNvPr id="665" name="Google Shape;665;p107"/>
          <p:cNvSpPr txBox="1">
            <a:spLocks noGrp="1"/>
          </p:cNvSpPr>
          <p:nvPr>
            <p:ph type="subTitle" idx="1"/>
          </p:nvPr>
        </p:nvSpPr>
        <p:spPr>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does Victor react to William’s death?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8"/>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 of Key Points</a:t>
            </a:r>
            <a:endParaRPr/>
          </a:p>
        </p:txBody>
      </p:sp>
      <p:sp>
        <p:nvSpPr>
          <p:cNvPr id="671" name="Google Shape;671;p108"/>
          <p:cNvSpPr txBox="1">
            <a:spLocks noGrp="1"/>
          </p:cNvSpPr>
          <p:nvPr>
            <p:ph type="body" idx="1"/>
          </p:nvPr>
        </p:nvSpPr>
        <p:spPr>
          <a:xfrm>
            <a:off x="311700" y="1152475"/>
            <a:ext cx="6895924"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500" b="1" dirty="0">
                <a:solidFill>
                  <a:schemeClr val="dk1"/>
                </a:solidFill>
                <a:highlight>
                  <a:srgbClr val="FFFFFF"/>
                </a:highlight>
                <a:latin typeface="Calibri"/>
                <a:ea typeface="Calibri"/>
                <a:cs typeface="Calibri"/>
                <a:sym typeface="Calibri"/>
              </a:rPr>
              <a:t>Chapter 9: </a:t>
            </a:r>
            <a:endParaRPr sz="1500" b="1"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suffers from ill health as an emotional reaction to the death of William.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The family move from Geneva to their residence at Belrive and grieve for both William and Justine.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decides to travel to Chamounix.</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b="1" dirty="0">
                <a:solidFill>
                  <a:schemeClr val="dk1"/>
                </a:solidFill>
                <a:highlight>
                  <a:srgbClr val="FFFFFF"/>
                </a:highlight>
                <a:latin typeface="Calibri"/>
                <a:ea typeface="Calibri"/>
                <a:cs typeface="Calibri"/>
                <a:sym typeface="Calibri"/>
              </a:rPr>
              <a:t>Chapter 10: </a:t>
            </a:r>
            <a:endParaRPr sz="1500" b="1"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explores the valley and then climbs to the summit of Montanvert.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Victor and the Creature meet. </a:t>
            </a:r>
            <a:endParaRPr sz="1500" dirty="0">
              <a:solidFill>
                <a:schemeClr val="dk1"/>
              </a:solidFill>
              <a:highlight>
                <a:srgbClr val="FFFFFF"/>
              </a:highlight>
              <a:latin typeface="Calibri"/>
              <a:ea typeface="Calibri"/>
              <a:cs typeface="Calibri"/>
              <a:sym typeface="Calibri"/>
            </a:endParaRPr>
          </a:p>
          <a:p>
            <a:pPr marL="685800" lvl="0" indent="-323850" algn="l" rtl="0">
              <a:spcBef>
                <a:spcPts val="0"/>
              </a:spcBef>
              <a:spcAft>
                <a:spcPts val="0"/>
              </a:spcAft>
              <a:buClr>
                <a:schemeClr val="dk1"/>
              </a:buClr>
              <a:buSzPts val="1500"/>
              <a:buFont typeface="Arial" panose="020B0604020202020204" pitchFamily="34" charset="0"/>
              <a:buChar char="•"/>
            </a:pPr>
            <a:r>
              <a:rPr lang="en" sz="1500" dirty="0">
                <a:solidFill>
                  <a:schemeClr val="dk1"/>
                </a:solidFill>
                <a:highlight>
                  <a:srgbClr val="FFFFFF"/>
                </a:highlight>
                <a:latin typeface="Calibri"/>
                <a:ea typeface="Calibri"/>
                <a:cs typeface="Calibri"/>
                <a:sym typeface="Calibri"/>
              </a:rPr>
              <a:t>The Creature begins his narration.</a:t>
            </a:r>
            <a:endParaRPr sz="15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9"/>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9</a:t>
            </a:r>
            <a:endParaRPr/>
          </a:p>
        </p:txBody>
      </p:sp>
      <p:graphicFrame>
        <p:nvGraphicFramePr>
          <p:cNvPr id="677" name="Google Shape;677;p109"/>
          <p:cNvGraphicFramePr/>
          <p:nvPr>
            <p:extLst>
              <p:ext uri="{D42A27DB-BD31-4B8C-83A1-F6EECF244321}">
                <p14:modId xmlns:p14="http://schemas.microsoft.com/office/powerpoint/2010/main" val="2513819674"/>
              </p:ext>
            </p:extLst>
          </p:nvPr>
        </p:nvGraphicFramePr>
        <p:xfrm>
          <a:off x="311700" y="690300"/>
          <a:ext cx="8520600" cy="4206564"/>
        </p:xfrm>
        <a:graphic>
          <a:graphicData uri="http://schemas.openxmlformats.org/drawingml/2006/table">
            <a:tbl>
              <a:tblPr>
                <a:noFill/>
                <a:tableStyleId>{664E70F1-78AF-426A-B304-97A9625503BC}</a:tableStyleId>
              </a:tblPr>
              <a:tblGrid>
                <a:gridCol w="1323575">
                  <a:extLst>
                    <a:ext uri="{9D8B030D-6E8A-4147-A177-3AD203B41FA5}">
                      <a16:colId xmlns:a16="http://schemas.microsoft.com/office/drawing/2014/main" val="20000"/>
                    </a:ext>
                  </a:extLst>
                </a:gridCol>
                <a:gridCol w="5424175">
                  <a:extLst>
                    <a:ext uri="{9D8B030D-6E8A-4147-A177-3AD203B41FA5}">
                      <a16:colId xmlns:a16="http://schemas.microsoft.com/office/drawing/2014/main" val="20001"/>
                    </a:ext>
                  </a:extLst>
                </a:gridCol>
                <a:gridCol w="1772850">
                  <a:extLst>
                    <a:ext uri="{9D8B030D-6E8A-4147-A177-3AD203B41FA5}">
                      <a16:colId xmlns:a16="http://schemas.microsoft.com/office/drawing/2014/main" val="20002"/>
                    </a:ext>
                  </a:extLst>
                </a:gridCol>
              </a:tblGrid>
              <a:tr h="344800">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Word</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Quotation</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a:ea typeface="Calibri"/>
                          <a:cs typeface="Calibri"/>
                          <a:sym typeface="Calibri"/>
                        </a:rPr>
                        <a:t>Definition </a:t>
                      </a:r>
                      <a:r>
                        <a:rPr lang="en" sz="1200">
                          <a:latin typeface="Calibri"/>
                          <a:ea typeface="Calibri"/>
                          <a:cs typeface="Calibri"/>
                          <a:sym typeface="Calibri"/>
                        </a:rPr>
                        <a:t>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713075">
                <a:tc>
                  <a:txBody>
                    <a:bodyPr/>
                    <a:lstStyle/>
                    <a:p>
                      <a:pPr marL="63500" marR="63500" lvl="0" indent="0" algn="l" rtl="0">
                        <a:lnSpc>
                          <a:spcPct val="115000"/>
                        </a:lnSpc>
                        <a:spcBef>
                          <a:spcPts val="0"/>
                        </a:spcBef>
                        <a:spcAft>
                          <a:spcPts val="0"/>
                        </a:spcAft>
                        <a:buNone/>
                      </a:pPr>
                      <a:r>
                        <a:rPr lang="en" sz="1300">
                          <a:latin typeface="Calibri" panose="020F0502020204030204" pitchFamily="34" charset="0"/>
                          <a:ea typeface="Calibri" panose="020F0502020204030204" pitchFamily="34" charset="0"/>
                          <a:cs typeface="Calibri" panose="020F0502020204030204" pitchFamily="34" charset="0"/>
                          <a:sym typeface="Calibri"/>
                        </a:rPr>
                        <a:t>remorse </a:t>
                      </a:r>
                      <a:endParaRPr sz="130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i="1">
                          <a:latin typeface="Calibri" panose="020F0502020204030204" pitchFamily="34" charset="0"/>
                          <a:ea typeface="Calibri" panose="020F0502020204030204" pitchFamily="34" charset="0"/>
                          <a:cs typeface="Calibri" panose="020F0502020204030204" pitchFamily="34" charset="0"/>
                        </a:rPr>
                        <a:t>‘The blood flowed freely in my veins, but a weight of despair and remorse pressed on my heart which nothing could remove.’ </a:t>
                      </a:r>
                      <a:endParaRPr sz="13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a:latin typeface="Calibri"/>
                          <a:ea typeface="Calibri"/>
                          <a:cs typeface="Calibri"/>
                          <a:sym typeface="Calibri"/>
                        </a:rPr>
                        <a:t>a feeling of sadness and being sorry for what you have done </a:t>
                      </a:r>
                      <a:endParaRPr sz="12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075775">
                <a:tc>
                  <a:txBody>
                    <a:bodyPr/>
                    <a:lstStyle/>
                    <a:p>
                      <a:pPr marL="63500" marR="63500" lvl="0" indent="0" algn="l" rtl="0">
                        <a:lnSpc>
                          <a:spcPct val="115000"/>
                        </a:lnSpc>
                        <a:spcBef>
                          <a:spcPts val="0"/>
                        </a:spcBef>
                        <a:spcAft>
                          <a:spcPts val="0"/>
                        </a:spcAft>
                        <a:buNone/>
                      </a:pPr>
                      <a:r>
                        <a:rPr lang="en" sz="1300">
                          <a:latin typeface="Calibri" panose="020F0502020204030204" pitchFamily="34" charset="0"/>
                          <a:ea typeface="Calibri" panose="020F0502020204030204" pitchFamily="34" charset="0"/>
                          <a:cs typeface="Calibri" panose="020F0502020204030204" pitchFamily="34" charset="0"/>
                          <a:sym typeface="Calibri"/>
                        </a:rPr>
                        <a:t>serenity </a:t>
                      </a:r>
                      <a:endParaRPr sz="130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i="1" dirty="0">
                          <a:latin typeface="Calibri" panose="020F0502020204030204" pitchFamily="34" charset="0"/>
                          <a:ea typeface="Calibri" panose="020F0502020204030204" pitchFamily="34" charset="0"/>
                          <a:cs typeface="Calibri" panose="020F0502020204030204" pitchFamily="34" charset="0"/>
                        </a:rPr>
                        <a:t>’instead of that serenity of conscience which allowed me to look back upon the past with self-satisfaction, and from thence to gather promise of new hopes, I was seized by remorse and the sense of guilt’ </a:t>
                      </a:r>
                      <a:endParaRPr sz="1300" i="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the quality of being peaceful and calm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829575">
                <a:tc>
                  <a:txBody>
                    <a:bodyPr/>
                    <a:lstStyle/>
                    <a:p>
                      <a:pPr marL="63500" marR="63500" lvl="0" indent="0" algn="l" rtl="0">
                        <a:lnSpc>
                          <a:spcPct val="115000"/>
                        </a:lnSpc>
                        <a:spcBef>
                          <a:spcPts val="0"/>
                        </a:spcBef>
                        <a:spcAft>
                          <a:spcPts val="0"/>
                        </a:spcAft>
                        <a:buNone/>
                      </a:pPr>
                      <a:r>
                        <a:rPr lang="en" sz="1300">
                          <a:latin typeface="Calibri" panose="020F0502020204030204" pitchFamily="34" charset="0"/>
                          <a:ea typeface="Calibri" panose="020F0502020204030204" pitchFamily="34" charset="0"/>
                          <a:cs typeface="Calibri" panose="020F0502020204030204" pitchFamily="34" charset="0"/>
                        </a:rPr>
                        <a:t>immoderate </a:t>
                      </a:r>
                      <a:endParaRPr sz="13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300" i="1" dirty="0">
                          <a:latin typeface="Calibri" panose="020F0502020204030204" pitchFamily="34" charset="0"/>
                          <a:ea typeface="Calibri" panose="020F0502020204030204" pitchFamily="34" charset="0"/>
                          <a:cs typeface="Calibri" panose="020F0502020204030204" pitchFamily="34" charset="0"/>
                        </a:rPr>
                        <a:t>—“but is it not a duty to the survivors that we should refrain from augmenting their unhappiness by an appearance of immoderate grief? </a:t>
                      </a:r>
                      <a:endParaRPr sz="1300" i="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too much or many, or more than is usual or reasonable</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913950">
                <a:tc>
                  <a:txBody>
                    <a:bodyPr/>
                    <a:lstStyle/>
                    <a:p>
                      <a:pPr marL="63500" marR="63500" lvl="0" indent="0" algn="l" rtl="0">
                        <a:lnSpc>
                          <a:spcPct val="115000"/>
                        </a:lnSpc>
                        <a:spcBef>
                          <a:spcPts val="0"/>
                        </a:spcBef>
                        <a:spcAft>
                          <a:spcPts val="0"/>
                        </a:spcAft>
                        <a:buNone/>
                      </a:pPr>
                      <a:r>
                        <a:rPr lang="en" sz="1300" dirty="0">
                          <a:latin typeface="Calibri" panose="020F0502020204030204" pitchFamily="34" charset="0"/>
                          <a:ea typeface="Calibri" panose="020F0502020204030204" pitchFamily="34" charset="0"/>
                          <a:cs typeface="Calibri" panose="020F0502020204030204" pitchFamily="34" charset="0"/>
                          <a:sym typeface="Calibri"/>
                        </a:rPr>
                        <a:t>augmented </a:t>
                      </a:r>
                      <a:endParaRPr sz="1300" dirty="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228600" algn="just" rtl="0">
                        <a:lnSpc>
                          <a:spcPct val="115000"/>
                        </a:lnSpc>
                        <a:spcBef>
                          <a:spcPts val="300"/>
                        </a:spcBef>
                        <a:spcAft>
                          <a:spcPts val="0"/>
                        </a:spcAft>
                        <a:buNone/>
                      </a:pPr>
                      <a:r>
                        <a:rPr lang="en" sz="1300" i="1" dirty="0">
                          <a:latin typeface="Calibri" panose="020F0502020204030204" pitchFamily="34" charset="0"/>
                          <a:ea typeface="Calibri" panose="020F0502020204030204" pitchFamily="34" charset="0"/>
                          <a:cs typeface="Calibri" panose="020F0502020204030204" pitchFamily="34" charset="0"/>
                        </a:rPr>
                        <a:t>‘But it was augmented and rendered sublime by the mighty Alps, whose white and shining pyramids and domes towered above all, as belonging to another earth, the habitations of another race of beings.’  </a:t>
                      </a:r>
                      <a:endParaRPr sz="1300" i="1" dirty="0">
                        <a:latin typeface="Calibri" panose="020F0502020204030204" pitchFamily="34" charset="0"/>
                        <a:ea typeface="Calibri" panose="020F0502020204030204" pitchFamily="34" charset="0"/>
                        <a:cs typeface="Calibri" panose="020F0502020204030204" pitchFamily="34" charset="0"/>
                      </a:endParaRPr>
                    </a:p>
                    <a:p>
                      <a:pPr marL="63500" marR="63500" lvl="0" indent="0" algn="l" rtl="0">
                        <a:lnSpc>
                          <a:spcPct val="115000"/>
                        </a:lnSpc>
                        <a:spcBef>
                          <a:spcPts val="300"/>
                        </a:spcBef>
                        <a:spcAft>
                          <a:spcPts val="0"/>
                        </a:spcAft>
                        <a:buNone/>
                      </a:pPr>
                      <a:r>
                        <a:rPr lang="en" sz="1300" i="1" dirty="0">
                          <a:latin typeface="Calibri" panose="020F0502020204030204" pitchFamily="34" charset="0"/>
                          <a:ea typeface="Calibri" panose="020F0502020204030204" pitchFamily="34" charset="0"/>
                          <a:cs typeface="Calibri" panose="020F0502020204030204" pitchFamily="34" charset="0"/>
                          <a:sym typeface="Calibri"/>
                        </a:rPr>
                        <a:t> </a:t>
                      </a:r>
                      <a:endParaRPr sz="1300" i="1" dirty="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a:ea typeface="Calibri"/>
                          <a:cs typeface="Calibri"/>
                          <a:sym typeface="Calibri"/>
                        </a:rPr>
                        <a:t>made greater or more intense </a:t>
                      </a:r>
                      <a:endParaRPr sz="12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0"/>
          <p:cNvSpPr txBox="1">
            <a:spLocks noGrp="1"/>
          </p:cNvSpPr>
          <p:nvPr>
            <p:ph type="title"/>
          </p:nvPr>
        </p:nvSpPr>
        <p:spPr>
          <a:xfrm>
            <a:off x="0" y="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Vocabulary: Chapter 10</a:t>
            </a:r>
            <a:endParaRPr/>
          </a:p>
        </p:txBody>
      </p:sp>
      <p:graphicFrame>
        <p:nvGraphicFramePr>
          <p:cNvPr id="683" name="Google Shape;683;p110"/>
          <p:cNvGraphicFramePr/>
          <p:nvPr>
            <p:extLst>
              <p:ext uri="{D42A27DB-BD31-4B8C-83A1-F6EECF244321}">
                <p14:modId xmlns:p14="http://schemas.microsoft.com/office/powerpoint/2010/main" val="59608625"/>
              </p:ext>
            </p:extLst>
          </p:nvPr>
        </p:nvGraphicFramePr>
        <p:xfrm>
          <a:off x="232050" y="572700"/>
          <a:ext cx="8679900" cy="4053876"/>
        </p:xfrm>
        <a:graphic>
          <a:graphicData uri="http://schemas.openxmlformats.org/drawingml/2006/table">
            <a:tbl>
              <a:tblPr>
                <a:noFill/>
                <a:tableStyleId>{664E70F1-78AF-426A-B304-97A9625503BC}</a:tableStyleId>
              </a:tblPr>
              <a:tblGrid>
                <a:gridCol w="1411325">
                  <a:extLst>
                    <a:ext uri="{9D8B030D-6E8A-4147-A177-3AD203B41FA5}">
                      <a16:colId xmlns:a16="http://schemas.microsoft.com/office/drawing/2014/main" val="20000"/>
                    </a:ext>
                  </a:extLst>
                </a:gridCol>
                <a:gridCol w="4397675">
                  <a:extLst>
                    <a:ext uri="{9D8B030D-6E8A-4147-A177-3AD203B41FA5}">
                      <a16:colId xmlns:a16="http://schemas.microsoft.com/office/drawing/2014/main" val="20001"/>
                    </a:ext>
                  </a:extLst>
                </a:gridCol>
                <a:gridCol w="2870900">
                  <a:extLst>
                    <a:ext uri="{9D8B030D-6E8A-4147-A177-3AD203B41FA5}">
                      <a16:colId xmlns:a16="http://schemas.microsoft.com/office/drawing/2014/main" val="20002"/>
                    </a:ext>
                  </a:extLst>
                </a:gridCol>
              </a:tblGrid>
              <a:tr h="437000">
                <a:tc>
                  <a:txBody>
                    <a:bodyPr/>
                    <a:lstStyle/>
                    <a:p>
                      <a:pPr marL="63500" marR="63500" lvl="0" indent="0" algn="l" rtl="0">
                        <a:lnSpc>
                          <a:spcPct val="115000"/>
                        </a:lnSpc>
                        <a:spcBef>
                          <a:spcPts val="0"/>
                        </a:spcBef>
                        <a:spcAft>
                          <a:spcPts val="0"/>
                        </a:spcAft>
                        <a:buNone/>
                      </a:pPr>
                      <a:r>
                        <a:rPr lang="en" sz="1200" b="1">
                          <a:latin typeface="Calibri" panose="020F0502020204030204" pitchFamily="34" charset="0"/>
                          <a:ea typeface="Calibri" panose="020F0502020204030204" pitchFamily="34" charset="0"/>
                          <a:cs typeface="Calibri" panose="020F0502020204030204" pitchFamily="34" charset="0"/>
                          <a:sym typeface="Calibri"/>
                        </a:rPr>
                        <a:t>Word</a:t>
                      </a:r>
                      <a:r>
                        <a:rPr lang="en" sz="1200">
                          <a:latin typeface="Calibri" panose="020F0502020204030204" pitchFamily="34" charset="0"/>
                          <a:ea typeface="Calibri" panose="020F0502020204030204" pitchFamily="34" charset="0"/>
                          <a:cs typeface="Calibri" panose="020F0502020204030204" pitchFamily="34" charset="0"/>
                          <a:sym typeface="Calibri"/>
                        </a:rPr>
                        <a:t> </a:t>
                      </a:r>
                      <a:endParaRPr sz="120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panose="020F0502020204030204" pitchFamily="34" charset="0"/>
                          <a:ea typeface="Calibri" panose="020F0502020204030204" pitchFamily="34" charset="0"/>
                          <a:cs typeface="Calibri" panose="020F0502020204030204" pitchFamily="34" charset="0"/>
                          <a:sym typeface="Calibri"/>
                        </a:rPr>
                        <a:t>Quotation</a:t>
                      </a:r>
                      <a:r>
                        <a:rPr lang="en" sz="1200">
                          <a:latin typeface="Calibri" panose="020F0502020204030204" pitchFamily="34" charset="0"/>
                          <a:ea typeface="Calibri" panose="020F0502020204030204" pitchFamily="34" charset="0"/>
                          <a:cs typeface="Calibri" panose="020F0502020204030204" pitchFamily="34" charset="0"/>
                          <a:sym typeface="Calibri"/>
                        </a:rPr>
                        <a:t> </a:t>
                      </a:r>
                      <a:endParaRPr sz="120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b="1">
                          <a:latin typeface="Calibri" panose="020F0502020204030204" pitchFamily="34" charset="0"/>
                          <a:ea typeface="Calibri" panose="020F0502020204030204" pitchFamily="34" charset="0"/>
                          <a:cs typeface="Calibri" panose="020F0502020204030204" pitchFamily="34" charset="0"/>
                          <a:sym typeface="Calibri"/>
                        </a:rPr>
                        <a:t>Definition</a:t>
                      </a:r>
                      <a:r>
                        <a:rPr lang="en" sz="1200">
                          <a:latin typeface="Calibri" panose="020F0502020204030204" pitchFamily="34" charset="0"/>
                          <a:ea typeface="Calibri" panose="020F0502020204030204" pitchFamily="34" charset="0"/>
                          <a:cs typeface="Calibri" panose="020F0502020204030204" pitchFamily="34" charset="0"/>
                          <a:sym typeface="Calibri"/>
                        </a:rPr>
                        <a:t> </a:t>
                      </a:r>
                      <a:endParaRPr sz="1200">
                        <a:latin typeface="Calibri" panose="020F0502020204030204" pitchFamily="34" charset="0"/>
                        <a:ea typeface="Calibri" panose="020F0502020204030204" pitchFamily="34" charset="0"/>
                        <a:cs typeface="Calibri" panose="020F0502020204030204" pitchFamily="34" charset="0"/>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212475">
                <a:tc>
                  <a:txBody>
                    <a:bodyPr/>
                    <a:lstStyle/>
                    <a:p>
                      <a:pPr marL="63500" marR="63500" lvl="0" indent="0" algn="l" rtl="0">
                        <a:lnSpc>
                          <a:spcPct val="115000"/>
                        </a:lnSpc>
                        <a:spcBef>
                          <a:spcPts val="0"/>
                        </a:spcBef>
                        <a:spcAft>
                          <a:spcPts val="0"/>
                        </a:spcAft>
                        <a:buNone/>
                      </a:pPr>
                      <a:r>
                        <a:rPr lang="en" sz="1200">
                          <a:latin typeface="Calibri" panose="020F0502020204030204" pitchFamily="34" charset="0"/>
                          <a:ea typeface="Calibri" panose="020F0502020204030204" pitchFamily="34" charset="0"/>
                          <a:cs typeface="Calibri" panose="020F0502020204030204" pitchFamily="34" charset="0"/>
                        </a:rPr>
                        <a:t>immutable </a:t>
                      </a:r>
                      <a:endParaRPr sz="12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panose="020F0502020204030204" pitchFamily="34" charset="0"/>
                          <a:ea typeface="Calibri" panose="020F0502020204030204" pitchFamily="34" charset="0"/>
                          <a:cs typeface="Calibri" panose="020F0502020204030204" pitchFamily="34" charset="0"/>
                        </a:rPr>
                        <a:t>‘the thunder sound of the avalanche or the cracking, reverberated along the mountains, of the accumulated ice, which, through the silent working of immutable laws, was ever and anon rent and torn, as if it had been but a plaything in their hands. </a:t>
                      </a:r>
                      <a:endParaRPr sz="12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panose="020F0502020204030204" pitchFamily="34" charset="0"/>
                          <a:ea typeface="Calibri" panose="020F0502020204030204" pitchFamily="34" charset="0"/>
                          <a:cs typeface="Calibri" panose="020F0502020204030204" pitchFamily="34" charset="0"/>
                        </a:rPr>
                        <a:t>not changing, or unable to be changed</a:t>
                      </a:r>
                      <a:endParaRPr sz="12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768450">
                <a:tc>
                  <a:txBody>
                    <a:bodyPr/>
                    <a:lstStyle/>
                    <a:p>
                      <a:pPr marL="63500" marR="63500" lvl="0" indent="0" algn="l" rtl="0">
                        <a:lnSpc>
                          <a:spcPct val="115000"/>
                        </a:lnSpc>
                        <a:spcBef>
                          <a:spcPts val="0"/>
                        </a:spcBef>
                        <a:spcAft>
                          <a:spcPts val="0"/>
                        </a:spcAft>
                        <a:buNone/>
                      </a:pPr>
                      <a:r>
                        <a:rPr lang="en" sz="1200">
                          <a:latin typeface="Calibri" panose="020F0502020204030204" pitchFamily="34" charset="0"/>
                          <a:ea typeface="Calibri" panose="020F0502020204030204" pitchFamily="34" charset="0"/>
                          <a:cs typeface="Calibri" panose="020F0502020204030204" pitchFamily="34" charset="0"/>
                        </a:rPr>
                        <a:t>solemnising </a:t>
                      </a:r>
                      <a:endParaRPr sz="12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panose="020F0502020204030204" pitchFamily="34" charset="0"/>
                          <a:ea typeface="Calibri" panose="020F0502020204030204" pitchFamily="34" charset="0"/>
                          <a:cs typeface="Calibri" panose="020F0502020204030204" pitchFamily="34" charset="0"/>
                        </a:rPr>
                        <a:t>‘The sight of the awful and majestic in nature had indeed always the effect of solemnising my mind and causing me to forget the passing cares of life’ </a:t>
                      </a:r>
                      <a:endParaRPr sz="12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GB" sz="1200" dirty="0">
                          <a:latin typeface="Calibri" panose="020F0502020204030204" pitchFamily="34" charset="0"/>
                          <a:ea typeface="Calibri" panose="020F0502020204030204" pitchFamily="34" charset="0"/>
                          <a:cs typeface="Calibri" panose="020F0502020204030204" pitchFamily="34" charset="0"/>
                        </a:rPr>
                        <a:t>o</a:t>
                      </a:r>
                      <a:r>
                        <a:rPr lang="en" sz="1200" dirty="0">
                          <a:latin typeface="Calibri" panose="020F0502020204030204" pitchFamily="34" charset="0"/>
                          <a:ea typeface="Calibri" panose="020F0502020204030204" pitchFamily="34" charset="0"/>
                          <a:cs typeface="Calibri" panose="020F0502020204030204" pitchFamily="34" charset="0"/>
                        </a:rPr>
                        <a:t>bserve or perform with dignity or gravity (seriousness)</a:t>
                      </a:r>
                      <a:endParaRPr sz="12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791850">
                <a:tc>
                  <a:txBody>
                    <a:bodyPr/>
                    <a:lstStyle/>
                    <a:p>
                      <a:pPr marL="63500" marR="63500" lvl="0" indent="0" algn="l" rtl="0">
                        <a:lnSpc>
                          <a:spcPct val="115000"/>
                        </a:lnSpc>
                        <a:spcBef>
                          <a:spcPts val="0"/>
                        </a:spcBef>
                        <a:spcAft>
                          <a:spcPts val="0"/>
                        </a:spcAft>
                        <a:buNone/>
                      </a:pPr>
                      <a:r>
                        <a:rPr lang="en" sz="1200">
                          <a:latin typeface="Calibri" panose="020F0502020204030204" pitchFamily="34" charset="0"/>
                          <a:ea typeface="Calibri" panose="020F0502020204030204" pitchFamily="34" charset="0"/>
                          <a:cs typeface="Calibri" panose="020F0502020204030204" pitchFamily="34" charset="0"/>
                        </a:rPr>
                        <a:t>despondence </a:t>
                      </a:r>
                      <a:endParaRPr sz="12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dirty="0">
                          <a:latin typeface="Calibri" panose="020F0502020204030204" pitchFamily="34" charset="0"/>
                          <a:ea typeface="Calibri" panose="020F0502020204030204" pitchFamily="34" charset="0"/>
                          <a:cs typeface="Calibri" panose="020F0502020204030204" pitchFamily="34" charset="0"/>
                        </a:rPr>
                        <a:t>‘I walked about the isle like a restless spectre, separated from all the world, deserted and most wretched, in a state of despondence and solitude’ </a:t>
                      </a:r>
                      <a:endParaRPr sz="1200" i="1"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panose="020F0502020204030204" pitchFamily="34" charset="0"/>
                          <a:ea typeface="Calibri" panose="020F0502020204030204" pitchFamily="34" charset="0"/>
                          <a:cs typeface="Calibri" panose="020F0502020204030204" pitchFamily="34" charset="0"/>
                        </a:rPr>
                        <a:t>a state of low spirits caused by loss of hope or courage </a:t>
                      </a:r>
                      <a:endParaRPr sz="12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791875">
                <a:tc>
                  <a:txBody>
                    <a:bodyPr/>
                    <a:lstStyle/>
                    <a:p>
                      <a:pPr marL="63500" marR="63500" lvl="0" indent="0" algn="l" rtl="0">
                        <a:lnSpc>
                          <a:spcPct val="115000"/>
                        </a:lnSpc>
                        <a:spcBef>
                          <a:spcPts val="0"/>
                        </a:spcBef>
                        <a:spcAft>
                          <a:spcPts val="0"/>
                        </a:spcAft>
                        <a:buNone/>
                      </a:pPr>
                      <a:r>
                        <a:rPr lang="en" sz="1200">
                          <a:latin typeface="Calibri" panose="020F0502020204030204" pitchFamily="34" charset="0"/>
                          <a:ea typeface="Calibri" panose="020F0502020204030204" pitchFamily="34" charset="0"/>
                          <a:cs typeface="Calibri" panose="020F0502020204030204" pitchFamily="34" charset="0"/>
                        </a:rPr>
                        <a:t>abyss </a:t>
                      </a:r>
                      <a:endParaRPr sz="120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i="1">
                          <a:latin typeface="Calibri" panose="020F0502020204030204" pitchFamily="34" charset="0"/>
                          <a:ea typeface="Calibri" panose="020F0502020204030204" pitchFamily="34" charset="0"/>
                          <a:cs typeface="Calibri" panose="020F0502020204030204" pitchFamily="34" charset="0"/>
                        </a:rPr>
                        <a:t>‘I felt as if I were walking on the edge of an</a:t>
                      </a:r>
                      <a:r>
                        <a:rPr lang="en" sz="1200" b="1" i="1">
                          <a:latin typeface="Calibri" panose="020F0502020204030204" pitchFamily="34" charset="0"/>
                          <a:ea typeface="Calibri" panose="020F0502020204030204" pitchFamily="34" charset="0"/>
                          <a:cs typeface="Calibri" panose="020F0502020204030204" pitchFamily="34" charset="0"/>
                        </a:rPr>
                        <a:t> </a:t>
                      </a:r>
                      <a:r>
                        <a:rPr lang="en" sz="1200" i="1">
                          <a:latin typeface="Calibri" panose="020F0502020204030204" pitchFamily="34" charset="0"/>
                          <a:ea typeface="Calibri" panose="020F0502020204030204" pitchFamily="34" charset="0"/>
                          <a:cs typeface="Calibri" panose="020F0502020204030204" pitchFamily="34" charset="0"/>
                        </a:rPr>
                        <a:t>abyss, beyond which was the destruction I so fearfully dreaded’ </a:t>
                      </a:r>
                      <a:endParaRPr sz="1200" i="1">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63500" marR="63500" lvl="0" indent="0" algn="l" rtl="0">
                        <a:lnSpc>
                          <a:spcPct val="115000"/>
                        </a:lnSpc>
                        <a:spcBef>
                          <a:spcPts val="0"/>
                        </a:spcBef>
                        <a:spcAft>
                          <a:spcPts val="0"/>
                        </a:spcAft>
                        <a:buNone/>
                      </a:pPr>
                      <a:r>
                        <a:rPr lang="en" sz="1200" dirty="0">
                          <a:latin typeface="Calibri" panose="020F0502020204030204" pitchFamily="34" charset="0"/>
                          <a:ea typeface="Calibri" panose="020F0502020204030204" pitchFamily="34" charset="0"/>
                          <a:cs typeface="Calibri" panose="020F0502020204030204" pitchFamily="34" charset="0"/>
                        </a:rPr>
                        <a:t>a deep or seemingly bottomless chasm; a profound difference or unfathomable situation </a:t>
                      </a:r>
                      <a:endParaRPr sz="1200" dirty="0">
                        <a:latin typeface="Calibri" panose="020F0502020204030204" pitchFamily="34" charset="0"/>
                        <a:ea typeface="Calibri" panose="020F0502020204030204" pitchFamily="34" charset="0"/>
                        <a:cs typeface="Calibri" panose="020F0502020204030204" pitchFamily="34" charset="0"/>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11"/>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GB" dirty="0"/>
              <a:t>P</a:t>
            </a:r>
            <a:r>
              <a:rPr lang="en" dirty="0"/>
              <a:t>it </a:t>
            </a:r>
            <a:r>
              <a:rPr lang="en-GB" dirty="0"/>
              <a:t>S</a:t>
            </a:r>
            <a:r>
              <a:rPr lang="en" dirty="0"/>
              <a:t>top: </a:t>
            </a:r>
            <a:r>
              <a:rPr lang="en-GB" dirty="0"/>
              <a:t>v</a:t>
            </a:r>
            <a:r>
              <a:rPr lang="en" dirty="0"/>
              <a:t>ocabulary </a:t>
            </a:r>
            <a:r>
              <a:rPr lang="en-GB" dirty="0"/>
              <a:t>builder</a:t>
            </a:r>
            <a:endParaRPr dirty="0"/>
          </a:p>
        </p:txBody>
      </p:sp>
      <p:sp>
        <p:nvSpPr>
          <p:cNvPr id="689" name="Google Shape;689;p111"/>
          <p:cNvSpPr txBox="1">
            <a:spLocks noGrp="1"/>
          </p:cNvSpPr>
          <p:nvPr>
            <p:ph type="body" idx="1"/>
          </p:nvPr>
        </p:nvSpPr>
        <p:spPr>
          <a:xfrm>
            <a:off x="311700" y="1152475"/>
            <a:ext cx="733967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61111"/>
              <a:buFont typeface="Arial"/>
              <a:buNone/>
            </a:pPr>
            <a:r>
              <a:rPr lang="en" b="1" dirty="0">
                <a:solidFill>
                  <a:schemeClr val="dk1"/>
                </a:solidFill>
                <a:latin typeface="Calibri" panose="020F0502020204030204" pitchFamily="34" charset="0"/>
                <a:ea typeface="Calibri" panose="020F0502020204030204" pitchFamily="34" charset="0"/>
                <a:cs typeface="Calibri" panose="020F0502020204030204" pitchFamily="34" charset="0"/>
              </a:rPr>
              <a:t>Chapter 9:</a:t>
            </a:r>
            <a:endParaRPr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1. Why does Victor feel ‘remorse’ in Chapter 9?</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2. Should Victor feel ‘serenity’ after Justine and William’s deaths?</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3. What is it that causes Victor’s suffering to be ‘augmented’ in Chapter 9?</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b="1" dirty="0">
                <a:solidFill>
                  <a:schemeClr val="dk1"/>
                </a:solidFill>
                <a:latin typeface="Calibri" panose="020F0502020204030204" pitchFamily="34" charset="0"/>
                <a:ea typeface="Calibri" panose="020F0502020204030204" pitchFamily="34" charset="0"/>
                <a:cs typeface="Calibri" panose="020F0502020204030204" pitchFamily="34" charset="0"/>
              </a:rPr>
              <a:t>Chapter 10:</a:t>
            </a:r>
            <a:endParaRPr b="1"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1. What is ‘solemnising’ Victor’s mind in Chapter 10?</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2. What is the cause of Victor’s ‘despondence’ in Chapter 10?</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0"/>
              </a:spcAft>
              <a:buClr>
                <a:schemeClr val="dk1"/>
              </a:buClr>
              <a:buSzPct val="61111"/>
              <a:buFont typeface="Arial"/>
              <a:buNone/>
            </a:pPr>
            <a:r>
              <a:rPr lang="en" dirty="0">
                <a:solidFill>
                  <a:schemeClr val="dk1"/>
                </a:solidFill>
                <a:latin typeface="Calibri" panose="020F0502020204030204" pitchFamily="34" charset="0"/>
                <a:ea typeface="Calibri" panose="020F0502020204030204" pitchFamily="34" charset="0"/>
                <a:cs typeface="Calibri" panose="020F0502020204030204" pitchFamily="34" charset="0"/>
              </a:rPr>
              <a:t>3. What might be symbolic about Victor’s ‘conflagration fading away’ at this point in the chapter?</a:t>
            </a:r>
            <a:endParaRPr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1200"/>
              </a:spcBef>
              <a:spcAft>
                <a:spcPts val="1200"/>
              </a:spcAft>
              <a:buNone/>
            </a:pPr>
            <a:endParaRPr dirty="0">
              <a:solidFill>
                <a:schemeClr val="dk1"/>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12"/>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Key Questions to Consider</a:t>
            </a:r>
            <a:endParaRPr dirty="0"/>
          </a:p>
        </p:txBody>
      </p:sp>
      <p:sp>
        <p:nvSpPr>
          <p:cNvPr id="695" name="Google Shape;695;p112"/>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dirty="0">
                <a:solidFill>
                  <a:schemeClr val="dk1"/>
                </a:solidFill>
                <a:latin typeface="Calibri"/>
                <a:ea typeface="Calibri"/>
                <a:cs typeface="Calibri"/>
                <a:sym typeface="Calibri"/>
              </a:rPr>
              <a:t>Why?</a:t>
            </a:r>
            <a:r>
              <a:rPr lang="en" sz="1900" dirty="0">
                <a:solidFill>
                  <a:schemeClr val="dk1"/>
                </a:solidFill>
                <a:latin typeface="Calibri"/>
                <a:ea typeface="Calibri"/>
                <a:cs typeface="Calibri"/>
                <a:sym typeface="Calibri"/>
              </a:rPr>
              <a:t> </a:t>
            </a:r>
            <a:endParaRPr sz="1900" i="1"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Victor choose to travel? </a:t>
            </a:r>
          </a:p>
          <a:p>
            <a:pPr marL="457200" lvl="0" indent="-349250" algn="l" rtl="0">
              <a:spcBef>
                <a:spcPts val="0"/>
              </a:spcBef>
              <a:spcAft>
                <a:spcPts val="0"/>
              </a:spcAft>
              <a:buClr>
                <a:schemeClr val="dk1"/>
              </a:buClr>
              <a:buSzPts val="19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What does this reveal about his character?  </a:t>
            </a:r>
          </a:p>
          <a:p>
            <a:pPr marL="457200" lvl="0" indent="-349250" algn="l" rtl="0">
              <a:spcBef>
                <a:spcPts val="0"/>
              </a:spcBef>
              <a:spcAft>
                <a:spcPts val="0"/>
              </a:spcAft>
              <a:buClr>
                <a:schemeClr val="dk1"/>
              </a:buClr>
              <a:buSzPts val="19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does Shelley choose this point to introduce the Creature’s narrative?  </a:t>
            </a:r>
          </a:p>
          <a:p>
            <a:pPr marL="457200" lvl="0" indent="-349250" algn="l" rtl="0">
              <a:spcBef>
                <a:spcPts val="0"/>
              </a:spcBef>
              <a:spcAft>
                <a:spcPts val="0"/>
              </a:spcAft>
              <a:buClr>
                <a:schemeClr val="dk1"/>
              </a:buClr>
              <a:buSzPts val="1900"/>
              <a:buFont typeface="Arial" panose="020B0604020202020204" pitchFamily="34" charset="0"/>
              <a:buChar char="•"/>
            </a:pPr>
            <a:r>
              <a:rPr lang="en" sz="1600" dirty="0">
                <a:solidFill>
                  <a:schemeClr val="dk1"/>
                </a:solidFill>
                <a:highlight>
                  <a:srgbClr val="FFFFFF"/>
                </a:highlight>
                <a:latin typeface="Calibri"/>
                <a:ea typeface="Calibri"/>
                <a:cs typeface="Calibri"/>
                <a:sym typeface="Calibri"/>
              </a:rPr>
              <a:t>Why is the landscape significant?</a:t>
            </a:r>
            <a:endParaRPr sz="1600" dirty="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13"/>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Plot and Character Development</a:t>
            </a:r>
            <a:endParaRPr/>
          </a:p>
        </p:txBody>
      </p:sp>
      <p:sp>
        <p:nvSpPr>
          <p:cNvPr id="701" name="Google Shape;701;p113"/>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1. How do the deaths of William and Justine impact upon the Frankenstein family?</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dirty="0">
                <a:solidFill>
                  <a:schemeClr val="dk1"/>
                </a:solidFill>
                <a:highlight>
                  <a:srgbClr val="FFFFFF"/>
                </a:highlight>
                <a:latin typeface="Calibri"/>
                <a:ea typeface="Calibri"/>
                <a:cs typeface="Calibri"/>
                <a:sym typeface="Calibri"/>
              </a:rPr>
              <a:t>2. How does Victor respond to William’s death? </a:t>
            </a: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latin typeface="Calibri"/>
                <a:ea typeface="Calibri"/>
                <a:cs typeface="Calibri"/>
                <a:sym typeface="Calibri"/>
              </a:rPr>
              <a:t>3. What happens between Victor and the Creature – the creator and created?  </a:t>
            </a:r>
            <a:endParaRPr b="1" dirty="0">
              <a:solidFill>
                <a:schemeClr val="dk1"/>
              </a:solidFill>
              <a:latin typeface="Calibri"/>
              <a:ea typeface="Calibri"/>
              <a:cs typeface="Calibri"/>
              <a:sym typeface="Calibri"/>
            </a:endParaRPr>
          </a:p>
          <a:p>
            <a:pPr marL="0" lvl="0" indent="0" algn="l" rtl="0">
              <a:spcBef>
                <a:spcPts val="0"/>
              </a:spcBef>
              <a:spcAft>
                <a:spcPts val="1200"/>
              </a:spcAft>
              <a:buNone/>
            </a:pPr>
            <a:endParaRPr sz="1200" b="1"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F5B27D1432394D89BB4A211870D4C5" ma:contentTypeVersion="16" ma:contentTypeDescription="Create a new document." ma:contentTypeScope="" ma:versionID="6f091776bb1bbb9b2aff8e2e735c81d6">
  <xsd:schema xmlns:xsd="http://www.w3.org/2001/XMLSchema" xmlns:xs="http://www.w3.org/2001/XMLSchema" xmlns:p="http://schemas.microsoft.com/office/2006/metadata/properties" xmlns:ns3="e1da114a-7c54-4f1b-97e2-417229ffd18d" xmlns:ns4="8856a736-d70b-498f-b464-8a4ccd6e3833" targetNamespace="http://schemas.microsoft.com/office/2006/metadata/properties" ma:root="true" ma:fieldsID="0791e97657954e60e8a5334377eb7c14" ns3:_="" ns4:_="">
    <xsd:import namespace="e1da114a-7c54-4f1b-97e2-417229ffd18d"/>
    <xsd:import namespace="8856a736-d70b-498f-b464-8a4ccd6e38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a114a-7c54-4f1b-97e2-417229ffd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6a736-d70b-498f-b464-8a4ccd6e38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1da114a-7c54-4f1b-97e2-417229ffd18d" xsi:nil="true"/>
  </documentManagement>
</p:properties>
</file>

<file path=customXml/itemProps1.xml><?xml version="1.0" encoding="utf-8"?>
<ds:datastoreItem xmlns:ds="http://schemas.openxmlformats.org/officeDocument/2006/customXml" ds:itemID="{9A493F5B-57D1-42A0-918C-6CDE38AD3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a114a-7c54-4f1b-97e2-417229ffd18d"/>
    <ds:schemaRef ds:uri="8856a736-d70b-498f-b464-8a4ccd6e38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AD7A2F-BDEF-4478-BD81-04A4A00C8473}">
  <ds:schemaRefs>
    <ds:schemaRef ds:uri="http://schemas.microsoft.com/sharepoint/v3/contenttype/forms"/>
  </ds:schemaRefs>
</ds:datastoreItem>
</file>

<file path=customXml/itemProps3.xml><?xml version="1.0" encoding="utf-8"?>
<ds:datastoreItem xmlns:ds="http://schemas.openxmlformats.org/officeDocument/2006/customXml" ds:itemID="{F7209040-D6F5-440B-83C4-6BAB7E22CD0E}">
  <ds:schemaRefs>
    <ds:schemaRef ds:uri="http://purl.org/dc/elements/1.1/"/>
    <ds:schemaRef ds:uri="e1da114a-7c54-4f1b-97e2-417229ffd18d"/>
    <ds:schemaRef ds:uri="http://purl.org/dc/terms/"/>
    <ds:schemaRef ds:uri="http://purl.org/dc/dcmitype/"/>
    <ds:schemaRef ds:uri="http://schemas.microsoft.com/office/2006/metadata/properties"/>
    <ds:schemaRef ds:uri="8856a736-d70b-498f-b464-8a4ccd6e383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656</TotalTime>
  <Words>20492</Words>
  <Application>Microsoft Office PowerPoint</Application>
  <PresentationFormat>On-screen Show (16:9)</PresentationFormat>
  <Paragraphs>1879</Paragraphs>
  <Slides>226</Slides>
  <Notes>226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226</vt:i4>
      </vt:variant>
    </vt:vector>
  </HeadingPairs>
  <TitlesOfParts>
    <vt:vector size="234" baseType="lpstr">
      <vt:lpstr>Meiryo</vt:lpstr>
      <vt:lpstr>Arial</vt:lpstr>
      <vt:lpstr>Berlin Sans FB</vt:lpstr>
      <vt:lpstr>Calibri</vt:lpstr>
      <vt:lpstr>Open Sans</vt:lpstr>
      <vt:lpstr>Trebuchet MS</vt:lpstr>
      <vt:lpstr>Wingdings 3</vt:lpstr>
      <vt:lpstr>Facet</vt:lpstr>
      <vt:lpstr>PowerPoint Presentation</vt:lpstr>
      <vt:lpstr>PowerPoint Presentation</vt:lpstr>
      <vt:lpstr>Section 1: Walton’s Letters</vt:lpstr>
      <vt:lpstr>Summary of Key Points</vt:lpstr>
      <vt:lpstr>Summary of Key Points</vt:lpstr>
      <vt:lpstr>Key Vocabulary: Letter 1</vt:lpstr>
      <vt:lpstr>Key Vocabulary: Letter 2</vt:lpstr>
      <vt:lpstr>Key Vocabulary: Letter 3</vt:lpstr>
      <vt:lpstr>Key Vocabulary: Letter 4</vt:lpstr>
      <vt:lpstr>Key Questions to Consider</vt:lpstr>
      <vt:lpstr>Plot and Character Development</vt:lpstr>
      <vt:lpstr>Structure: Letters 1 and 2</vt:lpstr>
      <vt:lpstr>Structure: Letters 3 and 4</vt:lpstr>
      <vt:lpstr>Key Extract 1: Letter 3</vt:lpstr>
      <vt:lpstr>Key Extract 2: Letter 4</vt:lpstr>
      <vt:lpstr>Key Quotations: Walton</vt:lpstr>
      <vt:lpstr>Key Quotations: Victor</vt:lpstr>
      <vt:lpstr>Pit Stop: S-T-R-E-T-C-H - Absence and negative space  </vt:lpstr>
      <vt:lpstr>End of Walton’s letters:</vt:lpstr>
      <vt:lpstr>Language and motifs to keep track of as we read</vt:lpstr>
      <vt:lpstr>Section 2: Chapters 1-3</vt:lpstr>
      <vt:lpstr>Summary of Key Points</vt:lpstr>
      <vt:lpstr>Key Vocabulary: Chapter 1 and Chapter 2</vt:lpstr>
      <vt:lpstr>Key Vocabulary: Chapter 3</vt:lpstr>
      <vt:lpstr>Key Questions to Consider</vt:lpstr>
      <vt:lpstr>Key Extract 1</vt:lpstr>
      <vt:lpstr>Key Extract 2</vt:lpstr>
      <vt:lpstr>Key Extract 3</vt:lpstr>
      <vt:lpstr>Key Quotations: Victor</vt:lpstr>
      <vt:lpstr>Key Quotations: Alphonse</vt:lpstr>
      <vt:lpstr>Key Quotations: Caroline</vt:lpstr>
      <vt:lpstr>Key Quotations: Elizabeth</vt:lpstr>
      <vt:lpstr>Key Quotations: Clerval</vt:lpstr>
      <vt:lpstr>Structure: Chapter 1</vt:lpstr>
      <vt:lpstr>Structure: Chapter 2</vt:lpstr>
      <vt:lpstr>Structure: Chapter 3</vt:lpstr>
      <vt:lpstr>Plot and Character Development</vt:lpstr>
      <vt:lpstr>Quick re-cap - Chapter 3 so far:</vt:lpstr>
      <vt:lpstr>Section 3: Chapter 4</vt:lpstr>
      <vt:lpstr>Summary of Key Points</vt:lpstr>
      <vt:lpstr>Key Vocabulary: Chapter 4</vt:lpstr>
      <vt:lpstr>Pit Stop: vocabulary and creative writing</vt:lpstr>
      <vt:lpstr>Example: vocabulary and creative writing</vt:lpstr>
      <vt:lpstr>Plot and Character Development</vt:lpstr>
      <vt:lpstr>Key Extract 1</vt:lpstr>
      <vt:lpstr>Key Extract 2</vt:lpstr>
      <vt:lpstr>Structure: Chapter 4</vt:lpstr>
      <vt:lpstr>Keeping track of Victor: Chapters 3 and 4 </vt:lpstr>
      <vt:lpstr>Keeping track of Victor: Chapters 3 and 4  Possible answers </vt:lpstr>
      <vt:lpstr>Key questions for the end of Chapter 4</vt:lpstr>
      <vt:lpstr>Decision-making continuum: Chapters 1 to 4</vt:lpstr>
      <vt:lpstr>Section 4: Chapter 5</vt:lpstr>
      <vt:lpstr>Summary of Key Points</vt:lpstr>
      <vt:lpstr>Pit Stop:  Retrieval point: Victor’s childhood Aesthetics and idolatry</vt:lpstr>
      <vt:lpstr>Key Vocabulary: Chapter 5</vt:lpstr>
      <vt:lpstr>Pit Stop: vocabulary builder</vt:lpstr>
      <vt:lpstr>Pit Stop: S-T-R-E-T-C-H</vt:lpstr>
      <vt:lpstr>Key Questions to Consider</vt:lpstr>
      <vt:lpstr>Plot and Character Development</vt:lpstr>
      <vt:lpstr>Pit Stop: keeping a track of key ideas - playing God and rejection </vt:lpstr>
      <vt:lpstr>Pit Stop: S-T-R-E-T-C-H </vt:lpstr>
      <vt:lpstr>Pit Stop: Developing language analysis: Depth/breadth  </vt:lpstr>
      <vt:lpstr>Key Extract 1</vt:lpstr>
      <vt:lpstr>Key Extract 2</vt:lpstr>
      <vt:lpstr>Key Quotations: Victor</vt:lpstr>
      <vt:lpstr>Key Quotations: Clerval</vt:lpstr>
      <vt:lpstr>Key Quotations: the Creature</vt:lpstr>
      <vt:lpstr>Structure: Chapter 5</vt:lpstr>
      <vt:lpstr>Key Questions for Chapters 4 and 5:</vt:lpstr>
      <vt:lpstr>PowerPoint Presentation</vt:lpstr>
      <vt:lpstr>Section 5: Chapters 6-8</vt:lpstr>
      <vt:lpstr>Summary of Key Points</vt:lpstr>
      <vt:lpstr>Key Vocabulary: Chapter 6 Part 1</vt:lpstr>
      <vt:lpstr>Key Vocabulary: Chapter 6 Part 2</vt:lpstr>
      <vt:lpstr>Key Vocabulary: Chapter 7 </vt:lpstr>
      <vt:lpstr>Key Vocabulary: Chapter 8 </vt:lpstr>
      <vt:lpstr>Pit Stop: vocabulary builder</vt:lpstr>
      <vt:lpstr>Pit Stop: etymology of the word ‘justice’</vt:lpstr>
      <vt:lpstr>Key Questions to Consider</vt:lpstr>
      <vt:lpstr>Pit Stop: S-T-R-E-T-C-H</vt:lpstr>
      <vt:lpstr>Plot and Character Development</vt:lpstr>
      <vt:lpstr>Key Extract 1: Chapter 7</vt:lpstr>
      <vt:lpstr>Key Extract 2: Chapter 8</vt:lpstr>
      <vt:lpstr>Key Quotations: Victor</vt:lpstr>
      <vt:lpstr>Key Quotations: Elizabeth</vt:lpstr>
      <vt:lpstr>Key Quotations: Justine</vt:lpstr>
      <vt:lpstr>Key Quotations: Alphonse</vt:lpstr>
      <vt:lpstr>Structure: Chapter 6</vt:lpstr>
      <vt:lpstr>Structure: Chapter 7</vt:lpstr>
      <vt:lpstr>Structure: Chapter 8</vt:lpstr>
      <vt:lpstr>Thinking Point</vt:lpstr>
      <vt:lpstr>Decision-making continuum </vt:lpstr>
      <vt:lpstr>Section 6: Chapters 9-10</vt:lpstr>
      <vt:lpstr>Summary of Key Points</vt:lpstr>
      <vt:lpstr>Key Vocabulary: Chapter 9</vt:lpstr>
      <vt:lpstr>Key Vocabulary: Chapter 10</vt:lpstr>
      <vt:lpstr>Pit Stop: vocabulary builder</vt:lpstr>
      <vt:lpstr>Key Questions to Consider</vt:lpstr>
      <vt:lpstr>Plot and Character Development</vt:lpstr>
      <vt:lpstr>Key Extract 1</vt:lpstr>
      <vt:lpstr>Key Extract 2</vt:lpstr>
      <vt:lpstr>Key Quotations: Victor</vt:lpstr>
      <vt:lpstr>Key Quotations: Alphonse</vt:lpstr>
      <vt:lpstr>Key Quotations: Elizabeth</vt:lpstr>
      <vt:lpstr>Structure: Chapter 9</vt:lpstr>
      <vt:lpstr>Structure: Chapter 10</vt:lpstr>
      <vt:lpstr>Thinking Point</vt:lpstr>
      <vt:lpstr>Images of the sublime - credits</vt:lpstr>
      <vt:lpstr>Romantic sublime - awe, beauty, wonder, whimsy</vt:lpstr>
      <vt:lpstr>Romantic sublime - awe, beauty, wonder, whimsy</vt:lpstr>
      <vt:lpstr>The Gothic sublime - awe, terror, fear, powerlessness (of man)</vt:lpstr>
      <vt:lpstr>The Gothic sublime - awe, terror, fear, powerlessness (of man) </vt:lpstr>
      <vt:lpstr>Section 7: Chapters 11-14</vt:lpstr>
      <vt:lpstr>Summary of Key Points</vt:lpstr>
      <vt:lpstr>Key Vocabulary: Chapter 11 and Chapter 12</vt:lpstr>
      <vt:lpstr>Key Vocabulary: Chapter 13 and Chapter 14</vt:lpstr>
      <vt:lpstr>Key Questions to Consider</vt:lpstr>
      <vt:lpstr>Plot and Character Development</vt:lpstr>
      <vt:lpstr>Chapter 12 Key literary allusions - ‘Hamlet’</vt:lpstr>
      <vt:lpstr>Key Extract 1</vt:lpstr>
      <vt:lpstr>Key Extract 2</vt:lpstr>
      <vt:lpstr>Key Extract 3</vt:lpstr>
      <vt:lpstr>Key Quotations: The Creature</vt:lpstr>
      <vt:lpstr>What we know about the Creature at this point in the text:</vt:lpstr>
      <vt:lpstr>Key Quotations: the De Lacey Family</vt:lpstr>
      <vt:lpstr>Key Quotations: Safie</vt:lpstr>
      <vt:lpstr>Key themes and ideas: The Creature and the DeLaceys</vt:lpstr>
      <vt:lpstr>Structure: Chapter 11 </vt:lpstr>
      <vt:lpstr>Structure: Chapter 12</vt:lpstr>
      <vt:lpstr>Structure: Chapter 13</vt:lpstr>
      <vt:lpstr>Structure: Chapter 14</vt:lpstr>
      <vt:lpstr>Retrieval: relationships in early life</vt:lpstr>
      <vt:lpstr>Discussion Points</vt:lpstr>
      <vt:lpstr>What is significant in Chapter 14?</vt:lpstr>
      <vt:lpstr>Section 8: Chapters 15-16</vt:lpstr>
      <vt:lpstr>Summary of Key Points</vt:lpstr>
      <vt:lpstr>Key Vocabulary: Chapters 15 and 16</vt:lpstr>
      <vt:lpstr>Key Questions to Consider</vt:lpstr>
      <vt:lpstr>Plot and Character Development</vt:lpstr>
      <vt:lpstr>Key Extract 1</vt:lpstr>
      <vt:lpstr>Key Extract 2</vt:lpstr>
      <vt:lpstr>Key Quotations: The Creature</vt:lpstr>
      <vt:lpstr>Key Quotations: the De Lacey Family</vt:lpstr>
      <vt:lpstr>Structure: Chapter 15</vt:lpstr>
      <vt:lpstr>Structure: Chapter 16</vt:lpstr>
      <vt:lpstr>Pit Stop: vocabulary builder</vt:lpstr>
      <vt:lpstr>Discussion Point: What’s in a name?</vt:lpstr>
      <vt:lpstr>Thinking Point: ‘mine’</vt:lpstr>
      <vt:lpstr>Section 9: Chapter 17</vt:lpstr>
      <vt:lpstr>Summary of Key Points</vt:lpstr>
      <vt:lpstr>Key Vocabulary: Chapter 17</vt:lpstr>
      <vt:lpstr>Key Questions to Consider</vt:lpstr>
      <vt:lpstr>Plot and Character Development</vt:lpstr>
      <vt:lpstr>Key Extract 1</vt:lpstr>
      <vt:lpstr>Key Extract 2</vt:lpstr>
      <vt:lpstr>Key Quotations: The Creature</vt:lpstr>
      <vt:lpstr>Key Quotations: Victor</vt:lpstr>
      <vt:lpstr>Structure: Chapter 17</vt:lpstr>
      <vt:lpstr>Thinking Point</vt:lpstr>
      <vt:lpstr>Monsters vs Humans?</vt:lpstr>
      <vt:lpstr>Victor’s Emotions</vt:lpstr>
      <vt:lpstr>Thinking Point</vt:lpstr>
      <vt:lpstr>Section 10: Chapters 18-19</vt:lpstr>
      <vt:lpstr>Summary of Key Points</vt:lpstr>
      <vt:lpstr>Key Vocabulary: Chapter 18 and 19</vt:lpstr>
      <vt:lpstr>Key Questions to Consider</vt:lpstr>
      <vt:lpstr>Plot and Character Development</vt:lpstr>
      <vt:lpstr>Key Extract 1</vt:lpstr>
      <vt:lpstr>Key Extract 2</vt:lpstr>
      <vt:lpstr>Key Extract 3</vt:lpstr>
      <vt:lpstr>Key Quotations: Victor</vt:lpstr>
      <vt:lpstr>Key Quotations: Alphonse</vt:lpstr>
      <vt:lpstr>Key Quotations: Clerval</vt:lpstr>
      <vt:lpstr>Structure: Chapter 18</vt:lpstr>
      <vt:lpstr>Structure: Chapter 19</vt:lpstr>
      <vt:lpstr>Section 11: Chapters 20-21</vt:lpstr>
      <vt:lpstr>Summary of Key Points</vt:lpstr>
      <vt:lpstr>Key Vocabulary: Chapters 20-21</vt:lpstr>
      <vt:lpstr>Key Questions to Consider</vt:lpstr>
      <vt:lpstr>Plot and Character Development</vt:lpstr>
      <vt:lpstr>Key Extract 1</vt:lpstr>
      <vt:lpstr>Key Extract 2</vt:lpstr>
      <vt:lpstr>Key Extract 3</vt:lpstr>
      <vt:lpstr>Key Extract 4</vt:lpstr>
      <vt:lpstr>Key Quotations: Victor</vt:lpstr>
      <vt:lpstr>Key Quotations: Mr Kirwan</vt:lpstr>
      <vt:lpstr>Key Quotations: Alphonse</vt:lpstr>
      <vt:lpstr>Structure: Chapter 20</vt:lpstr>
      <vt:lpstr>Structure: Chapter 21</vt:lpstr>
      <vt:lpstr>Thinking Point</vt:lpstr>
      <vt:lpstr>Section 12: Chapters 22-23</vt:lpstr>
      <vt:lpstr>Summary of Key Points</vt:lpstr>
      <vt:lpstr>Key Vocabulary: Chapters 22 and 23</vt:lpstr>
      <vt:lpstr>Key Questions to Consider</vt:lpstr>
      <vt:lpstr>Plot and Character Development</vt:lpstr>
      <vt:lpstr>Key Extract 1</vt:lpstr>
      <vt:lpstr>Key Extract 2</vt:lpstr>
      <vt:lpstr>Key Quotations: Alphonse</vt:lpstr>
      <vt:lpstr>Key Quotations: Victor</vt:lpstr>
      <vt:lpstr>Key Quotations: The Creature</vt:lpstr>
      <vt:lpstr>Key Quotations: Elizabeth</vt:lpstr>
      <vt:lpstr>Structure: Chapter 22</vt:lpstr>
      <vt:lpstr>Structure: Chapter 23</vt:lpstr>
      <vt:lpstr>Retrieval</vt:lpstr>
      <vt:lpstr>Thinking Point</vt:lpstr>
      <vt:lpstr>Thinking Point</vt:lpstr>
      <vt:lpstr>Thinking Point</vt:lpstr>
      <vt:lpstr>Section 13: Chapter 24</vt:lpstr>
      <vt:lpstr>Summary of Key Points</vt:lpstr>
      <vt:lpstr>Key Vocabulary: Chapter 24</vt:lpstr>
      <vt:lpstr>Key Questions to Consider</vt:lpstr>
      <vt:lpstr>Plot and Character Development</vt:lpstr>
      <vt:lpstr>Key Extract 1</vt:lpstr>
      <vt:lpstr>Key Extract 2</vt:lpstr>
      <vt:lpstr>Key Quotations: The Creature</vt:lpstr>
      <vt:lpstr>Key Quotations: Victor</vt:lpstr>
      <vt:lpstr>Key Quotations: Walton</vt:lpstr>
      <vt:lpstr>Structure: Chapter 24, Victor’s Narrative</vt:lpstr>
      <vt:lpstr>Structure: Chapter 24, Walton’s Letters</vt:lpstr>
      <vt:lpstr>Thinking Point</vt:lpstr>
      <vt:lpstr>Thinking Point: mad, bad, bold</vt:lpstr>
      <vt:lpstr>Discussion Points</vt:lpstr>
      <vt:lpstr>Summary Tasks</vt:lpstr>
      <vt:lpstr>Who is the real monster? </vt:lpstr>
      <vt:lpstr>‘The creature had no option but to end his life. He would never have been accepted by mankind.’  </vt:lpstr>
      <vt:lpstr>Villain or Victim?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Evans</dc:creator>
  <cp:lastModifiedBy>Emily Evans</cp:lastModifiedBy>
  <cp:revision>151</cp:revision>
  <dcterms:modified xsi:type="dcterms:W3CDTF">2025-06-16T14:19:11Z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0x010100EAF5B27D1432394D89BB4A211870D4C5</vt:lpwstr>
  </property>
</Properties>
</file>