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19"/>
  </p:notesMasterIdLst>
  <p:handoutMasterIdLst>
    <p:handoutMasterId r:id="rId20"/>
  </p:handoutMasterIdLst>
  <p:sldIdLst>
    <p:sldId id="256" r:id="rId2"/>
    <p:sldId id="297" r:id="rId3"/>
    <p:sldId id="286" r:id="rId4"/>
    <p:sldId id="287" r:id="rId5"/>
    <p:sldId id="291" r:id="rId6"/>
    <p:sldId id="290" r:id="rId7"/>
    <p:sldId id="289" r:id="rId8"/>
    <p:sldId id="288" r:id="rId9"/>
    <p:sldId id="294" r:id="rId10"/>
    <p:sldId id="293" r:id="rId11"/>
    <p:sldId id="292" r:id="rId12"/>
    <p:sldId id="295" r:id="rId13"/>
    <p:sldId id="296" r:id="rId14"/>
    <p:sldId id="299" r:id="rId15"/>
    <p:sldId id="300" r:id="rId16"/>
    <p:sldId id="301" r:id="rId17"/>
    <p:sldId id="280"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4CA3B88-9B52-3049-CF68-4A3642CD0415}" name="Becca Beurer" initials="BB" userId="S::bbeurer@rowman.com::c7a890e4-8057-426f-93d0-f686d705fe1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036FC7-750A-4518-A835-77AC74F27A5E}" v="87" dt="2024-04-28T12:12:06.6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001" autoAdjust="0"/>
    <p:restoredTop sz="92450" autoAdjust="0"/>
  </p:normalViewPr>
  <p:slideViewPr>
    <p:cSldViewPr>
      <p:cViewPr varScale="1">
        <p:scale>
          <a:sx n="58" d="100"/>
          <a:sy n="58" d="100"/>
        </p:scale>
        <p:origin x="1296" y="52"/>
      </p:cViewPr>
      <p:guideLst>
        <p:guide pos="3840"/>
        <p:guide orient="horz" pos="2160"/>
      </p:guideLst>
    </p:cSldViewPr>
  </p:slideViewPr>
  <p:notesTextViewPr>
    <p:cViewPr>
      <p:scale>
        <a:sx n="1" d="1"/>
        <a:sy n="1" d="1"/>
      </p:scale>
      <p:origin x="0" y="0"/>
    </p:cViewPr>
  </p:notesTextViewPr>
  <p:notesViewPr>
    <p:cSldViewPr showGuides="1">
      <p:cViewPr varScale="1">
        <p:scale>
          <a:sx n="47" d="100"/>
          <a:sy n="47" d="100"/>
        </p:scale>
        <p:origin x="2760" y="5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8CEC3D-96F7-401F-9673-3EE7F75C9C5B}" type="datetimeFigureOut">
              <a:rPr lang="en-US"/>
              <a:t>4/24/2025</a:t>
            </a:fld>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A98ED8CD-4E4C-49AC-BDC6-2963BA49E54F}" type="slidenum">
              <a:rPr/>
              <a:t>‹#›</a:t>
            </a:fld>
            <a:endParaRPr/>
          </a:p>
        </p:txBody>
      </p:sp>
    </p:spTree>
    <p:extLst>
      <p:ext uri="{BB962C8B-B14F-4D97-AF65-F5344CB8AC3E}">
        <p14:creationId xmlns:p14="http://schemas.microsoft.com/office/powerpoint/2010/main" val="343417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032BCF4-D26D-4DAF-9F57-FE1E61FE7935}" type="datetimeFigureOut">
              <a:rPr lang="en-US"/>
              <a:t>4/24/2025</a:t>
            </a:fld>
            <a:endParaRPr/>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FB91549-43BF-425A-AF25-75262019208C}" type="slidenum">
              <a:rPr/>
              <a:t>‹#›</a:t>
            </a:fld>
            <a:endParaRPr/>
          </a:p>
        </p:txBody>
      </p:sp>
    </p:spTree>
    <p:extLst>
      <p:ext uri="{BB962C8B-B14F-4D97-AF65-F5344CB8AC3E}">
        <p14:creationId xmlns:p14="http://schemas.microsoft.com/office/powerpoint/2010/main" val="4239286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 Racist rhetoric was utilized by the architects of the drug war to rally support and stigmatize drug users.</a:t>
            </a:r>
            <a:br>
              <a:rPr lang="en-US" sz="1800" dirty="0">
                <a:effectLst/>
                <a:latin typeface="Segoe UI" panose="020B0502040204020203" pitchFamily="34" charset="0"/>
              </a:rPr>
            </a:br>
            <a:r>
              <a:rPr lang="en-US" sz="1800" dirty="0">
                <a:effectLst/>
                <a:latin typeface="Segoe UI" panose="020B0502040204020203" pitchFamily="34" charset="0"/>
              </a:rPr>
              <a:t>- Harry </a:t>
            </a:r>
            <a:r>
              <a:rPr lang="en-US" sz="1800" dirty="0" err="1">
                <a:effectLst/>
                <a:latin typeface="Segoe UI" panose="020B0502040204020203" pitchFamily="34" charset="0"/>
              </a:rPr>
              <a:t>Anslinger</a:t>
            </a:r>
            <a:r>
              <a:rPr lang="en-US" sz="1800" dirty="0">
                <a:effectLst/>
                <a:latin typeface="Segoe UI" panose="020B0502040204020203" pitchFamily="34" charset="0"/>
              </a:rPr>
              <a:t>, Drug Czar from 1930-1960, associated drug use with minorities and led a campaign against singer Billy Holiday.</a:t>
            </a:r>
            <a:br>
              <a:rPr lang="en-US" sz="1800" dirty="0">
                <a:effectLst/>
                <a:latin typeface="Segoe UI" panose="020B0502040204020203" pitchFamily="34" charset="0"/>
              </a:rPr>
            </a:br>
            <a:r>
              <a:rPr lang="en-US" sz="1800" dirty="0">
                <a:effectLst/>
                <a:latin typeface="Segoe UI" panose="020B0502040204020203" pitchFamily="34" charset="0"/>
              </a:rPr>
              <a:t>- Racial bias, contributed to mass incarceration, especially during crack epidemic. </a:t>
            </a:r>
            <a:br>
              <a:rPr lang="en-US" sz="1800" dirty="0">
                <a:effectLst/>
                <a:latin typeface="Segoe UI" panose="020B0502040204020203" pitchFamily="34" charset="0"/>
              </a:rPr>
            </a:br>
            <a:r>
              <a:rPr lang="en-US" sz="1800" dirty="0">
                <a:effectLst/>
                <a:latin typeface="Segoe UI" panose="020B0502040204020203" pitchFamily="34" charset="0"/>
              </a:rPr>
              <a:t>- Drug consumers have long been demonized. This stigmatizing of drug use is highly counter-productive in terms reducing chronic drug use. </a:t>
            </a:r>
            <a:br>
              <a:rPr lang="en-US" sz="1800" dirty="0">
                <a:effectLst/>
                <a:latin typeface="Segoe UI" panose="020B0502040204020203" pitchFamily="34" charset="0"/>
              </a:rPr>
            </a:br>
            <a:r>
              <a:rPr lang="en-US" sz="1800" dirty="0">
                <a:effectLst/>
                <a:latin typeface="Segoe UI" panose="020B0502040204020203" pitchFamily="34" charset="0"/>
              </a:rPr>
              <a:t>- 75 percent of those with a substance use disorder, do not seek, nor receive drug treatment. Society has pushed them underground. This needs to change.</a:t>
            </a:r>
            <a:endParaRPr lang="en-US" sz="1800"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5FB91549-43BF-425A-AF25-75262019208C}" type="slidenum">
              <a:rPr lang="en-US" smtClean="0"/>
              <a:t>2</a:t>
            </a:fld>
            <a:endParaRPr lang="en-US"/>
          </a:p>
        </p:txBody>
      </p:sp>
    </p:spTree>
    <p:extLst>
      <p:ext uri="{BB962C8B-B14F-4D97-AF65-F5344CB8AC3E}">
        <p14:creationId xmlns:p14="http://schemas.microsoft.com/office/powerpoint/2010/main" val="2067124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kern="100" dirty="0">
                <a:latin typeface="Arial" panose="020B0604020202020204" pitchFamily="34" charset="0"/>
                <a:ea typeface="Calibri" panose="020F0502020204030204" pitchFamily="34" charset="0"/>
                <a:cs typeface="Arial" panose="020B0604020202020204" pitchFamily="34" charset="0"/>
              </a:rPr>
              <a:t>We are still too reliant on laws, institutions, and funding mechanisms built for the cocaine era and must reorganize to effectively take on today’s drug threats. </a:t>
            </a:r>
          </a:p>
          <a:p>
            <a:pPr marL="285750" indent="-285750">
              <a:buFont typeface="Arial" panose="020B0604020202020204" pitchFamily="34" charset="0"/>
              <a:buChar char="•"/>
            </a:pPr>
            <a:r>
              <a:rPr lang="en-US" kern="100" dirty="0">
                <a:latin typeface="Arial" panose="020B0604020202020204" pitchFamily="34" charset="0"/>
                <a:ea typeface="Calibri" panose="020F0502020204030204" pitchFamily="34" charset="0"/>
                <a:cs typeface="Arial" panose="020B0604020202020204" pitchFamily="34" charset="0"/>
              </a:rPr>
              <a:t>The entire drug sentencing approach should be restructured, eliminating the reliance on the weight of drugs seized and removing collateral consequences, while also sharply increasing availability and accessibility of treatment. </a:t>
            </a:r>
          </a:p>
          <a:p>
            <a:pPr marL="285750" indent="-285750">
              <a:buFont typeface="Arial" panose="020B0604020202020204" pitchFamily="34" charset="0"/>
              <a:buChar char="•"/>
            </a:pPr>
            <a:r>
              <a:rPr lang="en-US" kern="100" dirty="0">
                <a:latin typeface="Arial" panose="020B0604020202020204" pitchFamily="34" charset="0"/>
                <a:ea typeface="Calibri" panose="020F0502020204030204" pitchFamily="34" charset="0"/>
                <a:cs typeface="Arial" panose="020B0604020202020204" pitchFamily="34" charset="0"/>
              </a:rPr>
              <a:t>The federal government is </a:t>
            </a:r>
            <a:r>
              <a:rPr lang="en-US" u="sng" kern="100" dirty="0">
                <a:latin typeface="Arial" panose="020B0604020202020204" pitchFamily="34" charset="0"/>
                <a:ea typeface="Calibri" panose="020F0502020204030204" pitchFamily="34" charset="0"/>
                <a:cs typeface="Arial" panose="020B0604020202020204" pitchFamily="34" charset="0"/>
              </a:rPr>
              <a:t>not</a:t>
            </a:r>
            <a:r>
              <a:rPr lang="en-US" kern="100" dirty="0">
                <a:latin typeface="Arial" panose="020B0604020202020204" pitchFamily="34" charset="0"/>
                <a:ea typeface="Calibri" panose="020F0502020204030204" pitchFamily="34" charset="0"/>
                <a:cs typeface="Arial" panose="020B0604020202020204" pitchFamily="34" charset="0"/>
              </a:rPr>
              <a:t> set up to adequately fund and manage important areas of drug policy – including harm reduction, recovery support, early prevention, and pre-arrest diversion to treatment.</a:t>
            </a:r>
          </a:p>
        </p:txBody>
      </p:sp>
      <p:sp>
        <p:nvSpPr>
          <p:cNvPr id="4" name="Slide Number Placeholder 3"/>
          <p:cNvSpPr>
            <a:spLocks noGrp="1"/>
          </p:cNvSpPr>
          <p:nvPr>
            <p:ph type="sldNum" sz="quarter" idx="5"/>
          </p:nvPr>
        </p:nvSpPr>
        <p:spPr/>
        <p:txBody>
          <a:bodyPr/>
          <a:lstStyle/>
          <a:p>
            <a:fld id="{5FB91549-43BF-425A-AF25-75262019208C}" type="slidenum">
              <a:rPr lang="en-US" smtClean="0"/>
              <a:t>3</a:t>
            </a:fld>
            <a:endParaRPr lang="en-US"/>
          </a:p>
        </p:txBody>
      </p:sp>
    </p:spTree>
    <p:extLst>
      <p:ext uri="{BB962C8B-B14F-4D97-AF65-F5344CB8AC3E}">
        <p14:creationId xmlns:p14="http://schemas.microsoft.com/office/powerpoint/2010/main" val="1491298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The government’s failure to either prevent the opioid epidemic, or address it more comprehensively more quickly, is one of the most frustrating hard lesson from inside the war on drugs. </a:t>
            </a:r>
          </a:p>
          <a:p>
            <a:pPr marL="285750" indent="-285750">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The primary offenders are the companies that recklessly marketed powerful prescription painkillers, but government officials should have done more.</a:t>
            </a:r>
          </a:p>
          <a:p>
            <a:pPr marL="285750" indent="-285750">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But the governmental decision-making process surrounding OxyContin has contributed to such a large loss of life, stronger guardrails need to be installed. </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The U.S. pharmaceutical industry overall has over $500 billion in annual revenue. It’s time they provide back to government 2 percent back to address the tremendous adverse consequences from addiction. </a:t>
            </a:r>
          </a:p>
        </p:txBody>
      </p:sp>
      <p:sp>
        <p:nvSpPr>
          <p:cNvPr id="4" name="Slide Number Placeholder 3"/>
          <p:cNvSpPr>
            <a:spLocks noGrp="1"/>
          </p:cNvSpPr>
          <p:nvPr>
            <p:ph type="sldNum" sz="quarter" idx="5"/>
          </p:nvPr>
        </p:nvSpPr>
        <p:spPr/>
        <p:txBody>
          <a:bodyPr/>
          <a:lstStyle/>
          <a:p>
            <a:fld id="{5FB91549-43BF-425A-AF25-75262019208C}" type="slidenum">
              <a:rPr lang="en-US" smtClean="0"/>
              <a:t>4</a:t>
            </a:fld>
            <a:endParaRPr lang="en-US"/>
          </a:p>
        </p:txBody>
      </p:sp>
    </p:spTree>
    <p:extLst>
      <p:ext uri="{BB962C8B-B14F-4D97-AF65-F5344CB8AC3E}">
        <p14:creationId xmlns:p14="http://schemas.microsoft.com/office/powerpoint/2010/main" val="2005752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5FB91549-43BF-425A-AF25-75262019208C}" type="slidenum">
              <a:rPr lang="en-US" smtClean="0"/>
              <a:t>16</a:t>
            </a:fld>
            <a:endParaRPr lang="en-US"/>
          </a:p>
        </p:txBody>
      </p:sp>
    </p:spTree>
    <p:extLst>
      <p:ext uri="{BB962C8B-B14F-4D97-AF65-F5344CB8AC3E}">
        <p14:creationId xmlns:p14="http://schemas.microsoft.com/office/powerpoint/2010/main" val="19147004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pic>
        <p:nvPicPr>
          <p:cNvPr id="5" name="Picture 4" descr="Looking up to clouds and blue sky surrounded by glass-walled buildings"/>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874898" y="3"/>
            <a:ext cx="7317105" cy="6858001"/>
          </a:xfrm>
          <a:prstGeom prst="rect">
            <a:avLst/>
          </a:prstGeom>
        </p:spPr>
      </p:pic>
      <p:sp>
        <p:nvSpPr>
          <p:cNvPr id="2" name="Title 1"/>
          <p:cNvSpPr>
            <a:spLocks noGrp="1"/>
          </p:cNvSpPr>
          <p:nvPr>
            <p:ph type="ctrTitle"/>
          </p:nvPr>
        </p:nvSpPr>
        <p:spPr>
          <a:xfrm>
            <a:off x="608172" y="685809"/>
            <a:ext cx="3963432" cy="4724399"/>
          </a:xfrm>
        </p:spPr>
        <p:txBody>
          <a:bodyPr>
            <a:normAutofit/>
          </a:bodyPr>
          <a:lstStyle>
            <a:lvl1pPr>
              <a:defRPr sz="3601"/>
            </a:lvl1pPr>
          </a:lstStyle>
          <a:p>
            <a:r>
              <a:rPr lang="en-US"/>
              <a:t>Click to edit Master title style</a:t>
            </a:r>
            <a:endParaRPr/>
          </a:p>
        </p:txBody>
      </p:sp>
      <p:sp>
        <p:nvSpPr>
          <p:cNvPr id="3" name="Subtitle 2"/>
          <p:cNvSpPr>
            <a:spLocks noGrp="1"/>
          </p:cNvSpPr>
          <p:nvPr>
            <p:ph type="subTitle" idx="1"/>
          </p:nvPr>
        </p:nvSpPr>
        <p:spPr>
          <a:xfrm>
            <a:off x="608172" y="5410200"/>
            <a:ext cx="3963432" cy="762000"/>
          </a:xfrm>
        </p:spPr>
        <p:txBody>
          <a:bodyPr>
            <a:normAutofit/>
          </a:bodyPr>
          <a:lstStyle>
            <a:lvl1pPr marL="0" indent="0" algn="l">
              <a:spcBef>
                <a:spcPts val="0"/>
              </a:spcBef>
              <a:buNone/>
              <a:defRPr sz="1800">
                <a:solidFill>
                  <a:schemeClr val="tx1"/>
                </a:solidFill>
              </a:defRPr>
            </a:lvl1pPr>
            <a:lvl2pPr marL="342997" indent="0" algn="ctr">
              <a:buNone/>
              <a:defRPr>
                <a:solidFill>
                  <a:schemeClr val="tx1">
                    <a:tint val="75000"/>
                  </a:schemeClr>
                </a:solidFill>
              </a:defRPr>
            </a:lvl2pPr>
            <a:lvl3pPr marL="685994" indent="0" algn="ctr">
              <a:buNone/>
              <a:defRPr>
                <a:solidFill>
                  <a:schemeClr val="tx1">
                    <a:tint val="75000"/>
                  </a:schemeClr>
                </a:solidFill>
              </a:defRPr>
            </a:lvl3pPr>
            <a:lvl4pPr marL="1028991" indent="0" algn="ctr">
              <a:buNone/>
              <a:defRPr>
                <a:solidFill>
                  <a:schemeClr val="tx1">
                    <a:tint val="75000"/>
                  </a:schemeClr>
                </a:solidFill>
              </a:defRPr>
            </a:lvl4pPr>
            <a:lvl5pPr marL="1371989" indent="0" algn="ctr">
              <a:buNone/>
              <a:defRPr>
                <a:solidFill>
                  <a:schemeClr val="tx1">
                    <a:tint val="75000"/>
                  </a:schemeClr>
                </a:solidFill>
              </a:defRPr>
            </a:lvl5pPr>
            <a:lvl6pPr marL="1714986" indent="0" algn="ctr">
              <a:buNone/>
              <a:defRPr>
                <a:solidFill>
                  <a:schemeClr val="tx1">
                    <a:tint val="75000"/>
                  </a:schemeClr>
                </a:solidFill>
              </a:defRPr>
            </a:lvl6pPr>
            <a:lvl7pPr marL="2057983" indent="0" algn="ctr">
              <a:buNone/>
              <a:defRPr>
                <a:solidFill>
                  <a:schemeClr val="tx1">
                    <a:tint val="75000"/>
                  </a:schemeClr>
                </a:solidFill>
              </a:defRPr>
            </a:lvl7pPr>
            <a:lvl8pPr marL="2400980" indent="0" algn="ctr">
              <a:buNone/>
              <a:defRPr>
                <a:solidFill>
                  <a:schemeClr val="tx1">
                    <a:tint val="75000"/>
                  </a:schemeClr>
                </a:solidFill>
              </a:defRPr>
            </a:lvl8pPr>
            <a:lvl9pPr marL="2743977" indent="0" algn="ctr">
              <a:buNone/>
              <a:defRPr>
                <a:solidFill>
                  <a:schemeClr val="tx1">
                    <a:tint val="75000"/>
                  </a:schemeClr>
                </a:solidFill>
              </a:defRPr>
            </a:lvl9pPr>
          </a:lstStyle>
          <a:p>
            <a:r>
              <a:rPr lang="en-US"/>
              <a:t>Click to edit Master subtitle style</a:t>
            </a:r>
            <a:endParaRPr/>
          </a:p>
        </p:txBody>
      </p:sp>
      <p:sp>
        <p:nvSpPr>
          <p:cNvPr id="8" name="Date Placeholder 7"/>
          <p:cNvSpPr>
            <a:spLocks noGrp="1"/>
          </p:cNvSpPr>
          <p:nvPr>
            <p:ph type="dt" sz="half" idx="10"/>
          </p:nvPr>
        </p:nvSpPr>
        <p:spPr/>
        <p:txBody>
          <a:bodyPr/>
          <a:lstStyle/>
          <a:p>
            <a:fld id="{F42D9FB4-08D6-4B8A-B8DE-21E222FFCD55}" type="datetime1">
              <a:rPr lang="en-US" smtClean="0"/>
              <a:t>4/24/2025</a:t>
            </a:fld>
            <a:endParaRPr/>
          </a:p>
        </p:txBody>
      </p:sp>
      <p:sp>
        <p:nvSpPr>
          <p:cNvPr id="9" name="Footer Placeholder 8"/>
          <p:cNvSpPr>
            <a:spLocks noGrp="1"/>
          </p:cNvSpPr>
          <p:nvPr>
            <p:ph type="ftr" sz="quarter" idx="11"/>
          </p:nvPr>
        </p:nvSpPr>
        <p:spPr/>
        <p:txBody>
          <a:bodyPr/>
          <a:lstStyle/>
          <a:p>
            <a:r>
              <a:rPr lang="en-US"/>
              <a:t>Inside America's Opioid Crisis: 12 Hard Lessons for Today’s Drug War © Bloomsbury Publishing Inc. 2026</a:t>
            </a:r>
            <a:endParaRPr lang="en-US" dirty="0"/>
          </a:p>
        </p:txBody>
      </p:sp>
      <p:sp>
        <p:nvSpPr>
          <p:cNvPr id="10" name="Slide Number Placeholder 9"/>
          <p:cNvSpPr>
            <a:spLocks noGrp="1"/>
          </p:cNvSpPr>
          <p:nvPr>
            <p:ph type="sldNum" sz="quarter" idx="12"/>
          </p:nvPr>
        </p:nvSpPr>
        <p:spPr/>
        <p:txBody>
          <a:bodyPr/>
          <a:lstStyle/>
          <a:p>
            <a:fld id="{A3F31473-23EB-4724-8B59-FE6D21D89FA4}" type="slidenum">
              <a:rPr/>
              <a:pPr/>
              <a:t>‹#›</a:t>
            </a:fld>
            <a:endParaRPr/>
          </a:p>
        </p:txBody>
      </p:sp>
    </p:spTree>
    <p:extLst>
      <p:ext uri="{BB962C8B-B14F-4D97-AF65-F5344CB8AC3E}">
        <p14:creationId xmlns:p14="http://schemas.microsoft.com/office/powerpoint/2010/main" val="27348395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3AD6461-85E3-4D32-AE74-6F714050420D}" type="datetime1">
              <a:rPr lang="en-US" smtClean="0"/>
              <a:t>4/24/2025</a:t>
            </a:fld>
            <a:endParaRPr/>
          </a:p>
        </p:txBody>
      </p:sp>
      <p:sp>
        <p:nvSpPr>
          <p:cNvPr id="5" name="Footer Placeholder 4"/>
          <p:cNvSpPr>
            <a:spLocks noGrp="1"/>
          </p:cNvSpPr>
          <p:nvPr>
            <p:ph type="ftr" sz="quarter" idx="11"/>
          </p:nvPr>
        </p:nvSpPr>
        <p:spPr/>
        <p:txBody>
          <a:bodyPr/>
          <a:lstStyle/>
          <a:p>
            <a:r>
              <a:rPr lang="en-US"/>
              <a:t>Inside America's Opioid Crisis: 12 Hard Lessons for Today’s Drug War © Bloomsbury Publishing Inc. 2026</a:t>
            </a:r>
            <a:endParaRPr lang="en-US" dirty="0"/>
          </a:p>
        </p:txBody>
      </p:sp>
      <p:sp>
        <p:nvSpPr>
          <p:cNvPr id="6" name="Slide Number Placeholder 5"/>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3137862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8177" y="2590800"/>
            <a:ext cx="8231743" cy="2819400"/>
          </a:xfrm>
        </p:spPr>
        <p:txBody>
          <a:bodyPr anchor="b">
            <a:normAutofit/>
          </a:bodyPr>
          <a:lstStyle>
            <a:lvl1pPr algn="l">
              <a:defRPr sz="3601" b="0" cap="none" baseline="0"/>
            </a:lvl1pPr>
          </a:lstStyle>
          <a:p>
            <a:r>
              <a:rPr lang="en-US"/>
              <a:t>Click to edit Master title style</a:t>
            </a:r>
            <a:endParaRPr/>
          </a:p>
        </p:txBody>
      </p:sp>
      <p:sp>
        <p:nvSpPr>
          <p:cNvPr id="3" name="Text Placeholder 2"/>
          <p:cNvSpPr>
            <a:spLocks noGrp="1"/>
          </p:cNvSpPr>
          <p:nvPr>
            <p:ph type="body" idx="1"/>
          </p:nvPr>
        </p:nvSpPr>
        <p:spPr>
          <a:xfrm>
            <a:off x="606585" y="5410200"/>
            <a:ext cx="8233331" cy="762000"/>
          </a:xfrm>
        </p:spPr>
        <p:txBody>
          <a:bodyPr anchor="t">
            <a:normAutofit/>
          </a:bodyPr>
          <a:lstStyle>
            <a:lvl1pPr marL="0" indent="0">
              <a:spcBef>
                <a:spcPts val="0"/>
              </a:spcBef>
              <a:buNone/>
              <a:defRPr sz="1800">
                <a:solidFill>
                  <a:schemeClr val="tx1"/>
                </a:solidFill>
              </a:defRPr>
            </a:lvl1pPr>
            <a:lvl2pPr marL="342997" indent="0">
              <a:buNone/>
              <a:defRPr sz="1350">
                <a:solidFill>
                  <a:schemeClr val="tx1">
                    <a:tint val="75000"/>
                  </a:schemeClr>
                </a:solidFill>
              </a:defRPr>
            </a:lvl2pPr>
            <a:lvl3pPr marL="685994" indent="0">
              <a:buNone/>
              <a:defRPr sz="1200">
                <a:solidFill>
                  <a:schemeClr val="tx1">
                    <a:tint val="75000"/>
                  </a:schemeClr>
                </a:solidFill>
              </a:defRPr>
            </a:lvl3pPr>
            <a:lvl4pPr marL="1028991" indent="0">
              <a:buNone/>
              <a:defRPr sz="1050">
                <a:solidFill>
                  <a:schemeClr val="tx1">
                    <a:tint val="75000"/>
                  </a:schemeClr>
                </a:solidFill>
              </a:defRPr>
            </a:lvl4pPr>
            <a:lvl5pPr marL="1371989" indent="0">
              <a:buNone/>
              <a:defRPr sz="1050">
                <a:solidFill>
                  <a:schemeClr val="tx1">
                    <a:tint val="75000"/>
                  </a:schemeClr>
                </a:solidFill>
              </a:defRPr>
            </a:lvl5pPr>
            <a:lvl6pPr marL="1714986" indent="0">
              <a:buNone/>
              <a:defRPr sz="1050">
                <a:solidFill>
                  <a:schemeClr val="tx1">
                    <a:tint val="75000"/>
                  </a:schemeClr>
                </a:solidFill>
              </a:defRPr>
            </a:lvl6pPr>
            <a:lvl7pPr marL="2057983" indent="0">
              <a:buNone/>
              <a:defRPr sz="1050">
                <a:solidFill>
                  <a:schemeClr val="tx1">
                    <a:tint val="75000"/>
                  </a:schemeClr>
                </a:solidFill>
              </a:defRPr>
            </a:lvl7pPr>
            <a:lvl8pPr marL="2400980" indent="0">
              <a:buNone/>
              <a:defRPr sz="1050">
                <a:solidFill>
                  <a:schemeClr val="tx1">
                    <a:tint val="75000"/>
                  </a:schemeClr>
                </a:solidFill>
              </a:defRPr>
            </a:lvl8pPr>
            <a:lvl9pPr marL="2743977" indent="0">
              <a:buNone/>
              <a:defRPr sz="105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11C310CB-AB7F-4A4D-B797-6CB5C5B9FCB8}" type="datetime1">
              <a:rPr lang="en-US" smtClean="0"/>
              <a:t>4/24/2025</a:t>
            </a:fld>
            <a:endParaRPr/>
          </a:p>
        </p:txBody>
      </p:sp>
      <p:sp>
        <p:nvSpPr>
          <p:cNvPr id="8" name="Footer Placeholder 7"/>
          <p:cNvSpPr>
            <a:spLocks noGrp="1"/>
          </p:cNvSpPr>
          <p:nvPr>
            <p:ph type="ftr" sz="quarter" idx="11"/>
          </p:nvPr>
        </p:nvSpPr>
        <p:spPr/>
        <p:txBody>
          <a:bodyPr/>
          <a:lstStyle/>
          <a:p>
            <a:r>
              <a:rPr lang="en-US"/>
              <a:t>Inside America's Opioid Crisis: 12 Hard Lessons for Today’s Drug War © Bloomsbury Publishing Inc. 2026</a:t>
            </a:r>
            <a:endParaRPr dirty="0"/>
          </a:p>
        </p:txBody>
      </p:sp>
      <p:sp>
        <p:nvSpPr>
          <p:cNvPr id="9" name="Slide Number Placeholder 8"/>
          <p:cNvSpPr>
            <a:spLocks noGrp="1"/>
          </p:cNvSpPr>
          <p:nvPr>
            <p:ph type="sldNum" sz="quarter" idx="12"/>
          </p:nvPr>
        </p:nvSpPr>
        <p:spPr/>
        <p:txBody>
          <a:bodyPr/>
          <a:lstStyle/>
          <a:p>
            <a:fld id="{A3F31473-23EB-4724-8B59-FE6D21D89FA4}" type="slidenum">
              <a:rPr/>
              <a:pPr/>
              <a:t>‹#›</a:t>
            </a:fld>
            <a:endParaRPr/>
          </a:p>
        </p:txBody>
      </p:sp>
    </p:spTree>
    <p:extLst>
      <p:ext uri="{BB962C8B-B14F-4D97-AF65-F5344CB8AC3E}">
        <p14:creationId xmlns:p14="http://schemas.microsoft.com/office/powerpoint/2010/main" val="322511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4154" y="685800"/>
            <a:ext cx="5030511" cy="41910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53323" y="685800"/>
            <a:ext cx="5030509" cy="41910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A15A64EB-2BE6-4F61-9EF1-1964C1834101}" type="datetime1">
              <a:rPr lang="en-US" smtClean="0"/>
              <a:t>4/24/2025</a:t>
            </a:fld>
            <a:endParaRPr/>
          </a:p>
        </p:txBody>
      </p:sp>
      <p:sp>
        <p:nvSpPr>
          <p:cNvPr id="6" name="Footer Placeholder 5"/>
          <p:cNvSpPr>
            <a:spLocks noGrp="1"/>
          </p:cNvSpPr>
          <p:nvPr>
            <p:ph type="ftr" sz="quarter" idx="11"/>
          </p:nvPr>
        </p:nvSpPr>
        <p:spPr/>
        <p:txBody>
          <a:bodyPr/>
          <a:lstStyle/>
          <a:p>
            <a:r>
              <a:rPr lang="en-US"/>
              <a:t>Inside America's Opioid Crisis: 12 Hard Lessons for Today’s Drug War © Bloomsbury Publishing Inc. 2026</a:t>
            </a:r>
            <a:endParaRPr dirty="0"/>
          </a:p>
        </p:txBody>
      </p:sp>
      <p:sp>
        <p:nvSpPr>
          <p:cNvPr id="7" name="Slide Number Placeholder 6"/>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3897013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4004" y="685800"/>
            <a:ext cx="5030511" cy="990600"/>
          </a:xfrm>
        </p:spPr>
        <p:txBody>
          <a:bodyPr anchor="ctr">
            <a:normAutofit/>
          </a:bodyPr>
          <a:lstStyle>
            <a:lvl1pPr marL="0" indent="0">
              <a:spcBef>
                <a:spcPts val="0"/>
              </a:spcBef>
              <a:buNone/>
              <a:defRPr sz="2401" b="0"/>
            </a:lvl1pPr>
            <a:lvl2pPr marL="342997" indent="0">
              <a:buNone/>
              <a:defRPr sz="1500" b="1"/>
            </a:lvl2pPr>
            <a:lvl3pPr marL="685994" indent="0">
              <a:buNone/>
              <a:defRPr sz="1350" b="1"/>
            </a:lvl3pPr>
            <a:lvl4pPr marL="1028991" indent="0">
              <a:buNone/>
              <a:defRPr sz="1200" b="1"/>
            </a:lvl4pPr>
            <a:lvl5pPr marL="1371989" indent="0">
              <a:buNone/>
              <a:defRPr sz="1200" b="1"/>
            </a:lvl5pPr>
            <a:lvl6pPr marL="1714986" indent="0">
              <a:buNone/>
              <a:defRPr sz="1200" b="1"/>
            </a:lvl6pPr>
            <a:lvl7pPr marL="2057983" indent="0">
              <a:buNone/>
              <a:defRPr sz="1200" b="1"/>
            </a:lvl7pPr>
            <a:lvl8pPr marL="2400980" indent="0">
              <a:buNone/>
              <a:defRPr sz="1200" b="1"/>
            </a:lvl8pPr>
            <a:lvl9pPr marL="2743977" indent="0">
              <a:buNone/>
              <a:defRPr sz="1200" b="1"/>
            </a:lvl9pPr>
          </a:lstStyle>
          <a:p>
            <a:pPr lvl="0"/>
            <a:r>
              <a:rPr lang="en-US"/>
              <a:t>Edit Master text styles</a:t>
            </a:r>
          </a:p>
        </p:txBody>
      </p:sp>
      <p:sp>
        <p:nvSpPr>
          <p:cNvPr id="4" name="Content Placeholder 3"/>
          <p:cNvSpPr>
            <a:spLocks noGrp="1"/>
          </p:cNvSpPr>
          <p:nvPr>
            <p:ph sz="half" idx="2"/>
          </p:nvPr>
        </p:nvSpPr>
        <p:spPr>
          <a:xfrm>
            <a:off x="1294004" y="1676400"/>
            <a:ext cx="5030511" cy="32004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3323" y="685800"/>
            <a:ext cx="5030511" cy="990600"/>
          </a:xfrm>
        </p:spPr>
        <p:txBody>
          <a:bodyPr anchor="ctr">
            <a:normAutofit/>
          </a:bodyPr>
          <a:lstStyle>
            <a:lvl1pPr marL="0" indent="0">
              <a:spcBef>
                <a:spcPts val="0"/>
              </a:spcBef>
              <a:buNone/>
              <a:defRPr sz="2401" b="0"/>
            </a:lvl1pPr>
            <a:lvl2pPr marL="342997" indent="0">
              <a:buNone/>
              <a:defRPr sz="1500" b="1"/>
            </a:lvl2pPr>
            <a:lvl3pPr marL="685994" indent="0">
              <a:buNone/>
              <a:defRPr sz="1350" b="1"/>
            </a:lvl3pPr>
            <a:lvl4pPr marL="1028991" indent="0">
              <a:buNone/>
              <a:defRPr sz="1200" b="1"/>
            </a:lvl4pPr>
            <a:lvl5pPr marL="1371989" indent="0">
              <a:buNone/>
              <a:defRPr sz="1200" b="1"/>
            </a:lvl5pPr>
            <a:lvl6pPr marL="1714986" indent="0">
              <a:buNone/>
              <a:defRPr sz="1200" b="1"/>
            </a:lvl6pPr>
            <a:lvl7pPr marL="2057983" indent="0">
              <a:buNone/>
              <a:defRPr sz="1200" b="1"/>
            </a:lvl7pPr>
            <a:lvl8pPr marL="2400980" indent="0">
              <a:buNone/>
              <a:defRPr sz="1200" b="1"/>
            </a:lvl8pPr>
            <a:lvl9pPr marL="2743977" indent="0">
              <a:buNone/>
              <a:defRPr sz="1200" b="1"/>
            </a:lvl9pPr>
          </a:lstStyle>
          <a:p>
            <a:pPr lvl="0"/>
            <a:r>
              <a:rPr lang="en-US"/>
              <a:t>Edit Master text styles</a:t>
            </a:r>
          </a:p>
        </p:txBody>
      </p:sp>
      <p:sp>
        <p:nvSpPr>
          <p:cNvPr id="6" name="Content Placeholder 5"/>
          <p:cNvSpPr>
            <a:spLocks noGrp="1"/>
          </p:cNvSpPr>
          <p:nvPr>
            <p:ph sz="quarter" idx="4"/>
          </p:nvPr>
        </p:nvSpPr>
        <p:spPr>
          <a:xfrm>
            <a:off x="6551735" y="1676400"/>
            <a:ext cx="5030511" cy="32004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A4B48B5F-3C2A-46DC-B69C-3225AD12415E}" type="datetime1">
              <a:rPr lang="en-US" smtClean="0"/>
              <a:t>4/24/2025</a:t>
            </a:fld>
            <a:endParaRPr/>
          </a:p>
        </p:txBody>
      </p:sp>
      <p:sp>
        <p:nvSpPr>
          <p:cNvPr id="8" name="Footer Placeholder 7"/>
          <p:cNvSpPr>
            <a:spLocks noGrp="1"/>
          </p:cNvSpPr>
          <p:nvPr>
            <p:ph type="ftr" sz="quarter" idx="11"/>
          </p:nvPr>
        </p:nvSpPr>
        <p:spPr/>
        <p:txBody>
          <a:bodyPr/>
          <a:lstStyle/>
          <a:p>
            <a:r>
              <a:rPr lang="en-US"/>
              <a:t>Inside America's Opioid Crisis: 12 Hard Lessons for Today’s Drug War © Bloomsbury Publishing Inc. 2026</a:t>
            </a:r>
            <a:endParaRPr dirty="0"/>
          </a:p>
        </p:txBody>
      </p:sp>
      <p:sp>
        <p:nvSpPr>
          <p:cNvPr id="9" name="Slide Number Placeholder 8"/>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513096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9A170D66-9913-4438-A151-97CEEFF2D755}" type="datetime1">
              <a:rPr lang="en-US" smtClean="0"/>
              <a:t>4/24/2025</a:t>
            </a:fld>
            <a:endParaRPr/>
          </a:p>
        </p:txBody>
      </p:sp>
      <p:sp>
        <p:nvSpPr>
          <p:cNvPr id="4" name="Footer Placeholder 3"/>
          <p:cNvSpPr>
            <a:spLocks noGrp="1"/>
          </p:cNvSpPr>
          <p:nvPr>
            <p:ph type="ftr" sz="quarter" idx="11"/>
          </p:nvPr>
        </p:nvSpPr>
        <p:spPr/>
        <p:txBody>
          <a:bodyPr/>
          <a:lstStyle/>
          <a:p>
            <a:r>
              <a:rPr lang="en-US"/>
              <a:t>Inside America's Opioid Crisis: 12 Hard Lessons for Today’s Drug War © Bloomsbury Publishing Inc. 2026</a:t>
            </a:r>
            <a:endParaRPr dirty="0"/>
          </a:p>
        </p:txBody>
      </p:sp>
      <p:sp>
        <p:nvSpPr>
          <p:cNvPr id="5" name="Slide Number Placeholder 4"/>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31344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A24F4E-FA8D-47A7-9DAF-08937B2558F9}" type="datetime1">
              <a:rPr lang="en-US" smtClean="0"/>
              <a:t>4/24/2025</a:t>
            </a:fld>
            <a:endParaRPr/>
          </a:p>
        </p:txBody>
      </p:sp>
      <p:sp>
        <p:nvSpPr>
          <p:cNvPr id="3" name="Footer Placeholder 2"/>
          <p:cNvSpPr>
            <a:spLocks noGrp="1"/>
          </p:cNvSpPr>
          <p:nvPr>
            <p:ph type="ftr" sz="quarter" idx="11"/>
          </p:nvPr>
        </p:nvSpPr>
        <p:spPr/>
        <p:txBody>
          <a:bodyPr/>
          <a:lstStyle/>
          <a:p>
            <a:r>
              <a:rPr lang="en-US"/>
              <a:t>Inside America's Opioid Crisis: 12 Hard Lessons for Today’s Drug War © Bloomsbury Publishing Inc. 2026</a:t>
            </a:r>
            <a:endParaRPr dirty="0"/>
          </a:p>
        </p:txBody>
      </p:sp>
      <p:sp>
        <p:nvSpPr>
          <p:cNvPr id="4" name="Slide Number Placeholder 3"/>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1910311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8172" y="685800"/>
            <a:ext cx="3963432" cy="4724400"/>
          </a:xfrm>
        </p:spPr>
        <p:txBody>
          <a:bodyPr anchor="b">
            <a:noAutofit/>
          </a:bodyPr>
          <a:lstStyle>
            <a:lvl1pPr algn="l">
              <a:defRPr sz="2701" b="0"/>
            </a:lvl1pPr>
          </a:lstStyle>
          <a:p>
            <a:r>
              <a:rPr lang="en-US"/>
              <a:t>Click to edit Master title style</a:t>
            </a:r>
            <a:endParaRPr/>
          </a:p>
        </p:txBody>
      </p:sp>
      <p:sp>
        <p:nvSpPr>
          <p:cNvPr id="3" name="Content Placeholder 2"/>
          <p:cNvSpPr>
            <a:spLocks noGrp="1"/>
          </p:cNvSpPr>
          <p:nvPr>
            <p:ph idx="1"/>
          </p:nvPr>
        </p:nvSpPr>
        <p:spPr>
          <a:xfrm>
            <a:off x="4876484" y="685800"/>
            <a:ext cx="6705917" cy="5486400"/>
          </a:xfrm>
        </p:spPr>
        <p:txBody>
          <a:bodyPr>
            <a:normAutofit/>
          </a:bodyPr>
          <a:lstStyle>
            <a:lvl1pPr>
              <a:defRPr sz="2101"/>
            </a:lvl1pPr>
            <a:lvl2pPr>
              <a:defRPr sz="1800"/>
            </a:lvl2pPr>
            <a:lvl3pPr>
              <a:defRPr sz="1500"/>
            </a:lvl3pPr>
            <a:lvl4pPr>
              <a:defRPr sz="1350"/>
            </a:lvl4pPr>
            <a:lvl5pPr>
              <a:defRPr sz="1350"/>
            </a:lvl5pPr>
            <a:lvl6pPr>
              <a:defRPr sz="1350" baseline="0"/>
            </a:lvl6pPr>
            <a:lvl7pPr>
              <a:defRPr sz="1350" baseline="0"/>
            </a:lvl7pPr>
            <a:lvl8pPr>
              <a:defRPr sz="1350" baseline="0"/>
            </a:lvl8pPr>
            <a:lvl9pPr>
              <a:defRPr sz="135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08172" y="5410200"/>
            <a:ext cx="3963432" cy="762000"/>
          </a:xfrm>
        </p:spPr>
        <p:txBody>
          <a:bodyPr>
            <a:normAutofit/>
          </a:bodyPr>
          <a:lstStyle>
            <a:lvl1pPr marL="0" indent="0">
              <a:spcBef>
                <a:spcPts val="0"/>
              </a:spcBef>
              <a:buNone/>
              <a:defRPr sz="1500"/>
            </a:lvl1pPr>
            <a:lvl2pPr marL="342997" indent="0">
              <a:buNone/>
              <a:defRPr sz="900"/>
            </a:lvl2pPr>
            <a:lvl3pPr marL="685994" indent="0">
              <a:buNone/>
              <a:defRPr sz="750"/>
            </a:lvl3pPr>
            <a:lvl4pPr marL="1028991" indent="0">
              <a:buNone/>
              <a:defRPr sz="675"/>
            </a:lvl4pPr>
            <a:lvl5pPr marL="1371989" indent="0">
              <a:buNone/>
              <a:defRPr sz="675"/>
            </a:lvl5pPr>
            <a:lvl6pPr marL="1714986" indent="0">
              <a:buNone/>
              <a:defRPr sz="675"/>
            </a:lvl6pPr>
            <a:lvl7pPr marL="2057983" indent="0">
              <a:buNone/>
              <a:defRPr sz="675"/>
            </a:lvl7pPr>
            <a:lvl8pPr marL="2400980" indent="0">
              <a:buNone/>
              <a:defRPr sz="675"/>
            </a:lvl8pPr>
            <a:lvl9pPr marL="2743977"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1AD070D8-1F50-426D-868E-04B508590862}" type="datetime1">
              <a:rPr lang="en-US" smtClean="0"/>
              <a:t>4/24/2025</a:t>
            </a:fld>
            <a:endParaRPr/>
          </a:p>
        </p:txBody>
      </p:sp>
      <p:sp>
        <p:nvSpPr>
          <p:cNvPr id="6" name="Footer Placeholder 5"/>
          <p:cNvSpPr>
            <a:spLocks noGrp="1"/>
          </p:cNvSpPr>
          <p:nvPr>
            <p:ph type="ftr" sz="quarter" idx="11"/>
          </p:nvPr>
        </p:nvSpPr>
        <p:spPr/>
        <p:txBody>
          <a:bodyPr/>
          <a:lstStyle/>
          <a:p>
            <a:r>
              <a:rPr lang="en-US"/>
              <a:t>Inside America's Opioid Crisis: 12 Hard Lessons for Today’s Drug War © Bloomsbury Publishing Inc. 2026</a:t>
            </a:r>
            <a:endParaRPr dirty="0"/>
          </a:p>
        </p:txBody>
      </p:sp>
      <p:sp>
        <p:nvSpPr>
          <p:cNvPr id="7" name="Slide Number Placeholder 6"/>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2234726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8172" y="685800"/>
            <a:ext cx="3963432" cy="4724400"/>
          </a:xfrm>
        </p:spPr>
        <p:txBody>
          <a:bodyPr anchor="b">
            <a:normAutofit/>
          </a:bodyPr>
          <a:lstStyle>
            <a:lvl1pPr algn="l">
              <a:defRPr sz="2701"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4876484" y="685800"/>
            <a:ext cx="6707347" cy="5486400"/>
          </a:xfrm>
          <a:ln w="63500">
            <a:solidFill>
              <a:schemeClr val="bg1"/>
            </a:solidFill>
            <a:miter lim="800000"/>
          </a:ln>
        </p:spPr>
        <p:txBody>
          <a:bodyPr/>
          <a:lstStyle>
            <a:lvl1pPr marL="0" indent="0" algn="ctr">
              <a:buNone/>
              <a:defRPr sz="2401"/>
            </a:lvl1pPr>
            <a:lvl2pPr marL="342997" indent="0">
              <a:buNone/>
              <a:defRPr sz="2101"/>
            </a:lvl2pPr>
            <a:lvl3pPr marL="685994" indent="0">
              <a:buNone/>
              <a:defRPr sz="1800"/>
            </a:lvl3pPr>
            <a:lvl4pPr marL="1028991" indent="0">
              <a:buNone/>
              <a:defRPr sz="1500"/>
            </a:lvl4pPr>
            <a:lvl5pPr marL="1371989" indent="0">
              <a:buNone/>
              <a:defRPr sz="1500"/>
            </a:lvl5pPr>
            <a:lvl6pPr marL="1714986" indent="0">
              <a:buNone/>
              <a:defRPr sz="1500"/>
            </a:lvl6pPr>
            <a:lvl7pPr marL="2057983" indent="0">
              <a:buNone/>
              <a:defRPr sz="1500"/>
            </a:lvl7pPr>
            <a:lvl8pPr marL="2400980" indent="0">
              <a:buNone/>
              <a:defRPr sz="1500"/>
            </a:lvl8pPr>
            <a:lvl9pPr marL="2743977" indent="0">
              <a:buNone/>
              <a:defRPr sz="1500"/>
            </a:lvl9pPr>
          </a:lstStyle>
          <a:p>
            <a:r>
              <a:rPr lang="en-US"/>
              <a:t>Click icon to add picture</a:t>
            </a:r>
            <a:endParaRPr/>
          </a:p>
        </p:txBody>
      </p:sp>
      <p:sp>
        <p:nvSpPr>
          <p:cNvPr id="4" name="Text Placeholder 3"/>
          <p:cNvSpPr>
            <a:spLocks noGrp="1"/>
          </p:cNvSpPr>
          <p:nvPr>
            <p:ph type="body" sz="half" idx="2"/>
          </p:nvPr>
        </p:nvSpPr>
        <p:spPr>
          <a:xfrm>
            <a:off x="608172" y="5410200"/>
            <a:ext cx="3963432" cy="762000"/>
          </a:xfrm>
        </p:spPr>
        <p:txBody>
          <a:bodyPr>
            <a:normAutofit/>
          </a:bodyPr>
          <a:lstStyle>
            <a:lvl1pPr marL="0" indent="0">
              <a:spcBef>
                <a:spcPts val="0"/>
              </a:spcBef>
              <a:buNone/>
              <a:defRPr sz="1500">
                <a:solidFill>
                  <a:schemeClr val="tx1"/>
                </a:solidFill>
              </a:defRPr>
            </a:lvl1pPr>
            <a:lvl2pPr marL="342997" indent="0">
              <a:buNone/>
              <a:defRPr sz="900"/>
            </a:lvl2pPr>
            <a:lvl3pPr marL="685994" indent="0">
              <a:buNone/>
              <a:defRPr sz="750"/>
            </a:lvl3pPr>
            <a:lvl4pPr marL="1028991" indent="0">
              <a:buNone/>
              <a:defRPr sz="675"/>
            </a:lvl4pPr>
            <a:lvl5pPr marL="1371989" indent="0">
              <a:buNone/>
              <a:defRPr sz="675"/>
            </a:lvl5pPr>
            <a:lvl6pPr marL="1714986" indent="0">
              <a:buNone/>
              <a:defRPr sz="675"/>
            </a:lvl6pPr>
            <a:lvl7pPr marL="2057983" indent="0">
              <a:buNone/>
              <a:defRPr sz="675"/>
            </a:lvl7pPr>
            <a:lvl8pPr marL="2400980" indent="0">
              <a:buNone/>
              <a:defRPr sz="675"/>
            </a:lvl8pPr>
            <a:lvl9pPr marL="2743977"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30270438-8C1F-48FD-A82C-C57BB7B71263}" type="datetime1">
              <a:rPr lang="en-US" smtClean="0"/>
              <a:t>4/24/2025</a:t>
            </a:fld>
            <a:endParaRPr/>
          </a:p>
        </p:txBody>
      </p:sp>
      <p:sp>
        <p:nvSpPr>
          <p:cNvPr id="6" name="Footer Placeholder 5"/>
          <p:cNvSpPr>
            <a:spLocks noGrp="1"/>
          </p:cNvSpPr>
          <p:nvPr>
            <p:ph type="ftr" sz="quarter" idx="11"/>
          </p:nvPr>
        </p:nvSpPr>
        <p:spPr/>
        <p:txBody>
          <a:bodyPr/>
          <a:lstStyle/>
          <a:p>
            <a:r>
              <a:rPr lang="en-US"/>
              <a:t>Inside America's Opioid Crisis: 12 Hard Lessons for Today’s Drug War © Bloomsbury Publishing Inc. 2026</a:t>
            </a:r>
            <a:endParaRPr dirty="0"/>
          </a:p>
        </p:txBody>
      </p:sp>
      <p:sp>
        <p:nvSpPr>
          <p:cNvPr id="7" name="Slide Number Placeholder 6"/>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3352041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BE9A4A85-6BFA-4F35-940A-E57C5700410C}" type="datetime1">
              <a:rPr lang="en-US" smtClean="0"/>
              <a:t>4/24/2025</a:t>
            </a:fld>
            <a:endParaRPr/>
          </a:p>
        </p:txBody>
      </p:sp>
      <p:sp>
        <p:nvSpPr>
          <p:cNvPr id="5" name="Footer Placeholder 4"/>
          <p:cNvSpPr>
            <a:spLocks noGrp="1"/>
          </p:cNvSpPr>
          <p:nvPr>
            <p:ph type="ftr" sz="quarter" idx="11"/>
          </p:nvPr>
        </p:nvSpPr>
        <p:spPr/>
        <p:txBody>
          <a:bodyPr/>
          <a:lstStyle/>
          <a:p>
            <a:r>
              <a:rPr lang="en-US"/>
              <a:t>Inside America's Opioid Crisis: 12 Hard Lessons for Today’s Drug War © Bloomsbury Publishing Inc. 2026</a:t>
            </a:r>
            <a:endParaRPr dirty="0"/>
          </a:p>
        </p:txBody>
      </p:sp>
      <p:sp>
        <p:nvSpPr>
          <p:cNvPr id="6" name="Slide Number Placeholder 5"/>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2176294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288093" y="685800"/>
            <a:ext cx="1295739"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608176" y="685800"/>
            <a:ext cx="9476721" cy="5486400"/>
          </a:xfrm>
        </p:spPr>
        <p:txBody>
          <a:bodyPr vert="eaVert"/>
          <a:lstStyle>
            <a:lvl5pPr>
              <a:defRPr/>
            </a:lvl5pPr>
            <a:lvl6pPr>
              <a:defRPr/>
            </a:lvl6pPr>
            <a:lvl7pPr>
              <a:defRPr/>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5756FC72-8CE5-4535-B2D3-B3C1FDBEAB45}" type="datetime1">
              <a:rPr lang="en-US" smtClean="0"/>
              <a:t>4/24/2025</a:t>
            </a:fld>
            <a:endParaRPr/>
          </a:p>
        </p:txBody>
      </p:sp>
      <p:sp>
        <p:nvSpPr>
          <p:cNvPr id="5" name="Footer Placeholder 4"/>
          <p:cNvSpPr>
            <a:spLocks noGrp="1"/>
          </p:cNvSpPr>
          <p:nvPr>
            <p:ph type="ftr" sz="quarter" idx="11"/>
          </p:nvPr>
        </p:nvSpPr>
        <p:spPr/>
        <p:txBody>
          <a:bodyPr/>
          <a:lstStyle/>
          <a:p>
            <a:r>
              <a:rPr lang="en-US"/>
              <a:t>Inside America's Opioid Crisis: 12 Hard Lessons for Today’s Drug War © Bloomsbury Publishing Inc. 2026</a:t>
            </a:r>
            <a:endParaRPr dirty="0"/>
          </a:p>
        </p:txBody>
      </p:sp>
      <p:sp>
        <p:nvSpPr>
          <p:cNvPr id="6" name="Slide Number Placeholder 5"/>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3850052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5105400"/>
            <a:ext cx="10974229" cy="10668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94149" y="685808"/>
            <a:ext cx="10289680" cy="419099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609600" y="6356359"/>
            <a:ext cx="2844800" cy="365125"/>
          </a:xfrm>
          <a:prstGeom prst="rect">
            <a:avLst/>
          </a:prstGeom>
        </p:spPr>
        <p:txBody>
          <a:bodyPr vert="horz" lIns="91440" tIns="45720" rIns="91440" bIns="45720" rtlCol="0" anchor="ctr"/>
          <a:lstStyle>
            <a:lvl1pPr algn="l">
              <a:defRPr sz="900">
                <a:solidFill>
                  <a:schemeClr val="tx2">
                    <a:lumMod val="65000"/>
                    <a:lumOff val="35000"/>
                  </a:schemeClr>
                </a:solidFill>
              </a:defRPr>
            </a:lvl1pPr>
          </a:lstStyle>
          <a:p>
            <a:fld id="{72AC6721-A354-4AD7-8547-0F8915816F7B}" type="datetime1">
              <a:rPr lang="en-US" smtClean="0"/>
              <a:t>4/24/2025</a:t>
            </a:fld>
            <a:endParaRPr lang="en-US" dirty="0"/>
          </a:p>
        </p:txBody>
      </p:sp>
      <p:sp>
        <p:nvSpPr>
          <p:cNvPr id="5" name="Footer Placeholder 4"/>
          <p:cNvSpPr>
            <a:spLocks noGrp="1"/>
          </p:cNvSpPr>
          <p:nvPr>
            <p:ph type="ftr" sz="quarter" idx="3"/>
          </p:nvPr>
        </p:nvSpPr>
        <p:spPr>
          <a:xfrm>
            <a:off x="4165600" y="6356359"/>
            <a:ext cx="3860800" cy="365125"/>
          </a:xfrm>
          <a:prstGeom prst="rect">
            <a:avLst/>
          </a:prstGeom>
        </p:spPr>
        <p:txBody>
          <a:bodyPr vert="horz" lIns="91440" tIns="45720" rIns="91440" bIns="45720" rtlCol="0" anchor="ctr"/>
          <a:lstStyle>
            <a:lvl1pPr algn="ctr">
              <a:defRPr sz="900">
                <a:solidFill>
                  <a:schemeClr val="tx2">
                    <a:lumMod val="65000"/>
                    <a:lumOff val="35000"/>
                  </a:schemeClr>
                </a:solidFill>
              </a:defRPr>
            </a:lvl1pPr>
          </a:lstStyle>
          <a:p>
            <a:r>
              <a:rPr lang="en-US"/>
              <a:t>Inside America's Opioid Crisis: 12 Hard Lessons for Today’s Drug War © Bloomsbury Publishing Inc. 2026</a:t>
            </a:r>
            <a:endParaRPr lang="en-US" dirty="0"/>
          </a:p>
        </p:txBody>
      </p:sp>
      <p:sp>
        <p:nvSpPr>
          <p:cNvPr id="6" name="Slide Number Placeholder 5"/>
          <p:cNvSpPr>
            <a:spLocks noGrp="1"/>
          </p:cNvSpPr>
          <p:nvPr>
            <p:ph type="sldNum" sz="quarter" idx="4"/>
          </p:nvPr>
        </p:nvSpPr>
        <p:spPr>
          <a:xfrm>
            <a:off x="8737601" y="6356359"/>
            <a:ext cx="2844800" cy="365125"/>
          </a:xfrm>
          <a:prstGeom prst="rect">
            <a:avLst/>
          </a:prstGeom>
        </p:spPr>
        <p:txBody>
          <a:bodyPr vert="horz" lIns="91440" tIns="45720" rIns="91440" bIns="45720" rtlCol="0" anchor="ctr"/>
          <a:lstStyle>
            <a:lvl1pPr algn="r">
              <a:defRPr sz="900">
                <a:solidFill>
                  <a:schemeClr val="tx2">
                    <a:lumMod val="65000"/>
                    <a:lumOff val="35000"/>
                  </a:schemeClr>
                </a:solidFill>
              </a:defRPr>
            </a:lvl1pPr>
          </a:lstStyle>
          <a:p>
            <a:fld id="{A3F31473-23EB-4724-8B59-FE6D21D89FA4}" type="slidenum">
              <a:rPr lang="en-US" smtClean="0"/>
              <a:pPr/>
              <a:t>‹#›</a:t>
            </a:fld>
            <a:endParaRPr lang="en-US"/>
          </a:p>
        </p:txBody>
      </p:sp>
    </p:spTree>
    <p:extLst>
      <p:ext uri="{BB962C8B-B14F-4D97-AF65-F5344CB8AC3E}">
        <p14:creationId xmlns:p14="http://schemas.microsoft.com/office/powerpoint/2010/main" val="344928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685994" rtl="0" eaLnBrk="1" latinLnBrk="0" hangingPunct="1">
        <a:lnSpc>
          <a:spcPct val="80000"/>
        </a:lnSpc>
        <a:spcBef>
          <a:spcPct val="0"/>
        </a:spcBef>
        <a:buNone/>
        <a:defRPr sz="2701" kern="1200">
          <a:solidFill>
            <a:schemeClr val="accent1"/>
          </a:solidFill>
          <a:latin typeface="+mj-lt"/>
          <a:ea typeface="+mj-ea"/>
          <a:cs typeface="+mj-cs"/>
        </a:defRPr>
      </a:lvl1pPr>
    </p:titleStyle>
    <p:bodyStyle>
      <a:lvl1pPr marL="171499" indent="-171499" algn="l" defTabSz="685994" rtl="0" eaLnBrk="1" latinLnBrk="0" hangingPunct="1">
        <a:lnSpc>
          <a:spcPct val="90000"/>
        </a:lnSpc>
        <a:spcBef>
          <a:spcPts val="1350"/>
        </a:spcBef>
        <a:buClr>
          <a:schemeClr val="tx1"/>
        </a:buClr>
        <a:buSzPct val="80000"/>
        <a:buFont typeface="Arial" pitchFamily="34" charset="0"/>
        <a:buChar char="•"/>
        <a:defRPr sz="2101" kern="1200">
          <a:solidFill>
            <a:schemeClr val="tx1"/>
          </a:solidFill>
          <a:latin typeface="+mn-lt"/>
          <a:ea typeface="+mn-ea"/>
          <a:cs typeface="+mn-cs"/>
        </a:defRPr>
      </a:lvl1pPr>
      <a:lvl2pPr marL="462094" indent="-214373" algn="l" defTabSz="685994" rtl="0" eaLnBrk="1" latinLnBrk="0" hangingPunct="1">
        <a:lnSpc>
          <a:spcPct val="90000"/>
        </a:lnSpc>
        <a:spcBef>
          <a:spcPts val="450"/>
        </a:spcBef>
        <a:buSzPct val="80000"/>
        <a:buFont typeface="Corbel" pitchFamily="34" charset="0"/>
        <a:buChar char="–"/>
        <a:defRPr sz="1800" kern="1200">
          <a:solidFill>
            <a:schemeClr val="tx1"/>
          </a:solidFill>
          <a:latin typeface="+mn-lt"/>
          <a:ea typeface="+mn-ea"/>
          <a:cs typeface="+mn-cs"/>
        </a:defRPr>
      </a:lvl2pPr>
      <a:lvl3pPr marL="747733" indent="-171499" algn="l" defTabSz="685994" rtl="0" eaLnBrk="1" latinLnBrk="0" hangingPunct="1">
        <a:lnSpc>
          <a:spcPct val="90000"/>
        </a:lnSpc>
        <a:spcBef>
          <a:spcPts val="450"/>
        </a:spcBef>
        <a:buClr>
          <a:schemeClr val="tx1"/>
        </a:buClr>
        <a:buSzPct val="80000"/>
        <a:buFont typeface="Arial" pitchFamily="34" charset="0"/>
        <a:buChar char="•"/>
        <a:defRPr sz="1500" kern="1200">
          <a:solidFill>
            <a:schemeClr val="tx1"/>
          </a:solidFill>
          <a:latin typeface="+mn-lt"/>
          <a:ea typeface="+mn-ea"/>
          <a:cs typeface="+mn-cs"/>
        </a:defRPr>
      </a:lvl3pPr>
      <a:lvl4pPr marL="1035851" indent="-212658" algn="l" defTabSz="685994" rtl="0" eaLnBrk="1" latinLnBrk="0" hangingPunct="1">
        <a:lnSpc>
          <a:spcPct val="90000"/>
        </a:lnSpc>
        <a:spcBef>
          <a:spcPts val="450"/>
        </a:spcBef>
        <a:buFont typeface="Corbel" pitchFamily="34" charset="0"/>
        <a:buChar char="–"/>
        <a:defRPr sz="1350" kern="1200">
          <a:solidFill>
            <a:schemeClr val="tx1"/>
          </a:solidFill>
          <a:latin typeface="+mn-lt"/>
          <a:ea typeface="+mn-ea"/>
          <a:cs typeface="+mn-cs"/>
        </a:defRPr>
      </a:lvl4pPr>
      <a:lvl5pPr marL="1323969" indent="-171499" algn="l" defTabSz="685994" rtl="0" eaLnBrk="1" latinLnBrk="0" hangingPunct="1">
        <a:lnSpc>
          <a:spcPct val="90000"/>
        </a:lnSpc>
        <a:spcBef>
          <a:spcPts val="450"/>
        </a:spcBef>
        <a:buClr>
          <a:schemeClr val="tx1"/>
        </a:buClr>
        <a:buSzPct val="80000"/>
        <a:buFont typeface="Arial" pitchFamily="34" charset="0"/>
        <a:buChar char="•"/>
        <a:defRPr sz="1350" kern="1200">
          <a:solidFill>
            <a:schemeClr val="tx1"/>
          </a:solidFill>
          <a:latin typeface="+mn-lt"/>
          <a:ea typeface="+mn-ea"/>
          <a:cs typeface="+mn-cs"/>
        </a:defRPr>
      </a:lvl5pPr>
      <a:lvl6pPr marL="1612087" indent="-212658" algn="l" defTabSz="685994" rtl="0" eaLnBrk="1" latinLnBrk="0" hangingPunct="1">
        <a:lnSpc>
          <a:spcPct val="90000"/>
        </a:lnSpc>
        <a:spcBef>
          <a:spcPts val="450"/>
        </a:spcBef>
        <a:buFont typeface="Corbel" pitchFamily="34" charset="0"/>
        <a:buChar char="–"/>
        <a:defRPr sz="1350" kern="1200" baseline="0">
          <a:solidFill>
            <a:schemeClr val="tx1"/>
          </a:solidFill>
          <a:latin typeface="+mn-lt"/>
          <a:ea typeface="+mn-ea"/>
          <a:cs typeface="+mn-cs"/>
        </a:defRPr>
      </a:lvl6pPr>
      <a:lvl7pPr marL="1900205" indent="-171499" algn="l" defTabSz="685994" rtl="0" eaLnBrk="1" latinLnBrk="0" hangingPunct="1">
        <a:lnSpc>
          <a:spcPct val="90000"/>
        </a:lnSpc>
        <a:spcBef>
          <a:spcPts val="450"/>
        </a:spcBef>
        <a:buSzPct val="80000"/>
        <a:buFont typeface="Arial" pitchFamily="34" charset="0"/>
        <a:buChar char="•"/>
        <a:defRPr sz="1350" kern="1200" baseline="0">
          <a:solidFill>
            <a:schemeClr val="tx1"/>
          </a:solidFill>
          <a:latin typeface="+mn-lt"/>
          <a:ea typeface="+mn-ea"/>
          <a:cs typeface="+mn-cs"/>
        </a:defRPr>
      </a:lvl7pPr>
      <a:lvl8pPr marL="2188321" indent="-212658" algn="l" defTabSz="685994" rtl="0" eaLnBrk="1" latinLnBrk="0" hangingPunct="1">
        <a:lnSpc>
          <a:spcPct val="90000"/>
        </a:lnSpc>
        <a:spcBef>
          <a:spcPts val="450"/>
        </a:spcBef>
        <a:buFont typeface="Corbel" pitchFamily="34" charset="0"/>
        <a:buChar char="–"/>
        <a:defRPr sz="1350" kern="1200" baseline="0">
          <a:solidFill>
            <a:schemeClr val="tx1"/>
          </a:solidFill>
          <a:latin typeface="+mn-lt"/>
          <a:ea typeface="+mn-ea"/>
          <a:cs typeface="+mn-cs"/>
        </a:defRPr>
      </a:lvl8pPr>
      <a:lvl9pPr marL="2476439" indent="-171499" algn="l" defTabSz="685994" rtl="0" eaLnBrk="1" latinLnBrk="0" hangingPunct="1">
        <a:lnSpc>
          <a:spcPct val="90000"/>
        </a:lnSpc>
        <a:spcBef>
          <a:spcPts val="450"/>
        </a:spcBef>
        <a:buSzPct val="80000"/>
        <a:buFont typeface="Arial" pitchFamily="34" charset="0"/>
        <a:buChar char="•"/>
        <a:defRPr sz="1350" kern="1200">
          <a:solidFill>
            <a:schemeClr val="tx1"/>
          </a:solidFill>
          <a:latin typeface="+mn-lt"/>
          <a:ea typeface="+mn-ea"/>
          <a:cs typeface="+mn-cs"/>
        </a:defRPr>
      </a:lvl9pPr>
    </p:bodyStyle>
    <p:otherStyle>
      <a:defPPr>
        <a:defRPr/>
      </a:defPPr>
      <a:lvl1pPr marL="0" algn="l" defTabSz="685994" rtl="0" eaLnBrk="1" latinLnBrk="0" hangingPunct="1">
        <a:defRPr sz="1350" kern="1200">
          <a:solidFill>
            <a:schemeClr val="tx1"/>
          </a:solidFill>
          <a:latin typeface="+mn-lt"/>
          <a:ea typeface="+mn-ea"/>
          <a:cs typeface="+mn-cs"/>
        </a:defRPr>
      </a:lvl1pPr>
      <a:lvl2pPr marL="342997" algn="l" defTabSz="685994" rtl="0" eaLnBrk="1" latinLnBrk="0" hangingPunct="1">
        <a:defRPr sz="1350" kern="1200">
          <a:solidFill>
            <a:schemeClr val="tx1"/>
          </a:solidFill>
          <a:latin typeface="+mn-lt"/>
          <a:ea typeface="+mn-ea"/>
          <a:cs typeface="+mn-cs"/>
        </a:defRPr>
      </a:lvl2pPr>
      <a:lvl3pPr marL="685994" algn="l" defTabSz="685994" rtl="0" eaLnBrk="1" latinLnBrk="0" hangingPunct="1">
        <a:defRPr sz="1350" kern="1200">
          <a:solidFill>
            <a:schemeClr val="tx1"/>
          </a:solidFill>
          <a:latin typeface="+mn-lt"/>
          <a:ea typeface="+mn-ea"/>
          <a:cs typeface="+mn-cs"/>
        </a:defRPr>
      </a:lvl3pPr>
      <a:lvl4pPr marL="1028991" algn="l" defTabSz="685994" rtl="0" eaLnBrk="1" latinLnBrk="0" hangingPunct="1">
        <a:defRPr sz="1350" kern="1200">
          <a:solidFill>
            <a:schemeClr val="tx1"/>
          </a:solidFill>
          <a:latin typeface="+mn-lt"/>
          <a:ea typeface="+mn-ea"/>
          <a:cs typeface="+mn-cs"/>
        </a:defRPr>
      </a:lvl4pPr>
      <a:lvl5pPr marL="1371989" algn="l" defTabSz="685994" rtl="0" eaLnBrk="1" latinLnBrk="0" hangingPunct="1">
        <a:defRPr sz="1350" kern="1200">
          <a:solidFill>
            <a:schemeClr val="tx1"/>
          </a:solidFill>
          <a:latin typeface="+mn-lt"/>
          <a:ea typeface="+mn-ea"/>
          <a:cs typeface="+mn-cs"/>
        </a:defRPr>
      </a:lvl5pPr>
      <a:lvl6pPr marL="1714986" algn="l" defTabSz="685994" rtl="0" eaLnBrk="1" latinLnBrk="0" hangingPunct="1">
        <a:defRPr sz="1350" kern="1200">
          <a:solidFill>
            <a:schemeClr val="tx1"/>
          </a:solidFill>
          <a:latin typeface="+mn-lt"/>
          <a:ea typeface="+mn-ea"/>
          <a:cs typeface="+mn-cs"/>
        </a:defRPr>
      </a:lvl6pPr>
      <a:lvl7pPr marL="2057983" algn="l" defTabSz="685994" rtl="0" eaLnBrk="1" latinLnBrk="0" hangingPunct="1">
        <a:defRPr sz="1350" kern="1200">
          <a:solidFill>
            <a:schemeClr val="tx1"/>
          </a:solidFill>
          <a:latin typeface="+mn-lt"/>
          <a:ea typeface="+mn-ea"/>
          <a:cs typeface="+mn-cs"/>
        </a:defRPr>
      </a:lvl7pPr>
      <a:lvl8pPr marL="2400980" algn="l" defTabSz="685994" rtl="0" eaLnBrk="1" latinLnBrk="0" hangingPunct="1">
        <a:defRPr sz="1350" kern="1200">
          <a:solidFill>
            <a:schemeClr val="tx1"/>
          </a:solidFill>
          <a:latin typeface="+mn-lt"/>
          <a:ea typeface="+mn-ea"/>
          <a:cs typeface="+mn-cs"/>
        </a:defRPr>
      </a:lvl8pPr>
      <a:lvl9pPr marL="2743977" algn="l" defTabSz="685994"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_Toc154039392"/><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_Toc154039392"/><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_Toc154039392"/><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_Toc154039392"/><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_Toc154039392"/><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_Toc154039392"/><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_Toc154039392"/><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_Toc154039392"/><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_Toc154039392"/><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_Toc154039392"/><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_Toc154039392"/><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_Toc154039392"/><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_Toc154039392"/><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mailto:RichBaum@Hot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4181" y="2576484"/>
            <a:ext cx="8743637" cy="2362200"/>
          </a:xfrm>
        </p:spPr>
        <p:txBody>
          <a:bodyPr>
            <a:noAutofit/>
          </a:bodyPr>
          <a:lstStyle/>
          <a:p>
            <a:pPr algn="just"/>
            <a:r>
              <a:rPr lang="en-US" sz="1800" b="1" dirty="0"/>
              <a:t>Stunning book by one of the country’s most experienced drug policy experts and a former Acting White House Drug Czar exposes past drug war failures and offers a bold 10-year, $100 billion plan to take on today’s lethal opioid epidemic at home and abroad.</a:t>
            </a:r>
            <a:endParaRPr lang="en-US" sz="1800" b="1" i="1" dirty="0">
              <a:solidFill>
                <a:srgbClr val="FF0000"/>
              </a:solidFill>
            </a:endParaRPr>
          </a:p>
        </p:txBody>
      </p:sp>
      <p:sp>
        <p:nvSpPr>
          <p:cNvPr id="3" name="Subtitle 2"/>
          <p:cNvSpPr>
            <a:spLocks noGrp="1"/>
          </p:cNvSpPr>
          <p:nvPr>
            <p:ph idx="1"/>
          </p:nvPr>
        </p:nvSpPr>
        <p:spPr>
          <a:xfrm>
            <a:off x="951160" y="1797045"/>
            <a:ext cx="10289680" cy="1523992"/>
          </a:xfrm>
        </p:spPr>
        <p:txBody>
          <a:bodyPr>
            <a:noAutofit/>
          </a:bodyPr>
          <a:lstStyle/>
          <a:p>
            <a:pPr marL="0" indent="0" algn="ctr">
              <a:buNone/>
            </a:pPr>
            <a:r>
              <a:rPr lang="en-US" sz="4400" b="1" dirty="0">
                <a:solidFill>
                  <a:srgbClr val="FF0000"/>
                </a:solidFill>
              </a:rPr>
              <a:t>Inside America’s Opioid Crisis</a:t>
            </a:r>
            <a:br>
              <a:rPr lang="en-US" sz="4400" b="1" i="1" dirty="0">
                <a:solidFill>
                  <a:srgbClr val="FF0000"/>
                </a:solidFill>
              </a:rPr>
            </a:br>
            <a:r>
              <a:rPr lang="en-US" sz="2400" b="1" i="1" dirty="0">
                <a:solidFill>
                  <a:srgbClr val="FF0000"/>
                </a:solidFill>
              </a:rPr>
              <a:t>12 Hard Lessons for Today’s Drug War</a:t>
            </a:r>
            <a:endParaRPr lang="en-US" sz="2400" b="1" dirty="0"/>
          </a:p>
        </p:txBody>
      </p:sp>
      <p:sp>
        <p:nvSpPr>
          <p:cNvPr id="4" name="Slide Number Placeholder 3">
            <a:extLst>
              <a:ext uri="{FF2B5EF4-FFF2-40B4-BE49-F238E27FC236}">
                <a16:creationId xmlns:a16="http://schemas.microsoft.com/office/drawing/2014/main" id="{4259DEC2-4C4D-4CDF-B846-A7249A158D5C}"/>
              </a:ext>
            </a:extLst>
          </p:cNvPr>
          <p:cNvSpPr>
            <a:spLocks noGrp="1"/>
          </p:cNvSpPr>
          <p:nvPr>
            <p:ph type="sldNum" sz="quarter" idx="12"/>
          </p:nvPr>
        </p:nvSpPr>
        <p:spPr/>
        <p:txBody>
          <a:bodyPr/>
          <a:lstStyle/>
          <a:p>
            <a:fld id="{A3F31473-23EB-4724-8B59-FE6D21D89FA4}" type="slidenum">
              <a:rPr lang="en-US" smtClean="0"/>
              <a:pPr/>
              <a:t>0</a:t>
            </a:fld>
            <a:endParaRPr lang="en-US"/>
          </a:p>
        </p:txBody>
      </p:sp>
      <p:sp>
        <p:nvSpPr>
          <p:cNvPr id="5" name="Footer Placeholder 4">
            <a:extLst>
              <a:ext uri="{FF2B5EF4-FFF2-40B4-BE49-F238E27FC236}">
                <a16:creationId xmlns:a16="http://schemas.microsoft.com/office/drawing/2014/main" id="{5CE7DC33-DA49-C6D4-DEF2-64B156915250}"/>
              </a:ext>
            </a:extLst>
          </p:cNvPr>
          <p:cNvSpPr>
            <a:spLocks noGrp="1"/>
          </p:cNvSpPr>
          <p:nvPr>
            <p:ph type="ftr" sz="quarter" idx="11"/>
          </p:nvPr>
        </p:nvSpPr>
        <p:spPr/>
        <p:txBody>
          <a:bodyPr/>
          <a:lstStyle/>
          <a:p>
            <a:r>
              <a:rPr lang="en-US" i="1" dirty="0"/>
              <a:t>Inside America's Opioid Crisis: 12 Hard Lessons for Today’s Drug War </a:t>
            </a:r>
          </a:p>
          <a:p>
            <a:r>
              <a:rPr lang="en-US" dirty="0"/>
              <a:t>© Bloomsbury Publishing Inc. 2026</a:t>
            </a:r>
          </a:p>
        </p:txBody>
      </p:sp>
    </p:spTree>
    <p:extLst>
      <p:ext uri="{BB962C8B-B14F-4D97-AF65-F5344CB8AC3E}">
        <p14:creationId xmlns:p14="http://schemas.microsoft.com/office/powerpoint/2010/main" val="34408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92F86-29F2-0835-8E53-D17389A3E3B1}"/>
              </a:ext>
            </a:extLst>
          </p:cNvPr>
          <p:cNvSpPr>
            <a:spLocks noGrp="1"/>
          </p:cNvSpPr>
          <p:nvPr>
            <p:ph type="title"/>
          </p:nvPr>
        </p:nvSpPr>
        <p:spPr>
          <a:xfrm>
            <a:off x="685800" y="136522"/>
            <a:ext cx="10668000" cy="478055"/>
          </a:xfrm>
        </p:spPr>
        <p:txBody>
          <a:bodyPr>
            <a:noAutofit/>
          </a:bodyPr>
          <a:lstStyle/>
          <a:p>
            <a:r>
              <a:rPr lang="en-US" sz="2800" b="1" dirty="0">
                <a:solidFill>
                  <a:srgbClr val="FF0000"/>
                </a:solidFill>
                <a:ea typeface="+mn-ea"/>
                <a:cs typeface="Arial" panose="020B0604020202020204" pitchFamily="34" charset="0"/>
              </a:rPr>
              <a:t>First time author offers innovative, practical solutions to opioid crisis</a:t>
            </a:r>
          </a:p>
        </p:txBody>
      </p:sp>
      <p:sp>
        <p:nvSpPr>
          <p:cNvPr id="3" name="Content Placeholder 2">
            <a:extLst>
              <a:ext uri="{FF2B5EF4-FFF2-40B4-BE49-F238E27FC236}">
                <a16:creationId xmlns:a16="http://schemas.microsoft.com/office/drawing/2014/main" id="{AD246939-5A4F-6EC0-CA25-5623BED5C644}"/>
              </a:ext>
            </a:extLst>
          </p:cNvPr>
          <p:cNvSpPr>
            <a:spLocks noGrp="1"/>
          </p:cNvSpPr>
          <p:nvPr>
            <p:ph idx="1"/>
          </p:nvPr>
        </p:nvSpPr>
        <p:spPr>
          <a:xfrm>
            <a:off x="179672" y="614577"/>
            <a:ext cx="12039600" cy="5481423"/>
          </a:xfrm>
        </p:spPr>
        <p:txBody>
          <a:bodyPr>
            <a:normAutofit/>
          </a:bodyPr>
          <a:lstStyle/>
          <a:p>
            <a:r>
              <a:rPr lang="en-US" sz="1800" dirty="0"/>
              <a:t>Richard Baum has been fighting the drug war through five Presidential administrations, rising to  be Acting White House Drug Czar and the Executive Director of the President’s Commission on Combating Drug Addiction and the Opioid Crisis.</a:t>
            </a:r>
          </a:p>
          <a:p>
            <a:r>
              <a:rPr lang="en-US" sz="1800" dirty="0"/>
              <a:t>He is the rare, long servicing public official who has seen firsthand the consequences of U.S. drug policy throughout both the crack cocaine and the opioid epidemic not just as a federal official but also as a Congressional staffer, a journalist, and a non-profit writer and researcher.</a:t>
            </a:r>
          </a:p>
          <a:p>
            <a:r>
              <a:rPr lang="en-US" sz="1800" dirty="0"/>
              <a:t>Baum describes his own journey, from a true believer in harsh approaches to drug crimes, to a compassionate advocate for justice reform and second chances for those struggling with addiction. </a:t>
            </a:r>
          </a:p>
          <a:p>
            <a:r>
              <a:rPr lang="en-US" sz="1800" dirty="0"/>
              <a:t>The book reveals both the reckless and greedy marketing practices of big pharma and the tragic errors by government early in the opioid crisis. </a:t>
            </a:r>
          </a:p>
          <a:p>
            <a:r>
              <a:rPr lang="en-US" sz="1800" dirty="0"/>
              <a:t>But the book doesn’t just fix blame on those who caused the current drug crisis, it also spells out practical solutions to the drug problems vexing us today. </a:t>
            </a:r>
          </a:p>
          <a:p>
            <a:r>
              <a:rPr lang="en-US" sz="1800" dirty="0"/>
              <a:t>He offers a blunt warning that the country must invest now, or pay more later, and recommends a $100 billion, ten-year plan funded by an “opioid crisis fee” to be imposed on the pharmaceutical industry.</a:t>
            </a:r>
          </a:p>
          <a:p>
            <a:r>
              <a:rPr lang="en-US" sz="1800" dirty="0"/>
              <a:t>He proposes new approaches to prevention, treatment, harm reduction, and drug enforcement that should be financed by federal funds, but can be used in every city, county and state immediately.</a:t>
            </a:r>
          </a:p>
          <a:p>
            <a:r>
              <a:rPr lang="en-US" sz="1800" dirty="0"/>
              <a:t>Baum urges country to heed </a:t>
            </a:r>
            <a:r>
              <a:rPr lang="en-US" sz="1800" i="1" dirty="0"/>
              <a:t>the 12 hard lessons from inside the war on drugs.</a:t>
            </a:r>
            <a:endParaRPr lang="en-US" sz="1800" dirty="0"/>
          </a:p>
          <a:p>
            <a:endParaRPr lang="en-US" sz="1800" dirty="0"/>
          </a:p>
        </p:txBody>
      </p:sp>
      <p:sp>
        <p:nvSpPr>
          <p:cNvPr id="4" name="Slide Number Placeholder 3">
            <a:extLst>
              <a:ext uri="{FF2B5EF4-FFF2-40B4-BE49-F238E27FC236}">
                <a16:creationId xmlns:a16="http://schemas.microsoft.com/office/drawing/2014/main" id="{0EC8D395-A8A4-00B6-3198-1E5C0AF3F8E1}"/>
              </a:ext>
            </a:extLst>
          </p:cNvPr>
          <p:cNvSpPr>
            <a:spLocks noGrp="1"/>
          </p:cNvSpPr>
          <p:nvPr>
            <p:ph type="sldNum" sz="quarter" idx="12"/>
          </p:nvPr>
        </p:nvSpPr>
        <p:spPr/>
        <p:txBody>
          <a:bodyPr/>
          <a:lstStyle/>
          <a:p>
            <a:fld id="{A3F31473-23EB-4724-8B59-FE6D21D89FA4}" type="slidenum">
              <a:rPr lang="en-US" smtClean="0"/>
              <a:t>1</a:t>
            </a:fld>
            <a:endParaRPr lang="en-US" dirty="0"/>
          </a:p>
        </p:txBody>
      </p:sp>
      <p:sp>
        <p:nvSpPr>
          <p:cNvPr id="5" name="Footer Placeholder 4">
            <a:extLst>
              <a:ext uri="{FF2B5EF4-FFF2-40B4-BE49-F238E27FC236}">
                <a16:creationId xmlns:a16="http://schemas.microsoft.com/office/drawing/2014/main" id="{DDCC957B-2719-8EC0-9C58-F0BDAABADCF3}"/>
              </a:ext>
            </a:extLst>
          </p:cNvPr>
          <p:cNvSpPr>
            <a:spLocks noGrp="1"/>
          </p:cNvSpPr>
          <p:nvPr>
            <p:ph type="ftr" sz="quarter" idx="11"/>
          </p:nvPr>
        </p:nvSpPr>
        <p:spPr/>
        <p:txBody>
          <a:bodyPr/>
          <a:lstStyle/>
          <a:p>
            <a:r>
              <a:rPr lang="en-US" i="1" dirty="0"/>
              <a:t>Inside America's Opioid Crisis: 12 Hard Lessons for Today’s Drug War</a:t>
            </a:r>
            <a:r>
              <a:rPr lang="en-US" dirty="0"/>
              <a:t> </a:t>
            </a:r>
          </a:p>
          <a:p>
            <a:r>
              <a:rPr lang="en-US" dirty="0"/>
              <a:t>© Bloomsbury Publishing Inc. 2026</a:t>
            </a:r>
          </a:p>
        </p:txBody>
      </p:sp>
    </p:spTree>
    <p:extLst>
      <p:ext uri="{BB962C8B-B14F-4D97-AF65-F5344CB8AC3E}">
        <p14:creationId xmlns:p14="http://schemas.microsoft.com/office/powerpoint/2010/main" val="4270304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061EF-63F4-9112-B51F-91E277428B6E}"/>
              </a:ext>
            </a:extLst>
          </p:cNvPr>
          <p:cNvSpPr>
            <a:spLocks noGrp="1"/>
          </p:cNvSpPr>
          <p:nvPr>
            <p:ph type="title"/>
          </p:nvPr>
        </p:nvSpPr>
        <p:spPr>
          <a:xfrm>
            <a:off x="2259196" y="1143000"/>
            <a:ext cx="8485004" cy="1066800"/>
          </a:xfrm>
        </p:spPr>
        <p:txBody>
          <a:bodyPr>
            <a:normAutofit fontScale="90000"/>
          </a:bodyPr>
          <a:lstStyle/>
          <a:p>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br>
            <a:endParaRPr lang="en-US" dirty="0"/>
          </a:p>
        </p:txBody>
      </p:sp>
      <p:sp>
        <p:nvSpPr>
          <p:cNvPr id="4" name="Slide Number Placeholder 3">
            <a:extLst>
              <a:ext uri="{FF2B5EF4-FFF2-40B4-BE49-F238E27FC236}">
                <a16:creationId xmlns:a16="http://schemas.microsoft.com/office/drawing/2014/main" id="{B92E5DE5-2D34-E34E-9FA1-F9C5B903F935}"/>
              </a:ext>
            </a:extLst>
          </p:cNvPr>
          <p:cNvSpPr>
            <a:spLocks noGrp="1"/>
          </p:cNvSpPr>
          <p:nvPr>
            <p:ph type="sldNum" sz="quarter" idx="12"/>
          </p:nvPr>
        </p:nvSpPr>
        <p:spPr/>
        <p:txBody>
          <a:bodyPr/>
          <a:lstStyle/>
          <a:p>
            <a:fld id="{A3F31473-23EB-4724-8B59-FE6D21D89FA4}" type="slidenum">
              <a:rPr lang="en-US" smtClean="0"/>
              <a:t>2</a:t>
            </a:fld>
            <a:endParaRPr lang="en-US"/>
          </a:p>
        </p:txBody>
      </p:sp>
      <p:sp>
        <p:nvSpPr>
          <p:cNvPr id="5" name="TextBox 4">
            <a:extLst>
              <a:ext uri="{FF2B5EF4-FFF2-40B4-BE49-F238E27FC236}">
                <a16:creationId xmlns:a16="http://schemas.microsoft.com/office/drawing/2014/main" id="{87050141-4E4E-5A09-D289-C366A4B16781}"/>
              </a:ext>
            </a:extLst>
          </p:cNvPr>
          <p:cNvSpPr txBox="1"/>
          <p:nvPr/>
        </p:nvSpPr>
        <p:spPr>
          <a:xfrm>
            <a:off x="304800" y="609600"/>
            <a:ext cx="11658600" cy="2277547"/>
          </a:xfrm>
          <a:prstGeom prst="rect">
            <a:avLst/>
          </a:prstGeom>
          <a:noFill/>
        </p:spPr>
        <p:txBody>
          <a:bodyPr wrap="square" rtlCol="0">
            <a:spAutoFit/>
          </a:bodyPr>
          <a:lstStyle/>
          <a:p>
            <a:pPr algn="ctr"/>
            <a:r>
              <a:rPr lang="en-US" sz="3200" b="1" u="sng" dirty="0">
                <a:solidFill>
                  <a:srgbClr val="002060"/>
                </a:solidFill>
              </a:rPr>
              <a:t>HARD LESSON #1</a:t>
            </a:r>
          </a:p>
          <a:p>
            <a:pPr algn="ctr"/>
            <a:endParaRPr lang="en-US" sz="1400" b="1" u="sng" dirty="0">
              <a:solidFill>
                <a:srgbClr val="002060"/>
              </a:solidFill>
            </a:endParaRPr>
          </a:p>
          <a:p>
            <a:pPr algn="ctr"/>
            <a:r>
              <a:rPr lang="en-US" sz="3200" b="1" dirty="0">
                <a:solidFill>
                  <a:srgbClr val="002060"/>
                </a:solidFill>
              </a:rPr>
              <a:t>We must confront the two original sins of the drug war – racism and the stigmatization of addiction – to effectively combat today’s epidemic.</a:t>
            </a:r>
          </a:p>
        </p:txBody>
      </p:sp>
      <p:sp>
        <p:nvSpPr>
          <p:cNvPr id="6" name="TextBox 5">
            <a:extLst>
              <a:ext uri="{FF2B5EF4-FFF2-40B4-BE49-F238E27FC236}">
                <a16:creationId xmlns:a16="http://schemas.microsoft.com/office/drawing/2014/main" id="{FADCEDD2-8E6D-8E52-ADB2-D7F7C9520007}"/>
              </a:ext>
            </a:extLst>
          </p:cNvPr>
          <p:cNvSpPr txBox="1"/>
          <p:nvPr/>
        </p:nvSpPr>
        <p:spPr>
          <a:xfrm>
            <a:off x="533400" y="2840772"/>
            <a:ext cx="11049001" cy="3539430"/>
          </a:xfrm>
          <a:prstGeom prst="rect">
            <a:avLst/>
          </a:prstGeom>
          <a:noFill/>
        </p:spPr>
        <p:txBody>
          <a:bodyPr wrap="square" rtlCol="0">
            <a:spAutoFit/>
          </a:bodyPr>
          <a:lstStyle/>
          <a:p>
            <a:r>
              <a:rPr lang="en-US" sz="2400" b="1" u="sng" dirty="0">
                <a:solidFill>
                  <a:srgbClr val="002060"/>
                </a:solidFill>
                <a:latin typeface="Arial" panose="020B0604020202020204" pitchFamily="34" charset="0"/>
                <a:cs typeface="Arial" panose="020B0604020202020204" pitchFamily="34" charset="0"/>
              </a:rPr>
              <a:t>What We Can Do</a:t>
            </a:r>
          </a:p>
          <a:p>
            <a:r>
              <a:rPr lang="en-US" sz="2000" b="1" dirty="0">
                <a:solidFill>
                  <a:schemeClr val="tx2"/>
                </a:solidFill>
                <a:latin typeface="Arial" panose="020B0604020202020204" pitchFamily="34" charset="0"/>
                <a:cs typeface="Arial" panose="020B0604020202020204" pitchFamily="34" charset="0"/>
              </a:rPr>
              <a:t>Establish a </a:t>
            </a:r>
            <a:r>
              <a:rPr lang="en-US" sz="2000" b="1" i="1" dirty="0">
                <a:solidFill>
                  <a:schemeClr val="tx2"/>
                </a:solidFill>
                <a:latin typeface="Arial" panose="020B0604020202020204" pitchFamily="34" charset="0"/>
                <a:cs typeface="Arial" panose="020B0604020202020204" pitchFamily="34" charset="0"/>
              </a:rPr>
              <a:t>National Opioid Epidemic Memorial Museum and Education Center </a:t>
            </a:r>
            <a:r>
              <a:rPr lang="en-US" sz="2000" b="1" dirty="0">
                <a:solidFill>
                  <a:schemeClr val="tx2"/>
                </a:solidFill>
                <a:latin typeface="Arial" panose="020B0604020202020204" pitchFamily="34" charset="0"/>
                <a:cs typeface="Arial" panose="020B0604020202020204" pitchFamily="34" charset="0"/>
              </a:rPr>
              <a:t>in the D.C. area. </a:t>
            </a:r>
            <a:r>
              <a:rPr lang="en-US" sz="2000" dirty="0">
                <a:solidFill>
                  <a:schemeClr val="tx2"/>
                </a:solidFill>
                <a:latin typeface="Arial" panose="020B0604020202020204" pitchFamily="34" charset="0"/>
                <a:cs typeface="Arial" panose="020B0604020202020204" pitchFamily="34" charset="0"/>
              </a:rPr>
              <a:t>This new institution would:</a:t>
            </a:r>
          </a:p>
          <a:p>
            <a:pPr marL="285750" indent="-285750">
              <a:buFont typeface="Arial" panose="020B0604020202020204" pitchFamily="34" charset="0"/>
              <a:buChar char="•"/>
            </a:pPr>
            <a:r>
              <a:rPr lang="en-US" sz="2000" dirty="0">
                <a:solidFill>
                  <a:schemeClr val="tx2"/>
                </a:solidFill>
                <a:latin typeface="Arial" panose="020B0604020202020204" pitchFamily="34" charset="0"/>
                <a:cs typeface="Arial" panose="020B0604020202020204" pitchFamily="34" charset="0"/>
              </a:rPr>
              <a:t>Develop permanent exhibits on both the opioid crisis and earlier epidemics to educate the public on both on how drug problems developed, how they can be addressed, and on the disease of addiction.. </a:t>
            </a:r>
          </a:p>
          <a:p>
            <a:pPr marL="285750" indent="-285750">
              <a:buFont typeface="Arial" panose="020B0604020202020204" pitchFamily="34" charset="0"/>
              <a:buChar char="•"/>
            </a:pPr>
            <a:r>
              <a:rPr lang="en-US" sz="2000" dirty="0">
                <a:solidFill>
                  <a:schemeClr val="tx2"/>
                </a:solidFill>
                <a:latin typeface="Arial" panose="020B0604020202020204" pitchFamily="34" charset="0"/>
                <a:cs typeface="Arial" panose="020B0604020202020204" pitchFamily="34" charset="0"/>
              </a:rPr>
              <a:t>Run a media campaign and research center on combating drug related stigma. </a:t>
            </a:r>
          </a:p>
          <a:p>
            <a:pPr marL="285750" indent="-285750">
              <a:buFont typeface="Arial" panose="020B0604020202020204" pitchFamily="34" charset="0"/>
              <a:buChar char="•"/>
            </a:pPr>
            <a:r>
              <a:rPr lang="en-US" sz="2000" dirty="0">
                <a:solidFill>
                  <a:schemeClr val="tx2"/>
                </a:solidFill>
                <a:latin typeface="Arial" panose="020B0604020202020204" pitchFamily="34" charset="0"/>
                <a:cs typeface="Arial" panose="020B0604020202020204" pitchFamily="34" charset="0"/>
              </a:rPr>
              <a:t>Support families who have lost a loved one, facilitate their access to grief counseling, and aid those seeking to establish a family foundation.</a:t>
            </a:r>
          </a:p>
          <a:p>
            <a:pPr marL="285750" indent="-285750">
              <a:buFont typeface="Arial" panose="020B0604020202020204" pitchFamily="34" charset="0"/>
              <a:buChar char="•"/>
            </a:pPr>
            <a:r>
              <a:rPr lang="en-US" sz="2000" dirty="0">
                <a:solidFill>
                  <a:schemeClr val="tx2"/>
                </a:solidFill>
                <a:latin typeface="Arial" panose="020B0604020202020204" pitchFamily="34" charset="0"/>
                <a:cs typeface="Arial" panose="020B0604020202020204" pitchFamily="34" charset="0"/>
              </a:rPr>
              <a:t>Provide a place to remember those that have died from drugs through photos and biographies. </a:t>
            </a:r>
          </a:p>
        </p:txBody>
      </p:sp>
      <p:sp>
        <p:nvSpPr>
          <p:cNvPr id="3" name="Footer Placeholder 2">
            <a:extLst>
              <a:ext uri="{FF2B5EF4-FFF2-40B4-BE49-F238E27FC236}">
                <a16:creationId xmlns:a16="http://schemas.microsoft.com/office/drawing/2014/main" id="{5CC156C5-69A3-E2EC-8FF3-D6D0C32444FD}"/>
              </a:ext>
            </a:extLst>
          </p:cNvPr>
          <p:cNvSpPr>
            <a:spLocks noGrp="1"/>
          </p:cNvSpPr>
          <p:nvPr>
            <p:ph type="ftr" sz="quarter" idx="11"/>
          </p:nvPr>
        </p:nvSpPr>
        <p:spPr/>
        <p:txBody>
          <a:bodyPr/>
          <a:lstStyle/>
          <a:p>
            <a:r>
              <a:rPr lang="en-US" i="1" dirty="0"/>
              <a:t>Inside America's Opioid Crisis: 12 Hard Lessons for Today’s Drug War </a:t>
            </a:r>
          </a:p>
          <a:p>
            <a:r>
              <a:rPr lang="en-US" dirty="0"/>
              <a:t>© Bloomsbury Publishing Inc. 2026</a:t>
            </a:r>
          </a:p>
        </p:txBody>
      </p:sp>
    </p:spTree>
    <p:extLst>
      <p:ext uri="{BB962C8B-B14F-4D97-AF65-F5344CB8AC3E}">
        <p14:creationId xmlns:p14="http://schemas.microsoft.com/office/powerpoint/2010/main" val="1993246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061EF-63F4-9112-B51F-91E277428B6E}"/>
              </a:ext>
            </a:extLst>
          </p:cNvPr>
          <p:cNvSpPr>
            <a:spLocks noGrp="1"/>
          </p:cNvSpPr>
          <p:nvPr>
            <p:ph type="title"/>
          </p:nvPr>
        </p:nvSpPr>
        <p:spPr>
          <a:xfrm>
            <a:off x="2259196" y="1143000"/>
            <a:ext cx="8485004" cy="1066800"/>
          </a:xfrm>
        </p:spPr>
        <p:txBody>
          <a:bodyPr>
            <a:normAutofit fontScale="90000"/>
          </a:bodyPr>
          <a:lstStyle/>
          <a:p>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br>
            <a:endParaRPr lang="en-US" dirty="0"/>
          </a:p>
        </p:txBody>
      </p:sp>
      <p:sp>
        <p:nvSpPr>
          <p:cNvPr id="4" name="Slide Number Placeholder 3">
            <a:extLst>
              <a:ext uri="{FF2B5EF4-FFF2-40B4-BE49-F238E27FC236}">
                <a16:creationId xmlns:a16="http://schemas.microsoft.com/office/drawing/2014/main" id="{B92E5DE5-2D34-E34E-9FA1-F9C5B903F935}"/>
              </a:ext>
            </a:extLst>
          </p:cNvPr>
          <p:cNvSpPr>
            <a:spLocks noGrp="1"/>
          </p:cNvSpPr>
          <p:nvPr>
            <p:ph type="sldNum" sz="quarter" idx="12"/>
          </p:nvPr>
        </p:nvSpPr>
        <p:spPr/>
        <p:txBody>
          <a:bodyPr/>
          <a:lstStyle/>
          <a:p>
            <a:fld id="{A3F31473-23EB-4724-8B59-FE6D21D89FA4}" type="slidenum">
              <a:rPr lang="en-US" smtClean="0"/>
              <a:t>3</a:t>
            </a:fld>
            <a:endParaRPr lang="en-US"/>
          </a:p>
        </p:txBody>
      </p:sp>
      <p:sp>
        <p:nvSpPr>
          <p:cNvPr id="5" name="TextBox 4">
            <a:extLst>
              <a:ext uri="{FF2B5EF4-FFF2-40B4-BE49-F238E27FC236}">
                <a16:creationId xmlns:a16="http://schemas.microsoft.com/office/drawing/2014/main" id="{87050141-4E4E-5A09-D289-C366A4B16781}"/>
              </a:ext>
            </a:extLst>
          </p:cNvPr>
          <p:cNvSpPr txBox="1"/>
          <p:nvPr/>
        </p:nvSpPr>
        <p:spPr>
          <a:xfrm>
            <a:off x="419100" y="338781"/>
            <a:ext cx="11201399" cy="1785104"/>
          </a:xfrm>
          <a:prstGeom prst="rect">
            <a:avLst/>
          </a:prstGeom>
          <a:noFill/>
        </p:spPr>
        <p:txBody>
          <a:bodyPr wrap="square" rtlCol="0">
            <a:spAutoFit/>
          </a:bodyPr>
          <a:lstStyle/>
          <a:p>
            <a:pPr algn="ctr"/>
            <a:r>
              <a:rPr lang="en-US" sz="3200" b="1" u="sng" dirty="0">
                <a:solidFill>
                  <a:srgbClr val="002060"/>
                </a:solidFill>
              </a:rPr>
              <a:t>HARD LESSON #2</a:t>
            </a:r>
          </a:p>
          <a:p>
            <a:pPr algn="ctr"/>
            <a:endParaRPr lang="en-US" sz="1200" b="1" u="sng" dirty="0">
              <a:solidFill>
                <a:srgbClr val="002060"/>
              </a:solidFill>
            </a:endParaRPr>
          </a:p>
          <a:p>
            <a:pPr algn="ctr"/>
            <a:r>
              <a:rPr lang="en-US" sz="3200" b="1" dirty="0">
                <a:solidFill>
                  <a:srgbClr val="002060"/>
                </a:solidFill>
              </a:rPr>
              <a:t>Drug policies and programs, built for the crack epidemic, must be overhauled for the opioid crisis</a:t>
            </a:r>
          </a:p>
        </p:txBody>
      </p:sp>
      <p:sp>
        <p:nvSpPr>
          <p:cNvPr id="6" name="TextBox 5">
            <a:extLst>
              <a:ext uri="{FF2B5EF4-FFF2-40B4-BE49-F238E27FC236}">
                <a16:creationId xmlns:a16="http://schemas.microsoft.com/office/drawing/2014/main" id="{FADCEDD2-8E6D-8E52-ADB2-D7F7C9520007}"/>
              </a:ext>
            </a:extLst>
          </p:cNvPr>
          <p:cNvSpPr txBox="1"/>
          <p:nvPr/>
        </p:nvSpPr>
        <p:spPr>
          <a:xfrm>
            <a:off x="457200" y="2438400"/>
            <a:ext cx="11125201" cy="4154984"/>
          </a:xfrm>
          <a:prstGeom prst="rect">
            <a:avLst/>
          </a:prstGeom>
          <a:noFill/>
        </p:spPr>
        <p:txBody>
          <a:bodyPr wrap="square" rtlCol="0">
            <a:spAutoFit/>
          </a:bodyPr>
          <a:lstStyle/>
          <a:p>
            <a:r>
              <a:rPr lang="en-US" sz="2400" b="1" u="sng" dirty="0">
                <a:solidFill>
                  <a:srgbClr val="002060"/>
                </a:solidFill>
                <a:latin typeface="Arial" panose="020B0604020202020204" pitchFamily="34" charset="0"/>
                <a:cs typeface="Arial" panose="020B0604020202020204" pitchFamily="34" charset="0"/>
              </a:rPr>
              <a:t>What We Can Do</a:t>
            </a:r>
            <a:r>
              <a:rPr lang="en-US" sz="2400" b="1" dirty="0">
                <a:solidFill>
                  <a:srgbClr val="002060"/>
                </a:solidFill>
                <a:latin typeface="Arial" panose="020B0604020202020204" pitchFamily="34" charset="0"/>
                <a:cs typeface="Arial" panose="020B0604020202020204" pitchFamily="34" charset="0"/>
              </a:rPr>
              <a:t>  </a:t>
            </a:r>
          </a:p>
          <a:p>
            <a:r>
              <a:rPr lang="en-US" sz="2400" b="1" dirty="0">
                <a:latin typeface="Arial" panose="020B0604020202020204" pitchFamily="34" charset="0"/>
                <a:cs typeface="Arial" panose="020B0604020202020204" pitchFamily="34" charset="0"/>
              </a:rPr>
              <a:t>Create a Bipartisan House-Senate Committee on Drug Policy Reform to correct past errors and to address today’s acute challenges.</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This new Committee would b</a:t>
            </a:r>
            <a:r>
              <a:rPr lang="en-US" sz="2400" kern="100" dirty="0">
                <a:latin typeface="Arial" panose="020B0604020202020204" pitchFamily="34" charset="0"/>
                <a:ea typeface="Calibri" panose="020F0502020204030204" pitchFamily="34" charset="0"/>
                <a:cs typeface="Arial" panose="020B0604020202020204" pitchFamily="34" charset="0"/>
              </a:rPr>
              <a:t>e empowered to modernize the drug war infrastructure, address long-festering problems, and chart a path for the future. </a:t>
            </a:r>
          </a:p>
          <a:p>
            <a:pPr marL="285750" indent="-285750">
              <a:buFont typeface="Arial" panose="020B0604020202020204" pitchFamily="34" charset="0"/>
              <a:buChar char="•"/>
            </a:pPr>
            <a:r>
              <a:rPr lang="en-US" sz="2400" kern="100" dirty="0">
                <a:latin typeface="Arial" panose="020B0604020202020204" pitchFamily="34" charset="0"/>
                <a:ea typeface="Calibri" panose="020F0502020204030204" pitchFamily="34" charset="0"/>
                <a:cs typeface="Arial" panose="020B0604020202020204" pitchFamily="34" charset="0"/>
              </a:rPr>
              <a:t>It would draft a legislative reform package that would eliminate unhelpful legacy legislation remaining from the crack cocaine era and establish long-overdue, well-funded initiatives to address today’s acute opioid/fentanyl crisis. </a:t>
            </a:r>
          </a:p>
          <a:p>
            <a:pPr marL="285750" indent="-285750">
              <a:buFont typeface="Arial" panose="020B0604020202020204" pitchFamily="34" charset="0"/>
              <a:buChar char="•"/>
            </a:pPr>
            <a:r>
              <a:rPr lang="en-US" sz="2400" kern="100" dirty="0">
                <a:latin typeface="Arial" panose="020B0604020202020204" pitchFamily="34" charset="0"/>
                <a:ea typeface="Calibri" panose="020F0502020204030204" pitchFamily="34" charset="0"/>
                <a:cs typeface="Arial" panose="020B0604020202020204" pitchFamily="34" charset="0"/>
              </a:rPr>
              <a:t>Collateral consequences of felony drug sentences, that undermine the ability of those paroled to find housing, work, and reintegrate to society must be ended.</a:t>
            </a:r>
          </a:p>
        </p:txBody>
      </p:sp>
      <p:sp>
        <p:nvSpPr>
          <p:cNvPr id="3" name="Footer Placeholder 2">
            <a:extLst>
              <a:ext uri="{FF2B5EF4-FFF2-40B4-BE49-F238E27FC236}">
                <a16:creationId xmlns:a16="http://schemas.microsoft.com/office/drawing/2014/main" id="{3239DEE4-FA20-77F0-3726-571A494A1BE6}"/>
              </a:ext>
            </a:extLst>
          </p:cNvPr>
          <p:cNvSpPr>
            <a:spLocks noGrp="1"/>
          </p:cNvSpPr>
          <p:nvPr>
            <p:ph type="ftr" sz="quarter" idx="11"/>
          </p:nvPr>
        </p:nvSpPr>
        <p:spPr/>
        <p:txBody>
          <a:bodyPr/>
          <a:lstStyle/>
          <a:p>
            <a:r>
              <a:rPr lang="en-US" i="1" dirty="0"/>
              <a:t>Inside America's Opioid Crisis: 12 Hard Lessons for Today’s Drug War </a:t>
            </a:r>
          </a:p>
          <a:p>
            <a:r>
              <a:rPr lang="en-US" dirty="0"/>
              <a:t>© Bloomsbury Publishing Inc. 2026</a:t>
            </a:r>
          </a:p>
        </p:txBody>
      </p:sp>
    </p:spTree>
    <p:extLst>
      <p:ext uri="{BB962C8B-B14F-4D97-AF65-F5344CB8AC3E}">
        <p14:creationId xmlns:p14="http://schemas.microsoft.com/office/powerpoint/2010/main" val="27682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061EF-63F4-9112-B51F-91E277428B6E}"/>
              </a:ext>
            </a:extLst>
          </p:cNvPr>
          <p:cNvSpPr>
            <a:spLocks noGrp="1"/>
          </p:cNvSpPr>
          <p:nvPr>
            <p:ph type="title"/>
          </p:nvPr>
        </p:nvSpPr>
        <p:spPr>
          <a:xfrm>
            <a:off x="2259196" y="1143000"/>
            <a:ext cx="8485004" cy="1066800"/>
          </a:xfrm>
        </p:spPr>
        <p:txBody>
          <a:bodyPr>
            <a:normAutofit fontScale="90000"/>
          </a:bodyPr>
          <a:lstStyle/>
          <a:p>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br>
            <a:endParaRPr lang="en-US" dirty="0"/>
          </a:p>
        </p:txBody>
      </p:sp>
      <p:sp>
        <p:nvSpPr>
          <p:cNvPr id="3" name="Content Placeholder 2">
            <a:extLst>
              <a:ext uri="{FF2B5EF4-FFF2-40B4-BE49-F238E27FC236}">
                <a16:creationId xmlns:a16="http://schemas.microsoft.com/office/drawing/2014/main" id="{6BAF41A2-EC67-6E0D-284C-3833E90CC05B}"/>
              </a:ext>
            </a:extLst>
          </p:cNvPr>
          <p:cNvSpPr>
            <a:spLocks noGrp="1"/>
          </p:cNvSpPr>
          <p:nvPr>
            <p:ph idx="1"/>
          </p:nvPr>
        </p:nvSpPr>
        <p:spPr>
          <a:xfrm>
            <a:off x="1828800" y="2165360"/>
            <a:ext cx="8610600" cy="4190999"/>
          </a:xfrm>
        </p:spPr>
        <p:txBody>
          <a:bodyPr/>
          <a:lstStyle/>
          <a:p>
            <a:pPr marL="0" indent="0">
              <a:buNone/>
            </a:pPr>
            <a:br>
              <a:rPr lang="en-US" altLang="en-US" sz="3200" dirty="0">
                <a:latin typeface="Arial" panose="020B0604020202020204" pitchFamily="34" charset="0"/>
              </a:rPr>
            </a:br>
            <a:endParaRPr lang="en-US" dirty="0"/>
          </a:p>
        </p:txBody>
      </p:sp>
      <p:sp>
        <p:nvSpPr>
          <p:cNvPr id="4" name="Slide Number Placeholder 3">
            <a:extLst>
              <a:ext uri="{FF2B5EF4-FFF2-40B4-BE49-F238E27FC236}">
                <a16:creationId xmlns:a16="http://schemas.microsoft.com/office/drawing/2014/main" id="{B92E5DE5-2D34-E34E-9FA1-F9C5B903F935}"/>
              </a:ext>
            </a:extLst>
          </p:cNvPr>
          <p:cNvSpPr>
            <a:spLocks noGrp="1"/>
          </p:cNvSpPr>
          <p:nvPr>
            <p:ph type="sldNum" sz="quarter" idx="12"/>
          </p:nvPr>
        </p:nvSpPr>
        <p:spPr/>
        <p:txBody>
          <a:bodyPr/>
          <a:lstStyle/>
          <a:p>
            <a:fld id="{A3F31473-23EB-4724-8B59-FE6D21D89FA4}" type="slidenum">
              <a:rPr lang="en-US" smtClean="0"/>
              <a:t>4</a:t>
            </a:fld>
            <a:endParaRPr lang="en-US"/>
          </a:p>
        </p:txBody>
      </p:sp>
      <p:sp>
        <p:nvSpPr>
          <p:cNvPr id="5" name="TextBox 4">
            <a:extLst>
              <a:ext uri="{FF2B5EF4-FFF2-40B4-BE49-F238E27FC236}">
                <a16:creationId xmlns:a16="http://schemas.microsoft.com/office/drawing/2014/main" id="{87050141-4E4E-5A09-D289-C366A4B16781}"/>
              </a:ext>
            </a:extLst>
          </p:cNvPr>
          <p:cNvSpPr txBox="1"/>
          <p:nvPr/>
        </p:nvSpPr>
        <p:spPr>
          <a:xfrm>
            <a:off x="457200" y="533162"/>
            <a:ext cx="11506199" cy="1600438"/>
          </a:xfrm>
          <a:prstGeom prst="rect">
            <a:avLst/>
          </a:prstGeom>
          <a:noFill/>
        </p:spPr>
        <p:txBody>
          <a:bodyPr wrap="square" rtlCol="0">
            <a:spAutoFit/>
          </a:bodyPr>
          <a:lstStyle/>
          <a:p>
            <a:pPr algn="ctr"/>
            <a:r>
              <a:rPr lang="en-US" sz="2800" b="1" u="sng" dirty="0">
                <a:solidFill>
                  <a:srgbClr val="002060"/>
                </a:solidFill>
              </a:rPr>
              <a:t>HARD LESSON #3</a:t>
            </a:r>
          </a:p>
          <a:p>
            <a:pPr algn="ctr"/>
            <a:endParaRPr lang="en-US" sz="1400" b="1" u="sng" dirty="0">
              <a:solidFill>
                <a:srgbClr val="002060"/>
              </a:solidFill>
            </a:endParaRPr>
          </a:p>
          <a:p>
            <a:pPr algn="ctr"/>
            <a:r>
              <a:rPr lang="en-US" sz="2800" b="1" dirty="0">
                <a:solidFill>
                  <a:srgbClr val="002060"/>
                </a:solidFill>
              </a:rPr>
              <a:t>Big Pharma’s reckless marketing of opioids has severely and permanently worsened America’s drug problem.</a:t>
            </a:r>
          </a:p>
        </p:txBody>
      </p:sp>
      <p:sp>
        <p:nvSpPr>
          <p:cNvPr id="6" name="TextBox 5">
            <a:extLst>
              <a:ext uri="{FF2B5EF4-FFF2-40B4-BE49-F238E27FC236}">
                <a16:creationId xmlns:a16="http://schemas.microsoft.com/office/drawing/2014/main" id="{FADCEDD2-8E6D-8E52-ADB2-D7F7C9520007}"/>
              </a:ext>
            </a:extLst>
          </p:cNvPr>
          <p:cNvSpPr txBox="1"/>
          <p:nvPr/>
        </p:nvSpPr>
        <p:spPr>
          <a:xfrm>
            <a:off x="609599" y="2192019"/>
            <a:ext cx="11239500" cy="4208781"/>
          </a:xfrm>
          <a:prstGeom prst="rect">
            <a:avLst/>
          </a:prstGeom>
          <a:noFill/>
        </p:spPr>
        <p:txBody>
          <a:bodyPr wrap="square" rtlCol="0">
            <a:spAutoFit/>
          </a:bodyPr>
          <a:lstStyle/>
          <a:p>
            <a:pPr>
              <a:lnSpc>
                <a:spcPct val="107000"/>
              </a:lnSpc>
            </a:pPr>
            <a:r>
              <a:rPr lang="en-US" sz="2400" b="1" u="sng" dirty="0">
                <a:solidFill>
                  <a:srgbClr val="002060"/>
                </a:solidFill>
                <a:latin typeface="Arial" panose="020B0604020202020204" pitchFamily="34" charset="0"/>
                <a:cs typeface="Arial" panose="020B0604020202020204" pitchFamily="34" charset="0"/>
              </a:rPr>
              <a:t>What we Can Do:</a:t>
            </a:r>
          </a:p>
          <a:p>
            <a:pPr>
              <a:lnSpc>
                <a:spcPct val="107000"/>
              </a:lnSpc>
            </a:pPr>
            <a:r>
              <a:rPr lang="en-US" sz="2400" b="1" dirty="0">
                <a:latin typeface="Arial" panose="020B0604020202020204" pitchFamily="34" charset="0"/>
                <a:cs typeface="Arial" panose="020B0604020202020204" pitchFamily="34" charset="0"/>
              </a:rPr>
              <a:t>Impose a lifetime ban on pharmaceutical company employment for FDA and DEA officials with responsibility for regulatory decisions over narcotics.</a:t>
            </a:r>
          </a:p>
          <a:p>
            <a:pPr marL="285750" indent="-285750">
              <a:lnSpc>
                <a:spcPct val="107000"/>
              </a:lnSpc>
              <a:buFont typeface="Arial" panose="020B0604020202020204" pitchFamily="34" charset="0"/>
              <a:buChar char="•"/>
            </a:pPr>
            <a:r>
              <a:rPr lang="en-US" sz="2400" dirty="0">
                <a:latin typeface="Arial" panose="020B0604020202020204" pitchFamily="34" charset="0"/>
                <a:cs typeface="Arial" panose="020B0604020202020204" pitchFamily="34" charset="0"/>
              </a:rPr>
              <a:t>Federal officials should not be tempted by big pharma jobs, they work for us all.</a:t>
            </a:r>
          </a:p>
          <a:p>
            <a:pPr marL="285750" indent="-285750">
              <a:lnSpc>
                <a:spcPct val="107000"/>
              </a:lnSpc>
              <a:buFont typeface="Arial" panose="020B0604020202020204" pitchFamily="34" charset="0"/>
              <a:buChar char="•"/>
            </a:pPr>
            <a:r>
              <a:rPr lang="en-US" sz="2400" dirty="0">
                <a:latin typeface="Arial" panose="020B0604020202020204" pitchFamily="34" charset="0"/>
                <a:cs typeface="Arial" panose="020B0604020202020204" pitchFamily="34" charset="0"/>
              </a:rPr>
              <a:t>A stipend on top of their salary can be provided to employees in these highly sensitive positions.</a:t>
            </a:r>
          </a:p>
          <a:p>
            <a:pPr>
              <a:lnSpc>
                <a:spcPct val="107000"/>
              </a:lnSpc>
            </a:pPr>
            <a:endParaRPr lang="en-US" sz="600" b="1" dirty="0">
              <a:latin typeface="Arial" panose="020B0604020202020204" pitchFamily="34" charset="0"/>
              <a:cs typeface="Arial" panose="020B0604020202020204" pitchFamily="34" charset="0"/>
            </a:endParaRPr>
          </a:p>
          <a:p>
            <a:endParaRPr lang="en-US" sz="11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Generate $10 billion annually for new federal drug programs via an “opioid crisis fee” on the pharmaceutical industry. </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A new source of funds is needed. Big pharma, even with the opioid legal settlements is nowhere close to paying the trillion-dollar a year epidemic costs.</a:t>
            </a:r>
          </a:p>
        </p:txBody>
      </p:sp>
      <p:sp>
        <p:nvSpPr>
          <p:cNvPr id="7" name="Footer Placeholder 6">
            <a:extLst>
              <a:ext uri="{FF2B5EF4-FFF2-40B4-BE49-F238E27FC236}">
                <a16:creationId xmlns:a16="http://schemas.microsoft.com/office/drawing/2014/main" id="{2196DCEA-6482-F318-0306-8C77C3D75F03}"/>
              </a:ext>
            </a:extLst>
          </p:cNvPr>
          <p:cNvSpPr>
            <a:spLocks noGrp="1"/>
          </p:cNvSpPr>
          <p:nvPr>
            <p:ph type="ftr" sz="quarter" idx="11"/>
          </p:nvPr>
        </p:nvSpPr>
        <p:spPr/>
        <p:txBody>
          <a:bodyPr/>
          <a:lstStyle/>
          <a:p>
            <a:r>
              <a:rPr lang="en-US" i="1" dirty="0"/>
              <a:t>Inside America's Opioid Crisis: 12 Hard Lessons for Today’s Drug War </a:t>
            </a:r>
          </a:p>
          <a:p>
            <a:r>
              <a:rPr lang="en-US" dirty="0"/>
              <a:t>© Bloomsbury Publishing Inc. 2026</a:t>
            </a:r>
          </a:p>
        </p:txBody>
      </p:sp>
    </p:spTree>
    <p:extLst>
      <p:ext uri="{BB962C8B-B14F-4D97-AF65-F5344CB8AC3E}">
        <p14:creationId xmlns:p14="http://schemas.microsoft.com/office/powerpoint/2010/main" val="2903690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061EF-63F4-9112-B51F-91E277428B6E}"/>
              </a:ext>
            </a:extLst>
          </p:cNvPr>
          <p:cNvSpPr>
            <a:spLocks noGrp="1"/>
          </p:cNvSpPr>
          <p:nvPr>
            <p:ph type="title"/>
          </p:nvPr>
        </p:nvSpPr>
        <p:spPr>
          <a:xfrm>
            <a:off x="2259196" y="1143000"/>
            <a:ext cx="8485004" cy="1066800"/>
          </a:xfrm>
        </p:spPr>
        <p:txBody>
          <a:bodyPr>
            <a:normAutofit fontScale="90000"/>
          </a:bodyPr>
          <a:lstStyle/>
          <a:p>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endParaRPr lang="en-US" dirty="0"/>
          </a:p>
        </p:txBody>
      </p:sp>
      <p:sp>
        <p:nvSpPr>
          <p:cNvPr id="3" name="Content Placeholder 2">
            <a:extLst>
              <a:ext uri="{FF2B5EF4-FFF2-40B4-BE49-F238E27FC236}">
                <a16:creationId xmlns:a16="http://schemas.microsoft.com/office/drawing/2014/main" id="{6BAF41A2-EC67-6E0D-284C-3833E90CC05B}"/>
              </a:ext>
            </a:extLst>
          </p:cNvPr>
          <p:cNvSpPr>
            <a:spLocks noGrp="1"/>
          </p:cNvSpPr>
          <p:nvPr>
            <p:ph idx="1"/>
          </p:nvPr>
        </p:nvSpPr>
        <p:spPr>
          <a:xfrm>
            <a:off x="1828800" y="2165360"/>
            <a:ext cx="8610600" cy="4190999"/>
          </a:xfrm>
        </p:spPr>
        <p:txBody>
          <a:bodyPr/>
          <a:lstStyle/>
          <a:p>
            <a:pPr marL="0" indent="0">
              <a:buNone/>
            </a:pPr>
            <a:br>
              <a:rPr lang="en-US" altLang="en-US" sz="3200" dirty="0">
                <a:latin typeface="Arial" panose="020B0604020202020204" pitchFamily="34" charset="0"/>
              </a:rPr>
            </a:br>
            <a:endParaRPr lang="en-US" dirty="0"/>
          </a:p>
        </p:txBody>
      </p:sp>
      <p:sp>
        <p:nvSpPr>
          <p:cNvPr id="4" name="Slide Number Placeholder 3">
            <a:extLst>
              <a:ext uri="{FF2B5EF4-FFF2-40B4-BE49-F238E27FC236}">
                <a16:creationId xmlns:a16="http://schemas.microsoft.com/office/drawing/2014/main" id="{B92E5DE5-2D34-E34E-9FA1-F9C5B903F935}"/>
              </a:ext>
            </a:extLst>
          </p:cNvPr>
          <p:cNvSpPr>
            <a:spLocks noGrp="1"/>
          </p:cNvSpPr>
          <p:nvPr>
            <p:ph type="sldNum" sz="quarter" idx="12"/>
          </p:nvPr>
        </p:nvSpPr>
        <p:spPr/>
        <p:txBody>
          <a:bodyPr/>
          <a:lstStyle/>
          <a:p>
            <a:fld id="{A3F31473-23EB-4724-8B59-FE6D21D89FA4}" type="slidenum">
              <a:rPr lang="en-US" smtClean="0"/>
              <a:t>5</a:t>
            </a:fld>
            <a:endParaRPr lang="en-US"/>
          </a:p>
        </p:txBody>
      </p:sp>
      <p:sp>
        <p:nvSpPr>
          <p:cNvPr id="5" name="TextBox 4">
            <a:extLst>
              <a:ext uri="{FF2B5EF4-FFF2-40B4-BE49-F238E27FC236}">
                <a16:creationId xmlns:a16="http://schemas.microsoft.com/office/drawing/2014/main" id="{87050141-4E4E-5A09-D289-C366A4B16781}"/>
              </a:ext>
            </a:extLst>
          </p:cNvPr>
          <p:cNvSpPr txBox="1"/>
          <p:nvPr/>
        </p:nvSpPr>
        <p:spPr>
          <a:xfrm>
            <a:off x="762000" y="136516"/>
            <a:ext cx="10439400" cy="1384995"/>
          </a:xfrm>
          <a:prstGeom prst="rect">
            <a:avLst/>
          </a:prstGeom>
          <a:noFill/>
        </p:spPr>
        <p:txBody>
          <a:bodyPr wrap="square" rtlCol="0">
            <a:spAutoFit/>
          </a:bodyPr>
          <a:lstStyle/>
          <a:p>
            <a:pPr algn="ctr"/>
            <a:r>
              <a:rPr lang="en-US" sz="2800" b="1" u="sng" dirty="0">
                <a:solidFill>
                  <a:srgbClr val="002060"/>
                </a:solidFill>
                <a:latin typeface="+mj-lt"/>
                <a:cs typeface="Arial" panose="020B0604020202020204" pitchFamily="34" charset="0"/>
              </a:rPr>
              <a:t>HARD LESSON #4</a:t>
            </a:r>
          </a:p>
          <a:p>
            <a:r>
              <a:rPr lang="en-US" sz="2800" b="1" dirty="0">
                <a:solidFill>
                  <a:srgbClr val="FF0000"/>
                </a:solidFill>
                <a:latin typeface="+mj-lt"/>
              </a:rPr>
              <a:t>Restrictions on opioid painkillers were recklessly applied and led to many unnecessary drug overdose deaths</a:t>
            </a:r>
          </a:p>
        </p:txBody>
      </p:sp>
      <p:sp>
        <p:nvSpPr>
          <p:cNvPr id="6" name="TextBox 5">
            <a:extLst>
              <a:ext uri="{FF2B5EF4-FFF2-40B4-BE49-F238E27FC236}">
                <a16:creationId xmlns:a16="http://schemas.microsoft.com/office/drawing/2014/main" id="{FADCEDD2-8E6D-8E52-ADB2-D7F7C9520007}"/>
              </a:ext>
            </a:extLst>
          </p:cNvPr>
          <p:cNvSpPr txBox="1"/>
          <p:nvPr/>
        </p:nvSpPr>
        <p:spPr>
          <a:xfrm>
            <a:off x="647700" y="1523115"/>
            <a:ext cx="10972800" cy="4821897"/>
          </a:xfrm>
          <a:prstGeom prst="rect">
            <a:avLst/>
          </a:prstGeom>
          <a:noFill/>
        </p:spPr>
        <p:txBody>
          <a:bodyPr wrap="square" rtlCol="0">
            <a:spAutoFit/>
          </a:bodyPr>
          <a:lstStyle/>
          <a:p>
            <a:pPr marL="342900" indent="-342900">
              <a:lnSpc>
                <a:spcPct val="107000"/>
              </a:lnSpc>
              <a:buFont typeface="Symbol" panose="05050102010706020507" pitchFamily="18" charset="2"/>
              <a:buChar char=""/>
            </a:pPr>
            <a:r>
              <a:rPr lang="en-US" sz="1600" dirty="0">
                <a:latin typeface="Arial" panose="020B0604020202020204" pitchFamily="34" charset="0"/>
                <a:cs typeface="Arial" panose="020B0604020202020204" pitchFamily="34" charset="0"/>
              </a:rPr>
              <a:t>State Prescription Drug Monitoring Programs (PDMPs) are important tools. They provide useful information. The question is what they do with that information. </a:t>
            </a:r>
          </a:p>
          <a:p>
            <a:pPr marL="342900" indent="-342900">
              <a:lnSpc>
                <a:spcPct val="107000"/>
              </a:lnSpc>
              <a:buFont typeface="Symbol" panose="05050102010706020507" pitchFamily="18" charset="2"/>
              <a:buChar char=""/>
            </a:pPr>
            <a:r>
              <a:rPr lang="en-US" sz="1600" dirty="0">
                <a:latin typeface="Arial" panose="020B0604020202020204" pitchFamily="34" charset="0"/>
                <a:cs typeface="Arial" panose="020B0604020202020204" pitchFamily="34" charset="0"/>
              </a:rPr>
              <a:t>Cutting off patients automatically and potentially driving them to the most lethal drug market in history is not a wise option. </a:t>
            </a:r>
          </a:p>
          <a:p>
            <a:pPr marL="342900" indent="-342900">
              <a:lnSpc>
                <a:spcPct val="107000"/>
              </a:lnSpc>
              <a:buFont typeface="Symbol" panose="05050102010706020507" pitchFamily="18" charset="2"/>
              <a:buChar char=""/>
            </a:pPr>
            <a:r>
              <a:rPr lang="en-US" sz="1600" dirty="0">
                <a:latin typeface="Arial" panose="020B0604020202020204" pitchFamily="34" charset="0"/>
                <a:ea typeface="Times New Roman" panose="02020603050405020304" pitchFamily="18" charset="0"/>
                <a:cs typeface="Arial" panose="020B0604020202020204" pitchFamily="34" charset="0"/>
              </a:rPr>
              <a:t>Government also needs to seriously study policy initiatives before they are implemented nationwide. </a:t>
            </a:r>
          </a:p>
          <a:p>
            <a:pPr marL="342900" indent="-342900">
              <a:lnSpc>
                <a:spcPct val="107000"/>
              </a:lnSpc>
              <a:buFont typeface="Symbol" panose="05050102010706020507" pitchFamily="18" charset="2"/>
              <a:buChar char=""/>
            </a:pPr>
            <a:r>
              <a:rPr lang="en-US" sz="1600" dirty="0">
                <a:latin typeface="Arial" panose="020B0604020202020204" pitchFamily="34" charset="0"/>
                <a:ea typeface="Times New Roman" panose="02020603050405020304" pitchFamily="18" charset="0"/>
                <a:cs typeface="Arial" panose="020B0604020202020204" pitchFamily="34" charset="0"/>
              </a:rPr>
              <a:t>Federal agencies need to build up their resistance to being stampeded into major policy changes before rigorous assessment of the risks.</a:t>
            </a:r>
          </a:p>
          <a:p>
            <a:pPr>
              <a:lnSpc>
                <a:spcPct val="107000"/>
              </a:lnSpc>
            </a:pPr>
            <a:endParaRPr lang="en-US" sz="700" dirty="0">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600"/>
              </a:spcBef>
            </a:pPr>
            <a:r>
              <a:rPr lang="en-US" sz="1600" b="1" u="sng" dirty="0">
                <a:solidFill>
                  <a:srgbClr val="FF0000"/>
                </a:solidFill>
                <a:latin typeface="Arial" panose="020B0604020202020204" pitchFamily="34" charset="0"/>
                <a:cs typeface="Arial" panose="020B0604020202020204" pitchFamily="34" charset="0"/>
              </a:rPr>
              <a:t>Recommendations</a:t>
            </a:r>
          </a:p>
          <a:p>
            <a:pPr>
              <a:spcBef>
                <a:spcPts val="600"/>
              </a:spcBef>
            </a:pPr>
            <a:r>
              <a:rPr lang="en-US" sz="1600" b="1" dirty="0">
                <a:latin typeface="Arial" panose="020B0604020202020204" pitchFamily="34" charset="0"/>
                <a:ea typeface="Times New Roman" panose="02020603050405020304" pitchFamily="18" charset="0"/>
                <a:cs typeface="Arial" panose="020B0604020202020204" pitchFamily="34" charset="0"/>
              </a:rPr>
              <a:t>5. Reform prescription drug monitoring programs to empower doctors to provide treatment to their patients and avoid consumption of illicit fentanyl.   </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PDMPs </a:t>
            </a:r>
            <a:r>
              <a:rPr lang="en-US" sz="1600" dirty="0">
                <a:latin typeface="Arial" panose="020B0604020202020204" pitchFamily="34" charset="0"/>
                <a:ea typeface="Times New Roman" panose="02020603050405020304" pitchFamily="18" charset="0"/>
                <a:cs typeface="Arial" panose="020B0604020202020204" pitchFamily="34" charset="0"/>
              </a:rPr>
              <a:t>need to carefully manage the transfer of their patients to treatment.</a:t>
            </a:r>
          </a:p>
          <a:p>
            <a:pPr marL="285750" indent="-285750">
              <a:spcBef>
                <a:spcPts val="600"/>
              </a:spcBef>
              <a:buFont typeface="Arial" panose="020B0604020202020204" pitchFamily="34" charset="0"/>
              <a:buChar char="•"/>
            </a:pPr>
            <a:endParaRPr lang="en-US" sz="300" dirty="0">
              <a:latin typeface="Arial" panose="020B0604020202020204" pitchFamily="34" charset="0"/>
              <a:ea typeface="Times New Roman" panose="02020603050405020304" pitchFamily="18" charset="0"/>
              <a:cs typeface="Arial" panose="020B0604020202020204" pitchFamily="34" charset="0"/>
            </a:endParaRPr>
          </a:p>
          <a:p>
            <a:r>
              <a:rPr lang="en-US" sz="1600" b="1" dirty="0">
                <a:latin typeface="Arial" panose="020B0604020202020204" pitchFamily="34" charset="0"/>
                <a:ea typeface="Times New Roman" panose="02020603050405020304" pitchFamily="18" charset="0"/>
                <a:cs typeface="Arial" panose="020B0604020202020204" pitchFamily="34" charset="0"/>
              </a:rPr>
              <a:t>6. Agencies should designate a senior official to produce </a:t>
            </a:r>
            <a:r>
              <a:rPr lang="en-US" sz="1600" b="1" i="1" dirty="0">
                <a:latin typeface="Arial" panose="020B0604020202020204" pitchFamily="34" charset="0"/>
                <a:ea typeface="Times New Roman" panose="02020603050405020304" pitchFamily="18" charset="0"/>
                <a:cs typeface="Arial" panose="020B0604020202020204" pitchFamily="34" charset="0"/>
              </a:rPr>
              <a:t>risk assessments</a:t>
            </a:r>
            <a:r>
              <a:rPr lang="en-US" sz="1600" b="1" dirty="0">
                <a:latin typeface="Arial" panose="020B0604020202020204" pitchFamily="34" charset="0"/>
                <a:ea typeface="Times New Roman" panose="02020603050405020304" pitchFamily="18" charset="0"/>
                <a:cs typeface="Arial" panose="020B0604020202020204" pitchFamily="34" charset="0"/>
              </a:rPr>
              <a:t>.</a:t>
            </a:r>
          </a:p>
          <a:p>
            <a:pPr marL="285750" indent="-285750">
              <a:buFont typeface="Arial" panose="020B0604020202020204" pitchFamily="34" charset="0"/>
              <a:buChar char="•"/>
            </a:pPr>
            <a:r>
              <a:rPr lang="en-US" sz="1600" dirty="0">
                <a:latin typeface="Arial" panose="020B0604020202020204" pitchFamily="34" charset="0"/>
                <a:ea typeface="Times New Roman" panose="02020603050405020304" pitchFamily="18" charset="0"/>
                <a:cs typeface="Arial" panose="020B0604020202020204" pitchFamily="34" charset="0"/>
              </a:rPr>
              <a:t>“Groupthink” must be combated to ensure much better decision making. A more deliberative process might have avoided policy mistakes.</a:t>
            </a:r>
          </a:p>
          <a:p>
            <a:pPr>
              <a:spcBef>
                <a:spcPts val="600"/>
              </a:spcBef>
            </a:pPr>
            <a:endParaRPr lang="en-US" sz="300" dirty="0">
              <a:latin typeface="Arial" panose="020B0604020202020204" pitchFamily="34" charset="0"/>
              <a:ea typeface="Times New Roman" panose="02020603050405020304" pitchFamily="18" charset="0"/>
              <a:cs typeface="Arial" panose="020B0604020202020204" pitchFamily="34" charset="0"/>
            </a:endParaRPr>
          </a:p>
          <a:p>
            <a:r>
              <a:rPr lang="en-US" sz="1600" b="1" dirty="0">
                <a:latin typeface="Arial" panose="020B0604020202020204" pitchFamily="34" charset="0"/>
                <a:ea typeface="Times New Roman" panose="02020603050405020304" pitchFamily="18" charset="0"/>
                <a:cs typeface="Arial" panose="020B0604020202020204" pitchFamily="34" charset="0"/>
              </a:rPr>
              <a:t>7. </a:t>
            </a:r>
            <a:r>
              <a:rPr lang="en-US" sz="1600" b="1" dirty="0">
                <a:latin typeface="Arial" panose="020B0604020202020204" pitchFamily="34" charset="0"/>
                <a:ea typeface="Calibri" panose="020F0502020204030204" pitchFamily="34" charset="0"/>
                <a:cs typeface="Arial" panose="020B0604020202020204" pitchFamily="34" charset="0"/>
              </a:rPr>
              <a:t>Study drug policy changes via rapid research before national implementation.</a:t>
            </a:r>
          </a:p>
          <a:p>
            <a:pPr marL="285750" indent="-285750">
              <a:spcBef>
                <a:spcPts val="600"/>
              </a:spcBef>
              <a:buFont typeface="Arial" panose="020B0604020202020204" pitchFamily="34" charset="0"/>
              <a:buChar char="•"/>
            </a:pPr>
            <a:r>
              <a:rPr lang="en-US" sz="1600" dirty="0">
                <a:latin typeface="Arial" panose="020B0604020202020204" pitchFamily="34" charset="0"/>
                <a:ea typeface="Calibri" panose="020F0502020204030204" pitchFamily="34" charset="0"/>
                <a:cs typeface="Arial" panose="020B0604020202020204" pitchFamily="34" charset="0"/>
              </a:rPr>
              <a:t>Government waits too long to fix bad policies—quick studies will identify errors.</a:t>
            </a:r>
            <a:endParaRPr lang="en-US" sz="1600" dirty="0">
              <a:latin typeface="Arial" panose="020B0604020202020204" pitchFamily="34" charset="0"/>
              <a:ea typeface="Times New Roman" panose="02020603050405020304" pitchFamily="18" charset="0"/>
              <a:cs typeface="Arial" panose="020B0604020202020204" pitchFamily="34" charset="0"/>
            </a:endParaRPr>
          </a:p>
        </p:txBody>
      </p:sp>
      <p:sp>
        <p:nvSpPr>
          <p:cNvPr id="7" name="Footer Placeholder 6">
            <a:extLst>
              <a:ext uri="{FF2B5EF4-FFF2-40B4-BE49-F238E27FC236}">
                <a16:creationId xmlns:a16="http://schemas.microsoft.com/office/drawing/2014/main" id="{805D5192-0A72-E963-B3B7-590FF8BAA6F5}"/>
              </a:ext>
            </a:extLst>
          </p:cNvPr>
          <p:cNvSpPr>
            <a:spLocks noGrp="1"/>
          </p:cNvSpPr>
          <p:nvPr>
            <p:ph type="ftr" sz="quarter" idx="11"/>
          </p:nvPr>
        </p:nvSpPr>
        <p:spPr/>
        <p:txBody>
          <a:bodyPr/>
          <a:lstStyle/>
          <a:p>
            <a:r>
              <a:rPr lang="en-US" i="1" dirty="0"/>
              <a:t>Inside America's Opioid Crisis: 12 Hard Lessons for Today’s Drug War </a:t>
            </a:r>
          </a:p>
          <a:p>
            <a:r>
              <a:rPr lang="en-US" dirty="0"/>
              <a:t>© Bloomsbury Publishing Inc. 2026</a:t>
            </a:r>
          </a:p>
        </p:txBody>
      </p:sp>
    </p:spTree>
    <p:extLst>
      <p:ext uri="{BB962C8B-B14F-4D97-AF65-F5344CB8AC3E}">
        <p14:creationId xmlns:p14="http://schemas.microsoft.com/office/powerpoint/2010/main" val="2306331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061EF-63F4-9112-B51F-91E277428B6E}"/>
              </a:ext>
            </a:extLst>
          </p:cNvPr>
          <p:cNvSpPr>
            <a:spLocks noGrp="1"/>
          </p:cNvSpPr>
          <p:nvPr>
            <p:ph type="title"/>
          </p:nvPr>
        </p:nvSpPr>
        <p:spPr>
          <a:xfrm>
            <a:off x="2259196" y="1143000"/>
            <a:ext cx="8485004" cy="1066800"/>
          </a:xfrm>
        </p:spPr>
        <p:txBody>
          <a:bodyPr>
            <a:normAutofit fontScale="90000"/>
          </a:bodyPr>
          <a:lstStyle/>
          <a:p>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endParaRPr lang="en-US" dirty="0"/>
          </a:p>
        </p:txBody>
      </p:sp>
      <p:sp>
        <p:nvSpPr>
          <p:cNvPr id="3" name="Content Placeholder 2">
            <a:extLst>
              <a:ext uri="{FF2B5EF4-FFF2-40B4-BE49-F238E27FC236}">
                <a16:creationId xmlns:a16="http://schemas.microsoft.com/office/drawing/2014/main" id="{6BAF41A2-EC67-6E0D-284C-3833E90CC05B}"/>
              </a:ext>
            </a:extLst>
          </p:cNvPr>
          <p:cNvSpPr>
            <a:spLocks noGrp="1"/>
          </p:cNvSpPr>
          <p:nvPr>
            <p:ph idx="1"/>
          </p:nvPr>
        </p:nvSpPr>
        <p:spPr>
          <a:xfrm>
            <a:off x="1828800" y="2165360"/>
            <a:ext cx="8610600" cy="4190999"/>
          </a:xfrm>
        </p:spPr>
        <p:txBody>
          <a:bodyPr/>
          <a:lstStyle/>
          <a:p>
            <a:pPr marL="0" indent="0">
              <a:buNone/>
            </a:pPr>
            <a:br>
              <a:rPr lang="en-US" altLang="en-US" sz="3200" dirty="0">
                <a:latin typeface="Arial" panose="020B0604020202020204" pitchFamily="34" charset="0"/>
              </a:rPr>
            </a:br>
            <a:endParaRPr lang="en-US" dirty="0"/>
          </a:p>
        </p:txBody>
      </p:sp>
      <p:sp>
        <p:nvSpPr>
          <p:cNvPr id="4" name="Slide Number Placeholder 3">
            <a:extLst>
              <a:ext uri="{FF2B5EF4-FFF2-40B4-BE49-F238E27FC236}">
                <a16:creationId xmlns:a16="http://schemas.microsoft.com/office/drawing/2014/main" id="{B92E5DE5-2D34-E34E-9FA1-F9C5B903F935}"/>
              </a:ext>
            </a:extLst>
          </p:cNvPr>
          <p:cNvSpPr>
            <a:spLocks noGrp="1"/>
          </p:cNvSpPr>
          <p:nvPr>
            <p:ph type="sldNum" sz="quarter" idx="12"/>
          </p:nvPr>
        </p:nvSpPr>
        <p:spPr/>
        <p:txBody>
          <a:bodyPr/>
          <a:lstStyle/>
          <a:p>
            <a:fld id="{A3F31473-23EB-4724-8B59-FE6D21D89FA4}" type="slidenum">
              <a:rPr lang="en-US" smtClean="0"/>
              <a:t>6</a:t>
            </a:fld>
            <a:endParaRPr lang="en-US"/>
          </a:p>
        </p:txBody>
      </p:sp>
      <p:sp>
        <p:nvSpPr>
          <p:cNvPr id="5" name="TextBox 4">
            <a:extLst>
              <a:ext uri="{FF2B5EF4-FFF2-40B4-BE49-F238E27FC236}">
                <a16:creationId xmlns:a16="http://schemas.microsoft.com/office/drawing/2014/main" id="{87050141-4E4E-5A09-D289-C366A4B16781}"/>
              </a:ext>
            </a:extLst>
          </p:cNvPr>
          <p:cNvSpPr txBox="1"/>
          <p:nvPr/>
        </p:nvSpPr>
        <p:spPr>
          <a:xfrm>
            <a:off x="762000" y="127018"/>
            <a:ext cx="10363200" cy="1384995"/>
          </a:xfrm>
          <a:prstGeom prst="rect">
            <a:avLst/>
          </a:prstGeom>
          <a:noFill/>
        </p:spPr>
        <p:txBody>
          <a:bodyPr wrap="square" rtlCol="0">
            <a:spAutoFit/>
          </a:bodyPr>
          <a:lstStyle/>
          <a:p>
            <a:pPr algn="ctr"/>
            <a:r>
              <a:rPr lang="en-US" sz="2800" b="1" u="sng" dirty="0">
                <a:solidFill>
                  <a:srgbClr val="002060"/>
                </a:solidFill>
              </a:rPr>
              <a:t>HARD LESSON #5</a:t>
            </a:r>
          </a:p>
          <a:p>
            <a:r>
              <a:rPr lang="en-US" sz="2800" b="1" dirty="0">
                <a:solidFill>
                  <a:srgbClr val="FF0000"/>
                </a:solidFill>
              </a:rPr>
              <a:t>Most chronic drug consumers will only come forward to enter treatment via a ‘harm reduction-informed’ approach</a:t>
            </a:r>
          </a:p>
        </p:txBody>
      </p:sp>
      <p:sp>
        <p:nvSpPr>
          <p:cNvPr id="6" name="TextBox 5">
            <a:extLst>
              <a:ext uri="{FF2B5EF4-FFF2-40B4-BE49-F238E27FC236}">
                <a16:creationId xmlns:a16="http://schemas.microsoft.com/office/drawing/2014/main" id="{FADCEDD2-8E6D-8E52-ADB2-D7F7C9520007}"/>
              </a:ext>
            </a:extLst>
          </p:cNvPr>
          <p:cNvSpPr txBox="1"/>
          <p:nvPr/>
        </p:nvSpPr>
        <p:spPr>
          <a:xfrm>
            <a:off x="838200" y="1512010"/>
            <a:ext cx="10591800" cy="4890185"/>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The country wants people in need to come forward to seek evidence-based treatment, but they are not coming, we are not reaching them.</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Only a quarter of opioid dependent Americans seek and receive treatment.</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There is controversy around harm reduction for facilitating drug use, but there is a middle ground to “meet people where they are and not leave them there.”</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We need a nationwide system of designated health clinics for people who use drugs (PWUD), based on existing syringe service programs and health centers.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These are places where PWUD can not just receive syringes, naloxone, &amp; test strips, but also low- threshold treatment and wrap around services, including: health care, access to food, legal help, assistance in finding housing, paid work, education, childcare, and whatever else that they need.</a:t>
            </a:r>
            <a:endParaRPr lang="en-US" sz="1200" b="1" u="sng" dirty="0">
              <a:solidFill>
                <a:srgbClr val="FF0000"/>
              </a:solidFill>
              <a:latin typeface="Arial" panose="020B0604020202020204" pitchFamily="34" charset="0"/>
              <a:cs typeface="Arial" panose="020B0604020202020204" pitchFamily="34" charset="0"/>
            </a:endParaRPr>
          </a:p>
          <a:p>
            <a:r>
              <a:rPr lang="en-US" b="1" u="sng" dirty="0">
                <a:solidFill>
                  <a:srgbClr val="FF0000"/>
                </a:solidFill>
                <a:latin typeface="Arial" panose="020B0604020202020204" pitchFamily="34" charset="0"/>
                <a:cs typeface="Arial" panose="020B0604020202020204" pitchFamily="34" charset="0"/>
              </a:rPr>
              <a:t>Recommendations</a:t>
            </a:r>
            <a:endParaRPr lang="en-US" b="1" dirty="0"/>
          </a:p>
          <a:p>
            <a:pPr>
              <a:lnSpc>
                <a:spcPct val="107000"/>
              </a:lnSpc>
              <a:spcBef>
                <a:spcPts val="600"/>
              </a:spcBef>
            </a:pPr>
            <a:r>
              <a:rPr lang="en-US" b="1" dirty="0">
                <a:latin typeface="Arial" panose="020B0604020202020204" pitchFamily="34" charset="0"/>
                <a:cs typeface="Arial" panose="020B0604020202020204" pitchFamily="34" charset="0"/>
              </a:rPr>
              <a:t>8. Fund 1,000 Health Hubs to support those with a substance use disorder. </a:t>
            </a:r>
          </a:p>
          <a:p>
            <a:pPr>
              <a:lnSpc>
                <a:spcPct val="107000"/>
              </a:lnSpc>
              <a:spcBef>
                <a:spcPts val="600"/>
              </a:spcBef>
            </a:pPr>
            <a:r>
              <a:rPr lang="en-US" b="1" dirty="0">
                <a:latin typeface="Arial" panose="020B0604020202020204" pitchFamily="34" charset="0"/>
                <a:cs typeface="Arial" panose="020B0604020202020204" pitchFamily="34" charset="0"/>
              </a:rPr>
              <a:t>9. Put lived experience to work by hiring 100,000 recovery coaches and peer counselors.</a:t>
            </a:r>
          </a:p>
          <a:p>
            <a:pPr>
              <a:lnSpc>
                <a:spcPct val="107000"/>
              </a:lnSpc>
              <a:spcBef>
                <a:spcPts val="600"/>
              </a:spcBef>
            </a:pPr>
            <a:r>
              <a:rPr lang="en-US" b="1" dirty="0">
                <a:latin typeface="Arial" panose="020B0604020202020204" pitchFamily="34" charset="0"/>
                <a:cs typeface="Arial" panose="020B0604020202020204" pitchFamily="34" charset="0"/>
              </a:rPr>
              <a:t>10. Survey PWUD and harm reduction staff to improve outreach efforts. </a:t>
            </a:r>
          </a:p>
          <a:p>
            <a:pPr>
              <a:spcBef>
                <a:spcPts val="600"/>
              </a:spcBef>
            </a:pPr>
            <a:r>
              <a:rPr lang="en-US" b="1" dirty="0">
                <a:latin typeface="Arial" panose="020B0604020202020204" pitchFamily="34" charset="0"/>
                <a:cs typeface="Arial" panose="020B0604020202020204" pitchFamily="34" charset="0"/>
              </a:rPr>
              <a:t>11. Increase access to medications for all substance use disorders (including weekly and monthly buprenorphine injections) and expand studies of psychedelics to address addiction.</a:t>
            </a:r>
          </a:p>
        </p:txBody>
      </p:sp>
      <p:sp>
        <p:nvSpPr>
          <p:cNvPr id="7" name="Footer Placeholder 6">
            <a:extLst>
              <a:ext uri="{FF2B5EF4-FFF2-40B4-BE49-F238E27FC236}">
                <a16:creationId xmlns:a16="http://schemas.microsoft.com/office/drawing/2014/main" id="{9F632F45-BA8B-0C18-4360-463E4BD82983}"/>
              </a:ext>
            </a:extLst>
          </p:cNvPr>
          <p:cNvSpPr>
            <a:spLocks noGrp="1"/>
          </p:cNvSpPr>
          <p:nvPr>
            <p:ph type="ftr" sz="quarter" idx="11"/>
          </p:nvPr>
        </p:nvSpPr>
        <p:spPr/>
        <p:txBody>
          <a:bodyPr/>
          <a:lstStyle/>
          <a:p>
            <a:r>
              <a:rPr lang="en-US" i="1" dirty="0"/>
              <a:t>Inside America's Opioid Crisis: 12 Hard Lessons for Today’s Drug War </a:t>
            </a:r>
          </a:p>
          <a:p>
            <a:r>
              <a:rPr lang="en-US" dirty="0"/>
              <a:t>© Bloomsbury Publishing Inc. 2026</a:t>
            </a:r>
          </a:p>
        </p:txBody>
      </p:sp>
    </p:spTree>
    <p:extLst>
      <p:ext uri="{BB962C8B-B14F-4D97-AF65-F5344CB8AC3E}">
        <p14:creationId xmlns:p14="http://schemas.microsoft.com/office/powerpoint/2010/main" val="620322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061EF-63F4-9112-B51F-91E277428B6E}"/>
              </a:ext>
            </a:extLst>
          </p:cNvPr>
          <p:cNvSpPr>
            <a:spLocks noGrp="1"/>
          </p:cNvSpPr>
          <p:nvPr>
            <p:ph type="title"/>
          </p:nvPr>
        </p:nvSpPr>
        <p:spPr>
          <a:xfrm>
            <a:off x="2259196" y="1143000"/>
            <a:ext cx="8485004" cy="1066800"/>
          </a:xfrm>
        </p:spPr>
        <p:txBody>
          <a:bodyPr>
            <a:normAutofit fontScale="90000"/>
          </a:bodyPr>
          <a:lstStyle/>
          <a:p>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endParaRPr lang="en-US" dirty="0"/>
          </a:p>
        </p:txBody>
      </p:sp>
      <p:sp>
        <p:nvSpPr>
          <p:cNvPr id="3" name="Content Placeholder 2">
            <a:extLst>
              <a:ext uri="{FF2B5EF4-FFF2-40B4-BE49-F238E27FC236}">
                <a16:creationId xmlns:a16="http://schemas.microsoft.com/office/drawing/2014/main" id="{6BAF41A2-EC67-6E0D-284C-3833E90CC05B}"/>
              </a:ext>
            </a:extLst>
          </p:cNvPr>
          <p:cNvSpPr>
            <a:spLocks noGrp="1"/>
          </p:cNvSpPr>
          <p:nvPr>
            <p:ph idx="1"/>
          </p:nvPr>
        </p:nvSpPr>
        <p:spPr>
          <a:xfrm>
            <a:off x="1828800" y="2165360"/>
            <a:ext cx="8610600" cy="4190999"/>
          </a:xfrm>
        </p:spPr>
        <p:txBody>
          <a:bodyPr/>
          <a:lstStyle/>
          <a:p>
            <a:pPr marL="0" indent="0">
              <a:buNone/>
            </a:pPr>
            <a:br>
              <a:rPr lang="en-US" altLang="en-US" sz="3200" dirty="0">
                <a:latin typeface="Arial" panose="020B0604020202020204" pitchFamily="34" charset="0"/>
              </a:rPr>
            </a:br>
            <a:endParaRPr lang="en-US" dirty="0"/>
          </a:p>
        </p:txBody>
      </p:sp>
      <p:sp>
        <p:nvSpPr>
          <p:cNvPr id="4" name="Slide Number Placeholder 3">
            <a:extLst>
              <a:ext uri="{FF2B5EF4-FFF2-40B4-BE49-F238E27FC236}">
                <a16:creationId xmlns:a16="http://schemas.microsoft.com/office/drawing/2014/main" id="{B92E5DE5-2D34-E34E-9FA1-F9C5B903F935}"/>
              </a:ext>
            </a:extLst>
          </p:cNvPr>
          <p:cNvSpPr>
            <a:spLocks noGrp="1"/>
          </p:cNvSpPr>
          <p:nvPr>
            <p:ph type="sldNum" sz="quarter" idx="12"/>
          </p:nvPr>
        </p:nvSpPr>
        <p:spPr/>
        <p:txBody>
          <a:bodyPr/>
          <a:lstStyle/>
          <a:p>
            <a:fld id="{A3F31473-23EB-4724-8B59-FE6D21D89FA4}" type="slidenum">
              <a:rPr lang="en-US" smtClean="0"/>
              <a:t>7</a:t>
            </a:fld>
            <a:endParaRPr lang="en-US"/>
          </a:p>
        </p:txBody>
      </p:sp>
      <p:sp>
        <p:nvSpPr>
          <p:cNvPr id="5" name="TextBox 4">
            <a:extLst>
              <a:ext uri="{FF2B5EF4-FFF2-40B4-BE49-F238E27FC236}">
                <a16:creationId xmlns:a16="http://schemas.microsoft.com/office/drawing/2014/main" id="{87050141-4E4E-5A09-D289-C366A4B16781}"/>
              </a:ext>
            </a:extLst>
          </p:cNvPr>
          <p:cNvSpPr txBox="1"/>
          <p:nvPr/>
        </p:nvSpPr>
        <p:spPr>
          <a:xfrm>
            <a:off x="762000" y="269186"/>
            <a:ext cx="10058400" cy="1384995"/>
          </a:xfrm>
          <a:prstGeom prst="rect">
            <a:avLst/>
          </a:prstGeom>
          <a:noFill/>
        </p:spPr>
        <p:txBody>
          <a:bodyPr wrap="square" rtlCol="0">
            <a:spAutoFit/>
          </a:bodyPr>
          <a:lstStyle/>
          <a:p>
            <a:pPr algn="ctr"/>
            <a:r>
              <a:rPr lang="en-US" sz="2800" b="1" u="sng" dirty="0">
                <a:solidFill>
                  <a:srgbClr val="002060"/>
                </a:solidFill>
                <a:latin typeface="+mj-lt"/>
              </a:rPr>
              <a:t>HARD LESSON #6</a:t>
            </a:r>
          </a:p>
          <a:p>
            <a:r>
              <a:rPr lang="en-US" sz="2800" b="1" dirty="0">
                <a:solidFill>
                  <a:srgbClr val="FF0000"/>
                </a:solidFill>
                <a:latin typeface="+mj-lt"/>
              </a:rPr>
              <a:t>Treatment and justice initiatives are not sufficient to solve crisis, we must also create a nationwide recovery support system</a:t>
            </a:r>
          </a:p>
        </p:txBody>
      </p:sp>
      <p:sp>
        <p:nvSpPr>
          <p:cNvPr id="6" name="TextBox 5">
            <a:extLst>
              <a:ext uri="{FF2B5EF4-FFF2-40B4-BE49-F238E27FC236}">
                <a16:creationId xmlns:a16="http://schemas.microsoft.com/office/drawing/2014/main" id="{FADCEDD2-8E6D-8E52-ADB2-D7F7C9520007}"/>
              </a:ext>
            </a:extLst>
          </p:cNvPr>
          <p:cNvSpPr txBox="1"/>
          <p:nvPr/>
        </p:nvSpPr>
        <p:spPr>
          <a:xfrm>
            <a:off x="990600" y="1752600"/>
            <a:ext cx="10210800" cy="4279185"/>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Arial" panose="020B0604020202020204" pitchFamily="34" charset="0"/>
                <a:ea typeface="Calibri" panose="020F0502020204030204" pitchFamily="34" charset="0"/>
                <a:cs typeface="Arial" panose="020B0604020202020204" pitchFamily="34" charset="0"/>
              </a:rPr>
              <a:t>When people successfully complete drug treatment they have accomplished something amazing. However, while actively consuming drugs they may have lost their home, job, family, friends, and freedom. </a:t>
            </a:r>
          </a:p>
          <a:p>
            <a:pPr marL="285750" indent="-285750">
              <a:buFont typeface="Arial" panose="020B0604020202020204" pitchFamily="34" charset="0"/>
              <a:buChar char="•"/>
            </a:pPr>
            <a:r>
              <a:rPr lang="en-US" sz="1600" dirty="0">
                <a:latin typeface="Arial" panose="020B0604020202020204" pitchFamily="34" charset="0"/>
                <a:ea typeface="Calibri" panose="020F0502020204030204" pitchFamily="34" charset="0"/>
                <a:cs typeface="Arial" panose="020B0604020202020204" pitchFamily="34" charset="0"/>
              </a:rPr>
              <a:t>Those in recovery need help to rebuild their lives, but government does not provide the transitional support needed in the critical first months and years.</a:t>
            </a:r>
          </a:p>
          <a:p>
            <a:pPr marL="285750" indent="-285750">
              <a:buFont typeface="Arial" panose="020B0604020202020204" pitchFamily="34" charset="0"/>
              <a:buChar char="•"/>
            </a:pPr>
            <a:r>
              <a:rPr lang="en-US" sz="1600" dirty="0">
                <a:latin typeface="Arial" panose="020B0604020202020204" pitchFamily="34" charset="0"/>
                <a:ea typeface="Calibri" panose="020F0502020204030204" pitchFamily="34" charset="0"/>
                <a:cs typeface="Arial" panose="020B0604020202020204" pitchFamily="34" charset="0"/>
              </a:rPr>
              <a:t>This lack of support contributes to a high relapse rate and far too many unnecessary fatal drug overdoses, including for those who are re-entering society after completing prison.</a:t>
            </a:r>
          </a:p>
          <a:p>
            <a:pPr marL="285750" indent="-285750">
              <a:buFont typeface="Arial" panose="020B0604020202020204" pitchFamily="34" charset="0"/>
              <a:buChar char="•"/>
            </a:pPr>
            <a:r>
              <a:rPr lang="en-US" sz="1600" dirty="0">
                <a:latin typeface="Arial" panose="020B0604020202020204" pitchFamily="34" charset="0"/>
                <a:ea typeface="Calibri" panose="020F0502020204030204" pitchFamily="34" charset="0"/>
                <a:cs typeface="Arial" panose="020B0604020202020204" pitchFamily="34" charset="0"/>
              </a:rPr>
              <a:t>A robust recovery ecosystem doesn’t exist – it must be created.</a:t>
            </a:r>
          </a:p>
          <a:p>
            <a:endParaRPr lang="en-US" sz="1600" dirty="0"/>
          </a:p>
          <a:p>
            <a:r>
              <a:rPr lang="en-US" sz="1600" b="1" u="sng" dirty="0">
                <a:solidFill>
                  <a:srgbClr val="FF0000"/>
                </a:solidFill>
                <a:latin typeface="Arial" panose="020B0604020202020204" pitchFamily="34" charset="0"/>
                <a:cs typeface="Arial" panose="020B0604020202020204" pitchFamily="34" charset="0"/>
              </a:rPr>
              <a:t>Recommendations</a:t>
            </a:r>
            <a:endParaRPr lang="en-US" sz="1600" b="1" dirty="0"/>
          </a:p>
          <a:p>
            <a:pPr>
              <a:lnSpc>
                <a:spcPct val="107000"/>
              </a:lnSpc>
            </a:pPr>
            <a:r>
              <a:rPr lang="en-US" sz="1600" b="1" dirty="0">
                <a:latin typeface="Arial" panose="020B0604020202020204" pitchFamily="34" charset="0"/>
                <a:cs typeface="Arial" panose="020B0604020202020204" pitchFamily="34" charset="0"/>
              </a:rPr>
              <a:t>12. </a:t>
            </a:r>
            <a:r>
              <a:rPr lang="en-US" sz="1600" b="1" dirty="0">
                <a:latin typeface="Arial" panose="020B0604020202020204" pitchFamily="34" charset="0"/>
                <a:ea typeface="Calibri" panose="020F0502020204030204" pitchFamily="34" charset="0"/>
                <a:cs typeface="Arial" panose="020B0604020202020204" pitchFamily="34" charset="0"/>
              </a:rPr>
              <a:t>Build a recovery friendly America in communities, colleges, and workplaces</a:t>
            </a:r>
          </a:p>
          <a:p>
            <a:pPr marL="285750" indent="-285750">
              <a:lnSpc>
                <a:spcPct val="107000"/>
              </a:lnSpc>
              <a:buFont typeface="Arial" panose="020B0604020202020204" pitchFamily="34" charset="0"/>
              <a:buChar char="•"/>
            </a:pPr>
            <a:r>
              <a:rPr lang="en-US" sz="1600" dirty="0">
                <a:latin typeface="Arial" panose="020B0604020202020204" pitchFamily="34" charset="0"/>
                <a:ea typeface="Calibri" panose="020F0502020204030204" pitchFamily="34" charset="0"/>
                <a:cs typeface="Arial" panose="020B0604020202020204" pitchFamily="34" charset="0"/>
              </a:rPr>
              <a:t>Recovery community organizations—institutions set up specifically to aid those in recovery produce great results. We have 160 in the country but need over 1,000.</a:t>
            </a:r>
          </a:p>
          <a:p>
            <a:pPr marL="285750" indent="-285750">
              <a:lnSpc>
                <a:spcPct val="107000"/>
              </a:lnSpc>
              <a:buFont typeface="Arial" panose="020B0604020202020204" pitchFamily="34" charset="0"/>
              <a:buChar char="•"/>
            </a:pPr>
            <a:r>
              <a:rPr lang="en-US" sz="1600" dirty="0">
                <a:latin typeface="Arial" panose="020B0604020202020204" pitchFamily="34" charset="0"/>
                <a:ea typeface="Calibri" panose="020F0502020204030204" pitchFamily="34" charset="0"/>
                <a:cs typeface="Arial" panose="020B0604020202020204" pitchFamily="34" charset="0"/>
              </a:rPr>
              <a:t>Workplaces and colleges also need recovery programs to support their people.</a:t>
            </a:r>
          </a:p>
          <a:p>
            <a:pPr>
              <a:lnSpc>
                <a:spcPct val="107000"/>
              </a:lnSpc>
            </a:pPr>
            <a:endParaRPr lang="en-US" sz="300" dirty="0">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en-US" sz="1600" b="1" dirty="0">
                <a:latin typeface="Arial" panose="020B0604020202020204" pitchFamily="34" charset="0"/>
                <a:ea typeface="Calibri" panose="020F0502020204030204" pitchFamily="34" charset="0"/>
                <a:cs typeface="Arial" panose="020B0604020202020204" pitchFamily="34" charset="0"/>
              </a:rPr>
              <a:t>13. Increase the availability of recovery housing</a:t>
            </a:r>
            <a:r>
              <a:rPr lang="en-US" sz="1600" dirty="0">
                <a:latin typeface="Arial" panose="020B0604020202020204" pitchFamily="34" charset="0"/>
                <a:ea typeface="Calibri" panose="020F0502020204030204" pitchFamily="34" charset="0"/>
                <a:cs typeface="Arial" panose="020B0604020202020204" pitchFamily="34" charset="0"/>
              </a:rPr>
              <a:t> </a:t>
            </a:r>
          </a:p>
          <a:p>
            <a:pPr marL="285750" indent="-285750">
              <a:lnSpc>
                <a:spcPct val="107000"/>
              </a:lnSpc>
              <a:buFont typeface="Arial" panose="020B0604020202020204" pitchFamily="34" charset="0"/>
              <a:buChar char="•"/>
            </a:pPr>
            <a:r>
              <a:rPr lang="en-US" sz="1600" dirty="0">
                <a:latin typeface="Arial" panose="020B0604020202020204" pitchFamily="34" charset="0"/>
                <a:ea typeface="Calibri" panose="020F0502020204030204" pitchFamily="34" charset="0"/>
                <a:cs typeface="Arial" panose="020B0604020202020204" pitchFamily="34" charset="0"/>
              </a:rPr>
              <a:t>It is not right to expect people who have completed treatment, or a prison sentence, to find a safe place to live on their own—helping them access a new home is a good investment.</a:t>
            </a:r>
          </a:p>
        </p:txBody>
      </p:sp>
      <p:sp>
        <p:nvSpPr>
          <p:cNvPr id="7" name="Footer Placeholder 6">
            <a:extLst>
              <a:ext uri="{FF2B5EF4-FFF2-40B4-BE49-F238E27FC236}">
                <a16:creationId xmlns:a16="http://schemas.microsoft.com/office/drawing/2014/main" id="{3189B18A-05B5-32B3-68E9-3F25BC643C55}"/>
              </a:ext>
            </a:extLst>
          </p:cNvPr>
          <p:cNvSpPr>
            <a:spLocks noGrp="1"/>
          </p:cNvSpPr>
          <p:nvPr>
            <p:ph type="ftr" sz="quarter" idx="11"/>
          </p:nvPr>
        </p:nvSpPr>
        <p:spPr/>
        <p:txBody>
          <a:bodyPr/>
          <a:lstStyle/>
          <a:p>
            <a:r>
              <a:rPr lang="en-US" i="1" dirty="0"/>
              <a:t>Inside America's Opioid Crisis: 12 Hard Lessons for Today’s Drug War</a:t>
            </a:r>
            <a:r>
              <a:rPr lang="en-US" dirty="0"/>
              <a:t> </a:t>
            </a:r>
          </a:p>
          <a:p>
            <a:r>
              <a:rPr lang="en-US" dirty="0"/>
              <a:t>© Bloomsbury Publishing Inc. 2026</a:t>
            </a:r>
          </a:p>
        </p:txBody>
      </p:sp>
    </p:spTree>
    <p:extLst>
      <p:ext uri="{BB962C8B-B14F-4D97-AF65-F5344CB8AC3E}">
        <p14:creationId xmlns:p14="http://schemas.microsoft.com/office/powerpoint/2010/main" val="212648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061EF-63F4-9112-B51F-91E277428B6E}"/>
              </a:ext>
            </a:extLst>
          </p:cNvPr>
          <p:cNvSpPr>
            <a:spLocks noGrp="1"/>
          </p:cNvSpPr>
          <p:nvPr>
            <p:ph type="title"/>
          </p:nvPr>
        </p:nvSpPr>
        <p:spPr>
          <a:xfrm>
            <a:off x="2259196" y="1143000"/>
            <a:ext cx="8485004" cy="1066800"/>
          </a:xfrm>
        </p:spPr>
        <p:txBody>
          <a:bodyPr>
            <a:normAutofit fontScale="90000"/>
          </a:bodyPr>
          <a:lstStyle/>
          <a:p>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endParaRPr lang="en-US" dirty="0"/>
          </a:p>
        </p:txBody>
      </p:sp>
      <p:sp>
        <p:nvSpPr>
          <p:cNvPr id="3" name="Content Placeholder 2">
            <a:extLst>
              <a:ext uri="{FF2B5EF4-FFF2-40B4-BE49-F238E27FC236}">
                <a16:creationId xmlns:a16="http://schemas.microsoft.com/office/drawing/2014/main" id="{6BAF41A2-EC67-6E0D-284C-3833E90CC05B}"/>
              </a:ext>
            </a:extLst>
          </p:cNvPr>
          <p:cNvSpPr>
            <a:spLocks noGrp="1"/>
          </p:cNvSpPr>
          <p:nvPr>
            <p:ph idx="1"/>
          </p:nvPr>
        </p:nvSpPr>
        <p:spPr>
          <a:xfrm>
            <a:off x="1828800" y="2165360"/>
            <a:ext cx="8610600" cy="4190999"/>
          </a:xfrm>
        </p:spPr>
        <p:txBody>
          <a:bodyPr/>
          <a:lstStyle/>
          <a:p>
            <a:pPr marL="0" indent="0">
              <a:buNone/>
            </a:pPr>
            <a:br>
              <a:rPr lang="en-US" altLang="en-US" sz="3200" dirty="0">
                <a:latin typeface="Arial" panose="020B0604020202020204" pitchFamily="34" charset="0"/>
              </a:rPr>
            </a:br>
            <a:endParaRPr lang="en-US" dirty="0"/>
          </a:p>
        </p:txBody>
      </p:sp>
      <p:sp>
        <p:nvSpPr>
          <p:cNvPr id="4" name="Slide Number Placeholder 3">
            <a:extLst>
              <a:ext uri="{FF2B5EF4-FFF2-40B4-BE49-F238E27FC236}">
                <a16:creationId xmlns:a16="http://schemas.microsoft.com/office/drawing/2014/main" id="{B92E5DE5-2D34-E34E-9FA1-F9C5B903F935}"/>
              </a:ext>
            </a:extLst>
          </p:cNvPr>
          <p:cNvSpPr>
            <a:spLocks noGrp="1"/>
          </p:cNvSpPr>
          <p:nvPr>
            <p:ph type="sldNum" sz="quarter" idx="12"/>
          </p:nvPr>
        </p:nvSpPr>
        <p:spPr/>
        <p:txBody>
          <a:bodyPr/>
          <a:lstStyle/>
          <a:p>
            <a:fld id="{A3F31473-23EB-4724-8B59-FE6D21D89FA4}" type="slidenum">
              <a:rPr lang="en-US" smtClean="0"/>
              <a:t>8</a:t>
            </a:fld>
            <a:endParaRPr lang="en-US"/>
          </a:p>
        </p:txBody>
      </p:sp>
      <p:sp>
        <p:nvSpPr>
          <p:cNvPr id="5" name="TextBox 4">
            <a:extLst>
              <a:ext uri="{FF2B5EF4-FFF2-40B4-BE49-F238E27FC236}">
                <a16:creationId xmlns:a16="http://schemas.microsoft.com/office/drawing/2014/main" id="{87050141-4E4E-5A09-D289-C366A4B16781}"/>
              </a:ext>
            </a:extLst>
          </p:cNvPr>
          <p:cNvSpPr txBox="1"/>
          <p:nvPr/>
        </p:nvSpPr>
        <p:spPr>
          <a:xfrm>
            <a:off x="457200" y="-345"/>
            <a:ext cx="11353800" cy="1815882"/>
          </a:xfrm>
          <a:prstGeom prst="rect">
            <a:avLst/>
          </a:prstGeom>
          <a:noFill/>
        </p:spPr>
        <p:txBody>
          <a:bodyPr wrap="square" rtlCol="0">
            <a:spAutoFit/>
          </a:bodyPr>
          <a:lstStyle/>
          <a:p>
            <a:pPr algn="ctr"/>
            <a:r>
              <a:rPr lang="en-US" sz="2800" b="1" u="sng" dirty="0">
                <a:solidFill>
                  <a:srgbClr val="002060"/>
                </a:solidFill>
                <a:latin typeface="+mj-lt"/>
                <a:cs typeface="Arial" panose="020B0604020202020204" pitchFamily="34" charset="0"/>
              </a:rPr>
              <a:t>HARD LESSON #7</a:t>
            </a:r>
          </a:p>
          <a:p>
            <a:r>
              <a:rPr lang="en-US" sz="2800" b="1" dirty="0">
                <a:solidFill>
                  <a:srgbClr val="FF0000"/>
                </a:solidFill>
                <a:latin typeface="+mj-lt"/>
                <a:cs typeface="Arial" panose="020B0604020202020204" pitchFamily="34" charset="0"/>
              </a:rPr>
              <a:t>Mass incarceration damages communities—to combat drugs police must rebuild frayed relationships and adopt a much more targeted approach</a:t>
            </a:r>
          </a:p>
          <a:p>
            <a:endParaRPr lang="en-US" sz="2800" b="1" dirty="0">
              <a:solidFill>
                <a:srgbClr val="FF0000"/>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FADCEDD2-8E6D-8E52-ADB2-D7F7C9520007}"/>
              </a:ext>
            </a:extLst>
          </p:cNvPr>
          <p:cNvSpPr txBox="1"/>
          <p:nvPr/>
        </p:nvSpPr>
        <p:spPr>
          <a:xfrm>
            <a:off x="596765" y="1421021"/>
            <a:ext cx="11201401" cy="5467459"/>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Nobody wants drug dealing in their neighborhood, but locking up everyone involved in drug markets hollows out communities and undermines the close collaboration needed between police and community to fight local drug problems.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There is a better way—it requires more upfront work—but pays off long term.</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Police need to carefully study and map drug markets, arrest violent drug dealers and top leaders, while leveraging others out of drug markets.</a:t>
            </a:r>
          </a:p>
          <a:p>
            <a:pPr>
              <a:spcBef>
                <a:spcPts val="600"/>
              </a:spcBef>
            </a:pPr>
            <a:endParaRPr lang="en-US" sz="800" b="1" u="sng" dirty="0">
              <a:solidFill>
                <a:srgbClr val="FF0000"/>
              </a:solidFill>
              <a:latin typeface="Arial" panose="020B0604020202020204" pitchFamily="34" charset="0"/>
              <a:cs typeface="Arial" panose="020B0604020202020204" pitchFamily="34" charset="0"/>
            </a:endParaRPr>
          </a:p>
          <a:p>
            <a:pPr>
              <a:spcBef>
                <a:spcPts val="600"/>
              </a:spcBef>
            </a:pPr>
            <a:r>
              <a:rPr lang="en-US" b="1" u="sng" dirty="0">
                <a:solidFill>
                  <a:srgbClr val="FF0000"/>
                </a:solidFill>
                <a:latin typeface="Arial" panose="020B0604020202020204" pitchFamily="34" charset="0"/>
                <a:cs typeface="Arial" panose="020B0604020202020204" pitchFamily="34" charset="0"/>
              </a:rPr>
              <a:t>Recommendations</a:t>
            </a:r>
            <a:endParaRPr lang="en-US" b="1" dirty="0">
              <a:latin typeface="Arial" panose="020B0604020202020204" pitchFamily="34" charset="0"/>
              <a:cs typeface="Arial" panose="020B0604020202020204" pitchFamily="34" charset="0"/>
            </a:endParaRPr>
          </a:p>
          <a:p>
            <a:pPr>
              <a:lnSpc>
                <a:spcPct val="107000"/>
              </a:lnSpc>
              <a:buFont typeface="+mj-lt"/>
              <a:buAutoNum type="arabicPeriod" startAt="14"/>
            </a:pPr>
            <a:r>
              <a:rPr lang="en-US" b="1" dirty="0">
                <a:latin typeface="Arial" panose="020B0604020202020204" pitchFamily="34" charset="0"/>
                <a:cs typeface="Arial" panose="020B0604020202020204" pitchFamily="34" charset="0"/>
              </a:rPr>
              <a:t>Combat retail drug sale by targeting the most dangerous dealers.</a:t>
            </a:r>
          </a:p>
          <a:p>
            <a:pPr marL="285750" indent="-285750">
              <a:lnSpc>
                <a:spcPct val="107000"/>
              </a:lnSpc>
              <a:buFont typeface="Arial" panose="020B0604020202020204" pitchFamily="34" charset="0"/>
              <a:buChar char="•"/>
            </a:pPr>
            <a:r>
              <a:rPr lang="en-US" dirty="0">
                <a:latin typeface="Arial" panose="020B0604020202020204" pitchFamily="34" charset="0"/>
                <a:cs typeface="Arial" panose="020B0604020202020204" pitchFamily="34" charset="0"/>
              </a:rPr>
              <a:t>Many drug consumers, including those who play a role in drug markets, will accept treatment, housing, or education assistance in return for avoiding arrest. </a:t>
            </a:r>
            <a:r>
              <a:rPr lang="en-US" b="1" dirty="0">
                <a:latin typeface="Arial" panose="020B0604020202020204" pitchFamily="34" charset="0"/>
                <a:cs typeface="Arial" panose="020B0604020202020204" pitchFamily="34" charset="0"/>
              </a:rPr>
              <a:t> </a:t>
            </a:r>
          </a:p>
          <a:p>
            <a:pPr marL="285750" indent="-285750">
              <a:lnSpc>
                <a:spcPct val="107000"/>
              </a:lnSpc>
              <a:buFont typeface="Arial" panose="020B0604020202020204" pitchFamily="34" charset="0"/>
              <a:buChar char="•"/>
            </a:pPr>
            <a:r>
              <a:rPr lang="en-US" dirty="0">
                <a:latin typeface="Arial" panose="020B0604020202020204" pitchFamily="34" charset="0"/>
                <a:cs typeface="Arial" panose="020B0604020202020204" pitchFamily="34" charset="0"/>
              </a:rPr>
              <a:t>These agreements must be monitored by police and supported by local community.</a:t>
            </a:r>
          </a:p>
          <a:p>
            <a:pPr>
              <a:lnSpc>
                <a:spcPct val="107000"/>
              </a:lnSpc>
            </a:pPr>
            <a:endParaRPr lang="en-US" sz="400" b="1" dirty="0">
              <a:latin typeface="Arial" panose="020B0604020202020204" pitchFamily="34" charset="0"/>
              <a:cs typeface="Arial" panose="020B0604020202020204" pitchFamily="34" charset="0"/>
            </a:endParaRPr>
          </a:p>
          <a:p>
            <a:pPr>
              <a:lnSpc>
                <a:spcPct val="107000"/>
              </a:lnSpc>
            </a:pPr>
            <a:r>
              <a:rPr lang="en-US" b="1" dirty="0">
                <a:latin typeface="Arial" panose="020B0604020202020204" pitchFamily="34" charset="0"/>
                <a:cs typeface="Arial" panose="020B0604020202020204" pitchFamily="34" charset="0"/>
              </a:rPr>
              <a:t>15. Establish at DEA a Covert Drug Markets Division to disrupt digital drug sales.</a:t>
            </a:r>
          </a:p>
          <a:p>
            <a:pPr marL="285750" indent="-285750">
              <a:lnSpc>
                <a:spcPct val="107000"/>
              </a:lnSpc>
              <a:buFont typeface="Arial" panose="020B0604020202020204" pitchFamily="34" charset="0"/>
              <a:buChar char="•"/>
            </a:pPr>
            <a:r>
              <a:rPr lang="en-US" dirty="0">
                <a:latin typeface="Arial" panose="020B0604020202020204" pitchFamily="34" charset="0"/>
                <a:cs typeface="Arial" panose="020B0604020202020204" pitchFamily="34" charset="0"/>
              </a:rPr>
              <a:t>Today's drug sales rely on social media, DEA should help states fight it. </a:t>
            </a:r>
          </a:p>
          <a:p>
            <a:pPr>
              <a:lnSpc>
                <a:spcPct val="107000"/>
              </a:lnSpc>
            </a:pPr>
            <a:endParaRPr lang="en-US" sz="400" dirty="0">
              <a:latin typeface="Arial" panose="020B0604020202020204" pitchFamily="34" charset="0"/>
              <a:cs typeface="Arial" panose="020B0604020202020204" pitchFamily="34" charset="0"/>
            </a:endParaRPr>
          </a:p>
          <a:p>
            <a:pPr>
              <a:lnSpc>
                <a:spcPct val="107000"/>
              </a:lnSpc>
            </a:pPr>
            <a:r>
              <a:rPr lang="en-US" b="1" dirty="0">
                <a:latin typeface="Arial" panose="020B0604020202020204" pitchFamily="34" charset="0"/>
                <a:cs typeface="Arial" panose="020B0604020202020204" pitchFamily="34" charset="0"/>
              </a:rPr>
              <a:t>16. Sentence drug offenders by behavior, not by weight of drugs.</a:t>
            </a:r>
          </a:p>
          <a:p>
            <a:pPr marL="285750" indent="-285750">
              <a:lnSpc>
                <a:spcPct val="107000"/>
              </a:lnSpc>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Some minor drug offenders receive heavy sentences while drug gang leaders escape punishment because they don’t carry drugs. It’s long overdue that this change.</a:t>
            </a:r>
          </a:p>
          <a:p>
            <a:pPr>
              <a:lnSpc>
                <a:spcPct val="107000"/>
              </a:lnSpc>
              <a:spcBef>
                <a:spcPts val="600"/>
              </a:spcBef>
            </a:pPr>
            <a:endParaRPr lang="en-US" dirty="0"/>
          </a:p>
        </p:txBody>
      </p:sp>
      <p:sp>
        <p:nvSpPr>
          <p:cNvPr id="7" name="Footer Placeholder 6">
            <a:extLst>
              <a:ext uri="{FF2B5EF4-FFF2-40B4-BE49-F238E27FC236}">
                <a16:creationId xmlns:a16="http://schemas.microsoft.com/office/drawing/2014/main" id="{4B980483-8975-2FE7-59BF-252FB2DCC05F}"/>
              </a:ext>
            </a:extLst>
          </p:cNvPr>
          <p:cNvSpPr>
            <a:spLocks noGrp="1"/>
          </p:cNvSpPr>
          <p:nvPr>
            <p:ph type="ftr" sz="quarter" idx="11"/>
          </p:nvPr>
        </p:nvSpPr>
        <p:spPr/>
        <p:txBody>
          <a:bodyPr/>
          <a:lstStyle/>
          <a:p>
            <a:r>
              <a:rPr lang="en-US" i="1" dirty="0"/>
              <a:t>Inside America's Opioid Crisis: 12 Hard Lessons for Today’s Drug War </a:t>
            </a:r>
          </a:p>
          <a:p>
            <a:r>
              <a:rPr lang="en-US" dirty="0"/>
              <a:t>© Bloomsbury Publishing Inc. 2026</a:t>
            </a:r>
          </a:p>
        </p:txBody>
      </p:sp>
    </p:spTree>
    <p:extLst>
      <p:ext uri="{BB962C8B-B14F-4D97-AF65-F5344CB8AC3E}">
        <p14:creationId xmlns:p14="http://schemas.microsoft.com/office/powerpoint/2010/main" val="2472373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061EF-63F4-9112-B51F-91E277428B6E}"/>
              </a:ext>
            </a:extLst>
          </p:cNvPr>
          <p:cNvSpPr>
            <a:spLocks noGrp="1"/>
          </p:cNvSpPr>
          <p:nvPr>
            <p:ph type="title"/>
          </p:nvPr>
        </p:nvSpPr>
        <p:spPr>
          <a:xfrm>
            <a:off x="2259196" y="1143000"/>
            <a:ext cx="8485004" cy="1066800"/>
          </a:xfrm>
        </p:spPr>
        <p:txBody>
          <a:bodyPr>
            <a:normAutofit fontScale="90000"/>
          </a:bodyPr>
          <a:lstStyle/>
          <a:p>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endParaRPr lang="en-US" dirty="0"/>
          </a:p>
        </p:txBody>
      </p:sp>
      <p:sp>
        <p:nvSpPr>
          <p:cNvPr id="3" name="Content Placeholder 2">
            <a:extLst>
              <a:ext uri="{FF2B5EF4-FFF2-40B4-BE49-F238E27FC236}">
                <a16:creationId xmlns:a16="http://schemas.microsoft.com/office/drawing/2014/main" id="{6BAF41A2-EC67-6E0D-284C-3833E90CC05B}"/>
              </a:ext>
            </a:extLst>
          </p:cNvPr>
          <p:cNvSpPr>
            <a:spLocks noGrp="1"/>
          </p:cNvSpPr>
          <p:nvPr>
            <p:ph idx="1"/>
          </p:nvPr>
        </p:nvSpPr>
        <p:spPr>
          <a:xfrm>
            <a:off x="1828800" y="2165360"/>
            <a:ext cx="8610600" cy="4190999"/>
          </a:xfrm>
        </p:spPr>
        <p:txBody>
          <a:bodyPr/>
          <a:lstStyle/>
          <a:p>
            <a:pPr marL="0" indent="0">
              <a:buNone/>
            </a:pPr>
            <a:br>
              <a:rPr lang="en-US" altLang="en-US" sz="3200" dirty="0">
                <a:latin typeface="Arial" panose="020B0604020202020204" pitchFamily="34" charset="0"/>
              </a:rPr>
            </a:br>
            <a:endParaRPr lang="en-US" dirty="0"/>
          </a:p>
        </p:txBody>
      </p:sp>
      <p:sp>
        <p:nvSpPr>
          <p:cNvPr id="4" name="Slide Number Placeholder 3">
            <a:extLst>
              <a:ext uri="{FF2B5EF4-FFF2-40B4-BE49-F238E27FC236}">
                <a16:creationId xmlns:a16="http://schemas.microsoft.com/office/drawing/2014/main" id="{B92E5DE5-2D34-E34E-9FA1-F9C5B903F935}"/>
              </a:ext>
            </a:extLst>
          </p:cNvPr>
          <p:cNvSpPr>
            <a:spLocks noGrp="1"/>
          </p:cNvSpPr>
          <p:nvPr>
            <p:ph type="sldNum" sz="quarter" idx="12"/>
          </p:nvPr>
        </p:nvSpPr>
        <p:spPr/>
        <p:txBody>
          <a:bodyPr/>
          <a:lstStyle/>
          <a:p>
            <a:fld id="{A3F31473-23EB-4724-8B59-FE6D21D89FA4}" type="slidenum">
              <a:rPr lang="en-US" smtClean="0"/>
              <a:t>9</a:t>
            </a:fld>
            <a:endParaRPr lang="en-US"/>
          </a:p>
        </p:txBody>
      </p:sp>
      <p:sp>
        <p:nvSpPr>
          <p:cNvPr id="5" name="TextBox 4">
            <a:extLst>
              <a:ext uri="{FF2B5EF4-FFF2-40B4-BE49-F238E27FC236}">
                <a16:creationId xmlns:a16="http://schemas.microsoft.com/office/drawing/2014/main" id="{87050141-4E4E-5A09-D289-C366A4B16781}"/>
              </a:ext>
            </a:extLst>
          </p:cNvPr>
          <p:cNvSpPr txBox="1"/>
          <p:nvPr/>
        </p:nvSpPr>
        <p:spPr>
          <a:xfrm>
            <a:off x="571500" y="120774"/>
            <a:ext cx="11049000" cy="1384995"/>
          </a:xfrm>
          <a:prstGeom prst="rect">
            <a:avLst/>
          </a:prstGeom>
          <a:noFill/>
        </p:spPr>
        <p:txBody>
          <a:bodyPr wrap="square" rtlCol="0">
            <a:spAutoFit/>
          </a:bodyPr>
          <a:lstStyle/>
          <a:p>
            <a:pPr algn="ctr"/>
            <a:r>
              <a:rPr lang="en-US" sz="2800" b="1" u="sng" dirty="0">
                <a:solidFill>
                  <a:srgbClr val="002060"/>
                </a:solidFill>
                <a:cs typeface="Arial" panose="020B0604020202020204" pitchFamily="34" charset="0"/>
              </a:rPr>
              <a:t>HARD LESSON #8</a:t>
            </a:r>
          </a:p>
          <a:p>
            <a:r>
              <a:rPr lang="en-US" sz="2800" b="1" dirty="0">
                <a:solidFill>
                  <a:srgbClr val="FF0000"/>
                </a:solidFill>
              </a:rPr>
              <a:t>Drug enforcement operations can only reduce fatal overdoses and chronic drug use through close collaboration with health agencies</a:t>
            </a:r>
          </a:p>
        </p:txBody>
      </p:sp>
      <p:sp>
        <p:nvSpPr>
          <p:cNvPr id="6" name="TextBox 5">
            <a:extLst>
              <a:ext uri="{FF2B5EF4-FFF2-40B4-BE49-F238E27FC236}">
                <a16:creationId xmlns:a16="http://schemas.microsoft.com/office/drawing/2014/main" id="{FADCEDD2-8E6D-8E52-ADB2-D7F7C9520007}"/>
              </a:ext>
            </a:extLst>
          </p:cNvPr>
          <p:cNvSpPr txBox="1"/>
          <p:nvPr/>
        </p:nvSpPr>
        <p:spPr>
          <a:xfrm>
            <a:off x="609599" y="1725633"/>
            <a:ext cx="11201401" cy="4478405"/>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Justice and health agencies must break down silos and work together daily to reduce drug-related crime and chronic addiction-enforcement does not reduce consumption.</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Some studies show that drug enforcement operations tend to increase overdoses because seizures and the arrest of drug dealers force drug consumers to consumer different, more dangerous drugs.</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However, police can partner with the health system to get help to people who use drugs, either through pre-arrest “deflection” to treatment or court supervised drug treatment.</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Also, more resources are needed in the most high-risk U.S. counties, as well as better coordination to allow for pooling of resources and more effective collaboration.</a:t>
            </a:r>
          </a:p>
          <a:p>
            <a:pPr algn="ctr"/>
            <a:endParaRPr lang="en-US" sz="1600" b="1" u="sng" dirty="0">
              <a:solidFill>
                <a:srgbClr val="FF0000"/>
              </a:solidFill>
              <a:latin typeface="Arial" panose="020B0604020202020204" pitchFamily="34" charset="0"/>
              <a:cs typeface="Arial" panose="020B0604020202020204" pitchFamily="34" charset="0"/>
            </a:endParaRPr>
          </a:p>
          <a:p>
            <a:r>
              <a:rPr lang="en-US" sz="1600" b="1" dirty="0">
                <a:solidFill>
                  <a:srgbClr val="FF0000"/>
                </a:solidFill>
                <a:latin typeface="Arial" panose="020B0604020202020204" pitchFamily="34" charset="0"/>
                <a:cs typeface="Arial" panose="020B0604020202020204" pitchFamily="34" charset="0"/>
              </a:rPr>
              <a:t>Recommendations</a:t>
            </a:r>
            <a:endParaRPr lang="en-US" sz="1600" b="1" dirty="0">
              <a:latin typeface="Arial" panose="020B0604020202020204" pitchFamily="34" charset="0"/>
              <a:cs typeface="Arial" panose="020B0604020202020204" pitchFamily="34" charset="0"/>
            </a:endParaRPr>
          </a:p>
          <a:p>
            <a:pPr>
              <a:lnSpc>
                <a:spcPct val="107000"/>
              </a:lnSpc>
            </a:pPr>
            <a:r>
              <a:rPr lang="en-US" sz="1600" b="1" dirty="0">
                <a:latin typeface="Arial" panose="020B0604020202020204" pitchFamily="34" charset="0"/>
                <a:ea typeface="Times New Roman" panose="02020603050405020304" pitchFamily="18" charset="0"/>
                <a:cs typeface="Arial" panose="020B0604020202020204" pitchFamily="34" charset="0"/>
              </a:rPr>
              <a:t>19. Bring police, health agencies, and NGOs together to deflect minor drug offenders to treatment</a:t>
            </a:r>
          </a:p>
          <a:p>
            <a:pPr marL="285750" indent="-285750">
              <a:lnSpc>
                <a:spcPct val="107000"/>
              </a:lnSpc>
              <a:buFont typeface="Arial" panose="020B0604020202020204" pitchFamily="34" charset="0"/>
              <a:buChar char="•"/>
            </a:pPr>
            <a:r>
              <a:rPr lang="en-US" sz="1600" dirty="0">
                <a:latin typeface="Arial" panose="020B0604020202020204" pitchFamily="34" charset="0"/>
                <a:ea typeface="Times New Roman" panose="02020603050405020304" pitchFamily="18" charset="0"/>
                <a:cs typeface="Arial" panose="020B0604020202020204" pitchFamily="34" charset="0"/>
              </a:rPr>
              <a:t>This is the long overdue alternative to mass incarceration of drug offenders.</a:t>
            </a:r>
            <a:r>
              <a:rPr lang="en-US" sz="1600" b="1" dirty="0">
                <a:latin typeface="Arial" panose="020B0604020202020204" pitchFamily="34" charset="0"/>
                <a:ea typeface="Times New Roman" panose="02020603050405020304" pitchFamily="18" charset="0"/>
                <a:cs typeface="Arial" panose="020B0604020202020204" pitchFamily="34" charset="0"/>
              </a:rPr>
              <a:t> </a:t>
            </a:r>
          </a:p>
          <a:p>
            <a:pPr>
              <a:lnSpc>
                <a:spcPct val="107000"/>
              </a:lnSpc>
            </a:pPr>
            <a:endParaRPr lang="en-US" sz="30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1600" b="1" dirty="0">
                <a:latin typeface="Arial" panose="020B0604020202020204" pitchFamily="34" charset="0"/>
                <a:ea typeface="Times New Roman" panose="02020603050405020304" pitchFamily="18" charset="0"/>
                <a:cs typeface="Arial" panose="020B0604020202020204" pitchFamily="34" charset="0"/>
              </a:rPr>
              <a:t>20. Create 500 </a:t>
            </a:r>
            <a:r>
              <a:rPr lang="en-US" sz="1600" b="1" i="1" dirty="0">
                <a:latin typeface="Arial" panose="020B0604020202020204" pitchFamily="34" charset="0"/>
                <a:ea typeface="Times New Roman" panose="02020603050405020304" pitchFamily="18" charset="0"/>
                <a:cs typeface="Arial" panose="020B0604020202020204" pitchFamily="34" charset="0"/>
              </a:rPr>
              <a:t>Treatment First Courts</a:t>
            </a:r>
            <a:r>
              <a:rPr lang="en-US" sz="1600" b="1" dirty="0">
                <a:latin typeface="Arial" panose="020B0604020202020204" pitchFamily="34" charset="0"/>
                <a:ea typeface="Times New Roman" panose="02020603050405020304" pitchFamily="18" charset="0"/>
                <a:cs typeface="Arial" panose="020B0604020202020204" pitchFamily="34" charset="0"/>
              </a:rPr>
              <a:t> Throughout Country</a:t>
            </a:r>
          </a:p>
          <a:p>
            <a:pPr marL="285750" indent="-285750">
              <a:lnSpc>
                <a:spcPct val="107000"/>
              </a:lnSpc>
              <a:buFont typeface="Arial" panose="020B0604020202020204" pitchFamily="34" charset="0"/>
              <a:buChar char="•"/>
            </a:pPr>
            <a:r>
              <a:rPr lang="en-US" sz="1600" dirty="0">
                <a:latin typeface="Arial" panose="020B0604020202020204" pitchFamily="34" charset="0"/>
                <a:ea typeface="Times New Roman" panose="02020603050405020304" pitchFamily="18" charset="0"/>
                <a:cs typeface="Arial" panose="020B0604020202020204" pitchFamily="34" charset="0"/>
              </a:rPr>
              <a:t>This new model of drug courts keeps people alive and gets them to start treatment.</a:t>
            </a:r>
          </a:p>
          <a:p>
            <a:pPr>
              <a:lnSpc>
                <a:spcPct val="107000"/>
              </a:lnSpc>
            </a:pPr>
            <a:endParaRPr lang="en-US" sz="30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1600" b="1" dirty="0">
                <a:latin typeface="Arial" panose="020B0604020202020204" pitchFamily="34" charset="0"/>
                <a:ea typeface="Times New Roman" panose="02020603050405020304" pitchFamily="18" charset="0"/>
                <a:cs typeface="Arial" panose="020B0604020202020204" pitchFamily="34" charset="0"/>
              </a:rPr>
              <a:t>21. Establish treatment coordination task forces in areas of greatest need</a:t>
            </a:r>
          </a:p>
          <a:p>
            <a:pPr marL="285750" indent="-285750">
              <a:lnSpc>
                <a:spcPct val="107000"/>
              </a:lnSpc>
              <a:buFont typeface="Arial" panose="020B0604020202020204" pitchFamily="34" charset="0"/>
              <a:buChar char="•"/>
            </a:pPr>
            <a:r>
              <a:rPr lang="en-US" sz="1600" dirty="0">
                <a:latin typeface="Arial" panose="020B0604020202020204" pitchFamily="34" charset="0"/>
                <a:ea typeface="Times New Roman" panose="02020603050405020304" pitchFamily="18" charset="0"/>
                <a:cs typeface="Arial" panose="020B0604020202020204" pitchFamily="34" charset="0"/>
              </a:rPr>
              <a:t>We have drug enforcement task forces —they are needed on the demand side too to infuse both resources and cross-jurisdictional coordinating capacity in the highest risk areas. </a:t>
            </a:r>
          </a:p>
        </p:txBody>
      </p:sp>
      <p:sp>
        <p:nvSpPr>
          <p:cNvPr id="7" name="Footer Placeholder 6">
            <a:extLst>
              <a:ext uri="{FF2B5EF4-FFF2-40B4-BE49-F238E27FC236}">
                <a16:creationId xmlns:a16="http://schemas.microsoft.com/office/drawing/2014/main" id="{18DBAB7F-9FFF-C16E-6163-F64059835054}"/>
              </a:ext>
            </a:extLst>
          </p:cNvPr>
          <p:cNvSpPr>
            <a:spLocks noGrp="1"/>
          </p:cNvSpPr>
          <p:nvPr>
            <p:ph type="ftr" sz="quarter" idx="11"/>
          </p:nvPr>
        </p:nvSpPr>
        <p:spPr/>
        <p:txBody>
          <a:bodyPr/>
          <a:lstStyle/>
          <a:p>
            <a:r>
              <a:rPr lang="en-US" i="1" dirty="0"/>
              <a:t>Inside America's Opioid Crisis: 12 Hard Lessons for Today’s Drug War </a:t>
            </a:r>
          </a:p>
          <a:p>
            <a:r>
              <a:rPr lang="en-US" dirty="0"/>
              <a:t>© Bloomsbury Publishing Inc. 2026</a:t>
            </a:r>
          </a:p>
        </p:txBody>
      </p:sp>
    </p:spTree>
    <p:extLst>
      <p:ext uri="{BB962C8B-B14F-4D97-AF65-F5344CB8AC3E}">
        <p14:creationId xmlns:p14="http://schemas.microsoft.com/office/powerpoint/2010/main" val="2413903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061EF-63F4-9112-B51F-91E277428B6E}"/>
              </a:ext>
            </a:extLst>
          </p:cNvPr>
          <p:cNvSpPr>
            <a:spLocks noGrp="1"/>
          </p:cNvSpPr>
          <p:nvPr>
            <p:ph type="title"/>
          </p:nvPr>
        </p:nvSpPr>
        <p:spPr>
          <a:xfrm>
            <a:off x="2259196" y="1143000"/>
            <a:ext cx="8485004" cy="1066800"/>
          </a:xfrm>
        </p:spPr>
        <p:txBody>
          <a:bodyPr>
            <a:normAutofit fontScale="90000"/>
          </a:bodyPr>
          <a:lstStyle/>
          <a:p>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endParaRPr lang="en-US" dirty="0"/>
          </a:p>
        </p:txBody>
      </p:sp>
      <p:sp>
        <p:nvSpPr>
          <p:cNvPr id="3" name="Content Placeholder 2">
            <a:extLst>
              <a:ext uri="{FF2B5EF4-FFF2-40B4-BE49-F238E27FC236}">
                <a16:creationId xmlns:a16="http://schemas.microsoft.com/office/drawing/2014/main" id="{6BAF41A2-EC67-6E0D-284C-3833E90CC05B}"/>
              </a:ext>
            </a:extLst>
          </p:cNvPr>
          <p:cNvSpPr>
            <a:spLocks noGrp="1"/>
          </p:cNvSpPr>
          <p:nvPr>
            <p:ph idx="1"/>
          </p:nvPr>
        </p:nvSpPr>
        <p:spPr>
          <a:xfrm>
            <a:off x="1828800" y="2165360"/>
            <a:ext cx="8610600" cy="4190999"/>
          </a:xfrm>
        </p:spPr>
        <p:txBody>
          <a:bodyPr/>
          <a:lstStyle/>
          <a:p>
            <a:pPr marL="0" indent="0">
              <a:buNone/>
            </a:pPr>
            <a:br>
              <a:rPr lang="en-US" altLang="en-US" sz="3200" dirty="0">
                <a:latin typeface="Arial" panose="020B0604020202020204" pitchFamily="34" charset="0"/>
              </a:rPr>
            </a:br>
            <a:endParaRPr lang="en-US" dirty="0"/>
          </a:p>
        </p:txBody>
      </p:sp>
      <p:sp>
        <p:nvSpPr>
          <p:cNvPr id="4" name="Slide Number Placeholder 3">
            <a:extLst>
              <a:ext uri="{FF2B5EF4-FFF2-40B4-BE49-F238E27FC236}">
                <a16:creationId xmlns:a16="http://schemas.microsoft.com/office/drawing/2014/main" id="{B92E5DE5-2D34-E34E-9FA1-F9C5B903F935}"/>
              </a:ext>
            </a:extLst>
          </p:cNvPr>
          <p:cNvSpPr>
            <a:spLocks noGrp="1"/>
          </p:cNvSpPr>
          <p:nvPr>
            <p:ph type="sldNum" sz="quarter" idx="12"/>
          </p:nvPr>
        </p:nvSpPr>
        <p:spPr/>
        <p:txBody>
          <a:bodyPr/>
          <a:lstStyle/>
          <a:p>
            <a:fld id="{A3F31473-23EB-4724-8B59-FE6D21D89FA4}" type="slidenum">
              <a:rPr lang="en-US" smtClean="0"/>
              <a:t>10</a:t>
            </a:fld>
            <a:endParaRPr lang="en-US"/>
          </a:p>
        </p:txBody>
      </p:sp>
      <p:sp>
        <p:nvSpPr>
          <p:cNvPr id="5" name="TextBox 4">
            <a:extLst>
              <a:ext uri="{FF2B5EF4-FFF2-40B4-BE49-F238E27FC236}">
                <a16:creationId xmlns:a16="http://schemas.microsoft.com/office/drawing/2014/main" id="{87050141-4E4E-5A09-D289-C366A4B16781}"/>
              </a:ext>
            </a:extLst>
          </p:cNvPr>
          <p:cNvSpPr txBox="1"/>
          <p:nvPr/>
        </p:nvSpPr>
        <p:spPr>
          <a:xfrm>
            <a:off x="838200" y="46925"/>
            <a:ext cx="10744199" cy="1384995"/>
          </a:xfrm>
          <a:prstGeom prst="rect">
            <a:avLst/>
          </a:prstGeom>
          <a:noFill/>
        </p:spPr>
        <p:txBody>
          <a:bodyPr wrap="square" rtlCol="0">
            <a:spAutoFit/>
          </a:bodyPr>
          <a:lstStyle/>
          <a:p>
            <a:pPr algn="ctr"/>
            <a:r>
              <a:rPr lang="en-US" sz="2800" b="1" u="sng" dirty="0">
                <a:solidFill>
                  <a:srgbClr val="002060"/>
                </a:solidFill>
                <a:latin typeface="+mj-lt"/>
                <a:cs typeface="Arial" panose="020B0604020202020204" pitchFamily="34" charset="0"/>
              </a:rPr>
              <a:t>HARD LESSON #9</a:t>
            </a:r>
          </a:p>
          <a:p>
            <a:r>
              <a:rPr lang="en-US" sz="2800" b="1" dirty="0">
                <a:solidFill>
                  <a:srgbClr val="FF0000"/>
                </a:solidFill>
                <a:latin typeface="+mj-lt"/>
                <a:cs typeface="Arial" panose="020B0604020202020204" pitchFamily="34" charset="0"/>
              </a:rPr>
              <a:t>Supply control is wickedly difficult—a disciplined focus is needed on the most dangerous trafficking organizations</a:t>
            </a:r>
          </a:p>
        </p:txBody>
      </p:sp>
      <p:sp>
        <p:nvSpPr>
          <p:cNvPr id="6" name="TextBox 5">
            <a:extLst>
              <a:ext uri="{FF2B5EF4-FFF2-40B4-BE49-F238E27FC236}">
                <a16:creationId xmlns:a16="http://schemas.microsoft.com/office/drawing/2014/main" id="{FADCEDD2-8E6D-8E52-ADB2-D7F7C9520007}"/>
              </a:ext>
            </a:extLst>
          </p:cNvPr>
          <p:cNvSpPr txBox="1"/>
          <p:nvPr/>
        </p:nvSpPr>
        <p:spPr>
          <a:xfrm>
            <a:off x="838200" y="1431920"/>
            <a:ext cx="11277600" cy="4724627"/>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Drug seizures, as well as seizure of illicit profits and arrest of traffickers are valuable in building a comprehensive picture of trafficking organizations so they can be dismantled.</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Border enforcement contributes to this overall effort, as do interdiction operations at home and abroad and international partnerships in our hemisphere and globally.</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Pressure needs to be maintained on China and other fentanyl precursor manufacturers, traffickers, and those that order and receive shipments in Mexico.</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Easy solutions and decisive victories are hard to come by internationally, but utilizing arrests, seizures, investigations, wiretaps, and intelligence reporting can empower federal agencies to use a variety of tools to disrupt and dismantle those trafficking organizations harming the most Americans.</a:t>
            </a:r>
          </a:p>
          <a:p>
            <a:pPr algn="ctr"/>
            <a:endParaRPr lang="en-US" sz="1600" b="1" u="sng" dirty="0">
              <a:solidFill>
                <a:srgbClr val="FF0000"/>
              </a:solidFill>
              <a:latin typeface="Arial" panose="020B0604020202020204" pitchFamily="34" charset="0"/>
              <a:cs typeface="Arial" panose="020B0604020202020204" pitchFamily="34" charset="0"/>
            </a:endParaRPr>
          </a:p>
          <a:p>
            <a:r>
              <a:rPr lang="en-US" sz="1600" b="1" u="sng" dirty="0">
                <a:solidFill>
                  <a:srgbClr val="FF0000"/>
                </a:solidFill>
                <a:latin typeface="Arial" panose="020B0604020202020204" pitchFamily="34" charset="0"/>
                <a:cs typeface="Arial" panose="020B0604020202020204" pitchFamily="34" charset="0"/>
              </a:rPr>
              <a:t>Recommendations</a:t>
            </a:r>
            <a:endParaRPr lang="en-US" sz="1600" b="1" dirty="0">
              <a:latin typeface="Arial" panose="020B0604020202020204" pitchFamily="34" charset="0"/>
              <a:cs typeface="Arial" panose="020B0604020202020204" pitchFamily="34" charset="0"/>
            </a:endParaRPr>
          </a:p>
          <a:p>
            <a:pPr>
              <a:lnSpc>
                <a:spcPct val="107000"/>
              </a:lnSpc>
            </a:pPr>
            <a:r>
              <a:rPr lang="en-US" sz="1600" b="1" dirty="0">
                <a:latin typeface="Arial" panose="020B0604020202020204" pitchFamily="34" charset="0"/>
                <a:cs typeface="Arial" panose="020B0604020202020204" pitchFamily="34" charset="0"/>
              </a:rPr>
              <a:t>22. </a:t>
            </a:r>
            <a:r>
              <a:rPr lang="en-US" sz="1600" b="1" dirty="0">
                <a:latin typeface="Arial" panose="020B0604020202020204" pitchFamily="34" charset="0"/>
                <a:ea typeface="Times New Roman" panose="02020603050405020304" pitchFamily="18" charset="0"/>
                <a:cs typeface="Arial" panose="020B0604020202020204" pitchFamily="34" charset="0"/>
              </a:rPr>
              <a:t>Reinforce DHS’s ability to partner with other agencies to conduct complex drug investigations.</a:t>
            </a:r>
          </a:p>
          <a:p>
            <a:pPr marL="285750" indent="-285750">
              <a:lnSpc>
                <a:spcPct val="107000"/>
              </a:lnSpc>
              <a:buFont typeface="Arial" panose="020B0604020202020204" pitchFamily="34" charset="0"/>
              <a:buChar char="•"/>
            </a:pPr>
            <a:r>
              <a:rPr lang="en-US" sz="1600" dirty="0">
                <a:latin typeface="Arial" panose="020B0604020202020204" pitchFamily="34" charset="0"/>
                <a:ea typeface="Times New Roman" panose="02020603050405020304" pitchFamily="18" charset="0"/>
                <a:cs typeface="Arial" panose="020B0604020202020204" pitchFamily="34" charset="0"/>
              </a:rPr>
              <a:t>The Federal government must give DHS the tools to take down trafficking groups. </a:t>
            </a:r>
          </a:p>
          <a:p>
            <a:pPr>
              <a:lnSpc>
                <a:spcPct val="107000"/>
              </a:lnSpc>
            </a:pPr>
            <a:endParaRPr lang="en-US" sz="30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1600" b="1" dirty="0">
                <a:latin typeface="Arial" panose="020B0604020202020204" pitchFamily="34" charset="0"/>
                <a:ea typeface="Calibri" panose="020F0502020204030204" pitchFamily="34" charset="0"/>
                <a:cs typeface="Arial" panose="020B0604020202020204" pitchFamily="34" charset="0"/>
              </a:rPr>
              <a:t>23. </a:t>
            </a:r>
            <a:r>
              <a:rPr lang="en-US" sz="1600" b="1" dirty="0">
                <a:latin typeface="Arial" panose="020B0604020202020204" pitchFamily="34" charset="0"/>
                <a:ea typeface="Times New Roman" panose="02020603050405020304" pitchFamily="18" charset="0"/>
                <a:cs typeface="Arial" panose="020B0604020202020204" pitchFamily="34" charset="0"/>
              </a:rPr>
              <a:t>Target trafficker vulnerabilities through financial system sanctions.</a:t>
            </a:r>
          </a:p>
          <a:p>
            <a:pPr marL="285750" indent="-285750">
              <a:lnSpc>
                <a:spcPct val="107000"/>
              </a:lnSpc>
              <a:buFont typeface="Arial" panose="020B0604020202020204" pitchFamily="34" charset="0"/>
              <a:buChar char="•"/>
            </a:pPr>
            <a:r>
              <a:rPr lang="en-US" sz="1600" dirty="0">
                <a:latin typeface="Arial" panose="020B0604020202020204" pitchFamily="34" charset="0"/>
                <a:ea typeface="Times New Roman" panose="02020603050405020304" pitchFamily="18" charset="0"/>
                <a:cs typeface="Arial" panose="020B0604020202020204" pitchFamily="34" charset="0"/>
              </a:rPr>
              <a:t>Expanded efforts are required to punish Chinese based chemical producers and other bad actors.</a:t>
            </a:r>
          </a:p>
          <a:p>
            <a:pPr>
              <a:lnSpc>
                <a:spcPct val="107000"/>
              </a:lnSpc>
            </a:pPr>
            <a:endParaRPr lang="en-US" sz="30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1600" b="1" dirty="0">
                <a:latin typeface="Arial" panose="020B0604020202020204" pitchFamily="34" charset="0"/>
                <a:ea typeface="Times New Roman" panose="02020603050405020304" pitchFamily="18" charset="0"/>
                <a:cs typeface="Arial" panose="020B0604020202020204" pitchFamily="34" charset="0"/>
              </a:rPr>
              <a:t>24. Fund ten-year bilateral anti-drug partnership with Mexico.</a:t>
            </a:r>
          </a:p>
          <a:p>
            <a:pPr marL="285750" indent="-285750">
              <a:lnSpc>
                <a:spcPct val="107000"/>
              </a:lnSpc>
              <a:buFont typeface="Arial" panose="020B0604020202020204" pitchFamily="34" charset="0"/>
              <a:buChar char="•"/>
            </a:pPr>
            <a:r>
              <a:rPr lang="en-US" sz="1600" dirty="0">
                <a:latin typeface="Arial" panose="020B0604020202020204" pitchFamily="34" charset="0"/>
                <a:ea typeface="Times New Roman" panose="02020603050405020304" pitchFamily="18" charset="0"/>
                <a:cs typeface="Arial" panose="020B0604020202020204" pitchFamily="34" charset="0"/>
              </a:rPr>
              <a:t>Mexico is a critical partner facing a dangerous enemy in the world’s most violent traffickers, the USA must launch a long-term plan to assist them.</a:t>
            </a:r>
          </a:p>
        </p:txBody>
      </p:sp>
      <p:sp>
        <p:nvSpPr>
          <p:cNvPr id="7" name="Footer Placeholder 6">
            <a:extLst>
              <a:ext uri="{FF2B5EF4-FFF2-40B4-BE49-F238E27FC236}">
                <a16:creationId xmlns:a16="http://schemas.microsoft.com/office/drawing/2014/main" id="{CD139E1C-6B69-1A5F-559F-CB62AA0D4D3A}"/>
              </a:ext>
            </a:extLst>
          </p:cNvPr>
          <p:cNvSpPr>
            <a:spLocks noGrp="1"/>
          </p:cNvSpPr>
          <p:nvPr>
            <p:ph type="ftr" sz="quarter" idx="11"/>
          </p:nvPr>
        </p:nvSpPr>
        <p:spPr/>
        <p:txBody>
          <a:bodyPr/>
          <a:lstStyle/>
          <a:p>
            <a:r>
              <a:rPr lang="en-US" i="1" dirty="0"/>
              <a:t>Inside America's Opioid Crisis: 12 Hard Lessons for Today’s Drug War </a:t>
            </a:r>
          </a:p>
          <a:p>
            <a:r>
              <a:rPr lang="en-US" dirty="0"/>
              <a:t>© Bloomsbury Publishing Inc. 2026</a:t>
            </a:r>
          </a:p>
        </p:txBody>
      </p:sp>
    </p:spTree>
    <p:extLst>
      <p:ext uri="{BB962C8B-B14F-4D97-AF65-F5344CB8AC3E}">
        <p14:creationId xmlns:p14="http://schemas.microsoft.com/office/powerpoint/2010/main" val="288471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061EF-63F4-9112-B51F-91E277428B6E}"/>
              </a:ext>
            </a:extLst>
          </p:cNvPr>
          <p:cNvSpPr>
            <a:spLocks noGrp="1"/>
          </p:cNvSpPr>
          <p:nvPr>
            <p:ph type="title"/>
          </p:nvPr>
        </p:nvSpPr>
        <p:spPr>
          <a:xfrm>
            <a:off x="2259196" y="1143000"/>
            <a:ext cx="8485004" cy="1066800"/>
          </a:xfrm>
        </p:spPr>
        <p:txBody>
          <a:bodyPr>
            <a:normAutofit fontScale="90000"/>
          </a:bodyPr>
          <a:lstStyle/>
          <a:p>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endParaRPr lang="en-US" dirty="0"/>
          </a:p>
        </p:txBody>
      </p:sp>
      <p:sp>
        <p:nvSpPr>
          <p:cNvPr id="3" name="Content Placeholder 2">
            <a:extLst>
              <a:ext uri="{FF2B5EF4-FFF2-40B4-BE49-F238E27FC236}">
                <a16:creationId xmlns:a16="http://schemas.microsoft.com/office/drawing/2014/main" id="{6BAF41A2-EC67-6E0D-284C-3833E90CC05B}"/>
              </a:ext>
            </a:extLst>
          </p:cNvPr>
          <p:cNvSpPr>
            <a:spLocks noGrp="1"/>
          </p:cNvSpPr>
          <p:nvPr>
            <p:ph idx="1"/>
          </p:nvPr>
        </p:nvSpPr>
        <p:spPr>
          <a:xfrm>
            <a:off x="1828800" y="2165360"/>
            <a:ext cx="8610600" cy="4190999"/>
          </a:xfrm>
        </p:spPr>
        <p:txBody>
          <a:bodyPr/>
          <a:lstStyle/>
          <a:p>
            <a:pPr marL="0" indent="0">
              <a:buNone/>
            </a:pPr>
            <a:br>
              <a:rPr lang="en-US" altLang="en-US" sz="3200" dirty="0">
                <a:latin typeface="Arial" panose="020B0604020202020204" pitchFamily="34" charset="0"/>
              </a:rPr>
            </a:br>
            <a:endParaRPr lang="en-US" dirty="0"/>
          </a:p>
        </p:txBody>
      </p:sp>
      <p:sp>
        <p:nvSpPr>
          <p:cNvPr id="4" name="Slide Number Placeholder 3">
            <a:extLst>
              <a:ext uri="{FF2B5EF4-FFF2-40B4-BE49-F238E27FC236}">
                <a16:creationId xmlns:a16="http://schemas.microsoft.com/office/drawing/2014/main" id="{B92E5DE5-2D34-E34E-9FA1-F9C5B903F935}"/>
              </a:ext>
            </a:extLst>
          </p:cNvPr>
          <p:cNvSpPr>
            <a:spLocks noGrp="1"/>
          </p:cNvSpPr>
          <p:nvPr>
            <p:ph type="sldNum" sz="quarter" idx="12"/>
          </p:nvPr>
        </p:nvSpPr>
        <p:spPr/>
        <p:txBody>
          <a:bodyPr/>
          <a:lstStyle/>
          <a:p>
            <a:fld id="{A3F31473-23EB-4724-8B59-FE6D21D89FA4}" type="slidenum">
              <a:rPr lang="en-US" smtClean="0"/>
              <a:t>11</a:t>
            </a:fld>
            <a:endParaRPr lang="en-US"/>
          </a:p>
        </p:txBody>
      </p:sp>
      <p:sp>
        <p:nvSpPr>
          <p:cNvPr id="5" name="TextBox 4">
            <a:extLst>
              <a:ext uri="{FF2B5EF4-FFF2-40B4-BE49-F238E27FC236}">
                <a16:creationId xmlns:a16="http://schemas.microsoft.com/office/drawing/2014/main" id="{87050141-4E4E-5A09-D289-C366A4B16781}"/>
              </a:ext>
            </a:extLst>
          </p:cNvPr>
          <p:cNvSpPr txBox="1"/>
          <p:nvPr/>
        </p:nvSpPr>
        <p:spPr>
          <a:xfrm>
            <a:off x="914400" y="269186"/>
            <a:ext cx="10363200" cy="1384995"/>
          </a:xfrm>
          <a:prstGeom prst="rect">
            <a:avLst/>
          </a:prstGeom>
          <a:noFill/>
        </p:spPr>
        <p:txBody>
          <a:bodyPr wrap="square" rtlCol="0">
            <a:spAutoFit/>
          </a:bodyPr>
          <a:lstStyle/>
          <a:p>
            <a:pPr algn="ctr"/>
            <a:r>
              <a:rPr lang="en-US" sz="2800" b="1" u="sng" dirty="0">
                <a:solidFill>
                  <a:srgbClr val="002060"/>
                </a:solidFill>
              </a:rPr>
              <a:t>HARD LESSON #10</a:t>
            </a:r>
          </a:p>
          <a:p>
            <a:r>
              <a:rPr lang="en-US" sz="2800" b="1" dirty="0">
                <a:solidFill>
                  <a:srgbClr val="FF0000"/>
                </a:solidFill>
              </a:rPr>
              <a:t>We have vastly underfunded the drug crisis response and must thoughtfully invest now, or will pay even more later </a:t>
            </a:r>
          </a:p>
        </p:txBody>
      </p:sp>
      <p:sp>
        <p:nvSpPr>
          <p:cNvPr id="6" name="TextBox 5">
            <a:extLst>
              <a:ext uri="{FF2B5EF4-FFF2-40B4-BE49-F238E27FC236}">
                <a16:creationId xmlns:a16="http://schemas.microsoft.com/office/drawing/2014/main" id="{FADCEDD2-8E6D-8E52-ADB2-D7F7C9520007}"/>
              </a:ext>
            </a:extLst>
          </p:cNvPr>
          <p:cNvSpPr txBox="1"/>
          <p:nvPr/>
        </p:nvSpPr>
        <p:spPr>
          <a:xfrm>
            <a:off x="914400" y="1800232"/>
            <a:ext cx="10896600" cy="4495654"/>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There are systemic problems in our approach to drug policy – more money, better organization, and a tight focus on evidence and return on investment are required.</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Government must fund NGOs to serve as “Centers of Excellence” to drive innovation, effective implementation, and continuous improvement in 15 key areas.</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All 50 states need small, highly skilled teams with expertise in drug programs  return on investment and how to best drive effective program implementation. A modest amount of federal funds in this area will produce big returns by ensuring dollars are well-used.</a:t>
            </a: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r>
              <a:rPr lang="en-US" sz="1600" b="1" u="sng" dirty="0">
                <a:solidFill>
                  <a:srgbClr val="FF0000"/>
                </a:solidFill>
                <a:latin typeface="Arial" panose="020B0604020202020204" pitchFamily="34" charset="0"/>
                <a:cs typeface="Arial" panose="020B0604020202020204" pitchFamily="34" charset="0"/>
              </a:rPr>
              <a:t>Recommendations</a:t>
            </a:r>
            <a:endParaRPr lang="en-US" sz="1600" b="1" dirty="0">
              <a:latin typeface="Arial" panose="020B0604020202020204" pitchFamily="34" charset="0"/>
              <a:cs typeface="Arial" panose="020B0604020202020204" pitchFamily="34" charset="0"/>
            </a:endParaRPr>
          </a:p>
          <a:p>
            <a:pPr>
              <a:lnSpc>
                <a:spcPct val="107000"/>
              </a:lnSpc>
            </a:pPr>
            <a:r>
              <a:rPr lang="en-US" sz="1600" b="1" dirty="0">
                <a:latin typeface="Arial" panose="020B0604020202020204" pitchFamily="34" charset="0"/>
                <a:cs typeface="Arial" panose="020B0604020202020204" pitchFamily="34" charset="0"/>
              </a:rPr>
              <a:t>25. Establish federal and state drug policy return on investment (ROI) offices.</a:t>
            </a:r>
          </a:p>
          <a:p>
            <a:pPr marL="285750" indent="-285750">
              <a:lnSpc>
                <a:spcPct val="107000"/>
              </a:lnSpc>
              <a:buFont typeface="Arial" panose="020B0604020202020204" pitchFamily="34" charset="0"/>
              <a:buChar char="•"/>
            </a:pPr>
            <a:r>
              <a:rPr lang="en-US" sz="1600" dirty="0">
                <a:latin typeface="Arial" panose="020B0604020202020204" pitchFamily="34" charset="0"/>
                <a:cs typeface="Arial" panose="020B0604020202020204" pitchFamily="34" charset="0"/>
              </a:rPr>
              <a:t>The Executive Branch should hire economists to advise policy makers on the best investments. Similarly, it should fund states to establish their own ROI Teams. </a:t>
            </a:r>
          </a:p>
          <a:p>
            <a:pPr>
              <a:lnSpc>
                <a:spcPct val="107000"/>
              </a:lnSpc>
            </a:pPr>
            <a:endParaRPr lang="en-US" sz="300" dirty="0">
              <a:latin typeface="Arial" panose="020B0604020202020204" pitchFamily="34" charset="0"/>
              <a:cs typeface="Arial" panose="020B0604020202020204" pitchFamily="34" charset="0"/>
            </a:endParaRPr>
          </a:p>
          <a:p>
            <a:pPr>
              <a:lnSpc>
                <a:spcPct val="107000"/>
              </a:lnSpc>
            </a:pPr>
            <a:r>
              <a:rPr lang="en-US" sz="1600" b="1" kern="100" dirty="0">
                <a:latin typeface="Arial" panose="020B0604020202020204" pitchFamily="34" charset="0"/>
                <a:ea typeface="Calibri" panose="020F0502020204030204" pitchFamily="34" charset="0"/>
                <a:cs typeface="Arial" panose="020B0604020202020204" pitchFamily="34" charset="0"/>
              </a:rPr>
              <a:t>26. </a:t>
            </a:r>
            <a:r>
              <a:rPr lang="en-US" sz="1600" b="1" dirty="0">
                <a:latin typeface="Arial" panose="020B0604020202020204" pitchFamily="34" charset="0"/>
                <a:ea typeface="Times New Roman" panose="02020603050405020304" pitchFamily="18" charset="0"/>
                <a:cs typeface="Arial" panose="020B0604020202020204" pitchFamily="34" charset="0"/>
              </a:rPr>
              <a:t>Accelerate advances in drug policy program implementation science.</a:t>
            </a:r>
          </a:p>
          <a:p>
            <a:pPr marL="285750" indent="-285750">
              <a:lnSpc>
                <a:spcPct val="107000"/>
              </a:lnSpc>
              <a:buFont typeface="Arial" panose="020B0604020202020204" pitchFamily="34" charset="0"/>
              <a:buChar char="•"/>
            </a:pPr>
            <a:r>
              <a:rPr lang="en-US" sz="1600" dirty="0">
                <a:latin typeface="Arial" panose="020B0604020202020204" pitchFamily="34" charset="0"/>
                <a:ea typeface="Times New Roman" panose="02020603050405020304" pitchFamily="18" charset="0"/>
                <a:cs typeface="Arial" panose="020B0604020202020204" pitchFamily="34" charset="0"/>
              </a:rPr>
              <a:t>We are not adopting the best policies fast enough—a new federal office will help.</a:t>
            </a:r>
          </a:p>
          <a:p>
            <a:pPr>
              <a:lnSpc>
                <a:spcPct val="107000"/>
              </a:lnSpc>
            </a:pPr>
            <a:endParaRPr lang="en-US" sz="30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1600" b="1" dirty="0">
                <a:latin typeface="Arial" panose="020B0604020202020204" pitchFamily="34" charset="0"/>
                <a:ea typeface="Times New Roman" panose="02020603050405020304" pitchFamily="18" charset="0"/>
                <a:cs typeface="Arial" panose="020B0604020202020204" pitchFamily="34" charset="0"/>
              </a:rPr>
              <a:t>27. Fund an intensive ‘drug policy boot camp’ for new government appointees.</a:t>
            </a:r>
          </a:p>
          <a:p>
            <a:pPr marL="285750" indent="-285750">
              <a:lnSpc>
                <a:spcPct val="107000"/>
              </a:lnSpc>
              <a:buFont typeface="Arial" panose="020B0604020202020204" pitchFamily="34" charset="0"/>
              <a:buChar char="•"/>
            </a:pPr>
            <a:r>
              <a:rPr lang="en-US" sz="1600" dirty="0">
                <a:latin typeface="Arial" panose="020B0604020202020204" pitchFamily="34" charset="0"/>
                <a:ea typeface="Times New Roman" panose="02020603050405020304" pitchFamily="18" charset="0"/>
                <a:cs typeface="Arial" panose="020B0604020202020204" pitchFamily="34" charset="0"/>
              </a:rPr>
              <a:t>The learning curve of new appointees is too slow, the boot camp will speed things up and provide mentoring and support to federal and state officials with tough jobs.</a:t>
            </a:r>
          </a:p>
        </p:txBody>
      </p:sp>
      <p:sp>
        <p:nvSpPr>
          <p:cNvPr id="7" name="Footer Placeholder 6">
            <a:extLst>
              <a:ext uri="{FF2B5EF4-FFF2-40B4-BE49-F238E27FC236}">
                <a16:creationId xmlns:a16="http://schemas.microsoft.com/office/drawing/2014/main" id="{39239C6A-15FE-C2D1-1377-4387B1670C86}"/>
              </a:ext>
            </a:extLst>
          </p:cNvPr>
          <p:cNvSpPr>
            <a:spLocks noGrp="1"/>
          </p:cNvSpPr>
          <p:nvPr>
            <p:ph type="ftr" sz="quarter" idx="11"/>
          </p:nvPr>
        </p:nvSpPr>
        <p:spPr/>
        <p:txBody>
          <a:bodyPr/>
          <a:lstStyle/>
          <a:p>
            <a:r>
              <a:rPr lang="en-US" i="1" dirty="0"/>
              <a:t>Inside America's Opioid Crisis: 12 Hard Lessons for Today’s Drug War </a:t>
            </a:r>
          </a:p>
          <a:p>
            <a:r>
              <a:rPr lang="en-US" dirty="0"/>
              <a:t>© Bloomsbury Publishing Inc. 2026</a:t>
            </a:r>
          </a:p>
        </p:txBody>
      </p:sp>
    </p:spTree>
    <p:extLst>
      <p:ext uri="{BB962C8B-B14F-4D97-AF65-F5344CB8AC3E}">
        <p14:creationId xmlns:p14="http://schemas.microsoft.com/office/powerpoint/2010/main" val="25032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061EF-63F4-9112-B51F-91E277428B6E}"/>
              </a:ext>
            </a:extLst>
          </p:cNvPr>
          <p:cNvSpPr>
            <a:spLocks noGrp="1"/>
          </p:cNvSpPr>
          <p:nvPr>
            <p:ph type="title"/>
          </p:nvPr>
        </p:nvSpPr>
        <p:spPr>
          <a:xfrm>
            <a:off x="2259196" y="1143000"/>
            <a:ext cx="8485004" cy="1066800"/>
          </a:xfrm>
        </p:spPr>
        <p:txBody>
          <a:bodyPr>
            <a:normAutofit fontScale="90000"/>
          </a:bodyPr>
          <a:lstStyle/>
          <a:p>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endParaRPr lang="en-US" dirty="0"/>
          </a:p>
        </p:txBody>
      </p:sp>
      <p:sp>
        <p:nvSpPr>
          <p:cNvPr id="3" name="Content Placeholder 2">
            <a:extLst>
              <a:ext uri="{FF2B5EF4-FFF2-40B4-BE49-F238E27FC236}">
                <a16:creationId xmlns:a16="http://schemas.microsoft.com/office/drawing/2014/main" id="{6BAF41A2-EC67-6E0D-284C-3833E90CC05B}"/>
              </a:ext>
            </a:extLst>
          </p:cNvPr>
          <p:cNvSpPr>
            <a:spLocks noGrp="1"/>
          </p:cNvSpPr>
          <p:nvPr>
            <p:ph idx="1"/>
          </p:nvPr>
        </p:nvSpPr>
        <p:spPr>
          <a:xfrm>
            <a:off x="1828800" y="2165360"/>
            <a:ext cx="8610600" cy="4190999"/>
          </a:xfrm>
        </p:spPr>
        <p:txBody>
          <a:bodyPr/>
          <a:lstStyle/>
          <a:p>
            <a:pPr marL="0" indent="0">
              <a:buNone/>
            </a:pPr>
            <a:br>
              <a:rPr lang="en-US" altLang="en-US" sz="3200" dirty="0">
                <a:latin typeface="Arial" panose="020B0604020202020204" pitchFamily="34" charset="0"/>
              </a:rPr>
            </a:br>
            <a:endParaRPr lang="en-US" dirty="0"/>
          </a:p>
        </p:txBody>
      </p:sp>
      <p:sp>
        <p:nvSpPr>
          <p:cNvPr id="4" name="Slide Number Placeholder 3">
            <a:extLst>
              <a:ext uri="{FF2B5EF4-FFF2-40B4-BE49-F238E27FC236}">
                <a16:creationId xmlns:a16="http://schemas.microsoft.com/office/drawing/2014/main" id="{B92E5DE5-2D34-E34E-9FA1-F9C5B903F935}"/>
              </a:ext>
            </a:extLst>
          </p:cNvPr>
          <p:cNvSpPr>
            <a:spLocks noGrp="1"/>
          </p:cNvSpPr>
          <p:nvPr>
            <p:ph type="sldNum" sz="quarter" idx="12"/>
          </p:nvPr>
        </p:nvSpPr>
        <p:spPr/>
        <p:txBody>
          <a:bodyPr/>
          <a:lstStyle/>
          <a:p>
            <a:fld id="{A3F31473-23EB-4724-8B59-FE6D21D89FA4}" type="slidenum">
              <a:rPr lang="en-US" smtClean="0"/>
              <a:t>12</a:t>
            </a:fld>
            <a:endParaRPr lang="en-US"/>
          </a:p>
        </p:txBody>
      </p:sp>
      <p:sp>
        <p:nvSpPr>
          <p:cNvPr id="5" name="TextBox 4">
            <a:extLst>
              <a:ext uri="{FF2B5EF4-FFF2-40B4-BE49-F238E27FC236}">
                <a16:creationId xmlns:a16="http://schemas.microsoft.com/office/drawing/2014/main" id="{87050141-4E4E-5A09-D289-C366A4B16781}"/>
              </a:ext>
            </a:extLst>
          </p:cNvPr>
          <p:cNvSpPr txBox="1"/>
          <p:nvPr/>
        </p:nvSpPr>
        <p:spPr>
          <a:xfrm>
            <a:off x="838200" y="136522"/>
            <a:ext cx="9753600" cy="1384995"/>
          </a:xfrm>
          <a:prstGeom prst="rect">
            <a:avLst/>
          </a:prstGeom>
          <a:noFill/>
        </p:spPr>
        <p:txBody>
          <a:bodyPr wrap="square" rtlCol="0">
            <a:spAutoFit/>
          </a:bodyPr>
          <a:lstStyle/>
          <a:p>
            <a:pPr algn="ctr"/>
            <a:r>
              <a:rPr lang="en-US" sz="2800" b="1" u="sng" dirty="0">
                <a:solidFill>
                  <a:srgbClr val="002060"/>
                </a:solidFill>
              </a:rPr>
              <a:t>HARD LESSON #11</a:t>
            </a:r>
          </a:p>
          <a:p>
            <a:r>
              <a:rPr lang="en-US" sz="2800" b="1" dirty="0">
                <a:solidFill>
                  <a:srgbClr val="FF0000"/>
                </a:solidFill>
              </a:rPr>
              <a:t>Youth face a frightening risk of overdose—new prevention and early intervention programs are needed to protect them</a:t>
            </a:r>
          </a:p>
        </p:txBody>
      </p:sp>
      <p:sp>
        <p:nvSpPr>
          <p:cNvPr id="6" name="TextBox 5">
            <a:extLst>
              <a:ext uri="{FF2B5EF4-FFF2-40B4-BE49-F238E27FC236}">
                <a16:creationId xmlns:a16="http://schemas.microsoft.com/office/drawing/2014/main" id="{FADCEDD2-8E6D-8E52-ADB2-D7F7C9520007}"/>
              </a:ext>
            </a:extLst>
          </p:cNvPr>
          <p:cNvSpPr txBox="1"/>
          <p:nvPr/>
        </p:nvSpPr>
        <p:spPr>
          <a:xfrm>
            <a:off x="914400" y="1521517"/>
            <a:ext cx="10134600" cy="4755148"/>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The country must face reality – the fentanyl pills now being sold everywhere via social media is killing far too many of our young people. </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The government has long underfunded drug prevention—the costs of this error are mounting. Illicitly sold pills of all kinds now contain fentanyl and students are at risk.</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Every school in the country needs evidence-based drug prevention programs for adolescents and broader developmental initiatives for younger children.</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Investment in early interventions for children who are growing up with adverse childhood experiences will spare suffering and reduce future criminal justice costs.</a:t>
            </a:r>
          </a:p>
          <a:p>
            <a:endParaRPr lang="en-US" sz="900" b="1" u="sng" dirty="0">
              <a:solidFill>
                <a:srgbClr val="FF0000"/>
              </a:solidFill>
              <a:latin typeface="Arial" panose="020B0604020202020204" pitchFamily="34" charset="0"/>
              <a:cs typeface="Arial" panose="020B0604020202020204" pitchFamily="34" charset="0"/>
            </a:endParaRPr>
          </a:p>
          <a:p>
            <a:r>
              <a:rPr lang="en-US" sz="1600" b="1" u="sng" dirty="0">
                <a:solidFill>
                  <a:srgbClr val="FF0000"/>
                </a:solidFill>
                <a:latin typeface="Arial" panose="020B0604020202020204" pitchFamily="34" charset="0"/>
                <a:cs typeface="Arial" panose="020B0604020202020204" pitchFamily="34" charset="0"/>
              </a:rPr>
              <a:t>Recommendations</a:t>
            </a:r>
            <a:endParaRPr lang="en-US" sz="1600" b="1" dirty="0">
              <a:latin typeface="Arial" panose="020B0604020202020204" pitchFamily="34" charset="0"/>
              <a:cs typeface="Arial" panose="020B0604020202020204" pitchFamily="34" charset="0"/>
            </a:endParaRPr>
          </a:p>
          <a:p>
            <a:r>
              <a:rPr lang="en-US" sz="1600" b="1" dirty="0">
                <a:latin typeface="Arial" panose="020B0604020202020204" pitchFamily="34" charset="0"/>
                <a:ea typeface="Times New Roman" panose="02020603050405020304" pitchFamily="18" charset="0"/>
                <a:cs typeface="Arial" panose="020B0604020202020204" pitchFamily="34" charset="0"/>
              </a:rPr>
              <a:t>28. Ensure that every school in America provides drug prevention programs.</a:t>
            </a:r>
          </a:p>
          <a:p>
            <a:pPr marL="285750" indent="-285750">
              <a:buFont typeface="Arial" panose="020B0604020202020204" pitchFamily="34" charset="0"/>
              <a:buChar char="•"/>
            </a:pPr>
            <a:r>
              <a:rPr lang="en-US" sz="1600" dirty="0">
                <a:latin typeface="Arial" panose="020B0604020202020204" pitchFamily="34" charset="0"/>
                <a:ea typeface="Calibri" panose="020F0502020204030204" pitchFamily="34" charset="0"/>
                <a:cs typeface="Arial" panose="020B0604020202020204" pitchFamily="34" charset="0"/>
              </a:rPr>
              <a:t>The failure to provide all young people with quality drug prevention education is a reckless strategy considering the lethality of the drug supply. </a:t>
            </a:r>
          </a:p>
          <a:p>
            <a:endParaRPr lang="en-US" sz="300" b="1" dirty="0">
              <a:latin typeface="Arial" panose="020B0604020202020204" pitchFamily="34" charset="0"/>
              <a:ea typeface="Times New Roman" panose="02020603050405020304" pitchFamily="18" charset="0"/>
              <a:cs typeface="Arial" panose="020B0604020202020204" pitchFamily="34" charset="0"/>
            </a:endParaRPr>
          </a:p>
          <a:p>
            <a:r>
              <a:rPr lang="en-US" sz="1600" b="1" dirty="0">
                <a:latin typeface="Arial" panose="020B0604020202020204" pitchFamily="34" charset="0"/>
                <a:ea typeface="Times New Roman" panose="02020603050405020304" pitchFamily="18" charset="0"/>
                <a:cs typeface="Arial" panose="020B0604020202020204" pitchFamily="34" charset="0"/>
              </a:rPr>
              <a:t>29. Provide recreational, athletic, and social activities in high overdose areas.</a:t>
            </a:r>
          </a:p>
          <a:p>
            <a:pPr marL="285750" indent="-285750">
              <a:buFont typeface="Arial" panose="020B0604020202020204" pitchFamily="34" charset="0"/>
              <a:buChar char="•"/>
            </a:pPr>
            <a:r>
              <a:rPr lang="en-US" sz="1600" dirty="0">
                <a:latin typeface="Arial" panose="020B0604020202020204" pitchFamily="34" charset="0"/>
                <a:ea typeface="Calibri" panose="020F0502020204030204" pitchFamily="34" charset="0"/>
                <a:cs typeface="Arial" panose="020B0604020202020204" pitchFamily="34" charset="0"/>
              </a:rPr>
              <a:t>The lack of community resources for youth sports, clubs, and other recreational activities undermines the development of children and puts them at risk.</a:t>
            </a:r>
          </a:p>
          <a:p>
            <a:endParaRPr lang="en-US" sz="300" dirty="0">
              <a:latin typeface="Arial" panose="020B0604020202020204" pitchFamily="34" charset="0"/>
              <a:ea typeface="Calibri" panose="020F0502020204030204" pitchFamily="34" charset="0"/>
              <a:cs typeface="Arial" panose="020B0604020202020204" pitchFamily="34" charset="0"/>
            </a:endParaRPr>
          </a:p>
          <a:p>
            <a:r>
              <a:rPr lang="en-US" sz="1600" b="1" dirty="0">
                <a:latin typeface="Arial" panose="020B0604020202020204" pitchFamily="34" charset="0"/>
                <a:ea typeface="Times New Roman" panose="02020603050405020304" pitchFamily="18" charset="0"/>
                <a:cs typeface="Arial" panose="020B0604020202020204" pitchFamily="34" charset="0"/>
              </a:rPr>
              <a:t>30. Establish a ‘National Youth Anti-Drug Social Media Campaign’ that relies on cutting edge, private sector approaches and is insulated from politics.</a:t>
            </a:r>
          </a:p>
          <a:p>
            <a:pPr marL="285750" indent="-285750">
              <a:buFont typeface="Arial" panose="020B0604020202020204" pitchFamily="34" charset="0"/>
              <a:buChar char="•"/>
            </a:pPr>
            <a:r>
              <a:rPr lang="en-US" sz="1600" dirty="0">
                <a:latin typeface="Arial" panose="020B0604020202020204" pitchFamily="34" charset="0"/>
                <a:ea typeface="Times New Roman" panose="02020603050405020304" pitchFamily="18" charset="0"/>
                <a:cs typeface="Arial" panose="020B0604020202020204" pitchFamily="34" charset="0"/>
              </a:rPr>
              <a:t>Media campaigns work, we should fund them properly, to save the next generation.</a:t>
            </a:r>
            <a:endParaRPr lang="en-US" sz="1600"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Footer Placeholder 6">
            <a:extLst>
              <a:ext uri="{FF2B5EF4-FFF2-40B4-BE49-F238E27FC236}">
                <a16:creationId xmlns:a16="http://schemas.microsoft.com/office/drawing/2014/main" id="{59643362-6811-BCAD-AEBC-0CAFB6789D52}"/>
              </a:ext>
            </a:extLst>
          </p:cNvPr>
          <p:cNvSpPr>
            <a:spLocks noGrp="1"/>
          </p:cNvSpPr>
          <p:nvPr>
            <p:ph type="ftr" sz="quarter" idx="11"/>
          </p:nvPr>
        </p:nvSpPr>
        <p:spPr/>
        <p:txBody>
          <a:bodyPr/>
          <a:lstStyle/>
          <a:p>
            <a:r>
              <a:rPr lang="en-US" i="1" dirty="0"/>
              <a:t>Inside America's Opioid Crisis: 12 Hard Lessons for Today’s Drug War </a:t>
            </a:r>
          </a:p>
          <a:p>
            <a:r>
              <a:rPr lang="en-US" dirty="0"/>
              <a:t>© Bloomsbury Publishing Inc. 2026</a:t>
            </a:r>
          </a:p>
        </p:txBody>
      </p:sp>
    </p:spTree>
    <p:extLst>
      <p:ext uri="{BB962C8B-B14F-4D97-AF65-F5344CB8AC3E}">
        <p14:creationId xmlns:p14="http://schemas.microsoft.com/office/powerpoint/2010/main" val="2843540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061EF-63F4-9112-B51F-91E277428B6E}"/>
              </a:ext>
            </a:extLst>
          </p:cNvPr>
          <p:cNvSpPr>
            <a:spLocks noGrp="1"/>
          </p:cNvSpPr>
          <p:nvPr>
            <p:ph type="title"/>
          </p:nvPr>
        </p:nvSpPr>
        <p:spPr>
          <a:xfrm>
            <a:off x="5067299" y="-3818121"/>
            <a:ext cx="8485004" cy="1066800"/>
          </a:xfrm>
        </p:spPr>
        <p:txBody>
          <a:bodyPr>
            <a:normAutofit fontScale="90000"/>
          </a:bodyPr>
          <a:lstStyle/>
          <a:p>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endParaRPr lang="en-US" dirty="0"/>
          </a:p>
        </p:txBody>
      </p:sp>
      <p:sp>
        <p:nvSpPr>
          <p:cNvPr id="3" name="Content Placeholder 2">
            <a:extLst>
              <a:ext uri="{FF2B5EF4-FFF2-40B4-BE49-F238E27FC236}">
                <a16:creationId xmlns:a16="http://schemas.microsoft.com/office/drawing/2014/main" id="{6BAF41A2-EC67-6E0D-284C-3833E90CC05B}"/>
              </a:ext>
            </a:extLst>
          </p:cNvPr>
          <p:cNvSpPr>
            <a:spLocks noGrp="1"/>
          </p:cNvSpPr>
          <p:nvPr>
            <p:ph idx="1"/>
          </p:nvPr>
        </p:nvSpPr>
        <p:spPr>
          <a:xfrm>
            <a:off x="14327414" y="-6942320"/>
            <a:ext cx="8610600" cy="4190999"/>
          </a:xfrm>
        </p:spPr>
        <p:txBody>
          <a:bodyPr/>
          <a:lstStyle/>
          <a:p>
            <a:pPr marL="0" indent="0">
              <a:buNone/>
            </a:pPr>
            <a:br>
              <a:rPr lang="en-US" altLang="en-US" sz="3200" dirty="0">
                <a:latin typeface="Arial" panose="020B0604020202020204" pitchFamily="34" charset="0"/>
              </a:rPr>
            </a:br>
            <a:endParaRPr lang="en-US" dirty="0"/>
          </a:p>
        </p:txBody>
      </p:sp>
      <p:sp>
        <p:nvSpPr>
          <p:cNvPr id="4" name="Slide Number Placeholder 3">
            <a:extLst>
              <a:ext uri="{FF2B5EF4-FFF2-40B4-BE49-F238E27FC236}">
                <a16:creationId xmlns:a16="http://schemas.microsoft.com/office/drawing/2014/main" id="{B92E5DE5-2D34-E34E-9FA1-F9C5B903F935}"/>
              </a:ext>
            </a:extLst>
          </p:cNvPr>
          <p:cNvSpPr>
            <a:spLocks noGrp="1"/>
          </p:cNvSpPr>
          <p:nvPr>
            <p:ph type="sldNum" sz="quarter" idx="12"/>
          </p:nvPr>
        </p:nvSpPr>
        <p:spPr/>
        <p:txBody>
          <a:bodyPr/>
          <a:lstStyle/>
          <a:p>
            <a:fld id="{A3F31473-23EB-4724-8B59-FE6D21D89FA4}" type="slidenum">
              <a:rPr lang="en-US" smtClean="0"/>
              <a:t>13</a:t>
            </a:fld>
            <a:endParaRPr lang="en-US"/>
          </a:p>
        </p:txBody>
      </p:sp>
      <p:sp>
        <p:nvSpPr>
          <p:cNvPr id="5" name="TextBox 4">
            <a:extLst>
              <a:ext uri="{FF2B5EF4-FFF2-40B4-BE49-F238E27FC236}">
                <a16:creationId xmlns:a16="http://schemas.microsoft.com/office/drawing/2014/main" id="{87050141-4E4E-5A09-D289-C366A4B16781}"/>
              </a:ext>
            </a:extLst>
          </p:cNvPr>
          <p:cNvSpPr txBox="1"/>
          <p:nvPr/>
        </p:nvSpPr>
        <p:spPr>
          <a:xfrm>
            <a:off x="6210300" y="-3284721"/>
            <a:ext cx="9067800" cy="1815882"/>
          </a:xfrm>
          <a:prstGeom prst="rect">
            <a:avLst/>
          </a:prstGeom>
          <a:noFill/>
        </p:spPr>
        <p:txBody>
          <a:bodyPr wrap="square" rtlCol="0">
            <a:spAutoFit/>
          </a:bodyPr>
          <a:lstStyle/>
          <a:p>
            <a:pPr algn="ctr"/>
            <a:r>
              <a:rPr lang="en-US" sz="2800" b="1" u="sng" dirty="0">
                <a:solidFill>
                  <a:srgbClr val="002060"/>
                </a:solidFill>
              </a:rPr>
              <a:t>CONCLUSION – Hard Lesson #12</a:t>
            </a:r>
          </a:p>
          <a:p>
            <a:r>
              <a:rPr lang="en-US" sz="2800" b="1" dirty="0">
                <a:solidFill>
                  <a:srgbClr val="FF0000"/>
                </a:solidFill>
              </a:rPr>
              <a:t>There is no easy button – the opioid crisis can only be solved by bringing innovative health and justice interventions to the millions of Americans who need them</a:t>
            </a:r>
          </a:p>
        </p:txBody>
      </p:sp>
      <p:sp>
        <p:nvSpPr>
          <p:cNvPr id="6" name="TextBox 5">
            <a:extLst>
              <a:ext uri="{FF2B5EF4-FFF2-40B4-BE49-F238E27FC236}">
                <a16:creationId xmlns:a16="http://schemas.microsoft.com/office/drawing/2014/main" id="{FADCEDD2-8E6D-8E52-ADB2-D7F7C9520007}"/>
              </a:ext>
            </a:extLst>
          </p:cNvPr>
          <p:cNvSpPr txBox="1"/>
          <p:nvPr/>
        </p:nvSpPr>
        <p:spPr>
          <a:xfrm>
            <a:off x="540025" y="1713895"/>
            <a:ext cx="11111949" cy="5284588"/>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Yes, it’s true, we are living in difficult times regarding the American drug crisis. However, it is something we can take on if we are willing to adjust legislation, invest about 20 percent more resources than current levels of effort and decide that people with substance use problem are truly worth saving.</a:t>
            </a:r>
          </a:p>
          <a:p>
            <a:pPr marL="285750" indent="-285750">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The first step is to understand that something has changed, permanently. The escalation of risk triggered by big pharma’s opioid marketing juggernaut cannot be reversed.</a:t>
            </a:r>
          </a:p>
          <a:p>
            <a:pPr marL="285750" indent="-285750">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It’s understandable that people are angry at Purdue Pharma, they deserve it.</a:t>
            </a:r>
          </a:p>
          <a:p>
            <a:pPr marL="285750" indent="-285750">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Nonetheless, we can apply the lessons from America’s longest war and produce far better results. But it will take the will to significantly increase federal resources and to update federal and state laws.</a:t>
            </a:r>
          </a:p>
          <a:p>
            <a:pPr marL="285750" indent="-285750">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Smarter, more targeted drug enforcement can help, but much of our focus must be on how the country helps, supports and encourages the individuals buying and consuming dangerous drugs every day. As said in the author’s conclusion:</a:t>
            </a:r>
          </a:p>
          <a:p>
            <a:endParaRPr lang="en-US" sz="800" dirty="0">
              <a:latin typeface="Arial" panose="020B0604020202020204" pitchFamily="34" charset="0"/>
              <a:ea typeface="Times New Roman" panose="02020603050405020304" pitchFamily="18" charset="0"/>
              <a:cs typeface="Arial" panose="020B0604020202020204" pitchFamily="34" charset="0"/>
            </a:endParaRPr>
          </a:p>
          <a:p>
            <a:r>
              <a:rPr lang="en-US" i="1" dirty="0">
                <a:latin typeface="Arial" panose="020B0604020202020204" pitchFamily="34" charset="0"/>
                <a:cs typeface="Arial" panose="020B0604020202020204" pitchFamily="34" charset="0"/>
              </a:rPr>
              <a:t>	“We have been fighting this drug war for a long time. We may wish we were done with it, but it is 	not done with us. It is time to directly take on the hard 	lessons from the past and restructure the 	war on drugs across the board. Most importantly, as individuals and as a society, if we want to save 	the lives 	of people who use drugs, we have to offer them not shame, not stigma, not ‘tough love’ 	but the real love they need and deserve.”</a:t>
            </a:r>
          </a:p>
          <a:p>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600"/>
              </a:spcBef>
            </a:pPr>
            <a:endParaRPr lang="en-US" dirty="0"/>
          </a:p>
        </p:txBody>
      </p:sp>
      <p:sp>
        <p:nvSpPr>
          <p:cNvPr id="9" name="TextBox 8">
            <a:extLst>
              <a:ext uri="{FF2B5EF4-FFF2-40B4-BE49-F238E27FC236}">
                <a16:creationId xmlns:a16="http://schemas.microsoft.com/office/drawing/2014/main" id="{C2C3F8BC-689B-17E1-D809-F9E68CD3F4EC}"/>
              </a:ext>
            </a:extLst>
          </p:cNvPr>
          <p:cNvSpPr txBox="1"/>
          <p:nvPr/>
        </p:nvSpPr>
        <p:spPr>
          <a:xfrm>
            <a:off x="155725" y="159623"/>
            <a:ext cx="12264875" cy="267765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u="sng" dirty="0">
                <a:solidFill>
                  <a:srgbClr val="002060"/>
                </a:solidFill>
              </a:rPr>
              <a:t>CONCLUSION – Hard Lesson #12</a:t>
            </a:r>
          </a:p>
          <a:p>
            <a:r>
              <a:rPr lang="en-US" sz="2800" b="1" dirty="0">
                <a:solidFill>
                  <a:srgbClr val="FF0000"/>
                </a:solidFill>
              </a:rPr>
              <a:t>We already know what it will take to effectively combat the opioid crisis, but have yet to summon the will, resources or compassion to do so </a:t>
            </a:r>
          </a:p>
          <a:p>
            <a:endParaRPr lang="en-US" sz="2800" b="1" dirty="0">
              <a:solidFill>
                <a:srgbClr val="FF0000"/>
              </a:solidFill>
            </a:endParaRPr>
          </a:p>
          <a:p>
            <a:endParaRPr lang="en-US" sz="2800" b="1" dirty="0">
              <a:solidFill>
                <a:srgbClr val="FF0000"/>
              </a:solidFill>
            </a:endParaRPr>
          </a:p>
          <a:p>
            <a:endParaRPr lang="en-US" sz="2800" b="1" dirty="0">
              <a:solidFill>
                <a:srgbClr val="FF0000"/>
              </a:solidFill>
            </a:endParaRPr>
          </a:p>
        </p:txBody>
      </p:sp>
      <p:sp>
        <p:nvSpPr>
          <p:cNvPr id="7" name="Footer Placeholder 6">
            <a:extLst>
              <a:ext uri="{FF2B5EF4-FFF2-40B4-BE49-F238E27FC236}">
                <a16:creationId xmlns:a16="http://schemas.microsoft.com/office/drawing/2014/main" id="{5C38EBFD-539F-5684-2BAA-3D2DD931DADF}"/>
              </a:ext>
            </a:extLst>
          </p:cNvPr>
          <p:cNvSpPr>
            <a:spLocks noGrp="1"/>
          </p:cNvSpPr>
          <p:nvPr>
            <p:ph type="ftr" sz="quarter" idx="11"/>
          </p:nvPr>
        </p:nvSpPr>
        <p:spPr/>
        <p:txBody>
          <a:bodyPr/>
          <a:lstStyle/>
          <a:p>
            <a:r>
              <a:rPr lang="en-US" i="1" dirty="0"/>
              <a:t>Inside America's Opioid Crisis: 12 Hard Lessons for Today’s Drug War </a:t>
            </a:r>
          </a:p>
          <a:p>
            <a:r>
              <a:rPr lang="en-US" dirty="0"/>
              <a:t>© Bloomsbury Publishing Inc. 2026</a:t>
            </a:r>
          </a:p>
        </p:txBody>
      </p:sp>
    </p:spTree>
    <p:extLst>
      <p:ext uri="{BB962C8B-B14F-4D97-AF65-F5344CB8AC3E}">
        <p14:creationId xmlns:p14="http://schemas.microsoft.com/office/powerpoint/2010/main" val="3795080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061EF-63F4-9112-B51F-91E277428B6E}"/>
              </a:ext>
            </a:extLst>
          </p:cNvPr>
          <p:cNvSpPr>
            <a:spLocks noGrp="1"/>
          </p:cNvSpPr>
          <p:nvPr>
            <p:ph type="title"/>
          </p:nvPr>
        </p:nvSpPr>
        <p:spPr>
          <a:xfrm>
            <a:off x="5067299" y="-3818121"/>
            <a:ext cx="8485004" cy="1066800"/>
          </a:xfrm>
        </p:spPr>
        <p:txBody>
          <a:bodyPr>
            <a:normAutofit fontScale="90000"/>
          </a:bodyPr>
          <a:lstStyle/>
          <a:p>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br>
              <a:rPr lang="en-US" alt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br>
            <a:endParaRPr lang="en-US" dirty="0"/>
          </a:p>
        </p:txBody>
      </p:sp>
      <p:sp>
        <p:nvSpPr>
          <p:cNvPr id="3" name="Content Placeholder 2">
            <a:extLst>
              <a:ext uri="{FF2B5EF4-FFF2-40B4-BE49-F238E27FC236}">
                <a16:creationId xmlns:a16="http://schemas.microsoft.com/office/drawing/2014/main" id="{6BAF41A2-EC67-6E0D-284C-3833E90CC05B}"/>
              </a:ext>
            </a:extLst>
          </p:cNvPr>
          <p:cNvSpPr>
            <a:spLocks noGrp="1"/>
          </p:cNvSpPr>
          <p:nvPr>
            <p:ph idx="1"/>
          </p:nvPr>
        </p:nvSpPr>
        <p:spPr>
          <a:xfrm>
            <a:off x="14327414" y="-6942320"/>
            <a:ext cx="8610600" cy="4190999"/>
          </a:xfrm>
        </p:spPr>
        <p:txBody>
          <a:bodyPr/>
          <a:lstStyle/>
          <a:p>
            <a:pPr marL="0" indent="0">
              <a:buNone/>
            </a:pPr>
            <a:br>
              <a:rPr lang="en-US" altLang="en-US" sz="3200" dirty="0">
                <a:latin typeface="Arial" panose="020B0604020202020204" pitchFamily="34" charset="0"/>
              </a:rPr>
            </a:br>
            <a:endParaRPr lang="en-US" dirty="0"/>
          </a:p>
        </p:txBody>
      </p:sp>
      <p:sp>
        <p:nvSpPr>
          <p:cNvPr id="4" name="Slide Number Placeholder 3">
            <a:extLst>
              <a:ext uri="{FF2B5EF4-FFF2-40B4-BE49-F238E27FC236}">
                <a16:creationId xmlns:a16="http://schemas.microsoft.com/office/drawing/2014/main" id="{B92E5DE5-2D34-E34E-9FA1-F9C5B903F935}"/>
              </a:ext>
            </a:extLst>
          </p:cNvPr>
          <p:cNvSpPr>
            <a:spLocks noGrp="1"/>
          </p:cNvSpPr>
          <p:nvPr>
            <p:ph type="sldNum" sz="quarter" idx="12"/>
          </p:nvPr>
        </p:nvSpPr>
        <p:spPr/>
        <p:txBody>
          <a:bodyPr/>
          <a:lstStyle/>
          <a:p>
            <a:fld id="{A3F31473-23EB-4724-8B59-FE6D21D89FA4}" type="slidenum">
              <a:rPr lang="en-US" smtClean="0"/>
              <a:t>14</a:t>
            </a:fld>
            <a:endParaRPr lang="en-US"/>
          </a:p>
        </p:txBody>
      </p:sp>
      <p:sp>
        <p:nvSpPr>
          <p:cNvPr id="9" name="TextBox 8">
            <a:extLst>
              <a:ext uri="{FF2B5EF4-FFF2-40B4-BE49-F238E27FC236}">
                <a16:creationId xmlns:a16="http://schemas.microsoft.com/office/drawing/2014/main" id="{C2C3F8BC-689B-17E1-D809-F9E68CD3F4EC}"/>
              </a:ext>
            </a:extLst>
          </p:cNvPr>
          <p:cNvSpPr txBox="1"/>
          <p:nvPr/>
        </p:nvSpPr>
        <p:spPr>
          <a:xfrm>
            <a:off x="838200" y="336968"/>
            <a:ext cx="11353800" cy="60631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u="sng" dirty="0">
                <a:solidFill>
                  <a:srgbClr val="002060"/>
                </a:solidFill>
              </a:rPr>
              <a:t>CONCLUSION – Hard Lesson #12</a:t>
            </a:r>
          </a:p>
          <a:p>
            <a:r>
              <a:rPr lang="en-US" sz="2400" b="1" dirty="0">
                <a:solidFill>
                  <a:srgbClr val="FF0000"/>
                </a:solidFill>
              </a:rPr>
              <a:t>It’s time to move past the old drug war and forge a new approach that combines the best practices of public health and public safety to confront today’s opioid crisis</a:t>
            </a:r>
          </a:p>
          <a:p>
            <a:endParaRPr lang="en-US" sz="2400" b="1" dirty="0">
              <a:solidFill>
                <a:srgbClr val="FF0000"/>
              </a:solidFill>
            </a:endParaRPr>
          </a:p>
          <a:p>
            <a:r>
              <a:rPr lang="en-US" sz="2400" b="1" dirty="0">
                <a:solidFill>
                  <a:srgbClr val="FF0000"/>
                </a:solidFill>
              </a:rPr>
              <a:t>The old drug war is over—a far better approach is under construction, but hampered by inadequate funding, staffing, and the support necessary to embed effective policies everywhere they are needed.</a:t>
            </a:r>
          </a:p>
          <a:p>
            <a:endParaRPr lang="en-US" sz="2400" b="1" dirty="0">
              <a:solidFill>
                <a:srgbClr val="FF0000"/>
              </a:solidFill>
            </a:endParaRPr>
          </a:p>
          <a:p>
            <a:r>
              <a:rPr lang="en-US" sz="2400" b="1" dirty="0">
                <a:solidFill>
                  <a:srgbClr val="FF0000"/>
                </a:solidFill>
              </a:rPr>
              <a:t>outdated ideas,  but today we need to build out new approaches to expand treatment access, foster recovery, shrink drug markets and protect Americans of all ages from deadly synthetic drugs.</a:t>
            </a:r>
          </a:p>
          <a:p>
            <a:endParaRPr lang="en-US" sz="2400" b="1" dirty="0">
              <a:solidFill>
                <a:srgbClr val="FF0000"/>
              </a:solidFill>
            </a:endParaRPr>
          </a:p>
          <a:p>
            <a:r>
              <a:rPr lang="en-US" sz="2400" b="1" dirty="0">
                <a:solidFill>
                  <a:srgbClr val="FF0000"/>
                </a:solidFill>
              </a:rPr>
              <a:t>through build a new drug policy ecosystem to support treatment entry, promote recovery and shrink dangerous drug markets designed to bring the do the work to bring innovative justice and </a:t>
            </a:r>
            <a:r>
              <a:rPr lang="en-US" sz="2400" b="1" dirty="0" err="1">
                <a:solidFill>
                  <a:srgbClr val="FF0000"/>
                </a:solidFill>
              </a:rPr>
              <a:t>healthWe</a:t>
            </a:r>
            <a:r>
              <a:rPr lang="en-US" sz="2400" b="1" dirty="0">
                <a:solidFill>
                  <a:srgbClr val="FF0000"/>
                </a:solidFill>
              </a:rPr>
              <a:t> have to reject the false choice between letting people keep using drugs or forcing them into treatment</a:t>
            </a:r>
          </a:p>
        </p:txBody>
      </p:sp>
      <p:sp>
        <p:nvSpPr>
          <p:cNvPr id="5" name="Footer Placeholder 4">
            <a:extLst>
              <a:ext uri="{FF2B5EF4-FFF2-40B4-BE49-F238E27FC236}">
                <a16:creationId xmlns:a16="http://schemas.microsoft.com/office/drawing/2014/main" id="{37D5AF14-5BC5-2F69-139E-708B6480AB9D}"/>
              </a:ext>
            </a:extLst>
          </p:cNvPr>
          <p:cNvSpPr>
            <a:spLocks noGrp="1"/>
          </p:cNvSpPr>
          <p:nvPr>
            <p:ph type="ftr" sz="quarter" idx="11"/>
          </p:nvPr>
        </p:nvSpPr>
        <p:spPr/>
        <p:txBody>
          <a:bodyPr/>
          <a:lstStyle/>
          <a:p>
            <a:r>
              <a:rPr lang="en-US" i="1" dirty="0"/>
              <a:t>Inside America's Opioid Crisis: 12 Hard Lessons for Today’s Drug War </a:t>
            </a:r>
          </a:p>
          <a:p>
            <a:r>
              <a:rPr lang="en-US" dirty="0"/>
              <a:t>© Bloomsbury Publishing Inc. 2026</a:t>
            </a:r>
          </a:p>
        </p:txBody>
      </p:sp>
    </p:spTree>
    <p:extLst>
      <p:ext uri="{BB962C8B-B14F-4D97-AF65-F5344CB8AC3E}">
        <p14:creationId xmlns:p14="http://schemas.microsoft.com/office/powerpoint/2010/main" val="4043262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54CEB19-E506-83C7-BF29-E6B40E48348E}"/>
              </a:ext>
            </a:extLst>
          </p:cNvPr>
          <p:cNvSpPr>
            <a:spLocks noGrp="1"/>
          </p:cNvSpPr>
          <p:nvPr>
            <p:ph type="sldNum" sz="quarter" idx="12"/>
          </p:nvPr>
        </p:nvSpPr>
        <p:spPr/>
        <p:txBody>
          <a:bodyPr/>
          <a:lstStyle/>
          <a:p>
            <a:fld id="{A3F31473-23EB-4724-8B59-FE6D21D89FA4}" type="slidenum">
              <a:rPr lang="en-US" smtClean="0"/>
              <a:t>15</a:t>
            </a:fld>
            <a:endParaRPr lang="en-US"/>
          </a:p>
        </p:txBody>
      </p:sp>
      <p:sp>
        <p:nvSpPr>
          <p:cNvPr id="6" name="TextBox 5">
            <a:extLst>
              <a:ext uri="{FF2B5EF4-FFF2-40B4-BE49-F238E27FC236}">
                <a16:creationId xmlns:a16="http://schemas.microsoft.com/office/drawing/2014/main" id="{FADCEDD2-8E6D-8E52-ADB2-D7F7C9520007}"/>
              </a:ext>
            </a:extLst>
          </p:cNvPr>
          <p:cNvSpPr txBox="1"/>
          <p:nvPr/>
        </p:nvSpPr>
        <p:spPr>
          <a:xfrm>
            <a:off x="990600" y="1264865"/>
            <a:ext cx="8915400" cy="5438476"/>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Yes, it’s true, we are living in difficult times regarding the American drug crisis. However, it is something we can take on.</a:t>
            </a:r>
          </a:p>
          <a:p>
            <a:pPr marL="285750" indent="-285750">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The first step is to understand that something has changed, permanently. The escalation of risk triggered by big pharma cannot be reversed.</a:t>
            </a:r>
          </a:p>
          <a:p>
            <a:pPr marL="285750" indent="-285750">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It’s understandable that people are angry at Purdue Pharma, they deserve it.</a:t>
            </a:r>
          </a:p>
          <a:p>
            <a:pPr marL="285750" indent="-285750">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Nonetheless, we can apply the lessons from America’s longest war and produce far better results. </a:t>
            </a:r>
          </a:p>
          <a:p>
            <a:pPr marL="285750" indent="-285750">
              <a:buFont typeface="Arial" panose="020B0604020202020204" pitchFamily="34" charset="0"/>
              <a:buChar char="•"/>
            </a:pPr>
            <a:r>
              <a:rPr lang="en-US" dirty="0">
                <a:latin typeface="Arial" panose="020B0604020202020204" pitchFamily="34" charset="0"/>
                <a:ea typeface="Times New Roman" panose="02020603050405020304" pitchFamily="18" charset="0"/>
                <a:cs typeface="Arial" panose="020B0604020202020204" pitchFamily="34" charset="0"/>
              </a:rPr>
              <a:t>Smarter, more targeted drug enforcement can help, but much of our focus has to be on the individuals buying and consuming dangerous drugs every day. As said in the author’s conclusion:</a:t>
            </a:r>
          </a:p>
          <a:p>
            <a:endParaRPr lang="en-US" sz="800" dirty="0">
              <a:latin typeface="Arial" panose="020B0604020202020204" pitchFamily="34" charset="0"/>
              <a:ea typeface="Times New Roman" panose="02020603050405020304" pitchFamily="18" charset="0"/>
              <a:cs typeface="Arial" panose="020B0604020202020204" pitchFamily="34" charset="0"/>
            </a:endParaRPr>
          </a:p>
          <a:p>
            <a:r>
              <a:rPr lang="en-US" i="1" dirty="0">
                <a:latin typeface="Arial" panose="020B0604020202020204" pitchFamily="34" charset="0"/>
                <a:cs typeface="Arial" panose="020B0604020202020204" pitchFamily="34" charset="0"/>
              </a:rPr>
              <a:t>	“We have been fighting this drug war for a long time. We may wish we were 	done with it, but it is not done with us. It is time to directly take on the hard 	lessons from the past and restructure the war on drugs across the board. 	Most importantly, as individuals and as a society, if we want to save the lives 	of people who use drugs, we have to offer them not shame, not stigma, not 	‘tough love’ but the real love they need and deserve.”</a:t>
            </a:r>
          </a:p>
          <a:p>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600"/>
              </a:spcBef>
            </a:pPr>
            <a:endParaRPr lang="en-US" dirty="0"/>
          </a:p>
        </p:txBody>
      </p:sp>
      <p:sp>
        <p:nvSpPr>
          <p:cNvPr id="7" name="TextBox 6">
            <a:extLst>
              <a:ext uri="{FF2B5EF4-FFF2-40B4-BE49-F238E27FC236}">
                <a16:creationId xmlns:a16="http://schemas.microsoft.com/office/drawing/2014/main" id="{6759DC6B-3F7C-F8A5-ADAD-3A6EB24D3638}"/>
              </a:ext>
            </a:extLst>
          </p:cNvPr>
          <p:cNvSpPr txBox="1"/>
          <p:nvPr/>
        </p:nvSpPr>
        <p:spPr>
          <a:xfrm>
            <a:off x="2419350" y="723502"/>
            <a:ext cx="7353300" cy="523220"/>
          </a:xfrm>
          <a:prstGeom prst="rect">
            <a:avLst/>
          </a:prstGeom>
          <a:noFill/>
        </p:spPr>
        <p:txBody>
          <a:bodyPr wrap="square">
            <a:spAutoFit/>
          </a:bodyPr>
          <a:lstStyle/>
          <a:p>
            <a:pPr algn="ctr"/>
            <a:r>
              <a:rPr lang="en-US" sz="2800" b="1" u="sng" dirty="0">
                <a:solidFill>
                  <a:srgbClr val="002060"/>
                </a:solidFill>
              </a:rPr>
              <a:t>CONCLUSION – Hard Lesson #12 (continued)</a:t>
            </a:r>
          </a:p>
        </p:txBody>
      </p:sp>
      <p:sp>
        <p:nvSpPr>
          <p:cNvPr id="2" name="Footer Placeholder 1">
            <a:extLst>
              <a:ext uri="{FF2B5EF4-FFF2-40B4-BE49-F238E27FC236}">
                <a16:creationId xmlns:a16="http://schemas.microsoft.com/office/drawing/2014/main" id="{EEF5D94B-C1AE-A17C-D4D4-14ACECC60B0F}"/>
              </a:ext>
            </a:extLst>
          </p:cNvPr>
          <p:cNvSpPr>
            <a:spLocks noGrp="1"/>
          </p:cNvSpPr>
          <p:nvPr>
            <p:ph type="ftr" sz="quarter" idx="11"/>
          </p:nvPr>
        </p:nvSpPr>
        <p:spPr/>
        <p:txBody>
          <a:bodyPr/>
          <a:lstStyle/>
          <a:p>
            <a:r>
              <a:rPr lang="en-US" i="1" dirty="0"/>
              <a:t>Inside America's Opioid Crisis: 12 Hard Lessons for Today’s Drug War </a:t>
            </a:r>
          </a:p>
          <a:p>
            <a:r>
              <a:rPr lang="en-US" dirty="0"/>
              <a:t>© Bloomsbury Publishing Inc. 2026</a:t>
            </a:r>
          </a:p>
        </p:txBody>
      </p:sp>
    </p:spTree>
    <p:extLst>
      <p:ext uri="{BB962C8B-B14F-4D97-AF65-F5344CB8AC3E}">
        <p14:creationId xmlns:p14="http://schemas.microsoft.com/office/powerpoint/2010/main" val="4255257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375846" y="231424"/>
            <a:ext cx="9440308" cy="800308"/>
          </a:xfrm>
        </p:spPr>
        <p:txBody>
          <a:bodyPr>
            <a:normAutofit/>
          </a:bodyPr>
          <a:lstStyle/>
          <a:p>
            <a:r>
              <a:rPr lang="en-US" b="1" dirty="0"/>
              <a:t>Author </a:t>
            </a:r>
            <a:r>
              <a:rPr lang="en-US" b="1" u="sng" dirty="0"/>
              <a:t>Richard J. Baum</a:t>
            </a:r>
            <a:r>
              <a:rPr lang="en-US" b="1" dirty="0"/>
              <a:t>:</a:t>
            </a:r>
            <a:endParaRPr lang="en-US" b="1" i="1" dirty="0"/>
          </a:p>
        </p:txBody>
      </p:sp>
      <p:sp>
        <p:nvSpPr>
          <p:cNvPr id="14" name="Content Placeholder 13"/>
          <p:cNvSpPr>
            <a:spLocks noGrp="1"/>
          </p:cNvSpPr>
          <p:nvPr>
            <p:ph idx="1"/>
          </p:nvPr>
        </p:nvSpPr>
        <p:spPr>
          <a:xfrm>
            <a:off x="5533724" y="1377814"/>
            <a:ext cx="5972476" cy="3843354"/>
          </a:xfrm>
        </p:spPr>
        <p:txBody>
          <a:bodyPr>
            <a:normAutofit fontScale="92500" lnSpcReduction="20000"/>
          </a:bodyPr>
          <a:lstStyle/>
          <a:p>
            <a:r>
              <a:rPr lang="en-US" b="1" dirty="0"/>
              <a:t>Served as Acting Director, National Drug Control Policy - Drug Czar </a:t>
            </a:r>
            <a:r>
              <a:rPr lang="en-US" dirty="0"/>
              <a:t>(March ‘17-Feb ’18).</a:t>
            </a:r>
          </a:p>
          <a:p>
            <a:r>
              <a:rPr lang="en-US" b="1" dirty="0"/>
              <a:t>Executive Director President’s </a:t>
            </a:r>
            <a:r>
              <a:rPr lang="en-US" b="1" i="1" dirty="0"/>
              <a:t>Commission on Combating Drug Addiction &amp; the Opioid Crisis.</a:t>
            </a:r>
          </a:p>
          <a:p>
            <a:r>
              <a:rPr lang="en-US" b="1" dirty="0"/>
              <a:t>Lead author of more National Drug Control Strategic documents than anyone else in U.S. history.</a:t>
            </a:r>
          </a:p>
          <a:p>
            <a:r>
              <a:rPr lang="en-US" b="1" dirty="0"/>
              <a:t>Congressional Staffer, writer/researcher, NGO executive, and 27 years at ONDCP.</a:t>
            </a:r>
          </a:p>
          <a:p>
            <a:r>
              <a:rPr lang="en-US" b="1" dirty="0"/>
              <a:t>Battled the crack cocaine epidemic as a Congressional staffer in his youth and the opioid epidemic as the top U.S. drug official at the White House.</a:t>
            </a:r>
          </a:p>
          <a:p>
            <a:r>
              <a:rPr lang="en-US" b="1" dirty="0"/>
              <a:t>Author of book that proposes a ten-year, $100 billion plan to take on today’s drug crisis. </a:t>
            </a:r>
          </a:p>
        </p:txBody>
      </p:sp>
      <p:pic>
        <p:nvPicPr>
          <p:cNvPr id="3" name="Picture 2">
            <a:extLst>
              <a:ext uri="{FF2B5EF4-FFF2-40B4-BE49-F238E27FC236}">
                <a16:creationId xmlns:a16="http://schemas.microsoft.com/office/drawing/2014/main" id="{6E306D25-F138-44EC-BD50-B036546107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1470" y="1389046"/>
            <a:ext cx="3734930" cy="3581400"/>
          </a:xfrm>
          <a:prstGeom prst="rect">
            <a:avLst/>
          </a:prstGeom>
        </p:spPr>
      </p:pic>
      <p:sp>
        <p:nvSpPr>
          <p:cNvPr id="2" name="Slide Number Placeholder 1">
            <a:extLst>
              <a:ext uri="{FF2B5EF4-FFF2-40B4-BE49-F238E27FC236}">
                <a16:creationId xmlns:a16="http://schemas.microsoft.com/office/drawing/2014/main" id="{A573E6AA-529F-4153-B81E-A516F87DAB0C}"/>
              </a:ext>
            </a:extLst>
          </p:cNvPr>
          <p:cNvSpPr>
            <a:spLocks noGrp="1"/>
          </p:cNvSpPr>
          <p:nvPr>
            <p:ph type="sldNum" sz="quarter" idx="12"/>
          </p:nvPr>
        </p:nvSpPr>
        <p:spPr/>
        <p:txBody>
          <a:bodyPr/>
          <a:lstStyle/>
          <a:p>
            <a:fld id="{A3F31473-23EB-4724-8B59-FE6D21D89FA4}" type="slidenum">
              <a:rPr lang="en-US" smtClean="0"/>
              <a:t>16</a:t>
            </a:fld>
            <a:endParaRPr lang="en-US"/>
          </a:p>
        </p:txBody>
      </p:sp>
      <p:sp>
        <p:nvSpPr>
          <p:cNvPr id="4" name="TextBox 3">
            <a:extLst>
              <a:ext uri="{FF2B5EF4-FFF2-40B4-BE49-F238E27FC236}">
                <a16:creationId xmlns:a16="http://schemas.microsoft.com/office/drawing/2014/main" id="{9DB0F4D9-088F-4AB9-9CD1-80E3D8613DA5}"/>
              </a:ext>
            </a:extLst>
          </p:cNvPr>
          <p:cNvSpPr txBox="1"/>
          <p:nvPr/>
        </p:nvSpPr>
        <p:spPr>
          <a:xfrm>
            <a:off x="3885608" y="5831035"/>
            <a:ext cx="3962401" cy="1138773"/>
          </a:xfrm>
          <a:prstGeom prst="rect">
            <a:avLst/>
          </a:prstGeom>
          <a:noFill/>
        </p:spPr>
        <p:txBody>
          <a:bodyPr wrap="square" rtlCol="0">
            <a:spAutoFit/>
          </a:bodyPr>
          <a:lstStyle/>
          <a:p>
            <a:pPr algn="ctr"/>
            <a:r>
              <a:rPr lang="en-US" sz="1600" b="1" dirty="0"/>
              <a:t>	</a:t>
            </a:r>
          </a:p>
          <a:p>
            <a:pPr algn="ctr"/>
            <a:r>
              <a:rPr lang="en-US" sz="1600" b="1" dirty="0">
                <a:solidFill>
                  <a:schemeClr val="tx2"/>
                </a:solidFill>
                <a:hlinkClick r:id="rId4"/>
              </a:rPr>
              <a:t>RichBaum@Hotmail.com</a:t>
            </a:r>
            <a:endParaRPr lang="en-US" sz="1600" b="1" dirty="0">
              <a:solidFill>
                <a:schemeClr val="tx2"/>
              </a:solidFill>
            </a:endParaRPr>
          </a:p>
          <a:p>
            <a:pPr algn="ctr"/>
            <a:endParaRPr lang="en-US" b="1" dirty="0"/>
          </a:p>
          <a:p>
            <a:endParaRPr lang="en-US" dirty="0"/>
          </a:p>
        </p:txBody>
      </p:sp>
      <p:sp>
        <p:nvSpPr>
          <p:cNvPr id="8" name="Title 12">
            <a:extLst>
              <a:ext uri="{FF2B5EF4-FFF2-40B4-BE49-F238E27FC236}">
                <a16:creationId xmlns:a16="http://schemas.microsoft.com/office/drawing/2014/main" id="{3C5310F5-1E83-4C4E-8043-1C92318B9BE9}"/>
              </a:ext>
            </a:extLst>
          </p:cNvPr>
          <p:cNvSpPr txBox="1">
            <a:spLocks/>
          </p:cNvSpPr>
          <p:nvPr/>
        </p:nvSpPr>
        <p:spPr>
          <a:xfrm>
            <a:off x="1764170" y="5209969"/>
            <a:ext cx="8230672" cy="800308"/>
          </a:xfrm>
          <a:prstGeom prst="rect">
            <a:avLst/>
          </a:prstGeom>
        </p:spPr>
        <p:txBody>
          <a:bodyPr vert="horz" lIns="68598" tIns="34299" rIns="68598" bIns="34299" rtlCol="0" anchor="b">
            <a:normAutofit/>
          </a:bodyPr>
          <a:lstStyle>
            <a:lvl1pPr algn="l" defTabSz="914400" rtl="0" eaLnBrk="1" latinLnBrk="0" hangingPunct="1">
              <a:lnSpc>
                <a:spcPct val="80000"/>
              </a:lnSpc>
              <a:spcBef>
                <a:spcPct val="0"/>
              </a:spcBef>
              <a:buNone/>
              <a:defRPr sz="4800" b="0" kern="1200" cap="none" baseline="0">
                <a:solidFill>
                  <a:schemeClr val="accent1"/>
                </a:solidFill>
                <a:latin typeface="+mj-lt"/>
                <a:ea typeface="+mj-ea"/>
                <a:cs typeface="+mj-cs"/>
              </a:defRPr>
            </a:lvl1pPr>
          </a:lstStyle>
          <a:p>
            <a:pPr algn="ctr"/>
            <a:r>
              <a:rPr lang="en-US" sz="4000" b="1" u="sng" dirty="0"/>
              <a:t>Thank You</a:t>
            </a:r>
            <a:endParaRPr lang="en-US" sz="4000" b="1" dirty="0"/>
          </a:p>
        </p:txBody>
      </p:sp>
      <p:sp>
        <p:nvSpPr>
          <p:cNvPr id="5" name="Footer Placeholder 4">
            <a:extLst>
              <a:ext uri="{FF2B5EF4-FFF2-40B4-BE49-F238E27FC236}">
                <a16:creationId xmlns:a16="http://schemas.microsoft.com/office/drawing/2014/main" id="{FF6FD2BA-15BF-8443-C99B-970685BFD5B3}"/>
              </a:ext>
            </a:extLst>
          </p:cNvPr>
          <p:cNvSpPr>
            <a:spLocks noGrp="1"/>
          </p:cNvSpPr>
          <p:nvPr>
            <p:ph type="ftr" sz="quarter" idx="11"/>
          </p:nvPr>
        </p:nvSpPr>
        <p:spPr/>
        <p:txBody>
          <a:bodyPr/>
          <a:lstStyle/>
          <a:p>
            <a:r>
              <a:rPr lang="en-US" i="1" dirty="0"/>
              <a:t>Inside America's Opioid Crisis: 12 Hard Lessons for Today’s Drug War </a:t>
            </a:r>
          </a:p>
          <a:p>
            <a:r>
              <a:rPr lang="en-US" dirty="0"/>
              <a:t>© Bloomsbury Publishing Inc. 2026</a:t>
            </a:r>
          </a:p>
        </p:txBody>
      </p:sp>
    </p:spTree>
    <p:extLst>
      <p:ext uri="{BB962C8B-B14F-4D97-AF65-F5344CB8AC3E}">
        <p14:creationId xmlns:p14="http://schemas.microsoft.com/office/powerpoint/2010/main" val="3645001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rketing 16x9">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extLst>
    <a:ext uri="{05A4C25C-085E-4340-85A3-A5531E510DB2}">
      <thm15:themeFamily xmlns:thm15="http://schemas.microsoft.com/office/thememl/2012/main" name="Business marketing glass cube presentation (widescreen).potx" id="{454792B9-F7C6-4CDD-89A0-89451A081408}" vid="{E847D748-0CA0-4BC8-838F-3216ECA80016}"/>
    </a:ext>
  </a:extLst>
</a:theme>
</file>

<file path=ppt/theme/theme2.xml><?xml version="1.0" encoding="utf-8"?>
<a:theme xmlns:a="http://schemas.openxmlformats.org/drawingml/2006/main" name="Office Theme">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theme>
</file>

<file path=ppt/theme/theme3.xml><?xml version="1.0" encoding="utf-8"?>
<a:theme xmlns:a="http://schemas.openxmlformats.org/drawingml/2006/main" name="Office Theme">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Business marketing glass cube presentation (widescreen)</Template>
  <TotalTime>18917</TotalTime>
  <Words>4210</Words>
  <Application>Microsoft Office PowerPoint</Application>
  <PresentationFormat>Widescreen</PresentationFormat>
  <Paragraphs>285</Paragraphs>
  <Slides>17</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Corbel</vt:lpstr>
      <vt:lpstr>Segoe UI</vt:lpstr>
      <vt:lpstr>Symbol</vt:lpstr>
      <vt:lpstr>Times New Roman</vt:lpstr>
      <vt:lpstr>Marketing 16x9</vt:lpstr>
      <vt:lpstr>Stunning book by one of the country’s most experienced drug policy experts and a former Acting White House Drug Czar exposes past drug war failures and offers a bold 10-year, $100 billion plan to take on today’s lethal opioid epidemic at home and abroad.</vt:lpstr>
      <vt:lpstr>First time author offers innovative, practical solutions to opioid crisis</vt:lpstr>
      <vt:lpstr>   </vt:lpstr>
      <vt:lpstr>   </vt:lpstr>
      <vt:lpstr>   </vt:lpstr>
      <vt:lpstr>   </vt:lpstr>
      <vt:lpstr>   </vt:lpstr>
      <vt:lpstr>   </vt:lpstr>
      <vt:lpstr>   </vt:lpstr>
      <vt:lpstr>   </vt:lpstr>
      <vt:lpstr>   </vt:lpstr>
      <vt:lpstr>   </vt:lpstr>
      <vt:lpstr>   </vt:lpstr>
      <vt:lpstr>   </vt:lpstr>
      <vt:lpstr>   </vt:lpstr>
      <vt:lpstr>PowerPoint Presentation</vt:lpstr>
      <vt:lpstr>Author Richard J. Baum: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America’s  Opioid Crisis:</dc:title>
  <dc:creator>Rich Baum</dc:creator>
  <cp:lastModifiedBy>Sarah Rinehart</cp:lastModifiedBy>
  <cp:revision>64</cp:revision>
  <cp:lastPrinted>2024-01-21T19:38:26Z</cp:lastPrinted>
  <dcterms:created xsi:type="dcterms:W3CDTF">2018-03-02T21:32:50Z</dcterms:created>
  <dcterms:modified xsi:type="dcterms:W3CDTF">2025-04-24T19:38:08Z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