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84" r:id="rId5"/>
    <p:sldId id="259" r:id="rId6"/>
    <p:sldId id="260" r:id="rId7"/>
    <p:sldId id="261" r:id="rId8"/>
    <p:sldId id="262" r:id="rId9"/>
    <p:sldId id="264" r:id="rId10"/>
    <p:sldId id="265"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78"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00" autoAdjust="0"/>
  </p:normalViewPr>
  <p:slideViewPr>
    <p:cSldViewPr>
      <p:cViewPr varScale="1">
        <p:scale>
          <a:sx n="78" d="100"/>
          <a:sy n="78" d="100"/>
        </p:scale>
        <p:origin x="101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Menifield" userId="d89bae61-8fbb-4633-a22f-32ccac0d57f1" providerId="ADAL" clId="{4C4B5CB4-9D5E-4371-971C-DAA9D11B0782}"/>
    <pc:docChg chg="undo custSel modSld">
      <pc:chgData name="Charles Menifield" userId="d89bae61-8fbb-4633-a22f-32ccac0d57f1" providerId="ADAL" clId="{4C4B5CB4-9D5E-4371-971C-DAA9D11B0782}" dt="2026-03-13T02:00:27.549" v="644" actId="20577"/>
      <pc:docMkLst>
        <pc:docMk/>
      </pc:docMkLst>
      <pc:sldChg chg="modSp mod">
        <pc:chgData name="Charles Menifield" userId="d89bae61-8fbb-4633-a22f-32ccac0d57f1" providerId="ADAL" clId="{4C4B5CB4-9D5E-4371-971C-DAA9D11B0782}" dt="2026-03-12T22:52:12.554" v="1" actId="20577"/>
        <pc:sldMkLst>
          <pc:docMk/>
          <pc:sldMk cId="0" sldId="257"/>
        </pc:sldMkLst>
        <pc:spChg chg="mod">
          <ac:chgData name="Charles Menifield" userId="d89bae61-8fbb-4633-a22f-32ccac0d57f1" providerId="ADAL" clId="{4C4B5CB4-9D5E-4371-971C-DAA9D11B0782}" dt="2026-03-12T22:52:12.554" v="1" actId="20577"/>
          <ac:spMkLst>
            <pc:docMk/>
            <pc:sldMk cId="0" sldId="257"/>
            <ac:spMk id="3" creationId="{00000000-0000-0000-0000-000000000000}"/>
          </ac:spMkLst>
        </pc:spChg>
      </pc:sldChg>
      <pc:sldChg chg="modSp mod">
        <pc:chgData name="Charles Menifield" userId="d89bae61-8fbb-4633-a22f-32ccac0d57f1" providerId="ADAL" clId="{4C4B5CB4-9D5E-4371-971C-DAA9D11B0782}" dt="2026-03-13T01:40:32.002" v="89" actId="114"/>
        <pc:sldMkLst>
          <pc:docMk/>
          <pc:sldMk cId="0" sldId="259"/>
        </pc:sldMkLst>
        <pc:spChg chg="mod">
          <ac:chgData name="Charles Menifield" userId="d89bae61-8fbb-4633-a22f-32ccac0d57f1" providerId="ADAL" clId="{4C4B5CB4-9D5E-4371-971C-DAA9D11B0782}" dt="2026-03-13T01:40:32.002" v="89" actId="114"/>
          <ac:spMkLst>
            <pc:docMk/>
            <pc:sldMk cId="0" sldId="259"/>
            <ac:spMk id="3" creationId="{00000000-0000-0000-0000-000000000000}"/>
          </ac:spMkLst>
        </pc:spChg>
      </pc:sldChg>
      <pc:sldChg chg="modSp mod">
        <pc:chgData name="Charles Menifield" userId="d89bae61-8fbb-4633-a22f-32ccac0d57f1" providerId="ADAL" clId="{4C4B5CB4-9D5E-4371-971C-DAA9D11B0782}" dt="2026-03-13T01:40:54.999" v="97" actId="114"/>
        <pc:sldMkLst>
          <pc:docMk/>
          <pc:sldMk cId="0" sldId="260"/>
        </pc:sldMkLst>
        <pc:spChg chg="mod">
          <ac:chgData name="Charles Menifield" userId="d89bae61-8fbb-4633-a22f-32ccac0d57f1" providerId="ADAL" clId="{4C4B5CB4-9D5E-4371-971C-DAA9D11B0782}" dt="2026-03-13T01:40:54.999" v="97" actId="114"/>
          <ac:spMkLst>
            <pc:docMk/>
            <pc:sldMk cId="0" sldId="260"/>
            <ac:spMk id="3" creationId="{00000000-0000-0000-0000-000000000000}"/>
          </ac:spMkLst>
        </pc:spChg>
      </pc:sldChg>
      <pc:sldChg chg="modSp mod">
        <pc:chgData name="Charles Menifield" userId="d89bae61-8fbb-4633-a22f-32ccac0d57f1" providerId="ADAL" clId="{4C4B5CB4-9D5E-4371-971C-DAA9D11B0782}" dt="2026-03-12T22:58:22.059" v="38" actId="6549"/>
        <pc:sldMkLst>
          <pc:docMk/>
          <pc:sldMk cId="0" sldId="261"/>
        </pc:sldMkLst>
        <pc:spChg chg="mod">
          <ac:chgData name="Charles Menifield" userId="d89bae61-8fbb-4633-a22f-32ccac0d57f1" providerId="ADAL" clId="{4C4B5CB4-9D5E-4371-971C-DAA9D11B0782}" dt="2026-03-12T22:58:22.059" v="38" actId="6549"/>
          <ac:spMkLst>
            <pc:docMk/>
            <pc:sldMk cId="0" sldId="261"/>
            <ac:spMk id="3" creationId="{00000000-0000-0000-0000-000000000000}"/>
          </ac:spMkLst>
        </pc:spChg>
      </pc:sldChg>
      <pc:sldChg chg="modSp mod">
        <pc:chgData name="Charles Menifield" userId="d89bae61-8fbb-4633-a22f-32ccac0d57f1" providerId="ADAL" clId="{4C4B5CB4-9D5E-4371-971C-DAA9D11B0782}" dt="2026-03-12T22:59:58.281" v="84" actId="20577"/>
        <pc:sldMkLst>
          <pc:docMk/>
          <pc:sldMk cId="0" sldId="262"/>
        </pc:sldMkLst>
        <pc:spChg chg="mod">
          <ac:chgData name="Charles Menifield" userId="d89bae61-8fbb-4633-a22f-32ccac0d57f1" providerId="ADAL" clId="{4C4B5CB4-9D5E-4371-971C-DAA9D11B0782}" dt="2026-03-12T22:59:58.281" v="84" actId="20577"/>
          <ac:spMkLst>
            <pc:docMk/>
            <pc:sldMk cId="0" sldId="262"/>
            <ac:spMk id="3" creationId="{00000000-0000-0000-0000-000000000000}"/>
          </ac:spMkLst>
        </pc:spChg>
      </pc:sldChg>
      <pc:sldChg chg="modSp mod">
        <pc:chgData name="Charles Menifield" userId="d89bae61-8fbb-4633-a22f-32ccac0d57f1" providerId="ADAL" clId="{4C4B5CB4-9D5E-4371-971C-DAA9D11B0782}" dt="2026-03-13T01:45:13.056" v="245" actId="313"/>
        <pc:sldMkLst>
          <pc:docMk/>
          <pc:sldMk cId="0" sldId="263"/>
        </pc:sldMkLst>
        <pc:spChg chg="mod">
          <ac:chgData name="Charles Menifield" userId="d89bae61-8fbb-4633-a22f-32ccac0d57f1" providerId="ADAL" clId="{4C4B5CB4-9D5E-4371-971C-DAA9D11B0782}" dt="2026-03-13T01:45:13.056" v="245" actId="313"/>
          <ac:spMkLst>
            <pc:docMk/>
            <pc:sldMk cId="0" sldId="263"/>
            <ac:spMk id="3" creationId="{00000000-0000-0000-0000-000000000000}"/>
          </ac:spMkLst>
        </pc:spChg>
      </pc:sldChg>
      <pc:sldChg chg="modSp mod">
        <pc:chgData name="Charles Menifield" userId="d89bae61-8fbb-4633-a22f-32ccac0d57f1" providerId="ADAL" clId="{4C4B5CB4-9D5E-4371-971C-DAA9D11B0782}" dt="2026-03-13T01:43:15.807" v="192" actId="6549"/>
        <pc:sldMkLst>
          <pc:docMk/>
          <pc:sldMk cId="0" sldId="264"/>
        </pc:sldMkLst>
        <pc:spChg chg="mod">
          <ac:chgData name="Charles Menifield" userId="d89bae61-8fbb-4633-a22f-32ccac0d57f1" providerId="ADAL" clId="{4C4B5CB4-9D5E-4371-971C-DAA9D11B0782}" dt="2026-03-13T01:43:15.807" v="192" actId="6549"/>
          <ac:spMkLst>
            <pc:docMk/>
            <pc:sldMk cId="0" sldId="264"/>
            <ac:spMk id="3" creationId="{00000000-0000-0000-0000-000000000000}"/>
          </ac:spMkLst>
        </pc:spChg>
      </pc:sldChg>
      <pc:sldChg chg="modSp mod">
        <pc:chgData name="Charles Menifield" userId="d89bae61-8fbb-4633-a22f-32ccac0d57f1" providerId="ADAL" clId="{4C4B5CB4-9D5E-4371-971C-DAA9D11B0782}" dt="2026-03-13T01:44:22.731" v="211" actId="20577"/>
        <pc:sldMkLst>
          <pc:docMk/>
          <pc:sldMk cId="0" sldId="265"/>
        </pc:sldMkLst>
        <pc:spChg chg="mod">
          <ac:chgData name="Charles Menifield" userId="d89bae61-8fbb-4633-a22f-32ccac0d57f1" providerId="ADAL" clId="{4C4B5CB4-9D5E-4371-971C-DAA9D11B0782}" dt="2026-03-13T01:44:22.731" v="211" actId="20577"/>
          <ac:spMkLst>
            <pc:docMk/>
            <pc:sldMk cId="0" sldId="265"/>
            <ac:spMk id="3" creationId="{00000000-0000-0000-0000-000000000000}"/>
          </ac:spMkLst>
        </pc:spChg>
      </pc:sldChg>
      <pc:sldChg chg="modSp mod">
        <pc:chgData name="Charles Menifield" userId="d89bae61-8fbb-4633-a22f-32ccac0d57f1" providerId="ADAL" clId="{4C4B5CB4-9D5E-4371-971C-DAA9D11B0782}" dt="2026-03-13T01:45:25.123" v="246" actId="20577"/>
        <pc:sldMkLst>
          <pc:docMk/>
          <pc:sldMk cId="0" sldId="266"/>
        </pc:sldMkLst>
        <pc:spChg chg="mod">
          <ac:chgData name="Charles Menifield" userId="d89bae61-8fbb-4633-a22f-32ccac0d57f1" providerId="ADAL" clId="{4C4B5CB4-9D5E-4371-971C-DAA9D11B0782}" dt="2026-03-13T01:45:25.123" v="246" actId="20577"/>
          <ac:spMkLst>
            <pc:docMk/>
            <pc:sldMk cId="0" sldId="266"/>
            <ac:spMk id="3" creationId="{00000000-0000-0000-0000-000000000000}"/>
          </ac:spMkLst>
        </pc:spChg>
      </pc:sldChg>
      <pc:sldChg chg="modSp mod">
        <pc:chgData name="Charles Menifield" userId="d89bae61-8fbb-4633-a22f-32ccac0d57f1" providerId="ADAL" clId="{4C4B5CB4-9D5E-4371-971C-DAA9D11B0782}" dt="2026-03-13T01:45:57.729" v="265" actId="5793"/>
        <pc:sldMkLst>
          <pc:docMk/>
          <pc:sldMk cId="0" sldId="267"/>
        </pc:sldMkLst>
        <pc:spChg chg="mod">
          <ac:chgData name="Charles Menifield" userId="d89bae61-8fbb-4633-a22f-32ccac0d57f1" providerId="ADAL" clId="{4C4B5CB4-9D5E-4371-971C-DAA9D11B0782}" dt="2026-03-13T01:45:57.729" v="265" actId="5793"/>
          <ac:spMkLst>
            <pc:docMk/>
            <pc:sldMk cId="0" sldId="267"/>
            <ac:spMk id="3" creationId="{00000000-0000-0000-0000-000000000000}"/>
          </ac:spMkLst>
        </pc:spChg>
      </pc:sldChg>
      <pc:sldChg chg="modSp mod">
        <pc:chgData name="Charles Menifield" userId="d89bae61-8fbb-4633-a22f-32ccac0d57f1" providerId="ADAL" clId="{4C4B5CB4-9D5E-4371-971C-DAA9D11B0782}" dt="2026-03-13T01:46:44.317" v="269" actId="6549"/>
        <pc:sldMkLst>
          <pc:docMk/>
          <pc:sldMk cId="0" sldId="268"/>
        </pc:sldMkLst>
        <pc:spChg chg="mod">
          <ac:chgData name="Charles Menifield" userId="d89bae61-8fbb-4633-a22f-32ccac0d57f1" providerId="ADAL" clId="{4C4B5CB4-9D5E-4371-971C-DAA9D11B0782}" dt="2026-03-13T01:46:44.317" v="269" actId="6549"/>
          <ac:spMkLst>
            <pc:docMk/>
            <pc:sldMk cId="0" sldId="268"/>
            <ac:spMk id="3" creationId="{00000000-0000-0000-0000-000000000000}"/>
          </ac:spMkLst>
        </pc:spChg>
      </pc:sldChg>
      <pc:sldChg chg="modSp mod">
        <pc:chgData name="Charles Menifield" userId="d89bae61-8fbb-4633-a22f-32ccac0d57f1" providerId="ADAL" clId="{4C4B5CB4-9D5E-4371-971C-DAA9D11B0782}" dt="2026-03-13T01:49:30.563" v="328" actId="20577"/>
        <pc:sldMkLst>
          <pc:docMk/>
          <pc:sldMk cId="0" sldId="269"/>
        </pc:sldMkLst>
        <pc:spChg chg="mod">
          <ac:chgData name="Charles Menifield" userId="d89bae61-8fbb-4633-a22f-32ccac0d57f1" providerId="ADAL" clId="{4C4B5CB4-9D5E-4371-971C-DAA9D11B0782}" dt="2026-03-13T01:49:30.563" v="328" actId="20577"/>
          <ac:spMkLst>
            <pc:docMk/>
            <pc:sldMk cId="0" sldId="269"/>
            <ac:spMk id="3" creationId="{00000000-0000-0000-0000-000000000000}"/>
          </ac:spMkLst>
        </pc:spChg>
      </pc:sldChg>
      <pc:sldChg chg="modSp mod">
        <pc:chgData name="Charles Menifield" userId="d89bae61-8fbb-4633-a22f-32ccac0d57f1" providerId="ADAL" clId="{4C4B5CB4-9D5E-4371-971C-DAA9D11B0782}" dt="2026-03-13T01:51:08.880" v="400" actId="6549"/>
        <pc:sldMkLst>
          <pc:docMk/>
          <pc:sldMk cId="0" sldId="270"/>
        </pc:sldMkLst>
        <pc:spChg chg="mod">
          <ac:chgData name="Charles Menifield" userId="d89bae61-8fbb-4633-a22f-32ccac0d57f1" providerId="ADAL" clId="{4C4B5CB4-9D5E-4371-971C-DAA9D11B0782}" dt="2026-03-13T01:51:08.880" v="400" actId="6549"/>
          <ac:spMkLst>
            <pc:docMk/>
            <pc:sldMk cId="0" sldId="270"/>
            <ac:spMk id="3" creationId="{00000000-0000-0000-0000-000000000000}"/>
          </ac:spMkLst>
        </pc:spChg>
      </pc:sldChg>
      <pc:sldChg chg="modSp mod">
        <pc:chgData name="Charles Menifield" userId="d89bae61-8fbb-4633-a22f-32ccac0d57f1" providerId="ADAL" clId="{4C4B5CB4-9D5E-4371-971C-DAA9D11B0782}" dt="2026-03-13T01:54:08.127" v="464" actId="6549"/>
        <pc:sldMkLst>
          <pc:docMk/>
          <pc:sldMk cId="0" sldId="274"/>
        </pc:sldMkLst>
        <pc:spChg chg="mod">
          <ac:chgData name="Charles Menifield" userId="d89bae61-8fbb-4633-a22f-32ccac0d57f1" providerId="ADAL" clId="{4C4B5CB4-9D5E-4371-971C-DAA9D11B0782}" dt="2026-03-13T01:54:08.127" v="464" actId="6549"/>
          <ac:spMkLst>
            <pc:docMk/>
            <pc:sldMk cId="0" sldId="274"/>
            <ac:spMk id="3" creationId="{00000000-0000-0000-0000-000000000000}"/>
          </ac:spMkLst>
        </pc:spChg>
      </pc:sldChg>
      <pc:sldChg chg="modSp mod">
        <pc:chgData name="Charles Menifield" userId="d89bae61-8fbb-4633-a22f-32ccac0d57f1" providerId="ADAL" clId="{4C4B5CB4-9D5E-4371-971C-DAA9D11B0782}" dt="2026-03-13T01:54:29.494" v="465" actId="6549"/>
        <pc:sldMkLst>
          <pc:docMk/>
          <pc:sldMk cId="0" sldId="275"/>
        </pc:sldMkLst>
        <pc:spChg chg="mod">
          <ac:chgData name="Charles Menifield" userId="d89bae61-8fbb-4633-a22f-32ccac0d57f1" providerId="ADAL" clId="{4C4B5CB4-9D5E-4371-971C-DAA9D11B0782}" dt="2026-03-13T01:54:29.494" v="465" actId="6549"/>
          <ac:spMkLst>
            <pc:docMk/>
            <pc:sldMk cId="0" sldId="275"/>
            <ac:spMk id="3" creationId="{00000000-0000-0000-0000-000000000000}"/>
          </ac:spMkLst>
        </pc:spChg>
      </pc:sldChg>
      <pc:sldChg chg="modSp mod">
        <pc:chgData name="Charles Menifield" userId="d89bae61-8fbb-4633-a22f-32ccac0d57f1" providerId="ADAL" clId="{4C4B5CB4-9D5E-4371-971C-DAA9D11B0782}" dt="2026-03-13T01:55:00.481" v="470" actId="6549"/>
        <pc:sldMkLst>
          <pc:docMk/>
          <pc:sldMk cId="0" sldId="276"/>
        </pc:sldMkLst>
        <pc:spChg chg="mod">
          <ac:chgData name="Charles Menifield" userId="d89bae61-8fbb-4633-a22f-32ccac0d57f1" providerId="ADAL" clId="{4C4B5CB4-9D5E-4371-971C-DAA9D11B0782}" dt="2026-03-13T01:55:00.481" v="470" actId="6549"/>
          <ac:spMkLst>
            <pc:docMk/>
            <pc:sldMk cId="0" sldId="276"/>
            <ac:spMk id="3" creationId="{00000000-0000-0000-0000-000000000000}"/>
          </ac:spMkLst>
        </pc:spChg>
      </pc:sldChg>
      <pc:sldChg chg="modSp mod">
        <pc:chgData name="Charles Menifield" userId="d89bae61-8fbb-4633-a22f-32ccac0d57f1" providerId="ADAL" clId="{4C4B5CB4-9D5E-4371-971C-DAA9D11B0782}" dt="2026-03-13T01:58:25.156" v="630" actId="20577"/>
        <pc:sldMkLst>
          <pc:docMk/>
          <pc:sldMk cId="0" sldId="277"/>
        </pc:sldMkLst>
        <pc:spChg chg="mod">
          <ac:chgData name="Charles Menifield" userId="d89bae61-8fbb-4633-a22f-32ccac0d57f1" providerId="ADAL" clId="{4C4B5CB4-9D5E-4371-971C-DAA9D11B0782}" dt="2026-03-13T01:58:25.156" v="630" actId="20577"/>
          <ac:spMkLst>
            <pc:docMk/>
            <pc:sldMk cId="0" sldId="277"/>
            <ac:spMk id="3" creationId="{00000000-0000-0000-0000-000000000000}"/>
          </ac:spMkLst>
        </pc:spChg>
      </pc:sldChg>
      <pc:sldChg chg="modSp mod">
        <pc:chgData name="Charles Menifield" userId="d89bae61-8fbb-4633-a22f-32ccac0d57f1" providerId="ADAL" clId="{4C4B5CB4-9D5E-4371-971C-DAA9D11B0782}" dt="2026-03-13T01:59:10.535" v="639" actId="20577"/>
        <pc:sldMkLst>
          <pc:docMk/>
          <pc:sldMk cId="0" sldId="278"/>
        </pc:sldMkLst>
        <pc:spChg chg="mod">
          <ac:chgData name="Charles Menifield" userId="d89bae61-8fbb-4633-a22f-32ccac0d57f1" providerId="ADAL" clId="{4C4B5CB4-9D5E-4371-971C-DAA9D11B0782}" dt="2026-03-13T01:59:10.535" v="639" actId="20577"/>
          <ac:spMkLst>
            <pc:docMk/>
            <pc:sldMk cId="0" sldId="278"/>
            <ac:spMk id="3" creationId="{00000000-0000-0000-0000-000000000000}"/>
          </ac:spMkLst>
        </pc:spChg>
      </pc:sldChg>
      <pc:sldChg chg="modSp mod">
        <pc:chgData name="Charles Menifield" userId="d89bae61-8fbb-4633-a22f-32ccac0d57f1" providerId="ADAL" clId="{4C4B5CB4-9D5E-4371-971C-DAA9D11B0782}" dt="2026-03-13T01:59:51.156" v="643" actId="20577"/>
        <pc:sldMkLst>
          <pc:docMk/>
          <pc:sldMk cId="0" sldId="281"/>
        </pc:sldMkLst>
        <pc:spChg chg="mod">
          <ac:chgData name="Charles Menifield" userId="d89bae61-8fbb-4633-a22f-32ccac0d57f1" providerId="ADAL" clId="{4C4B5CB4-9D5E-4371-971C-DAA9D11B0782}" dt="2026-03-13T01:59:51.156" v="643" actId="20577"/>
          <ac:spMkLst>
            <pc:docMk/>
            <pc:sldMk cId="0" sldId="281"/>
            <ac:spMk id="3" creationId="{00000000-0000-0000-0000-000000000000}"/>
          </ac:spMkLst>
        </pc:spChg>
      </pc:sldChg>
      <pc:sldChg chg="modSp mod">
        <pc:chgData name="Charles Menifield" userId="d89bae61-8fbb-4633-a22f-32ccac0d57f1" providerId="ADAL" clId="{4C4B5CB4-9D5E-4371-971C-DAA9D11B0782}" dt="2026-03-13T02:00:27.549" v="644" actId="20577"/>
        <pc:sldMkLst>
          <pc:docMk/>
          <pc:sldMk cId="0" sldId="283"/>
        </pc:sldMkLst>
        <pc:spChg chg="mod">
          <ac:chgData name="Charles Menifield" userId="d89bae61-8fbb-4633-a22f-32ccac0d57f1" providerId="ADAL" clId="{4C4B5CB4-9D5E-4371-971C-DAA9D11B0782}" dt="2026-03-13T02:00:27.549" v="644" actId="20577"/>
          <ac:spMkLst>
            <pc:docMk/>
            <pc:sldMk cId="0" sldId="283"/>
            <ac:spMk id="3" creationId="{00000000-0000-0000-0000-000000000000}"/>
          </ac:spMkLst>
        </pc:spChg>
      </pc:sldChg>
      <pc:sldChg chg="modSp mod">
        <pc:chgData name="Charles Menifield" userId="d89bae61-8fbb-4633-a22f-32ccac0d57f1" providerId="ADAL" clId="{4C4B5CB4-9D5E-4371-971C-DAA9D11B0782}" dt="2026-03-12T22:52:53.792" v="9" actId="6549"/>
        <pc:sldMkLst>
          <pc:docMk/>
          <pc:sldMk cId="0" sldId="284"/>
        </pc:sldMkLst>
        <pc:spChg chg="mod">
          <ac:chgData name="Charles Menifield" userId="d89bae61-8fbb-4633-a22f-32ccac0d57f1" providerId="ADAL" clId="{4C4B5CB4-9D5E-4371-971C-DAA9D11B0782}" dt="2026-03-12T22:52:53.792" v="9" actId="6549"/>
          <ac:spMkLst>
            <pc:docMk/>
            <pc:sldMk cId="0" sldId="2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BAD25-1B4F-4E86-98A9-0B6BC7D581BB}" type="datetimeFigureOut">
              <a:rPr lang="en-US" smtClean="0"/>
              <a:pPr/>
              <a:t>3/12/2026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EBEE9-6C81-4A64-A115-B9566BC2A6B4}" type="slidenum">
              <a:rPr lang="en-US" smtClean="0"/>
              <a:pPr/>
              <a:t>‹#›</a:t>
            </a:fld>
            <a:endParaRPr lang="en-US"/>
          </a:p>
        </p:txBody>
      </p:sp>
    </p:spTree>
    <p:extLst>
      <p:ext uri="{BB962C8B-B14F-4D97-AF65-F5344CB8AC3E}">
        <p14:creationId xmlns:p14="http://schemas.microsoft.com/office/powerpoint/2010/main" val="31133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EBEE9-6C81-4A64-A115-B9566BC2A6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C1BAD1-2939-46EE-82CB-6E49F69AA195}" type="datetime1">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D786E4-5169-4D9A-AADD-595FFBD8A9B9}" type="datetime1">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2FB8E-A8E6-47C8-B9A4-C4E4E923CAE4}" type="datetime1">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52C347-FEDD-4FA4-BC58-C73BE7FE0CBA}" type="datetime1">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841BDD-6698-4E99-9508-68600DB18C8B}" type="datetime1">
              <a:rPr lang="en-US" smtClean="0"/>
              <a:pPr/>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0F814-D3C9-4253-9263-CDDCEB977220}" type="datetime1">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F4C676-D54A-4083-91C7-4671064888FD}" type="datetime1">
              <a:rPr lang="en-US" smtClean="0"/>
              <a:pPr/>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A34FF1-82AA-48B8-ABD0-698617BCFCF8}" type="datetime1">
              <a:rPr lang="en-US" smtClean="0"/>
              <a:pPr/>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17403-6E72-4869-9F7D-4B23D746CF14}" type="datetime1">
              <a:rPr lang="en-US" smtClean="0"/>
              <a:pPr/>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9BC9C-13EF-4B6C-BD47-7BE460B351BB}" type="datetime1">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058BA-BF02-46AD-BBCC-9C26D3CB7839}" type="datetime1">
              <a:rPr lang="en-US" smtClean="0"/>
              <a:pPr/>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D76C78-B57C-4BBE-A74D-A264FDFA0D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FD34C-F51D-497B-9FE9-D5B3AC743AE2}" type="datetime1">
              <a:rPr lang="en-US" smtClean="0"/>
              <a:pPr/>
              <a:t>3/12/2026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76C78-B57C-4BBE-A74D-A264FDFA0D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a:t>
            </a:r>
          </a:p>
        </p:txBody>
      </p:sp>
      <p:sp>
        <p:nvSpPr>
          <p:cNvPr id="3" name="Subtitle 2"/>
          <p:cNvSpPr>
            <a:spLocks noGrp="1"/>
          </p:cNvSpPr>
          <p:nvPr>
            <p:ph type="subTitle" idx="1"/>
          </p:nvPr>
        </p:nvSpPr>
        <p:spPr/>
        <p:txBody>
          <a:bodyPr/>
          <a:lstStyle/>
          <a:p>
            <a:r>
              <a:rPr lang="en-US" dirty="0"/>
              <a:t>The Context of Public Sector Budgets</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a:t>
            </a:fld>
            <a:endParaRPr lang="en-US"/>
          </a:p>
        </p:txBody>
      </p:sp>
      <p:pic>
        <p:nvPicPr>
          <p:cNvPr id="12" name="Audio 11">
            <a:hlinkClick r:id="" action="ppaction://media"/>
            <a:extLst>
              <a:ext uri="{FF2B5EF4-FFF2-40B4-BE49-F238E27FC236}">
                <a16:creationId xmlns:a16="http://schemas.microsoft.com/office/drawing/2014/main" id="{6EA4BF44-744B-937D-6288-032D1F9760E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172194"/>
    </mc:Choice>
    <mc:Fallback xmlns="">
      <p:transition spd="slow" advTm="172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Budget</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t>An advantage to using a performance based budget is the direct correlation between spending and services provided.</a:t>
            </a:r>
          </a:p>
          <a:p>
            <a:endParaRPr lang="en-US" dirty="0"/>
          </a:p>
          <a:p>
            <a:r>
              <a:rPr lang="en-US" dirty="0"/>
              <a:t>This type of budget has advantages to both agency heads and legislators, but it can also be a double-edged sword.</a:t>
            </a:r>
          </a:p>
          <a:p>
            <a:pPr lvl="1"/>
            <a:r>
              <a:rPr lang="en-US" dirty="0"/>
              <a:t>Agency heads must be very specific in detailing their operations.</a:t>
            </a:r>
          </a:p>
          <a:p>
            <a:pPr lvl="1"/>
            <a:r>
              <a:rPr lang="en-US" dirty="0"/>
              <a:t>Legislators must appropriate funds based on performance rather than the normal line-item format.  </a:t>
            </a:r>
          </a:p>
          <a:p>
            <a:pPr lvl="1"/>
            <a:r>
              <a:rPr lang="en-US" dirty="0"/>
              <a:t>The main benefits of a performance budget is that it allows for the outcomes of spending to be monitored every fiscal year.</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Approaches</a:t>
            </a:r>
          </a:p>
        </p:txBody>
      </p:sp>
      <p:sp>
        <p:nvSpPr>
          <p:cNvPr id="3" name="Content Placeholder 2"/>
          <p:cNvSpPr>
            <a:spLocks noGrp="1"/>
          </p:cNvSpPr>
          <p:nvPr>
            <p:ph idx="1"/>
          </p:nvPr>
        </p:nvSpPr>
        <p:spPr/>
        <p:txBody>
          <a:bodyPr>
            <a:normAutofit/>
          </a:bodyPr>
          <a:lstStyle/>
          <a:p>
            <a:r>
              <a:rPr lang="en-US" b="1" dirty="0"/>
              <a:t>Zero-Based Budgeting-</a:t>
            </a:r>
            <a:r>
              <a:rPr lang="en-US" dirty="0"/>
              <a:t>(rarely used) each unit submitting a budget has to justify all of their budget requests from beginning to end without assuming a guaranteed allocation. </a:t>
            </a:r>
          </a:p>
          <a:p>
            <a:r>
              <a:rPr lang="en-US" b="1" dirty="0"/>
              <a:t>Incremental approach-</a:t>
            </a:r>
            <a:r>
              <a:rPr lang="en-US" dirty="0"/>
              <a:t> simply adding or subtracting amounts from the previous year’s allocations. </a:t>
            </a:r>
            <a:br>
              <a:rPr lang="en-US" dirty="0"/>
            </a:br>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 Budget</a:t>
            </a:r>
          </a:p>
        </p:txBody>
      </p:sp>
      <p:sp>
        <p:nvSpPr>
          <p:cNvPr id="3" name="Content Placeholder 2"/>
          <p:cNvSpPr>
            <a:spLocks noGrp="1"/>
          </p:cNvSpPr>
          <p:nvPr>
            <p:ph idx="1"/>
          </p:nvPr>
        </p:nvSpPr>
        <p:spPr/>
        <p:txBody>
          <a:bodyPr/>
          <a:lstStyle/>
          <a:p>
            <a:r>
              <a:rPr lang="en-US" dirty="0"/>
              <a:t>A good budget is user friendly.  The lay reader should be able to determine how much the government intends to collect (revenues) and what it plans to spend the money on (expenditures).</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Reading a Budget (common features)</a:t>
            </a:r>
          </a:p>
        </p:txBody>
      </p:sp>
      <p:sp>
        <p:nvSpPr>
          <p:cNvPr id="3" name="Content Placeholder 2"/>
          <p:cNvSpPr>
            <a:spLocks noGrp="1"/>
          </p:cNvSpPr>
          <p:nvPr>
            <p:ph idx="1"/>
          </p:nvPr>
        </p:nvSpPr>
        <p:spPr/>
        <p:txBody>
          <a:bodyPr/>
          <a:lstStyle/>
          <a:p>
            <a:r>
              <a:rPr lang="en-US" dirty="0"/>
              <a:t>Budget Message/Budget Highlights/Executive Summary (Budget Letter)</a:t>
            </a:r>
          </a:p>
          <a:p>
            <a:r>
              <a:rPr lang="en-US" dirty="0"/>
              <a:t>Budget Summary</a:t>
            </a:r>
          </a:p>
          <a:p>
            <a:r>
              <a:rPr lang="en-US" dirty="0"/>
              <a:t>Source of Revenues</a:t>
            </a:r>
          </a:p>
          <a:p>
            <a:r>
              <a:rPr lang="en-US" dirty="0"/>
              <a:t>Department/Agency Budget Information(</a:t>
            </a:r>
            <a:r>
              <a:rPr lang="en-US" dirty="0" err="1"/>
              <a:t>ie</a:t>
            </a:r>
            <a:r>
              <a:rPr lang="en-US" dirty="0"/>
              <a:t>. Expenditures)</a:t>
            </a:r>
          </a:p>
          <a:p>
            <a:r>
              <a:rPr lang="en-US" dirty="0"/>
              <a:t>Supplemental Budgeting Information</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Versus Private Budgets</a:t>
            </a:r>
          </a:p>
        </p:txBody>
      </p:sp>
      <p:sp>
        <p:nvSpPr>
          <p:cNvPr id="3" name="Content Placeholder 2"/>
          <p:cNvSpPr>
            <a:spLocks noGrp="1"/>
          </p:cNvSpPr>
          <p:nvPr>
            <p:ph idx="1"/>
          </p:nvPr>
        </p:nvSpPr>
        <p:spPr/>
        <p:txBody>
          <a:bodyPr>
            <a:normAutofit fontScale="62500" lnSpcReduction="20000"/>
          </a:bodyPr>
          <a:lstStyle/>
          <a:p>
            <a:r>
              <a:rPr lang="en-US" dirty="0"/>
              <a:t>1. </a:t>
            </a:r>
            <a:r>
              <a:rPr lang="en-US" b="1" dirty="0"/>
              <a:t>Decision Making</a:t>
            </a:r>
            <a:r>
              <a:rPr lang="en-US" dirty="0"/>
              <a:t>-Public budgeting often involves the interaction of many actors involved with a variety of different agendas.</a:t>
            </a:r>
          </a:p>
          <a:p>
            <a:endParaRPr lang="en-US" dirty="0"/>
          </a:p>
          <a:p>
            <a:r>
              <a:rPr lang="en-US" dirty="0"/>
              <a:t>2. </a:t>
            </a:r>
            <a:r>
              <a:rPr lang="en-US" b="1" dirty="0"/>
              <a:t>Funds</a:t>
            </a:r>
            <a:r>
              <a:rPr lang="en-US" dirty="0"/>
              <a:t>-Funds that are spent and collected in the public sector are collected from tax payers who may or may not want the monies to be collected and spent and may not receive any direct services as a result of paying the tax.  On the other hand, monies collected in the private sector are not compulsory (enforced or required) and services are directed accordingly.</a:t>
            </a:r>
          </a:p>
          <a:p>
            <a:endParaRPr lang="en-US" dirty="0"/>
          </a:p>
          <a:p>
            <a:r>
              <a:rPr lang="en-US" dirty="0"/>
              <a:t>3.  </a:t>
            </a:r>
            <a:r>
              <a:rPr lang="en-US" b="1" dirty="0"/>
              <a:t>Flexibility</a:t>
            </a:r>
            <a:r>
              <a:rPr lang="en-US" dirty="0"/>
              <a:t>-Public budgets are well designed documents that are written to last an entire fiscal year (or two).  They are not very flexible.  When crisis or other unplanned events occur, it can be catastrophic to budget analysts as well as elected officials.  Private budgets are very flexible and can be changed at a moments notice in order to move with changes in the economy, budget shortfalls, etc.</a:t>
            </a:r>
          </a:p>
          <a:p>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Versus Private Budgets</a:t>
            </a:r>
          </a:p>
        </p:txBody>
      </p:sp>
      <p:sp>
        <p:nvSpPr>
          <p:cNvPr id="3" name="Content Placeholder 2"/>
          <p:cNvSpPr>
            <a:spLocks noGrp="1"/>
          </p:cNvSpPr>
          <p:nvPr>
            <p:ph idx="1"/>
          </p:nvPr>
        </p:nvSpPr>
        <p:spPr/>
        <p:txBody>
          <a:bodyPr>
            <a:normAutofit/>
          </a:bodyPr>
          <a:lstStyle/>
          <a:p>
            <a:r>
              <a:rPr lang="en-US" dirty="0"/>
              <a:t>4. Rules and Actors-The number of rules and actors involved in public budgeting far surpasses those in the private sector.  The process can be overly bureaucratized when compared to the private sector.  </a:t>
            </a:r>
          </a:p>
          <a:p>
            <a:pPr lvl="1"/>
            <a:r>
              <a:rPr lang="en-US" dirty="0"/>
              <a:t> The public sector has any number of appropriation acts and ordinances that are legal documents that place limits on spending.</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Revenues and Expenditures</a:t>
            </a:r>
          </a:p>
        </p:txBody>
      </p:sp>
      <p:sp>
        <p:nvSpPr>
          <p:cNvPr id="3" name="Content Placeholder 2"/>
          <p:cNvSpPr>
            <a:spLocks noGrp="1"/>
          </p:cNvSpPr>
          <p:nvPr>
            <p:ph idx="1"/>
          </p:nvPr>
        </p:nvSpPr>
        <p:spPr/>
        <p:txBody>
          <a:bodyPr>
            <a:normAutofit fontScale="55000" lnSpcReduction="20000"/>
          </a:bodyPr>
          <a:lstStyle/>
          <a:p>
            <a:r>
              <a:rPr lang="en-US" dirty="0"/>
              <a:t>Revenues-Monies collected by all levels of government to pay for the operation of government.</a:t>
            </a:r>
          </a:p>
          <a:p>
            <a:endParaRPr lang="en-US" dirty="0"/>
          </a:p>
          <a:p>
            <a:r>
              <a:rPr lang="en-US" dirty="0"/>
              <a:t>Expenditures-Financial obligations that flow from the operation of government.</a:t>
            </a:r>
          </a:p>
          <a:p>
            <a:endParaRPr lang="en-US" dirty="0"/>
          </a:p>
          <a:p>
            <a:r>
              <a:rPr lang="en-US" dirty="0"/>
              <a:t>The major source of revenue for state and local governments is taxes.  For some states, </a:t>
            </a:r>
            <a:r>
              <a:rPr lang="en-US" b="1" dirty="0"/>
              <a:t>income taxes </a:t>
            </a:r>
            <a:r>
              <a:rPr lang="en-US" dirty="0"/>
              <a:t>make up the greater proportion of taxes collected while others rely primarily on sales taxes.  Unlike state governments, some local governments have the option of collecting payroll taxes (income taxes).</a:t>
            </a:r>
          </a:p>
          <a:p>
            <a:endParaRPr lang="en-US" dirty="0"/>
          </a:p>
          <a:p>
            <a:r>
              <a:rPr lang="en-US" dirty="0"/>
              <a:t>Income taxes are progressive taxes-The more money an individual makes, the more they pay in taxes.</a:t>
            </a:r>
          </a:p>
          <a:p>
            <a:endParaRPr lang="en-US" dirty="0"/>
          </a:p>
          <a:p>
            <a:r>
              <a:rPr lang="en-US" dirty="0"/>
              <a:t>Individual income taxes make up about one-third of all taxes collected in a state. </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Revenues and Expenditures</a:t>
            </a:r>
          </a:p>
        </p:txBody>
      </p:sp>
      <p:sp>
        <p:nvSpPr>
          <p:cNvPr id="3" name="Content Placeholder 2"/>
          <p:cNvSpPr>
            <a:spLocks noGrp="1"/>
          </p:cNvSpPr>
          <p:nvPr>
            <p:ph idx="1"/>
          </p:nvPr>
        </p:nvSpPr>
        <p:spPr/>
        <p:txBody>
          <a:bodyPr>
            <a:normAutofit fontScale="85000" lnSpcReduction="10000"/>
          </a:bodyPr>
          <a:lstStyle/>
          <a:p>
            <a:r>
              <a:rPr lang="en-US" dirty="0"/>
              <a:t>The second major source of revenue in a state (and in some localities) comes from </a:t>
            </a:r>
            <a:r>
              <a:rPr lang="en-US" b="1" dirty="0"/>
              <a:t>sales and use taxes</a:t>
            </a:r>
            <a:r>
              <a:rPr lang="en-US" dirty="0"/>
              <a:t>.  </a:t>
            </a:r>
          </a:p>
          <a:p>
            <a:r>
              <a:rPr lang="en-US" dirty="0"/>
              <a:t>Sales taxes are considered regressive taxes.  Citizens pay the same rate regardless of their income level.  </a:t>
            </a:r>
          </a:p>
          <a:p>
            <a:r>
              <a:rPr lang="en-US" dirty="0"/>
              <a:t>Each state sets its own sales tax rate.  States and localities also have some discretion as to what items will be assessed sales taxes.</a:t>
            </a:r>
          </a:p>
          <a:p>
            <a:r>
              <a:rPr lang="en-US" dirty="0"/>
              <a:t>Other sources of revenue for the state include: tobacco, alcohol, petroleum product taxes, inheritance taxes, automobile taxes, and public utility taxes.</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Revenues and Expenditures</a:t>
            </a:r>
          </a:p>
        </p:txBody>
      </p:sp>
      <p:sp>
        <p:nvSpPr>
          <p:cNvPr id="3" name="Content Placeholder 2"/>
          <p:cNvSpPr>
            <a:spLocks noGrp="1"/>
          </p:cNvSpPr>
          <p:nvPr>
            <p:ph idx="1"/>
          </p:nvPr>
        </p:nvSpPr>
        <p:spPr/>
        <p:txBody>
          <a:bodyPr>
            <a:normAutofit/>
          </a:bodyPr>
          <a:lstStyle/>
          <a:p>
            <a:r>
              <a:rPr lang="en-US" dirty="0"/>
              <a:t>States also get a large amount of revenue from the federal government in the form of grants.</a:t>
            </a:r>
          </a:p>
          <a:p>
            <a:r>
              <a:rPr lang="en-US" dirty="0"/>
              <a:t>Grants come in two major forms: categorical and block.</a:t>
            </a:r>
          </a:p>
          <a:p>
            <a:pPr lvl="1"/>
            <a:r>
              <a:rPr lang="en-US" b="1" dirty="0"/>
              <a:t>Categorical grants- </a:t>
            </a:r>
            <a:r>
              <a:rPr lang="en-US" dirty="0"/>
              <a:t>used for a specific program and has very strict guidelines for the activities to be carried out within a specific time period.</a:t>
            </a:r>
          </a:p>
          <a:p>
            <a:pPr lvl="1"/>
            <a:r>
              <a:rPr lang="en-US" b="1" dirty="0"/>
              <a:t>Block grant</a:t>
            </a:r>
            <a:r>
              <a:rPr lang="en-US" dirty="0"/>
              <a:t>-used for broad policy areas. </a:t>
            </a:r>
          </a:p>
        </p:txBody>
      </p:sp>
      <p:sp>
        <p:nvSpPr>
          <p:cNvPr id="4" name="Slide Number Placeholder 3"/>
          <p:cNvSpPr>
            <a:spLocks noGrp="1"/>
          </p:cNvSpPr>
          <p:nvPr>
            <p:ph type="sldNum" sz="quarter" idx="12"/>
          </p:nvPr>
        </p:nvSpPr>
        <p:spPr/>
        <p:txBody>
          <a:bodyPr/>
          <a:lstStyle/>
          <a:p>
            <a:fld id="{E4D76C78-B57C-4BBE-A74D-A264FDFA0D4E}"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Revenues and Expenditures (Local Governments)</a:t>
            </a:r>
          </a:p>
        </p:txBody>
      </p:sp>
      <p:sp>
        <p:nvSpPr>
          <p:cNvPr id="3" name="Content Placeholder 2"/>
          <p:cNvSpPr>
            <a:spLocks noGrp="1"/>
          </p:cNvSpPr>
          <p:nvPr>
            <p:ph idx="1"/>
          </p:nvPr>
        </p:nvSpPr>
        <p:spPr/>
        <p:txBody>
          <a:bodyPr>
            <a:normAutofit fontScale="92500" lnSpcReduction="20000"/>
          </a:bodyPr>
          <a:lstStyle/>
          <a:p>
            <a:r>
              <a:rPr lang="en-US" dirty="0"/>
              <a:t>A major source of revenue for local government is property taxes.  </a:t>
            </a:r>
          </a:p>
          <a:p>
            <a:r>
              <a:rPr lang="en-US" dirty="0"/>
              <a:t>Other sources:</a:t>
            </a:r>
          </a:p>
          <a:p>
            <a:pPr lvl="1"/>
            <a:r>
              <a:rPr lang="en-US" dirty="0"/>
              <a:t>sales taxes </a:t>
            </a:r>
          </a:p>
          <a:p>
            <a:pPr lvl="1"/>
            <a:r>
              <a:rPr lang="en-US" dirty="0"/>
              <a:t>license fees on motor vehicles.</a:t>
            </a:r>
          </a:p>
          <a:p>
            <a:pPr lvl="1"/>
            <a:r>
              <a:rPr lang="en-US" dirty="0"/>
              <a:t>licenses and permits, franchise fees and user charges.</a:t>
            </a:r>
          </a:p>
          <a:p>
            <a:pPr lvl="1"/>
            <a:r>
              <a:rPr lang="en-US" dirty="0"/>
              <a:t>proceeds from public utilities.  Public utilities are government owned business (e.g. water utilities, gas utilities, electric utilities, sewers, and intercity transit).  </a:t>
            </a:r>
          </a:p>
          <a:p>
            <a:pPr lvl="1"/>
            <a:r>
              <a:rPr lang="en-US" dirty="0"/>
              <a:t>revenues collected from casinos, lotteries, and other forms of gambling.</a:t>
            </a:r>
          </a:p>
          <a:p>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One Overview</a:t>
            </a:r>
          </a:p>
        </p:txBody>
      </p:sp>
      <p:sp>
        <p:nvSpPr>
          <p:cNvPr id="3" name="Content Placeholder 2"/>
          <p:cNvSpPr>
            <a:spLocks noGrp="1"/>
          </p:cNvSpPr>
          <p:nvPr>
            <p:ph idx="1"/>
          </p:nvPr>
        </p:nvSpPr>
        <p:spPr/>
        <p:txBody>
          <a:bodyPr/>
          <a:lstStyle/>
          <a:p>
            <a:r>
              <a:rPr lang="en-US" dirty="0"/>
              <a:t>The purpose of a budget</a:t>
            </a:r>
          </a:p>
          <a:p>
            <a:r>
              <a:rPr lang="en-US" dirty="0"/>
              <a:t>The different types of budgets</a:t>
            </a:r>
          </a:p>
          <a:p>
            <a:r>
              <a:rPr lang="en-US" dirty="0"/>
              <a:t>Sources of revenue and expenditures</a:t>
            </a:r>
          </a:p>
          <a:p>
            <a:r>
              <a:rPr lang="en-US" dirty="0"/>
              <a:t>Government accounting techniques</a:t>
            </a:r>
          </a:p>
          <a:p>
            <a:r>
              <a:rPr lang="en-US" dirty="0"/>
              <a:t>Audits</a:t>
            </a:r>
          </a:p>
          <a:p>
            <a:pPr>
              <a:buNone/>
            </a:pPr>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Expenditures</a:t>
            </a:r>
          </a:p>
        </p:txBody>
      </p:sp>
      <p:sp>
        <p:nvSpPr>
          <p:cNvPr id="3" name="Content Placeholder 2"/>
          <p:cNvSpPr>
            <a:spLocks noGrp="1"/>
          </p:cNvSpPr>
          <p:nvPr>
            <p:ph idx="1"/>
          </p:nvPr>
        </p:nvSpPr>
        <p:spPr/>
        <p:txBody>
          <a:bodyPr>
            <a:normAutofit fontScale="77500" lnSpcReduction="20000"/>
          </a:bodyPr>
          <a:lstStyle/>
          <a:p>
            <a:r>
              <a:rPr lang="en-US" b="1" dirty="0"/>
              <a:t>Bonds</a:t>
            </a:r>
            <a:r>
              <a:rPr lang="en-US" dirty="0"/>
              <a:t>-They are not considered to be a source of revenue, but are borrowed money used by governments to construct public buildings, schools and other big ticket items.</a:t>
            </a:r>
          </a:p>
          <a:p>
            <a:r>
              <a:rPr lang="en-US" dirty="0"/>
              <a:t>Taxes and other sources of revenues are used to pay for government expenditures-An expenditure is the disbursement of money to cover the costs of governmental agency’s operation.</a:t>
            </a:r>
          </a:p>
          <a:p>
            <a:r>
              <a:rPr lang="en-US" dirty="0"/>
              <a:t>The majority of revenues collected by local governments are used to pay the salaries and fringe benefits to employees.  </a:t>
            </a:r>
          </a:p>
          <a:p>
            <a:pPr lvl="1"/>
            <a:r>
              <a:rPr lang="en-US" dirty="0"/>
              <a:t>In addition to personnel cost, supplies, equipment, contractual services and capital outlays make up the vast amount of the budget.</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Expenditures</a:t>
            </a:r>
          </a:p>
        </p:txBody>
      </p:sp>
      <p:sp>
        <p:nvSpPr>
          <p:cNvPr id="3" name="Content Placeholder 2"/>
          <p:cNvSpPr>
            <a:spLocks noGrp="1"/>
          </p:cNvSpPr>
          <p:nvPr>
            <p:ph idx="1"/>
          </p:nvPr>
        </p:nvSpPr>
        <p:spPr/>
        <p:txBody>
          <a:bodyPr/>
          <a:lstStyle/>
          <a:p>
            <a:r>
              <a:rPr lang="en-US" dirty="0"/>
              <a:t>Capital outlays are monies allocated for big ticket items that cannot be completed in a single fiscal year.  </a:t>
            </a:r>
          </a:p>
          <a:p>
            <a:r>
              <a:rPr lang="en-US" dirty="0"/>
              <a:t>Normally, personnel cost will range from 65%-75% of a local budget</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Governmental Accounting</a:t>
            </a:r>
          </a:p>
        </p:txBody>
      </p:sp>
      <p:sp>
        <p:nvSpPr>
          <p:cNvPr id="3" name="Content Placeholder 2"/>
          <p:cNvSpPr>
            <a:spLocks noGrp="1"/>
          </p:cNvSpPr>
          <p:nvPr>
            <p:ph idx="1"/>
          </p:nvPr>
        </p:nvSpPr>
        <p:spPr/>
        <p:txBody>
          <a:bodyPr>
            <a:normAutofit fontScale="85000" lnSpcReduction="10000"/>
          </a:bodyPr>
          <a:lstStyle/>
          <a:p>
            <a:r>
              <a:rPr lang="en-US" dirty="0"/>
              <a:t>Governments receive revenues monthly, quarterly, annually, and daily.  So, they must allocate and manage funds in order to cover expenditures.</a:t>
            </a:r>
          </a:p>
          <a:p>
            <a:r>
              <a:rPr lang="en-US" dirty="0"/>
              <a:t>State and local governments typically use a fund accounting system.  The Governmental Accounting Standards Board (GASB) establishes accounting and reporting standards for state and local governments.  </a:t>
            </a:r>
          </a:p>
          <a:p>
            <a:r>
              <a:rPr lang="en-US" dirty="0"/>
              <a:t>GASB created the Generally Accepted Accounting Principles (GAAP).  Audits of state and local governments are performed based on GAAP and an opinion is rendered by an auditor.</a:t>
            </a:r>
          </a:p>
          <a:p>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a:t>
            </a:r>
          </a:p>
        </p:txBody>
      </p:sp>
      <p:sp>
        <p:nvSpPr>
          <p:cNvPr id="3" name="Content Placeholder 2"/>
          <p:cNvSpPr>
            <a:spLocks noGrp="1"/>
          </p:cNvSpPr>
          <p:nvPr>
            <p:ph idx="1"/>
          </p:nvPr>
        </p:nvSpPr>
        <p:spPr/>
        <p:txBody>
          <a:bodyPr>
            <a:normAutofit fontScale="62500" lnSpcReduction="20000"/>
          </a:bodyPr>
          <a:lstStyle/>
          <a:p>
            <a:r>
              <a:rPr lang="en-US" dirty="0"/>
              <a:t>GASB provides standards for reporting but not budgeting.  There are no standards for budgeting unless they are established by state law.</a:t>
            </a:r>
          </a:p>
          <a:p>
            <a:r>
              <a:rPr lang="en-US" dirty="0"/>
              <a:t>Government accounting normally takes three forms:</a:t>
            </a:r>
          </a:p>
          <a:p>
            <a:pPr lvl="1"/>
            <a:r>
              <a:rPr lang="en-US" b="1" dirty="0"/>
              <a:t>Cash basis</a:t>
            </a:r>
            <a:r>
              <a:rPr lang="en-US" dirty="0"/>
              <a:t>-Comparable to your checking account system.  Budget officials basically add the revenue to an account when they literally receive the funds in their hands.  On the expenditure side of the equation, funds are subtracted from an account as soon as they are spent.</a:t>
            </a:r>
          </a:p>
          <a:p>
            <a:pPr lvl="1"/>
            <a:endParaRPr lang="en-US" b="1" dirty="0"/>
          </a:p>
          <a:p>
            <a:pPr lvl="1"/>
            <a:r>
              <a:rPr lang="en-US" b="1" dirty="0"/>
              <a:t>Modified accrual</a:t>
            </a:r>
            <a:r>
              <a:rPr lang="en-US" dirty="0"/>
              <a:t>-Records revenues when they are received (measurable and available). Expenditure are recorded when a fund liability is incurred (the goal is to match revenues to expenses). That is, as soon as you decide to spend money, whether is actually leaves the bank account or not, it is subtracted.</a:t>
            </a:r>
          </a:p>
          <a:p>
            <a:pPr lvl="1"/>
            <a:endParaRPr lang="en-US" b="1" dirty="0"/>
          </a:p>
          <a:p>
            <a:pPr lvl="1"/>
            <a:r>
              <a:rPr lang="en-US" b="1" dirty="0"/>
              <a:t>Full accrual</a:t>
            </a:r>
            <a:r>
              <a:rPr lang="en-US" dirty="0"/>
              <a:t>-Records revenues as it is earned regardless to whether the revenue has been received.  For example, property taxes are recorded when the bill is mailed (earned) rather than when the bill is paid.  This system records expenses when a financial obligation is incurred.</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Governments tend to be financially conservative when it comes to estimating or forecasting revenue.  </a:t>
            </a:r>
          </a:p>
          <a:p>
            <a:r>
              <a:rPr lang="en-US" dirty="0"/>
              <a:t>Most governments use the cash basis for budgeting taxes in general, although some use the modified accrual method.  </a:t>
            </a:r>
          </a:p>
          <a:p>
            <a:r>
              <a:rPr lang="en-US" dirty="0"/>
              <a:t>Some use a hybrid system-modified accrual for some sources and cash for others.</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of Funds</a:t>
            </a:r>
          </a:p>
        </p:txBody>
      </p:sp>
      <p:sp>
        <p:nvSpPr>
          <p:cNvPr id="3" name="Content Placeholder 2"/>
          <p:cNvSpPr>
            <a:spLocks noGrp="1"/>
          </p:cNvSpPr>
          <p:nvPr>
            <p:ph idx="1"/>
          </p:nvPr>
        </p:nvSpPr>
        <p:spPr/>
        <p:txBody>
          <a:bodyPr>
            <a:normAutofit fontScale="92500" lnSpcReduction="10000"/>
          </a:bodyPr>
          <a:lstStyle/>
          <a:p>
            <a:r>
              <a:rPr lang="en-US" dirty="0"/>
              <a:t>As revenue comes in, it is placed into separate funds.  GAAP sets up three class of funds:</a:t>
            </a:r>
          </a:p>
          <a:p>
            <a:pPr lvl="1"/>
            <a:r>
              <a:rPr lang="en-US" dirty="0"/>
              <a:t> </a:t>
            </a:r>
            <a:r>
              <a:rPr lang="en-US" b="1" dirty="0"/>
              <a:t>Governmental</a:t>
            </a:r>
            <a:r>
              <a:rPr lang="en-US" dirty="0"/>
              <a:t>- These funds are those that are used to carry out basic government services and are primarily  supported through taxes and shared revenues.</a:t>
            </a:r>
          </a:p>
          <a:p>
            <a:pPr lvl="1"/>
            <a:r>
              <a:rPr lang="en-US" b="1" dirty="0"/>
              <a:t>Proprietary</a:t>
            </a:r>
            <a:r>
              <a:rPr lang="en-US" dirty="0"/>
              <a:t>-These are business-type in nature and are similar to those used in the private sector.   </a:t>
            </a:r>
          </a:p>
          <a:p>
            <a:pPr lvl="1"/>
            <a:r>
              <a:rPr lang="en-US" b="1" dirty="0"/>
              <a:t>Fiduciary</a:t>
            </a:r>
            <a:r>
              <a:rPr lang="en-US" dirty="0"/>
              <a:t>-These funds are used to account for assets that are held by the government as an agent or trust.  They are not used to carry out government activities.</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Within each class of funds, there are several types of funds.</a:t>
            </a:r>
          </a:p>
          <a:p>
            <a:r>
              <a:rPr lang="en-US" dirty="0"/>
              <a:t>The largest classes of funds are </a:t>
            </a:r>
            <a:r>
              <a:rPr lang="en-US" b="1" dirty="0"/>
              <a:t>governmental funds</a:t>
            </a:r>
            <a:r>
              <a:rPr lang="en-US" dirty="0"/>
              <a:t>.  There are five types of funds within this class: </a:t>
            </a:r>
          </a:p>
          <a:p>
            <a:pPr lvl="1"/>
            <a:r>
              <a:rPr lang="en-US" dirty="0"/>
              <a:t>General</a:t>
            </a:r>
          </a:p>
          <a:p>
            <a:pPr lvl="1"/>
            <a:r>
              <a:rPr lang="en-US" dirty="0"/>
              <a:t>Special</a:t>
            </a:r>
          </a:p>
          <a:p>
            <a:pPr lvl="1"/>
            <a:r>
              <a:rPr lang="en-US" dirty="0"/>
              <a:t>Debt Service</a:t>
            </a:r>
          </a:p>
          <a:p>
            <a:pPr lvl="1"/>
            <a:r>
              <a:rPr lang="en-US" dirty="0"/>
              <a:t>Capital Project</a:t>
            </a:r>
          </a:p>
          <a:p>
            <a:pPr lvl="1"/>
            <a:r>
              <a:rPr lang="en-US" dirty="0"/>
              <a:t>Permanent</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Proprietary funds are for public service activities that resemble those of the private sector, proprietary or businesses like activities.</a:t>
            </a:r>
          </a:p>
          <a:p>
            <a:pPr lvl="1"/>
            <a:r>
              <a:rPr lang="en-US" b="1" dirty="0"/>
              <a:t>Enterprise Funds </a:t>
            </a:r>
            <a:r>
              <a:rPr lang="en-US" dirty="0"/>
              <a:t>contains revenues collected from individuals external to governments (e.g., user fees for public transportation)</a:t>
            </a:r>
          </a:p>
          <a:p>
            <a:pPr lvl="1"/>
            <a:r>
              <a:rPr lang="en-US" b="1" dirty="0"/>
              <a:t>Internal Service Funds </a:t>
            </a:r>
            <a:r>
              <a:rPr lang="en-US" dirty="0"/>
              <a:t>contains revenue from agencies within the government for services rendered. They are used within the government and provide a service to other government agencies rather than the public at large (i.e., when a car needs to be repaired, the city garage repairs it).</a:t>
            </a:r>
          </a:p>
          <a:p>
            <a:pPr lvl="1"/>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Fiduciary funds are revenues held for other individuals or government organizations.</a:t>
            </a:r>
          </a:p>
          <a:p>
            <a:r>
              <a:rPr lang="en-US" dirty="0"/>
              <a:t>There are four types of fiduciary funds:</a:t>
            </a:r>
          </a:p>
          <a:p>
            <a:pPr lvl="1"/>
            <a:r>
              <a:rPr lang="en-US" dirty="0"/>
              <a:t>Pension Funds</a:t>
            </a:r>
          </a:p>
          <a:p>
            <a:pPr lvl="1"/>
            <a:r>
              <a:rPr lang="en-US" dirty="0"/>
              <a:t>Investment Funds</a:t>
            </a:r>
          </a:p>
          <a:p>
            <a:pPr lvl="1"/>
            <a:r>
              <a:rPr lang="en-US" dirty="0"/>
              <a:t>Private-purpose Funds</a:t>
            </a:r>
          </a:p>
          <a:p>
            <a:pPr lvl="1"/>
            <a:r>
              <a:rPr lang="en-US" dirty="0"/>
              <a:t>Agency Funds</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a:t>Elected officials can use the budget as a tool to control the bureaucracy, as a plan of action, and to create accountability.</a:t>
            </a:r>
          </a:p>
          <a:p>
            <a:r>
              <a:rPr lang="en-US" dirty="0"/>
              <a:t>The type of budget used plays a significant role in the information that is conveyed.</a:t>
            </a:r>
          </a:p>
          <a:p>
            <a:r>
              <a:rPr lang="en-US" dirty="0"/>
              <a:t>Elected officials frequently do not have </a:t>
            </a:r>
            <a:r>
              <a:rPr lang="en-US"/>
              <a:t>indept</a:t>
            </a:r>
            <a:r>
              <a:rPr lang="en-US" dirty="0"/>
              <a:t> knowledge of all the agencies that they ultimately govern.  As a result, the type of budget used can serve several purposes. </a:t>
            </a:r>
          </a:p>
          <a:p>
            <a:r>
              <a:rPr lang="en-US" dirty="0"/>
              <a:t>The type of accounting methods used can affect how the monies can be spent.</a:t>
            </a:r>
          </a:p>
        </p:txBody>
      </p:sp>
      <p:sp>
        <p:nvSpPr>
          <p:cNvPr id="4" name="Slide Number Placeholder 3"/>
          <p:cNvSpPr>
            <a:spLocks noGrp="1"/>
          </p:cNvSpPr>
          <p:nvPr>
            <p:ph type="sldNum" sz="quarter" idx="12"/>
          </p:nvPr>
        </p:nvSpPr>
        <p:spPr/>
        <p:txBody>
          <a:bodyPr/>
          <a:lstStyle/>
          <a:p>
            <a:fld id="{E4D76C78-B57C-4BBE-A74D-A264FDFA0D4E}"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Budget?</a:t>
            </a:r>
          </a:p>
        </p:txBody>
      </p:sp>
      <p:sp>
        <p:nvSpPr>
          <p:cNvPr id="3" name="Content Placeholder 2"/>
          <p:cNvSpPr>
            <a:spLocks noGrp="1"/>
          </p:cNvSpPr>
          <p:nvPr>
            <p:ph idx="1"/>
          </p:nvPr>
        </p:nvSpPr>
        <p:spPr/>
        <p:txBody>
          <a:bodyPr>
            <a:normAutofit/>
          </a:bodyPr>
          <a:lstStyle/>
          <a:p>
            <a:r>
              <a:rPr lang="en-US" dirty="0"/>
              <a:t>A budget is a fiscal policy document that outlines revenues and expenditures and organizes needs to carry out some specific functions during the </a:t>
            </a:r>
            <a:r>
              <a:rPr lang="en-US" b="1" dirty="0"/>
              <a:t>fiscal year</a:t>
            </a:r>
            <a:r>
              <a:rPr lang="en-US" dirty="0"/>
              <a:t>.</a:t>
            </a:r>
          </a:p>
          <a:p>
            <a:pPr>
              <a:buNone/>
            </a:pPr>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Year</a:t>
            </a:r>
          </a:p>
        </p:txBody>
      </p:sp>
      <p:sp>
        <p:nvSpPr>
          <p:cNvPr id="3" name="Content Placeholder 2"/>
          <p:cNvSpPr>
            <a:spLocks noGrp="1"/>
          </p:cNvSpPr>
          <p:nvPr>
            <p:ph idx="1"/>
          </p:nvPr>
        </p:nvSpPr>
        <p:spPr/>
        <p:txBody>
          <a:bodyPr/>
          <a:lstStyle/>
          <a:p>
            <a:r>
              <a:rPr lang="en-US" dirty="0"/>
              <a:t>Fiscal year (FY), a twelve-month period where funds are collected and spent.</a:t>
            </a:r>
          </a:p>
          <a:p>
            <a:pPr lvl="1"/>
            <a:r>
              <a:rPr lang="en-US" dirty="0"/>
              <a:t>For example, FY 2026 for most states begins on July 1, 2025 and ends June 30, 2026.</a:t>
            </a:r>
          </a:p>
          <a:p>
            <a:pPr lvl="1"/>
            <a:r>
              <a:rPr lang="en-US" dirty="0"/>
              <a:t>At the end  of this period the budget must be balanced</a:t>
            </a:r>
          </a:p>
          <a:p>
            <a:pPr>
              <a:buNone/>
            </a:pPr>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Budget?</a:t>
            </a:r>
          </a:p>
        </p:txBody>
      </p:sp>
      <p:sp>
        <p:nvSpPr>
          <p:cNvPr id="3" name="Content Placeholder 2"/>
          <p:cNvSpPr>
            <a:spLocks noGrp="1"/>
          </p:cNvSpPr>
          <p:nvPr>
            <p:ph idx="1"/>
          </p:nvPr>
        </p:nvSpPr>
        <p:spPr/>
        <p:txBody>
          <a:bodyPr/>
          <a:lstStyle/>
          <a:p>
            <a:r>
              <a:rPr lang="en-US" dirty="0"/>
              <a:t>State and local governments should not carry deficits over to the next fiscal year.</a:t>
            </a:r>
          </a:p>
          <a:p>
            <a:r>
              <a:rPr lang="en-US" dirty="0"/>
              <a:t>Three roles originate from budgets:</a:t>
            </a:r>
          </a:p>
          <a:p>
            <a:pPr lvl="1"/>
            <a:r>
              <a:rPr lang="en-US" i="1" dirty="0"/>
              <a:t>Allocation</a:t>
            </a:r>
            <a:r>
              <a:rPr lang="en-US" dirty="0"/>
              <a:t>-What services will result from allocation?</a:t>
            </a:r>
          </a:p>
          <a:p>
            <a:pPr lvl="1"/>
            <a:r>
              <a:rPr lang="en-US" i="1" dirty="0"/>
              <a:t>Distribution</a:t>
            </a:r>
            <a:r>
              <a:rPr lang="en-US" dirty="0"/>
              <a:t>-Who will benefit from the distribution and who will pay for the services?</a:t>
            </a:r>
          </a:p>
          <a:p>
            <a:pPr lvl="1"/>
            <a:r>
              <a:rPr lang="en-US" i="1" dirty="0"/>
              <a:t>Economic Development-What </a:t>
            </a:r>
            <a:r>
              <a:rPr lang="en-US" dirty="0"/>
              <a:t>level of income and job growth are required to maintain stability?</a:t>
            </a:r>
          </a:p>
        </p:txBody>
      </p:sp>
      <p:sp>
        <p:nvSpPr>
          <p:cNvPr id="4" name="Slide Number Placeholder 3"/>
          <p:cNvSpPr>
            <a:spLocks noGrp="1"/>
          </p:cNvSpPr>
          <p:nvPr>
            <p:ph type="sldNum" sz="quarter" idx="12"/>
          </p:nvPr>
        </p:nvSpPr>
        <p:spPr/>
        <p:txBody>
          <a:bodyPr/>
          <a:lstStyle/>
          <a:p>
            <a:fld id="{E4D76C78-B57C-4BBE-A74D-A264FDFA0D4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a Budget</a:t>
            </a:r>
          </a:p>
        </p:txBody>
      </p:sp>
      <p:sp>
        <p:nvSpPr>
          <p:cNvPr id="3" name="Content Placeholder 2"/>
          <p:cNvSpPr>
            <a:spLocks noGrp="1"/>
          </p:cNvSpPr>
          <p:nvPr>
            <p:ph idx="1"/>
          </p:nvPr>
        </p:nvSpPr>
        <p:spPr/>
        <p:txBody>
          <a:bodyPr>
            <a:normAutofit lnSpcReduction="10000"/>
          </a:bodyPr>
          <a:lstStyle/>
          <a:p>
            <a:r>
              <a:rPr lang="en-US" i="1" dirty="0"/>
              <a:t>Accountability</a:t>
            </a:r>
            <a:r>
              <a:rPr lang="en-US" dirty="0"/>
              <a:t>-used to determine if an organization has accomplished its objectives.</a:t>
            </a:r>
          </a:p>
          <a:p>
            <a:r>
              <a:rPr lang="en-US" i="1" dirty="0"/>
              <a:t>Control</a:t>
            </a:r>
            <a:r>
              <a:rPr lang="en-US" dirty="0"/>
              <a:t>-legislators appropriate the money strategically, but they have the legal right to withhold funds.</a:t>
            </a:r>
          </a:p>
          <a:p>
            <a:r>
              <a:rPr lang="en-US" i="1" dirty="0"/>
              <a:t>Planning</a:t>
            </a:r>
            <a:r>
              <a:rPr lang="en-US" dirty="0"/>
              <a:t>-by organizing costs around some function or activity, agencies have some estimates of what their tasks will cost and how  to go about carrying out those tasks.  </a:t>
            </a:r>
          </a:p>
          <a:p>
            <a:pPr>
              <a:buNone/>
            </a:pPr>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Formats</a:t>
            </a:r>
          </a:p>
        </p:txBody>
      </p:sp>
      <p:sp>
        <p:nvSpPr>
          <p:cNvPr id="3" name="Content Placeholder 2"/>
          <p:cNvSpPr>
            <a:spLocks noGrp="1"/>
          </p:cNvSpPr>
          <p:nvPr>
            <p:ph idx="1"/>
          </p:nvPr>
        </p:nvSpPr>
        <p:spPr/>
        <p:txBody>
          <a:bodyPr>
            <a:normAutofit fontScale="92500" lnSpcReduction="10000"/>
          </a:bodyPr>
          <a:lstStyle/>
          <a:p>
            <a:r>
              <a:rPr lang="en-US" dirty="0"/>
              <a:t>Budgets generally come in three formats</a:t>
            </a:r>
          </a:p>
          <a:p>
            <a:pPr lvl="1"/>
            <a:r>
              <a:rPr lang="en-US" dirty="0"/>
              <a:t>Line-item (traditional budget): allocates funds to specific commodities or objects of cost (e.g., personnel, supplies, equipment, utilities, capital outlays, etc.).  </a:t>
            </a:r>
          </a:p>
          <a:p>
            <a:pPr lvl="2"/>
            <a:r>
              <a:rPr lang="en-US" dirty="0"/>
              <a:t>Easiest of the three to prepare, but the major shortcoming is its inability to describe the activities that will be performed by the agency. </a:t>
            </a:r>
          </a:p>
          <a:p>
            <a:pPr lvl="2"/>
            <a:r>
              <a:rPr lang="en-US" dirty="0"/>
              <a:t>Used for accountability and control.</a:t>
            </a:r>
          </a:p>
          <a:p>
            <a:pPr lvl="2"/>
            <a:r>
              <a:rPr lang="en-US" dirty="0"/>
              <a:t>Given this detail, line-item budgets should always be placed in a spreadsheet program to ensure fewer mathematical errors.</a:t>
            </a:r>
          </a:p>
        </p:txBody>
      </p:sp>
      <p:sp>
        <p:nvSpPr>
          <p:cNvPr id="4" name="Slide Number Placeholder 3"/>
          <p:cNvSpPr>
            <a:spLocks noGrp="1"/>
          </p:cNvSpPr>
          <p:nvPr>
            <p:ph type="sldNum" sz="quarter" idx="12"/>
          </p:nvPr>
        </p:nvSpPr>
        <p:spPr/>
        <p:txBody>
          <a:bodyPr/>
          <a:lstStyle/>
          <a:p>
            <a:fld id="{E4D76C78-B57C-4BBE-A74D-A264FDFA0D4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Budget</a:t>
            </a:r>
          </a:p>
        </p:txBody>
      </p:sp>
      <p:sp>
        <p:nvSpPr>
          <p:cNvPr id="3" name="Content Placeholder 2"/>
          <p:cNvSpPr>
            <a:spLocks noGrp="1"/>
          </p:cNvSpPr>
          <p:nvPr>
            <p:ph idx="1"/>
          </p:nvPr>
        </p:nvSpPr>
        <p:spPr/>
        <p:txBody>
          <a:bodyPr>
            <a:normAutofit fontScale="92500"/>
          </a:bodyPr>
          <a:lstStyle/>
          <a:p>
            <a:pPr lvl="1"/>
            <a:r>
              <a:rPr lang="en-US" dirty="0"/>
              <a:t>Program budgets allocates funds to programs or activities within an organization.  </a:t>
            </a:r>
          </a:p>
          <a:p>
            <a:pPr lvl="2"/>
            <a:r>
              <a:rPr lang="en-US" dirty="0"/>
              <a:t>Allows programs of a similar nature to be combined rather than split into separate budgets.  It allows legislators to not only plan for the current fiscal year, but also for future years.</a:t>
            </a:r>
          </a:p>
          <a:p>
            <a:pPr lvl="2"/>
            <a:r>
              <a:rPr lang="en-US" dirty="0"/>
              <a:t>Lists the goals and objectives of an agency along with the funds that are allocated to achieving those objectives.</a:t>
            </a:r>
          </a:p>
          <a:p>
            <a:pPr lvl="2"/>
            <a:r>
              <a:rPr lang="en-US" dirty="0"/>
              <a:t>Allows for the use of analytical tools to measure costs and benefits. </a:t>
            </a:r>
          </a:p>
          <a:p>
            <a:pPr lvl="2"/>
            <a:r>
              <a:rPr lang="en-US" dirty="0"/>
              <a:t>Focuses on the program’s expenditure rather than the object of expenditure.</a:t>
            </a:r>
          </a:p>
          <a:p>
            <a:pPr lvl="1"/>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Budget</a:t>
            </a: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a:t>Performance budget classifies funds based on some activity and the direct output created by the activity.</a:t>
            </a:r>
          </a:p>
          <a:p>
            <a:pPr marL="742950" lvl="2" indent="-342900"/>
            <a:r>
              <a:rPr lang="en-US" dirty="0"/>
              <a:t>This type of budget relies on :</a:t>
            </a:r>
          </a:p>
          <a:p>
            <a:pPr marL="1200150" lvl="3" indent="-342900"/>
            <a:r>
              <a:rPr lang="en-US" dirty="0"/>
              <a:t>Strategic planning is used as it closely monitors an agency’s mission, capacity, and the environment in which it exists.</a:t>
            </a:r>
          </a:p>
          <a:p>
            <a:pPr marL="1200150" lvl="3" indent="-342900"/>
            <a:r>
              <a:rPr lang="en-US" dirty="0"/>
              <a:t>Operational planning monitors the allocation of resources on a task-by-task basis in order to ensure that goals and objectives are met.</a:t>
            </a:r>
          </a:p>
          <a:p>
            <a:pPr marL="1200150" lvl="3" indent="-342900"/>
            <a:r>
              <a:rPr lang="en-US" dirty="0"/>
              <a:t>Performance accountability measures are used to monitor progress and to see if measures are met.</a:t>
            </a:r>
          </a:p>
          <a:p>
            <a:endParaRPr lang="en-US" dirty="0"/>
          </a:p>
        </p:txBody>
      </p:sp>
      <p:sp>
        <p:nvSpPr>
          <p:cNvPr id="4" name="Slide Number Placeholder 3"/>
          <p:cNvSpPr>
            <a:spLocks noGrp="1"/>
          </p:cNvSpPr>
          <p:nvPr>
            <p:ph type="sldNum" sz="quarter" idx="12"/>
          </p:nvPr>
        </p:nvSpPr>
        <p:spPr/>
        <p:txBody>
          <a:bodyPr/>
          <a:lstStyle/>
          <a:p>
            <a:fld id="{E4D76C78-B57C-4BBE-A74D-A264FDFA0D4E}"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TotalTime>
  <Words>2176</Words>
  <Application>Microsoft Office PowerPoint</Application>
  <PresentationFormat>On-screen Show (4:3)</PresentationFormat>
  <Paragraphs>205</Paragraphs>
  <Slides>29</Slides>
  <Notes>29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Chapter 1</vt:lpstr>
      <vt:lpstr>Chapter One Overview</vt:lpstr>
      <vt:lpstr>What Is a Budget?</vt:lpstr>
      <vt:lpstr>Fiscal Year</vt:lpstr>
      <vt:lpstr>What Is a Budget?</vt:lpstr>
      <vt:lpstr>Functions of a Budget</vt:lpstr>
      <vt:lpstr>Budget Formats</vt:lpstr>
      <vt:lpstr>Program Budget</vt:lpstr>
      <vt:lpstr>Performance Budget</vt:lpstr>
      <vt:lpstr>Performance Budget</vt:lpstr>
      <vt:lpstr>Other Approaches</vt:lpstr>
      <vt:lpstr>Reading a Budget</vt:lpstr>
      <vt:lpstr>Reading a Budget (common features)</vt:lpstr>
      <vt:lpstr>Public Versus Private Budgets</vt:lpstr>
      <vt:lpstr>Public Versus Private Budgets</vt:lpstr>
      <vt:lpstr>Overview of Revenues and Expenditures</vt:lpstr>
      <vt:lpstr>Overview of Revenues and Expenditures</vt:lpstr>
      <vt:lpstr>Overview of Revenues and Expenditures</vt:lpstr>
      <vt:lpstr>Overview of Revenues and Expenditures (Local Governments)</vt:lpstr>
      <vt:lpstr>Expenditures</vt:lpstr>
      <vt:lpstr>Expenditures</vt:lpstr>
      <vt:lpstr>Governmental Accounting</vt:lpstr>
      <vt:lpstr>Accounting</vt:lpstr>
      <vt:lpstr>PowerPoint Presentation</vt:lpstr>
      <vt:lpstr>Class of Funds</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La Shonda</dc:creator>
  <cp:lastModifiedBy>Charles Menifield</cp:lastModifiedBy>
  <cp:revision>153</cp:revision>
  <dcterms:created xsi:type="dcterms:W3CDTF">2008-12-19T15:51:53Z</dcterms:created>
  <dcterms:modified xsi:type="dcterms:W3CDTF">2026-03-13T02:00:36Z</dcterms:modified>
</cp:coreProperties>
</file>