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1"/>
  </p:notesMasterIdLst>
  <p:sldIdLst>
    <p:sldId id="256" r:id="rId2"/>
    <p:sldId id="257" r:id="rId3"/>
    <p:sldId id="258" r:id="rId4"/>
    <p:sldId id="261" r:id="rId5"/>
    <p:sldId id="260" r:id="rId6"/>
    <p:sldId id="272" r:id="rId7"/>
    <p:sldId id="259" r:id="rId8"/>
    <p:sldId id="262" r:id="rId9"/>
    <p:sldId id="263" r:id="rId10"/>
    <p:sldId id="266" r:id="rId11"/>
    <p:sldId id="265" r:id="rId12"/>
    <p:sldId id="267" r:id="rId13"/>
    <p:sldId id="268" r:id="rId14"/>
    <p:sldId id="264" r:id="rId15"/>
    <p:sldId id="269" r:id="rId16"/>
    <p:sldId id="273" r:id="rId17"/>
    <p:sldId id="270" r:id="rId18"/>
    <p:sldId id="274" r:id="rId19"/>
    <p:sldId id="275" r:id="rId2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F141D1C-2F64-43FC-A885-FC603C7997D8}" v="1" dt="2026-03-13T02:53:19.33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8" d="100"/>
          <a:sy n="78" d="100"/>
        </p:scale>
        <p:origin x="1594" y="77"/>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microsoft.com/office/2016/11/relationships/changesInfo" Target="changesInfos/changesInfo1.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 Id="rId27"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harles Menifield" userId="d89bae61-8fbb-4633-a22f-32ccac0d57f1" providerId="ADAL" clId="{4C4B5CB4-9D5E-4371-971C-DAA9D11B0782}"/>
    <pc:docChg chg="undo custSel addSld modSld">
      <pc:chgData name="Charles Menifield" userId="d89bae61-8fbb-4633-a22f-32ccac0d57f1" providerId="ADAL" clId="{4C4B5CB4-9D5E-4371-971C-DAA9D11B0782}" dt="2026-03-13T02:58:42.463" v="1022" actId="313"/>
      <pc:docMkLst>
        <pc:docMk/>
      </pc:docMkLst>
      <pc:sldChg chg="modSp mod">
        <pc:chgData name="Charles Menifield" userId="d89bae61-8fbb-4633-a22f-32ccac0d57f1" providerId="ADAL" clId="{4C4B5CB4-9D5E-4371-971C-DAA9D11B0782}" dt="2026-03-13T02:45:09.487" v="6" actId="6549"/>
        <pc:sldMkLst>
          <pc:docMk/>
          <pc:sldMk cId="0" sldId="258"/>
        </pc:sldMkLst>
        <pc:spChg chg="mod">
          <ac:chgData name="Charles Menifield" userId="d89bae61-8fbb-4633-a22f-32ccac0d57f1" providerId="ADAL" clId="{4C4B5CB4-9D5E-4371-971C-DAA9D11B0782}" dt="2026-03-13T02:45:09.487" v="6" actId="6549"/>
          <ac:spMkLst>
            <pc:docMk/>
            <pc:sldMk cId="0" sldId="258"/>
            <ac:spMk id="3" creationId="{00000000-0000-0000-0000-000000000000}"/>
          </ac:spMkLst>
        </pc:spChg>
      </pc:sldChg>
      <pc:sldChg chg="modSp mod">
        <pc:chgData name="Charles Menifield" userId="d89bae61-8fbb-4633-a22f-32ccac0d57f1" providerId="ADAL" clId="{4C4B5CB4-9D5E-4371-971C-DAA9D11B0782}" dt="2026-03-13T02:46:20.191" v="27" actId="20577"/>
        <pc:sldMkLst>
          <pc:docMk/>
          <pc:sldMk cId="0" sldId="259"/>
        </pc:sldMkLst>
        <pc:spChg chg="mod">
          <ac:chgData name="Charles Menifield" userId="d89bae61-8fbb-4633-a22f-32ccac0d57f1" providerId="ADAL" clId="{4C4B5CB4-9D5E-4371-971C-DAA9D11B0782}" dt="2026-03-13T02:46:20.191" v="27" actId="20577"/>
          <ac:spMkLst>
            <pc:docMk/>
            <pc:sldMk cId="0" sldId="259"/>
            <ac:spMk id="3" creationId="{00000000-0000-0000-0000-000000000000}"/>
          </ac:spMkLst>
        </pc:spChg>
      </pc:sldChg>
      <pc:sldChg chg="modSp mod">
        <pc:chgData name="Charles Menifield" userId="d89bae61-8fbb-4633-a22f-32ccac0d57f1" providerId="ADAL" clId="{4C4B5CB4-9D5E-4371-971C-DAA9D11B0782}" dt="2026-03-13T02:45:42.530" v="9" actId="20577"/>
        <pc:sldMkLst>
          <pc:docMk/>
          <pc:sldMk cId="0" sldId="260"/>
        </pc:sldMkLst>
        <pc:spChg chg="mod">
          <ac:chgData name="Charles Menifield" userId="d89bae61-8fbb-4633-a22f-32ccac0d57f1" providerId="ADAL" clId="{4C4B5CB4-9D5E-4371-971C-DAA9D11B0782}" dt="2026-03-13T02:45:42.530" v="9" actId="20577"/>
          <ac:spMkLst>
            <pc:docMk/>
            <pc:sldMk cId="0" sldId="260"/>
            <ac:spMk id="3" creationId="{00000000-0000-0000-0000-000000000000}"/>
          </ac:spMkLst>
        </pc:spChg>
      </pc:sldChg>
      <pc:sldChg chg="modSp mod">
        <pc:chgData name="Charles Menifield" userId="d89bae61-8fbb-4633-a22f-32ccac0d57f1" providerId="ADAL" clId="{4C4B5CB4-9D5E-4371-971C-DAA9D11B0782}" dt="2026-03-13T02:46:47.053" v="30" actId="6549"/>
        <pc:sldMkLst>
          <pc:docMk/>
          <pc:sldMk cId="0" sldId="263"/>
        </pc:sldMkLst>
        <pc:spChg chg="mod">
          <ac:chgData name="Charles Menifield" userId="d89bae61-8fbb-4633-a22f-32ccac0d57f1" providerId="ADAL" clId="{4C4B5CB4-9D5E-4371-971C-DAA9D11B0782}" dt="2026-03-13T02:46:47.053" v="30" actId="6549"/>
          <ac:spMkLst>
            <pc:docMk/>
            <pc:sldMk cId="0" sldId="263"/>
            <ac:spMk id="3" creationId="{00000000-0000-0000-0000-000000000000}"/>
          </ac:spMkLst>
        </pc:spChg>
      </pc:sldChg>
      <pc:sldChg chg="modSp mod">
        <pc:chgData name="Charles Menifield" userId="d89bae61-8fbb-4633-a22f-32ccac0d57f1" providerId="ADAL" clId="{4C4B5CB4-9D5E-4371-971C-DAA9D11B0782}" dt="2026-03-13T02:48:36.212" v="34" actId="20577"/>
        <pc:sldMkLst>
          <pc:docMk/>
          <pc:sldMk cId="0" sldId="264"/>
        </pc:sldMkLst>
        <pc:spChg chg="mod">
          <ac:chgData name="Charles Menifield" userId="d89bae61-8fbb-4633-a22f-32ccac0d57f1" providerId="ADAL" clId="{4C4B5CB4-9D5E-4371-971C-DAA9D11B0782}" dt="2026-03-13T02:48:36.212" v="34" actId="20577"/>
          <ac:spMkLst>
            <pc:docMk/>
            <pc:sldMk cId="0" sldId="264"/>
            <ac:spMk id="3" creationId="{00000000-0000-0000-0000-000000000000}"/>
          </ac:spMkLst>
        </pc:spChg>
      </pc:sldChg>
      <pc:sldChg chg="modSp mod">
        <pc:chgData name="Charles Menifield" userId="d89bae61-8fbb-4633-a22f-32ccac0d57f1" providerId="ADAL" clId="{4C4B5CB4-9D5E-4371-971C-DAA9D11B0782}" dt="2026-03-13T02:48:09.582" v="33" actId="20577"/>
        <pc:sldMkLst>
          <pc:docMk/>
          <pc:sldMk cId="0" sldId="267"/>
        </pc:sldMkLst>
        <pc:spChg chg="mod">
          <ac:chgData name="Charles Menifield" userId="d89bae61-8fbb-4633-a22f-32ccac0d57f1" providerId="ADAL" clId="{4C4B5CB4-9D5E-4371-971C-DAA9D11B0782}" dt="2026-03-13T02:48:09.582" v="33" actId="20577"/>
          <ac:spMkLst>
            <pc:docMk/>
            <pc:sldMk cId="0" sldId="267"/>
            <ac:spMk id="3" creationId="{00000000-0000-0000-0000-000000000000}"/>
          </ac:spMkLst>
        </pc:spChg>
      </pc:sldChg>
      <pc:sldChg chg="modSp mod">
        <pc:chgData name="Charles Menifield" userId="d89bae61-8fbb-4633-a22f-32ccac0d57f1" providerId="ADAL" clId="{4C4B5CB4-9D5E-4371-971C-DAA9D11B0782}" dt="2026-03-13T02:50:49.429" v="133" actId="20577"/>
        <pc:sldMkLst>
          <pc:docMk/>
          <pc:sldMk cId="0" sldId="270"/>
        </pc:sldMkLst>
        <pc:spChg chg="mod">
          <ac:chgData name="Charles Menifield" userId="d89bae61-8fbb-4633-a22f-32ccac0d57f1" providerId="ADAL" clId="{4C4B5CB4-9D5E-4371-971C-DAA9D11B0782}" dt="2026-03-13T02:50:49.429" v="133" actId="20577"/>
          <ac:spMkLst>
            <pc:docMk/>
            <pc:sldMk cId="0" sldId="270"/>
            <ac:spMk id="3" creationId="{00000000-0000-0000-0000-000000000000}"/>
          </ac:spMkLst>
        </pc:spChg>
      </pc:sldChg>
      <pc:sldChg chg="modSp mod">
        <pc:chgData name="Charles Menifield" userId="d89bae61-8fbb-4633-a22f-32ccac0d57f1" providerId="ADAL" clId="{4C4B5CB4-9D5E-4371-971C-DAA9D11B0782}" dt="2026-03-13T02:49:21.434" v="42" actId="20577"/>
        <pc:sldMkLst>
          <pc:docMk/>
          <pc:sldMk cId="0" sldId="273"/>
        </pc:sldMkLst>
        <pc:spChg chg="mod">
          <ac:chgData name="Charles Menifield" userId="d89bae61-8fbb-4633-a22f-32ccac0d57f1" providerId="ADAL" clId="{4C4B5CB4-9D5E-4371-971C-DAA9D11B0782}" dt="2026-03-13T02:49:21.434" v="42" actId="20577"/>
          <ac:spMkLst>
            <pc:docMk/>
            <pc:sldMk cId="0" sldId="273"/>
            <ac:spMk id="3" creationId="{00000000-0000-0000-0000-000000000000}"/>
          </ac:spMkLst>
        </pc:spChg>
      </pc:sldChg>
      <pc:sldChg chg="modSp new mod">
        <pc:chgData name="Charles Menifield" userId="d89bae61-8fbb-4633-a22f-32ccac0d57f1" providerId="ADAL" clId="{4C4B5CB4-9D5E-4371-971C-DAA9D11B0782}" dt="2026-03-13T02:55:50.972" v="607" actId="114"/>
        <pc:sldMkLst>
          <pc:docMk/>
          <pc:sldMk cId="2281756006" sldId="274"/>
        </pc:sldMkLst>
        <pc:spChg chg="mod">
          <ac:chgData name="Charles Menifield" userId="d89bae61-8fbb-4633-a22f-32ccac0d57f1" providerId="ADAL" clId="{4C4B5CB4-9D5E-4371-971C-DAA9D11B0782}" dt="2026-03-13T02:52:11.929" v="155" actId="20577"/>
          <ac:spMkLst>
            <pc:docMk/>
            <pc:sldMk cId="2281756006" sldId="274"/>
            <ac:spMk id="2" creationId="{9AC3C802-3D41-10FC-5890-E94C02039756}"/>
          </ac:spMkLst>
        </pc:spChg>
        <pc:spChg chg="mod">
          <ac:chgData name="Charles Menifield" userId="d89bae61-8fbb-4633-a22f-32ccac0d57f1" providerId="ADAL" clId="{4C4B5CB4-9D5E-4371-971C-DAA9D11B0782}" dt="2026-03-13T02:55:50.972" v="607" actId="114"/>
          <ac:spMkLst>
            <pc:docMk/>
            <pc:sldMk cId="2281756006" sldId="274"/>
            <ac:spMk id="3" creationId="{8744FFF5-7CDF-4D13-6526-7CB1F71DCB2D}"/>
          </ac:spMkLst>
        </pc:spChg>
      </pc:sldChg>
      <pc:sldChg chg="modSp new mod">
        <pc:chgData name="Charles Menifield" userId="d89bae61-8fbb-4633-a22f-32ccac0d57f1" providerId="ADAL" clId="{4C4B5CB4-9D5E-4371-971C-DAA9D11B0782}" dt="2026-03-13T02:58:42.463" v="1022" actId="313"/>
        <pc:sldMkLst>
          <pc:docMk/>
          <pc:sldMk cId="581090664" sldId="275"/>
        </pc:sldMkLst>
        <pc:spChg chg="mod">
          <ac:chgData name="Charles Menifield" userId="d89bae61-8fbb-4633-a22f-32ccac0d57f1" providerId="ADAL" clId="{4C4B5CB4-9D5E-4371-971C-DAA9D11B0782}" dt="2026-03-13T02:58:42.463" v="1022" actId="313"/>
          <ac:spMkLst>
            <pc:docMk/>
            <pc:sldMk cId="581090664" sldId="275"/>
            <ac:spMk id="2" creationId="{14794A6B-9C36-99A8-44C1-EBAC0E69A4D3}"/>
          </ac:spMkLst>
        </pc:spChg>
        <pc:spChg chg="mod">
          <ac:chgData name="Charles Menifield" userId="d89bae61-8fbb-4633-a22f-32ccac0d57f1" providerId="ADAL" clId="{4C4B5CB4-9D5E-4371-971C-DAA9D11B0782}" dt="2026-03-13T02:58:35.476" v="1020" actId="114"/>
          <ac:spMkLst>
            <pc:docMk/>
            <pc:sldMk cId="581090664" sldId="275"/>
            <ac:spMk id="3" creationId="{A1DF36C8-F0F6-C05F-96DE-73B473BFA6F1}"/>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BDA93EF-1B60-40B7-BAF6-B33F28D23915}" type="datetimeFigureOut">
              <a:rPr lang="en-US" smtClean="0"/>
              <a:pPr/>
              <a:t>3/12/2026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C03A5F5-8DE4-444A-82A3-05D546A9ED98}" type="slidenum">
              <a:rPr lang="en-US" smtClean="0"/>
              <a:pPr/>
              <a:t>‹#›</a:t>
            </a:fld>
            <a:endParaRPr lang="en-US"/>
          </a:p>
        </p:txBody>
      </p:sp>
    </p:spTree>
    <p:extLst>
      <p:ext uri="{BB962C8B-B14F-4D97-AF65-F5344CB8AC3E}">
        <p14:creationId xmlns:p14="http://schemas.microsoft.com/office/powerpoint/2010/main" val="185571508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2C03A5F5-8DE4-444A-82A3-05D546A9ED98}" type="slidenum">
              <a:rPr lang="en-US" smtClean="0"/>
              <a:pPr/>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2C03A5F5-8DE4-444A-82A3-05D546A9ED98}" type="slidenum">
              <a:rPr lang="en-US" smtClean="0"/>
              <a:pPr/>
              <a:t>10</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2C03A5F5-8DE4-444A-82A3-05D546A9ED98}" type="slidenum">
              <a:rPr lang="en-US" smtClean="0"/>
              <a:pPr/>
              <a:t>11</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2C03A5F5-8DE4-444A-82A3-05D546A9ED98}" type="slidenum">
              <a:rPr lang="en-US" smtClean="0"/>
              <a:pPr/>
              <a:t>12</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2C03A5F5-8DE4-444A-82A3-05D546A9ED98}" type="slidenum">
              <a:rPr lang="en-US" smtClean="0"/>
              <a:pPr/>
              <a:t>13</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2C03A5F5-8DE4-444A-82A3-05D546A9ED98}" type="slidenum">
              <a:rPr lang="en-US" smtClean="0"/>
              <a:pPr/>
              <a:t>14</a:t>
            </a:fld>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2C03A5F5-8DE4-444A-82A3-05D546A9ED98}" type="slidenum">
              <a:rPr lang="en-US" smtClean="0"/>
              <a:pPr/>
              <a:t>15</a:t>
            </a:fld>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2C03A5F5-8DE4-444A-82A3-05D546A9ED98}" type="slidenum">
              <a:rPr lang="en-US" smtClean="0"/>
              <a:pPr/>
              <a:t>16</a:t>
            </a:fld>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2C03A5F5-8DE4-444A-82A3-05D546A9ED98}" type="slidenum">
              <a:rPr lang="en-US" smtClean="0"/>
              <a:pPr/>
              <a:t>17</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2C03A5F5-8DE4-444A-82A3-05D546A9ED98}" type="slidenum">
              <a:rPr lang="en-US" smtClean="0"/>
              <a:pPr/>
              <a:t>2</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2C03A5F5-8DE4-444A-82A3-05D546A9ED98}" type="slidenum">
              <a:rPr lang="en-US" smtClean="0"/>
              <a:pPr/>
              <a:t>3</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2C03A5F5-8DE4-444A-82A3-05D546A9ED98}" type="slidenum">
              <a:rPr lang="en-US" smtClean="0"/>
              <a:pPr/>
              <a:t>4</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2C03A5F5-8DE4-444A-82A3-05D546A9ED98}" type="slidenum">
              <a:rPr lang="en-US" smtClean="0"/>
              <a:pPr/>
              <a:t>5</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22496D87-FA18-4764-B6AD-4E69D912B0EB}" type="slidenum">
              <a:rPr lang="en-US" smtClean="0"/>
              <a:t>6</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2C03A5F5-8DE4-444A-82A3-05D546A9ED98}" type="slidenum">
              <a:rPr lang="en-US" smtClean="0"/>
              <a:pPr/>
              <a:t>7</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2C03A5F5-8DE4-444A-82A3-05D546A9ED98}" type="slidenum">
              <a:rPr lang="en-US" smtClean="0"/>
              <a:pPr/>
              <a:t>8</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2C03A5F5-8DE4-444A-82A3-05D546A9ED98}" type="slidenum">
              <a:rPr lang="en-US" smtClean="0"/>
              <a:pPr/>
              <a:t>9</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7D15FAD3-ADAD-49D5-8A76-FAF6BF4FBD50}" type="datetimeFigureOut">
              <a:rPr lang="en-US" smtClean="0"/>
              <a:pPr/>
              <a:t>3/12/2026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7FDCD60-86D6-4BDD-928E-A63BB315A43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D15FAD3-ADAD-49D5-8A76-FAF6BF4FBD50}" type="datetimeFigureOut">
              <a:rPr lang="en-US" smtClean="0"/>
              <a:pPr/>
              <a:t>3/12/2026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7FDCD60-86D6-4BDD-928E-A63BB315A43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D15FAD3-ADAD-49D5-8A76-FAF6BF4FBD50}" type="datetimeFigureOut">
              <a:rPr lang="en-US" smtClean="0"/>
              <a:pPr/>
              <a:t>3/12/2026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7FDCD60-86D6-4BDD-928E-A63BB315A43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D15FAD3-ADAD-49D5-8A76-FAF6BF4FBD50}" type="datetimeFigureOut">
              <a:rPr lang="en-US" smtClean="0"/>
              <a:pPr/>
              <a:t>3/12/2026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7FDCD60-86D6-4BDD-928E-A63BB315A43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D15FAD3-ADAD-49D5-8A76-FAF6BF4FBD50}" type="datetimeFigureOut">
              <a:rPr lang="en-US" smtClean="0"/>
              <a:pPr/>
              <a:t>3/12/2026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7FDCD60-86D6-4BDD-928E-A63BB315A43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D15FAD3-ADAD-49D5-8A76-FAF6BF4FBD50}" type="datetimeFigureOut">
              <a:rPr lang="en-US" smtClean="0"/>
              <a:pPr/>
              <a:t>3/12/2026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7FDCD60-86D6-4BDD-928E-A63BB315A43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D15FAD3-ADAD-49D5-8A76-FAF6BF4FBD50}" type="datetimeFigureOut">
              <a:rPr lang="en-US" smtClean="0"/>
              <a:pPr/>
              <a:t>3/12/2026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7FDCD60-86D6-4BDD-928E-A63BB315A43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D15FAD3-ADAD-49D5-8A76-FAF6BF4FBD50}" type="datetimeFigureOut">
              <a:rPr lang="en-US" smtClean="0"/>
              <a:pPr/>
              <a:t>3/12/2026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7FDCD60-86D6-4BDD-928E-A63BB315A43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D15FAD3-ADAD-49D5-8A76-FAF6BF4FBD50}" type="datetimeFigureOut">
              <a:rPr lang="en-US" smtClean="0"/>
              <a:pPr/>
              <a:t>3/12/2026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7FDCD60-86D6-4BDD-928E-A63BB315A43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D15FAD3-ADAD-49D5-8A76-FAF6BF4FBD50}" type="datetimeFigureOut">
              <a:rPr lang="en-US" smtClean="0"/>
              <a:pPr/>
              <a:t>3/12/2026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7FDCD60-86D6-4BDD-928E-A63BB315A43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D15FAD3-ADAD-49D5-8A76-FAF6BF4FBD50}" type="datetimeFigureOut">
              <a:rPr lang="en-US" smtClean="0"/>
              <a:pPr/>
              <a:t>3/12/2026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7FDCD60-86D6-4BDD-928E-A63BB315A43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D15FAD3-ADAD-49D5-8A76-FAF6BF4FBD50}" type="datetimeFigureOut">
              <a:rPr lang="en-US" smtClean="0"/>
              <a:pPr/>
              <a:t>3/12/2026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7FDCD60-86D6-4BDD-928E-A63BB315A43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Chapter 2</a:t>
            </a:r>
          </a:p>
        </p:txBody>
      </p:sp>
      <p:sp>
        <p:nvSpPr>
          <p:cNvPr id="3" name="Subtitle 2"/>
          <p:cNvSpPr>
            <a:spLocks noGrp="1"/>
          </p:cNvSpPr>
          <p:nvPr>
            <p:ph type="subTitle" idx="1"/>
          </p:nvPr>
        </p:nvSpPr>
        <p:spPr/>
        <p:txBody>
          <a:bodyPr/>
          <a:lstStyle/>
          <a:p>
            <a:r>
              <a:rPr lang="en-US" dirty="0"/>
              <a:t>Preparation of the Budget Proposal</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10000"/>
          </a:bodyPr>
          <a:lstStyle/>
          <a:p>
            <a:r>
              <a:rPr lang="en-US" dirty="0"/>
              <a:t>A financial audit checks to ensure that an agency’s financial statements fall within the principles of GAAP and gauge whether an agency has followed the laws and statutes regulating its spending.</a:t>
            </a:r>
          </a:p>
          <a:p>
            <a:r>
              <a:rPr lang="en-US" dirty="0"/>
              <a:t>A performance audit concentrates its efforts on efficiency and effectiveness by examining procurement, duplication, utilization of staff, legal compliance and measuring and reporting performance.</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US" dirty="0"/>
              <a:t>There are two types of performance audits:</a:t>
            </a:r>
          </a:p>
          <a:p>
            <a:pPr lvl="1"/>
            <a:r>
              <a:rPr lang="en-US" dirty="0"/>
              <a:t>Economy and efficiency audits determine whether the governmental unit is acquiring, protecting, and using its resources economically and efficiently and whether it has complied with laws and regulations on matters of economy and efficiently.</a:t>
            </a:r>
          </a:p>
          <a:p>
            <a:pPr lvl="1"/>
            <a:r>
              <a:rPr lang="en-US" dirty="0"/>
              <a:t>Program audits determine the extent to which desired results are being achieved and analyzed related compliance issues.</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Budget Calendar</a:t>
            </a:r>
          </a:p>
        </p:txBody>
      </p:sp>
      <p:sp>
        <p:nvSpPr>
          <p:cNvPr id="3" name="Content Placeholder 2"/>
          <p:cNvSpPr>
            <a:spLocks noGrp="1"/>
          </p:cNvSpPr>
          <p:nvPr>
            <p:ph idx="1"/>
          </p:nvPr>
        </p:nvSpPr>
        <p:spPr/>
        <p:txBody>
          <a:bodyPr>
            <a:normAutofit lnSpcReduction="10000"/>
          </a:bodyPr>
          <a:lstStyle/>
          <a:p>
            <a:r>
              <a:rPr lang="en-US" dirty="0"/>
              <a:t>Since state and local governments work around a fiscal year, budget approval has to occur prior to the beginning of the fiscal year.  The beginning of the budget cycle  differs for most states and cities.</a:t>
            </a:r>
          </a:p>
          <a:p>
            <a:r>
              <a:rPr lang="en-US" dirty="0"/>
              <a:t>A lot of local governments begin the fiscal year in January, July, September and October.  The federal fiscal year begins October 1 and ends on September 30.</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Budget Game</a:t>
            </a:r>
          </a:p>
        </p:txBody>
      </p:sp>
      <p:sp>
        <p:nvSpPr>
          <p:cNvPr id="3" name="Content Placeholder 2"/>
          <p:cNvSpPr>
            <a:spLocks noGrp="1"/>
          </p:cNvSpPr>
          <p:nvPr>
            <p:ph idx="1"/>
          </p:nvPr>
        </p:nvSpPr>
        <p:spPr/>
        <p:txBody>
          <a:bodyPr>
            <a:normAutofit fontScale="77500" lnSpcReduction="20000"/>
          </a:bodyPr>
          <a:lstStyle/>
          <a:p>
            <a:r>
              <a:rPr lang="en-US" dirty="0"/>
              <a:t>Making budgeting decisions can be a very complicated process given the number of individuals involved and their ideas and goals.</a:t>
            </a:r>
          </a:p>
          <a:p>
            <a:r>
              <a:rPr lang="en-US" dirty="0"/>
              <a:t>Actors:</a:t>
            </a:r>
          </a:p>
          <a:p>
            <a:pPr lvl="1"/>
            <a:r>
              <a:rPr lang="en-US" dirty="0"/>
              <a:t>Chief Executive (administers the budget)</a:t>
            </a:r>
          </a:p>
          <a:p>
            <a:pPr lvl="1"/>
            <a:r>
              <a:rPr lang="en-US" dirty="0"/>
              <a:t>Budget Director (revenue forecast, compile budget request, run the budget office)</a:t>
            </a:r>
          </a:p>
          <a:p>
            <a:pPr lvl="1"/>
            <a:r>
              <a:rPr lang="en-US" dirty="0"/>
              <a:t>Legislator/Council Member (approve the budget)</a:t>
            </a:r>
          </a:p>
          <a:p>
            <a:pPr lvl="1"/>
            <a:r>
              <a:rPr lang="en-US" dirty="0"/>
              <a:t>Agency Director (head the bureaucracies, provide service, and constantly defending their budget request but not clear on whether they engage budget maximizing strategies.</a:t>
            </a:r>
          </a:p>
          <a:p>
            <a:pPr lvl="1"/>
            <a:r>
              <a:rPr lang="en-US" dirty="0"/>
              <a:t> Interest Groups</a:t>
            </a:r>
          </a:p>
          <a:p>
            <a:pPr lvl="1"/>
            <a:r>
              <a:rPr lang="en-US" dirty="0"/>
              <a:t>Individuals</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t>In cases of revenue shortfalls, decision-makers have to decide where cuts should be made to compensate for the shortfall.</a:t>
            </a:r>
          </a:p>
          <a:p>
            <a:r>
              <a:rPr lang="en-US" dirty="0"/>
              <a:t>In most cases, budget requests are denied rather than raise taxes.</a:t>
            </a:r>
          </a:p>
          <a:p>
            <a:r>
              <a:rPr lang="en-US" dirty="0"/>
              <a:t>As a result, each agency has to essentially defend its budget in a formal hearing.</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Budget Request</a:t>
            </a:r>
          </a:p>
        </p:txBody>
      </p:sp>
      <p:sp>
        <p:nvSpPr>
          <p:cNvPr id="3" name="Content Placeholder 2"/>
          <p:cNvSpPr>
            <a:spLocks noGrp="1"/>
          </p:cNvSpPr>
          <p:nvPr>
            <p:ph idx="1"/>
          </p:nvPr>
        </p:nvSpPr>
        <p:spPr/>
        <p:txBody>
          <a:bodyPr>
            <a:normAutofit/>
          </a:bodyPr>
          <a:lstStyle/>
          <a:p>
            <a:r>
              <a:rPr lang="en-US" dirty="0"/>
              <a:t>In preparing for a hearing, each agency should submit to the budget office a narrative explaining the purpose, goals, and objectives of the agency, a budget request, and a detailed explanation justifying new requests.</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t>It is much easier for an agency  to defend spending new monies when they can show that it fits the goals of the agency, the mission of the chief executive, and the priorities set by new legislation.</a:t>
            </a:r>
          </a:p>
          <a:p>
            <a:r>
              <a:rPr lang="en-US" dirty="0"/>
              <a:t>It is rare that the budget gets completely funded without changes.  So, agencies have to be prepared to defend their request.</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20000"/>
          </a:bodyPr>
          <a:lstStyle/>
          <a:p>
            <a:r>
              <a:rPr lang="en-US" dirty="0"/>
              <a:t>There are 2 basic ways to sell your budget.</a:t>
            </a:r>
          </a:p>
          <a:p>
            <a:pPr lvl="1"/>
            <a:r>
              <a:rPr lang="en-US" dirty="0"/>
              <a:t>Political budget-The agency director plays a political game rather than focus on the numbers.</a:t>
            </a:r>
          </a:p>
          <a:p>
            <a:pPr lvl="2"/>
            <a:r>
              <a:rPr lang="en-US" dirty="0"/>
              <a:t>Agencies use different strategies (tricks) out-maneuver politicians.</a:t>
            </a:r>
          </a:p>
          <a:p>
            <a:pPr lvl="1"/>
            <a:r>
              <a:rPr lang="en-US" dirty="0"/>
              <a:t>Technical budget-Focuses on numbers and facts.</a:t>
            </a:r>
          </a:p>
          <a:p>
            <a:pPr lvl="2"/>
            <a:r>
              <a:rPr lang="en-US" dirty="0"/>
              <a:t>Mandatory expenditures-The agency is legally required to conduct the service (e.g., salaries, FICA, pensions/retirement, unemployment compensation, and any other legal obligations)</a:t>
            </a:r>
          </a:p>
          <a:p>
            <a:pPr lvl="2"/>
            <a:r>
              <a:rPr lang="en-US" dirty="0"/>
              <a:t>Discretionary expenditures-Smallest part of the budget  that often represent increases and are sought by everyone.</a:t>
            </a:r>
          </a:p>
          <a:p>
            <a:pPr lvl="3"/>
            <a:r>
              <a:rPr lang="en-US" dirty="0"/>
              <a:t>These funds will allow the agency to expand services and operate more efficiently and effectively.</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C3C802-3D41-10FC-5890-E94C02039756}"/>
              </a:ext>
            </a:extLst>
          </p:cNvPr>
          <p:cNvSpPr>
            <a:spLocks noGrp="1"/>
          </p:cNvSpPr>
          <p:nvPr>
            <p:ph type="title"/>
          </p:nvPr>
        </p:nvSpPr>
        <p:spPr/>
        <p:txBody>
          <a:bodyPr/>
          <a:lstStyle/>
          <a:p>
            <a:r>
              <a:rPr lang="en-US" dirty="0"/>
              <a:t>Budget Proposal</a:t>
            </a:r>
          </a:p>
        </p:txBody>
      </p:sp>
      <p:sp>
        <p:nvSpPr>
          <p:cNvPr id="3" name="Content Placeholder 2">
            <a:extLst>
              <a:ext uri="{FF2B5EF4-FFF2-40B4-BE49-F238E27FC236}">
                <a16:creationId xmlns:a16="http://schemas.microsoft.com/office/drawing/2014/main" id="{8744FFF5-7CDF-4D13-6526-7CB1F71DCB2D}"/>
              </a:ext>
            </a:extLst>
          </p:cNvPr>
          <p:cNvSpPr>
            <a:spLocks noGrp="1"/>
          </p:cNvSpPr>
          <p:nvPr>
            <p:ph idx="1"/>
          </p:nvPr>
        </p:nvSpPr>
        <p:spPr/>
        <p:txBody>
          <a:bodyPr>
            <a:normAutofit lnSpcReduction="10000"/>
          </a:bodyPr>
          <a:lstStyle/>
          <a:p>
            <a:r>
              <a:rPr lang="en-US" i="1" dirty="0"/>
              <a:t>Project Title</a:t>
            </a:r>
            <a:r>
              <a:rPr lang="en-US" dirty="0"/>
              <a:t>: The title should represent the essence of the project. Be thoughtful.</a:t>
            </a:r>
          </a:p>
          <a:p>
            <a:r>
              <a:rPr lang="en-US" i="1" dirty="0"/>
              <a:t>Description and Rationale</a:t>
            </a:r>
            <a:r>
              <a:rPr lang="en-US" dirty="0"/>
              <a:t>: Legislators often want a quick synopsis of the project. So, the description should be short with some thought put into the rationale.</a:t>
            </a:r>
          </a:p>
          <a:p>
            <a:r>
              <a:rPr lang="en-US" i="1" dirty="0"/>
              <a:t>Objectives Justifying the Need</a:t>
            </a:r>
            <a:r>
              <a:rPr lang="en-US" dirty="0"/>
              <a:t>: These items should flow directly from the description and rationale.</a:t>
            </a:r>
          </a:p>
        </p:txBody>
      </p:sp>
    </p:spTree>
    <p:extLst>
      <p:ext uri="{BB962C8B-B14F-4D97-AF65-F5344CB8AC3E}">
        <p14:creationId xmlns:p14="http://schemas.microsoft.com/office/powerpoint/2010/main" val="228175600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794A6B-9C36-99A8-44C1-EBAC0E69A4D3}"/>
              </a:ext>
            </a:extLst>
          </p:cNvPr>
          <p:cNvSpPr>
            <a:spLocks noGrp="1"/>
          </p:cNvSpPr>
          <p:nvPr>
            <p:ph type="title"/>
          </p:nvPr>
        </p:nvSpPr>
        <p:spPr/>
        <p:txBody>
          <a:bodyPr/>
          <a:lstStyle/>
          <a:p>
            <a:r>
              <a:rPr lang="en-US" dirty="0"/>
              <a:t>Budget Proposal </a:t>
            </a:r>
            <a:r>
              <a:rPr lang="en-US"/>
              <a:t>Con’t</a:t>
            </a:r>
            <a:endParaRPr lang="en-US" dirty="0"/>
          </a:p>
        </p:txBody>
      </p:sp>
      <p:sp>
        <p:nvSpPr>
          <p:cNvPr id="3" name="Content Placeholder 2">
            <a:extLst>
              <a:ext uri="{FF2B5EF4-FFF2-40B4-BE49-F238E27FC236}">
                <a16:creationId xmlns:a16="http://schemas.microsoft.com/office/drawing/2014/main" id="{A1DF36C8-F0F6-C05F-96DE-73B473BFA6F1}"/>
              </a:ext>
            </a:extLst>
          </p:cNvPr>
          <p:cNvSpPr>
            <a:spLocks noGrp="1"/>
          </p:cNvSpPr>
          <p:nvPr>
            <p:ph idx="1"/>
          </p:nvPr>
        </p:nvSpPr>
        <p:spPr/>
        <p:txBody>
          <a:bodyPr/>
          <a:lstStyle/>
          <a:p>
            <a:r>
              <a:rPr lang="en-US" i="1" dirty="0"/>
              <a:t>Budget and Budget Description</a:t>
            </a:r>
            <a:r>
              <a:rPr lang="en-US" dirty="0"/>
              <a:t>: What is it going to cost and what are you spending the money on? Line item or program budgets work well.</a:t>
            </a:r>
          </a:p>
          <a:p>
            <a:r>
              <a:rPr lang="en-US" i="1" dirty="0"/>
              <a:t>Measures of Success</a:t>
            </a:r>
            <a:r>
              <a:rPr lang="en-US" dirty="0"/>
              <a:t>: Describe the key measurements (</a:t>
            </a:r>
            <a:r>
              <a:rPr lang="en-US" dirty="0" err="1"/>
              <a:t>ie</a:t>
            </a:r>
            <a:r>
              <a:rPr lang="en-US" dirty="0"/>
              <a:t>. performance) that allow the legislator to assess your performance.</a:t>
            </a:r>
          </a:p>
          <a:p>
            <a:pPr marL="0" indent="0">
              <a:buNone/>
            </a:pPr>
            <a:endParaRPr lang="en-US" dirty="0"/>
          </a:p>
          <a:p>
            <a:endParaRPr lang="en-US" dirty="0"/>
          </a:p>
        </p:txBody>
      </p:sp>
    </p:spTree>
    <p:extLst>
      <p:ext uri="{BB962C8B-B14F-4D97-AF65-F5344CB8AC3E}">
        <p14:creationId xmlns:p14="http://schemas.microsoft.com/office/powerpoint/2010/main" val="58109066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Budget Cycles</a:t>
            </a:r>
          </a:p>
        </p:txBody>
      </p:sp>
      <p:sp>
        <p:nvSpPr>
          <p:cNvPr id="3" name="Content Placeholder 2"/>
          <p:cNvSpPr>
            <a:spLocks noGrp="1"/>
          </p:cNvSpPr>
          <p:nvPr>
            <p:ph idx="1"/>
          </p:nvPr>
        </p:nvSpPr>
        <p:spPr/>
        <p:txBody>
          <a:bodyPr/>
          <a:lstStyle/>
          <a:p>
            <a:r>
              <a:rPr lang="en-US" dirty="0"/>
              <a:t>A budget cycle is a period of time in which the budget has to be prepared and executed.  </a:t>
            </a:r>
          </a:p>
          <a:p>
            <a:r>
              <a:rPr lang="en-US" dirty="0"/>
              <a:t>The budget cycle has three phases:</a:t>
            </a:r>
          </a:p>
          <a:p>
            <a:pPr lvl="1"/>
            <a:r>
              <a:rPr lang="en-US" dirty="0"/>
              <a:t>Executive Preparation</a:t>
            </a:r>
          </a:p>
          <a:p>
            <a:pPr lvl="1"/>
            <a:r>
              <a:rPr lang="en-US" dirty="0"/>
              <a:t>Legislative approval</a:t>
            </a:r>
          </a:p>
          <a:p>
            <a:pPr lvl="1"/>
            <a:r>
              <a:rPr lang="en-US" dirty="0"/>
              <a:t>Budget Execution</a:t>
            </a:r>
          </a:p>
          <a:p>
            <a:pPr lvl="2"/>
            <a:r>
              <a:rPr lang="en-US" dirty="0"/>
              <a:t>Audit/Evaluation</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Executive Preparation</a:t>
            </a:r>
          </a:p>
        </p:txBody>
      </p:sp>
      <p:sp>
        <p:nvSpPr>
          <p:cNvPr id="3" name="Content Placeholder 2"/>
          <p:cNvSpPr>
            <a:spLocks noGrp="1"/>
          </p:cNvSpPr>
          <p:nvPr>
            <p:ph idx="1"/>
          </p:nvPr>
        </p:nvSpPr>
        <p:spPr/>
        <p:txBody>
          <a:bodyPr>
            <a:normAutofit fontScale="92500" lnSpcReduction="20000"/>
          </a:bodyPr>
          <a:lstStyle/>
          <a:p>
            <a:r>
              <a:rPr lang="en-US" dirty="0"/>
              <a:t>The chief executive of a state or local government sets the tone for the policy issues that will be addressed during the preparation phase.</a:t>
            </a:r>
          </a:p>
          <a:p>
            <a:r>
              <a:rPr lang="en-US" dirty="0"/>
              <a:t>Guidelines are generally prepared by the chief budget/fiscal officer and given to agencies laying out key issues that will be addressed for the upcoming budget year, along with the timetable for submission.  This would include items such as policy priorities and proposed new legislation affecting the budget.  Agencies use this information to prepare their spending requests.</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Executive Preparation</a:t>
            </a:r>
          </a:p>
        </p:txBody>
      </p:sp>
      <p:sp>
        <p:nvSpPr>
          <p:cNvPr id="3" name="Content Placeholder 2"/>
          <p:cNvSpPr>
            <a:spLocks noGrp="1"/>
          </p:cNvSpPr>
          <p:nvPr>
            <p:ph idx="1"/>
          </p:nvPr>
        </p:nvSpPr>
        <p:spPr/>
        <p:txBody>
          <a:bodyPr>
            <a:normAutofit fontScale="77500" lnSpcReduction="20000"/>
          </a:bodyPr>
          <a:lstStyle/>
          <a:p>
            <a:r>
              <a:rPr lang="en-US" dirty="0"/>
              <a:t>These requests are then forwarded to the chief executive’s budget office to be reviewed and analyzed.  Often, hearings will be held with the agency to clarify the budget request.</a:t>
            </a:r>
          </a:p>
          <a:p>
            <a:r>
              <a:rPr lang="en-US" dirty="0"/>
              <a:t>The chief budget/fiscal office is responsible for the preparation of revenue estimates, particularly for the General Fund.</a:t>
            </a:r>
          </a:p>
          <a:p>
            <a:r>
              <a:rPr lang="en-US" dirty="0"/>
              <a:t>In analyzing the requests, the revenue that will be available is a key factor during the internal budget deliberation.</a:t>
            </a:r>
          </a:p>
          <a:p>
            <a:r>
              <a:rPr lang="en-US" dirty="0"/>
              <a:t>Once the requests have been received and analyzed, they are assembled into a single document.  The budget is then submitted to the legislative body and also released to the public. </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Legislative Approval</a:t>
            </a:r>
          </a:p>
        </p:txBody>
      </p:sp>
      <p:sp>
        <p:nvSpPr>
          <p:cNvPr id="3" name="Content Placeholder 2"/>
          <p:cNvSpPr>
            <a:spLocks noGrp="1"/>
          </p:cNvSpPr>
          <p:nvPr>
            <p:ph idx="1"/>
          </p:nvPr>
        </p:nvSpPr>
        <p:spPr/>
        <p:txBody>
          <a:bodyPr/>
          <a:lstStyle/>
          <a:p>
            <a:r>
              <a:rPr lang="en-US" dirty="0"/>
              <a:t>Similar to other legislation, a legislative body has to approve the budget.</a:t>
            </a:r>
          </a:p>
          <a:p>
            <a:r>
              <a:rPr lang="en-US" dirty="0"/>
              <a:t>The chief executive forwards the budget to the legislative body and when it approves the document, it has the force of the law.</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02" name="Picture 2"/>
          <p:cNvPicPr>
            <a:picLocks noChangeAspect="1" noChangeArrowheads="1"/>
          </p:cNvPicPr>
          <p:nvPr/>
        </p:nvPicPr>
        <p:blipFill>
          <a:blip r:embed="rId3"/>
          <a:srcRect/>
          <a:stretch>
            <a:fillRect/>
          </a:stretch>
        </p:blipFill>
        <p:spPr bwMode="auto">
          <a:xfrm>
            <a:off x="1905000" y="152400"/>
            <a:ext cx="5824538" cy="6400800"/>
          </a:xfrm>
          <a:prstGeom prst="rect">
            <a:avLst/>
          </a:prstGeom>
          <a:noFill/>
        </p:spPr>
      </p:pic>
    </p:spTree>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Budget Execution</a:t>
            </a:r>
          </a:p>
        </p:txBody>
      </p:sp>
      <p:sp>
        <p:nvSpPr>
          <p:cNvPr id="3" name="Content Placeholder 2"/>
          <p:cNvSpPr>
            <a:spLocks noGrp="1"/>
          </p:cNvSpPr>
          <p:nvPr>
            <p:ph idx="1"/>
          </p:nvPr>
        </p:nvSpPr>
        <p:spPr/>
        <p:txBody>
          <a:bodyPr>
            <a:normAutofit fontScale="92500" lnSpcReduction="10000"/>
          </a:bodyPr>
          <a:lstStyle/>
          <a:p>
            <a:r>
              <a:rPr lang="en-US" dirty="0"/>
              <a:t>At the beginning of the fiscal year, agencies carry out or execute their approved budget.  Spending is monitored by the agencies and the executive budget office ensures that appropriations are not overspent.</a:t>
            </a:r>
          </a:p>
          <a:p>
            <a:r>
              <a:rPr lang="en-US" dirty="0"/>
              <a:t>Monthly, quarterly, and midyear budget reports are issued that provide comparison between actual revenue received to date and revenue projections and actual expenditures compared to appropriations. </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t>If revenue projections are off the target, modifications should be made to ensure that the budget is balanced.</a:t>
            </a:r>
          </a:p>
          <a:p>
            <a:r>
              <a:rPr lang="en-US" dirty="0"/>
              <a:t>Budget shortfalls can cause serious operating and personnel problems for agency heads.</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Audit/Evaluation Phase</a:t>
            </a:r>
          </a:p>
        </p:txBody>
      </p:sp>
      <p:sp>
        <p:nvSpPr>
          <p:cNvPr id="3" name="Content Placeholder 2"/>
          <p:cNvSpPr>
            <a:spLocks noGrp="1"/>
          </p:cNvSpPr>
          <p:nvPr>
            <p:ph idx="1"/>
          </p:nvPr>
        </p:nvSpPr>
        <p:spPr/>
        <p:txBody>
          <a:bodyPr>
            <a:normAutofit lnSpcReduction="10000"/>
          </a:bodyPr>
          <a:lstStyle/>
          <a:p>
            <a:r>
              <a:rPr lang="en-US" dirty="0"/>
              <a:t>The purpose of this phase is to determine if the budget was executed in the manner that was set forth in the legislation.</a:t>
            </a:r>
          </a:p>
          <a:p>
            <a:pPr lvl="1"/>
            <a:r>
              <a:rPr lang="en-US" dirty="0"/>
              <a:t>Does the approved budget and actual budget match?</a:t>
            </a:r>
          </a:p>
          <a:p>
            <a:r>
              <a:rPr lang="en-US" dirty="0"/>
              <a:t>An audit occurs after the fiscal year has ended and can be done internally and externally.  </a:t>
            </a:r>
          </a:p>
          <a:p>
            <a:r>
              <a:rPr lang="en-US" dirty="0"/>
              <a:t>There are types of audits: financial and performance. </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1671</TotalTime>
  <Words>1125</Words>
  <Application>Microsoft Office PowerPoint</Application>
  <PresentationFormat>On-screen Show (4:3)</PresentationFormat>
  <Paragraphs>85</Paragraphs>
  <Slides>19</Slides>
  <Notes>17</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19</vt:i4>
      </vt:variant>
    </vt:vector>
  </HeadingPairs>
  <TitlesOfParts>
    <vt:vector size="22" baseType="lpstr">
      <vt:lpstr>Arial</vt:lpstr>
      <vt:lpstr>Calibri</vt:lpstr>
      <vt:lpstr>Office Theme</vt:lpstr>
      <vt:lpstr>Chapter 2</vt:lpstr>
      <vt:lpstr>Budget Cycles</vt:lpstr>
      <vt:lpstr>Executive Preparation</vt:lpstr>
      <vt:lpstr>Executive Preparation</vt:lpstr>
      <vt:lpstr>Legislative Approval</vt:lpstr>
      <vt:lpstr>PowerPoint Presentation</vt:lpstr>
      <vt:lpstr>Budget Execution</vt:lpstr>
      <vt:lpstr>PowerPoint Presentation</vt:lpstr>
      <vt:lpstr>Audit/Evaluation Phase</vt:lpstr>
      <vt:lpstr>PowerPoint Presentation</vt:lpstr>
      <vt:lpstr>PowerPoint Presentation</vt:lpstr>
      <vt:lpstr>The Budget Calendar</vt:lpstr>
      <vt:lpstr>The Budget Game</vt:lpstr>
      <vt:lpstr>PowerPoint Presentation</vt:lpstr>
      <vt:lpstr>Budget Request</vt:lpstr>
      <vt:lpstr>PowerPoint Presentation</vt:lpstr>
      <vt:lpstr>PowerPoint Presentation</vt:lpstr>
      <vt:lpstr>Budget Proposal</vt:lpstr>
      <vt:lpstr>Budget Proposal Con’t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La Shonda</dc:creator>
  <cp:lastModifiedBy>Charles Menifield</cp:lastModifiedBy>
  <cp:revision>151</cp:revision>
  <dcterms:created xsi:type="dcterms:W3CDTF">2008-12-20T00:08:26Z</dcterms:created>
  <dcterms:modified xsi:type="dcterms:W3CDTF">2026-03-13T02:58:44Z</dcterms:modified>
</cp:coreProperties>
</file>