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8" r:id="rId3"/>
    <p:sldId id="263" r:id="rId4"/>
    <p:sldId id="262" r:id="rId5"/>
    <p:sldId id="261" r:id="rId6"/>
    <p:sldId id="260" r:id="rId7"/>
    <p:sldId id="259" r:id="rId8"/>
    <p:sldId id="264" r:id="rId9"/>
    <p:sldId id="272" r:id="rId10"/>
    <p:sldId id="271" r:id="rId11"/>
    <p:sldId id="270" r:id="rId12"/>
    <p:sldId id="269" r:id="rId13"/>
    <p:sldId id="268" r:id="rId14"/>
    <p:sldId id="274" r:id="rId15"/>
    <p:sldId id="266" r:id="rId16"/>
    <p:sldId id="265" r:id="rId17"/>
    <p:sldId id="257"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es Menifield" userId="d89bae61-8fbb-4633-a22f-32ccac0d57f1" providerId="ADAL" clId="{4C4B5CB4-9D5E-4371-971C-DAA9D11B0782}"/>
    <pc:docChg chg="custSel delSld modSld">
      <pc:chgData name="Charles Menifield" userId="d89bae61-8fbb-4633-a22f-32ccac0d57f1" providerId="ADAL" clId="{4C4B5CB4-9D5E-4371-971C-DAA9D11B0782}" dt="2026-03-13T03:31:46.386" v="167" actId="20577"/>
      <pc:docMkLst>
        <pc:docMk/>
      </pc:docMkLst>
      <pc:sldChg chg="modSp mod">
        <pc:chgData name="Charles Menifield" userId="d89bae61-8fbb-4633-a22f-32ccac0d57f1" providerId="ADAL" clId="{4C4B5CB4-9D5E-4371-971C-DAA9D11B0782}" dt="2026-03-13T03:31:32.086" v="147" actId="20577"/>
        <pc:sldMkLst>
          <pc:docMk/>
          <pc:sldMk cId="0" sldId="257"/>
        </pc:sldMkLst>
        <pc:spChg chg="mod">
          <ac:chgData name="Charles Menifield" userId="d89bae61-8fbb-4633-a22f-32ccac0d57f1" providerId="ADAL" clId="{4C4B5CB4-9D5E-4371-971C-DAA9D11B0782}" dt="2026-03-13T03:31:32.086" v="147" actId="20577"/>
          <ac:spMkLst>
            <pc:docMk/>
            <pc:sldMk cId="0" sldId="257"/>
            <ac:spMk id="3" creationId="{00000000-0000-0000-0000-000000000000}"/>
          </ac:spMkLst>
        </pc:spChg>
      </pc:sldChg>
      <pc:sldChg chg="modSp mod">
        <pc:chgData name="Charles Menifield" userId="d89bae61-8fbb-4633-a22f-32ccac0d57f1" providerId="ADAL" clId="{4C4B5CB4-9D5E-4371-971C-DAA9D11B0782}" dt="2026-03-13T03:24:23.460" v="20" actId="20577"/>
        <pc:sldMkLst>
          <pc:docMk/>
          <pc:sldMk cId="0" sldId="259"/>
        </pc:sldMkLst>
        <pc:spChg chg="mod">
          <ac:chgData name="Charles Menifield" userId="d89bae61-8fbb-4633-a22f-32ccac0d57f1" providerId="ADAL" clId="{4C4B5CB4-9D5E-4371-971C-DAA9D11B0782}" dt="2026-03-13T03:24:23.460" v="20" actId="20577"/>
          <ac:spMkLst>
            <pc:docMk/>
            <pc:sldMk cId="0" sldId="259"/>
            <ac:spMk id="3" creationId="{00000000-0000-0000-0000-000000000000}"/>
          </ac:spMkLst>
        </pc:spChg>
      </pc:sldChg>
      <pc:sldChg chg="modSp mod">
        <pc:chgData name="Charles Menifield" userId="d89bae61-8fbb-4633-a22f-32ccac0d57f1" providerId="ADAL" clId="{4C4B5CB4-9D5E-4371-971C-DAA9D11B0782}" dt="2026-03-13T03:23:22.309" v="7" actId="6549"/>
        <pc:sldMkLst>
          <pc:docMk/>
          <pc:sldMk cId="0" sldId="260"/>
        </pc:sldMkLst>
        <pc:spChg chg="mod">
          <ac:chgData name="Charles Menifield" userId="d89bae61-8fbb-4633-a22f-32ccac0d57f1" providerId="ADAL" clId="{4C4B5CB4-9D5E-4371-971C-DAA9D11B0782}" dt="2026-03-13T03:23:22.309" v="7" actId="6549"/>
          <ac:spMkLst>
            <pc:docMk/>
            <pc:sldMk cId="0" sldId="260"/>
            <ac:spMk id="3" creationId="{00000000-0000-0000-0000-000000000000}"/>
          </ac:spMkLst>
        </pc:spChg>
      </pc:sldChg>
      <pc:sldChg chg="modSp mod">
        <pc:chgData name="Charles Menifield" userId="d89bae61-8fbb-4633-a22f-32ccac0d57f1" providerId="ADAL" clId="{4C4B5CB4-9D5E-4371-971C-DAA9D11B0782}" dt="2026-03-13T03:22:20.462" v="1" actId="20577"/>
        <pc:sldMkLst>
          <pc:docMk/>
          <pc:sldMk cId="0" sldId="261"/>
        </pc:sldMkLst>
        <pc:spChg chg="mod">
          <ac:chgData name="Charles Menifield" userId="d89bae61-8fbb-4633-a22f-32ccac0d57f1" providerId="ADAL" clId="{4C4B5CB4-9D5E-4371-971C-DAA9D11B0782}" dt="2026-03-13T03:22:20.462" v="1" actId="20577"/>
          <ac:spMkLst>
            <pc:docMk/>
            <pc:sldMk cId="0" sldId="261"/>
            <ac:spMk id="3" creationId="{00000000-0000-0000-0000-000000000000}"/>
          </ac:spMkLst>
        </pc:spChg>
      </pc:sldChg>
      <pc:sldChg chg="modSp mod">
        <pc:chgData name="Charles Menifield" userId="d89bae61-8fbb-4633-a22f-32ccac0d57f1" providerId="ADAL" clId="{4C4B5CB4-9D5E-4371-971C-DAA9D11B0782}" dt="2026-03-13T03:31:00.373" v="119" actId="20577"/>
        <pc:sldMkLst>
          <pc:docMk/>
          <pc:sldMk cId="0" sldId="265"/>
        </pc:sldMkLst>
        <pc:spChg chg="mod">
          <ac:chgData name="Charles Menifield" userId="d89bae61-8fbb-4633-a22f-32ccac0d57f1" providerId="ADAL" clId="{4C4B5CB4-9D5E-4371-971C-DAA9D11B0782}" dt="2026-03-13T03:31:00.373" v="119" actId="20577"/>
          <ac:spMkLst>
            <pc:docMk/>
            <pc:sldMk cId="0" sldId="265"/>
            <ac:spMk id="3" creationId="{00000000-0000-0000-0000-000000000000}"/>
          </ac:spMkLst>
        </pc:spChg>
      </pc:sldChg>
      <pc:sldChg chg="modSp mod">
        <pc:chgData name="Charles Menifield" userId="d89bae61-8fbb-4633-a22f-32ccac0d57f1" providerId="ADAL" clId="{4C4B5CB4-9D5E-4371-971C-DAA9D11B0782}" dt="2026-03-13T03:30:41.126" v="109" actId="20577"/>
        <pc:sldMkLst>
          <pc:docMk/>
          <pc:sldMk cId="0" sldId="266"/>
        </pc:sldMkLst>
        <pc:spChg chg="mod">
          <ac:chgData name="Charles Menifield" userId="d89bae61-8fbb-4633-a22f-32ccac0d57f1" providerId="ADAL" clId="{4C4B5CB4-9D5E-4371-971C-DAA9D11B0782}" dt="2026-03-13T03:30:41.126" v="109" actId="20577"/>
          <ac:spMkLst>
            <pc:docMk/>
            <pc:sldMk cId="0" sldId="266"/>
            <ac:spMk id="3" creationId="{00000000-0000-0000-0000-000000000000}"/>
          </ac:spMkLst>
        </pc:spChg>
      </pc:sldChg>
      <pc:sldChg chg="del">
        <pc:chgData name="Charles Menifield" userId="d89bae61-8fbb-4633-a22f-32ccac0d57f1" providerId="ADAL" clId="{4C4B5CB4-9D5E-4371-971C-DAA9D11B0782}" dt="2026-03-13T03:29:43.056" v="106" actId="47"/>
        <pc:sldMkLst>
          <pc:docMk/>
          <pc:sldMk cId="0" sldId="267"/>
        </pc:sldMkLst>
      </pc:sldChg>
      <pc:sldChg chg="modSp mod">
        <pc:chgData name="Charles Menifield" userId="d89bae61-8fbb-4633-a22f-32ccac0d57f1" providerId="ADAL" clId="{4C4B5CB4-9D5E-4371-971C-DAA9D11B0782}" dt="2026-03-13T03:28:53.705" v="105" actId="27636"/>
        <pc:sldMkLst>
          <pc:docMk/>
          <pc:sldMk cId="0" sldId="268"/>
        </pc:sldMkLst>
        <pc:spChg chg="mod">
          <ac:chgData name="Charles Menifield" userId="d89bae61-8fbb-4633-a22f-32ccac0d57f1" providerId="ADAL" clId="{4C4B5CB4-9D5E-4371-971C-DAA9D11B0782}" dt="2026-03-13T03:28:53.705" v="105" actId="27636"/>
          <ac:spMkLst>
            <pc:docMk/>
            <pc:sldMk cId="0" sldId="268"/>
            <ac:spMk id="3" creationId="{00000000-0000-0000-0000-000000000000}"/>
          </ac:spMkLst>
        </pc:spChg>
      </pc:sldChg>
      <pc:sldChg chg="modSp mod">
        <pc:chgData name="Charles Menifield" userId="d89bae61-8fbb-4633-a22f-32ccac0d57f1" providerId="ADAL" clId="{4C4B5CB4-9D5E-4371-971C-DAA9D11B0782}" dt="2026-03-13T03:28:22.375" v="99" actId="20577"/>
        <pc:sldMkLst>
          <pc:docMk/>
          <pc:sldMk cId="0" sldId="269"/>
        </pc:sldMkLst>
        <pc:spChg chg="mod">
          <ac:chgData name="Charles Menifield" userId="d89bae61-8fbb-4633-a22f-32ccac0d57f1" providerId="ADAL" clId="{4C4B5CB4-9D5E-4371-971C-DAA9D11B0782}" dt="2026-03-13T03:28:22.375" v="99" actId="20577"/>
          <ac:spMkLst>
            <pc:docMk/>
            <pc:sldMk cId="0" sldId="269"/>
            <ac:spMk id="3" creationId="{00000000-0000-0000-0000-000000000000}"/>
          </ac:spMkLst>
        </pc:spChg>
      </pc:sldChg>
      <pc:sldChg chg="modSp mod">
        <pc:chgData name="Charles Menifield" userId="d89bae61-8fbb-4633-a22f-32ccac0d57f1" providerId="ADAL" clId="{4C4B5CB4-9D5E-4371-971C-DAA9D11B0782}" dt="2026-03-13T03:27:49.592" v="93" actId="20577"/>
        <pc:sldMkLst>
          <pc:docMk/>
          <pc:sldMk cId="0" sldId="270"/>
        </pc:sldMkLst>
        <pc:spChg chg="mod">
          <ac:chgData name="Charles Menifield" userId="d89bae61-8fbb-4633-a22f-32ccac0d57f1" providerId="ADAL" clId="{4C4B5CB4-9D5E-4371-971C-DAA9D11B0782}" dt="2026-03-13T03:27:49.592" v="93" actId="20577"/>
          <ac:spMkLst>
            <pc:docMk/>
            <pc:sldMk cId="0" sldId="270"/>
            <ac:spMk id="3" creationId="{00000000-0000-0000-0000-000000000000}"/>
          </ac:spMkLst>
        </pc:spChg>
      </pc:sldChg>
      <pc:sldChg chg="modSp mod">
        <pc:chgData name="Charles Menifield" userId="d89bae61-8fbb-4633-a22f-32ccac0d57f1" providerId="ADAL" clId="{4C4B5CB4-9D5E-4371-971C-DAA9D11B0782}" dt="2026-03-13T03:26:48.943" v="67" actId="20577"/>
        <pc:sldMkLst>
          <pc:docMk/>
          <pc:sldMk cId="0" sldId="271"/>
        </pc:sldMkLst>
        <pc:spChg chg="mod">
          <ac:chgData name="Charles Menifield" userId="d89bae61-8fbb-4633-a22f-32ccac0d57f1" providerId="ADAL" clId="{4C4B5CB4-9D5E-4371-971C-DAA9D11B0782}" dt="2026-03-13T03:26:48.943" v="67" actId="20577"/>
          <ac:spMkLst>
            <pc:docMk/>
            <pc:sldMk cId="0" sldId="271"/>
            <ac:spMk id="3" creationId="{00000000-0000-0000-0000-000000000000}"/>
          </ac:spMkLst>
        </pc:spChg>
      </pc:sldChg>
      <pc:sldChg chg="modSp mod">
        <pc:chgData name="Charles Menifield" userId="d89bae61-8fbb-4633-a22f-32ccac0d57f1" providerId="ADAL" clId="{4C4B5CB4-9D5E-4371-971C-DAA9D11B0782}" dt="2026-03-13T03:25:23.452" v="35" actId="20577"/>
        <pc:sldMkLst>
          <pc:docMk/>
          <pc:sldMk cId="0" sldId="272"/>
        </pc:sldMkLst>
        <pc:spChg chg="mod">
          <ac:chgData name="Charles Menifield" userId="d89bae61-8fbb-4633-a22f-32ccac0d57f1" providerId="ADAL" clId="{4C4B5CB4-9D5E-4371-971C-DAA9D11B0782}" dt="2026-03-13T03:25:23.452" v="35" actId="20577"/>
          <ac:spMkLst>
            <pc:docMk/>
            <pc:sldMk cId="0" sldId="272"/>
            <ac:spMk id="3" creationId="{00000000-0000-0000-0000-000000000000}"/>
          </ac:spMkLst>
        </pc:spChg>
      </pc:sldChg>
      <pc:sldChg chg="modSp mod">
        <pc:chgData name="Charles Menifield" userId="d89bae61-8fbb-4633-a22f-32ccac0d57f1" providerId="ADAL" clId="{4C4B5CB4-9D5E-4371-971C-DAA9D11B0782}" dt="2026-03-13T03:31:46.386" v="167" actId="20577"/>
        <pc:sldMkLst>
          <pc:docMk/>
          <pc:sldMk cId="0" sldId="273"/>
        </pc:sldMkLst>
        <pc:spChg chg="mod">
          <ac:chgData name="Charles Menifield" userId="d89bae61-8fbb-4633-a22f-32ccac0d57f1" providerId="ADAL" clId="{4C4B5CB4-9D5E-4371-971C-DAA9D11B0782}" dt="2026-03-13T03:31:46.386" v="167" actId="20577"/>
          <ac:spMkLst>
            <pc:docMk/>
            <pc:sldMk cId="0" sldId="273"/>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1823C8-0C16-4CD6-90A3-E4C3BD5EAF7A}" type="datetimeFigureOut">
              <a:rPr lang="en-US" smtClean="0"/>
              <a:pPr/>
              <a:t>3/12/2026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09C927-37AF-473D-8077-64936EDA9551}" type="slidenum">
              <a:rPr lang="en-US" smtClean="0"/>
              <a:pPr/>
              <a:t>‹#›</a:t>
            </a:fld>
            <a:endParaRPr lang="en-US"/>
          </a:p>
        </p:txBody>
      </p:sp>
    </p:spTree>
    <p:extLst>
      <p:ext uri="{BB962C8B-B14F-4D97-AF65-F5344CB8AC3E}">
        <p14:creationId xmlns:p14="http://schemas.microsoft.com/office/powerpoint/2010/main" val="453760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09C927-37AF-473D-8077-64936EDA955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064B1D-6540-4D26-B14A-5ACF6824CBB2}"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39CA4A-A28A-49E3-A892-E4B3CBE30ECE}"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4C04E1-6A6C-4F25-B1D6-BFFF358335CA}"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D5CCA8-5C7A-4A67-A6A1-1DD34E8D81B0}"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BB56EF-E93F-4501-85FB-6A9F40B51A13}"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E57D8A3-D3A7-4ACB-9B74-F097126F182E}" type="datetime1">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53F49D-73A5-41D7-A142-05BF802584B1}" type="datetime1">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F280E7-E440-47B0-B0E5-504E134533D8}" type="datetime1">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D4EF2-2A37-4B9B-B390-2B4766B17215}" type="datetime1">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2E510E-522F-4C58-9FC6-BA3E1ABC1F86}" type="datetime1">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27C45A-E5B5-475A-9FBB-DCEC6B9BB8F2}" type="datetime1">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F6DC1-D268-4A41-83AE-2392078701D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6EA522-8ABC-4099-A130-71048E2F77E7}" type="datetime1">
              <a:rPr lang="en-US" smtClean="0"/>
              <a:pPr/>
              <a:t>3/12/2026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F6DC1-D268-4A41-83AE-2392078701D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Personnel Services and Operating Budgets</a:t>
            </a:r>
          </a:p>
        </p:txBody>
      </p:sp>
      <p:sp>
        <p:nvSpPr>
          <p:cNvPr id="3" name="Subtitle 2"/>
          <p:cNvSpPr>
            <a:spLocks noGrp="1"/>
          </p:cNvSpPr>
          <p:nvPr>
            <p:ph type="subTitle" idx="1"/>
          </p:nvPr>
        </p:nvSpPr>
        <p:spPr/>
        <p:txBody>
          <a:bodyPr/>
          <a:lstStyle/>
          <a:p>
            <a:r>
              <a:rPr lang="en-US" dirty="0"/>
              <a:t>Chapter 3</a:t>
            </a:r>
          </a:p>
        </p:txBody>
      </p:sp>
      <p:sp>
        <p:nvSpPr>
          <p:cNvPr id="4" name="Date Placeholder 3"/>
          <p:cNvSpPr>
            <a:spLocks noGrp="1"/>
          </p:cNvSpPr>
          <p:nvPr>
            <p:ph type="dt" sz="half" idx="10"/>
          </p:nvPr>
        </p:nvSpPr>
        <p:spPr/>
        <p:txBody>
          <a:bodyPr/>
          <a:lstStyle/>
          <a:p>
            <a:fld id="{A6514F64-EAA1-4FE2-AD31-7BD6AF0B133C}"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Unlike social security funds, pension funds are invested in accounts that belong to the employee.  Social security is a pay as you go process, whereby current contributions are used to pay the cost for past retirees.</a:t>
            </a:r>
          </a:p>
          <a:p>
            <a:r>
              <a:rPr lang="en-US" dirty="0"/>
              <a:t>Pension investments normally fall into two categories: fixed income security and equity security.</a:t>
            </a:r>
          </a:p>
          <a:p>
            <a:pPr lvl="1"/>
            <a:r>
              <a:rPr lang="en-US" dirty="0"/>
              <a:t>Fixed income securities are obligations that provide a steady stream of interest payments barring any defaults.</a:t>
            </a:r>
          </a:p>
          <a:p>
            <a:pPr lvl="1"/>
            <a:r>
              <a:rPr lang="en-US" dirty="0"/>
              <a:t>Equity securities (which are more risky) are investments in stocks, which may or may not pay dividends.</a:t>
            </a:r>
          </a:p>
        </p:txBody>
      </p:sp>
      <p:sp>
        <p:nvSpPr>
          <p:cNvPr id="4" name="Date Placeholder 3"/>
          <p:cNvSpPr>
            <a:spLocks noGrp="1"/>
          </p:cNvSpPr>
          <p:nvPr>
            <p:ph type="dt" sz="half" idx="10"/>
          </p:nvPr>
        </p:nvSpPr>
        <p:spPr/>
        <p:txBody>
          <a:bodyPr/>
          <a:lstStyle/>
          <a:p>
            <a:fld id="{725A0AC6-DB97-4652-BB49-16217F876F69}"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the Pension Benefit</a:t>
            </a:r>
          </a:p>
        </p:txBody>
      </p:sp>
      <p:sp>
        <p:nvSpPr>
          <p:cNvPr id="3" name="Content Placeholder 2"/>
          <p:cNvSpPr>
            <a:spLocks noGrp="1"/>
          </p:cNvSpPr>
          <p:nvPr>
            <p:ph idx="1"/>
          </p:nvPr>
        </p:nvSpPr>
        <p:spPr/>
        <p:txBody>
          <a:bodyPr>
            <a:normAutofit fontScale="77500" lnSpcReduction="20000"/>
          </a:bodyPr>
          <a:lstStyle/>
          <a:p>
            <a:r>
              <a:rPr lang="en-US" dirty="0"/>
              <a:t>There are two key factors involved in calculating the pension benefits-final average salaries and the annual multiplier.</a:t>
            </a:r>
          </a:p>
          <a:p>
            <a:r>
              <a:rPr lang="en-US" dirty="0"/>
              <a:t>The final average salary is based on the highest earning years of an employee and can vary from three, four or five years depending on the pension system.</a:t>
            </a:r>
          </a:p>
          <a:p>
            <a:r>
              <a:rPr lang="en-US" dirty="0"/>
              <a:t>An annul multiplier is the percentage of final average salary that is applied to each year of service.</a:t>
            </a:r>
          </a:p>
          <a:p>
            <a:pPr lvl="1"/>
            <a:r>
              <a:rPr lang="en-US" dirty="0"/>
              <a:t>For example, a pension plan provides for each year of service to be multiplied by two percent.  An employee working 30 years would receive 60% of his/her final average salary.  This compromises the total percentage value.  An employee working five years, which is usually the minimum vesting period, would receive 10%  of their final average salary. </a:t>
            </a:r>
          </a:p>
        </p:txBody>
      </p:sp>
      <p:sp>
        <p:nvSpPr>
          <p:cNvPr id="4" name="Date Placeholder 3"/>
          <p:cNvSpPr>
            <a:spLocks noGrp="1"/>
          </p:cNvSpPr>
          <p:nvPr>
            <p:ph type="dt" sz="half" idx="10"/>
          </p:nvPr>
        </p:nvSpPr>
        <p:spPr/>
        <p:txBody>
          <a:bodyPr/>
          <a:lstStyle/>
          <a:p>
            <a:fld id="{FDAA9072-6777-4D6B-9FF9-AA8EA02D3C4B}"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Position Classification and </a:t>
            </a:r>
          </a:p>
        </p:txBody>
      </p:sp>
      <p:sp>
        <p:nvSpPr>
          <p:cNvPr id="3" name="Content Placeholder 2"/>
          <p:cNvSpPr>
            <a:spLocks noGrp="1"/>
          </p:cNvSpPr>
          <p:nvPr>
            <p:ph idx="1"/>
          </p:nvPr>
        </p:nvSpPr>
        <p:spPr/>
        <p:txBody>
          <a:bodyPr>
            <a:normAutofit fontScale="85000" lnSpcReduction="20000"/>
          </a:bodyPr>
          <a:lstStyle/>
          <a:p>
            <a:r>
              <a:rPr lang="en-US" dirty="0"/>
              <a:t>The most common employee classification is a full time equivalent (FTE).  Full time positions are normally 30-40 hours per week.  A full-time employee (equivalent) is eligible to receive full fringe benefits.  </a:t>
            </a:r>
          </a:p>
          <a:p>
            <a:r>
              <a:rPr lang="en-US" dirty="0"/>
              <a:t>Part time employees (PTE) normally work 15-35 hours per week and are not eligible for full fringe benefits.  Some part time workers like a bus driver who works all year may receive prorated benefits. </a:t>
            </a:r>
          </a:p>
          <a:p>
            <a:r>
              <a:rPr lang="en-US" dirty="0"/>
              <a:t>Temporary positions-employees who may work full time, but not permanent, such as summer employees at a park and recreation department.  They may also be eligible for prorated fringe benefits as well.</a:t>
            </a:r>
          </a:p>
        </p:txBody>
      </p:sp>
      <p:sp>
        <p:nvSpPr>
          <p:cNvPr id="4" name="Date Placeholder 3"/>
          <p:cNvSpPr>
            <a:spLocks noGrp="1"/>
          </p:cNvSpPr>
          <p:nvPr>
            <p:ph type="dt" sz="half" idx="10"/>
          </p:nvPr>
        </p:nvSpPr>
        <p:spPr/>
        <p:txBody>
          <a:bodyPr/>
          <a:lstStyle/>
          <a:p>
            <a:fld id="{2C13435F-997A-47C2-ACC8-7B247A84083C}"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State and local governments frequently use pay plans for employees.  These plans normally apply to full time employees.  The plan lists each position class along with the salary range for that position.  It is very difficult to justify paying a particular employee a salary out of the range without raising the bar for all other employees in that classification .</a:t>
            </a:r>
          </a:p>
        </p:txBody>
      </p:sp>
      <p:sp>
        <p:nvSpPr>
          <p:cNvPr id="4" name="Date Placeholder 3"/>
          <p:cNvSpPr>
            <a:spLocks noGrp="1"/>
          </p:cNvSpPr>
          <p:nvPr>
            <p:ph type="dt" sz="half" idx="10"/>
          </p:nvPr>
        </p:nvSpPr>
        <p:spPr/>
        <p:txBody>
          <a:bodyPr/>
          <a:lstStyle/>
          <a:p>
            <a:fld id="{20820072-D43E-4B9C-BFEF-A2D5AB93074B}"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Justifying a New Position</a:t>
            </a:r>
          </a:p>
        </p:txBody>
      </p:sp>
      <p:sp>
        <p:nvSpPr>
          <p:cNvPr id="3" name="Content Placeholder 2"/>
          <p:cNvSpPr>
            <a:spLocks noGrp="1"/>
          </p:cNvSpPr>
          <p:nvPr>
            <p:ph idx="1"/>
          </p:nvPr>
        </p:nvSpPr>
        <p:spPr/>
        <p:txBody>
          <a:bodyPr>
            <a:normAutofit fontScale="92500" lnSpcReduction="20000"/>
          </a:bodyPr>
          <a:lstStyle/>
          <a:p>
            <a:r>
              <a:rPr lang="en-US" dirty="0"/>
              <a:t>Justify the creation of the new position(s) by outlining the responsibilities of the person(s) relative to increases in workload or expanded programs.</a:t>
            </a:r>
          </a:p>
          <a:p>
            <a:r>
              <a:rPr lang="en-US" dirty="0"/>
              <a:t>Describe the qualifications of the employee(s) with a notation as to whether it fits the current salary pay classification.</a:t>
            </a:r>
          </a:p>
          <a:p>
            <a:r>
              <a:rPr lang="en-US" dirty="0"/>
              <a:t>Show how this position(s) will make the agency more efficient and effective.</a:t>
            </a:r>
          </a:p>
          <a:p>
            <a:r>
              <a:rPr lang="en-US" dirty="0"/>
              <a:t>Show how the new position(s) will enhance new assignments or enhance current responsibilities. </a:t>
            </a:r>
          </a:p>
        </p:txBody>
      </p:sp>
      <p:sp>
        <p:nvSpPr>
          <p:cNvPr id="4" name="Date Placeholder 3"/>
          <p:cNvSpPr>
            <a:spLocks noGrp="1"/>
          </p:cNvSpPr>
          <p:nvPr>
            <p:ph type="dt" sz="half" idx="10"/>
          </p:nvPr>
        </p:nvSpPr>
        <p:spPr/>
        <p:txBody>
          <a:bodyPr/>
          <a:lstStyle/>
          <a:p>
            <a:fld id="{42D5CCA8-5C7A-4A67-A6A1-1DD34E8D81B0}"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Preparing an Operating Budget</a:t>
            </a:r>
          </a:p>
        </p:txBody>
      </p:sp>
      <p:sp>
        <p:nvSpPr>
          <p:cNvPr id="3" name="Content Placeholder 2"/>
          <p:cNvSpPr>
            <a:spLocks noGrp="1"/>
          </p:cNvSpPr>
          <p:nvPr>
            <p:ph idx="1"/>
          </p:nvPr>
        </p:nvSpPr>
        <p:spPr/>
        <p:txBody>
          <a:bodyPr>
            <a:normAutofit fontScale="85000" lnSpcReduction="10000"/>
          </a:bodyPr>
          <a:lstStyle/>
          <a:p>
            <a:r>
              <a:rPr lang="en-US" dirty="0"/>
              <a:t>Operating costs include items such as travel, telephone services and other utilities, pencils, paper, adding machines, rent or any other item that recurs.  In simple terms, these are items needed by an agency to conduct business.  </a:t>
            </a:r>
          </a:p>
          <a:p>
            <a:r>
              <a:rPr lang="en-US" dirty="0"/>
              <a:t>Equipment, such as vehicles, can also be included as an operating expense if the agency is not requesting a large number of new vehicles every year.</a:t>
            </a:r>
          </a:p>
          <a:p>
            <a:r>
              <a:rPr lang="en-US" dirty="0"/>
              <a:t>Other exclusions would be high-cost items such as super computers and buildings.  These are capital expenditure items.</a:t>
            </a:r>
          </a:p>
        </p:txBody>
      </p:sp>
      <p:sp>
        <p:nvSpPr>
          <p:cNvPr id="4" name="Date Placeholder 3"/>
          <p:cNvSpPr>
            <a:spLocks noGrp="1"/>
          </p:cNvSpPr>
          <p:nvPr>
            <p:ph type="dt" sz="half" idx="10"/>
          </p:nvPr>
        </p:nvSpPr>
        <p:spPr/>
        <p:txBody>
          <a:bodyPr/>
          <a:lstStyle/>
          <a:p>
            <a:fld id="{75FE80B7-BDE5-4E7D-ABD2-0D3A2D017F14}"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When making a request for operating expenses, an agency should indicate how these items will be used to meet the mission of the agency and any new activities that the executive or legislative body may have.  </a:t>
            </a:r>
          </a:p>
          <a:p>
            <a:r>
              <a:rPr lang="en-US" dirty="0"/>
              <a:t>The agency director submitting the budget should indicate in the budget transmittal letter how the requests are tied to the goals of the agency.</a:t>
            </a:r>
          </a:p>
        </p:txBody>
      </p:sp>
      <p:sp>
        <p:nvSpPr>
          <p:cNvPr id="4" name="Date Placeholder 3"/>
          <p:cNvSpPr>
            <a:spLocks noGrp="1"/>
          </p:cNvSpPr>
          <p:nvPr>
            <p:ph type="dt" sz="half" idx="10"/>
          </p:nvPr>
        </p:nvSpPr>
        <p:spPr/>
        <p:txBody>
          <a:bodyPr/>
          <a:lstStyle/>
          <a:p>
            <a:fld id="{EEB43C57-43DD-45FC-83F3-72AE3FD1999B}"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There are three basic ways to present an operating budget proposal.  </a:t>
            </a:r>
          </a:p>
          <a:p>
            <a:pPr marL="457200" lvl="1" indent="0">
              <a:buNone/>
            </a:pPr>
            <a:r>
              <a:rPr lang="en-US" dirty="0"/>
              <a:t>1.  Incremental method-An incremental operating budget essentially shows a modest increase in the budget due to inflation and other naturally occurring economic factors.</a:t>
            </a:r>
          </a:p>
          <a:p>
            <a:pPr lvl="2"/>
            <a:r>
              <a:rPr lang="en-US" dirty="0"/>
              <a:t>The incremental operating budget has four main components: an object code, item/service, current year cost and estimated cost for the upcoming fiscal year.</a:t>
            </a:r>
          </a:p>
          <a:p>
            <a:pPr lvl="1">
              <a:buNone/>
            </a:pPr>
            <a:r>
              <a:rPr lang="en-US" dirty="0"/>
              <a:t>	 </a:t>
            </a:r>
          </a:p>
        </p:txBody>
      </p:sp>
      <p:sp>
        <p:nvSpPr>
          <p:cNvPr id="4" name="Date Placeholder 3"/>
          <p:cNvSpPr>
            <a:spLocks noGrp="1"/>
          </p:cNvSpPr>
          <p:nvPr>
            <p:ph type="dt" sz="half" idx="10"/>
          </p:nvPr>
        </p:nvSpPr>
        <p:spPr/>
        <p:txBody>
          <a:bodyPr/>
          <a:lstStyle/>
          <a:p>
            <a:fld id="{6DB2F6B7-06B7-44C6-8FEC-A35ADD99283C}"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second and third types of operating budgets are performance and program budgets.  These budgets would link the operating expenditures to performance </a:t>
            </a:r>
            <a:r>
              <a:rPr lang="en-US"/>
              <a:t>and programs.</a:t>
            </a:r>
            <a:endParaRPr lang="en-US" dirty="0"/>
          </a:p>
        </p:txBody>
      </p:sp>
      <p:sp>
        <p:nvSpPr>
          <p:cNvPr id="4" name="Date Placeholder 3"/>
          <p:cNvSpPr>
            <a:spLocks noGrp="1"/>
          </p:cNvSpPr>
          <p:nvPr>
            <p:ph type="dt" sz="half" idx="10"/>
          </p:nvPr>
        </p:nvSpPr>
        <p:spPr/>
        <p:txBody>
          <a:bodyPr/>
          <a:lstStyle/>
          <a:p>
            <a:fld id="{80890BC9-C630-44DB-8039-B351087429BB}"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normAutofit fontScale="92500" lnSpcReduction="20000"/>
          </a:bodyPr>
          <a:lstStyle/>
          <a:p>
            <a:r>
              <a:rPr lang="en-US" dirty="0"/>
              <a:t>The purpose of this chapter is to introduce the reader to the three components (personnel services, operating and capital outlay expenditures) of a standard budget.</a:t>
            </a:r>
          </a:p>
          <a:p>
            <a:r>
              <a:rPr lang="en-US" dirty="0"/>
              <a:t>The chapter provides information on the followings:</a:t>
            </a:r>
          </a:p>
          <a:p>
            <a:pPr lvl="1"/>
            <a:r>
              <a:rPr lang="en-US" dirty="0"/>
              <a:t>Writing the budget</a:t>
            </a:r>
          </a:p>
          <a:p>
            <a:pPr lvl="1"/>
            <a:r>
              <a:rPr lang="en-US" dirty="0"/>
              <a:t>Justifying new positions</a:t>
            </a:r>
          </a:p>
          <a:p>
            <a:pPr lvl="1"/>
            <a:r>
              <a:rPr lang="en-US" dirty="0"/>
              <a:t>Position classifications</a:t>
            </a:r>
          </a:p>
          <a:p>
            <a:pPr lvl="1"/>
            <a:r>
              <a:rPr lang="en-US" dirty="0"/>
              <a:t>Pay ranges</a:t>
            </a:r>
          </a:p>
          <a:p>
            <a:pPr lvl="1"/>
            <a:r>
              <a:rPr lang="en-US" dirty="0"/>
              <a:t>The different types of employees</a:t>
            </a:r>
          </a:p>
        </p:txBody>
      </p:sp>
      <p:sp>
        <p:nvSpPr>
          <p:cNvPr id="4" name="Date Placeholder 3"/>
          <p:cNvSpPr>
            <a:spLocks noGrp="1"/>
          </p:cNvSpPr>
          <p:nvPr>
            <p:ph type="dt" sz="half" idx="10"/>
          </p:nvPr>
        </p:nvSpPr>
        <p:spPr/>
        <p:txBody>
          <a:bodyPr/>
          <a:lstStyle/>
          <a:p>
            <a:fld id="{F1F1F929-7813-4331-BCBC-8CE25EA242B0}"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chapter also discusses calculating FICA, Medicare, and pension benefits.</a:t>
            </a:r>
          </a:p>
          <a:p>
            <a:r>
              <a:rPr lang="en-US" dirty="0"/>
              <a:t>The chapter considers the different formats, advantages, and disadvantages of an operating budget.</a:t>
            </a:r>
          </a:p>
        </p:txBody>
      </p:sp>
      <p:sp>
        <p:nvSpPr>
          <p:cNvPr id="4" name="Date Placeholder 3"/>
          <p:cNvSpPr>
            <a:spLocks noGrp="1"/>
          </p:cNvSpPr>
          <p:nvPr>
            <p:ph type="dt" sz="half" idx="10"/>
          </p:nvPr>
        </p:nvSpPr>
        <p:spPr/>
        <p:txBody>
          <a:bodyPr/>
          <a:lstStyle/>
          <a:p>
            <a:fld id="{DA5E2E9B-82F7-45E0-A6CC-B21497CFDD3C}"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Writing a Personnel Services Budget </a:t>
            </a:r>
          </a:p>
        </p:txBody>
      </p:sp>
      <p:sp>
        <p:nvSpPr>
          <p:cNvPr id="3" name="Content Placeholder 2"/>
          <p:cNvSpPr>
            <a:spLocks noGrp="1"/>
          </p:cNvSpPr>
          <p:nvPr>
            <p:ph idx="1"/>
          </p:nvPr>
        </p:nvSpPr>
        <p:spPr/>
        <p:txBody>
          <a:bodyPr>
            <a:normAutofit fontScale="85000" lnSpcReduction="10000"/>
          </a:bodyPr>
          <a:lstStyle/>
          <a:p>
            <a:r>
              <a:rPr lang="en-US" dirty="0"/>
              <a:t>The personnel service budget is normally funded out of the general fund.</a:t>
            </a:r>
          </a:p>
          <a:p>
            <a:r>
              <a:rPr lang="en-US" dirty="0"/>
              <a:t>Personnel services include salaries and fringe benefits for employees.</a:t>
            </a:r>
          </a:p>
          <a:p>
            <a:r>
              <a:rPr lang="en-US" dirty="0"/>
              <a:t>A salary is simply the wages paid for services rendered over a period of time.</a:t>
            </a:r>
          </a:p>
          <a:p>
            <a:r>
              <a:rPr lang="en-US" dirty="0"/>
              <a:t>Fringe benefits are payments and services rendered by an agency in addition to normal wages.</a:t>
            </a:r>
          </a:p>
          <a:p>
            <a:pPr lvl="1"/>
            <a:r>
              <a:rPr lang="en-US" dirty="0"/>
              <a:t>Fringe benefits can be based on a percentage of pay roll, such as pensions, social security (FICA) and Medicare.</a:t>
            </a:r>
          </a:p>
        </p:txBody>
      </p:sp>
      <p:sp>
        <p:nvSpPr>
          <p:cNvPr id="4" name="Date Placeholder 3"/>
          <p:cNvSpPr>
            <a:spLocks noGrp="1"/>
          </p:cNvSpPr>
          <p:nvPr>
            <p:ph type="dt" sz="half" idx="10"/>
          </p:nvPr>
        </p:nvSpPr>
        <p:spPr/>
        <p:txBody>
          <a:bodyPr/>
          <a:lstStyle/>
          <a:p>
            <a:fld id="{254ED18E-8610-493A-8D46-DED3D2775A47}"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second group of benefits represent a flat amount that varies based on the employee’s circumstances, such as life and health insurance.</a:t>
            </a:r>
          </a:p>
          <a:p>
            <a:r>
              <a:rPr lang="en-US" dirty="0"/>
              <a:t>Non-monetary benefits include paid time off, such as holidays, vacation, sick leave and personal leave which are a component of the annual salary.</a:t>
            </a:r>
          </a:p>
        </p:txBody>
      </p:sp>
      <p:sp>
        <p:nvSpPr>
          <p:cNvPr id="4" name="Date Placeholder 3"/>
          <p:cNvSpPr>
            <a:spLocks noGrp="1"/>
          </p:cNvSpPr>
          <p:nvPr>
            <p:ph type="dt" sz="half" idx="10"/>
          </p:nvPr>
        </p:nvSpPr>
        <p:spPr/>
        <p:txBody>
          <a:bodyPr/>
          <a:lstStyle/>
          <a:p>
            <a:fld id="{64AD68F5-6BB1-4F0F-B79D-73A4F4A98936}"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FICA and Medicare</a:t>
            </a:r>
          </a:p>
        </p:txBody>
      </p:sp>
      <p:sp>
        <p:nvSpPr>
          <p:cNvPr id="3" name="Content Placeholder 2"/>
          <p:cNvSpPr>
            <a:spLocks noGrp="1"/>
          </p:cNvSpPr>
          <p:nvPr>
            <p:ph idx="1"/>
          </p:nvPr>
        </p:nvSpPr>
        <p:spPr/>
        <p:txBody>
          <a:bodyPr>
            <a:normAutofit fontScale="70000" lnSpcReduction="20000"/>
          </a:bodyPr>
          <a:lstStyle/>
          <a:p>
            <a:r>
              <a:rPr lang="en-US" dirty="0"/>
              <a:t>The federal government sets agency contributions to Medicare and social security annually.</a:t>
            </a:r>
          </a:p>
          <a:p>
            <a:r>
              <a:rPr lang="en-US" dirty="0"/>
              <a:t>Currently, agencies match the 6.2% social security rate that employees have deducted from their paycheck.  </a:t>
            </a:r>
          </a:p>
          <a:p>
            <a:pPr lvl="1"/>
            <a:r>
              <a:rPr lang="en-US" dirty="0"/>
              <a:t>The total contribution of the employee and employer is 12.4%.</a:t>
            </a:r>
          </a:p>
          <a:p>
            <a:pPr lvl="1"/>
            <a:r>
              <a:rPr lang="en-US" dirty="0"/>
              <a:t>The social security tax rate applies to earnings up to $184,500.  No taxes are due from the employee or employer beyond that amount.</a:t>
            </a:r>
          </a:p>
          <a:p>
            <a:r>
              <a:rPr lang="en-US" dirty="0"/>
              <a:t>The rate for Medicare is 2.9% and split equally between the employer (1.45%) and the employee (1.45%).</a:t>
            </a:r>
          </a:p>
          <a:p>
            <a:r>
              <a:rPr lang="en-US" dirty="0"/>
              <a:t>The Medicare rate applies to the full salary unlike the social security rate.</a:t>
            </a:r>
          </a:p>
          <a:p>
            <a:r>
              <a:rPr lang="en-US" dirty="0"/>
              <a:t>Medicare is mandatory for all employees, but if the agency does not pay the share of a part-time worker (because they may not quality for full fringe benefits), then it is the responsibility of the employee to pay the full amount  to the federal government.</a:t>
            </a:r>
          </a:p>
        </p:txBody>
      </p:sp>
      <p:sp>
        <p:nvSpPr>
          <p:cNvPr id="4" name="Date Placeholder 3"/>
          <p:cNvSpPr>
            <a:spLocks noGrp="1"/>
          </p:cNvSpPr>
          <p:nvPr>
            <p:ph type="dt" sz="half" idx="10"/>
          </p:nvPr>
        </p:nvSpPr>
        <p:spPr/>
        <p:txBody>
          <a:bodyPr/>
          <a:lstStyle/>
          <a:p>
            <a:fld id="{22DBC3DD-E062-4EFB-9ABB-6EF2D6834A45}"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Pensions</a:t>
            </a:r>
          </a:p>
        </p:txBody>
      </p:sp>
      <p:sp>
        <p:nvSpPr>
          <p:cNvPr id="3" name="Content Placeholder 2"/>
          <p:cNvSpPr>
            <a:spLocks noGrp="1"/>
          </p:cNvSpPr>
          <p:nvPr>
            <p:ph idx="1"/>
          </p:nvPr>
        </p:nvSpPr>
        <p:spPr/>
        <p:txBody>
          <a:bodyPr>
            <a:normAutofit fontScale="92500" lnSpcReduction="20000"/>
          </a:bodyPr>
          <a:lstStyle/>
          <a:p>
            <a:r>
              <a:rPr lang="en-US" dirty="0"/>
              <a:t>For the most part, nearly all full-time government employees participate in a pension plan.</a:t>
            </a:r>
          </a:p>
          <a:p>
            <a:r>
              <a:rPr lang="en-US" dirty="0"/>
              <a:t>Some government pension plans are in lieu of Social Security while other may have both.  Very small governments may only have Social Security.</a:t>
            </a:r>
          </a:p>
          <a:p>
            <a:r>
              <a:rPr lang="en-US" dirty="0"/>
              <a:t>A pension plan provides financial benefits to an employee after he/she retires and/or has reached a certain age (e.g., 30 years of service or age 65).</a:t>
            </a:r>
          </a:p>
          <a:p>
            <a:r>
              <a:rPr lang="en-US" dirty="0"/>
              <a:t>Both employee and the employer contribute funds to the pension plan (not necessarily at the same rate) and both receive benefits. </a:t>
            </a:r>
          </a:p>
        </p:txBody>
      </p:sp>
      <p:sp>
        <p:nvSpPr>
          <p:cNvPr id="4" name="Date Placeholder 3"/>
          <p:cNvSpPr>
            <a:spLocks noGrp="1"/>
          </p:cNvSpPr>
          <p:nvPr>
            <p:ph type="dt" sz="half" idx="10"/>
          </p:nvPr>
        </p:nvSpPr>
        <p:spPr/>
        <p:txBody>
          <a:bodyPr/>
          <a:lstStyle/>
          <a:p>
            <a:fld id="{3F19022E-2EDD-41F9-8AA7-DC8D77C97226}"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 employee receives the monetary benefits and security of knowing that they will have funds upon retirement.</a:t>
            </a:r>
          </a:p>
          <a:p>
            <a:r>
              <a:rPr lang="en-US" dirty="0"/>
              <a:t>The government benefits because they can serve their personnel management objectives.  They want employees to make a career out of public service.  The experience and training that is gained through the years contributes to a professional bureaucracy.</a:t>
            </a:r>
          </a:p>
        </p:txBody>
      </p:sp>
      <p:sp>
        <p:nvSpPr>
          <p:cNvPr id="4" name="Date Placeholder 3"/>
          <p:cNvSpPr>
            <a:spLocks noGrp="1"/>
          </p:cNvSpPr>
          <p:nvPr>
            <p:ph type="dt" sz="half" idx="10"/>
          </p:nvPr>
        </p:nvSpPr>
        <p:spPr/>
        <p:txBody>
          <a:bodyPr/>
          <a:lstStyle/>
          <a:p>
            <a:fld id="{7ACBDF7A-4823-45B2-A006-9316223B3F95}"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So, in order to recruit the best people and keep them, the government must provide a good retirement package.</a:t>
            </a:r>
          </a:p>
          <a:p>
            <a:r>
              <a:rPr lang="en-US" dirty="0"/>
              <a:t>Pension rates can range from a low of 2% up to a high of 30% or more of an employee’s salary.  There may be an equal contribution or a greater burden on the employee.</a:t>
            </a:r>
          </a:p>
        </p:txBody>
      </p:sp>
      <p:sp>
        <p:nvSpPr>
          <p:cNvPr id="4" name="Date Placeholder 3"/>
          <p:cNvSpPr>
            <a:spLocks noGrp="1"/>
          </p:cNvSpPr>
          <p:nvPr>
            <p:ph type="dt" sz="half" idx="10"/>
          </p:nvPr>
        </p:nvSpPr>
        <p:spPr/>
        <p:txBody>
          <a:bodyPr/>
          <a:lstStyle/>
          <a:p>
            <a:fld id="{F1B8254B-278A-4CAF-B32A-3902D6ED68BC}" type="datetime1">
              <a:rPr lang="en-US" smtClean="0"/>
              <a:pPr/>
              <a:t>3/12/2026</a:t>
            </a:fld>
            <a:endParaRPr lang="en-US"/>
          </a:p>
        </p:txBody>
      </p:sp>
      <p:sp>
        <p:nvSpPr>
          <p:cNvPr id="5" name="Slide Number Placeholder 4"/>
          <p:cNvSpPr>
            <a:spLocks noGrp="1"/>
          </p:cNvSpPr>
          <p:nvPr>
            <p:ph type="sldNum" sz="quarter" idx="12"/>
          </p:nvPr>
        </p:nvSpPr>
        <p:spPr/>
        <p:txBody>
          <a:bodyPr/>
          <a:lstStyle/>
          <a:p>
            <a:fld id="{D14F6DC1-D268-4A41-83AE-2392078701DE}"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1403</Words>
  <Application>Microsoft Office PowerPoint</Application>
  <PresentationFormat>On-screen Show (4:3)</PresentationFormat>
  <Paragraphs>121</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Personnel Services and Operating Budgets</vt:lpstr>
      <vt:lpstr>Overview</vt:lpstr>
      <vt:lpstr>PowerPoint Presentation</vt:lpstr>
      <vt:lpstr>Writing a Personnel Services Budget </vt:lpstr>
      <vt:lpstr>PowerPoint Presentation</vt:lpstr>
      <vt:lpstr>Calculating FICA and Medicare</vt:lpstr>
      <vt:lpstr>Pensions</vt:lpstr>
      <vt:lpstr>PowerPoint Presentation</vt:lpstr>
      <vt:lpstr>PowerPoint Presentation</vt:lpstr>
      <vt:lpstr>PowerPoint Presentation</vt:lpstr>
      <vt:lpstr>Calculating the Pension Benefit</vt:lpstr>
      <vt:lpstr>Position Classification and </vt:lpstr>
      <vt:lpstr>PowerPoint Presentation</vt:lpstr>
      <vt:lpstr>Justifying a New Position</vt:lpstr>
      <vt:lpstr>Preparing an Operating Budget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Personnel Services and Operating Budgets</dc:title>
  <dc:creator>La Shonda</dc:creator>
  <cp:lastModifiedBy>Charles Menifield</cp:lastModifiedBy>
  <cp:revision>78</cp:revision>
  <dcterms:created xsi:type="dcterms:W3CDTF">2009-01-25T15:34:13Z</dcterms:created>
  <dcterms:modified xsi:type="dcterms:W3CDTF">2026-03-13T03:31:46Z</dcterms:modified>
</cp:coreProperties>
</file>