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8" r:id="rId7"/>
    <p:sldId id="267" r:id="rId8"/>
    <p:sldId id="266" r:id="rId9"/>
    <p:sldId id="265" r:id="rId10"/>
    <p:sldId id="264" r:id="rId11"/>
    <p:sldId id="263" r:id="rId12"/>
    <p:sldId id="262" r:id="rId13"/>
    <p:sldId id="261" r:id="rId14"/>
    <p:sldId id="269" r:id="rId15"/>
    <p:sldId id="272" r:id="rId16"/>
    <p:sldId id="271" r:id="rId17"/>
    <p:sldId id="270"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Menifield" userId="d89bae61-8fbb-4633-a22f-32ccac0d57f1" providerId="ADAL" clId="{4C4B5CB4-9D5E-4371-971C-DAA9D11B0782}"/>
    <pc:docChg chg="custSel modSld">
      <pc:chgData name="Charles Menifield" userId="d89bae61-8fbb-4633-a22f-32ccac0d57f1" providerId="ADAL" clId="{4C4B5CB4-9D5E-4371-971C-DAA9D11B0782}" dt="2026-03-13T03:40:31.083" v="66" actId="6549"/>
      <pc:docMkLst>
        <pc:docMk/>
      </pc:docMkLst>
      <pc:sldChg chg="modSp mod">
        <pc:chgData name="Charles Menifield" userId="d89bae61-8fbb-4633-a22f-32ccac0d57f1" providerId="ADAL" clId="{4C4B5CB4-9D5E-4371-971C-DAA9D11B0782}" dt="2026-03-13T03:32:26.108" v="1" actId="20577"/>
        <pc:sldMkLst>
          <pc:docMk/>
          <pc:sldMk cId="0" sldId="258"/>
        </pc:sldMkLst>
        <pc:spChg chg="mod">
          <ac:chgData name="Charles Menifield" userId="d89bae61-8fbb-4633-a22f-32ccac0d57f1" providerId="ADAL" clId="{4C4B5CB4-9D5E-4371-971C-DAA9D11B0782}" dt="2026-03-13T03:32:26.108" v="1" actId="20577"/>
          <ac:spMkLst>
            <pc:docMk/>
            <pc:sldMk cId="0" sldId="258"/>
            <ac:spMk id="3" creationId="{00000000-0000-0000-0000-000000000000}"/>
          </ac:spMkLst>
        </pc:spChg>
      </pc:sldChg>
      <pc:sldChg chg="modSp mod">
        <pc:chgData name="Charles Menifield" userId="d89bae61-8fbb-4633-a22f-32ccac0d57f1" providerId="ADAL" clId="{4C4B5CB4-9D5E-4371-971C-DAA9D11B0782}" dt="2026-03-13T03:32:54.337" v="3" actId="20577"/>
        <pc:sldMkLst>
          <pc:docMk/>
          <pc:sldMk cId="0" sldId="260"/>
        </pc:sldMkLst>
        <pc:spChg chg="mod">
          <ac:chgData name="Charles Menifield" userId="d89bae61-8fbb-4633-a22f-32ccac0d57f1" providerId="ADAL" clId="{4C4B5CB4-9D5E-4371-971C-DAA9D11B0782}" dt="2026-03-13T03:32:54.337" v="3" actId="20577"/>
          <ac:spMkLst>
            <pc:docMk/>
            <pc:sldMk cId="0" sldId="260"/>
            <ac:spMk id="3" creationId="{00000000-0000-0000-0000-000000000000}"/>
          </ac:spMkLst>
        </pc:spChg>
      </pc:sldChg>
      <pc:sldChg chg="modSp mod">
        <pc:chgData name="Charles Menifield" userId="d89bae61-8fbb-4633-a22f-32ccac0d57f1" providerId="ADAL" clId="{4C4B5CB4-9D5E-4371-971C-DAA9D11B0782}" dt="2026-03-13T03:35:30.741" v="45" actId="20577"/>
        <pc:sldMkLst>
          <pc:docMk/>
          <pc:sldMk cId="0" sldId="261"/>
        </pc:sldMkLst>
        <pc:spChg chg="mod">
          <ac:chgData name="Charles Menifield" userId="d89bae61-8fbb-4633-a22f-32ccac0d57f1" providerId="ADAL" clId="{4C4B5CB4-9D5E-4371-971C-DAA9D11B0782}" dt="2026-03-13T03:35:30.741" v="45" actId="20577"/>
          <ac:spMkLst>
            <pc:docMk/>
            <pc:sldMk cId="0" sldId="261"/>
            <ac:spMk id="3" creationId="{00000000-0000-0000-0000-000000000000}"/>
          </ac:spMkLst>
        </pc:spChg>
      </pc:sldChg>
      <pc:sldChg chg="modSp mod">
        <pc:chgData name="Charles Menifield" userId="d89bae61-8fbb-4633-a22f-32ccac0d57f1" providerId="ADAL" clId="{4C4B5CB4-9D5E-4371-971C-DAA9D11B0782}" dt="2026-03-13T03:35:10.675" v="44" actId="20577"/>
        <pc:sldMkLst>
          <pc:docMk/>
          <pc:sldMk cId="0" sldId="263"/>
        </pc:sldMkLst>
        <pc:spChg chg="mod">
          <ac:chgData name="Charles Menifield" userId="d89bae61-8fbb-4633-a22f-32ccac0d57f1" providerId="ADAL" clId="{4C4B5CB4-9D5E-4371-971C-DAA9D11B0782}" dt="2026-03-13T03:35:10.675" v="44" actId="20577"/>
          <ac:spMkLst>
            <pc:docMk/>
            <pc:sldMk cId="0" sldId="263"/>
            <ac:spMk id="3" creationId="{00000000-0000-0000-0000-000000000000}"/>
          </ac:spMkLst>
        </pc:spChg>
      </pc:sldChg>
      <pc:sldChg chg="modSp mod">
        <pc:chgData name="Charles Menifield" userId="d89bae61-8fbb-4633-a22f-32ccac0d57f1" providerId="ADAL" clId="{4C4B5CB4-9D5E-4371-971C-DAA9D11B0782}" dt="2026-03-13T03:34:28.385" v="19" actId="20577"/>
        <pc:sldMkLst>
          <pc:docMk/>
          <pc:sldMk cId="0" sldId="264"/>
        </pc:sldMkLst>
        <pc:spChg chg="mod">
          <ac:chgData name="Charles Menifield" userId="d89bae61-8fbb-4633-a22f-32ccac0d57f1" providerId="ADAL" clId="{4C4B5CB4-9D5E-4371-971C-DAA9D11B0782}" dt="2026-03-13T03:34:28.385" v="19" actId="20577"/>
          <ac:spMkLst>
            <pc:docMk/>
            <pc:sldMk cId="0" sldId="264"/>
            <ac:spMk id="3" creationId="{00000000-0000-0000-0000-000000000000}"/>
          </ac:spMkLst>
        </pc:spChg>
      </pc:sldChg>
      <pc:sldChg chg="modSp mod">
        <pc:chgData name="Charles Menifield" userId="d89bae61-8fbb-4633-a22f-32ccac0d57f1" providerId="ADAL" clId="{4C4B5CB4-9D5E-4371-971C-DAA9D11B0782}" dt="2026-03-13T03:34:11.589" v="18" actId="20577"/>
        <pc:sldMkLst>
          <pc:docMk/>
          <pc:sldMk cId="0" sldId="265"/>
        </pc:sldMkLst>
        <pc:spChg chg="mod">
          <ac:chgData name="Charles Menifield" userId="d89bae61-8fbb-4633-a22f-32ccac0d57f1" providerId="ADAL" clId="{4C4B5CB4-9D5E-4371-971C-DAA9D11B0782}" dt="2026-03-13T03:34:11.589" v="18" actId="20577"/>
          <ac:spMkLst>
            <pc:docMk/>
            <pc:sldMk cId="0" sldId="265"/>
            <ac:spMk id="3" creationId="{00000000-0000-0000-0000-000000000000}"/>
          </ac:spMkLst>
        </pc:spChg>
      </pc:sldChg>
      <pc:sldChg chg="modSp mod">
        <pc:chgData name="Charles Menifield" userId="d89bae61-8fbb-4633-a22f-32ccac0d57f1" providerId="ADAL" clId="{4C4B5CB4-9D5E-4371-971C-DAA9D11B0782}" dt="2026-03-13T03:33:18.572" v="16" actId="20577"/>
        <pc:sldMkLst>
          <pc:docMk/>
          <pc:sldMk cId="0" sldId="267"/>
        </pc:sldMkLst>
        <pc:spChg chg="mod">
          <ac:chgData name="Charles Menifield" userId="d89bae61-8fbb-4633-a22f-32ccac0d57f1" providerId="ADAL" clId="{4C4B5CB4-9D5E-4371-971C-DAA9D11B0782}" dt="2026-03-13T03:33:18.572" v="16" actId="20577"/>
          <ac:spMkLst>
            <pc:docMk/>
            <pc:sldMk cId="0" sldId="267"/>
            <ac:spMk id="3" creationId="{00000000-0000-0000-0000-000000000000}"/>
          </ac:spMkLst>
        </pc:spChg>
      </pc:sldChg>
      <pc:sldChg chg="modSp mod">
        <pc:chgData name="Charles Menifield" userId="d89bae61-8fbb-4633-a22f-32ccac0d57f1" providerId="ADAL" clId="{4C4B5CB4-9D5E-4371-971C-DAA9D11B0782}" dt="2026-03-13T03:36:17.873" v="48" actId="114"/>
        <pc:sldMkLst>
          <pc:docMk/>
          <pc:sldMk cId="0" sldId="269"/>
        </pc:sldMkLst>
        <pc:spChg chg="mod">
          <ac:chgData name="Charles Menifield" userId="d89bae61-8fbb-4633-a22f-32ccac0d57f1" providerId="ADAL" clId="{4C4B5CB4-9D5E-4371-971C-DAA9D11B0782}" dt="2026-03-13T03:36:17.873" v="48" actId="114"/>
          <ac:spMkLst>
            <pc:docMk/>
            <pc:sldMk cId="0" sldId="269"/>
            <ac:spMk id="3" creationId="{00000000-0000-0000-0000-000000000000}"/>
          </ac:spMkLst>
        </pc:spChg>
      </pc:sldChg>
      <pc:sldChg chg="modSp mod">
        <pc:chgData name="Charles Menifield" userId="d89bae61-8fbb-4633-a22f-32ccac0d57f1" providerId="ADAL" clId="{4C4B5CB4-9D5E-4371-971C-DAA9D11B0782}" dt="2026-03-13T03:36:46.323" v="57" actId="6549"/>
        <pc:sldMkLst>
          <pc:docMk/>
          <pc:sldMk cId="0" sldId="272"/>
        </pc:sldMkLst>
        <pc:spChg chg="mod">
          <ac:chgData name="Charles Menifield" userId="d89bae61-8fbb-4633-a22f-32ccac0d57f1" providerId="ADAL" clId="{4C4B5CB4-9D5E-4371-971C-DAA9D11B0782}" dt="2026-03-13T03:36:46.323" v="57" actId="6549"/>
          <ac:spMkLst>
            <pc:docMk/>
            <pc:sldMk cId="0" sldId="272"/>
            <ac:spMk id="3" creationId="{00000000-0000-0000-0000-000000000000}"/>
          </ac:spMkLst>
        </pc:spChg>
      </pc:sldChg>
      <pc:sldChg chg="modSp mod">
        <pc:chgData name="Charles Menifield" userId="d89bae61-8fbb-4633-a22f-32ccac0d57f1" providerId="ADAL" clId="{4C4B5CB4-9D5E-4371-971C-DAA9D11B0782}" dt="2026-03-13T03:37:47.282" v="58" actId="20577"/>
        <pc:sldMkLst>
          <pc:docMk/>
          <pc:sldMk cId="0" sldId="273"/>
        </pc:sldMkLst>
        <pc:spChg chg="mod">
          <ac:chgData name="Charles Menifield" userId="d89bae61-8fbb-4633-a22f-32ccac0d57f1" providerId="ADAL" clId="{4C4B5CB4-9D5E-4371-971C-DAA9D11B0782}" dt="2026-03-13T03:37:47.282" v="58" actId="20577"/>
          <ac:spMkLst>
            <pc:docMk/>
            <pc:sldMk cId="0" sldId="273"/>
            <ac:spMk id="3" creationId="{00000000-0000-0000-0000-000000000000}"/>
          </ac:spMkLst>
        </pc:spChg>
      </pc:sldChg>
      <pc:sldChg chg="modSp mod">
        <pc:chgData name="Charles Menifield" userId="d89bae61-8fbb-4633-a22f-32ccac0d57f1" providerId="ADAL" clId="{4C4B5CB4-9D5E-4371-971C-DAA9D11B0782}" dt="2026-03-13T03:39:09.455" v="65" actId="14100"/>
        <pc:sldMkLst>
          <pc:docMk/>
          <pc:sldMk cId="0" sldId="274"/>
        </pc:sldMkLst>
        <pc:spChg chg="mod">
          <ac:chgData name="Charles Menifield" userId="d89bae61-8fbb-4633-a22f-32ccac0d57f1" providerId="ADAL" clId="{4C4B5CB4-9D5E-4371-971C-DAA9D11B0782}" dt="2026-03-13T03:39:09.455" v="65" actId="14100"/>
          <ac:spMkLst>
            <pc:docMk/>
            <pc:sldMk cId="0" sldId="274"/>
            <ac:spMk id="3" creationId="{00000000-0000-0000-0000-000000000000}"/>
          </ac:spMkLst>
        </pc:spChg>
      </pc:sldChg>
      <pc:sldChg chg="modSp mod">
        <pc:chgData name="Charles Menifield" userId="d89bae61-8fbb-4633-a22f-32ccac0d57f1" providerId="ADAL" clId="{4C4B5CB4-9D5E-4371-971C-DAA9D11B0782}" dt="2026-03-13T03:40:31.083" v="66" actId="6549"/>
        <pc:sldMkLst>
          <pc:docMk/>
          <pc:sldMk cId="0" sldId="279"/>
        </pc:sldMkLst>
        <pc:spChg chg="mod">
          <ac:chgData name="Charles Menifield" userId="d89bae61-8fbb-4633-a22f-32ccac0d57f1" providerId="ADAL" clId="{4C4B5CB4-9D5E-4371-971C-DAA9D11B0782}" dt="2026-03-13T03:40:31.083" v="66" actId="6549"/>
          <ac:spMkLst>
            <pc:docMk/>
            <pc:sldMk cId="0" sldId="279"/>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7151CA-7485-4853-9453-9B8FFE7B45C9}" type="datetimeFigureOut">
              <a:rPr lang="en-US" smtClean="0"/>
              <a:pPr/>
              <a:t>3/12/2026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EB819C-F3A5-406A-B55C-D6F8DA5EA6F9}" type="slidenum">
              <a:rPr lang="en-US" smtClean="0"/>
              <a:pPr/>
              <a:t>‹#›</a:t>
            </a:fld>
            <a:endParaRPr lang="en-US"/>
          </a:p>
        </p:txBody>
      </p:sp>
    </p:spTree>
    <p:extLst>
      <p:ext uri="{BB962C8B-B14F-4D97-AF65-F5344CB8AC3E}">
        <p14:creationId xmlns:p14="http://schemas.microsoft.com/office/powerpoint/2010/main" val="2833755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EB819C-F3A5-406A-B55C-D6F8DA5EA6F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7128E20-A469-44C9-9DBA-B954E5DBD53B}"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128E20-A469-44C9-9DBA-B954E5DBD53B}"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128E20-A469-44C9-9DBA-B954E5DBD53B}"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128E20-A469-44C9-9DBA-B954E5DBD53B}"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128E20-A469-44C9-9DBA-B954E5DBD53B}"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128E20-A469-44C9-9DBA-B954E5DBD53B}"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128E20-A469-44C9-9DBA-B954E5DBD53B}"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128E20-A469-44C9-9DBA-B954E5DBD53B}"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28E20-A469-44C9-9DBA-B954E5DBD53B}"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128E20-A469-44C9-9DBA-B954E5DBD53B}"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128E20-A469-44C9-9DBA-B954E5DBD53B}"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20AD-515C-48FC-8A12-738C9E098B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128E20-A469-44C9-9DBA-B954E5DBD53B}" type="datetimeFigureOut">
              <a:rPr lang="en-US" smtClean="0"/>
              <a:pPr/>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020AD-515C-48FC-8A12-738C9E098B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Preparing a Capital Budget and a Capital Improvement Plan</a:t>
            </a:r>
          </a:p>
        </p:txBody>
      </p:sp>
      <p:sp>
        <p:nvSpPr>
          <p:cNvPr id="3" name="Subtitle 2"/>
          <p:cNvSpPr>
            <a:spLocks noGrp="1"/>
          </p:cNvSpPr>
          <p:nvPr>
            <p:ph type="subTitle" idx="1"/>
          </p:nvPr>
        </p:nvSpPr>
        <p:spPr/>
        <p:txBody>
          <a:bodyPr/>
          <a:lstStyle/>
          <a:p>
            <a:r>
              <a:rPr lang="en-US" dirty="0"/>
              <a:t>Chapter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Improvement Plans</a:t>
            </a:r>
          </a:p>
        </p:txBody>
      </p:sp>
      <p:sp>
        <p:nvSpPr>
          <p:cNvPr id="3" name="Content Placeholder 2"/>
          <p:cNvSpPr>
            <a:spLocks noGrp="1"/>
          </p:cNvSpPr>
          <p:nvPr>
            <p:ph idx="1"/>
          </p:nvPr>
        </p:nvSpPr>
        <p:spPr/>
        <p:txBody>
          <a:bodyPr>
            <a:normAutofit fontScale="92500" lnSpcReduction="20000"/>
          </a:bodyPr>
          <a:lstStyle/>
          <a:p>
            <a:r>
              <a:rPr lang="en-US" dirty="0"/>
              <a:t>When cities are expanding their capital infrastructure or simply planning for the future, they will frequently put together a long term spending plan called a capital improvement plan (CIP) as well as the sources for funding the plan.</a:t>
            </a:r>
          </a:p>
          <a:p>
            <a:r>
              <a:rPr lang="en-US" dirty="0"/>
              <a:t>A CIP is a comprehensive document that enables local governments to budget for immediate capital projects, evaluate the condition of existing projects, and assess the future capital needs for either expansion, renovation or construction of new capital stock.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This plan is a list of high-cost expenditures that would occur over several fiscal years.  This process often begins with a request from the budget office for project proposals.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Develop a CIP</a:t>
            </a:r>
          </a:p>
        </p:txBody>
      </p:sp>
      <p:sp>
        <p:nvSpPr>
          <p:cNvPr id="3" name="Content Placeholder 2"/>
          <p:cNvSpPr>
            <a:spLocks noGrp="1"/>
          </p:cNvSpPr>
          <p:nvPr>
            <p:ph idx="1"/>
          </p:nvPr>
        </p:nvSpPr>
        <p:spPr/>
        <p:txBody>
          <a:bodyPr/>
          <a:lstStyle/>
          <a:p>
            <a:r>
              <a:rPr lang="en-US" dirty="0"/>
              <a:t>Advantages</a:t>
            </a:r>
          </a:p>
          <a:p>
            <a:pPr lvl="1"/>
            <a:r>
              <a:rPr lang="en-US" dirty="0"/>
              <a:t>Establishes agency long-term priorities</a:t>
            </a:r>
          </a:p>
          <a:p>
            <a:pPr lvl="1"/>
            <a:r>
              <a:rPr lang="en-US" dirty="0"/>
              <a:t>Provides a mechanism for coordinating various agency projects</a:t>
            </a:r>
          </a:p>
          <a:p>
            <a:pPr lvl="1"/>
            <a:r>
              <a:rPr lang="en-US" dirty="0"/>
              <a:t>Helps to prevent duplication</a:t>
            </a:r>
          </a:p>
          <a:p>
            <a:pPr lvl="1"/>
            <a:r>
              <a:rPr lang="en-US" dirty="0"/>
              <a:t>Maximizes the distribution of public resources</a:t>
            </a:r>
          </a:p>
          <a:p>
            <a:pPr lvl="1"/>
            <a:r>
              <a:rPr lang="en-US" dirty="0"/>
              <a:t>Can stimulate private investment and economic development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Disadvantages</a:t>
            </a:r>
          </a:p>
          <a:p>
            <a:pPr lvl="1"/>
            <a:r>
              <a:rPr lang="en-US" dirty="0"/>
              <a:t>Items that should be placed in the operating budget sometime end up in the CIP because of high cost.</a:t>
            </a:r>
          </a:p>
          <a:p>
            <a:pPr lvl="1"/>
            <a:r>
              <a:rPr lang="en-US" dirty="0"/>
              <a:t>Assume that officials will continue to reevaluate project proposals as the environment changes.</a:t>
            </a:r>
          </a:p>
          <a:p>
            <a:pPr lvl="1"/>
            <a:r>
              <a:rPr lang="en-US" dirty="0"/>
              <a:t>The amount of funds may distort the ranking of projects.  Some projects create their own funding, which may make them seem more practicable and appealing than non revenue producing ventures.</a:t>
            </a:r>
          </a:p>
          <a:p>
            <a:pPr lvl="1"/>
            <a:r>
              <a:rPr lang="en-US" dirty="0"/>
              <a:t>At some point, it is necessary to eliminate projects from consideration.  The availability of funds play a perennial role in this process, but politics does as well.  Decisions should be made objectively with the greater interest of the community.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Capital Budgeting Process</a:t>
            </a:r>
          </a:p>
        </p:txBody>
      </p:sp>
      <p:sp>
        <p:nvSpPr>
          <p:cNvPr id="3" name="Content Placeholder 2"/>
          <p:cNvSpPr>
            <a:spLocks noGrp="1"/>
          </p:cNvSpPr>
          <p:nvPr>
            <p:ph idx="1"/>
          </p:nvPr>
        </p:nvSpPr>
        <p:spPr/>
        <p:txBody>
          <a:bodyPr>
            <a:normAutofit fontScale="77500" lnSpcReduction="20000"/>
          </a:bodyPr>
          <a:lstStyle/>
          <a:p>
            <a:r>
              <a:rPr lang="en-US" dirty="0"/>
              <a:t>The capital budgeting process occurs in three stages:</a:t>
            </a:r>
          </a:p>
          <a:p>
            <a:r>
              <a:rPr lang="en-US" dirty="0"/>
              <a:t>The first stage is </a:t>
            </a:r>
            <a:r>
              <a:rPr lang="en-US" i="1" dirty="0"/>
              <a:t>Planning</a:t>
            </a:r>
            <a:r>
              <a:rPr lang="en-US" dirty="0"/>
              <a:t>. Several important items must occur during this stage.  First, some basic identification, classification and analysis of capital requests should occur.  Then, a preliminary ranking of projects should occur, along with a time frame in which work should be completed.</a:t>
            </a:r>
          </a:p>
          <a:p>
            <a:r>
              <a:rPr lang="en-US" dirty="0"/>
              <a:t>Stage two is concerned with </a:t>
            </a:r>
            <a:r>
              <a:rPr lang="en-US" i="1" dirty="0"/>
              <a:t>budget analysis, project evaluation </a:t>
            </a:r>
            <a:r>
              <a:rPr lang="en-US" dirty="0"/>
              <a:t>and</a:t>
            </a:r>
            <a:r>
              <a:rPr lang="en-US" i="1" dirty="0"/>
              <a:t> budget adoption.  </a:t>
            </a:r>
            <a:r>
              <a:rPr lang="en-US" dirty="0"/>
              <a:t>In this stage, evaluators examine the status of current capital projects and capital facilities.  Further, they select new projects and determine which projects require funding from the general fund or other sources, and which projects will create revenue.  Once these decisions are made, implementation of the CIP can begin.</a:t>
            </a:r>
          </a:p>
          <a:p>
            <a:endParaRPr lang="en-US" dirty="0"/>
          </a:p>
          <a:p>
            <a:pPr lvl="1">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stage three, funds are acquired, managed, and invested in the CIP.  Equipment is bought, land is purchased and construction begins.  Lastly, a post evaluation is conducted shortly after the project has been completed.  The purpose of the evaluation is the ensure that goals and objectives were met.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Prior to implementing a capital improvement plan, a needs assessment should be conducted.  </a:t>
            </a:r>
          </a:p>
          <a:p>
            <a:r>
              <a:rPr lang="en-US" dirty="0"/>
              <a:t>Needs assessment should be comprehensive and conducted by a neutral unbiased party.</a:t>
            </a:r>
          </a:p>
          <a:p>
            <a:r>
              <a:rPr lang="en-US" dirty="0"/>
              <a:t>At the tail end of this process, someone has to decide what projects will be selected for funding.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Financing Capital Improvement Projects</a:t>
            </a:r>
          </a:p>
        </p:txBody>
      </p:sp>
      <p:sp>
        <p:nvSpPr>
          <p:cNvPr id="3" name="Content Placeholder 2"/>
          <p:cNvSpPr>
            <a:spLocks noGrp="1"/>
          </p:cNvSpPr>
          <p:nvPr>
            <p:ph idx="1"/>
          </p:nvPr>
        </p:nvSpPr>
        <p:spPr/>
        <p:txBody>
          <a:bodyPr>
            <a:normAutofit fontScale="70000" lnSpcReduction="20000"/>
          </a:bodyPr>
          <a:lstStyle/>
          <a:p>
            <a:r>
              <a:rPr lang="en-US" dirty="0"/>
              <a:t>Bland ad Rubin (1997) offer two basic strategies for financing capital improvement projects.  The first pay-as-you-go financing.  In this method, officials may use current revenues, federal or state grants, reserve funds, revenue  from leases or other revenue such as utility charges to fund projects.</a:t>
            </a:r>
          </a:p>
          <a:p>
            <a:r>
              <a:rPr lang="en-US" dirty="0"/>
              <a:t>Vogt (1983) points out several advantages to using this method.  First, it encourages responsible spending by requiring the same officials who approve projects  or outlays also to levy taxes to pay for them, it avoids paying the interest charges that are involved with bonding; and it avoids the accumulation of large, fixed principal and interest payments in the operating budget.</a:t>
            </a:r>
          </a:p>
          <a:p>
            <a:r>
              <a:rPr lang="en-US" dirty="0"/>
              <a:t>It also side-steps bond and debt markets as well as improves the financial positions of the local government by holding down debt and lowering debt service cost.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Vogt (2004) offers a second pay-as-you go or cash method for financing capital projects by creating a </a:t>
            </a:r>
            <a:r>
              <a:rPr lang="en-US" b="1" dirty="0"/>
              <a:t>capital reserve</a:t>
            </a:r>
            <a:r>
              <a:rPr lang="en-US" dirty="0"/>
              <a:t>.  Essentially revenues would be diverted  from other spending sources into this capital fund which could be used when the time arose.  Spending does not occur until a sufficient amount of revenues have been collected to meet the needs of the expenditure.</a:t>
            </a:r>
          </a:p>
          <a:p>
            <a:r>
              <a:rPr lang="en-US" dirty="0"/>
              <a:t>A note to the wise, it is better to separate the capital reserve fund from other funds.  This prevents </a:t>
            </a:r>
            <a:r>
              <a:rPr lang="en-US" dirty="0" err="1"/>
              <a:t>fungibility</a:t>
            </a:r>
            <a:r>
              <a:rPr lang="en-US" dirty="0"/>
              <a:t> from occurring easily.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592763"/>
          </a:xfrm>
        </p:spPr>
        <p:txBody>
          <a:bodyPr>
            <a:noAutofit/>
          </a:bodyPr>
          <a:lstStyle/>
          <a:p>
            <a:r>
              <a:rPr lang="en-US" sz="2400" dirty="0"/>
              <a:t>The second method is pay-as-you-use financing (debt financing).  This includes bonds or other debt instruments, assessments on recipients of the service, or mortgages or bank loans.</a:t>
            </a:r>
          </a:p>
          <a:p>
            <a:r>
              <a:rPr lang="en-US" sz="2400" dirty="0"/>
              <a:t>Bland and Clarke (1999) point out two advantages to debt financing.  First, it allows a government to acquire capital as needed yet devote a relatively stable amount of current revenue each year for debt service.  Second, it also removes capital acquisition decisions from the operating budget process, which is often completed under a tight time constraint.  This allows officials to better plan for the future.  Another advantage of this approach is that the taxpayers who are receiving the benefit of the project are paying for it.  The taxpayers are contributing annually to the payment for debt service.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Budgets</a:t>
            </a:r>
          </a:p>
        </p:txBody>
      </p:sp>
      <p:sp>
        <p:nvSpPr>
          <p:cNvPr id="3" name="Content Placeholder 2"/>
          <p:cNvSpPr>
            <a:spLocks noGrp="1"/>
          </p:cNvSpPr>
          <p:nvPr>
            <p:ph idx="1"/>
          </p:nvPr>
        </p:nvSpPr>
        <p:spPr/>
        <p:txBody>
          <a:bodyPr/>
          <a:lstStyle/>
          <a:p>
            <a:r>
              <a:rPr lang="en-US" dirty="0"/>
              <a:t>A capital budget and a capital improvement plan can be used to help the government to be efficient and effective.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Riley and Colby (1991) offer several methods to the pay-as-you-use financing method.  The first method is to issue bonds.  A bond is basically money that is borrowed from an individual(s) with assurance that the bond can be cashed in a given period of time for a sum of money (principal and interest).</a:t>
            </a:r>
          </a:p>
          <a:p>
            <a:r>
              <a:rPr lang="en-US" dirty="0"/>
              <a:t>These bonds can either be </a:t>
            </a:r>
            <a:r>
              <a:rPr lang="en-US" b="1" dirty="0"/>
              <a:t>revenue bonds</a:t>
            </a:r>
            <a:r>
              <a:rPr lang="en-US" dirty="0"/>
              <a:t>, which are a type of municipal bond where principal and interest are secured by revenues such as charges or rents paid by users of the facility built with the proceeds of the bond issue.  The issuer of a revenue bond is not obligated to use any other funding source to pay back the bond.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The more common approach is to use </a:t>
            </a:r>
            <a:r>
              <a:rPr lang="en-US" b="1" dirty="0"/>
              <a:t>general obligation bonds (GO), </a:t>
            </a:r>
            <a:r>
              <a:rPr lang="en-US" dirty="0"/>
              <a:t>which may be taxable or tax-exempt bonds and are backed by the general “faith and credit” of the issuing entity to assure repayment of the bonds.  </a:t>
            </a:r>
          </a:p>
          <a:p>
            <a:r>
              <a:rPr lang="en-US" dirty="0"/>
              <a:t>Because the backing for revenue bonds is limited to the revenue stream that is used to support the bonds, they have a higher interest rate than general obligation bonds.</a:t>
            </a:r>
          </a:p>
          <a:p>
            <a:r>
              <a:rPr lang="en-US" dirty="0"/>
              <a:t>General obligation bonds can make up more than a third of the long-term debt issued by state and local governments.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Prior to securing any type of bond, a local government may need to be rated.  Bond ratings are quite similar to an individual credit report that you or I may get prior to buying a house or a car.</a:t>
            </a:r>
          </a:p>
          <a:p>
            <a:r>
              <a:rPr lang="en-US" dirty="0"/>
              <a:t>The emphasis is on the ability of the entity to repay the amount borrowed with the interest and the protection afforded to the investors.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Some governments are precluded from issuing general obligation debt because of legal restrictions or debt limitations.  Other types of financing instruments have been created allowing governments to construct capital facilities.  For example, a government might enter into a lease-purchase arrangement with a private contractor to build a water treatment plant.  The government makes lease payments to the contractor until the project is paid off.  At that point, it is turned over to the government.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Another financing option is a certificate of participation.  A government contacts one or more financial institutions and a pool is formed.  Each participant in the pool receives a certificate of participation.  The project is financed using the resources in the pool and the resulting facility is leased to the government.  Each participant receives a share of the debt serviced based on its participation in the pool.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A municipality may also secure short-term notes or use a line of credit  (LOC) where money is made available for the local government to use on an as needed basis.</a:t>
            </a:r>
          </a:p>
          <a:p>
            <a:r>
              <a:rPr lang="en-US" dirty="0"/>
              <a:t>Short-term notes are used during the construction phase of a project because of arbitrage restrictions established by the Internal Revenue Service (IRS).  When a bond is issued, the government invests the proceeds and earn substantial interest for </a:t>
            </a:r>
            <a:r>
              <a:rPr lang="en-US"/>
              <a:t>some period </a:t>
            </a:r>
            <a:r>
              <a:rPr lang="en-US" dirty="0"/>
              <a:t>of time.  Under the arbitrage rule, a government now  has to reimburse the federal government for such arbitrage earnings.  Thus, governments finance the projects during the construction period by using short-term notes.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capital budget is merely an expenditure list of high-cost items such as buildings, bridges, and highways and other large-scale items that are expected to provide benefits and services over a considerable period of time.</a:t>
            </a:r>
          </a:p>
          <a:p>
            <a:r>
              <a:rPr lang="en-US" dirty="0"/>
              <a:t>Some governments include the capital budget in their operating budget.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capital improvement plan (CIP) on the other hand is a spending plan that will take place over a three to five year period.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Budgets</a:t>
            </a:r>
          </a:p>
        </p:txBody>
      </p:sp>
      <p:sp>
        <p:nvSpPr>
          <p:cNvPr id="3" name="Content Placeholder 2"/>
          <p:cNvSpPr>
            <a:spLocks noGrp="1"/>
          </p:cNvSpPr>
          <p:nvPr>
            <p:ph idx="1"/>
          </p:nvPr>
        </p:nvSpPr>
        <p:spPr/>
        <p:txBody>
          <a:bodyPr/>
          <a:lstStyle/>
          <a:p>
            <a:r>
              <a:rPr lang="en-US" dirty="0"/>
              <a:t>Unlike a personnel and operating budget, a capital budget only includes high-cost non-routine items such as public buildings (e.g., police stations, court houses), equipment (e.g., vehicles, computers, office furniture), infrastructure (e.g., roads, bridges), and land purchases.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During times of budget shortfalls equipment can and often is the first thing cut out of the budget.</a:t>
            </a:r>
          </a:p>
          <a:p>
            <a:r>
              <a:rPr lang="en-US" dirty="0"/>
              <a:t>This occurs because it is easier to cut equipment than people.  Further, budget officials assume that agencies can get by one more year with they equipment that they have rather than replacing 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Unlike an operating and personnel budget, a capital budget may not be incremental in nature.  The budget essentially reacts to the items within it.  For example, during periods of relative inactivity a capital budget may appear to be incremental in nature.  However, when agencies have large projects underway, the budgets can change drastically from year to year.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Unlike an operating personnel budget, it is not necessary to elaborate in detail when justifying items in a capital budget that is following a CIP.  However, thorough justification is needed if the plan is changed in any way.</a:t>
            </a:r>
          </a:p>
          <a:p>
            <a:r>
              <a:rPr lang="en-US" dirty="0"/>
              <a:t>Last, agency heads must remember that operating budgets are affected by capital budgets in the long term.  As capital projects come to fruition, maintenance and personnel cost fall back into operating and personnel budgets.  So, it is  important to ensure that staff and additional resources needed to manage the capital project are in place prior to the completion of the project.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Separate a Capital Budget from and Operating Budget?</a:t>
            </a:r>
          </a:p>
        </p:txBody>
      </p:sp>
      <p:sp>
        <p:nvSpPr>
          <p:cNvPr id="3" name="Content Placeholder 2"/>
          <p:cNvSpPr>
            <a:spLocks noGrp="1"/>
          </p:cNvSpPr>
          <p:nvPr>
            <p:ph idx="1"/>
          </p:nvPr>
        </p:nvSpPr>
        <p:spPr/>
        <p:txBody>
          <a:bodyPr>
            <a:normAutofit fontScale="85000" lnSpcReduction="10000"/>
          </a:bodyPr>
          <a:lstStyle/>
          <a:p>
            <a:r>
              <a:rPr lang="en-US" dirty="0"/>
              <a:t>Capital outlays are financed and often paid from one-time, earmarked sources such as debt proceeds and grants.  Segregating the funds from operating budgets ensure that they are spent to their original purpose.</a:t>
            </a:r>
          </a:p>
          <a:p>
            <a:r>
              <a:rPr lang="en-US" dirty="0"/>
              <a:t>The decision-making process differs in a capital budget.  Frequently projects are ranked and funded as revenue becomes available.  As projects are funded other projects are added to the list.</a:t>
            </a:r>
          </a:p>
          <a:p>
            <a:r>
              <a:rPr lang="en-US" dirty="0"/>
              <a:t>The time frame for spending varies.  Capital budgets are rarely completely executed in a single fiscal year.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1956</Words>
  <Application>Microsoft Office PowerPoint</Application>
  <PresentationFormat>On-screen Show (4:3)</PresentationFormat>
  <Paragraphs>86</Paragraphs>
  <Slides>25</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Preparing a Capital Budget and a Capital Improvement Plan</vt:lpstr>
      <vt:lpstr>Capital Budgets</vt:lpstr>
      <vt:lpstr>PowerPoint Presentation</vt:lpstr>
      <vt:lpstr>PowerPoint Presentation</vt:lpstr>
      <vt:lpstr>Capital Budgets</vt:lpstr>
      <vt:lpstr>PowerPoint Presentation</vt:lpstr>
      <vt:lpstr>PowerPoint Presentation</vt:lpstr>
      <vt:lpstr>PowerPoint Presentation</vt:lpstr>
      <vt:lpstr>Why Separate a Capital Budget from and Operating Budget?</vt:lpstr>
      <vt:lpstr>Capital Improvement Plans</vt:lpstr>
      <vt:lpstr>PowerPoint Presentation</vt:lpstr>
      <vt:lpstr>Why Develop a CIP</vt:lpstr>
      <vt:lpstr>PowerPoint Presentation</vt:lpstr>
      <vt:lpstr>The Capital Budgeting Process</vt:lpstr>
      <vt:lpstr>PowerPoint Presentation</vt:lpstr>
      <vt:lpstr>PowerPoint Presentation</vt:lpstr>
      <vt:lpstr>Financing Capital Improvement Projects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Capital Budget and a Capital Improvement Plan</dc:title>
  <dc:creator>La Shonda</dc:creator>
  <cp:lastModifiedBy>Charles Menifield</cp:lastModifiedBy>
  <cp:revision>77</cp:revision>
  <dcterms:created xsi:type="dcterms:W3CDTF">2009-01-28T20:36:07Z</dcterms:created>
  <dcterms:modified xsi:type="dcterms:W3CDTF">2026-03-13T03:40:40Z</dcterms:modified>
</cp:coreProperties>
</file>