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63" r:id="rId5"/>
    <p:sldId id="262" r:id="rId6"/>
    <p:sldId id="261" r:id="rId7"/>
    <p:sldId id="260" r:id="rId8"/>
    <p:sldId id="264" r:id="rId9"/>
    <p:sldId id="267" r:id="rId10"/>
    <p:sldId id="268" r:id="rId11"/>
    <p:sldId id="270" r:id="rId12"/>
    <p:sldId id="269" r:id="rId13"/>
    <p:sldId id="274" r:id="rId14"/>
    <p:sldId id="275" r:id="rId15"/>
    <p:sldId id="273" r:id="rId16"/>
    <p:sldId id="272" r:id="rId17"/>
    <p:sldId id="271" r:id="rId18"/>
    <p:sldId id="265" r:id="rId19"/>
    <p:sldId id="280" r:id="rId20"/>
    <p:sldId id="279" r:id="rId21"/>
    <p:sldId id="281" r:id="rId22"/>
    <p:sldId id="278" r:id="rId23"/>
    <p:sldId id="286" r:id="rId24"/>
    <p:sldId id="285" r:id="rId25"/>
    <p:sldId id="284" r:id="rId26"/>
    <p:sldId id="283" r:id="rId27"/>
    <p:sldId id="287" r:id="rId28"/>
    <p:sldId id="289" r:id="rId29"/>
    <p:sldId id="288"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es Menifield" userId="d89bae61-8fbb-4633-a22f-32ccac0d57f1" providerId="ADAL" clId="{4C4B5CB4-9D5E-4371-971C-DAA9D11B0782}"/>
    <pc:docChg chg="custSel modSld">
      <pc:chgData name="Charles Menifield" userId="d89bae61-8fbb-4633-a22f-32ccac0d57f1" providerId="ADAL" clId="{4C4B5CB4-9D5E-4371-971C-DAA9D11B0782}" dt="2026-03-13T03:53:47.707" v="104" actId="20577"/>
      <pc:docMkLst>
        <pc:docMk/>
      </pc:docMkLst>
      <pc:sldChg chg="modSp mod">
        <pc:chgData name="Charles Menifield" userId="d89bae61-8fbb-4633-a22f-32ccac0d57f1" providerId="ADAL" clId="{4C4B5CB4-9D5E-4371-971C-DAA9D11B0782}" dt="2026-03-13T03:42:17.547" v="10" actId="20577"/>
        <pc:sldMkLst>
          <pc:docMk/>
          <pc:sldMk cId="0" sldId="262"/>
        </pc:sldMkLst>
        <pc:spChg chg="mod">
          <ac:chgData name="Charles Menifield" userId="d89bae61-8fbb-4633-a22f-32ccac0d57f1" providerId="ADAL" clId="{4C4B5CB4-9D5E-4371-971C-DAA9D11B0782}" dt="2026-03-13T03:42:17.547" v="10" actId="20577"/>
          <ac:spMkLst>
            <pc:docMk/>
            <pc:sldMk cId="0" sldId="262"/>
            <ac:spMk id="3" creationId="{00000000-0000-0000-0000-000000000000}"/>
          </ac:spMkLst>
        </pc:spChg>
      </pc:sldChg>
      <pc:sldChg chg="modSp mod">
        <pc:chgData name="Charles Menifield" userId="d89bae61-8fbb-4633-a22f-32ccac0d57f1" providerId="ADAL" clId="{4C4B5CB4-9D5E-4371-971C-DAA9D11B0782}" dt="2026-03-13T03:42:03.087" v="9" actId="20577"/>
        <pc:sldMkLst>
          <pc:docMk/>
          <pc:sldMk cId="0" sldId="263"/>
        </pc:sldMkLst>
        <pc:spChg chg="mod">
          <ac:chgData name="Charles Menifield" userId="d89bae61-8fbb-4633-a22f-32ccac0d57f1" providerId="ADAL" clId="{4C4B5CB4-9D5E-4371-971C-DAA9D11B0782}" dt="2026-03-13T03:42:03.087" v="9" actId="20577"/>
          <ac:spMkLst>
            <pc:docMk/>
            <pc:sldMk cId="0" sldId="263"/>
            <ac:spMk id="3" creationId="{00000000-0000-0000-0000-000000000000}"/>
          </ac:spMkLst>
        </pc:spChg>
      </pc:sldChg>
      <pc:sldChg chg="modSp mod">
        <pc:chgData name="Charles Menifield" userId="d89bae61-8fbb-4633-a22f-32ccac0d57f1" providerId="ADAL" clId="{4C4B5CB4-9D5E-4371-971C-DAA9D11B0782}" dt="2026-03-13T03:49:15.635" v="27" actId="6549"/>
        <pc:sldMkLst>
          <pc:docMk/>
          <pc:sldMk cId="0" sldId="265"/>
        </pc:sldMkLst>
        <pc:spChg chg="mod">
          <ac:chgData name="Charles Menifield" userId="d89bae61-8fbb-4633-a22f-32ccac0d57f1" providerId="ADAL" clId="{4C4B5CB4-9D5E-4371-971C-DAA9D11B0782}" dt="2026-03-13T03:49:15.635" v="27" actId="6549"/>
          <ac:spMkLst>
            <pc:docMk/>
            <pc:sldMk cId="0" sldId="265"/>
            <ac:spMk id="3" creationId="{00000000-0000-0000-0000-000000000000}"/>
          </ac:spMkLst>
        </pc:spChg>
      </pc:sldChg>
      <pc:sldChg chg="modSp mod">
        <pc:chgData name="Charles Menifield" userId="d89bae61-8fbb-4633-a22f-32ccac0d57f1" providerId="ADAL" clId="{4C4B5CB4-9D5E-4371-971C-DAA9D11B0782}" dt="2026-03-13T03:43:26.455" v="11" actId="20577"/>
        <pc:sldMkLst>
          <pc:docMk/>
          <pc:sldMk cId="0" sldId="268"/>
        </pc:sldMkLst>
        <pc:spChg chg="mod">
          <ac:chgData name="Charles Menifield" userId="d89bae61-8fbb-4633-a22f-32ccac0d57f1" providerId="ADAL" clId="{4C4B5CB4-9D5E-4371-971C-DAA9D11B0782}" dt="2026-03-13T03:43:26.455" v="11" actId="20577"/>
          <ac:spMkLst>
            <pc:docMk/>
            <pc:sldMk cId="0" sldId="268"/>
            <ac:spMk id="3" creationId="{00000000-0000-0000-0000-000000000000}"/>
          </ac:spMkLst>
        </pc:spChg>
      </pc:sldChg>
      <pc:sldChg chg="modSp mod">
        <pc:chgData name="Charles Menifield" userId="d89bae61-8fbb-4633-a22f-32ccac0d57f1" providerId="ADAL" clId="{4C4B5CB4-9D5E-4371-971C-DAA9D11B0782}" dt="2026-03-13T03:48:36.114" v="21" actId="27636"/>
        <pc:sldMkLst>
          <pc:docMk/>
          <pc:sldMk cId="0" sldId="271"/>
        </pc:sldMkLst>
        <pc:spChg chg="mod">
          <ac:chgData name="Charles Menifield" userId="d89bae61-8fbb-4633-a22f-32ccac0d57f1" providerId="ADAL" clId="{4C4B5CB4-9D5E-4371-971C-DAA9D11B0782}" dt="2026-03-13T03:48:36.114" v="21" actId="27636"/>
          <ac:spMkLst>
            <pc:docMk/>
            <pc:sldMk cId="0" sldId="271"/>
            <ac:spMk id="3" creationId="{00000000-0000-0000-0000-000000000000}"/>
          </ac:spMkLst>
        </pc:spChg>
      </pc:sldChg>
      <pc:sldChg chg="modSp mod">
        <pc:chgData name="Charles Menifield" userId="d89bae61-8fbb-4633-a22f-32ccac0d57f1" providerId="ADAL" clId="{4C4B5CB4-9D5E-4371-971C-DAA9D11B0782}" dt="2026-03-13T03:48:28.285" v="19" actId="20577"/>
        <pc:sldMkLst>
          <pc:docMk/>
          <pc:sldMk cId="0" sldId="272"/>
        </pc:sldMkLst>
        <pc:spChg chg="mod">
          <ac:chgData name="Charles Menifield" userId="d89bae61-8fbb-4633-a22f-32ccac0d57f1" providerId="ADAL" clId="{4C4B5CB4-9D5E-4371-971C-DAA9D11B0782}" dt="2026-03-13T03:48:28.285" v="19" actId="20577"/>
          <ac:spMkLst>
            <pc:docMk/>
            <pc:sldMk cId="0" sldId="272"/>
            <ac:spMk id="3" creationId="{00000000-0000-0000-0000-000000000000}"/>
          </ac:spMkLst>
        </pc:spChg>
      </pc:sldChg>
      <pc:sldChg chg="modSp mod">
        <pc:chgData name="Charles Menifield" userId="d89bae61-8fbb-4633-a22f-32ccac0d57f1" providerId="ADAL" clId="{4C4B5CB4-9D5E-4371-971C-DAA9D11B0782}" dt="2026-03-13T03:44:44.821" v="13" actId="20577"/>
        <pc:sldMkLst>
          <pc:docMk/>
          <pc:sldMk cId="0" sldId="275"/>
        </pc:sldMkLst>
        <pc:spChg chg="mod">
          <ac:chgData name="Charles Menifield" userId="d89bae61-8fbb-4633-a22f-32ccac0d57f1" providerId="ADAL" clId="{4C4B5CB4-9D5E-4371-971C-DAA9D11B0782}" dt="2026-03-13T03:44:44.821" v="13" actId="20577"/>
          <ac:spMkLst>
            <pc:docMk/>
            <pc:sldMk cId="0" sldId="275"/>
            <ac:spMk id="3" creationId="{00000000-0000-0000-0000-000000000000}"/>
          </ac:spMkLst>
        </pc:spChg>
      </pc:sldChg>
      <pc:sldChg chg="modSp mod">
        <pc:chgData name="Charles Menifield" userId="d89bae61-8fbb-4633-a22f-32ccac0d57f1" providerId="ADAL" clId="{4C4B5CB4-9D5E-4371-971C-DAA9D11B0782}" dt="2026-03-13T03:51:21.783" v="96" actId="20577"/>
        <pc:sldMkLst>
          <pc:docMk/>
          <pc:sldMk cId="0" sldId="278"/>
        </pc:sldMkLst>
        <pc:spChg chg="mod">
          <ac:chgData name="Charles Menifield" userId="d89bae61-8fbb-4633-a22f-32ccac0d57f1" providerId="ADAL" clId="{4C4B5CB4-9D5E-4371-971C-DAA9D11B0782}" dt="2026-03-13T03:51:21.783" v="96" actId="20577"/>
          <ac:spMkLst>
            <pc:docMk/>
            <pc:sldMk cId="0" sldId="278"/>
            <ac:spMk id="3" creationId="{00000000-0000-0000-0000-000000000000}"/>
          </ac:spMkLst>
        </pc:spChg>
      </pc:sldChg>
      <pc:sldChg chg="modSp mod">
        <pc:chgData name="Charles Menifield" userId="d89bae61-8fbb-4633-a22f-32ccac0d57f1" providerId="ADAL" clId="{4C4B5CB4-9D5E-4371-971C-DAA9D11B0782}" dt="2026-03-13T03:50:46.980" v="81" actId="20577"/>
        <pc:sldMkLst>
          <pc:docMk/>
          <pc:sldMk cId="0" sldId="281"/>
        </pc:sldMkLst>
        <pc:spChg chg="mod">
          <ac:chgData name="Charles Menifield" userId="d89bae61-8fbb-4633-a22f-32ccac0d57f1" providerId="ADAL" clId="{4C4B5CB4-9D5E-4371-971C-DAA9D11B0782}" dt="2026-03-13T03:50:46.980" v="81" actId="20577"/>
          <ac:spMkLst>
            <pc:docMk/>
            <pc:sldMk cId="0" sldId="281"/>
            <ac:spMk id="3" creationId="{00000000-0000-0000-0000-000000000000}"/>
          </ac:spMkLst>
        </pc:spChg>
      </pc:sldChg>
      <pc:sldChg chg="modSp mod">
        <pc:chgData name="Charles Menifield" userId="d89bae61-8fbb-4633-a22f-32ccac0d57f1" providerId="ADAL" clId="{4C4B5CB4-9D5E-4371-971C-DAA9D11B0782}" dt="2026-03-13T03:52:40.523" v="99" actId="6549"/>
        <pc:sldMkLst>
          <pc:docMk/>
          <pc:sldMk cId="0" sldId="283"/>
        </pc:sldMkLst>
        <pc:spChg chg="mod">
          <ac:chgData name="Charles Menifield" userId="d89bae61-8fbb-4633-a22f-32ccac0d57f1" providerId="ADAL" clId="{4C4B5CB4-9D5E-4371-971C-DAA9D11B0782}" dt="2026-03-13T03:52:40.523" v="99" actId="6549"/>
          <ac:spMkLst>
            <pc:docMk/>
            <pc:sldMk cId="0" sldId="283"/>
            <ac:spMk id="3" creationId="{00000000-0000-0000-0000-000000000000}"/>
          </ac:spMkLst>
        </pc:spChg>
      </pc:sldChg>
      <pc:sldChg chg="modSp mod">
        <pc:chgData name="Charles Menifield" userId="d89bae61-8fbb-4633-a22f-32ccac0d57f1" providerId="ADAL" clId="{4C4B5CB4-9D5E-4371-971C-DAA9D11B0782}" dt="2026-03-13T03:52:18.706" v="97" actId="20577"/>
        <pc:sldMkLst>
          <pc:docMk/>
          <pc:sldMk cId="0" sldId="284"/>
        </pc:sldMkLst>
        <pc:spChg chg="mod">
          <ac:chgData name="Charles Menifield" userId="d89bae61-8fbb-4633-a22f-32ccac0d57f1" providerId="ADAL" clId="{4C4B5CB4-9D5E-4371-971C-DAA9D11B0782}" dt="2026-03-13T03:52:18.706" v="97" actId="20577"/>
          <ac:spMkLst>
            <pc:docMk/>
            <pc:sldMk cId="0" sldId="284"/>
            <ac:spMk id="3" creationId="{00000000-0000-0000-0000-000000000000}"/>
          </ac:spMkLst>
        </pc:spChg>
      </pc:sldChg>
      <pc:sldChg chg="modSp mod">
        <pc:chgData name="Charles Menifield" userId="d89bae61-8fbb-4633-a22f-32ccac0d57f1" providerId="ADAL" clId="{4C4B5CB4-9D5E-4371-971C-DAA9D11B0782}" dt="2026-03-13T03:53:47.707" v="104" actId="20577"/>
        <pc:sldMkLst>
          <pc:docMk/>
          <pc:sldMk cId="0" sldId="288"/>
        </pc:sldMkLst>
        <pc:spChg chg="mod">
          <ac:chgData name="Charles Menifield" userId="d89bae61-8fbb-4633-a22f-32ccac0d57f1" providerId="ADAL" clId="{4C4B5CB4-9D5E-4371-971C-DAA9D11B0782}" dt="2026-03-13T03:53:47.707" v="104" actId="20577"/>
          <ac:spMkLst>
            <pc:docMk/>
            <pc:sldMk cId="0" sldId="288"/>
            <ac:spMk id="3" creationId="{00000000-0000-0000-0000-000000000000}"/>
          </ac:spMkLst>
        </pc:spChg>
      </pc:sldChg>
      <pc:sldChg chg="modSp mod">
        <pc:chgData name="Charles Menifield" userId="d89bae61-8fbb-4633-a22f-32ccac0d57f1" providerId="ADAL" clId="{4C4B5CB4-9D5E-4371-971C-DAA9D11B0782}" dt="2026-03-13T03:53:18.149" v="101" actId="27636"/>
        <pc:sldMkLst>
          <pc:docMk/>
          <pc:sldMk cId="0" sldId="289"/>
        </pc:sldMkLst>
        <pc:spChg chg="mod">
          <ac:chgData name="Charles Menifield" userId="d89bae61-8fbb-4633-a22f-32ccac0d57f1" providerId="ADAL" clId="{4C4B5CB4-9D5E-4371-971C-DAA9D11B0782}" dt="2026-03-13T03:53:18.149" v="101" actId="27636"/>
          <ac:spMkLst>
            <pc:docMk/>
            <pc:sldMk cId="0" sldId="289"/>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D6B248-2B3B-4464-9679-E60BFFF7066F}" type="datetimeFigureOut">
              <a:rPr lang="en-US" smtClean="0"/>
              <a:pPr/>
              <a:t>3/12/2026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69471C-1F92-419C-8ED4-01B11AEAA098}" type="slidenum">
              <a:rPr lang="en-US" smtClean="0"/>
              <a:pPr/>
              <a:t>‹#›</a:t>
            </a:fld>
            <a:endParaRPr lang="en-US"/>
          </a:p>
        </p:txBody>
      </p:sp>
    </p:spTree>
    <p:extLst>
      <p:ext uri="{BB962C8B-B14F-4D97-AF65-F5344CB8AC3E}">
        <p14:creationId xmlns:p14="http://schemas.microsoft.com/office/powerpoint/2010/main" val="1922420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969471C-1F92-419C-8ED4-01B11AEAA09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969471C-1F92-419C-8ED4-01B11AEAA09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51D84A5-8F23-4DAF-AF92-BBE2E79A3143}"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1D84A5-8F23-4DAF-AF92-BBE2E79A3143}"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1D84A5-8F23-4DAF-AF92-BBE2E79A3143}"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51D84A5-8F23-4DAF-AF92-BBE2E79A3143}"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1D84A5-8F23-4DAF-AF92-BBE2E79A3143}" type="datetimeFigureOut">
              <a:rPr lang="en-US" smtClean="0"/>
              <a:pPr/>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51D84A5-8F23-4DAF-AF92-BBE2E79A3143}"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51D84A5-8F23-4DAF-AF92-BBE2E79A3143}" type="datetimeFigureOut">
              <a:rPr lang="en-US" smtClean="0"/>
              <a:pPr/>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51D84A5-8F23-4DAF-AF92-BBE2E79A3143}" type="datetimeFigureOut">
              <a:rPr lang="en-US" smtClean="0"/>
              <a:pPr/>
              <a:t>3/12/2026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1D84A5-8F23-4DAF-AF92-BBE2E79A3143}" type="datetimeFigureOut">
              <a:rPr lang="en-US" smtClean="0"/>
              <a:pPr/>
              <a:t>3/12/2026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1D84A5-8F23-4DAF-AF92-BBE2E79A3143}"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51D84A5-8F23-4DAF-AF92-BBE2E79A3143}" type="datetimeFigureOut">
              <a:rPr lang="en-US" smtClean="0"/>
              <a:pPr/>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428330-028A-419C-88D0-00ECFFDA271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D84A5-8F23-4DAF-AF92-BBE2E79A3143}" type="datetimeFigureOut">
              <a:rPr lang="en-US" smtClean="0"/>
              <a:pPr/>
              <a:t>3/12/2026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428330-028A-419C-88D0-00ECFFDA271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Funding State and Local Budgets</a:t>
            </a:r>
          </a:p>
        </p:txBody>
      </p:sp>
      <p:sp>
        <p:nvSpPr>
          <p:cNvPr id="3" name="Subtitle 2"/>
          <p:cNvSpPr>
            <a:spLocks noGrp="1"/>
          </p:cNvSpPr>
          <p:nvPr>
            <p:ph type="subTitle" idx="1"/>
          </p:nvPr>
        </p:nvSpPr>
        <p:spPr/>
        <p:txBody>
          <a:bodyPr/>
          <a:lstStyle/>
          <a:p>
            <a:r>
              <a:rPr lang="en-US" dirty="0"/>
              <a:t>Chapter 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Tax Assessment and Tax Rate</a:t>
            </a:r>
          </a:p>
        </p:txBody>
      </p:sp>
      <p:sp>
        <p:nvSpPr>
          <p:cNvPr id="3" name="Content Placeholder 2"/>
          <p:cNvSpPr>
            <a:spLocks noGrp="1"/>
          </p:cNvSpPr>
          <p:nvPr>
            <p:ph idx="1"/>
          </p:nvPr>
        </p:nvSpPr>
        <p:spPr/>
        <p:txBody>
          <a:bodyPr>
            <a:normAutofit fontScale="92500" lnSpcReduction="10000"/>
          </a:bodyPr>
          <a:lstStyle/>
          <a:p>
            <a:r>
              <a:rPr lang="en-US" dirty="0"/>
              <a:t>The tax assessor office normally identifies and classifies property.</a:t>
            </a:r>
          </a:p>
          <a:p>
            <a:r>
              <a:rPr lang="en-US" dirty="0"/>
              <a:t>Property can be classified as: residential versus business; farm versus non-farm; or farm, residential, commercial or industrial.</a:t>
            </a:r>
          </a:p>
          <a:p>
            <a:r>
              <a:rPr lang="en-US" dirty="0"/>
              <a:t>Farmland is taxed at a much lower rate than non-farmland and businesses tend to be taxed at a much higher rate than residential areas unless they are new to the area.</a:t>
            </a:r>
            <a:br>
              <a:rPr lang="en-US" dirty="0"/>
            </a:b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Taxes</a:t>
            </a:r>
          </a:p>
        </p:txBody>
      </p:sp>
      <p:sp>
        <p:nvSpPr>
          <p:cNvPr id="3" name="Content Placeholder 2"/>
          <p:cNvSpPr>
            <a:spLocks noGrp="1"/>
          </p:cNvSpPr>
          <p:nvPr>
            <p:ph idx="1"/>
          </p:nvPr>
        </p:nvSpPr>
        <p:spPr/>
        <p:txBody>
          <a:bodyPr/>
          <a:lstStyle/>
          <a:p>
            <a:r>
              <a:rPr lang="en-US" dirty="0"/>
              <a:t>Another important characteristic in this process is to determine the role of exemptions.  An exemption is the amount deducted from the assessed value of property for tax purposes.  Homestead exemptions are very common.  However, there could be exemptions for widowers, senior citizens, handicap residents, etc.</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The market price/value of the property is also very important when establishing the tax rate.  Market price is the price that a seller and buyer are willing to accept without coercion.  Normally, this is the price used in the assessment.</a:t>
            </a:r>
          </a:p>
          <a:p>
            <a:r>
              <a:rPr lang="en-US" dirty="0"/>
              <a:t>After the assessor places a value on the property, the tax rate is established.</a:t>
            </a:r>
          </a:p>
          <a:p>
            <a:r>
              <a:rPr lang="en-US" dirty="0"/>
              <a:t>The tax rate is influenced by the amount of revenue needed to run the government.  If expenditures are not balanced, the property tax rate can increase or the budget can be cut.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Much Property Tax Revenue is Needed?</a:t>
            </a:r>
          </a:p>
        </p:txBody>
      </p:sp>
      <p:sp>
        <p:nvSpPr>
          <p:cNvPr id="3" name="Content Placeholder 2"/>
          <p:cNvSpPr>
            <a:spLocks noGrp="1"/>
          </p:cNvSpPr>
          <p:nvPr>
            <p:ph idx="1"/>
          </p:nvPr>
        </p:nvSpPr>
        <p:spPr/>
        <p:txBody>
          <a:bodyPr>
            <a:normAutofit fontScale="85000" lnSpcReduction="20000"/>
          </a:bodyPr>
          <a:lstStyle/>
          <a:p>
            <a:r>
              <a:rPr lang="en-US" dirty="0"/>
              <a:t>1</a:t>
            </a:r>
            <a:r>
              <a:rPr lang="en-US" baseline="30000" dirty="0"/>
              <a:t>st</a:t>
            </a:r>
            <a:r>
              <a:rPr lang="en-US" dirty="0"/>
              <a:t> method-divide the amount of funds needed by the total assessed value to get the fixed or nominal tax rate.</a:t>
            </a:r>
          </a:p>
          <a:p>
            <a:r>
              <a:rPr lang="en-US" dirty="0"/>
              <a:t>For example, let’s assume that the government needs $200,000.00 from individual property taxes and the tax rate assessor has determined the total assessed value of individual property taxes is $4,000,000.00.  So, if you divide the amount of funds needed by the total assessed valued, you will get the fixed or nominal tax rate.  In this case, the rate would be .05 or 5% ($200,000.00/4,000,000.00).  Therefore, a home assessed at $55,000.00 would yield $2,750.00 in property tax (.05 X $55,000.00).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2</a:t>
            </a:r>
            <a:r>
              <a:rPr lang="en-US" baseline="30000" dirty="0"/>
              <a:t>nd</a:t>
            </a:r>
            <a:r>
              <a:rPr lang="en-US" dirty="0"/>
              <a:t> method-Property tax rates are set up front and then applied to property.  This rate is commonly assessed using a millage rate or a cents on the dollar method.</a:t>
            </a:r>
          </a:p>
          <a:p>
            <a:r>
              <a:rPr lang="en-US" dirty="0"/>
              <a:t>A millage rate is expressed in terms of mills.  One mills yield (1/1000 of one dollar) $1.00 of tax liability for every $1,000.00 of assessed value.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For example, let’s consider a business that has a market value of $100,000.00 and an assessed value of $45,000.00.  The millage rate is 5% (or 50 mills/dollar).  So, you multiply the assessed value by the millage rate and determine the tax ($45,000.00 X .5=$2,250.00).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Coefficient of Dispersion Test</a:t>
            </a:r>
          </a:p>
        </p:txBody>
      </p:sp>
      <p:sp>
        <p:nvSpPr>
          <p:cNvPr id="3" name="Content Placeholder 2"/>
          <p:cNvSpPr>
            <a:spLocks noGrp="1"/>
          </p:cNvSpPr>
          <p:nvPr>
            <p:ph idx="1"/>
          </p:nvPr>
        </p:nvSpPr>
        <p:spPr/>
        <p:txBody>
          <a:bodyPr/>
          <a:lstStyle/>
          <a:p>
            <a:r>
              <a:rPr lang="en-US" dirty="0"/>
              <a:t>This test allows the examiner to determine how close assessed values are to each other, relative to the market.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 Related Differential Test</a:t>
            </a:r>
          </a:p>
        </p:txBody>
      </p:sp>
      <p:sp>
        <p:nvSpPr>
          <p:cNvPr id="3" name="Content Placeholder 2"/>
          <p:cNvSpPr>
            <a:spLocks noGrp="1"/>
          </p:cNvSpPr>
          <p:nvPr>
            <p:ph idx="1"/>
          </p:nvPr>
        </p:nvSpPr>
        <p:spPr/>
        <p:txBody>
          <a:bodyPr>
            <a:normAutofit fontScale="92500" lnSpcReduction="20000"/>
          </a:bodyPr>
          <a:lstStyle/>
          <a:p>
            <a:r>
              <a:rPr lang="en-US" dirty="0"/>
              <a:t>Deviation from 100% is the important figure in this analysis.</a:t>
            </a:r>
          </a:p>
          <a:p>
            <a:r>
              <a:rPr lang="en-US" dirty="0"/>
              <a:t>A price-related differential that is 100% indicates that there is neither over assessment or under assessment.</a:t>
            </a:r>
          </a:p>
          <a:p>
            <a:r>
              <a:rPr lang="en-US" dirty="0"/>
              <a:t>If the differential is more than 100% then there is under assessment of the higher priced properties.</a:t>
            </a:r>
          </a:p>
          <a:p>
            <a:r>
              <a:rPr lang="en-US" dirty="0"/>
              <a:t>If the differential is less than 100% then there is an under assessment of the lower priced properties.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Income Tax</a:t>
            </a:r>
          </a:p>
        </p:txBody>
      </p:sp>
      <p:sp>
        <p:nvSpPr>
          <p:cNvPr id="3" name="Content Placeholder 2"/>
          <p:cNvSpPr>
            <a:spLocks noGrp="1"/>
          </p:cNvSpPr>
          <p:nvPr>
            <p:ph idx="1"/>
          </p:nvPr>
        </p:nvSpPr>
        <p:spPr/>
        <p:txBody>
          <a:bodyPr>
            <a:normAutofit fontScale="92500" lnSpcReduction="20000"/>
          </a:bodyPr>
          <a:lstStyle/>
          <a:p>
            <a:r>
              <a:rPr lang="en-US" dirty="0"/>
              <a:t>For a lot of states, income taxes make up a large portion of the taxes collected.</a:t>
            </a:r>
          </a:p>
          <a:p>
            <a:r>
              <a:rPr lang="en-US" dirty="0"/>
              <a:t>An income tax is considered to be a progressive tax: the greater the income, the higher the tax rate.  Individual income taxes make up about 13% of all revenue collected in a state.  </a:t>
            </a:r>
          </a:p>
          <a:p>
            <a:r>
              <a:rPr lang="en-US" dirty="0"/>
              <a:t>Local governments can also levy and collect income taxes (payroll taxes).  Some local governments limit the tax to earned income, such as salary and wages, rents and royalties; and lottery and other gambling winnings.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Income Taxes</a:t>
            </a:r>
          </a:p>
        </p:txBody>
      </p:sp>
      <p:sp>
        <p:nvSpPr>
          <p:cNvPr id="3" name="Content Placeholder 2"/>
          <p:cNvSpPr>
            <a:spLocks noGrp="1"/>
          </p:cNvSpPr>
          <p:nvPr>
            <p:ph idx="1"/>
          </p:nvPr>
        </p:nvSpPr>
        <p:spPr/>
        <p:txBody>
          <a:bodyPr>
            <a:normAutofit lnSpcReduction="10000"/>
          </a:bodyPr>
          <a:lstStyle/>
          <a:p>
            <a:r>
              <a:rPr lang="en-US" dirty="0"/>
              <a:t>In other instances, the tax is only applied to wages and salaries earned and are deducted directly from individual earnings (payroll taxes).</a:t>
            </a:r>
          </a:p>
          <a:p>
            <a:r>
              <a:rPr lang="en-US" dirty="0"/>
              <a:t>The tax rate is usually 1-2% of earned wages.  Generally speaking, these taxes are considered to be regressive taxes because all individuals pay the same rate regardless of their salaries or wages.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are Revenues Important?</a:t>
            </a:r>
          </a:p>
        </p:txBody>
      </p:sp>
      <p:sp>
        <p:nvSpPr>
          <p:cNvPr id="3" name="Content Placeholder 2"/>
          <p:cNvSpPr>
            <a:spLocks noGrp="1"/>
          </p:cNvSpPr>
          <p:nvPr>
            <p:ph idx="1"/>
          </p:nvPr>
        </p:nvSpPr>
        <p:spPr/>
        <p:txBody>
          <a:bodyPr/>
          <a:lstStyle/>
          <a:p>
            <a:r>
              <a:rPr lang="en-US" dirty="0"/>
              <a:t>Revenue is the life-blood of governments and a very important factor for government officials and citizens.</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Since income and payroll taxes are taxpayer assessed, they have a low administrative overhead.  The tax is collected by the employer and sent to the state or local government.  Some state governments also allow local governments to collect a corporate income tax.  However, this tax can be detrimental to promoting the business industry unless other local governments also have the tax.</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Payroll taxes are not as stable as property tax and are very susceptible to the business cycle.  The majority of local governments do not collect payroll taxes. However, this aspect is very regional in nature.</a:t>
            </a:r>
          </a:p>
          <a:p>
            <a:r>
              <a:rPr lang="en-US" dirty="0"/>
              <a:t>Do not make the mistake of taking the entire salary and applying one tax rate when calculating income taxes.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Sales and Use Taxes</a:t>
            </a:r>
          </a:p>
        </p:txBody>
      </p:sp>
      <p:sp>
        <p:nvSpPr>
          <p:cNvPr id="3" name="Content Placeholder 2"/>
          <p:cNvSpPr>
            <a:spLocks noGrp="1"/>
          </p:cNvSpPr>
          <p:nvPr>
            <p:ph idx="1"/>
          </p:nvPr>
        </p:nvSpPr>
        <p:spPr/>
        <p:txBody>
          <a:bodyPr>
            <a:normAutofit fontScale="77500" lnSpcReduction="20000"/>
          </a:bodyPr>
          <a:lstStyle/>
          <a:p>
            <a:r>
              <a:rPr lang="en-US" dirty="0"/>
              <a:t>One of the largest sources of income in a state is the sales tax.  They are collected when goods and services are sold.</a:t>
            </a:r>
          </a:p>
          <a:p>
            <a:r>
              <a:rPr lang="en-US" dirty="0"/>
              <a:t>Once the taxes are collected by the state, they redistribute the funds to the appropriate local government.  Many local governments also have the discretion to levy local option sales taxes.  In many states, only counties are able to levy a sales tax.  In others, a municipality may levy a tax if the county chooses not to.  In still others, both the county and municipality may levy the tax.</a:t>
            </a:r>
          </a:p>
          <a:p>
            <a:r>
              <a:rPr lang="en-US" dirty="0"/>
              <a:t>To lessen the burden on retailers, local government sales taxes are piggy-backed to state sales taxes and remitted in total to the state.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Sales Taxes</a:t>
            </a:r>
          </a:p>
        </p:txBody>
      </p:sp>
      <p:sp>
        <p:nvSpPr>
          <p:cNvPr id="3" name="Content Placeholder 2"/>
          <p:cNvSpPr>
            <a:spLocks noGrp="1"/>
          </p:cNvSpPr>
          <p:nvPr>
            <p:ph idx="1"/>
          </p:nvPr>
        </p:nvSpPr>
        <p:spPr/>
        <p:txBody>
          <a:bodyPr>
            <a:normAutofit fontScale="92500" lnSpcReduction="10000"/>
          </a:bodyPr>
          <a:lstStyle/>
          <a:p>
            <a:r>
              <a:rPr lang="en-US" dirty="0"/>
              <a:t>Sales taxes are regressive taxes because citizens pay the same sales tax rate regardless of their income level.  They also are not as stable as property taxes because of fluctuating  business cycles.  Citizens will stop buying luxury items and reduce discretionary purchases when the economy slows down.</a:t>
            </a:r>
          </a:p>
          <a:p>
            <a:r>
              <a:rPr lang="en-US" dirty="0"/>
              <a:t>Each state sets its own sales tax rate.  States and localities also have some discretion as to what sales taxes will be applied to.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 Tax</a:t>
            </a:r>
          </a:p>
        </p:txBody>
      </p:sp>
      <p:sp>
        <p:nvSpPr>
          <p:cNvPr id="3" name="Content Placeholder 2"/>
          <p:cNvSpPr>
            <a:spLocks noGrp="1"/>
          </p:cNvSpPr>
          <p:nvPr>
            <p:ph idx="1"/>
          </p:nvPr>
        </p:nvSpPr>
        <p:spPr/>
        <p:txBody>
          <a:bodyPr/>
          <a:lstStyle/>
          <a:p>
            <a:r>
              <a:rPr lang="en-US" dirty="0"/>
              <a:t>A use tax differs slightly from a sales tax.  A use tax is imposed by a state to compensate for the sales tax lost when an item is purchased outside of the state, but is used within the state.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Alcohol, Tobacco and Motor Fuels</a:t>
            </a:r>
          </a:p>
        </p:txBody>
      </p:sp>
      <p:sp>
        <p:nvSpPr>
          <p:cNvPr id="3" name="Content Placeholder 2"/>
          <p:cNvSpPr>
            <a:spLocks noGrp="1"/>
          </p:cNvSpPr>
          <p:nvPr>
            <p:ph idx="1"/>
          </p:nvPr>
        </p:nvSpPr>
        <p:spPr/>
        <p:txBody>
          <a:bodyPr>
            <a:normAutofit fontScale="85000" lnSpcReduction="10000"/>
          </a:bodyPr>
          <a:lstStyle/>
          <a:p>
            <a:r>
              <a:rPr lang="en-US" dirty="0"/>
              <a:t>Alcohol, tobacco, and motor fuel taxes are also collected at the time of sale.</a:t>
            </a:r>
          </a:p>
          <a:p>
            <a:r>
              <a:rPr lang="en-US" dirty="0"/>
              <a:t>These are also called excise taxes because a rate is applied to a specific product on a per unit basis.</a:t>
            </a:r>
          </a:p>
          <a:p>
            <a:r>
              <a:rPr lang="en-US" dirty="0"/>
              <a:t>In some cases, these funds are also returned to the locality where they were collected.</a:t>
            </a:r>
          </a:p>
          <a:p>
            <a:r>
              <a:rPr lang="en-US" dirty="0"/>
              <a:t>Further, they may be earmarked for a specific purpose like buildings and maintaining roads and highways.</a:t>
            </a:r>
          </a:p>
          <a:p>
            <a:r>
              <a:rPr lang="en-US" dirty="0"/>
              <a:t>The advantage of this tax is that it is benefit-based.  The citizens that pay the tax reap the benefit of improved highways and roads.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User Charge</a:t>
            </a:r>
          </a:p>
        </p:txBody>
      </p:sp>
      <p:sp>
        <p:nvSpPr>
          <p:cNvPr id="3" name="Content Placeholder 2"/>
          <p:cNvSpPr>
            <a:spLocks noGrp="1"/>
          </p:cNvSpPr>
          <p:nvPr>
            <p:ph idx="1"/>
          </p:nvPr>
        </p:nvSpPr>
        <p:spPr/>
        <p:txBody>
          <a:bodyPr>
            <a:normAutofit fontScale="85000" lnSpcReduction="20000"/>
          </a:bodyPr>
          <a:lstStyle/>
          <a:p>
            <a:r>
              <a:rPr lang="en-US" dirty="0"/>
              <a:t>A user charge is a fee charged to individuals who voluntarily use a publicly provided service.  For example, large municipalities may implement a toll charge to pay for the construction of a new road.  If you do not use the road, then you do not pay the charge.  </a:t>
            </a:r>
          </a:p>
          <a:p>
            <a:r>
              <a:rPr lang="en-US" dirty="0"/>
              <a:t>The purpose of a user charge is to relieve the financial burden placed on the general revenue system.</a:t>
            </a:r>
          </a:p>
          <a:p>
            <a:r>
              <a:rPr lang="en-US" dirty="0"/>
              <a:t>A more common example of a user fee is the funds collected for police and fire protection or a school district.  Charges for this service will often appear on a utility or cable television bill.</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Fees</a:t>
            </a:r>
          </a:p>
        </p:txBody>
      </p:sp>
      <p:sp>
        <p:nvSpPr>
          <p:cNvPr id="3" name="Content Placeholder 2"/>
          <p:cNvSpPr>
            <a:spLocks noGrp="1"/>
          </p:cNvSpPr>
          <p:nvPr>
            <p:ph idx="1"/>
          </p:nvPr>
        </p:nvSpPr>
        <p:spPr/>
        <p:txBody>
          <a:bodyPr/>
          <a:lstStyle/>
          <a:p>
            <a:r>
              <a:rPr lang="en-US" dirty="0"/>
              <a:t>Impact fees are charges that are passed on to the developers in order to off set the cost to community resources and the infrastructure.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a User Fee Rate</a:t>
            </a:r>
          </a:p>
        </p:txBody>
      </p:sp>
      <p:sp>
        <p:nvSpPr>
          <p:cNvPr id="3" name="Content Placeholder 2"/>
          <p:cNvSpPr>
            <a:spLocks noGrp="1"/>
          </p:cNvSpPr>
          <p:nvPr>
            <p:ph idx="1"/>
          </p:nvPr>
        </p:nvSpPr>
        <p:spPr/>
        <p:txBody>
          <a:bodyPr>
            <a:normAutofit fontScale="92500"/>
          </a:bodyPr>
          <a:lstStyle/>
          <a:p>
            <a:r>
              <a:rPr lang="en-US" dirty="0"/>
              <a:t>While it may be clear to government officials that they should implement a user fee, it might not be clear how much that amount should be.  </a:t>
            </a:r>
          </a:p>
          <a:p>
            <a:r>
              <a:rPr lang="en-US" dirty="0"/>
              <a:t>One method to determine the amount is to use cost-volume profit (CVP) or break-even analysis.</a:t>
            </a:r>
          </a:p>
          <a:p>
            <a:r>
              <a:rPr lang="en-US" dirty="0"/>
              <a:t>This tool assesses how price, volume, and variable and fixed costs interface.  At some point, revenue and cost equal.</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Sources of Revenues</a:t>
            </a:r>
          </a:p>
        </p:txBody>
      </p:sp>
      <p:sp>
        <p:nvSpPr>
          <p:cNvPr id="3" name="Content Placeholder 2"/>
          <p:cNvSpPr>
            <a:spLocks noGrp="1"/>
          </p:cNvSpPr>
          <p:nvPr>
            <p:ph idx="1"/>
          </p:nvPr>
        </p:nvSpPr>
        <p:spPr/>
        <p:txBody>
          <a:bodyPr>
            <a:normAutofit fontScale="70000" lnSpcReduction="20000"/>
          </a:bodyPr>
          <a:lstStyle/>
          <a:p>
            <a:r>
              <a:rPr lang="en-US" dirty="0"/>
              <a:t>Intergovernmental Transfers-federal grants such as categorical and block grants.</a:t>
            </a:r>
          </a:p>
          <a:p>
            <a:r>
              <a:rPr lang="en-US" dirty="0"/>
              <a:t>Licenses and permit-special rights or privileges granted to an individual or business by a governmental unit in return for the payment of designated fees.</a:t>
            </a:r>
          </a:p>
          <a:p>
            <a:r>
              <a:rPr lang="en-US" dirty="0"/>
              <a:t>Gaming-State and local governments began dabbling in games of chance in the mid 1960s, but in the </a:t>
            </a:r>
            <a:r>
              <a:rPr lang="en-US"/>
              <a:t>last 25 </a:t>
            </a:r>
            <a:r>
              <a:rPr lang="en-US" dirty="0"/>
              <a:t>years they have become very popular as an alternative source of revenue as a result of opposition to tax increases.  These institutions come in the form of lotteries, bingo, riverboat gambling, casinos, and slot machines.</a:t>
            </a:r>
          </a:p>
          <a:p>
            <a:r>
              <a:rPr lang="en-US" dirty="0"/>
              <a:t>Other revenues-gifts, donations, and sales of equipment and assets, monies from fines, forfeits, and penalties (revenue from police and court actions).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Revenue</a:t>
            </a:r>
          </a:p>
        </p:txBody>
      </p:sp>
      <p:sp>
        <p:nvSpPr>
          <p:cNvPr id="3" name="Content Placeholder 2"/>
          <p:cNvSpPr>
            <a:spLocks noGrp="1"/>
          </p:cNvSpPr>
          <p:nvPr>
            <p:ph idx="1"/>
          </p:nvPr>
        </p:nvSpPr>
        <p:spPr/>
        <p:txBody>
          <a:bodyPr/>
          <a:lstStyle/>
          <a:p>
            <a:r>
              <a:rPr lang="en-US" dirty="0"/>
              <a:t>The number one source of revenue for state and local government is taxes.</a:t>
            </a:r>
          </a:p>
          <a:p>
            <a:r>
              <a:rPr lang="en-US" dirty="0"/>
              <a:t>Taxes are compulsory charges made against the public by a government to obtain the money it needs to finance its activities.</a:t>
            </a:r>
          </a:p>
          <a:p>
            <a:r>
              <a:rPr lang="en-US" dirty="0"/>
              <a:t>Taxes come in various forms and differ somewhat from one governmental unit to the next.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Revenue</a:t>
            </a:r>
          </a:p>
        </p:txBody>
      </p:sp>
      <p:sp>
        <p:nvSpPr>
          <p:cNvPr id="3" name="Content Placeholder 2"/>
          <p:cNvSpPr>
            <a:spLocks noGrp="1"/>
          </p:cNvSpPr>
          <p:nvPr>
            <p:ph idx="1"/>
          </p:nvPr>
        </p:nvSpPr>
        <p:spPr/>
        <p:txBody>
          <a:bodyPr/>
          <a:lstStyle/>
          <a:p>
            <a:r>
              <a:rPr lang="en-US" dirty="0"/>
              <a:t>However, taxes are not the only source of revenue for state and local governments.</a:t>
            </a:r>
          </a:p>
          <a:p>
            <a:r>
              <a:rPr lang="en-US" dirty="0"/>
              <a:t>Revenues are also collected from user fees; intergovernmental transfers; licenses and permits; and excise taxes on motor fuels, alcohol sales and tobacco sales.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Sources of Revenue</a:t>
            </a:r>
          </a:p>
        </p:txBody>
      </p:sp>
      <p:sp>
        <p:nvSpPr>
          <p:cNvPr id="3" name="Content Placeholder 2"/>
          <p:cNvSpPr>
            <a:spLocks noGrp="1"/>
          </p:cNvSpPr>
          <p:nvPr>
            <p:ph idx="1"/>
          </p:nvPr>
        </p:nvSpPr>
        <p:spPr/>
        <p:txBody>
          <a:bodyPr/>
          <a:lstStyle/>
          <a:p>
            <a:r>
              <a:rPr lang="en-US" dirty="0"/>
              <a:t>Many cities work under the auspices of a charter and this document dictates what sort of taxes will be collected.  </a:t>
            </a:r>
          </a:p>
          <a:p>
            <a:r>
              <a:rPr lang="en-US" dirty="0"/>
              <a:t>For example, some cities collect income from earning.  However, legislative approval is often needed to add an additional tax.</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Taxes</a:t>
            </a:r>
          </a:p>
        </p:txBody>
      </p:sp>
      <p:sp>
        <p:nvSpPr>
          <p:cNvPr id="3" name="Content Placeholder 2"/>
          <p:cNvSpPr>
            <a:spLocks noGrp="1"/>
          </p:cNvSpPr>
          <p:nvPr>
            <p:ph idx="1"/>
          </p:nvPr>
        </p:nvSpPr>
        <p:spPr/>
        <p:txBody>
          <a:bodyPr>
            <a:normAutofit fontScale="77500" lnSpcReduction="20000"/>
          </a:bodyPr>
          <a:lstStyle/>
          <a:p>
            <a:r>
              <a:rPr lang="en-US" dirty="0"/>
              <a:t>A major source of revenue for local government is property taxes.</a:t>
            </a:r>
          </a:p>
          <a:p>
            <a:r>
              <a:rPr lang="en-US" dirty="0"/>
              <a:t>These are taxes levied against real property, personal property and the property of a privately owned utility.</a:t>
            </a:r>
          </a:p>
          <a:p>
            <a:r>
              <a:rPr lang="en-US" dirty="0"/>
              <a:t>Real property consists of land, homes, businesses, and other permanent fixtures.</a:t>
            </a:r>
          </a:p>
          <a:p>
            <a:r>
              <a:rPr lang="en-US" dirty="0"/>
              <a:t>Personal property is property that can be moved from one location to another.  It can be inventory, vehicles, and equipment.</a:t>
            </a:r>
          </a:p>
          <a:p>
            <a:r>
              <a:rPr lang="en-US" dirty="0"/>
              <a:t>Privately owned utility include real and personal property.  </a:t>
            </a:r>
          </a:p>
          <a:p>
            <a:r>
              <a:rPr lang="en-US" dirty="0"/>
              <a:t>The assessed value of these categories is usually determined by a state or local government or by judicial decisions.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Taxes</a:t>
            </a:r>
          </a:p>
        </p:txBody>
      </p:sp>
      <p:sp>
        <p:nvSpPr>
          <p:cNvPr id="3" name="Content Placeholder 2"/>
          <p:cNvSpPr>
            <a:spLocks noGrp="1"/>
          </p:cNvSpPr>
          <p:nvPr>
            <p:ph idx="1"/>
          </p:nvPr>
        </p:nvSpPr>
        <p:spPr/>
        <p:txBody>
          <a:bodyPr>
            <a:normAutofit lnSpcReduction="10000"/>
          </a:bodyPr>
          <a:lstStyle/>
          <a:p>
            <a:r>
              <a:rPr lang="en-US" dirty="0"/>
              <a:t>Property tax is one of the most unpopular taxes in the U.S. even though it is considered by most to be progressive.</a:t>
            </a:r>
          </a:p>
          <a:p>
            <a:r>
              <a:rPr lang="en-US" dirty="0"/>
              <a:t>Infrequent reassessments may have a negative impact on property  during period of economic downturn.</a:t>
            </a:r>
          </a:p>
          <a:p>
            <a:r>
              <a:rPr lang="en-US" dirty="0"/>
              <a:t>Lastly, taxpayers see the value of their property as subjective and arbitrary set by the government.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Setting the Property Tax Rate</a:t>
            </a:r>
          </a:p>
        </p:txBody>
      </p:sp>
      <p:sp>
        <p:nvSpPr>
          <p:cNvPr id="3" name="Content Placeholder 2"/>
          <p:cNvSpPr>
            <a:spLocks noGrp="1"/>
          </p:cNvSpPr>
          <p:nvPr>
            <p:ph idx="1"/>
          </p:nvPr>
        </p:nvSpPr>
        <p:spPr/>
        <p:txBody>
          <a:bodyPr/>
          <a:lstStyle/>
          <a:p>
            <a:r>
              <a:rPr lang="en-US" dirty="0"/>
              <a:t>Things considered when setting the property tax rate:</a:t>
            </a:r>
          </a:p>
          <a:p>
            <a:pPr lvl="1"/>
            <a:r>
              <a:rPr lang="en-US" dirty="0"/>
              <a:t>Location (city v. rural) of property</a:t>
            </a:r>
          </a:p>
          <a:p>
            <a:pPr lvl="1"/>
            <a:r>
              <a:rPr lang="en-US" dirty="0"/>
              <a:t>What the property is used for (business v. residential)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Property Taxes</a:t>
            </a:r>
          </a:p>
        </p:txBody>
      </p:sp>
      <p:sp>
        <p:nvSpPr>
          <p:cNvPr id="3" name="Content Placeholder 2"/>
          <p:cNvSpPr>
            <a:spLocks noGrp="1"/>
          </p:cNvSpPr>
          <p:nvPr>
            <p:ph idx="1"/>
          </p:nvPr>
        </p:nvSpPr>
        <p:spPr/>
        <p:txBody>
          <a:bodyPr/>
          <a:lstStyle/>
          <a:p>
            <a:r>
              <a:rPr lang="en-US" dirty="0"/>
              <a:t>Three basic operations used when setting the tax rate:</a:t>
            </a:r>
          </a:p>
          <a:p>
            <a:pPr lvl="1"/>
            <a:r>
              <a:rPr lang="en-US" dirty="0"/>
              <a:t>Assessment of property value (tax assessor)</a:t>
            </a:r>
          </a:p>
          <a:p>
            <a:pPr lvl="1"/>
            <a:r>
              <a:rPr lang="en-US" dirty="0"/>
              <a:t>Establishing the tax rate (millage rate)</a:t>
            </a:r>
          </a:p>
          <a:p>
            <a:pPr lvl="1"/>
            <a:r>
              <a:rPr lang="en-US" dirty="0"/>
              <a:t>Collecting the tax (tax collector)</a:t>
            </a:r>
          </a:p>
          <a:p>
            <a:pPr lvl="1">
              <a:buNone/>
            </a:pPr>
            <a:r>
              <a:rPr lang="en-US" dirty="0"/>
              <a:t>The legislative body sets the tax rate while assessment and collection can be done by the same or separate institutions.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10558</TotalTime>
  <Words>2015</Words>
  <Application>Microsoft Office PowerPoint</Application>
  <PresentationFormat>On-screen Show (4:3)</PresentationFormat>
  <Paragraphs>126</Paragraphs>
  <Slides>29</Slides>
  <Notes>29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29</vt:i4>
      </vt:variant>
    </vt:vector>
  </HeadingPairs>
  <TitlesOfParts>
    <vt:vector size="32" baseType="lpstr">
      <vt:lpstr>Arial</vt:lpstr>
      <vt:lpstr>Calibri</vt:lpstr>
      <vt:lpstr>Office Theme</vt:lpstr>
      <vt:lpstr>Funding State and Local Budgets</vt:lpstr>
      <vt:lpstr>Why are Revenues Important?</vt:lpstr>
      <vt:lpstr>Sources of Revenue</vt:lpstr>
      <vt:lpstr>Sources of Revenue</vt:lpstr>
      <vt:lpstr>Sources of Revenue</vt:lpstr>
      <vt:lpstr>Property Taxes</vt:lpstr>
      <vt:lpstr>Property Taxes</vt:lpstr>
      <vt:lpstr>Setting the Property Tax Rate</vt:lpstr>
      <vt:lpstr>Property Taxes</vt:lpstr>
      <vt:lpstr>Tax Assessment and Tax Rate</vt:lpstr>
      <vt:lpstr>Property Taxes</vt:lpstr>
      <vt:lpstr>PowerPoint Presentation</vt:lpstr>
      <vt:lpstr>How Much Property Tax Revenue is Needed?</vt:lpstr>
      <vt:lpstr>PowerPoint Presentation</vt:lpstr>
      <vt:lpstr>PowerPoint Presentation</vt:lpstr>
      <vt:lpstr>Coefficient of Dispersion Test</vt:lpstr>
      <vt:lpstr>Price Related Differential Test</vt:lpstr>
      <vt:lpstr>Income Tax</vt:lpstr>
      <vt:lpstr>Income Taxes</vt:lpstr>
      <vt:lpstr>PowerPoint Presentation</vt:lpstr>
      <vt:lpstr>PowerPoint Presentation</vt:lpstr>
      <vt:lpstr>Sales and Use Taxes</vt:lpstr>
      <vt:lpstr>Sales Taxes</vt:lpstr>
      <vt:lpstr>Use Tax</vt:lpstr>
      <vt:lpstr>Alcohol, Tobacco and Motor Fuels</vt:lpstr>
      <vt:lpstr>User Charge</vt:lpstr>
      <vt:lpstr>Impact Fees</vt:lpstr>
      <vt:lpstr>Setting a User Fee Rate</vt:lpstr>
      <vt:lpstr>Other Sources of Revenues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Funding State and Local Budgets</dc:title>
  <dc:creator>Menifield, Charles E.</dc:creator>
  <cp:lastModifiedBy>Charles Menifield</cp:lastModifiedBy>
  <cp:revision>89</cp:revision>
  <dcterms:created xsi:type="dcterms:W3CDTF">2009-01-29T16:31:32Z</dcterms:created>
  <dcterms:modified xsi:type="dcterms:W3CDTF">2026-03-13T03:53:55Z</dcterms:modified>
</cp:coreProperties>
</file>