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8" r:id="rId4"/>
    <p:sldId id="263" r:id="rId5"/>
    <p:sldId id="295" r:id="rId6"/>
    <p:sldId id="261" r:id="rId7"/>
    <p:sldId id="260" r:id="rId8"/>
    <p:sldId id="259" r:id="rId9"/>
    <p:sldId id="266" r:id="rId10"/>
    <p:sldId id="265" r:id="rId11"/>
    <p:sldId id="274" r:id="rId12"/>
    <p:sldId id="273" r:id="rId13"/>
    <p:sldId id="272" r:id="rId14"/>
    <p:sldId id="271" r:id="rId15"/>
    <p:sldId id="279" r:id="rId16"/>
    <p:sldId id="296" r:id="rId17"/>
    <p:sldId id="297" r:id="rId18"/>
    <p:sldId id="278" r:id="rId19"/>
    <p:sldId id="277" r:id="rId20"/>
    <p:sldId id="276" r:id="rId21"/>
    <p:sldId id="275" r:id="rId22"/>
    <p:sldId id="270" r:id="rId23"/>
    <p:sldId id="269" r:id="rId24"/>
    <p:sldId id="280" r:id="rId25"/>
    <p:sldId id="268" r:id="rId26"/>
    <p:sldId id="281" r:id="rId27"/>
    <p:sldId id="283" r:id="rId28"/>
    <p:sldId id="284" r:id="rId29"/>
    <p:sldId id="285" r:id="rId30"/>
    <p:sldId id="289" r:id="rId31"/>
    <p:sldId id="290" r:id="rId32"/>
    <p:sldId id="286" r:id="rId33"/>
    <p:sldId id="287" r:id="rId34"/>
    <p:sldId id="288"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p:cViewPr varScale="1">
        <p:scale>
          <a:sx n="82" d="100"/>
          <a:sy n="82" d="100"/>
        </p:scale>
        <p:origin x="150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es Menifield" userId="d89bae61-8fbb-4633-a22f-32ccac0d57f1" providerId="ADAL" clId="{4C4B5CB4-9D5E-4371-971C-DAA9D11B0782}"/>
    <pc:docChg chg="custSel modSld">
      <pc:chgData name="Charles Menifield" userId="d89bae61-8fbb-4633-a22f-32ccac0d57f1" providerId="ADAL" clId="{4C4B5CB4-9D5E-4371-971C-DAA9D11B0782}" dt="2026-03-13T04:10:12.594" v="217" actId="20577"/>
      <pc:docMkLst>
        <pc:docMk/>
      </pc:docMkLst>
      <pc:sldChg chg="modSp mod">
        <pc:chgData name="Charles Menifield" userId="d89bae61-8fbb-4633-a22f-32ccac0d57f1" providerId="ADAL" clId="{4C4B5CB4-9D5E-4371-971C-DAA9D11B0782}" dt="2026-03-13T03:58:03.260" v="11" actId="6549"/>
        <pc:sldMkLst>
          <pc:docMk/>
          <pc:sldMk cId="0" sldId="260"/>
        </pc:sldMkLst>
        <pc:spChg chg="mod">
          <ac:chgData name="Charles Menifield" userId="d89bae61-8fbb-4633-a22f-32ccac0d57f1" providerId="ADAL" clId="{4C4B5CB4-9D5E-4371-971C-DAA9D11B0782}" dt="2026-03-13T03:58:03.260" v="11" actId="6549"/>
          <ac:spMkLst>
            <pc:docMk/>
            <pc:sldMk cId="0" sldId="260"/>
            <ac:spMk id="3" creationId="{00000000-0000-0000-0000-000000000000}"/>
          </ac:spMkLst>
        </pc:spChg>
      </pc:sldChg>
      <pc:sldChg chg="modSp mod">
        <pc:chgData name="Charles Menifield" userId="d89bae61-8fbb-4633-a22f-32ccac0d57f1" providerId="ADAL" clId="{4C4B5CB4-9D5E-4371-971C-DAA9D11B0782}" dt="2026-03-13T03:57:46.223" v="10" actId="20577"/>
        <pc:sldMkLst>
          <pc:docMk/>
          <pc:sldMk cId="0" sldId="261"/>
        </pc:sldMkLst>
        <pc:spChg chg="mod">
          <ac:chgData name="Charles Menifield" userId="d89bae61-8fbb-4633-a22f-32ccac0d57f1" providerId="ADAL" clId="{4C4B5CB4-9D5E-4371-971C-DAA9D11B0782}" dt="2026-03-13T03:57:46.223" v="10" actId="20577"/>
          <ac:spMkLst>
            <pc:docMk/>
            <pc:sldMk cId="0" sldId="261"/>
            <ac:spMk id="3" creationId="{00000000-0000-0000-0000-000000000000}"/>
          </ac:spMkLst>
        </pc:spChg>
      </pc:sldChg>
      <pc:sldChg chg="modSp mod">
        <pc:chgData name="Charles Menifield" userId="d89bae61-8fbb-4633-a22f-32ccac0d57f1" providerId="ADAL" clId="{4C4B5CB4-9D5E-4371-971C-DAA9D11B0782}" dt="2026-03-13T03:57:03.444" v="0" actId="6549"/>
        <pc:sldMkLst>
          <pc:docMk/>
          <pc:sldMk cId="0" sldId="263"/>
        </pc:sldMkLst>
        <pc:spChg chg="mod">
          <ac:chgData name="Charles Menifield" userId="d89bae61-8fbb-4633-a22f-32ccac0d57f1" providerId="ADAL" clId="{4C4B5CB4-9D5E-4371-971C-DAA9D11B0782}" dt="2026-03-13T03:57:03.444" v="0" actId="6549"/>
          <ac:spMkLst>
            <pc:docMk/>
            <pc:sldMk cId="0" sldId="263"/>
            <ac:spMk id="3" creationId="{00000000-0000-0000-0000-000000000000}"/>
          </ac:spMkLst>
        </pc:spChg>
      </pc:sldChg>
      <pc:sldChg chg="modSp mod">
        <pc:chgData name="Charles Menifield" userId="d89bae61-8fbb-4633-a22f-32ccac0d57f1" providerId="ADAL" clId="{4C4B5CB4-9D5E-4371-971C-DAA9D11B0782}" dt="2026-03-13T03:58:29.607" v="14" actId="20577"/>
        <pc:sldMkLst>
          <pc:docMk/>
          <pc:sldMk cId="0" sldId="266"/>
        </pc:sldMkLst>
        <pc:spChg chg="mod">
          <ac:chgData name="Charles Menifield" userId="d89bae61-8fbb-4633-a22f-32ccac0d57f1" providerId="ADAL" clId="{4C4B5CB4-9D5E-4371-971C-DAA9D11B0782}" dt="2026-03-13T03:58:29.607" v="14" actId="20577"/>
          <ac:spMkLst>
            <pc:docMk/>
            <pc:sldMk cId="0" sldId="266"/>
            <ac:spMk id="3" creationId="{00000000-0000-0000-0000-000000000000}"/>
          </ac:spMkLst>
        </pc:spChg>
      </pc:sldChg>
      <pc:sldChg chg="modSp mod">
        <pc:chgData name="Charles Menifield" userId="d89bae61-8fbb-4633-a22f-32ccac0d57f1" providerId="ADAL" clId="{4C4B5CB4-9D5E-4371-971C-DAA9D11B0782}" dt="2026-03-13T04:04:34.569" v="124" actId="20577"/>
        <pc:sldMkLst>
          <pc:docMk/>
          <pc:sldMk cId="0" sldId="268"/>
        </pc:sldMkLst>
        <pc:spChg chg="mod">
          <ac:chgData name="Charles Menifield" userId="d89bae61-8fbb-4633-a22f-32ccac0d57f1" providerId="ADAL" clId="{4C4B5CB4-9D5E-4371-971C-DAA9D11B0782}" dt="2026-03-13T04:04:34.569" v="124" actId="20577"/>
          <ac:spMkLst>
            <pc:docMk/>
            <pc:sldMk cId="0" sldId="268"/>
            <ac:spMk id="3" creationId="{00000000-0000-0000-0000-000000000000}"/>
          </ac:spMkLst>
        </pc:spChg>
      </pc:sldChg>
      <pc:sldChg chg="modSp mod">
        <pc:chgData name="Charles Menifield" userId="d89bae61-8fbb-4633-a22f-32ccac0d57f1" providerId="ADAL" clId="{4C4B5CB4-9D5E-4371-971C-DAA9D11B0782}" dt="2026-03-13T03:59:49.527" v="16" actId="6549"/>
        <pc:sldMkLst>
          <pc:docMk/>
          <pc:sldMk cId="0" sldId="272"/>
        </pc:sldMkLst>
        <pc:spChg chg="mod">
          <ac:chgData name="Charles Menifield" userId="d89bae61-8fbb-4633-a22f-32ccac0d57f1" providerId="ADAL" clId="{4C4B5CB4-9D5E-4371-971C-DAA9D11B0782}" dt="2026-03-13T03:59:49.527" v="16" actId="6549"/>
          <ac:spMkLst>
            <pc:docMk/>
            <pc:sldMk cId="0" sldId="272"/>
            <ac:spMk id="3" creationId="{00000000-0000-0000-0000-000000000000}"/>
          </ac:spMkLst>
        </pc:spChg>
      </pc:sldChg>
      <pc:sldChg chg="modSp mod">
        <pc:chgData name="Charles Menifield" userId="d89bae61-8fbb-4633-a22f-32ccac0d57f1" providerId="ADAL" clId="{4C4B5CB4-9D5E-4371-971C-DAA9D11B0782}" dt="2026-03-13T04:04:20.405" v="122" actId="20577"/>
        <pc:sldMkLst>
          <pc:docMk/>
          <pc:sldMk cId="0" sldId="280"/>
        </pc:sldMkLst>
        <pc:spChg chg="mod">
          <ac:chgData name="Charles Menifield" userId="d89bae61-8fbb-4633-a22f-32ccac0d57f1" providerId="ADAL" clId="{4C4B5CB4-9D5E-4371-971C-DAA9D11B0782}" dt="2026-03-13T04:04:20.405" v="122" actId="20577"/>
          <ac:spMkLst>
            <pc:docMk/>
            <pc:sldMk cId="0" sldId="280"/>
            <ac:spMk id="3" creationId="{00000000-0000-0000-0000-000000000000}"/>
          </ac:spMkLst>
        </pc:spChg>
      </pc:sldChg>
      <pc:sldChg chg="modSp mod">
        <pc:chgData name="Charles Menifield" userId="d89bae61-8fbb-4633-a22f-32ccac0d57f1" providerId="ADAL" clId="{4C4B5CB4-9D5E-4371-971C-DAA9D11B0782}" dt="2026-03-13T04:06:07.025" v="174" actId="27636"/>
        <pc:sldMkLst>
          <pc:docMk/>
          <pc:sldMk cId="0" sldId="281"/>
        </pc:sldMkLst>
        <pc:spChg chg="mod">
          <ac:chgData name="Charles Menifield" userId="d89bae61-8fbb-4633-a22f-32ccac0d57f1" providerId="ADAL" clId="{4C4B5CB4-9D5E-4371-971C-DAA9D11B0782}" dt="2026-03-13T04:06:07.025" v="174" actId="27636"/>
          <ac:spMkLst>
            <pc:docMk/>
            <pc:sldMk cId="0" sldId="281"/>
            <ac:spMk id="3" creationId="{00000000-0000-0000-0000-000000000000}"/>
          </ac:spMkLst>
        </pc:spChg>
      </pc:sldChg>
      <pc:sldChg chg="modSp mod">
        <pc:chgData name="Charles Menifield" userId="d89bae61-8fbb-4633-a22f-32ccac0d57f1" providerId="ADAL" clId="{4C4B5CB4-9D5E-4371-971C-DAA9D11B0782}" dt="2026-03-13T04:07:08.956" v="196" actId="20577"/>
        <pc:sldMkLst>
          <pc:docMk/>
          <pc:sldMk cId="0" sldId="283"/>
        </pc:sldMkLst>
        <pc:spChg chg="mod">
          <ac:chgData name="Charles Menifield" userId="d89bae61-8fbb-4633-a22f-32ccac0d57f1" providerId="ADAL" clId="{4C4B5CB4-9D5E-4371-971C-DAA9D11B0782}" dt="2026-03-13T04:07:08.956" v="196" actId="20577"/>
          <ac:spMkLst>
            <pc:docMk/>
            <pc:sldMk cId="0" sldId="283"/>
            <ac:spMk id="3" creationId="{00000000-0000-0000-0000-000000000000}"/>
          </ac:spMkLst>
        </pc:spChg>
      </pc:sldChg>
      <pc:sldChg chg="modSp mod">
        <pc:chgData name="Charles Menifield" userId="d89bae61-8fbb-4633-a22f-32ccac0d57f1" providerId="ADAL" clId="{4C4B5CB4-9D5E-4371-971C-DAA9D11B0782}" dt="2026-03-13T04:07:27.887" v="201" actId="20577"/>
        <pc:sldMkLst>
          <pc:docMk/>
          <pc:sldMk cId="0" sldId="284"/>
        </pc:sldMkLst>
        <pc:spChg chg="mod">
          <ac:chgData name="Charles Menifield" userId="d89bae61-8fbb-4633-a22f-32ccac0d57f1" providerId="ADAL" clId="{4C4B5CB4-9D5E-4371-971C-DAA9D11B0782}" dt="2026-03-13T04:07:27.887" v="201" actId="20577"/>
          <ac:spMkLst>
            <pc:docMk/>
            <pc:sldMk cId="0" sldId="284"/>
            <ac:spMk id="3" creationId="{00000000-0000-0000-0000-000000000000}"/>
          </ac:spMkLst>
        </pc:spChg>
      </pc:sldChg>
      <pc:sldChg chg="modSp mod">
        <pc:chgData name="Charles Menifield" userId="d89bae61-8fbb-4633-a22f-32ccac0d57f1" providerId="ADAL" clId="{4C4B5CB4-9D5E-4371-971C-DAA9D11B0782}" dt="2026-03-13T04:09:45.992" v="203" actId="20577"/>
        <pc:sldMkLst>
          <pc:docMk/>
          <pc:sldMk cId="0" sldId="286"/>
        </pc:sldMkLst>
        <pc:spChg chg="mod">
          <ac:chgData name="Charles Menifield" userId="d89bae61-8fbb-4633-a22f-32ccac0d57f1" providerId="ADAL" clId="{4C4B5CB4-9D5E-4371-971C-DAA9D11B0782}" dt="2026-03-13T04:09:45.992" v="203" actId="20577"/>
          <ac:spMkLst>
            <pc:docMk/>
            <pc:sldMk cId="0" sldId="286"/>
            <ac:spMk id="3" creationId="{00000000-0000-0000-0000-000000000000}"/>
          </ac:spMkLst>
        </pc:spChg>
      </pc:sldChg>
      <pc:sldChg chg="modSp mod">
        <pc:chgData name="Charles Menifield" userId="d89bae61-8fbb-4633-a22f-32ccac0d57f1" providerId="ADAL" clId="{4C4B5CB4-9D5E-4371-971C-DAA9D11B0782}" dt="2026-03-13T04:10:12.594" v="217" actId="20577"/>
        <pc:sldMkLst>
          <pc:docMk/>
          <pc:sldMk cId="0" sldId="287"/>
        </pc:sldMkLst>
        <pc:spChg chg="mod">
          <ac:chgData name="Charles Menifield" userId="d89bae61-8fbb-4633-a22f-32ccac0d57f1" providerId="ADAL" clId="{4C4B5CB4-9D5E-4371-971C-DAA9D11B0782}" dt="2026-03-13T04:10:12.594" v="217" actId="20577"/>
          <ac:spMkLst>
            <pc:docMk/>
            <pc:sldMk cId="0" sldId="287"/>
            <ac:spMk id="3" creationId="{00000000-0000-0000-0000-000000000000}"/>
          </ac:spMkLst>
        </pc:spChg>
      </pc:sldChg>
      <pc:sldChg chg="modSp mod">
        <pc:chgData name="Charles Menifield" userId="d89bae61-8fbb-4633-a22f-32ccac0d57f1" providerId="ADAL" clId="{4C4B5CB4-9D5E-4371-971C-DAA9D11B0782}" dt="2026-03-13T04:00:33.017" v="18" actId="20577"/>
        <pc:sldMkLst>
          <pc:docMk/>
          <pc:sldMk cId="2972865914" sldId="296"/>
        </pc:sldMkLst>
        <pc:spChg chg="mod">
          <ac:chgData name="Charles Menifield" userId="d89bae61-8fbb-4633-a22f-32ccac0d57f1" providerId="ADAL" clId="{4C4B5CB4-9D5E-4371-971C-DAA9D11B0782}" dt="2026-03-13T04:00:33.017" v="18" actId="20577"/>
          <ac:spMkLst>
            <pc:docMk/>
            <pc:sldMk cId="2972865914" sldId="296"/>
            <ac:spMk id="3" creationId="{00000000-0000-0000-0000-000000000000}"/>
          </ac:spMkLst>
        </pc:spChg>
      </pc:sldChg>
      <pc:sldChg chg="modSp mod">
        <pc:chgData name="Charles Menifield" userId="d89bae61-8fbb-4633-a22f-32ccac0d57f1" providerId="ADAL" clId="{4C4B5CB4-9D5E-4371-971C-DAA9D11B0782}" dt="2026-03-13T04:00:47.882" v="20" actId="20577"/>
        <pc:sldMkLst>
          <pc:docMk/>
          <pc:sldMk cId="4068717804" sldId="297"/>
        </pc:sldMkLst>
        <pc:spChg chg="mod">
          <ac:chgData name="Charles Menifield" userId="d89bae61-8fbb-4633-a22f-32ccac0d57f1" providerId="ADAL" clId="{4C4B5CB4-9D5E-4371-971C-DAA9D11B0782}" dt="2026-03-13T04:00:47.882" v="20" actId="20577"/>
          <ac:spMkLst>
            <pc:docMk/>
            <pc:sldMk cId="4068717804" sldId="297"/>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694ACE-34FA-49B8-8626-1F933313E0D1}" type="datetimeFigureOut">
              <a:rPr lang="en-US" smtClean="0"/>
              <a:pPr/>
              <a:t>3/12/2026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C234DA-9EFC-4F96-ACC2-2F237EAF442A}" type="slidenum">
              <a:rPr lang="en-US" smtClean="0"/>
              <a:pPr/>
              <a:t>‹#›</a:t>
            </a:fld>
            <a:endParaRPr lang="en-US"/>
          </a:p>
        </p:txBody>
      </p:sp>
    </p:spTree>
    <p:extLst>
      <p:ext uri="{BB962C8B-B14F-4D97-AF65-F5344CB8AC3E}">
        <p14:creationId xmlns:p14="http://schemas.microsoft.com/office/powerpoint/2010/main" val="3918922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1</a:t>
            </a:fld>
            <a:endParaRPr lang="en-US"/>
          </a:p>
        </p:txBody>
      </p:sp>
    </p:spTree>
    <p:extLst>
      <p:ext uri="{BB962C8B-B14F-4D97-AF65-F5344CB8AC3E}">
        <p14:creationId xmlns:p14="http://schemas.microsoft.com/office/powerpoint/2010/main" val="1317191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11</a:t>
            </a:fld>
            <a:endParaRPr lang="en-US"/>
          </a:p>
        </p:txBody>
      </p:sp>
    </p:spTree>
    <p:extLst>
      <p:ext uri="{BB962C8B-B14F-4D97-AF65-F5344CB8AC3E}">
        <p14:creationId xmlns:p14="http://schemas.microsoft.com/office/powerpoint/2010/main" val="4588422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12</a:t>
            </a:fld>
            <a:endParaRPr lang="en-US"/>
          </a:p>
        </p:txBody>
      </p:sp>
    </p:spTree>
    <p:extLst>
      <p:ext uri="{BB962C8B-B14F-4D97-AF65-F5344CB8AC3E}">
        <p14:creationId xmlns:p14="http://schemas.microsoft.com/office/powerpoint/2010/main" val="26809556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13</a:t>
            </a:fld>
            <a:endParaRPr lang="en-US"/>
          </a:p>
        </p:txBody>
      </p:sp>
    </p:spTree>
    <p:extLst>
      <p:ext uri="{BB962C8B-B14F-4D97-AF65-F5344CB8AC3E}">
        <p14:creationId xmlns:p14="http://schemas.microsoft.com/office/powerpoint/2010/main" val="21548232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14</a:t>
            </a:fld>
            <a:endParaRPr lang="en-US"/>
          </a:p>
        </p:txBody>
      </p:sp>
    </p:spTree>
    <p:extLst>
      <p:ext uri="{BB962C8B-B14F-4D97-AF65-F5344CB8AC3E}">
        <p14:creationId xmlns:p14="http://schemas.microsoft.com/office/powerpoint/2010/main" val="36357928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15</a:t>
            </a:fld>
            <a:endParaRPr lang="en-US"/>
          </a:p>
        </p:txBody>
      </p:sp>
    </p:spTree>
    <p:extLst>
      <p:ext uri="{BB962C8B-B14F-4D97-AF65-F5344CB8AC3E}">
        <p14:creationId xmlns:p14="http://schemas.microsoft.com/office/powerpoint/2010/main" val="18649754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18</a:t>
            </a:fld>
            <a:endParaRPr lang="en-US"/>
          </a:p>
        </p:txBody>
      </p:sp>
    </p:spTree>
    <p:extLst>
      <p:ext uri="{BB962C8B-B14F-4D97-AF65-F5344CB8AC3E}">
        <p14:creationId xmlns:p14="http://schemas.microsoft.com/office/powerpoint/2010/main" val="23374604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19</a:t>
            </a:fld>
            <a:endParaRPr lang="en-US"/>
          </a:p>
        </p:txBody>
      </p:sp>
    </p:spTree>
    <p:extLst>
      <p:ext uri="{BB962C8B-B14F-4D97-AF65-F5344CB8AC3E}">
        <p14:creationId xmlns:p14="http://schemas.microsoft.com/office/powerpoint/2010/main" val="19361250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20</a:t>
            </a:fld>
            <a:endParaRPr lang="en-US"/>
          </a:p>
        </p:txBody>
      </p:sp>
    </p:spTree>
    <p:extLst>
      <p:ext uri="{BB962C8B-B14F-4D97-AF65-F5344CB8AC3E}">
        <p14:creationId xmlns:p14="http://schemas.microsoft.com/office/powerpoint/2010/main" val="16524619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21</a:t>
            </a:fld>
            <a:endParaRPr lang="en-US"/>
          </a:p>
        </p:txBody>
      </p:sp>
    </p:spTree>
    <p:extLst>
      <p:ext uri="{BB962C8B-B14F-4D97-AF65-F5344CB8AC3E}">
        <p14:creationId xmlns:p14="http://schemas.microsoft.com/office/powerpoint/2010/main" val="20648838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22</a:t>
            </a:fld>
            <a:endParaRPr lang="en-US"/>
          </a:p>
        </p:txBody>
      </p:sp>
    </p:spTree>
    <p:extLst>
      <p:ext uri="{BB962C8B-B14F-4D97-AF65-F5344CB8AC3E}">
        <p14:creationId xmlns:p14="http://schemas.microsoft.com/office/powerpoint/2010/main" val="3015267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2</a:t>
            </a:fld>
            <a:endParaRPr lang="en-US"/>
          </a:p>
        </p:txBody>
      </p:sp>
    </p:spTree>
    <p:extLst>
      <p:ext uri="{BB962C8B-B14F-4D97-AF65-F5344CB8AC3E}">
        <p14:creationId xmlns:p14="http://schemas.microsoft.com/office/powerpoint/2010/main" val="32454614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23</a:t>
            </a:fld>
            <a:endParaRPr lang="en-US"/>
          </a:p>
        </p:txBody>
      </p:sp>
    </p:spTree>
    <p:extLst>
      <p:ext uri="{BB962C8B-B14F-4D97-AF65-F5344CB8AC3E}">
        <p14:creationId xmlns:p14="http://schemas.microsoft.com/office/powerpoint/2010/main" val="14647263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24</a:t>
            </a:fld>
            <a:endParaRPr lang="en-US"/>
          </a:p>
        </p:txBody>
      </p:sp>
    </p:spTree>
    <p:extLst>
      <p:ext uri="{BB962C8B-B14F-4D97-AF65-F5344CB8AC3E}">
        <p14:creationId xmlns:p14="http://schemas.microsoft.com/office/powerpoint/2010/main" val="20815216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25</a:t>
            </a:fld>
            <a:endParaRPr lang="en-US"/>
          </a:p>
        </p:txBody>
      </p:sp>
    </p:spTree>
    <p:extLst>
      <p:ext uri="{BB962C8B-B14F-4D97-AF65-F5344CB8AC3E}">
        <p14:creationId xmlns:p14="http://schemas.microsoft.com/office/powerpoint/2010/main" val="18491904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26</a:t>
            </a:fld>
            <a:endParaRPr lang="en-US"/>
          </a:p>
        </p:txBody>
      </p:sp>
    </p:spTree>
    <p:extLst>
      <p:ext uri="{BB962C8B-B14F-4D97-AF65-F5344CB8AC3E}">
        <p14:creationId xmlns:p14="http://schemas.microsoft.com/office/powerpoint/2010/main" val="21256248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27</a:t>
            </a:fld>
            <a:endParaRPr lang="en-US"/>
          </a:p>
        </p:txBody>
      </p:sp>
    </p:spTree>
    <p:extLst>
      <p:ext uri="{BB962C8B-B14F-4D97-AF65-F5344CB8AC3E}">
        <p14:creationId xmlns:p14="http://schemas.microsoft.com/office/powerpoint/2010/main" val="34123845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28</a:t>
            </a:fld>
            <a:endParaRPr lang="en-US"/>
          </a:p>
        </p:txBody>
      </p:sp>
    </p:spTree>
    <p:extLst>
      <p:ext uri="{BB962C8B-B14F-4D97-AF65-F5344CB8AC3E}">
        <p14:creationId xmlns:p14="http://schemas.microsoft.com/office/powerpoint/2010/main" val="3807531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29</a:t>
            </a:fld>
            <a:endParaRPr lang="en-US"/>
          </a:p>
        </p:txBody>
      </p:sp>
    </p:spTree>
    <p:extLst>
      <p:ext uri="{BB962C8B-B14F-4D97-AF65-F5344CB8AC3E}">
        <p14:creationId xmlns:p14="http://schemas.microsoft.com/office/powerpoint/2010/main" val="32140022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32</a:t>
            </a:fld>
            <a:endParaRPr lang="en-US"/>
          </a:p>
        </p:txBody>
      </p:sp>
    </p:spTree>
    <p:extLst>
      <p:ext uri="{BB962C8B-B14F-4D97-AF65-F5344CB8AC3E}">
        <p14:creationId xmlns:p14="http://schemas.microsoft.com/office/powerpoint/2010/main" val="19929297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33</a:t>
            </a:fld>
            <a:endParaRPr lang="en-US"/>
          </a:p>
        </p:txBody>
      </p:sp>
    </p:spTree>
    <p:extLst>
      <p:ext uri="{BB962C8B-B14F-4D97-AF65-F5344CB8AC3E}">
        <p14:creationId xmlns:p14="http://schemas.microsoft.com/office/powerpoint/2010/main" val="2365683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34</a:t>
            </a:fld>
            <a:endParaRPr lang="en-US"/>
          </a:p>
        </p:txBody>
      </p:sp>
    </p:spTree>
    <p:extLst>
      <p:ext uri="{BB962C8B-B14F-4D97-AF65-F5344CB8AC3E}">
        <p14:creationId xmlns:p14="http://schemas.microsoft.com/office/powerpoint/2010/main" val="2252977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3</a:t>
            </a:fld>
            <a:endParaRPr lang="en-US"/>
          </a:p>
        </p:txBody>
      </p:sp>
    </p:spTree>
    <p:extLst>
      <p:ext uri="{BB962C8B-B14F-4D97-AF65-F5344CB8AC3E}">
        <p14:creationId xmlns:p14="http://schemas.microsoft.com/office/powerpoint/2010/main" val="3104760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4</a:t>
            </a:fld>
            <a:endParaRPr lang="en-US"/>
          </a:p>
        </p:txBody>
      </p:sp>
    </p:spTree>
    <p:extLst>
      <p:ext uri="{BB962C8B-B14F-4D97-AF65-F5344CB8AC3E}">
        <p14:creationId xmlns:p14="http://schemas.microsoft.com/office/powerpoint/2010/main" val="2001079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6</a:t>
            </a:fld>
            <a:endParaRPr lang="en-US"/>
          </a:p>
        </p:txBody>
      </p:sp>
    </p:spTree>
    <p:extLst>
      <p:ext uri="{BB962C8B-B14F-4D97-AF65-F5344CB8AC3E}">
        <p14:creationId xmlns:p14="http://schemas.microsoft.com/office/powerpoint/2010/main" val="19504890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7</a:t>
            </a:fld>
            <a:endParaRPr lang="en-US"/>
          </a:p>
        </p:txBody>
      </p:sp>
    </p:spTree>
    <p:extLst>
      <p:ext uri="{BB962C8B-B14F-4D97-AF65-F5344CB8AC3E}">
        <p14:creationId xmlns:p14="http://schemas.microsoft.com/office/powerpoint/2010/main" val="27786176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8</a:t>
            </a:fld>
            <a:endParaRPr lang="en-US"/>
          </a:p>
        </p:txBody>
      </p:sp>
    </p:spTree>
    <p:extLst>
      <p:ext uri="{BB962C8B-B14F-4D97-AF65-F5344CB8AC3E}">
        <p14:creationId xmlns:p14="http://schemas.microsoft.com/office/powerpoint/2010/main" val="964777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9</a:t>
            </a:fld>
            <a:endParaRPr lang="en-US"/>
          </a:p>
        </p:txBody>
      </p:sp>
    </p:spTree>
    <p:extLst>
      <p:ext uri="{BB962C8B-B14F-4D97-AF65-F5344CB8AC3E}">
        <p14:creationId xmlns:p14="http://schemas.microsoft.com/office/powerpoint/2010/main" val="419288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C234DA-9EFC-4F96-ACC2-2F237EAF442A}" type="slidenum">
              <a:rPr lang="en-US" smtClean="0"/>
              <a:pPr/>
              <a:t>10</a:t>
            </a:fld>
            <a:endParaRPr lang="en-US"/>
          </a:p>
        </p:txBody>
      </p:sp>
    </p:spTree>
    <p:extLst>
      <p:ext uri="{BB962C8B-B14F-4D97-AF65-F5344CB8AC3E}">
        <p14:creationId xmlns:p14="http://schemas.microsoft.com/office/powerpoint/2010/main" val="547606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D1EFB8A-379B-4F51-9DB6-FB2AC7226643}" type="datetime1">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456C31-B764-4083-9C42-D1A088027D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EC3AD3-B267-40E5-86EF-52D35B5F7524}" type="datetime1">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456C31-B764-4083-9C42-D1A088027D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09A1604-F414-4C7E-90F0-FB23B3927B1A}" type="datetime1">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456C31-B764-4083-9C42-D1A088027D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730153-7130-4641-BB93-6445D66BD564}" type="datetime1">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456C31-B764-4083-9C42-D1A088027D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5ABA0D-E377-4CB2-9040-86CF11823AC7}" type="datetime1">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456C31-B764-4083-9C42-D1A088027D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87E563F-3A16-44C9-89EA-6E66689750CE}" type="datetime1">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456C31-B764-4083-9C42-D1A088027D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8E8BD5-9065-4FDD-BD2E-2B68EBE0AFE1}" type="datetime1">
              <a:rPr lang="en-US" smtClean="0"/>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456C31-B764-4083-9C42-D1A088027D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AE3BC0D-5E7D-4525-A892-B02585CE02DE}" type="datetime1">
              <a:rPr lang="en-US" smtClean="0"/>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456C31-B764-4083-9C42-D1A088027D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480F54-E8B2-423A-ABA7-199111F79082}" type="datetime1">
              <a:rPr lang="en-US" smtClean="0"/>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456C31-B764-4083-9C42-D1A088027D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E7AE2D-8CC2-4DB9-8E09-C2511AA99B6C}" type="datetime1">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456C31-B764-4083-9C42-D1A088027D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F35CF4-CEB8-454B-B6AD-64D900DAEE21}" type="datetime1">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456C31-B764-4083-9C42-D1A088027D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25F3AC-8BCD-4D63-9B73-1E4C46189588}" type="datetime1">
              <a:rPr lang="en-US" smtClean="0"/>
              <a:t>3/12/2026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456C31-B764-4083-9C42-D1A088027D0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Budgeting Techniques and Analytical Models</a:t>
            </a:r>
          </a:p>
        </p:txBody>
      </p:sp>
      <p:sp>
        <p:nvSpPr>
          <p:cNvPr id="3" name="Subtitle 2"/>
          <p:cNvSpPr>
            <a:spLocks noGrp="1"/>
          </p:cNvSpPr>
          <p:nvPr>
            <p:ph type="subTitle" idx="1"/>
          </p:nvPr>
        </p:nvSpPr>
        <p:spPr/>
        <p:txBody>
          <a:bodyPr/>
          <a:lstStyle/>
          <a:p>
            <a:r>
              <a:rPr lang="en-US" dirty="0"/>
              <a:t>Chapter 6</a:t>
            </a:r>
          </a:p>
        </p:txBody>
      </p:sp>
      <p:sp>
        <p:nvSpPr>
          <p:cNvPr id="4" name="Slide Number Placeholder 3"/>
          <p:cNvSpPr>
            <a:spLocks noGrp="1"/>
          </p:cNvSpPr>
          <p:nvPr>
            <p:ph type="sldNum" sz="quarter" idx="12"/>
          </p:nvPr>
        </p:nvSpPr>
        <p:spPr/>
        <p:txBody>
          <a:bodyPr/>
          <a:lstStyle/>
          <a:p>
            <a:fld id="{48456C31-B764-4083-9C42-D1A088027D05}"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Good Judgment-While a state or local government’s tax base may seem stable, it is important that estimators keep an eye on other nearby jurisdictions that may have an impact on their revenue estimates.  Further, estimators may receive estimates from other sources that are not inline with their estimates.</a:t>
            </a:r>
          </a:p>
        </p:txBody>
      </p:sp>
      <p:sp>
        <p:nvSpPr>
          <p:cNvPr id="4" name="Slide Number Placeholder 3"/>
          <p:cNvSpPr>
            <a:spLocks noGrp="1"/>
          </p:cNvSpPr>
          <p:nvPr>
            <p:ph type="sldNum" sz="quarter" idx="12"/>
          </p:nvPr>
        </p:nvSpPr>
        <p:spPr/>
        <p:txBody>
          <a:bodyPr/>
          <a:lstStyle/>
          <a:p>
            <a:fld id="{48456C31-B764-4083-9C42-D1A088027D05}"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Forecasting Models</a:t>
            </a:r>
          </a:p>
        </p:txBody>
      </p:sp>
      <p:sp>
        <p:nvSpPr>
          <p:cNvPr id="3" name="Content Placeholder 2"/>
          <p:cNvSpPr>
            <a:spLocks noGrp="1"/>
          </p:cNvSpPr>
          <p:nvPr>
            <p:ph idx="1"/>
          </p:nvPr>
        </p:nvSpPr>
        <p:spPr/>
        <p:txBody>
          <a:bodyPr>
            <a:normAutofit fontScale="77500" lnSpcReduction="20000"/>
          </a:bodyPr>
          <a:lstStyle/>
          <a:p>
            <a:r>
              <a:rPr lang="en-US" dirty="0"/>
              <a:t>Riley and Colby (1991) discuss five models that local governments can use when estimating revenue:</a:t>
            </a:r>
          </a:p>
          <a:p>
            <a:pPr lvl="1"/>
            <a:r>
              <a:rPr lang="en-US" b="1" dirty="0"/>
              <a:t>Simplistic</a:t>
            </a:r>
            <a:r>
              <a:rPr lang="en-US" dirty="0"/>
              <a:t> model-based on historical data.  An analyst would simply use trend analysis and extrapolate data for the current fiscal year.  In addition, expected changes in the use of services that might be relevant to revenue collections are also considered.</a:t>
            </a:r>
          </a:p>
          <a:p>
            <a:pPr lvl="1"/>
            <a:r>
              <a:rPr lang="en-US" b="1" dirty="0"/>
              <a:t>Multiple regression </a:t>
            </a:r>
            <a:r>
              <a:rPr lang="en-US" dirty="0"/>
              <a:t>model-uses factors such as unemployment, population shifts, and changes in the economy to predict revenue.</a:t>
            </a:r>
          </a:p>
          <a:p>
            <a:pPr lvl="1"/>
            <a:r>
              <a:rPr lang="en-US" b="1" dirty="0" err="1"/>
              <a:t>Microsimulation</a:t>
            </a:r>
            <a:r>
              <a:rPr lang="en-US" dirty="0"/>
              <a:t> model-uses various forms of data such as a sample of IRS returns to predict future trends.</a:t>
            </a:r>
          </a:p>
          <a:p>
            <a:pPr lvl="1"/>
            <a:r>
              <a:rPr lang="en-US" b="1" dirty="0"/>
              <a:t>Input-output</a:t>
            </a:r>
            <a:r>
              <a:rPr lang="en-US" dirty="0"/>
              <a:t> model-uses purchase and sales data to ascertain where the revenue is produced.</a:t>
            </a:r>
          </a:p>
          <a:p>
            <a:pPr lvl="1"/>
            <a:endParaRPr lang="en-US" dirty="0"/>
          </a:p>
        </p:txBody>
      </p:sp>
      <p:sp>
        <p:nvSpPr>
          <p:cNvPr id="4" name="Slide Number Placeholder 3"/>
          <p:cNvSpPr>
            <a:spLocks noGrp="1"/>
          </p:cNvSpPr>
          <p:nvPr>
            <p:ph type="sldNum" sz="quarter" idx="12"/>
          </p:nvPr>
        </p:nvSpPr>
        <p:spPr/>
        <p:txBody>
          <a:bodyPr/>
          <a:lstStyle/>
          <a:p>
            <a:fld id="{48456C31-B764-4083-9C42-D1A088027D05}"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Most local governments use the simplistic model because it is very clear-cut and uses data and financial resources that are readily available.  </a:t>
            </a:r>
          </a:p>
          <a:p>
            <a:r>
              <a:rPr lang="en-US" dirty="0"/>
              <a:t>State governments are more likely to use one of the more sophisticated models because their budgets are larger and a lot more complicated.</a:t>
            </a:r>
          </a:p>
        </p:txBody>
      </p:sp>
      <p:sp>
        <p:nvSpPr>
          <p:cNvPr id="4" name="Slide Number Placeholder 3"/>
          <p:cNvSpPr>
            <a:spLocks noGrp="1"/>
          </p:cNvSpPr>
          <p:nvPr>
            <p:ph type="sldNum" sz="quarter" idx="12"/>
          </p:nvPr>
        </p:nvSpPr>
        <p:spPr/>
        <p:txBody>
          <a:bodyPr/>
          <a:lstStyle/>
          <a:p>
            <a:fld id="{48456C31-B764-4083-9C42-D1A088027D05}"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Types of Forecasts</a:t>
            </a:r>
          </a:p>
        </p:txBody>
      </p:sp>
      <p:sp>
        <p:nvSpPr>
          <p:cNvPr id="3" name="Content Placeholder 2"/>
          <p:cNvSpPr>
            <a:spLocks noGrp="1"/>
          </p:cNvSpPr>
          <p:nvPr>
            <p:ph idx="1"/>
          </p:nvPr>
        </p:nvSpPr>
        <p:spPr/>
        <p:txBody>
          <a:bodyPr/>
          <a:lstStyle/>
          <a:p>
            <a:r>
              <a:rPr lang="en-US" dirty="0"/>
              <a:t>Status Quo Model: This model assumes that the future will look a lot like the present.  This model works well in stable governments.  The major advantage of the model is that it is simple and easy to administer.  The major disadvantage is that any shift in economic conditions will compromise the validity of the model.</a:t>
            </a:r>
          </a:p>
        </p:txBody>
      </p:sp>
      <p:sp>
        <p:nvSpPr>
          <p:cNvPr id="4" name="Slide Number Placeholder 3"/>
          <p:cNvSpPr>
            <a:spLocks noGrp="1"/>
          </p:cNvSpPr>
          <p:nvPr>
            <p:ph type="sldNum" sz="quarter" idx="12"/>
          </p:nvPr>
        </p:nvSpPr>
        <p:spPr/>
        <p:txBody>
          <a:bodyPr/>
          <a:lstStyle/>
          <a:p>
            <a:fld id="{48456C31-B764-4083-9C42-D1A088027D05}"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Extrapolation Model: This model uses current trends (time-series data) in revenue and expenditures to explain future revenue and expenditure trends.  Extrapolations can use constant increments, constant percentage changes, simple growth models using the average annual compounding formula, or linear or nonlinear time trends in which revenue for the budget year is estimated as an arithmetic function of time (R=a + </a:t>
            </a:r>
            <a:r>
              <a:rPr lang="en-US" dirty="0" err="1"/>
              <a:t>bt</a:t>
            </a:r>
            <a:r>
              <a:rPr lang="en-US" dirty="0"/>
              <a:t>).</a:t>
            </a:r>
          </a:p>
          <a:p>
            <a:r>
              <a:rPr lang="en-US" dirty="0"/>
              <a:t>For example, if property tax receipts have increased an average of 2% over the last five years, the model would assume that they would increase 2% during the forecasted year as well.</a:t>
            </a:r>
          </a:p>
        </p:txBody>
      </p:sp>
      <p:sp>
        <p:nvSpPr>
          <p:cNvPr id="4" name="Slide Number Placeholder 3"/>
          <p:cNvSpPr>
            <a:spLocks noGrp="1"/>
          </p:cNvSpPr>
          <p:nvPr>
            <p:ph type="sldNum" sz="quarter" idx="12"/>
          </p:nvPr>
        </p:nvSpPr>
        <p:spPr/>
        <p:txBody>
          <a:bodyPr/>
          <a:lstStyle/>
          <a:p>
            <a:fld id="{48456C31-B764-4083-9C42-D1A088027D05}"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Multiple Regression Model: A regression model is a more complex time series model that estimates revenue using several independent variables such as the unemployment rate and income levels.  The advantage of this model is that it is relatively simple  to estimate each revenue source  separately.</a:t>
            </a:r>
          </a:p>
        </p:txBody>
      </p:sp>
      <p:sp>
        <p:nvSpPr>
          <p:cNvPr id="4" name="Slide Number Placeholder 3"/>
          <p:cNvSpPr>
            <a:spLocks noGrp="1"/>
          </p:cNvSpPr>
          <p:nvPr>
            <p:ph type="sldNum" sz="quarter" idx="12"/>
          </p:nvPr>
        </p:nvSpPr>
        <p:spPr/>
        <p:txBody>
          <a:bodyPr/>
          <a:lstStyle/>
          <a:p>
            <a:fld id="{48456C31-B764-4083-9C42-D1A088027D05}"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Benefit Analysis</a:t>
            </a:r>
          </a:p>
        </p:txBody>
      </p:sp>
      <p:sp>
        <p:nvSpPr>
          <p:cNvPr id="3" name="Content Placeholder 2"/>
          <p:cNvSpPr>
            <a:spLocks noGrp="1"/>
          </p:cNvSpPr>
          <p:nvPr>
            <p:ph idx="1"/>
          </p:nvPr>
        </p:nvSpPr>
        <p:spPr/>
        <p:txBody>
          <a:bodyPr/>
          <a:lstStyle/>
          <a:p>
            <a:r>
              <a:rPr lang="en-US" dirty="0"/>
              <a:t>Compares the cost of a program with the benefits of the program. The alternative that yields the greatest net benefit at the least amount of cost is normally chosen.</a:t>
            </a:r>
          </a:p>
        </p:txBody>
      </p:sp>
      <p:sp>
        <p:nvSpPr>
          <p:cNvPr id="4" name="Slide Number Placeholder 3"/>
          <p:cNvSpPr>
            <a:spLocks noGrp="1"/>
          </p:cNvSpPr>
          <p:nvPr>
            <p:ph type="sldNum" sz="quarter" idx="12"/>
          </p:nvPr>
        </p:nvSpPr>
        <p:spPr/>
        <p:txBody>
          <a:bodyPr/>
          <a:lstStyle/>
          <a:p>
            <a:fld id="{48456C31-B764-4083-9C42-D1A088027D05}" type="slidenum">
              <a:rPr lang="en-US" smtClean="0"/>
              <a:pPr/>
              <a:t>16</a:t>
            </a:fld>
            <a:endParaRPr lang="en-US"/>
          </a:p>
        </p:txBody>
      </p:sp>
    </p:spTree>
    <p:extLst>
      <p:ext uri="{BB962C8B-B14F-4D97-AF65-F5344CB8AC3E}">
        <p14:creationId xmlns:p14="http://schemas.microsoft.com/office/powerpoint/2010/main" val="2972865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Effectiveness Analysis</a:t>
            </a:r>
          </a:p>
        </p:txBody>
      </p:sp>
      <p:sp>
        <p:nvSpPr>
          <p:cNvPr id="3" name="Content Placeholder 2"/>
          <p:cNvSpPr>
            <a:spLocks noGrp="1"/>
          </p:cNvSpPr>
          <p:nvPr>
            <p:ph idx="1"/>
          </p:nvPr>
        </p:nvSpPr>
        <p:spPr/>
        <p:txBody>
          <a:bodyPr/>
          <a:lstStyle/>
          <a:p>
            <a:r>
              <a:rPr lang="en-US" dirty="0"/>
              <a:t>Assumes that there are benefits and concentrates on spending the least amount of funds to achieve the objective. Another way to look at cost-effectiveness is to examine all viable policy options and determine which option is the most cost efficient. </a:t>
            </a:r>
          </a:p>
        </p:txBody>
      </p:sp>
      <p:sp>
        <p:nvSpPr>
          <p:cNvPr id="4" name="Slide Number Placeholder 3"/>
          <p:cNvSpPr>
            <a:spLocks noGrp="1"/>
          </p:cNvSpPr>
          <p:nvPr>
            <p:ph type="sldNum" sz="quarter" idx="12"/>
          </p:nvPr>
        </p:nvSpPr>
        <p:spPr/>
        <p:txBody>
          <a:bodyPr/>
          <a:lstStyle/>
          <a:p>
            <a:fld id="{48456C31-B764-4083-9C42-D1A088027D05}" type="slidenum">
              <a:rPr lang="en-US" smtClean="0"/>
              <a:pPr/>
              <a:t>17</a:t>
            </a:fld>
            <a:endParaRPr lang="en-US"/>
          </a:p>
        </p:txBody>
      </p:sp>
    </p:spTree>
    <p:extLst>
      <p:ext uri="{BB962C8B-B14F-4D97-AF65-F5344CB8AC3E}">
        <p14:creationId xmlns:p14="http://schemas.microsoft.com/office/powerpoint/2010/main" val="4068717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Decision Making Tools</a:t>
            </a:r>
          </a:p>
        </p:txBody>
      </p:sp>
      <p:sp>
        <p:nvSpPr>
          <p:cNvPr id="3" name="Content Placeholder 2"/>
          <p:cNvSpPr>
            <a:spLocks noGrp="1"/>
          </p:cNvSpPr>
          <p:nvPr>
            <p:ph idx="1"/>
          </p:nvPr>
        </p:nvSpPr>
        <p:spPr/>
        <p:txBody>
          <a:bodyPr>
            <a:normAutofit fontScale="92500" lnSpcReduction="10000"/>
          </a:bodyPr>
          <a:lstStyle/>
          <a:p>
            <a:r>
              <a:rPr lang="en-US" dirty="0"/>
              <a:t>Discounting to present value is a very useful tool for public administrators because it considers the value of the dollar today relative to some other period in time.</a:t>
            </a:r>
          </a:p>
          <a:p>
            <a:r>
              <a:rPr lang="en-US" dirty="0"/>
              <a:t>Analysts will find discounting useful when comparing two items that occur during different periods with similar financing methods.  For example, leasing versus purchasing items or contracting out versus providing the service from within the government.</a:t>
            </a:r>
          </a:p>
        </p:txBody>
      </p:sp>
      <p:sp>
        <p:nvSpPr>
          <p:cNvPr id="4" name="Slide Number Placeholder 3"/>
          <p:cNvSpPr>
            <a:spLocks noGrp="1"/>
          </p:cNvSpPr>
          <p:nvPr>
            <p:ph type="sldNum" sz="quarter" idx="12"/>
          </p:nvPr>
        </p:nvSpPr>
        <p:spPr/>
        <p:txBody>
          <a:bodyPr/>
          <a:lstStyle/>
          <a:p>
            <a:fld id="{48456C31-B764-4083-9C42-D1A088027D05}"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Discounting serves two main purposes:</a:t>
            </a:r>
          </a:p>
          <a:p>
            <a:pPr lvl="1"/>
            <a:r>
              <a:rPr lang="en-US" dirty="0"/>
              <a:t>First, funds are diverted from the private sector to the public sector.  If these fund reap at least a dollar for dollar ratio, then it is feasible from an economic perspective to provide the service from within the government.</a:t>
            </a:r>
          </a:p>
          <a:p>
            <a:pPr lvl="1"/>
            <a:r>
              <a:rPr lang="en-US" dirty="0"/>
              <a:t>Second, citizens prefer to reap the benefits of spending now rather than in the future.  Hence, citizens are aware that the spending power of a dollar is greater today than it is in the future and are not inclined to endorse it in the future and are not inclined to endorse programs or invest money unless the interest is likely to reap greater future benefits.</a:t>
            </a:r>
          </a:p>
        </p:txBody>
      </p:sp>
      <p:sp>
        <p:nvSpPr>
          <p:cNvPr id="4" name="Slide Number Placeholder 3"/>
          <p:cNvSpPr>
            <a:spLocks noGrp="1"/>
          </p:cNvSpPr>
          <p:nvPr>
            <p:ph type="sldNum" sz="quarter" idx="12"/>
          </p:nvPr>
        </p:nvSpPr>
        <p:spPr/>
        <p:txBody>
          <a:bodyPr/>
          <a:lstStyle/>
          <a:p>
            <a:fld id="{48456C31-B764-4083-9C42-D1A088027D05}"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a lot of cases, governments provide services that cannot be performed or are too large to be provided by the private sector or through normal market forces.  As a result, it is imperative that budget analysts apply various analytical techniques and models to their analysis in order to determine the most efficient and effective approach.</a:t>
            </a:r>
          </a:p>
        </p:txBody>
      </p:sp>
      <p:sp>
        <p:nvSpPr>
          <p:cNvPr id="4" name="Slide Number Placeholder 3"/>
          <p:cNvSpPr>
            <a:spLocks noGrp="1"/>
          </p:cNvSpPr>
          <p:nvPr>
            <p:ph type="sldNum" sz="quarter" idx="12"/>
          </p:nvPr>
        </p:nvSpPr>
        <p:spPr/>
        <p:txBody>
          <a:bodyPr/>
          <a:lstStyle/>
          <a:p>
            <a:fld id="{48456C31-B764-4083-9C42-D1A088027D05}"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If we had a choice, we would like our money to increase in value over time, rather than decrease.  Discounting works similar to compounded interest collected on a savings account in reverse.  </a:t>
            </a:r>
          </a:p>
          <a:p>
            <a:r>
              <a:rPr lang="en-US" dirty="0"/>
              <a:t>For example, if we were contemplating putting $10,000.00 in a saving account at a 6% interest rate, we would want to make sure that the spending power of principal and interest ($10,600.00) will equal or exceed its current value in one year.</a:t>
            </a:r>
          </a:p>
          <a:p>
            <a:r>
              <a:rPr lang="en-US" dirty="0"/>
              <a:t>If principal and interest does not equal or exceed the current value, then it would not be economically feasible to put money into the account.</a:t>
            </a:r>
          </a:p>
        </p:txBody>
      </p:sp>
      <p:sp>
        <p:nvSpPr>
          <p:cNvPr id="4" name="Slide Number Placeholder 3"/>
          <p:cNvSpPr>
            <a:spLocks noGrp="1"/>
          </p:cNvSpPr>
          <p:nvPr>
            <p:ph type="sldNum" sz="quarter" idx="12"/>
          </p:nvPr>
        </p:nvSpPr>
        <p:spPr/>
        <p:txBody>
          <a:bodyPr/>
          <a:lstStyle/>
          <a:p>
            <a:fld id="{48456C31-B764-4083-9C42-D1A088027D05}"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6% interest rate measures our willingness to trade $10,000.00 today (PV) for $10,600.00 in twelve months (FV).  </a:t>
            </a:r>
          </a:p>
          <a:p>
            <a:r>
              <a:rPr lang="en-US" dirty="0"/>
              <a:t>Interest rates calculate future values, while discount rates calculate present value.</a:t>
            </a:r>
          </a:p>
        </p:txBody>
      </p:sp>
      <p:sp>
        <p:nvSpPr>
          <p:cNvPr id="4" name="Slide Number Placeholder 3"/>
          <p:cNvSpPr>
            <a:spLocks noGrp="1"/>
          </p:cNvSpPr>
          <p:nvPr>
            <p:ph type="sldNum" sz="quarter" idx="12"/>
          </p:nvPr>
        </p:nvSpPr>
        <p:spPr/>
        <p:txBody>
          <a:bodyPr/>
          <a:lstStyle/>
          <a:p>
            <a:fld id="{48456C31-B764-4083-9C42-D1A088027D05}"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Future Value</a:t>
            </a:r>
          </a:p>
        </p:txBody>
      </p:sp>
      <p:sp>
        <p:nvSpPr>
          <p:cNvPr id="3" name="Content Placeholder 2"/>
          <p:cNvSpPr>
            <a:spLocks noGrp="1"/>
          </p:cNvSpPr>
          <p:nvPr>
            <p:ph idx="1"/>
          </p:nvPr>
        </p:nvSpPr>
        <p:spPr/>
        <p:txBody>
          <a:bodyPr/>
          <a:lstStyle/>
          <a:p>
            <a:r>
              <a:rPr lang="en-US" dirty="0"/>
              <a:t>Future Value (FV)=Present Value (PV) X (One + Interest Rate (IR)</a:t>
            </a:r>
          </a:p>
          <a:p>
            <a:r>
              <a:rPr lang="en-US" dirty="0"/>
              <a:t>FV=$10,000.00 X (1 + .06)</a:t>
            </a:r>
          </a:p>
          <a:p>
            <a:r>
              <a:rPr lang="en-US" dirty="0"/>
              <a:t>FV=$10,600.00</a:t>
            </a:r>
          </a:p>
        </p:txBody>
      </p:sp>
      <p:sp>
        <p:nvSpPr>
          <p:cNvPr id="4" name="Slide Number Placeholder 3"/>
          <p:cNvSpPr>
            <a:spLocks noGrp="1"/>
          </p:cNvSpPr>
          <p:nvPr>
            <p:ph type="sldNum" sz="quarter" idx="12"/>
          </p:nvPr>
        </p:nvSpPr>
        <p:spPr/>
        <p:txBody>
          <a:bodyPr/>
          <a:lstStyle/>
          <a:p>
            <a:fld id="{48456C31-B764-4083-9C42-D1A088027D05}"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Present Value</a:t>
            </a:r>
          </a:p>
        </p:txBody>
      </p:sp>
      <p:sp>
        <p:nvSpPr>
          <p:cNvPr id="3" name="Content Placeholder 2"/>
          <p:cNvSpPr>
            <a:spLocks noGrp="1"/>
          </p:cNvSpPr>
          <p:nvPr>
            <p:ph idx="1"/>
          </p:nvPr>
        </p:nvSpPr>
        <p:spPr/>
        <p:txBody>
          <a:bodyPr/>
          <a:lstStyle/>
          <a:p>
            <a:r>
              <a:rPr lang="en-US" dirty="0"/>
              <a:t>Present value is calculated using the same data as future value.  However, the term discount rate is used rather than interest rate because of the value of the amount to compensate us for the delay in receiving the benefit.  Hence, we are putting a value on time.</a:t>
            </a:r>
          </a:p>
        </p:txBody>
      </p:sp>
      <p:sp>
        <p:nvSpPr>
          <p:cNvPr id="4" name="Slide Number Placeholder 3"/>
          <p:cNvSpPr>
            <a:spLocks noGrp="1"/>
          </p:cNvSpPr>
          <p:nvPr>
            <p:ph type="sldNum" sz="quarter" idx="12"/>
          </p:nvPr>
        </p:nvSpPr>
        <p:spPr/>
        <p:txBody>
          <a:bodyPr/>
          <a:lstStyle/>
          <a:p>
            <a:fld id="{48456C31-B764-4083-9C42-D1A088027D05}"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Discount to the Present Value=Future Value/(1 + IR)</a:t>
            </a:r>
          </a:p>
          <a:p>
            <a:r>
              <a:rPr lang="en-US" dirty="0"/>
              <a:t>See example 6.2 for a full description of Discounting.</a:t>
            </a:r>
          </a:p>
        </p:txBody>
      </p:sp>
      <p:sp>
        <p:nvSpPr>
          <p:cNvPr id="4" name="Slide Number Placeholder 3"/>
          <p:cNvSpPr>
            <a:spLocks noGrp="1"/>
          </p:cNvSpPr>
          <p:nvPr>
            <p:ph type="sldNum" sz="quarter" idx="12"/>
          </p:nvPr>
        </p:nvSpPr>
        <p:spPr/>
        <p:txBody>
          <a:bodyPr/>
          <a:lstStyle/>
          <a:p>
            <a:fld id="{48456C31-B764-4083-9C42-D1A088027D05}"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Rate of Return</a:t>
            </a:r>
          </a:p>
        </p:txBody>
      </p:sp>
      <p:sp>
        <p:nvSpPr>
          <p:cNvPr id="3" name="Content Placeholder 2"/>
          <p:cNvSpPr>
            <a:spLocks noGrp="1"/>
          </p:cNvSpPr>
          <p:nvPr>
            <p:ph idx="1"/>
          </p:nvPr>
        </p:nvSpPr>
        <p:spPr/>
        <p:txBody>
          <a:bodyPr>
            <a:normAutofit fontScale="92500" lnSpcReduction="20000"/>
          </a:bodyPr>
          <a:lstStyle/>
          <a:p>
            <a:r>
              <a:rPr lang="en-US" dirty="0"/>
              <a:t>The rate of return (RI) is a private sector technique that solves for the rate of return on investments.  In some instances, government officials have to decide if it is economically feasible to provide a service or contract the service out to the private sector.</a:t>
            </a:r>
          </a:p>
          <a:p>
            <a:r>
              <a:rPr lang="en-US" dirty="0"/>
              <a:t>RI is calculated by dividing the net yearly/annual savings by the average investment in the project.  The underlying assumption in this technique is that government entities depreciate assets on an annual basis.</a:t>
            </a:r>
          </a:p>
        </p:txBody>
      </p:sp>
      <p:sp>
        <p:nvSpPr>
          <p:cNvPr id="4" name="Slide Number Placeholder 3"/>
          <p:cNvSpPr>
            <a:spLocks noGrp="1"/>
          </p:cNvSpPr>
          <p:nvPr>
            <p:ph type="sldNum" sz="quarter" idx="12"/>
          </p:nvPr>
        </p:nvSpPr>
        <p:spPr/>
        <p:txBody>
          <a:bodyPr/>
          <a:lstStyle/>
          <a:p>
            <a:fld id="{48456C31-B764-4083-9C42-D1A088027D05}"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914400"/>
            <a:ext cx="8229600" cy="5441950"/>
          </a:xfrm>
        </p:spPr>
        <p:txBody>
          <a:bodyPr>
            <a:normAutofit fontScale="55000" lnSpcReduction="20000"/>
          </a:bodyPr>
          <a:lstStyle/>
          <a:p>
            <a:r>
              <a:rPr lang="en-US" sz="3600" dirty="0"/>
              <a:t>Calculate annual depreciation using the following formula:</a:t>
            </a:r>
          </a:p>
          <a:p>
            <a:pPr lvl="1">
              <a:buNone/>
            </a:pPr>
            <a:r>
              <a:rPr lang="en-US" sz="3600" dirty="0"/>
              <a:t>I (Initial Investment)/ EL (Expected Asset Life)=AD (Annual Depreciation)</a:t>
            </a:r>
          </a:p>
          <a:p>
            <a:pPr lvl="1">
              <a:buNone/>
            </a:pPr>
            <a:r>
              <a:rPr lang="en-US" sz="3600" dirty="0"/>
              <a:t>For example: $150,000.00/6=$25,000.00</a:t>
            </a:r>
          </a:p>
          <a:p>
            <a:pPr lvl="1">
              <a:buNone/>
            </a:pPr>
            <a:r>
              <a:rPr lang="en-US" sz="3600" dirty="0"/>
              <a:t>Next, we calculate the average investment (AI):</a:t>
            </a:r>
          </a:p>
          <a:p>
            <a:pPr lvl="1">
              <a:buNone/>
            </a:pPr>
            <a:r>
              <a:rPr lang="en-US" sz="3600" dirty="0"/>
              <a:t>First Year Value (FI) + Last Year Value (LI)/2=Average Investment (AI)</a:t>
            </a:r>
          </a:p>
          <a:p>
            <a:pPr lvl="1">
              <a:buNone/>
            </a:pPr>
            <a:r>
              <a:rPr lang="en-US" sz="3600" dirty="0"/>
              <a:t>$150,000 + $25,000/2=$87,500</a:t>
            </a:r>
          </a:p>
          <a:p>
            <a:pPr lvl="1">
              <a:buNone/>
            </a:pPr>
            <a:r>
              <a:rPr lang="en-US" sz="3600" dirty="0"/>
              <a:t>After doing the math, we see that the rate of return on the average investment is 53.7% using this formula</a:t>
            </a:r>
          </a:p>
          <a:p>
            <a:pPr lvl="1">
              <a:buNone/>
            </a:pPr>
            <a:r>
              <a:rPr lang="en-US" sz="3600" dirty="0"/>
              <a:t>Annual Savings (AS)/Average Investment (AI)=Rate of Return (RI)</a:t>
            </a:r>
          </a:p>
          <a:p>
            <a:pPr lvl="1">
              <a:buNone/>
            </a:pPr>
            <a:r>
              <a:rPr lang="en-US" sz="3600" dirty="0"/>
              <a:t>$47,500/$87,500=.543 or 54.3%</a:t>
            </a:r>
          </a:p>
          <a:p>
            <a:pPr lvl="1">
              <a:buNone/>
            </a:pPr>
            <a:endParaRPr lang="en-US" sz="3600" dirty="0"/>
          </a:p>
          <a:p>
            <a:pPr lvl="1">
              <a:buNone/>
            </a:pPr>
            <a:r>
              <a:rPr lang="en-US" sz="3600" dirty="0"/>
              <a:t>City officials have to decide if a 54.3% rate is large enough to justify the project.</a:t>
            </a:r>
          </a:p>
          <a:p>
            <a:pPr lvl="1">
              <a:buNone/>
            </a:pPr>
            <a:r>
              <a:rPr lang="en-US" sz="3600" dirty="0"/>
              <a:t>There is not an exact cut off for an acceptable rate of return, one can follow a basic rule, a larger rate of return is more acceptable than a smaller rate of return.  In this case, 54.3% is not as good as 75%, but better than 40%.</a:t>
            </a:r>
          </a:p>
          <a:p>
            <a:pPr lvl="1">
              <a:buNone/>
            </a:pPr>
            <a:endParaRPr lang="en-US" dirty="0"/>
          </a:p>
        </p:txBody>
      </p:sp>
      <p:sp>
        <p:nvSpPr>
          <p:cNvPr id="4" name="Slide Number Placeholder 3"/>
          <p:cNvSpPr>
            <a:spLocks noGrp="1"/>
          </p:cNvSpPr>
          <p:nvPr>
            <p:ph type="sldNum" sz="quarter" idx="12"/>
          </p:nvPr>
        </p:nvSpPr>
        <p:spPr/>
        <p:txBody>
          <a:bodyPr/>
          <a:lstStyle/>
          <a:p>
            <a:fld id="{48456C31-B764-4083-9C42-D1A088027D05}"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Payback Method</a:t>
            </a:r>
          </a:p>
        </p:txBody>
      </p:sp>
      <p:sp>
        <p:nvSpPr>
          <p:cNvPr id="3" name="Content Placeholder 2"/>
          <p:cNvSpPr>
            <a:spLocks noGrp="1"/>
          </p:cNvSpPr>
          <p:nvPr>
            <p:ph idx="1"/>
          </p:nvPr>
        </p:nvSpPr>
        <p:spPr/>
        <p:txBody>
          <a:bodyPr>
            <a:normAutofit fontScale="77500" lnSpcReduction="20000"/>
          </a:bodyPr>
          <a:lstStyle/>
          <a:p>
            <a:r>
              <a:rPr lang="en-US" dirty="0"/>
              <a:t>The payback method is a tool that allows decision makers to examine the time needed to recover an investment through net annual savings.  In simple terms, how much time is needed to recover the cost of the investment? </a:t>
            </a:r>
          </a:p>
          <a:p>
            <a:r>
              <a:rPr lang="en-US" dirty="0"/>
              <a:t>The first things we must do is calculate the net annual cash flow savings:</a:t>
            </a:r>
          </a:p>
          <a:p>
            <a:pPr lvl="1">
              <a:buNone/>
            </a:pPr>
            <a:r>
              <a:rPr lang="en-US" dirty="0"/>
              <a:t>Net Annual Cash Flow Savings (NSAV)=Annual Saving (AS)-Operating Cost (OC).</a:t>
            </a:r>
          </a:p>
          <a:p>
            <a:pPr lvl="1">
              <a:buNone/>
            </a:pPr>
            <a:r>
              <a:rPr lang="en-US" dirty="0"/>
              <a:t>To determine the payback period, we divide the annual investment (Ai) b the net annual cash flow savings (NSAV).</a:t>
            </a:r>
          </a:p>
          <a:p>
            <a:pPr lvl="1">
              <a:buNone/>
            </a:pPr>
            <a:r>
              <a:rPr lang="en-US" dirty="0"/>
              <a:t>For example, $150,000 (investment in computers)/$22,5000=6.6 years.</a:t>
            </a:r>
          </a:p>
          <a:p>
            <a:pPr lvl="1">
              <a:buNone/>
            </a:pPr>
            <a:r>
              <a:rPr lang="en-US" dirty="0"/>
              <a:t>The basic goal is to ensure that the expected life of the investment is greater than the pay back period. </a:t>
            </a:r>
          </a:p>
        </p:txBody>
      </p:sp>
      <p:sp>
        <p:nvSpPr>
          <p:cNvPr id="4" name="Slide Number Placeholder 3"/>
          <p:cNvSpPr>
            <a:spLocks noGrp="1"/>
          </p:cNvSpPr>
          <p:nvPr>
            <p:ph type="sldNum" sz="quarter" idx="12"/>
          </p:nvPr>
        </p:nvSpPr>
        <p:spPr/>
        <p:txBody>
          <a:bodyPr/>
          <a:lstStyle/>
          <a:p>
            <a:fld id="{48456C31-B764-4083-9C42-D1A088027D05}"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This model can be modified a bit to calculate the remaining life (RL) of an asset and actual savings (</a:t>
            </a:r>
            <a:r>
              <a:rPr lang="en-US" dirty="0" err="1"/>
              <a:t>aS</a:t>
            </a:r>
            <a:r>
              <a:rPr lang="en-US" dirty="0"/>
              <a:t>).  Using the above example, we can calculate RL using this formula:</a:t>
            </a:r>
          </a:p>
          <a:p>
            <a:r>
              <a:rPr lang="en-US" dirty="0"/>
              <a:t>EL-PP=RL</a:t>
            </a:r>
          </a:p>
          <a:p>
            <a:r>
              <a:rPr lang="en-US" dirty="0"/>
              <a:t>6-6.6=-.6 years (In this example, the computers fall .6 years short of the period needed to pay for them.  This would not be a great investment.</a:t>
            </a:r>
          </a:p>
          <a:p>
            <a:pPr>
              <a:buNone/>
            </a:pPr>
            <a:endParaRPr lang="en-US" dirty="0"/>
          </a:p>
        </p:txBody>
      </p:sp>
      <p:sp>
        <p:nvSpPr>
          <p:cNvPr id="4" name="Slide Number Placeholder 3"/>
          <p:cNvSpPr>
            <a:spLocks noGrp="1"/>
          </p:cNvSpPr>
          <p:nvPr>
            <p:ph type="sldNum" sz="quarter" idx="12"/>
          </p:nvPr>
        </p:nvSpPr>
        <p:spPr/>
        <p:txBody>
          <a:bodyPr/>
          <a:lstStyle/>
          <a:p>
            <a:fld id="{48456C31-B764-4083-9C42-D1A088027D05}"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Actual savings can be determined using the formula:</a:t>
            </a:r>
          </a:p>
          <a:p>
            <a:r>
              <a:rPr lang="en-US" dirty="0"/>
              <a:t>RL X AS=</a:t>
            </a:r>
            <a:r>
              <a:rPr lang="en-US" dirty="0" err="1"/>
              <a:t>aS</a:t>
            </a:r>
            <a:endParaRPr lang="en-US" dirty="0"/>
          </a:p>
          <a:p>
            <a:r>
              <a:rPr lang="en-US" dirty="0"/>
              <a:t>So -.6X$47,5000=0</a:t>
            </a:r>
          </a:p>
          <a:p>
            <a:r>
              <a:rPr lang="en-US" dirty="0"/>
              <a:t>We would have a net sum of zero since we are not saving any money.</a:t>
            </a:r>
          </a:p>
          <a:p>
            <a:r>
              <a:rPr lang="en-US" dirty="0"/>
              <a:t>RL and AS must be positive numbers  in order to reap savings.</a:t>
            </a:r>
          </a:p>
          <a:p>
            <a:r>
              <a:rPr lang="en-US" dirty="0"/>
              <a:t>Realistically, you want the item of expenditure to last longer than the period needed to pay for it.</a:t>
            </a:r>
          </a:p>
        </p:txBody>
      </p:sp>
      <p:sp>
        <p:nvSpPr>
          <p:cNvPr id="4" name="Slide Number Placeholder 3"/>
          <p:cNvSpPr>
            <a:spLocks noGrp="1"/>
          </p:cNvSpPr>
          <p:nvPr>
            <p:ph type="sldNum" sz="quarter" idx="12"/>
          </p:nvPr>
        </p:nvSpPr>
        <p:spPr/>
        <p:txBody>
          <a:bodyPr/>
          <a:lstStyle/>
          <a:p>
            <a:fld id="{48456C31-B764-4083-9C42-D1A088027D05}"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This chapter discusses several practical techniques and analytical models that are useful in assisting state and local budget analyst in dealing with spending issues from an array of different perspectives.</a:t>
            </a:r>
          </a:p>
        </p:txBody>
      </p:sp>
      <p:sp>
        <p:nvSpPr>
          <p:cNvPr id="4" name="Slide Number Placeholder 3"/>
          <p:cNvSpPr>
            <a:spLocks noGrp="1"/>
          </p:cNvSpPr>
          <p:nvPr>
            <p:ph type="sldNum" sz="quarter" idx="12"/>
          </p:nvPr>
        </p:nvSpPr>
        <p:spPr/>
        <p:txBody>
          <a:bodyPr/>
          <a:lstStyle/>
          <a:p>
            <a:fld id="{48456C31-B764-4083-9C42-D1A088027D05}"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142999"/>
          </a:xfrm>
        </p:spPr>
        <p:txBody>
          <a:bodyPr/>
          <a:lstStyle/>
          <a:p>
            <a:r>
              <a:rPr lang="en-US" dirty="0"/>
              <a:t>Breakeven Analysis</a:t>
            </a:r>
          </a:p>
        </p:txBody>
      </p:sp>
      <p:sp>
        <p:nvSpPr>
          <p:cNvPr id="3" name="Subtitle 2"/>
          <p:cNvSpPr>
            <a:spLocks noGrp="1"/>
          </p:cNvSpPr>
          <p:nvPr>
            <p:ph type="subTitle" idx="1"/>
          </p:nvPr>
        </p:nvSpPr>
        <p:spPr>
          <a:xfrm>
            <a:off x="762000" y="1447800"/>
            <a:ext cx="7848600" cy="4343400"/>
          </a:xfrm>
        </p:spPr>
        <p:txBody>
          <a:bodyPr>
            <a:normAutofit/>
          </a:bodyPr>
          <a:lstStyle/>
          <a:p>
            <a:pPr marL="457200" indent="-457200" algn="l">
              <a:buFont typeface="Arial" panose="020B0604020202020204" pitchFamily="34" charset="0"/>
              <a:buChar char="•"/>
            </a:pPr>
            <a:r>
              <a:rPr lang="en-US" sz="2200" dirty="0">
                <a:solidFill>
                  <a:schemeClr val="tx1"/>
                </a:solidFill>
              </a:rPr>
              <a:t>Breakeven analysis is a tool that a city can use to determine if it is feasible to engage in an activity.</a:t>
            </a:r>
          </a:p>
          <a:p>
            <a:pPr marL="457200" indent="-457200" algn="l">
              <a:buFont typeface="Arial" panose="020B0604020202020204" pitchFamily="34" charset="0"/>
              <a:buChar char="•"/>
            </a:pPr>
            <a:r>
              <a:rPr lang="en-US" sz="2200" dirty="0">
                <a:solidFill>
                  <a:schemeClr val="tx1"/>
                </a:solidFill>
              </a:rPr>
              <a:t>More specifically, it is used to determine the volume or the number of products or services that must be sold or in some other way reimbursed at a given price in order for the operation’s total revenue to be exactly equal to its expenses.</a:t>
            </a:r>
          </a:p>
          <a:p>
            <a:pPr marL="457200" indent="-457200" algn="l">
              <a:buFont typeface="Arial" panose="020B0604020202020204" pitchFamily="34" charset="0"/>
              <a:buChar char="•"/>
            </a:pPr>
            <a:r>
              <a:rPr lang="en-US" sz="2200" dirty="0">
                <a:solidFill>
                  <a:schemeClr val="tx1"/>
                </a:solidFill>
              </a:rPr>
              <a:t>Cities typically do not provide a service with the intention of making a profit. However, it is reasonable that city officials want to know what the breakeven amount is so that they can plan activities.</a:t>
            </a:r>
          </a:p>
        </p:txBody>
      </p:sp>
      <p:sp>
        <p:nvSpPr>
          <p:cNvPr id="4" name="Slide Number Placeholder 3"/>
          <p:cNvSpPr>
            <a:spLocks noGrp="1"/>
          </p:cNvSpPr>
          <p:nvPr>
            <p:ph type="sldNum" sz="quarter" idx="12"/>
          </p:nvPr>
        </p:nvSpPr>
        <p:spPr/>
        <p:txBody>
          <a:bodyPr/>
          <a:lstStyle/>
          <a:p>
            <a:fld id="{48456C31-B764-4083-9C42-D1A088027D05}" type="slidenum">
              <a:rPr lang="en-US" smtClean="0"/>
              <a:pPr/>
              <a:t>30</a:t>
            </a:fld>
            <a:endParaRPr lang="en-US"/>
          </a:p>
        </p:txBody>
      </p:sp>
    </p:spTree>
    <p:extLst>
      <p:ext uri="{BB962C8B-B14F-4D97-AF65-F5344CB8AC3E}">
        <p14:creationId xmlns:p14="http://schemas.microsoft.com/office/powerpoint/2010/main" val="11338333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066799"/>
          </a:xfrm>
        </p:spPr>
        <p:txBody>
          <a:bodyPr/>
          <a:lstStyle/>
          <a:p>
            <a:r>
              <a:rPr lang="en-US" dirty="0"/>
              <a:t>Breakeven Analysis Example</a:t>
            </a:r>
          </a:p>
        </p:txBody>
      </p:sp>
      <p:sp>
        <p:nvSpPr>
          <p:cNvPr id="3" name="Subtitle 2"/>
          <p:cNvSpPr>
            <a:spLocks noGrp="1"/>
          </p:cNvSpPr>
          <p:nvPr>
            <p:ph type="subTitle" idx="1"/>
          </p:nvPr>
        </p:nvSpPr>
        <p:spPr>
          <a:xfrm>
            <a:off x="533400" y="1371600"/>
            <a:ext cx="8153400" cy="4267200"/>
          </a:xfrm>
        </p:spPr>
        <p:txBody>
          <a:bodyPr>
            <a:normAutofit fontScale="92500" lnSpcReduction="10000"/>
          </a:bodyPr>
          <a:lstStyle/>
          <a:p>
            <a:pPr marL="457200" indent="-457200" algn="l">
              <a:buFont typeface="Arial" panose="020B0604020202020204" pitchFamily="34" charset="0"/>
              <a:buChar char="•"/>
            </a:pPr>
            <a:r>
              <a:rPr lang="en-US" sz="2200" dirty="0">
                <a:solidFill>
                  <a:schemeClr val="tx1"/>
                </a:solidFill>
              </a:rPr>
              <a:t>Problem: Homeless population needs a place to sleep and eat.</a:t>
            </a:r>
          </a:p>
          <a:p>
            <a:pPr marL="457200" indent="-457200" algn="l">
              <a:buFont typeface="Arial" panose="020B0604020202020204" pitchFamily="34" charset="0"/>
              <a:buChar char="•"/>
            </a:pPr>
            <a:r>
              <a:rPr lang="en-US" sz="2200" dirty="0">
                <a:solidFill>
                  <a:schemeClr val="tx1"/>
                </a:solidFill>
              </a:rPr>
              <a:t>Solution: Convert old school to a homeless shelter.</a:t>
            </a:r>
          </a:p>
          <a:p>
            <a:pPr marL="457200" indent="-457200" algn="l">
              <a:buFont typeface="Arial" panose="020B0604020202020204" pitchFamily="34" charset="0"/>
              <a:buChar char="•"/>
            </a:pPr>
            <a:r>
              <a:rPr lang="en-US" sz="2200" dirty="0">
                <a:solidFill>
                  <a:schemeClr val="tx1"/>
                </a:solidFill>
              </a:rPr>
              <a:t>Question: How much will it cost the city to feed them/per meal?</a:t>
            </a:r>
          </a:p>
          <a:p>
            <a:pPr marL="457200" indent="-457200" algn="l">
              <a:buFont typeface="Arial" panose="020B0604020202020204" pitchFamily="34" charset="0"/>
              <a:buChar char="•"/>
            </a:pPr>
            <a:r>
              <a:rPr lang="en-US" sz="2200" dirty="0">
                <a:solidFill>
                  <a:schemeClr val="tx1"/>
                </a:solidFill>
              </a:rPr>
              <a:t>Factor: There are 250 homeless men and women.</a:t>
            </a:r>
          </a:p>
          <a:p>
            <a:pPr marL="457200" indent="-457200" algn="l">
              <a:buFont typeface="Arial" panose="020B0604020202020204" pitchFamily="34" charset="0"/>
              <a:buChar char="•"/>
            </a:pPr>
            <a:r>
              <a:rPr lang="en-US" sz="2200" dirty="0">
                <a:solidFill>
                  <a:schemeClr val="tx1"/>
                </a:solidFill>
              </a:rPr>
              <a:t>Costs: Fixed cost=$25,000, Maximum Volume(Q)=250, 30 days per month, Unit Costs(UVC)=$2.50</a:t>
            </a:r>
          </a:p>
          <a:p>
            <a:pPr marL="457200" indent="-457200" algn="l">
              <a:buFont typeface="Arial" panose="020B0604020202020204" pitchFamily="34" charset="0"/>
              <a:buChar char="•"/>
            </a:pPr>
            <a:endParaRPr lang="en-US" sz="2200" dirty="0">
              <a:solidFill>
                <a:schemeClr val="tx1"/>
              </a:solidFill>
            </a:endParaRPr>
          </a:p>
          <a:p>
            <a:pPr algn="just">
              <a:spcBef>
                <a:spcPts val="0"/>
              </a:spcBef>
            </a:pPr>
            <a:r>
              <a:rPr lang="en-US" sz="2200" dirty="0">
                <a:solidFill>
                  <a:schemeClr val="tx1"/>
                </a:solidFill>
              </a:rPr>
              <a:t>Formula: </a:t>
            </a:r>
            <a:r>
              <a:rPr lang="en-US" sz="2200" dirty="0">
                <a:solidFill>
                  <a:schemeClr val="tx1"/>
                </a:solidFill>
                <a:ea typeface="Times New Roman" panose="02020603050405020304" pitchFamily="18" charset="0"/>
              </a:rPr>
              <a:t>P = </a:t>
            </a:r>
            <a:r>
              <a:rPr lang="en-US" sz="2200" u="sng" dirty="0">
                <a:solidFill>
                  <a:schemeClr val="tx1"/>
                </a:solidFill>
                <a:ea typeface="Times New Roman" panose="02020603050405020304" pitchFamily="18" charset="0"/>
              </a:rPr>
              <a:t>FC + Q x UVC</a:t>
            </a:r>
            <a:r>
              <a:rPr lang="en-US" sz="2200" dirty="0">
                <a:solidFill>
                  <a:schemeClr val="tx1"/>
                </a:solidFill>
                <a:ea typeface="Times New Roman" panose="02020603050405020304" pitchFamily="18" charset="0"/>
              </a:rPr>
              <a:t>		</a:t>
            </a:r>
            <a:r>
              <a:rPr lang="en-US" sz="2200" u="sng" dirty="0">
                <a:solidFill>
                  <a:schemeClr val="tx1"/>
                </a:solidFill>
                <a:ea typeface="Times New Roman" panose="02020603050405020304" pitchFamily="18" charset="0"/>
              </a:rPr>
              <a:t>P = $25,000 + 250 x 30 x $2.50</a:t>
            </a:r>
            <a:r>
              <a:rPr lang="en-US" sz="2200" dirty="0">
                <a:solidFill>
                  <a:schemeClr val="tx1"/>
                </a:solidFill>
                <a:ea typeface="Times New Roman" panose="02020603050405020304" pitchFamily="18" charset="0"/>
              </a:rPr>
              <a:t>	</a:t>
            </a:r>
          </a:p>
          <a:p>
            <a:pPr algn="just">
              <a:spcBef>
                <a:spcPts val="0"/>
              </a:spcBef>
            </a:pPr>
            <a:r>
              <a:rPr lang="en-US" sz="2200" dirty="0">
                <a:solidFill>
                  <a:schemeClr val="tx1"/>
                </a:solidFill>
                <a:ea typeface="Times New Roman" panose="02020603050405020304" pitchFamily="18" charset="0"/>
              </a:rPr>
              <a:t>	 	Q			250 x 30					</a:t>
            </a:r>
          </a:p>
          <a:p>
            <a:pPr algn="just">
              <a:spcBef>
                <a:spcPts val="0"/>
              </a:spcBef>
            </a:pPr>
            <a:r>
              <a:rPr lang="en-US" sz="2200" dirty="0">
                <a:solidFill>
                  <a:schemeClr val="tx1"/>
                </a:solidFill>
                <a:ea typeface="Times New Roman" panose="02020603050405020304" pitchFamily="18" charset="0"/>
              </a:rPr>
              <a:t>	P=	</a:t>
            </a:r>
            <a:r>
              <a:rPr lang="en-US" sz="2200" u="sng" dirty="0">
                <a:solidFill>
                  <a:schemeClr val="tx1"/>
                </a:solidFill>
                <a:ea typeface="Times New Roman" panose="02020603050405020304" pitchFamily="18" charset="0"/>
              </a:rPr>
              <a:t>43,750</a:t>
            </a:r>
            <a:r>
              <a:rPr lang="en-US" sz="2200" dirty="0">
                <a:solidFill>
                  <a:schemeClr val="tx1"/>
                </a:solidFill>
                <a:ea typeface="Times New Roman" panose="02020603050405020304" pitchFamily="18" charset="0"/>
              </a:rPr>
              <a:t>		P=$5.83 per meal</a:t>
            </a:r>
            <a:endParaRPr lang="en-US" sz="2200" u="sng" dirty="0">
              <a:solidFill>
                <a:schemeClr val="tx1"/>
              </a:solidFill>
              <a:ea typeface="Times New Roman" panose="02020603050405020304" pitchFamily="18" charset="0"/>
            </a:endParaRPr>
          </a:p>
          <a:p>
            <a:pPr algn="just">
              <a:spcBef>
                <a:spcPts val="0"/>
              </a:spcBef>
            </a:pPr>
            <a:r>
              <a:rPr lang="en-US" sz="2200" dirty="0">
                <a:solidFill>
                  <a:schemeClr val="tx1"/>
                </a:solidFill>
                <a:ea typeface="Times New Roman" panose="02020603050405020304" pitchFamily="18" charset="0"/>
              </a:rPr>
              <a:t>		18,750</a:t>
            </a:r>
          </a:p>
          <a:p>
            <a:pPr>
              <a:spcBef>
                <a:spcPts val="0"/>
              </a:spcBef>
            </a:pPr>
            <a:r>
              <a:rPr lang="en-US" sz="2200" b="1" dirty="0">
                <a:solidFill>
                  <a:schemeClr val="tx1"/>
                </a:solidFill>
                <a:ea typeface="Times New Roman" panose="02020603050405020304" pitchFamily="18" charset="0"/>
              </a:rPr>
              <a:t> </a:t>
            </a:r>
            <a:endParaRPr lang="en-US" sz="2200" dirty="0">
              <a:solidFill>
                <a:schemeClr val="tx1"/>
              </a:solidFill>
              <a:ea typeface="Times New Roman" panose="02020603050405020304" pitchFamily="18" charset="0"/>
            </a:endParaRPr>
          </a:p>
          <a:p>
            <a:pPr marL="457200" indent="-457200" algn="l">
              <a:buFont typeface="Arial" panose="020B0604020202020204" pitchFamily="34" charset="0"/>
              <a:buChar char="•"/>
            </a:pPr>
            <a:endParaRPr lang="en-US" sz="2200" dirty="0">
              <a:solidFill>
                <a:schemeClr val="tx1"/>
              </a:solidFill>
            </a:endParaRPr>
          </a:p>
        </p:txBody>
      </p:sp>
      <p:sp>
        <p:nvSpPr>
          <p:cNvPr id="4" name="Slide Number Placeholder 3"/>
          <p:cNvSpPr>
            <a:spLocks noGrp="1"/>
          </p:cNvSpPr>
          <p:nvPr>
            <p:ph type="sldNum" sz="quarter" idx="12"/>
          </p:nvPr>
        </p:nvSpPr>
        <p:spPr/>
        <p:txBody>
          <a:bodyPr/>
          <a:lstStyle/>
          <a:p>
            <a:fld id="{48456C31-B764-4083-9C42-D1A088027D05}" type="slidenum">
              <a:rPr lang="en-US" smtClean="0"/>
              <a:pPr/>
              <a:t>31</a:t>
            </a:fld>
            <a:endParaRPr lang="en-US"/>
          </a:p>
        </p:txBody>
      </p:sp>
    </p:spTree>
    <p:extLst>
      <p:ext uri="{BB962C8B-B14F-4D97-AF65-F5344CB8AC3E}">
        <p14:creationId xmlns:p14="http://schemas.microsoft.com/office/powerpoint/2010/main" val="25948763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Multiple Regression</a:t>
            </a:r>
          </a:p>
        </p:txBody>
      </p:sp>
      <p:sp>
        <p:nvSpPr>
          <p:cNvPr id="3" name="Content Placeholder 2"/>
          <p:cNvSpPr>
            <a:spLocks noGrp="1"/>
          </p:cNvSpPr>
          <p:nvPr>
            <p:ph idx="1"/>
          </p:nvPr>
        </p:nvSpPr>
        <p:spPr/>
        <p:txBody>
          <a:bodyPr>
            <a:normAutofit fontScale="92500" lnSpcReduction="10000"/>
          </a:bodyPr>
          <a:lstStyle/>
          <a:p>
            <a:r>
              <a:rPr lang="en-US" dirty="0"/>
              <a:t>Regression analysis is used quite a bit as a forecasting method by most states and large local governments.</a:t>
            </a:r>
          </a:p>
          <a:p>
            <a:r>
              <a:rPr lang="en-US" dirty="0"/>
              <a:t>Regression analysis is particularly useful in budgeting when examining revenue and expenditure models.</a:t>
            </a:r>
          </a:p>
          <a:p>
            <a:r>
              <a:rPr lang="en-US" dirty="0"/>
              <a:t>It allows users to determine the effect of each independent variable on the dependent variable while controlling the other independent variables.</a:t>
            </a:r>
          </a:p>
        </p:txBody>
      </p:sp>
      <p:sp>
        <p:nvSpPr>
          <p:cNvPr id="4" name="Slide Number Placeholder 3"/>
          <p:cNvSpPr>
            <a:spLocks noGrp="1"/>
          </p:cNvSpPr>
          <p:nvPr>
            <p:ph type="sldNum" sz="quarter" idx="12"/>
          </p:nvPr>
        </p:nvSpPr>
        <p:spPr/>
        <p:txBody>
          <a:bodyPr/>
          <a:lstStyle/>
          <a:p>
            <a:fld id="{48456C31-B764-4083-9C42-D1A088027D05}"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 simple regression model uses a straight line where Y=a +</a:t>
            </a:r>
            <a:r>
              <a:rPr lang="en-US" dirty="0" err="1"/>
              <a:t>bX</a:t>
            </a:r>
            <a:r>
              <a:rPr lang="en-US" dirty="0"/>
              <a:t> </a:t>
            </a:r>
            <a:r>
              <a:rPr lang="en-US"/>
              <a:t>is used to </a:t>
            </a:r>
            <a:r>
              <a:rPr lang="en-US" dirty="0"/>
              <a:t>describe the relationship.</a:t>
            </a:r>
          </a:p>
          <a:p>
            <a:r>
              <a:rPr lang="en-US" dirty="0"/>
              <a:t>In this model, </a:t>
            </a:r>
          </a:p>
          <a:p>
            <a:pPr lvl="1">
              <a:buNone/>
            </a:pPr>
            <a:r>
              <a:rPr lang="en-US" i="1" dirty="0"/>
              <a:t>Y</a:t>
            </a:r>
            <a:r>
              <a:rPr lang="en-US" dirty="0"/>
              <a:t> is the dependent variable</a:t>
            </a:r>
          </a:p>
          <a:p>
            <a:pPr lvl="1">
              <a:buNone/>
            </a:pPr>
            <a:r>
              <a:rPr lang="en-US" i="1" dirty="0"/>
              <a:t>a</a:t>
            </a:r>
            <a:r>
              <a:rPr lang="en-US" dirty="0"/>
              <a:t> is the distance between the point where the regression line intercepts the</a:t>
            </a:r>
            <a:r>
              <a:rPr lang="en-US" i="1" dirty="0"/>
              <a:t> Y </a:t>
            </a:r>
            <a:r>
              <a:rPr lang="en-US" dirty="0"/>
              <a:t>axis and the origin</a:t>
            </a:r>
          </a:p>
          <a:p>
            <a:pPr lvl="1">
              <a:buNone/>
            </a:pPr>
            <a:r>
              <a:rPr lang="en-US" dirty="0"/>
              <a:t>The slope </a:t>
            </a:r>
            <a:r>
              <a:rPr lang="en-US" i="1" dirty="0"/>
              <a:t>b</a:t>
            </a:r>
            <a:r>
              <a:rPr lang="en-US" dirty="0"/>
              <a:t> is the regression coefficient and measures the change in </a:t>
            </a:r>
            <a:r>
              <a:rPr lang="en-US" i="1" dirty="0"/>
              <a:t>Y</a:t>
            </a:r>
            <a:r>
              <a:rPr lang="en-US" dirty="0"/>
              <a:t> given one unit change in </a:t>
            </a:r>
            <a:r>
              <a:rPr lang="en-US" i="1" dirty="0"/>
              <a:t>X</a:t>
            </a:r>
          </a:p>
        </p:txBody>
      </p:sp>
      <p:sp>
        <p:nvSpPr>
          <p:cNvPr id="4" name="Slide Number Placeholder 3"/>
          <p:cNvSpPr>
            <a:spLocks noGrp="1"/>
          </p:cNvSpPr>
          <p:nvPr>
            <p:ph type="sldNum" sz="quarter" idx="12"/>
          </p:nvPr>
        </p:nvSpPr>
        <p:spPr/>
        <p:txBody>
          <a:bodyPr/>
          <a:lstStyle/>
          <a:p>
            <a:fld id="{48456C31-B764-4083-9C42-D1A088027D05}"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The technique works on the basic assumption that a change in a dependent variable (Y) is correlated with a change in an independent variable (X).</a:t>
            </a:r>
          </a:p>
          <a:p>
            <a:r>
              <a:rPr lang="en-US" dirty="0"/>
              <a:t>This change can be negative or positive.</a:t>
            </a:r>
          </a:p>
          <a:p>
            <a:r>
              <a:rPr lang="en-US" dirty="0"/>
              <a:t>Regression analysis uses interval or ratio data.  However, nominal or ordinal data can be converted to numbers and then the numbers are uses as proxies (also called </a:t>
            </a:r>
            <a:r>
              <a:rPr lang="en-US"/>
              <a:t>dummy variables).</a:t>
            </a:r>
          </a:p>
        </p:txBody>
      </p:sp>
      <p:sp>
        <p:nvSpPr>
          <p:cNvPr id="4" name="Slide Number Placeholder 3"/>
          <p:cNvSpPr>
            <a:spLocks noGrp="1"/>
          </p:cNvSpPr>
          <p:nvPr>
            <p:ph type="sldNum" sz="quarter" idx="12"/>
          </p:nvPr>
        </p:nvSpPr>
        <p:spPr/>
        <p:txBody>
          <a:bodyPr/>
          <a:lstStyle/>
          <a:p>
            <a:fld id="{48456C31-B764-4083-9C42-D1A088027D05}" type="slidenum">
              <a:rPr lang="en-US" smtClean="0"/>
              <a:pPr/>
              <a:t>34</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Understanding Methods and Techniques of Analysis</a:t>
            </a:r>
          </a:p>
        </p:txBody>
      </p:sp>
      <p:sp>
        <p:nvSpPr>
          <p:cNvPr id="3" name="Content Placeholder 2"/>
          <p:cNvSpPr>
            <a:spLocks noGrp="1"/>
          </p:cNvSpPr>
          <p:nvPr>
            <p:ph idx="1"/>
          </p:nvPr>
        </p:nvSpPr>
        <p:spPr/>
        <p:txBody>
          <a:bodyPr>
            <a:normAutofit lnSpcReduction="10000"/>
          </a:bodyPr>
          <a:lstStyle/>
          <a:p>
            <a:r>
              <a:rPr lang="en-US" dirty="0"/>
              <a:t>Once a decision has been made to solve a public problem or expand services, policy experts must ensure that the problem is fully understood along with the alternatives to solving the problem.</a:t>
            </a:r>
          </a:p>
          <a:p>
            <a:r>
              <a:rPr lang="en-US" dirty="0"/>
              <a:t>Bureaucrats and budget can follow the  steps provided by Weimer and Vining (1989) in providing policy makers with viable policy options.</a:t>
            </a:r>
          </a:p>
        </p:txBody>
      </p:sp>
      <p:sp>
        <p:nvSpPr>
          <p:cNvPr id="4" name="Slide Number Placeholder 3"/>
          <p:cNvSpPr>
            <a:spLocks noGrp="1"/>
          </p:cNvSpPr>
          <p:nvPr>
            <p:ph type="sldNum" sz="quarter" idx="12"/>
          </p:nvPr>
        </p:nvSpPr>
        <p:spPr/>
        <p:txBody>
          <a:bodyPr/>
          <a:lstStyle/>
          <a:p>
            <a:fld id="{48456C31-B764-4083-9C42-D1A088027D05}"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Keys to Forecasting Revenues</a:t>
            </a:r>
          </a:p>
        </p:txBody>
      </p:sp>
      <p:sp>
        <p:nvSpPr>
          <p:cNvPr id="3" name="Content Placeholder 2"/>
          <p:cNvSpPr>
            <a:spLocks noGrp="1"/>
          </p:cNvSpPr>
          <p:nvPr>
            <p:ph idx="1"/>
          </p:nvPr>
        </p:nvSpPr>
        <p:spPr/>
        <p:txBody>
          <a:bodyPr/>
          <a:lstStyle/>
          <a:p>
            <a:r>
              <a:rPr lang="en-US" dirty="0"/>
              <a:t>Revenues should be projected separately</a:t>
            </a:r>
          </a:p>
          <a:p>
            <a:r>
              <a:rPr lang="en-US" dirty="0"/>
              <a:t>Focus efforts on the large revenue sources</a:t>
            </a:r>
          </a:p>
          <a:p>
            <a:r>
              <a:rPr lang="en-US" dirty="0"/>
              <a:t>Historical data is the key to success.</a:t>
            </a:r>
          </a:p>
          <a:p>
            <a:r>
              <a:rPr lang="en-US" dirty="0"/>
              <a:t>Underestimate rather than overestimate revenues.</a:t>
            </a:r>
          </a:p>
          <a:p>
            <a:r>
              <a:rPr lang="en-US" dirty="0"/>
              <a:t>Use good judgment</a:t>
            </a:r>
          </a:p>
        </p:txBody>
      </p:sp>
      <p:sp>
        <p:nvSpPr>
          <p:cNvPr id="4" name="Slide Number Placeholder 3"/>
          <p:cNvSpPr>
            <a:spLocks noGrp="1"/>
          </p:cNvSpPr>
          <p:nvPr>
            <p:ph type="sldNum" sz="quarter" idx="12"/>
          </p:nvPr>
        </p:nvSpPr>
        <p:spPr/>
        <p:txBody>
          <a:bodyPr/>
          <a:lstStyle/>
          <a:p>
            <a:fld id="{48456C31-B764-4083-9C42-D1A088027D05}" type="slidenum">
              <a:rPr lang="en-US" smtClean="0"/>
              <a:pPr/>
              <a:t>5</a:t>
            </a:fld>
            <a:endParaRPr lang="en-US"/>
          </a:p>
        </p:txBody>
      </p:sp>
    </p:spTree>
    <p:extLst>
      <p:ext uri="{BB962C8B-B14F-4D97-AF65-F5344CB8AC3E}">
        <p14:creationId xmlns:p14="http://schemas.microsoft.com/office/powerpoint/2010/main" val="3245133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The budget office or the comptroller’s office  normally handle revenue estimates.</a:t>
            </a:r>
          </a:p>
          <a:p>
            <a:r>
              <a:rPr lang="en-US" dirty="0"/>
              <a:t>Most state and local governments begin revenue projections about six months before the beginning of budget implementation.</a:t>
            </a:r>
          </a:p>
          <a:p>
            <a:r>
              <a:rPr lang="en-US" dirty="0"/>
              <a:t>The advantage to starting early is that it allows an analyst time to revise their estimates as they get closer to the actual day of implementation and determine whether revenue collection will exceed or fall short of expectations.</a:t>
            </a:r>
          </a:p>
        </p:txBody>
      </p:sp>
      <p:sp>
        <p:nvSpPr>
          <p:cNvPr id="4" name="Slide Number Placeholder 3"/>
          <p:cNvSpPr>
            <a:spLocks noGrp="1"/>
          </p:cNvSpPr>
          <p:nvPr>
            <p:ph type="sldNum" sz="quarter" idx="12"/>
          </p:nvPr>
        </p:nvSpPr>
        <p:spPr/>
        <p:txBody>
          <a:bodyPr/>
          <a:lstStyle/>
          <a:p>
            <a:fld id="{48456C31-B764-4083-9C42-D1A088027D05}"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To say the very least, a state or local government should  forecast revenues and expenditures over a couple of years regardless of the level of economic and political stability in the jurisdiction.</a:t>
            </a:r>
          </a:p>
          <a:p>
            <a:r>
              <a:rPr lang="en-US" dirty="0"/>
              <a:t>Hence, forecasting is an integral part of any model assessing expenditures or revenue patterns over time.</a:t>
            </a:r>
          </a:p>
        </p:txBody>
      </p:sp>
      <p:sp>
        <p:nvSpPr>
          <p:cNvPr id="4" name="Slide Number Placeholder 3"/>
          <p:cNvSpPr>
            <a:spLocks noGrp="1"/>
          </p:cNvSpPr>
          <p:nvPr>
            <p:ph type="sldNum" sz="quarter" idx="12"/>
          </p:nvPr>
        </p:nvSpPr>
        <p:spPr/>
        <p:txBody>
          <a:bodyPr/>
          <a:lstStyle/>
          <a:p>
            <a:fld id="{48456C31-B764-4083-9C42-D1A088027D05}"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Forecasting is an attempt to predict future revenue collection based on present administrative, structural conditions, demographic and economic factors.</a:t>
            </a:r>
          </a:p>
          <a:p>
            <a:r>
              <a:rPr lang="en-US" dirty="0"/>
              <a:t>The Office of Management and Budget (OMB) and the Congressional Budget Office (CBO) along with Presidential advisors estimate the federal budget while state and local budget offices handle the responsibility at lower levels.</a:t>
            </a:r>
          </a:p>
        </p:txBody>
      </p:sp>
      <p:sp>
        <p:nvSpPr>
          <p:cNvPr id="4" name="Slide Number Placeholder 3"/>
          <p:cNvSpPr>
            <a:spLocks noGrp="1"/>
          </p:cNvSpPr>
          <p:nvPr>
            <p:ph type="sldNum" sz="quarter" idx="12"/>
          </p:nvPr>
        </p:nvSpPr>
        <p:spPr/>
        <p:txBody>
          <a:bodyPr/>
          <a:lstStyle/>
          <a:p>
            <a:fld id="{48456C31-B764-4083-9C42-D1A088027D05}"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Key Factor to Consider When Forecasting Revenues</a:t>
            </a:r>
          </a:p>
        </p:txBody>
      </p:sp>
      <p:sp>
        <p:nvSpPr>
          <p:cNvPr id="3" name="Content Placeholder 2"/>
          <p:cNvSpPr>
            <a:spLocks noGrp="1"/>
          </p:cNvSpPr>
          <p:nvPr>
            <p:ph idx="1"/>
          </p:nvPr>
        </p:nvSpPr>
        <p:spPr/>
        <p:txBody>
          <a:bodyPr/>
          <a:lstStyle/>
          <a:p>
            <a:r>
              <a:rPr lang="en-US" dirty="0"/>
              <a:t>Underestimate rather than overestimate budgets. Although budgets are based on solid economic factors, the ramification of budget deficits can be very political in nature.  State and local elected officials do not want to explain budget deficits to voters because the repercussions could be felt in the next election cycle.  Therefore, estimates should be somewhat conservative.</a:t>
            </a:r>
          </a:p>
        </p:txBody>
      </p:sp>
      <p:sp>
        <p:nvSpPr>
          <p:cNvPr id="4" name="Slide Number Placeholder 3"/>
          <p:cNvSpPr>
            <a:spLocks noGrp="1"/>
          </p:cNvSpPr>
          <p:nvPr>
            <p:ph type="sldNum" sz="quarter" idx="12"/>
          </p:nvPr>
        </p:nvSpPr>
        <p:spPr/>
        <p:txBody>
          <a:bodyPr/>
          <a:lstStyle/>
          <a:p>
            <a:fld id="{48456C31-B764-4083-9C42-D1A088027D05}"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7659</TotalTime>
  <Words>2455</Words>
  <Application>Microsoft Office PowerPoint</Application>
  <PresentationFormat>On-screen Show (4:3)</PresentationFormat>
  <Paragraphs>181</Paragraphs>
  <Slides>34</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Times New Roman</vt:lpstr>
      <vt:lpstr>Office Theme</vt:lpstr>
      <vt:lpstr>Budgeting Techniques and Analytical Models</vt:lpstr>
      <vt:lpstr>PowerPoint Presentation</vt:lpstr>
      <vt:lpstr>PowerPoint Presentation</vt:lpstr>
      <vt:lpstr>Understanding Methods and Techniques of Analysis</vt:lpstr>
      <vt:lpstr>Keys to Forecasting Revenues</vt:lpstr>
      <vt:lpstr>PowerPoint Presentation</vt:lpstr>
      <vt:lpstr>PowerPoint Presentation</vt:lpstr>
      <vt:lpstr>PowerPoint Presentation</vt:lpstr>
      <vt:lpstr>Key Factor to Consider When Forecasting Revenues</vt:lpstr>
      <vt:lpstr>PowerPoint Presentation</vt:lpstr>
      <vt:lpstr>Forecasting Models</vt:lpstr>
      <vt:lpstr>PowerPoint Presentation</vt:lpstr>
      <vt:lpstr>Types of Forecasts</vt:lpstr>
      <vt:lpstr>PowerPoint Presentation</vt:lpstr>
      <vt:lpstr>PowerPoint Presentation</vt:lpstr>
      <vt:lpstr>Cost Benefit Analysis</vt:lpstr>
      <vt:lpstr>Cost Effectiveness Analysis</vt:lpstr>
      <vt:lpstr>Financial Decision Making Tools</vt:lpstr>
      <vt:lpstr>PowerPoint Presentation</vt:lpstr>
      <vt:lpstr>PowerPoint Presentation</vt:lpstr>
      <vt:lpstr>PowerPoint Presentation</vt:lpstr>
      <vt:lpstr>Calculating Future Value</vt:lpstr>
      <vt:lpstr>Calculating Present Value</vt:lpstr>
      <vt:lpstr>PowerPoint Presentation</vt:lpstr>
      <vt:lpstr>Rate of Return</vt:lpstr>
      <vt:lpstr>PowerPoint Presentation</vt:lpstr>
      <vt:lpstr>Payback Method</vt:lpstr>
      <vt:lpstr>PowerPoint Presentation</vt:lpstr>
      <vt:lpstr>PowerPoint Presentation</vt:lpstr>
      <vt:lpstr>Breakeven Analysis</vt:lpstr>
      <vt:lpstr>Breakeven Analysis Example</vt:lpstr>
      <vt:lpstr>Multiple Regression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Budgeting Techniques and Analytical Models</dc:title>
  <dc:creator>La Shonda</dc:creator>
  <cp:lastModifiedBy>Charles Menifield</cp:lastModifiedBy>
  <cp:revision>102</cp:revision>
  <dcterms:created xsi:type="dcterms:W3CDTF">2009-01-31T21:56:26Z</dcterms:created>
  <dcterms:modified xsi:type="dcterms:W3CDTF">2026-03-13T04:10:14Z</dcterms:modified>
</cp:coreProperties>
</file>