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1" r:id="rId21"/>
    <p:sldId id="275" r:id="rId22"/>
    <p:sldId id="276" r:id="rId23"/>
    <p:sldId id="279" r:id="rId24"/>
    <p:sldId id="280" r:id="rId25"/>
    <p:sldId id="277" r:id="rId26"/>
    <p:sldId id="278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es Menifield" userId="d89bae61-8fbb-4633-a22f-32ccac0d57f1" providerId="ADAL" clId="{4C4B5CB4-9D5E-4371-971C-DAA9D11B0782}"/>
    <pc:docChg chg="custSel addSld modSld">
      <pc:chgData name="Charles Menifield" userId="d89bae61-8fbb-4633-a22f-32ccac0d57f1" providerId="ADAL" clId="{4C4B5CB4-9D5E-4371-971C-DAA9D11B0782}" dt="2026-03-13T16:12:53.102" v="950" actId="2711"/>
      <pc:docMkLst>
        <pc:docMk/>
      </pc:docMkLst>
      <pc:sldChg chg="modSp mod">
        <pc:chgData name="Charles Menifield" userId="d89bae61-8fbb-4633-a22f-32ccac0d57f1" providerId="ADAL" clId="{4C4B5CB4-9D5E-4371-971C-DAA9D11B0782}" dt="2026-03-13T15:36:12.608" v="212" actId="20577"/>
        <pc:sldMkLst>
          <pc:docMk/>
          <pc:sldMk cId="0" sldId="257"/>
        </pc:sldMkLst>
        <pc:spChg chg="mod">
          <ac:chgData name="Charles Menifield" userId="d89bae61-8fbb-4633-a22f-32ccac0d57f1" providerId="ADAL" clId="{4C4B5CB4-9D5E-4371-971C-DAA9D11B0782}" dt="2026-03-13T15:36:12.608" v="212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Charles Menifield" userId="d89bae61-8fbb-4633-a22f-32ccac0d57f1" providerId="ADAL" clId="{4C4B5CB4-9D5E-4371-971C-DAA9D11B0782}" dt="2026-03-13T15:38:23.486" v="235" actId="20577"/>
        <pc:sldMkLst>
          <pc:docMk/>
          <pc:sldMk cId="0" sldId="258"/>
        </pc:sldMkLst>
        <pc:spChg chg="mod">
          <ac:chgData name="Charles Menifield" userId="d89bae61-8fbb-4633-a22f-32ccac0d57f1" providerId="ADAL" clId="{4C4B5CB4-9D5E-4371-971C-DAA9D11B0782}" dt="2026-03-13T15:38:23.486" v="235" actId="20577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Charles Menifield" userId="d89bae61-8fbb-4633-a22f-32ccac0d57f1" providerId="ADAL" clId="{4C4B5CB4-9D5E-4371-971C-DAA9D11B0782}" dt="2026-03-13T15:42:38.197" v="241" actId="6549"/>
        <pc:sldMkLst>
          <pc:docMk/>
          <pc:sldMk cId="0" sldId="262"/>
        </pc:sldMkLst>
        <pc:spChg chg="mod">
          <ac:chgData name="Charles Menifield" userId="d89bae61-8fbb-4633-a22f-32ccac0d57f1" providerId="ADAL" clId="{4C4B5CB4-9D5E-4371-971C-DAA9D11B0782}" dt="2026-03-13T15:42:38.197" v="241" actId="6549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Charles Menifield" userId="d89bae61-8fbb-4633-a22f-32ccac0d57f1" providerId="ADAL" clId="{4C4B5CB4-9D5E-4371-971C-DAA9D11B0782}" dt="2026-03-13T15:44:36.629" v="245" actId="20577"/>
        <pc:sldMkLst>
          <pc:docMk/>
          <pc:sldMk cId="0" sldId="265"/>
        </pc:sldMkLst>
        <pc:spChg chg="mod">
          <ac:chgData name="Charles Menifield" userId="d89bae61-8fbb-4633-a22f-32ccac0d57f1" providerId="ADAL" clId="{4C4B5CB4-9D5E-4371-971C-DAA9D11B0782}" dt="2026-03-13T15:44:36.629" v="245" actId="20577"/>
          <ac:spMkLst>
            <pc:docMk/>
            <pc:sldMk cId="0" sldId="265"/>
            <ac:spMk id="3" creationId="{00000000-0000-0000-0000-000000000000}"/>
          </ac:spMkLst>
        </pc:spChg>
      </pc:sldChg>
      <pc:sldChg chg="modSp mod">
        <pc:chgData name="Charles Menifield" userId="d89bae61-8fbb-4633-a22f-32ccac0d57f1" providerId="ADAL" clId="{4C4B5CB4-9D5E-4371-971C-DAA9D11B0782}" dt="2026-03-13T15:46:17.654" v="248" actId="20577"/>
        <pc:sldMkLst>
          <pc:docMk/>
          <pc:sldMk cId="0" sldId="267"/>
        </pc:sldMkLst>
        <pc:spChg chg="mod">
          <ac:chgData name="Charles Menifield" userId="d89bae61-8fbb-4633-a22f-32ccac0d57f1" providerId="ADAL" clId="{4C4B5CB4-9D5E-4371-971C-DAA9D11B0782}" dt="2026-03-13T15:46:17.654" v="248" actId="20577"/>
          <ac:spMkLst>
            <pc:docMk/>
            <pc:sldMk cId="0" sldId="267"/>
            <ac:spMk id="3" creationId="{00000000-0000-0000-0000-000000000000}"/>
          </ac:spMkLst>
        </pc:spChg>
      </pc:sldChg>
      <pc:sldChg chg="modSp mod">
        <pc:chgData name="Charles Menifield" userId="d89bae61-8fbb-4633-a22f-32ccac0d57f1" providerId="ADAL" clId="{4C4B5CB4-9D5E-4371-971C-DAA9D11B0782}" dt="2026-03-13T15:47:17.271" v="277" actId="6549"/>
        <pc:sldMkLst>
          <pc:docMk/>
          <pc:sldMk cId="0" sldId="268"/>
        </pc:sldMkLst>
        <pc:spChg chg="mod">
          <ac:chgData name="Charles Menifield" userId="d89bae61-8fbb-4633-a22f-32ccac0d57f1" providerId="ADAL" clId="{4C4B5CB4-9D5E-4371-971C-DAA9D11B0782}" dt="2026-03-13T15:47:17.271" v="277" actId="6549"/>
          <ac:spMkLst>
            <pc:docMk/>
            <pc:sldMk cId="0" sldId="268"/>
            <ac:spMk id="3" creationId="{00000000-0000-0000-0000-000000000000}"/>
          </ac:spMkLst>
        </pc:spChg>
      </pc:sldChg>
      <pc:sldChg chg="modSp mod">
        <pc:chgData name="Charles Menifield" userId="d89bae61-8fbb-4633-a22f-32ccac0d57f1" providerId="ADAL" clId="{4C4B5CB4-9D5E-4371-971C-DAA9D11B0782}" dt="2026-03-13T15:51:05.096" v="495" actId="6549"/>
        <pc:sldMkLst>
          <pc:docMk/>
          <pc:sldMk cId="0" sldId="269"/>
        </pc:sldMkLst>
        <pc:spChg chg="mod">
          <ac:chgData name="Charles Menifield" userId="d89bae61-8fbb-4633-a22f-32ccac0d57f1" providerId="ADAL" clId="{4C4B5CB4-9D5E-4371-971C-DAA9D11B0782}" dt="2026-03-13T15:51:05.096" v="495" actId="6549"/>
          <ac:spMkLst>
            <pc:docMk/>
            <pc:sldMk cId="0" sldId="269"/>
            <ac:spMk id="3" creationId="{00000000-0000-0000-0000-000000000000}"/>
          </ac:spMkLst>
        </pc:spChg>
      </pc:sldChg>
      <pc:sldChg chg="modSp mod">
        <pc:chgData name="Charles Menifield" userId="d89bae61-8fbb-4633-a22f-32ccac0d57f1" providerId="ADAL" clId="{4C4B5CB4-9D5E-4371-971C-DAA9D11B0782}" dt="2026-03-13T15:50:28.875" v="471" actId="20577"/>
        <pc:sldMkLst>
          <pc:docMk/>
          <pc:sldMk cId="0" sldId="270"/>
        </pc:sldMkLst>
        <pc:spChg chg="mod">
          <ac:chgData name="Charles Menifield" userId="d89bae61-8fbb-4633-a22f-32ccac0d57f1" providerId="ADAL" clId="{4C4B5CB4-9D5E-4371-971C-DAA9D11B0782}" dt="2026-03-13T15:50:28.875" v="471" actId="20577"/>
          <ac:spMkLst>
            <pc:docMk/>
            <pc:sldMk cId="0" sldId="270"/>
            <ac:spMk id="3" creationId="{00000000-0000-0000-0000-000000000000}"/>
          </ac:spMkLst>
        </pc:spChg>
      </pc:sldChg>
      <pc:sldChg chg="modSp mod">
        <pc:chgData name="Charles Menifield" userId="d89bae61-8fbb-4633-a22f-32ccac0d57f1" providerId="ADAL" clId="{4C4B5CB4-9D5E-4371-971C-DAA9D11B0782}" dt="2026-03-13T15:50:37.046" v="472" actId="20577"/>
        <pc:sldMkLst>
          <pc:docMk/>
          <pc:sldMk cId="0" sldId="271"/>
        </pc:sldMkLst>
        <pc:spChg chg="mod">
          <ac:chgData name="Charles Menifield" userId="d89bae61-8fbb-4633-a22f-32ccac0d57f1" providerId="ADAL" clId="{4C4B5CB4-9D5E-4371-971C-DAA9D11B0782}" dt="2026-03-13T15:50:37.046" v="472" actId="20577"/>
          <ac:spMkLst>
            <pc:docMk/>
            <pc:sldMk cId="0" sldId="271"/>
            <ac:spMk id="3" creationId="{00000000-0000-0000-0000-000000000000}"/>
          </ac:spMkLst>
        </pc:spChg>
      </pc:sldChg>
      <pc:sldChg chg="modSp mod">
        <pc:chgData name="Charles Menifield" userId="d89bae61-8fbb-4633-a22f-32ccac0d57f1" providerId="ADAL" clId="{4C4B5CB4-9D5E-4371-971C-DAA9D11B0782}" dt="2026-03-13T15:52:09.228" v="511" actId="255"/>
        <pc:sldMkLst>
          <pc:docMk/>
          <pc:sldMk cId="0" sldId="272"/>
        </pc:sldMkLst>
        <pc:spChg chg="mod">
          <ac:chgData name="Charles Menifield" userId="d89bae61-8fbb-4633-a22f-32ccac0d57f1" providerId="ADAL" clId="{4C4B5CB4-9D5E-4371-971C-DAA9D11B0782}" dt="2026-03-13T15:52:09.228" v="511" actId="255"/>
          <ac:spMkLst>
            <pc:docMk/>
            <pc:sldMk cId="0" sldId="272"/>
            <ac:spMk id="3" creationId="{00000000-0000-0000-0000-000000000000}"/>
          </ac:spMkLst>
        </pc:spChg>
      </pc:sldChg>
      <pc:sldChg chg="modSp mod">
        <pc:chgData name="Charles Menifield" userId="d89bae61-8fbb-4633-a22f-32ccac0d57f1" providerId="ADAL" clId="{4C4B5CB4-9D5E-4371-971C-DAA9D11B0782}" dt="2026-03-13T15:59:10.516" v="863" actId="20577"/>
        <pc:sldMkLst>
          <pc:docMk/>
          <pc:sldMk cId="0" sldId="275"/>
        </pc:sldMkLst>
        <pc:spChg chg="mod">
          <ac:chgData name="Charles Menifield" userId="d89bae61-8fbb-4633-a22f-32ccac0d57f1" providerId="ADAL" clId="{4C4B5CB4-9D5E-4371-971C-DAA9D11B0782}" dt="2026-03-13T15:59:10.516" v="863" actId="20577"/>
          <ac:spMkLst>
            <pc:docMk/>
            <pc:sldMk cId="0" sldId="275"/>
            <ac:spMk id="3" creationId="{00000000-0000-0000-0000-000000000000}"/>
          </ac:spMkLst>
        </pc:spChg>
      </pc:sldChg>
      <pc:sldChg chg="modSp mod">
        <pc:chgData name="Charles Menifield" userId="d89bae61-8fbb-4633-a22f-32ccac0d57f1" providerId="ADAL" clId="{4C4B5CB4-9D5E-4371-971C-DAA9D11B0782}" dt="2026-03-13T15:59:19.978" v="865" actId="20577"/>
        <pc:sldMkLst>
          <pc:docMk/>
          <pc:sldMk cId="0" sldId="276"/>
        </pc:sldMkLst>
        <pc:spChg chg="mod">
          <ac:chgData name="Charles Menifield" userId="d89bae61-8fbb-4633-a22f-32ccac0d57f1" providerId="ADAL" clId="{4C4B5CB4-9D5E-4371-971C-DAA9D11B0782}" dt="2026-03-13T15:59:19.978" v="865" actId="20577"/>
          <ac:spMkLst>
            <pc:docMk/>
            <pc:sldMk cId="0" sldId="276"/>
            <ac:spMk id="3" creationId="{00000000-0000-0000-0000-000000000000}"/>
          </ac:spMkLst>
        </pc:spChg>
      </pc:sldChg>
      <pc:sldChg chg="modSp mod">
        <pc:chgData name="Charles Menifield" userId="d89bae61-8fbb-4633-a22f-32ccac0d57f1" providerId="ADAL" clId="{4C4B5CB4-9D5E-4371-971C-DAA9D11B0782}" dt="2026-03-13T16:01:26.803" v="946" actId="6549"/>
        <pc:sldMkLst>
          <pc:docMk/>
          <pc:sldMk cId="0" sldId="277"/>
        </pc:sldMkLst>
        <pc:spChg chg="mod">
          <ac:chgData name="Charles Menifield" userId="d89bae61-8fbb-4633-a22f-32ccac0d57f1" providerId="ADAL" clId="{4C4B5CB4-9D5E-4371-971C-DAA9D11B0782}" dt="2026-03-13T16:01:26.803" v="946" actId="6549"/>
          <ac:spMkLst>
            <pc:docMk/>
            <pc:sldMk cId="0" sldId="277"/>
            <ac:spMk id="3" creationId="{00000000-0000-0000-0000-000000000000}"/>
          </ac:spMkLst>
        </pc:spChg>
      </pc:sldChg>
      <pc:sldChg chg="modSp new mod">
        <pc:chgData name="Charles Menifield" userId="d89bae61-8fbb-4633-a22f-32ccac0d57f1" providerId="ADAL" clId="{4C4B5CB4-9D5E-4371-971C-DAA9D11B0782}" dt="2026-03-13T16:12:53.102" v="950" actId="2711"/>
        <pc:sldMkLst>
          <pc:docMk/>
          <pc:sldMk cId="3871419939" sldId="281"/>
        </pc:sldMkLst>
        <pc:spChg chg="mod">
          <ac:chgData name="Charles Menifield" userId="d89bae61-8fbb-4633-a22f-32ccac0d57f1" providerId="ADAL" clId="{4C4B5CB4-9D5E-4371-971C-DAA9D11B0782}" dt="2026-03-13T16:12:53.102" v="950" actId="2711"/>
          <ac:spMkLst>
            <pc:docMk/>
            <pc:sldMk cId="3871419939" sldId="281"/>
            <ac:spMk id="2" creationId="{39CC7C98-2518-3793-32F0-8052DC9184EB}"/>
          </ac:spMkLst>
        </pc:spChg>
        <pc:spChg chg="mod">
          <ac:chgData name="Charles Menifield" userId="d89bae61-8fbb-4633-a22f-32ccac0d57f1" providerId="ADAL" clId="{4C4B5CB4-9D5E-4371-971C-DAA9D11B0782}" dt="2026-03-13T16:12:35.524" v="947" actId="2711"/>
          <ac:spMkLst>
            <pc:docMk/>
            <pc:sldMk cId="3871419939" sldId="281"/>
            <ac:spMk id="3" creationId="{F325D7CD-0F4D-6827-5A67-3006C67446F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A6728-D1F0-453C-946A-4A4AE64F888C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4395-936E-4748-8BF0-8B756E1925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A6728-D1F0-453C-946A-4A4AE64F888C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4395-936E-4748-8BF0-8B756E1925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A6728-D1F0-453C-946A-4A4AE64F888C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4395-936E-4748-8BF0-8B756E1925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A6728-D1F0-453C-946A-4A4AE64F888C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4395-936E-4748-8BF0-8B756E1925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A6728-D1F0-453C-946A-4A4AE64F888C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4395-936E-4748-8BF0-8B756E1925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A6728-D1F0-453C-946A-4A4AE64F888C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4395-936E-4748-8BF0-8B756E1925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A6728-D1F0-453C-946A-4A4AE64F888C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4395-936E-4748-8BF0-8B756E1925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A6728-D1F0-453C-946A-4A4AE64F888C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4395-936E-4748-8BF0-8B756E1925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A6728-D1F0-453C-946A-4A4AE64F888C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4395-936E-4748-8BF0-8B756E1925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A6728-D1F0-453C-946A-4A4AE64F888C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4395-936E-4748-8BF0-8B756E1925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A6728-D1F0-453C-946A-4A4AE64F888C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34395-936E-4748-8BF0-8B756E1925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A6728-D1F0-453C-946A-4A4AE64F888C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34395-936E-4748-8BF0-8B756E19250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Financial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Chapter 7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Detecting an Operating Deficit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budget reserve continues to drop over several years possibly indicating that expenditures are exceeding revenues.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Frequent short-term or internal borrowing.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Selling assets to bring in one-time revenues used to fund current operating expenditures rather than for one-time expenditures.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Accounting gimmicks.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Deferment of a payment.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Cash Budget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Estimate cash receipts for the month.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Estimate cash disbursements that will take place during the month.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Subtract cash receipts from cash disbursement to determine excess or deficit.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Add this balance to the prior month’s balance to find the projected total cash balance.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External Cash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Managing liquidity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Accelerating collections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Maximizing investment earnings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Reduce borrowing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Manage disbursements efficiently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Depositing checks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Economic Ordering Quantity Formula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P=b(T/c)+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vT+i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(c/2)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Used to determine the cash position of the government once they have determined that funds are available for investment.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Calculate optimal transfer size, number of transfers, average cash balance, and initial cash balance.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Managing Cash Internally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Facilitate and use electronic payment procedures when possible.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When writing a check: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Never write a check payable to cash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The person writing the checks should not be used to reconcile the accounts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Checks should be used in numerical order and signed only by authorized staff</a:t>
            </a:r>
          </a:p>
          <a:p>
            <a:pPr lvl="1"/>
            <a:r>
              <a:rPr lang="en-US" dirty="0">
                <a:latin typeface="Times New Roman" pitchFamily="18" charset="0"/>
                <a:cs typeface="Times New Roman" pitchFamily="18" charset="0"/>
              </a:rPr>
              <a:t>Maintain firm control over bland and voided checks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Managing Cash Internally Cont’d.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Use separate bank accounts for each fund in order to maintain merging of funds.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Sporadically audit petty cash.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All checks should be tied to vouchers or invoices.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Make sure that the correct check number is placed on vouchers and invoices.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Cash and checks should be deposited at least once a day.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Managing Cash Internally Cont’d.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Use computer technology to facilitate fund transfers as well as any other financial transactions.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Negotiate with banks for better rates as well as services.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Take advantage of discounts for prompt payment.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Risk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There is a cost associated with risk.</a:t>
            </a:r>
          </a:p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Governments can purchase insurance to cover the risk or self fund the risk.</a:t>
            </a:r>
          </a:p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Five fundamental elements:</a:t>
            </a:r>
          </a:p>
          <a:p>
            <a:pPr>
              <a:buNone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	-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Mission identification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-Risk and uncertainty assessment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-Risk control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-Risk financing</a:t>
            </a:r>
          </a:p>
          <a:p>
            <a:pPr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	-Program administration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Procurement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government must provide services in an efficient and effective manner.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government must secure equipment at the most reasonable price available.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government must ensure that the procurement process is free of fraud and abuse.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Procurement helps the government to achieve some of its broader economic goals.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Life-Cycle Cost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Acquisition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Cost+Lifetime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Maintenance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Cost+Lifetime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Energy Cost – trade in allowance – expected resale value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Other considerations: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trade in value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failure cost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labor cost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expected resale value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Using financial management tools to efficiently and effectively manage government.</a:t>
            </a:r>
          </a:p>
          <a:p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Discuss the following topics: Financial solvency, cash management, risk management, procurement, cutback management, procurement and contracting, procurement and equity, and debt management.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C7C98-2518-3793-32F0-8052DC918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Procurement and Equity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5D7CD-0F4D-6827-5A67-3006C6744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four pillars of public administration are efficiency, effectiveness, economy, and equity.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Equity helps level the playing field.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States vary in their “opinions” of equity and this is manifested in a variety of different types of laws and procedures.</a:t>
            </a:r>
          </a:p>
        </p:txBody>
      </p:sp>
    </p:spTree>
    <p:extLst>
      <p:ext uri="{BB962C8B-B14F-4D97-AF65-F5344CB8AC3E}">
        <p14:creationId xmlns:p14="http://schemas.microsoft.com/office/powerpoint/2010/main" val="38714199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Cutback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Implementing cost cutting reductions in resources while attempting to maintain services at their current level.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Causes of cutbacks emanate primarily from five things:  problem depletion, erosion of the economic base, inflation, taxpayer revolt, limits to growth.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Cutback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Budget maximizing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One-time drastic cut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Across the board cuts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Efficiency versus equity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Attrition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Creating a Pro-Business 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Incentives</a:t>
            </a:r>
          </a:p>
          <a:p>
            <a:pPr marL="514350" indent="-514350">
              <a:buAutoNum type="alphaL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 Exemptions</a:t>
            </a:r>
          </a:p>
          <a:p>
            <a:pPr marL="514350" indent="-514350">
              <a:buAutoNum type="alphaL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 Refunds and Rebates</a:t>
            </a:r>
          </a:p>
          <a:p>
            <a:pPr marL="514350" indent="-514350">
              <a:buAutoNum type="alphaL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 Credits</a:t>
            </a:r>
          </a:p>
          <a:p>
            <a:pPr marL="514350" indent="-514350">
              <a:buAutoNum type="alphaL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 Reductions or Abatements</a:t>
            </a:r>
          </a:p>
        </p:txBody>
      </p:sp>
    </p:spTree>
    <p:extLst>
      <p:ext uri="{BB962C8B-B14F-4D97-AF65-F5344CB8AC3E}">
        <p14:creationId xmlns:p14="http://schemas.microsoft.com/office/powerpoint/2010/main" val="20802747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Creating a Pro-Business 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Quality of Life Incentives</a:t>
            </a:r>
          </a:p>
          <a:p>
            <a:pPr marL="514350" indent="-514350">
              <a:buAutoNum type="alphaL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Education</a:t>
            </a:r>
          </a:p>
          <a:p>
            <a:pPr marL="514350" indent="-514350">
              <a:buAutoNum type="alphaL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 Development</a:t>
            </a:r>
          </a:p>
          <a:p>
            <a:pPr marL="514350" indent="-514350">
              <a:buAutoNum type="alphaL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Parks and Churches</a:t>
            </a:r>
          </a:p>
          <a:p>
            <a:pPr marL="514350" indent="-514350">
              <a:buAutoNum type="alphaL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Roads, Highways and Airports</a:t>
            </a:r>
          </a:p>
          <a:p>
            <a:pPr marL="514350" indent="-514350">
              <a:buAutoNum type="alphaL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Transportation</a:t>
            </a:r>
          </a:p>
          <a:p>
            <a:pPr marL="514350" indent="-514350">
              <a:buAutoNum type="alphaL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Diversity</a:t>
            </a:r>
          </a:p>
        </p:txBody>
      </p:sp>
    </p:spTree>
    <p:extLst>
      <p:ext uri="{BB962C8B-B14F-4D97-AF65-F5344CB8AC3E}">
        <p14:creationId xmlns:p14="http://schemas.microsoft.com/office/powerpoint/2010/main" val="17754646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Debt Management Policy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Assure bondholders that debt burdens and operational debt expenditures will be controlled.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Provide staff with a framework to work from assures the legislative body that proposals meet policy mandates.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Assure continuity in financial operations.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 good debt management policy can strengthen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a cities credit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position.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Additional 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Zero-based budgeting is a future oriented budget strategy that requires analysis of current and future expenditures.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Performance based budgeting concentrates on agency activity objectives and outcomes rather than the purchase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of resources.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Financially Solvent or Not?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Brief Definition: Ability of a local government to finance its services on a continuous basis.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Maintain existing service levels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Withstand local and regional economic disruptions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Meet the demands of natural growth, decline, and change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Measuring Financial Condition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Numerous factors can hinder the process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nature of a public entity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state of municipal financial analysis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character of municipal accounting practices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Financial Trend Monitoring System (FTMS)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Financial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Revenues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Expenditures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Operating position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Debt structure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Unfunded liabilities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Condition of capital plant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Environmental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Community needs and resources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Intergovernmental constraints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Disaster risk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Political culture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External economic conditions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Evaluation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Financial factors:  Is your government currently paying the full cost of operating, or is it postponing costs to a future period when revenues may not be available to pay those costs?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Environmental factors:  Do environmental factors provide enough resources to pay for the demands they make?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Evaluation Questions Cont’d.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Organizational setting:  Do your management practices and legislative policies enable your government to respond appropriately to changes in the environment?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analyst examines each of these characteristics using arrows.  The direction of the arrow will determine whether further investigation is needed.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Additional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Trend analysis is the primary tool that the system uses.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The user should use graphs, tables, and other visual tools to show the trends.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Policy statements should be developed to plan a strategy to manage the areas of concern.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3328</TotalTime>
  <Words>1014</Words>
  <Application>Microsoft Office PowerPoint</Application>
  <PresentationFormat>On-screen Show (4:3)</PresentationFormat>
  <Paragraphs>134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Times New Roman</vt:lpstr>
      <vt:lpstr>Office Theme</vt:lpstr>
      <vt:lpstr>Financial Management</vt:lpstr>
      <vt:lpstr>Overview</vt:lpstr>
      <vt:lpstr>Financially Solvent or Not?</vt:lpstr>
      <vt:lpstr>Measuring Financial Condition</vt:lpstr>
      <vt:lpstr>Financial Factors</vt:lpstr>
      <vt:lpstr>Environmental Factors</vt:lpstr>
      <vt:lpstr>Evaluation Questions</vt:lpstr>
      <vt:lpstr>Evaluation Questions Cont’d.</vt:lpstr>
      <vt:lpstr>Additional Analysis</vt:lpstr>
      <vt:lpstr>Detecting an Operating Deficit</vt:lpstr>
      <vt:lpstr>Cash Budget</vt:lpstr>
      <vt:lpstr>External Cash Management</vt:lpstr>
      <vt:lpstr>Economic Ordering Quantity Formula</vt:lpstr>
      <vt:lpstr>Managing Cash Internally</vt:lpstr>
      <vt:lpstr>Managing Cash Internally Cont’d.</vt:lpstr>
      <vt:lpstr>Managing Cash Internally Cont’d.</vt:lpstr>
      <vt:lpstr>Risk Management</vt:lpstr>
      <vt:lpstr>Procurement</vt:lpstr>
      <vt:lpstr>Life-Cycle Cost</vt:lpstr>
      <vt:lpstr>Procurement and Equity</vt:lpstr>
      <vt:lpstr>Cutback Management</vt:lpstr>
      <vt:lpstr>Cutback Strategies</vt:lpstr>
      <vt:lpstr>Creating a Pro-Business Environment</vt:lpstr>
      <vt:lpstr>Creating a Pro-Business Environment</vt:lpstr>
      <vt:lpstr>Debt Management Policy</vt:lpstr>
      <vt:lpstr>Additional Options</vt:lpstr>
    </vt:vector>
  </TitlesOfParts>
  <Company>The University of Memphis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Management</dc:title>
  <dc:creator>Wendy Lea</dc:creator>
  <cp:lastModifiedBy>Charles Menifield</cp:lastModifiedBy>
  <cp:revision>18</cp:revision>
  <dcterms:created xsi:type="dcterms:W3CDTF">2010-11-09T07:38:02Z</dcterms:created>
  <dcterms:modified xsi:type="dcterms:W3CDTF">2026-03-13T16:12:53Z</dcterms:modified>
</cp:coreProperties>
</file>