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78" r:id="rId3"/>
    <p:sldId id="271" r:id="rId4"/>
    <p:sldId id="273" r:id="rId5"/>
    <p:sldId id="274" r:id="rId6"/>
    <p:sldId id="275" r:id="rId7"/>
    <p:sldId id="257" r:id="rId8"/>
    <p:sldId id="267" r:id="rId9"/>
    <p:sldId id="258" r:id="rId10"/>
    <p:sldId id="279" r:id="rId11"/>
    <p:sldId id="261" r:id="rId12"/>
    <p:sldId id="259" r:id="rId13"/>
    <p:sldId id="260" r:id="rId14"/>
    <p:sldId id="262" r:id="rId15"/>
    <p:sldId id="263" r:id="rId16"/>
    <p:sldId id="276" r:id="rId17"/>
    <p:sldId id="268" r:id="rId18"/>
    <p:sldId id="266" r:id="rId19"/>
    <p:sldId id="272" r:id="rId20"/>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E7EF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5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72386641325"/>
          <c:y val="3.1602665051483951E-2"/>
          <c:w val="0.85554906929737229"/>
          <c:h val="0.88512396527357162"/>
        </c:manualLayout>
      </c:layout>
      <c:lineChart>
        <c:grouping val="standard"/>
        <c:varyColors val="0"/>
        <c:ser>
          <c:idx val="0"/>
          <c:order val="0"/>
          <c:tx>
            <c:strRef>
              <c:f>Sheet1!$B$1</c:f>
              <c:strCache>
                <c:ptCount val="1"/>
                <c:pt idx="0">
                  <c:v>USA</c:v>
                </c:pt>
              </c:strCache>
            </c:strRef>
          </c:tx>
          <c:spPr>
            <a:ln w="28575" cap="rnd">
              <a:solidFill>
                <a:schemeClr val="tx1"/>
              </a:solidFill>
              <a:round/>
            </a:ln>
            <a:effectLst/>
          </c:spPr>
          <c:marker>
            <c:symbol val="circle"/>
            <c:size val="5"/>
            <c:spPr>
              <a:solidFill>
                <a:schemeClr val="accent1"/>
              </a:solidFill>
              <a:ln w="9525">
                <a:solidFill>
                  <a:schemeClr val="tx1"/>
                </a:solidFill>
              </a:ln>
              <a:effectLst/>
            </c:spPr>
          </c:marker>
          <c:cat>
            <c:strRef>
              <c:f>Sheet1!$A$2:$A$8</c:f>
              <c:strCache>
                <c:ptCount val="7"/>
                <c:pt idx="0">
                  <c:v>1960s</c:v>
                </c:pt>
                <c:pt idx="1">
                  <c:v>1970s</c:v>
                </c:pt>
                <c:pt idx="2">
                  <c:v>1980s</c:v>
                </c:pt>
                <c:pt idx="3">
                  <c:v>1990s</c:v>
                </c:pt>
                <c:pt idx="4">
                  <c:v>2000s</c:v>
                </c:pt>
                <c:pt idx="5">
                  <c:v>2010s</c:v>
                </c:pt>
                <c:pt idx="6">
                  <c:v>2020s</c:v>
                </c:pt>
              </c:strCache>
            </c:strRef>
          </c:cat>
          <c:val>
            <c:numRef>
              <c:f>Sheet1!$B$2:$B$8</c:f>
              <c:numCache>
                <c:formatCode>General</c:formatCode>
                <c:ptCount val="7"/>
                <c:pt idx="0">
                  <c:v>62</c:v>
                </c:pt>
                <c:pt idx="1">
                  <c:v>54</c:v>
                </c:pt>
                <c:pt idx="2">
                  <c:v>52</c:v>
                </c:pt>
                <c:pt idx="3">
                  <c:v>53</c:v>
                </c:pt>
                <c:pt idx="4">
                  <c:v>57</c:v>
                </c:pt>
                <c:pt idx="5">
                  <c:v>55</c:v>
                </c:pt>
                <c:pt idx="6">
                  <c:v>60</c:v>
                </c:pt>
              </c:numCache>
            </c:numRef>
          </c:val>
          <c:smooth val="0"/>
          <c:extLst>
            <c:ext xmlns:c16="http://schemas.microsoft.com/office/drawing/2014/chart" uri="{C3380CC4-5D6E-409C-BE32-E72D297353CC}">
              <c16:uniqueId val="{00000000-F0F4-4CCB-BFDB-A7681A325873}"/>
            </c:ext>
          </c:extLst>
        </c:ser>
        <c:ser>
          <c:idx val="1"/>
          <c:order val="1"/>
          <c:tx>
            <c:strRef>
              <c:f>Sheet1!$C$1</c:f>
              <c:strCache>
                <c:ptCount val="1"/>
                <c:pt idx="0">
                  <c:v>Britain</c:v>
                </c:pt>
              </c:strCache>
            </c:strRef>
          </c:tx>
          <c:spPr>
            <a:ln w="28575" cap="rnd">
              <a:solidFill>
                <a:srgbClr val="FF0000"/>
              </a:solidFill>
              <a:round/>
            </a:ln>
            <a:effectLst/>
          </c:spPr>
          <c:marker>
            <c:symbol val="diamond"/>
            <c:size val="10"/>
            <c:spPr>
              <a:solidFill>
                <a:schemeClr val="accent2"/>
              </a:solidFill>
              <a:ln w="9525">
                <a:solidFill>
                  <a:srgbClr val="FF0000"/>
                </a:solidFill>
              </a:ln>
              <a:effectLst/>
            </c:spPr>
          </c:marker>
          <c:cat>
            <c:strRef>
              <c:f>Sheet1!$A$2:$A$8</c:f>
              <c:strCache>
                <c:ptCount val="7"/>
                <c:pt idx="0">
                  <c:v>1960s</c:v>
                </c:pt>
                <c:pt idx="1">
                  <c:v>1970s</c:v>
                </c:pt>
                <c:pt idx="2">
                  <c:v>1980s</c:v>
                </c:pt>
                <c:pt idx="3">
                  <c:v>1990s</c:v>
                </c:pt>
                <c:pt idx="4">
                  <c:v>2000s</c:v>
                </c:pt>
                <c:pt idx="5">
                  <c:v>2010s</c:v>
                </c:pt>
                <c:pt idx="6">
                  <c:v>2020s</c:v>
                </c:pt>
              </c:strCache>
            </c:strRef>
          </c:cat>
          <c:val>
            <c:numRef>
              <c:f>Sheet1!$C$2:$C$8</c:f>
              <c:numCache>
                <c:formatCode>General</c:formatCode>
                <c:ptCount val="7"/>
                <c:pt idx="0">
                  <c:v>74</c:v>
                </c:pt>
                <c:pt idx="1">
                  <c:v>74</c:v>
                </c:pt>
                <c:pt idx="2">
                  <c:v>73</c:v>
                </c:pt>
                <c:pt idx="3">
                  <c:v>72</c:v>
                </c:pt>
                <c:pt idx="4">
                  <c:v>59</c:v>
                </c:pt>
                <c:pt idx="5">
                  <c:v>62</c:v>
                </c:pt>
                <c:pt idx="6">
                  <c:v>53</c:v>
                </c:pt>
              </c:numCache>
            </c:numRef>
          </c:val>
          <c:smooth val="0"/>
          <c:extLst>
            <c:ext xmlns:c16="http://schemas.microsoft.com/office/drawing/2014/chart" uri="{C3380CC4-5D6E-409C-BE32-E72D297353CC}">
              <c16:uniqueId val="{00000001-F0F4-4CCB-BFDB-A7681A325873}"/>
            </c:ext>
          </c:extLst>
        </c:ser>
        <c:ser>
          <c:idx val="2"/>
          <c:order val="2"/>
          <c:tx>
            <c:strRef>
              <c:f>Sheet1!$D$1</c:f>
              <c:strCache>
                <c:ptCount val="1"/>
                <c:pt idx="0">
                  <c:v>France</c:v>
                </c:pt>
              </c:strCache>
            </c:strRef>
          </c:tx>
          <c:spPr>
            <a:ln w="28575" cap="rnd">
              <a:solidFill>
                <a:schemeClr val="accent1"/>
              </a:solidFill>
              <a:round/>
            </a:ln>
            <a:effectLst/>
          </c:spPr>
          <c:marker>
            <c:symbol val="circle"/>
            <c:size val="5"/>
            <c:spPr>
              <a:solidFill>
                <a:schemeClr val="accent3"/>
              </a:solidFill>
              <a:ln w="9525">
                <a:solidFill>
                  <a:schemeClr val="accent1"/>
                </a:solidFill>
              </a:ln>
              <a:effectLst/>
            </c:spPr>
          </c:marker>
          <c:cat>
            <c:strRef>
              <c:f>Sheet1!$A$2:$A$8</c:f>
              <c:strCache>
                <c:ptCount val="7"/>
                <c:pt idx="0">
                  <c:v>1960s</c:v>
                </c:pt>
                <c:pt idx="1">
                  <c:v>1970s</c:v>
                </c:pt>
                <c:pt idx="2">
                  <c:v>1980s</c:v>
                </c:pt>
                <c:pt idx="3">
                  <c:v>1990s</c:v>
                </c:pt>
                <c:pt idx="4">
                  <c:v>2000s</c:v>
                </c:pt>
                <c:pt idx="5">
                  <c:v>2010s</c:v>
                </c:pt>
                <c:pt idx="6">
                  <c:v>2020s</c:v>
                </c:pt>
              </c:strCache>
            </c:strRef>
          </c:cat>
          <c:val>
            <c:numRef>
              <c:f>Sheet1!$D$2:$D$8</c:f>
              <c:numCache>
                <c:formatCode>General</c:formatCode>
                <c:ptCount val="7"/>
                <c:pt idx="0">
                  <c:v>67</c:v>
                </c:pt>
                <c:pt idx="1">
                  <c:v>67</c:v>
                </c:pt>
                <c:pt idx="2">
                  <c:v>64</c:v>
                </c:pt>
                <c:pt idx="3">
                  <c:v>61</c:v>
                </c:pt>
                <c:pt idx="4">
                  <c:v>45</c:v>
                </c:pt>
                <c:pt idx="5">
                  <c:v>45</c:v>
                </c:pt>
                <c:pt idx="6">
                  <c:v>47</c:v>
                </c:pt>
              </c:numCache>
            </c:numRef>
          </c:val>
          <c:smooth val="0"/>
          <c:extLst>
            <c:ext xmlns:c16="http://schemas.microsoft.com/office/drawing/2014/chart" uri="{C3380CC4-5D6E-409C-BE32-E72D297353CC}">
              <c16:uniqueId val="{00000002-F0F4-4CCB-BFDB-A7681A325873}"/>
            </c:ext>
          </c:extLst>
        </c:ser>
        <c:ser>
          <c:idx val="3"/>
          <c:order val="3"/>
          <c:tx>
            <c:strRef>
              <c:f>Sheet1!$E$1</c:f>
              <c:strCache>
                <c:ptCount val="1"/>
                <c:pt idx="0">
                  <c:v>Germany</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Sheet1!$A$2:$A$8</c:f>
              <c:strCache>
                <c:ptCount val="7"/>
                <c:pt idx="0">
                  <c:v>1960s</c:v>
                </c:pt>
                <c:pt idx="1">
                  <c:v>1970s</c:v>
                </c:pt>
                <c:pt idx="2">
                  <c:v>1980s</c:v>
                </c:pt>
                <c:pt idx="3">
                  <c:v>1990s</c:v>
                </c:pt>
                <c:pt idx="4">
                  <c:v>2000s</c:v>
                </c:pt>
                <c:pt idx="5">
                  <c:v>2010s</c:v>
                </c:pt>
                <c:pt idx="6">
                  <c:v>2020s</c:v>
                </c:pt>
              </c:strCache>
            </c:strRef>
          </c:cat>
          <c:val>
            <c:numRef>
              <c:f>Sheet1!$E$2:$E$8</c:f>
              <c:numCache>
                <c:formatCode>General</c:formatCode>
                <c:ptCount val="7"/>
                <c:pt idx="0">
                  <c:v>83</c:v>
                </c:pt>
                <c:pt idx="1">
                  <c:v>86</c:v>
                </c:pt>
                <c:pt idx="2">
                  <c:v>79</c:v>
                </c:pt>
                <c:pt idx="3">
                  <c:v>74</c:v>
                </c:pt>
                <c:pt idx="4">
                  <c:v>70</c:v>
                </c:pt>
                <c:pt idx="5">
                  <c:v>68</c:v>
                </c:pt>
                <c:pt idx="6">
                  <c:v>71</c:v>
                </c:pt>
              </c:numCache>
            </c:numRef>
          </c:val>
          <c:smooth val="0"/>
          <c:extLst>
            <c:ext xmlns:c16="http://schemas.microsoft.com/office/drawing/2014/chart" uri="{C3380CC4-5D6E-409C-BE32-E72D297353CC}">
              <c16:uniqueId val="{00000003-F0F4-4CCB-BFDB-A7681A325873}"/>
            </c:ext>
          </c:extLst>
        </c:ser>
        <c:ser>
          <c:idx val="4"/>
          <c:order val="4"/>
          <c:tx>
            <c:strRef>
              <c:f>Sheet1!$F$1</c:f>
              <c:strCache>
                <c:ptCount val="1"/>
                <c:pt idx="0">
                  <c:v>Democracies</c:v>
                </c:pt>
              </c:strCache>
            </c:strRef>
          </c:tx>
          <c:spPr>
            <a:ln w="47625" cap="rnd">
              <a:solidFill>
                <a:srgbClr val="00B050"/>
              </a:solidFill>
              <a:round/>
            </a:ln>
            <a:effectLst/>
          </c:spPr>
          <c:marker>
            <c:symbol val="circle"/>
            <c:size val="5"/>
            <c:spPr>
              <a:solidFill>
                <a:srgbClr val="00B050"/>
              </a:solidFill>
              <a:ln w="44450">
                <a:solidFill>
                  <a:srgbClr val="00B050"/>
                </a:solidFill>
              </a:ln>
              <a:effectLst/>
            </c:spPr>
          </c:marker>
          <c:cat>
            <c:strRef>
              <c:f>Sheet1!$A$2:$A$8</c:f>
              <c:strCache>
                <c:ptCount val="7"/>
                <c:pt idx="0">
                  <c:v>1960s</c:v>
                </c:pt>
                <c:pt idx="1">
                  <c:v>1970s</c:v>
                </c:pt>
                <c:pt idx="2">
                  <c:v>1980s</c:v>
                </c:pt>
                <c:pt idx="3">
                  <c:v>1990s</c:v>
                </c:pt>
                <c:pt idx="4">
                  <c:v>2000s</c:v>
                </c:pt>
                <c:pt idx="5">
                  <c:v>2010s</c:v>
                </c:pt>
                <c:pt idx="6">
                  <c:v>2020s</c:v>
                </c:pt>
              </c:strCache>
            </c:strRef>
          </c:cat>
          <c:val>
            <c:numRef>
              <c:f>Sheet1!$F$2:$F$8</c:f>
              <c:numCache>
                <c:formatCode>General</c:formatCode>
                <c:ptCount val="7"/>
                <c:pt idx="0">
                  <c:v>80</c:v>
                </c:pt>
                <c:pt idx="1">
                  <c:v>80</c:v>
                </c:pt>
                <c:pt idx="2">
                  <c:v>77</c:v>
                </c:pt>
                <c:pt idx="3">
                  <c:v>72</c:v>
                </c:pt>
                <c:pt idx="4">
                  <c:v>70</c:v>
                </c:pt>
                <c:pt idx="5">
                  <c:v>64</c:v>
                </c:pt>
                <c:pt idx="6">
                  <c:v>61</c:v>
                </c:pt>
              </c:numCache>
            </c:numRef>
          </c:val>
          <c:smooth val="0"/>
          <c:extLst>
            <c:ext xmlns:c16="http://schemas.microsoft.com/office/drawing/2014/chart" uri="{C3380CC4-5D6E-409C-BE32-E72D297353CC}">
              <c16:uniqueId val="{00000004-F0F4-4CCB-BFDB-A7681A325873}"/>
            </c:ext>
          </c:extLst>
        </c:ser>
        <c:dLbls>
          <c:showLegendKey val="0"/>
          <c:showVal val="0"/>
          <c:showCatName val="0"/>
          <c:showSerName val="0"/>
          <c:showPercent val="0"/>
          <c:showBubbleSize val="0"/>
        </c:dLbls>
        <c:marker val="1"/>
        <c:smooth val="0"/>
        <c:axId val="1428294208"/>
        <c:axId val="1428293376"/>
      </c:lineChart>
      <c:catAx>
        <c:axId val="142829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8293376"/>
        <c:crosses val="autoZero"/>
        <c:auto val="1"/>
        <c:lblAlgn val="ctr"/>
        <c:lblOffset val="100"/>
        <c:noMultiLvlLbl val="0"/>
      </c:catAx>
      <c:valAx>
        <c:axId val="1428293376"/>
        <c:scaling>
          <c:orientation val="minMax"/>
          <c:max val="100"/>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Turnout Percentage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8294208"/>
        <c:crosses val="autoZero"/>
        <c:crossBetween val="between"/>
      </c:valAx>
      <c:spPr>
        <a:noFill/>
        <a:ln>
          <a:solidFill>
            <a:schemeClr val="accent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70207558411029"/>
          <c:y val="5.420947381577304E-2"/>
          <c:w val="0.84734699204446862"/>
          <c:h val="0.66181784167768676"/>
        </c:manualLayout>
      </c:layout>
      <c:barChart>
        <c:barDir val="col"/>
        <c:grouping val="clustered"/>
        <c:varyColors val="0"/>
        <c:ser>
          <c:idx val="0"/>
          <c:order val="0"/>
          <c:tx>
            <c:strRef>
              <c:f>Sheet1!$A$2</c:f>
              <c:strCache>
                <c:ptCount val="1"/>
                <c:pt idx="0">
                  <c:v>1956-64</c:v>
                </c:pt>
              </c:strCache>
            </c:strRef>
          </c:tx>
          <c:spPr>
            <a:pattFill prst="pct5">
              <a:fgClr>
                <a:srgbClr val="9999FF"/>
              </a:fgClr>
              <a:bgClr>
                <a:sysClr val="window" lastClr="FFFFFF"/>
              </a:bgClr>
            </a:pattFill>
            <a:ln w="12440">
              <a:solidFill>
                <a:srgbClr val="000000"/>
              </a:solidFill>
              <a:prstDash val="solid"/>
            </a:ln>
          </c:spPr>
          <c:invertIfNegative val="0"/>
          <c:cat>
            <c:strRef>
              <c:f>Sheet1!$B$1:$F$1</c:f>
              <c:strCache>
                <c:ptCount val="5"/>
                <c:pt idx="0">
                  <c:v>Work party</c:v>
                </c:pt>
                <c:pt idx="1">
                  <c:v>Meeting</c:v>
                </c:pt>
                <c:pt idx="2">
                  <c:v>Money</c:v>
                </c:pt>
                <c:pt idx="3">
                  <c:v>Button/sticker</c:v>
                </c:pt>
                <c:pt idx="4">
                  <c:v>Persuade others</c:v>
                </c:pt>
              </c:strCache>
            </c:strRef>
          </c:cat>
          <c:val>
            <c:numRef>
              <c:f>Sheet1!$B$2:$F$2</c:f>
              <c:numCache>
                <c:formatCode>General</c:formatCode>
                <c:ptCount val="5"/>
                <c:pt idx="0">
                  <c:v>5</c:v>
                </c:pt>
                <c:pt idx="1">
                  <c:v>8</c:v>
                </c:pt>
                <c:pt idx="2">
                  <c:v>11</c:v>
                </c:pt>
                <c:pt idx="3">
                  <c:v>18</c:v>
                </c:pt>
                <c:pt idx="4">
                  <c:v>31</c:v>
                </c:pt>
              </c:numCache>
            </c:numRef>
          </c:val>
          <c:extLst>
            <c:ext xmlns:c16="http://schemas.microsoft.com/office/drawing/2014/chart" uri="{C3380CC4-5D6E-409C-BE32-E72D297353CC}">
              <c16:uniqueId val="{00000000-6189-437E-90C2-D1F8A63BE709}"/>
            </c:ext>
          </c:extLst>
        </c:ser>
        <c:ser>
          <c:idx val="1"/>
          <c:order val="1"/>
          <c:tx>
            <c:strRef>
              <c:f>Sheet1!$A$3</c:f>
              <c:strCache>
                <c:ptCount val="1"/>
                <c:pt idx="0">
                  <c:v>1968-76</c:v>
                </c:pt>
              </c:strCache>
            </c:strRef>
          </c:tx>
          <c:spPr>
            <a:pattFill prst="pct25">
              <a:fgClr>
                <a:srgbClr val="993366"/>
              </a:fgClr>
              <a:bgClr>
                <a:sysClr val="window" lastClr="FFFFFF"/>
              </a:bgClr>
            </a:pattFill>
            <a:ln w="12440">
              <a:solidFill>
                <a:srgbClr val="000000"/>
              </a:solidFill>
              <a:prstDash val="solid"/>
            </a:ln>
          </c:spPr>
          <c:invertIfNegative val="0"/>
          <c:cat>
            <c:strRef>
              <c:f>Sheet1!$B$1:$F$1</c:f>
              <c:strCache>
                <c:ptCount val="5"/>
                <c:pt idx="0">
                  <c:v>Work party</c:v>
                </c:pt>
                <c:pt idx="1">
                  <c:v>Meeting</c:v>
                </c:pt>
                <c:pt idx="2">
                  <c:v>Money</c:v>
                </c:pt>
                <c:pt idx="3">
                  <c:v>Button/sticker</c:v>
                </c:pt>
                <c:pt idx="4">
                  <c:v>Persuade others</c:v>
                </c:pt>
              </c:strCache>
            </c:strRef>
          </c:cat>
          <c:val>
            <c:numRef>
              <c:f>Sheet1!$B$3:$F$3</c:f>
              <c:numCache>
                <c:formatCode>General</c:formatCode>
                <c:ptCount val="5"/>
                <c:pt idx="0">
                  <c:v>5</c:v>
                </c:pt>
                <c:pt idx="1">
                  <c:v>8</c:v>
                </c:pt>
                <c:pt idx="2">
                  <c:v>12</c:v>
                </c:pt>
                <c:pt idx="3">
                  <c:v>12</c:v>
                </c:pt>
                <c:pt idx="4">
                  <c:v>31</c:v>
                </c:pt>
              </c:numCache>
            </c:numRef>
          </c:val>
          <c:extLst>
            <c:ext xmlns:c16="http://schemas.microsoft.com/office/drawing/2014/chart" uri="{C3380CC4-5D6E-409C-BE32-E72D297353CC}">
              <c16:uniqueId val="{00000001-6189-437E-90C2-D1F8A63BE709}"/>
            </c:ext>
          </c:extLst>
        </c:ser>
        <c:ser>
          <c:idx val="2"/>
          <c:order val="2"/>
          <c:tx>
            <c:strRef>
              <c:f>Sheet1!$A$4</c:f>
              <c:strCache>
                <c:ptCount val="1"/>
                <c:pt idx="0">
                  <c:v>1980-88</c:v>
                </c:pt>
              </c:strCache>
            </c:strRef>
          </c:tx>
          <c:spPr>
            <a:solidFill>
              <a:srgbClr val="EEECE1">
                <a:lumMod val="75000"/>
              </a:srgbClr>
            </a:solidFill>
            <a:ln w="12440">
              <a:solidFill>
                <a:srgbClr val="000000"/>
              </a:solidFill>
              <a:prstDash val="solid"/>
            </a:ln>
          </c:spPr>
          <c:invertIfNegative val="0"/>
          <c:cat>
            <c:strRef>
              <c:f>Sheet1!$B$1:$F$1</c:f>
              <c:strCache>
                <c:ptCount val="5"/>
                <c:pt idx="0">
                  <c:v>Work party</c:v>
                </c:pt>
                <c:pt idx="1">
                  <c:v>Meeting</c:v>
                </c:pt>
                <c:pt idx="2">
                  <c:v>Money</c:v>
                </c:pt>
                <c:pt idx="3">
                  <c:v>Button/sticker</c:v>
                </c:pt>
                <c:pt idx="4">
                  <c:v>Persuade others</c:v>
                </c:pt>
              </c:strCache>
            </c:strRef>
          </c:cat>
          <c:val>
            <c:numRef>
              <c:f>Sheet1!$B$4:$F$4</c:f>
              <c:numCache>
                <c:formatCode>General</c:formatCode>
                <c:ptCount val="5"/>
                <c:pt idx="0">
                  <c:v>4</c:v>
                </c:pt>
                <c:pt idx="1">
                  <c:v>8</c:v>
                </c:pt>
                <c:pt idx="2">
                  <c:v>8</c:v>
                </c:pt>
                <c:pt idx="3">
                  <c:v>8</c:v>
                </c:pt>
                <c:pt idx="4">
                  <c:v>33</c:v>
                </c:pt>
              </c:numCache>
            </c:numRef>
          </c:val>
          <c:extLst>
            <c:ext xmlns:c16="http://schemas.microsoft.com/office/drawing/2014/chart" uri="{C3380CC4-5D6E-409C-BE32-E72D297353CC}">
              <c16:uniqueId val="{00000002-6189-437E-90C2-D1F8A63BE709}"/>
            </c:ext>
          </c:extLst>
        </c:ser>
        <c:ser>
          <c:idx val="3"/>
          <c:order val="3"/>
          <c:tx>
            <c:strRef>
              <c:f>Sheet1!$A$5</c:f>
              <c:strCache>
                <c:ptCount val="1"/>
                <c:pt idx="0">
                  <c:v>1992-96</c:v>
                </c:pt>
              </c:strCache>
            </c:strRef>
          </c:tx>
          <c:spPr>
            <a:pattFill prst="dkDnDiag">
              <a:fgClr>
                <a:sysClr val="window" lastClr="FFFFFF">
                  <a:lumMod val="75000"/>
                </a:sysClr>
              </a:fgClr>
              <a:bgClr>
                <a:sysClr val="window" lastClr="FFFFFF"/>
              </a:bgClr>
            </a:pattFill>
            <a:ln w="12440">
              <a:solidFill>
                <a:srgbClr val="000000"/>
              </a:solidFill>
              <a:prstDash val="solid"/>
            </a:ln>
          </c:spPr>
          <c:invertIfNegative val="0"/>
          <c:cat>
            <c:strRef>
              <c:f>Sheet1!$B$1:$F$1</c:f>
              <c:strCache>
                <c:ptCount val="5"/>
                <c:pt idx="0">
                  <c:v>Work party</c:v>
                </c:pt>
                <c:pt idx="1">
                  <c:v>Meeting</c:v>
                </c:pt>
                <c:pt idx="2">
                  <c:v>Money</c:v>
                </c:pt>
                <c:pt idx="3">
                  <c:v>Button/sticker</c:v>
                </c:pt>
                <c:pt idx="4">
                  <c:v>Persuade others</c:v>
                </c:pt>
              </c:strCache>
            </c:strRef>
          </c:cat>
          <c:val>
            <c:numRef>
              <c:f>Sheet1!$B$5:$F$5</c:f>
              <c:numCache>
                <c:formatCode>General</c:formatCode>
                <c:ptCount val="5"/>
                <c:pt idx="0">
                  <c:v>3</c:v>
                </c:pt>
                <c:pt idx="1">
                  <c:v>7</c:v>
                </c:pt>
                <c:pt idx="2">
                  <c:v>7</c:v>
                </c:pt>
                <c:pt idx="3">
                  <c:v>11</c:v>
                </c:pt>
                <c:pt idx="4">
                  <c:v>32</c:v>
                </c:pt>
              </c:numCache>
            </c:numRef>
          </c:val>
          <c:extLst>
            <c:ext xmlns:c16="http://schemas.microsoft.com/office/drawing/2014/chart" uri="{C3380CC4-5D6E-409C-BE32-E72D297353CC}">
              <c16:uniqueId val="{00000003-6189-437E-90C2-D1F8A63BE709}"/>
            </c:ext>
          </c:extLst>
        </c:ser>
        <c:ser>
          <c:idx val="4"/>
          <c:order val="4"/>
          <c:tx>
            <c:strRef>
              <c:f>Sheet1!$A$6</c:f>
              <c:strCache>
                <c:ptCount val="1"/>
                <c:pt idx="0">
                  <c:v>2000-04</c:v>
                </c:pt>
              </c:strCache>
            </c:strRef>
          </c:tx>
          <c:spPr>
            <a:pattFill prst="pct60">
              <a:fgClr>
                <a:sysClr val="window" lastClr="FFFFFF">
                  <a:lumMod val="65000"/>
                </a:sysClr>
              </a:fgClr>
              <a:bgClr>
                <a:sysClr val="window" lastClr="FFFFFF"/>
              </a:bgClr>
            </a:pattFill>
            <a:ln w="12440">
              <a:solidFill>
                <a:srgbClr val="000000"/>
              </a:solidFill>
              <a:prstDash val="solid"/>
            </a:ln>
          </c:spPr>
          <c:invertIfNegative val="0"/>
          <c:cat>
            <c:strRef>
              <c:f>Sheet1!$B$1:$F$1</c:f>
              <c:strCache>
                <c:ptCount val="5"/>
                <c:pt idx="0">
                  <c:v>Work party</c:v>
                </c:pt>
                <c:pt idx="1">
                  <c:v>Meeting</c:v>
                </c:pt>
                <c:pt idx="2">
                  <c:v>Money</c:v>
                </c:pt>
                <c:pt idx="3">
                  <c:v>Button/sticker</c:v>
                </c:pt>
                <c:pt idx="4">
                  <c:v>Persuade others</c:v>
                </c:pt>
              </c:strCache>
            </c:strRef>
          </c:cat>
          <c:val>
            <c:numRef>
              <c:f>Sheet1!$B$6:$F$6</c:f>
              <c:numCache>
                <c:formatCode>General</c:formatCode>
                <c:ptCount val="5"/>
                <c:pt idx="0">
                  <c:v>3</c:v>
                </c:pt>
                <c:pt idx="1">
                  <c:v>7</c:v>
                </c:pt>
                <c:pt idx="2">
                  <c:v>8</c:v>
                </c:pt>
                <c:pt idx="3">
                  <c:v>15</c:v>
                </c:pt>
                <c:pt idx="4">
                  <c:v>42</c:v>
                </c:pt>
              </c:numCache>
            </c:numRef>
          </c:val>
          <c:extLst>
            <c:ext xmlns:c16="http://schemas.microsoft.com/office/drawing/2014/chart" uri="{C3380CC4-5D6E-409C-BE32-E72D297353CC}">
              <c16:uniqueId val="{00000004-6189-437E-90C2-D1F8A63BE709}"/>
            </c:ext>
          </c:extLst>
        </c:ser>
        <c:ser>
          <c:idx val="5"/>
          <c:order val="5"/>
          <c:tx>
            <c:strRef>
              <c:f>Sheet1!$A$7</c:f>
              <c:strCache>
                <c:ptCount val="1"/>
                <c:pt idx="0">
                  <c:v>2008-12</c:v>
                </c:pt>
              </c:strCache>
            </c:strRef>
          </c:tx>
          <c:spPr>
            <a:pattFill prst="trellis">
              <a:fgClr>
                <a:sysClr val="window" lastClr="FFFFFF">
                  <a:lumMod val="65000"/>
                </a:sysClr>
              </a:fgClr>
              <a:bgClr>
                <a:sysClr val="window" lastClr="FFFFFF"/>
              </a:bgClr>
            </a:pattFill>
            <a:ln w="12440">
              <a:solidFill>
                <a:srgbClr val="000000"/>
              </a:solidFill>
              <a:prstDash val="solid"/>
            </a:ln>
          </c:spPr>
          <c:invertIfNegative val="0"/>
          <c:dPt>
            <c:idx val="4"/>
            <c:invertIfNegative val="0"/>
            <c:bubble3D val="0"/>
            <c:spPr>
              <a:solidFill>
                <a:sysClr val="window" lastClr="FFFFFF">
                  <a:lumMod val="65000"/>
                </a:sysClr>
              </a:solidFill>
              <a:ln w="12440">
                <a:solidFill>
                  <a:srgbClr val="000000"/>
                </a:solidFill>
                <a:prstDash val="solid"/>
              </a:ln>
            </c:spPr>
            <c:extLst>
              <c:ext xmlns:c16="http://schemas.microsoft.com/office/drawing/2014/chart" uri="{C3380CC4-5D6E-409C-BE32-E72D297353CC}">
                <c16:uniqueId val="{00000006-6189-437E-90C2-D1F8A63BE709}"/>
              </c:ext>
            </c:extLst>
          </c:dPt>
          <c:cat>
            <c:strRef>
              <c:f>Sheet1!$B$1:$F$1</c:f>
              <c:strCache>
                <c:ptCount val="5"/>
                <c:pt idx="0">
                  <c:v>Work party</c:v>
                </c:pt>
                <c:pt idx="1">
                  <c:v>Meeting</c:v>
                </c:pt>
                <c:pt idx="2">
                  <c:v>Money</c:v>
                </c:pt>
                <c:pt idx="3">
                  <c:v>Button/sticker</c:v>
                </c:pt>
                <c:pt idx="4">
                  <c:v>Persuade others</c:v>
                </c:pt>
              </c:strCache>
            </c:strRef>
          </c:cat>
          <c:val>
            <c:numRef>
              <c:f>Sheet1!$B$7:$F$7</c:f>
              <c:numCache>
                <c:formatCode>General</c:formatCode>
                <c:ptCount val="5"/>
                <c:pt idx="0">
                  <c:v>4</c:v>
                </c:pt>
                <c:pt idx="1">
                  <c:v>7</c:v>
                </c:pt>
                <c:pt idx="2">
                  <c:v>13</c:v>
                </c:pt>
                <c:pt idx="3">
                  <c:v>17</c:v>
                </c:pt>
                <c:pt idx="4">
                  <c:v>43</c:v>
                </c:pt>
              </c:numCache>
            </c:numRef>
          </c:val>
          <c:extLst>
            <c:ext xmlns:c16="http://schemas.microsoft.com/office/drawing/2014/chart" uri="{C3380CC4-5D6E-409C-BE32-E72D297353CC}">
              <c16:uniqueId val="{00000007-6189-437E-90C2-D1F8A63BE709}"/>
            </c:ext>
          </c:extLst>
        </c:ser>
        <c:ser>
          <c:idx val="6"/>
          <c:order val="6"/>
          <c:tx>
            <c:v>2016-20</c:v>
          </c:tx>
          <c:spPr>
            <a:solidFill>
              <a:sysClr val="windowText" lastClr="000000">
                <a:alpha val="20000"/>
              </a:sysClr>
            </a:solidFill>
          </c:spPr>
          <c:invertIfNegative val="0"/>
          <c:val>
            <c:numRef>
              <c:f>Sheet1!$B$8:$F$8</c:f>
              <c:numCache>
                <c:formatCode>General</c:formatCode>
                <c:ptCount val="5"/>
                <c:pt idx="0">
                  <c:v>3</c:v>
                </c:pt>
                <c:pt idx="1">
                  <c:v>6</c:v>
                </c:pt>
                <c:pt idx="2">
                  <c:v>14</c:v>
                </c:pt>
                <c:pt idx="3">
                  <c:v>15</c:v>
                </c:pt>
                <c:pt idx="4">
                  <c:v>43</c:v>
                </c:pt>
              </c:numCache>
            </c:numRef>
          </c:val>
          <c:extLst>
            <c:ext xmlns:c16="http://schemas.microsoft.com/office/drawing/2014/chart" uri="{C3380CC4-5D6E-409C-BE32-E72D297353CC}">
              <c16:uniqueId val="{00000008-6189-437E-90C2-D1F8A63BE709}"/>
            </c:ext>
          </c:extLst>
        </c:ser>
        <c:ser>
          <c:idx val="7"/>
          <c:order val="7"/>
          <c:tx>
            <c:strRef>
              <c:f>Sheet1!$A$9</c:f>
              <c:strCache>
                <c:ptCount val="1"/>
                <c:pt idx="0">
                  <c:v>2024</c:v>
                </c:pt>
              </c:strCache>
            </c:strRef>
          </c:tx>
          <c:spPr>
            <a:solidFill>
              <a:sysClr val="windowText" lastClr="000000"/>
            </a:solidFill>
          </c:spPr>
          <c:invertIfNegative val="0"/>
          <c:val>
            <c:numRef>
              <c:f>Sheet1!$B$9:$F$9</c:f>
              <c:numCache>
                <c:formatCode>General</c:formatCode>
                <c:ptCount val="5"/>
                <c:pt idx="0">
                  <c:v>3</c:v>
                </c:pt>
                <c:pt idx="1">
                  <c:v>4</c:v>
                </c:pt>
                <c:pt idx="2">
                  <c:v>15</c:v>
                </c:pt>
                <c:pt idx="3">
                  <c:v>10</c:v>
                </c:pt>
                <c:pt idx="4">
                  <c:v>33</c:v>
                </c:pt>
              </c:numCache>
            </c:numRef>
          </c:val>
          <c:extLst>
            <c:ext xmlns:c16="http://schemas.microsoft.com/office/drawing/2014/chart" uri="{C3380CC4-5D6E-409C-BE32-E72D297353CC}">
              <c16:uniqueId val="{00000009-6189-437E-90C2-D1F8A63BE709}"/>
            </c:ext>
          </c:extLst>
        </c:ser>
        <c:dLbls>
          <c:showLegendKey val="0"/>
          <c:showVal val="0"/>
          <c:showCatName val="0"/>
          <c:showSerName val="0"/>
          <c:showPercent val="0"/>
          <c:showBubbleSize val="0"/>
        </c:dLbls>
        <c:gapWidth val="150"/>
        <c:axId val="256581247"/>
        <c:axId val="1"/>
      </c:barChart>
      <c:catAx>
        <c:axId val="256581247"/>
        <c:scaling>
          <c:orientation val="minMax"/>
        </c:scaling>
        <c:delete val="0"/>
        <c:axPos val="b"/>
        <c:title>
          <c:tx>
            <c:rich>
              <a:bodyPr/>
              <a:lstStyle/>
              <a:p>
                <a:pPr>
                  <a:defRPr sz="1400" b="0" i="0" u="none" strike="noStrike" baseline="0">
                    <a:solidFill>
                      <a:srgbClr val="000000"/>
                    </a:solidFill>
                    <a:latin typeface="+mn-lt"/>
                    <a:ea typeface="Arial"/>
                    <a:cs typeface="Arial"/>
                  </a:defRPr>
                </a:pPr>
                <a:r>
                  <a:rPr lang="en-US" sz="1400">
                    <a:latin typeface="+mn-lt"/>
                  </a:rPr>
                  <a:t>Type of Activity</a:t>
                </a:r>
              </a:p>
            </c:rich>
          </c:tx>
          <c:layout>
            <c:manualLayout>
              <c:xMode val="edge"/>
              <c:yMode val="edge"/>
              <c:x val="0.4410058808115434"/>
              <c:y val="0.79824553180852398"/>
            </c:manualLayout>
          </c:layout>
          <c:overlay val="0"/>
          <c:spPr>
            <a:noFill/>
            <a:ln w="24928">
              <a:noFill/>
            </a:ln>
          </c:spPr>
        </c:title>
        <c:numFmt formatCode="General" sourceLinked="1"/>
        <c:majorTickMark val="out"/>
        <c:minorTickMark val="none"/>
        <c:tickLblPos val="nextTo"/>
        <c:spPr>
          <a:ln w="3110">
            <a:solidFill>
              <a:srgbClr val="000000"/>
            </a:solidFill>
            <a:prstDash val="solid"/>
          </a:ln>
        </c:spPr>
        <c:txPr>
          <a:bodyPr rot="0" vert="horz"/>
          <a:lstStyle/>
          <a:p>
            <a:pPr>
              <a:defRPr sz="1400" b="0" i="0" u="none" strike="noStrike" baseline="0">
                <a:solidFill>
                  <a:srgbClr val="000000"/>
                </a:solidFill>
                <a:latin typeface="+mn-lt"/>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12440">
              <a:solidFill>
                <a:srgbClr val="FFFFFF"/>
              </a:solidFill>
              <a:prstDash val="solid"/>
            </a:ln>
          </c:spPr>
        </c:majorGridlines>
        <c:title>
          <c:tx>
            <c:rich>
              <a:bodyPr/>
              <a:lstStyle/>
              <a:p>
                <a:pPr>
                  <a:defRPr sz="1400" b="0" i="0" u="none" strike="noStrike" baseline="0">
                    <a:solidFill>
                      <a:srgbClr val="000000"/>
                    </a:solidFill>
                    <a:latin typeface="+mn-lt"/>
                    <a:ea typeface="Arial"/>
                    <a:cs typeface="Arial"/>
                  </a:defRPr>
                </a:pPr>
                <a:r>
                  <a:rPr lang="en-US" sz="1400">
                    <a:latin typeface="+mn-lt"/>
                  </a:rPr>
                  <a:t>Percentage</a:t>
                </a:r>
              </a:p>
            </c:rich>
          </c:tx>
          <c:layout>
            <c:manualLayout>
              <c:xMode val="edge"/>
              <c:yMode val="edge"/>
              <c:x val="1.2803273328207711E-2"/>
              <c:y val="0.31357105839477073"/>
            </c:manualLayout>
          </c:layout>
          <c:overlay val="0"/>
          <c:spPr>
            <a:noFill/>
            <a:ln w="24928">
              <a:noFill/>
            </a:ln>
          </c:spPr>
        </c:title>
        <c:numFmt formatCode="General" sourceLinked="1"/>
        <c:majorTickMark val="out"/>
        <c:minorTickMark val="none"/>
        <c:tickLblPos val="nextTo"/>
        <c:spPr>
          <a:ln w="3110">
            <a:solidFill>
              <a:srgbClr val="000000"/>
            </a:solidFill>
            <a:prstDash val="solid"/>
          </a:ln>
        </c:spPr>
        <c:txPr>
          <a:bodyPr rot="0" vert="horz"/>
          <a:lstStyle/>
          <a:p>
            <a:pPr>
              <a:defRPr sz="1400" b="1" i="0" u="none" strike="noStrike" baseline="0">
                <a:solidFill>
                  <a:srgbClr val="000000"/>
                </a:solidFill>
                <a:latin typeface="+mn-lt"/>
                <a:ea typeface="Arial"/>
                <a:cs typeface="Arial"/>
              </a:defRPr>
            </a:pPr>
            <a:endParaRPr lang="en-US"/>
          </a:p>
        </c:txPr>
        <c:crossAx val="256581247"/>
        <c:crosses val="autoZero"/>
        <c:crossBetween val="between"/>
        <c:majorUnit val="10"/>
      </c:valAx>
      <c:spPr>
        <a:solidFill>
          <a:srgbClr val="FFFFFF"/>
        </a:solidFill>
        <a:ln w="12440">
          <a:solidFill>
            <a:srgbClr val="808080"/>
          </a:solidFill>
          <a:prstDash val="solid"/>
        </a:ln>
      </c:spPr>
    </c:plotArea>
    <c:legend>
      <c:legendPos val="t"/>
      <c:layout>
        <c:manualLayout>
          <c:xMode val="edge"/>
          <c:yMode val="edge"/>
          <c:x val="9.0982898823408214E-4"/>
          <c:y val="0.86064929383827027"/>
          <c:w val="0.97508580658186961"/>
          <c:h val="9.5096550431196095E-2"/>
        </c:manualLayout>
      </c:layout>
      <c:overlay val="0"/>
      <c:spPr>
        <a:noFill/>
        <a:ln w="24882">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178" b="1"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21612499984577"/>
          <c:y val="6.3229822834645677E-2"/>
          <c:w val="0.63359145648463844"/>
          <c:h val="0.80225988700564976"/>
        </c:manualLayout>
      </c:layout>
      <c:scatterChart>
        <c:scatterStyle val="lineMarker"/>
        <c:varyColors val="0"/>
        <c:ser>
          <c:idx val="2"/>
          <c:order val="0"/>
          <c:tx>
            <c:strRef>
              <c:f>Sheet1!$A$2</c:f>
              <c:strCache>
                <c:ptCount val="1"/>
                <c:pt idx="0">
                  <c:v>Demonstrate</c:v>
                </c:pt>
              </c:strCache>
            </c:strRef>
          </c:tx>
          <c:spPr>
            <a:ln w="18990">
              <a:noFill/>
            </a:ln>
          </c:spPr>
          <c:marker>
            <c:symbol val="triangle"/>
            <c:size val="6"/>
            <c:spPr>
              <a:solidFill>
                <a:srgbClr val="FFC000"/>
              </a:solidFill>
              <a:ln>
                <a:solidFill>
                  <a:srgbClr val="000000"/>
                </a:solidFill>
                <a:prstDash val="solid"/>
              </a:ln>
            </c:spPr>
          </c:marker>
          <c:dPt>
            <c:idx val="0"/>
            <c:marker>
              <c:symbol val="triangle"/>
              <c:size val="8"/>
            </c:marker>
            <c:bubble3D val="0"/>
            <c:extLst>
              <c:ext xmlns:c16="http://schemas.microsoft.com/office/drawing/2014/chart" uri="{C3380CC4-5D6E-409C-BE32-E72D297353CC}">
                <c16:uniqueId val="{00000000-4FBB-4C8A-B423-0A17C2515E78}"/>
              </c:ext>
            </c:extLst>
          </c:dPt>
          <c:dPt>
            <c:idx val="3"/>
            <c:marker>
              <c:symbol val="triangle"/>
              <c:size val="8"/>
            </c:marker>
            <c:bubble3D val="0"/>
            <c:extLst>
              <c:ext xmlns:c16="http://schemas.microsoft.com/office/drawing/2014/chart" uri="{C3380CC4-5D6E-409C-BE32-E72D297353CC}">
                <c16:uniqueId val="{00000001-4FBB-4C8A-B423-0A17C2515E78}"/>
              </c:ext>
            </c:extLst>
          </c:dPt>
          <c:dPt>
            <c:idx val="6"/>
            <c:marker>
              <c:symbol val="triangle"/>
              <c:size val="8"/>
            </c:marker>
            <c:bubble3D val="0"/>
            <c:extLst>
              <c:ext xmlns:c16="http://schemas.microsoft.com/office/drawing/2014/chart" uri="{C3380CC4-5D6E-409C-BE32-E72D297353CC}">
                <c16:uniqueId val="{00000002-4FBB-4C8A-B423-0A17C2515E78}"/>
              </c:ext>
            </c:extLst>
          </c:dPt>
          <c:dPt>
            <c:idx val="9"/>
            <c:marker>
              <c:symbol val="triangle"/>
              <c:size val="8"/>
            </c:marker>
            <c:bubble3D val="0"/>
            <c:extLst>
              <c:ext xmlns:c16="http://schemas.microsoft.com/office/drawing/2014/chart" uri="{C3380CC4-5D6E-409C-BE32-E72D297353CC}">
                <c16:uniqueId val="{00000003-4FBB-4C8A-B423-0A17C2515E78}"/>
              </c:ext>
            </c:extLst>
          </c:dPt>
          <c:dPt>
            <c:idx val="12"/>
            <c:marker>
              <c:symbol val="triangle"/>
              <c:size val="8"/>
            </c:marker>
            <c:bubble3D val="0"/>
            <c:extLst>
              <c:ext xmlns:c16="http://schemas.microsoft.com/office/drawing/2014/chart" uri="{C3380CC4-5D6E-409C-BE32-E72D297353CC}">
                <c16:uniqueId val="{00000004-4FBB-4C8A-B423-0A17C2515E78}"/>
              </c:ext>
            </c:extLst>
          </c:dPt>
          <c:dPt>
            <c:idx val="15"/>
            <c:marker>
              <c:symbol val="triangle"/>
              <c:size val="8"/>
            </c:marker>
            <c:bubble3D val="0"/>
            <c:extLst>
              <c:ext xmlns:c16="http://schemas.microsoft.com/office/drawing/2014/chart" uri="{C3380CC4-5D6E-409C-BE32-E72D297353CC}">
                <c16:uniqueId val="{00000005-4FBB-4C8A-B423-0A17C2515E78}"/>
              </c:ext>
            </c:extLst>
          </c:dPt>
          <c:dPt>
            <c:idx val="18"/>
            <c:marker>
              <c:symbol val="triangle"/>
              <c:size val="8"/>
            </c:marker>
            <c:bubble3D val="0"/>
            <c:extLst>
              <c:ext xmlns:c16="http://schemas.microsoft.com/office/drawing/2014/chart" uri="{C3380CC4-5D6E-409C-BE32-E72D297353CC}">
                <c16:uniqueId val="{00000006-4FBB-4C8A-B423-0A17C2515E78}"/>
              </c:ext>
            </c:extLst>
          </c:dPt>
          <c:dPt>
            <c:idx val="21"/>
            <c:marker>
              <c:symbol val="triangle"/>
              <c:size val="8"/>
            </c:marker>
            <c:bubble3D val="0"/>
            <c:extLst>
              <c:ext xmlns:c16="http://schemas.microsoft.com/office/drawing/2014/chart" uri="{C3380CC4-5D6E-409C-BE32-E72D297353CC}">
                <c16:uniqueId val="{00000007-4FBB-4C8A-B423-0A17C2515E78}"/>
              </c:ext>
            </c:extLst>
          </c:dPt>
          <c:dPt>
            <c:idx val="24"/>
            <c:marker>
              <c:symbol val="triangle"/>
              <c:size val="8"/>
            </c:marker>
            <c:bubble3D val="0"/>
            <c:extLst>
              <c:ext xmlns:c16="http://schemas.microsoft.com/office/drawing/2014/chart" uri="{C3380CC4-5D6E-409C-BE32-E72D297353CC}">
                <c16:uniqueId val="{00000008-4FBB-4C8A-B423-0A17C2515E78}"/>
              </c:ext>
            </c:extLst>
          </c:dPt>
          <c:dPt>
            <c:idx val="27"/>
            <c:marker>
              <c:symbol val="triangle"/>
              <c:size val="8"/>
            </c:marker>
            <c:bubble3D val="0"/>
            <c:extLst>
              <c:ext xmlns:c16="http://schemas.microsoft.com/office/drawing/2014/chart" uri="{C3380CC4-5D6E-409C-BE32-E72D297353CC}">
                <c16:uniqueId val="{00000009-4FBB-4C8A-B423-0A17C2515E78}"/>
              </c:ext>
            </c:extLst>
          </c:dPt>
          <c:dPt>
            <c:idx val="30"/>
            <c:marker>
              <c:symbol val="triangle"/>
              <c:size val="8"/>
            </c:marker>
            <c:bubble3D val="0"/>
            <c:extLst>
              <c:ext xmlns:c16="http://schemas.microsoft.com/office/drawing/2014/chart" uri="{C3380CC4-5D6E-409C-BE32-E72D297353CC}">
                <c16:uniqueId val="{0000000A-4FBB-4C8A-B423-0A17C2515E78}"/>
              </c:ext>
            </c:extLst>
          </c:dPt>
          <c:dPt>
            <c:idx val="33"/>
            <c:marker>
              <c:symbol val="triangle"/>
              <c:size val="9"/>
            </c:marker>
            <c:bubble3D val="0"/>
            <c:extLst>
              <c:ext xmlns:c16="http://schemas.microsoft.com/office/drawing/2014/chart" uri="{C3380CC4-5D6E-409C-BE32-E72D297353CC}">
                <c16:uniqueId val="{0000000B-4FBB-4C8A-B423-0A17C2515E78}"/>
              </c:ext>
            </c:extLst>
          </c:dPt>
          <c:dPt>
            <c:idx val="36"/>
            <c:marker>
              <c:symbol val="triangle"/>
              <c:size val="8"/>
            </c:marker>
            <c:bubble3D val="0"/>
            <c:extLst>
              <c:ext xmlns:c16="http://schemas.microsoft.com/office/drawing/2014/chart" uri="{C3380CC4-5D6E-409C-BE32-E72D297353CC}">
                <c16:uniqueId val="{0000000C-4FBB-4C8A-B423-0A17C2515E78}"/>
              </c:ext>
            </c:extLst>
          </c:dPt>
          <c:dPt>
            <c:idx val="39"/>
            <c:marker>
              <c:symbol val="triangle"/>
              <c:size val="8"/>
            </c:marker>
            <c:bubble3D val="0"/>
            <c:extLst>
              <c:ext xmlns:c16="http://schemas.microsoft.com/office/drawing/2014/chart" uri="{C3380CC4-5D6E-409C-BE32-E72D297353CC}">
                <c16:uniqueId val="{0000000D-4FBB-4C8A-B423-0A17C2515E78}"/>
              </c:ext>
            </c:extLst>
          </c:dPt>
          <c:dPt>
            <c:idx val="42"/>
            <c:marker>
              <c:symbol val="triangle"/>
              <c:size val="8"/>
            </c:marker>
            <c:bubble3D val="0"/>
            <c:extLst>
              <c:ext xmlns:c16="http://schemas.microsoft.com/office/drawing/2014/chart" uri="{C3380CC4-5D6E-409C-BE32-E72D297353CC}">
                <c16:uniqueId val="{0000000E-4FBB-4C8A-B423-0A17C2515E78}"/>
              </c:ext>
            </c:extLst>
          </c:dPt>
          <c:dPt>
            <c:idx val="45"/>
            <c:marker>
              <c:symbol val="triangle"/>
              <c:size val="8"/>
            </c:marker>
            <c:bubble3D val="0"/>
            <c:extLst>
              <c:ext xmlns:c16="http://schemas.microsoft.com/office/drawing/2014/chart" uri="{C3380CC4-5D6E-409C-BE32-E72D297353CC}">
                <c16:uniqueId val="{0000000F-4FBB-4C8A-B423-0A17C2515E78}"/>
              </c:ext>
            </c:extLst>
          </c:dPt>
          <c:dPt>
            <c:idx val="48"/>
            <c:marker>
              <c:symbol val="triangle"/>
              <c:size val="8"/>
            </c:marker>
            <c:bubble3D val="0"/>
            <c:extLst>
              <c:ext xmlns:c16="http://schemas.microsoft.com/office/drawing/2014/chart" uri="{C3380CC4-5D6E-409C-BE32-E72D297353CC}">
                <c16:uniqueId val="{00000010-4FBB-4C8A-B423-0A17C2515E78}"/>
              </c:ext>
            </c:extLst>
          </c:dPt>
          <c:xVal>
            <c:numRef>
              <c:f>Sheet1!$B$1:$AZ$1</c:f>
              <c:numCache>
                <c:formatCode>General</c:formatCode>
                <c:ptCount val="51"/>
                <c:pt idx="0">
                  <c:v>17</c:v>
                </c:pt>
                <c:pt idx="1">
                  <c:v>21</c:v>
                </c:pt>
                <c:pt idx="2">
                  <c:v>60</c:v>
                </c:pt>
                <c:pt idx="3">
                  <c:v>26</c:v>
                </c:pt>
                <c:pt idx="4">
                  <c:v>13</c:v>
                </c:pt>
                <c:pt idx="5">
                  <c:v>68</c:v>
                </c:pt>
                <c:pt idx="6">
                  <c:v>26</c:v>
                </c:pt>
                <c:pt idx="7">
                  <c:v>24</c:v>
                </c:pt>
                <c:pt idx="8">
                  <c:v>52</c:v>
                </c:pt>
                <c:pt idx="9">
                  <c:v>38</c:v>
                </c:pt>
                <c:pt idx="10">
                  <c:v>7</c:v>
                </c:pt>
                <c:pt idx="11">
                  <c:v>37</c:v>
                </c:pt>
                <c:pt idx="12">
                  <c:v>30</c:v>
                </c:pt>
                <c:pt idx="13">
                  <c:v>13</c:v>
                </c:pt>
                <c:pt idx="14">
                  <c:v>63</c:v>
                </c:pt>
                <c:pt idx="15">
                  <c:v>16</c:v>
                </c:pt>
                <c:pt idx="16">
                  <c:v>10</c:v>
                </c:pt>
                <c:pt idx="17">
                  <c:v>51</c:v>
                </c:pt>
                <c:pt idx="18">
                  <c:v>6</c:v>
                </c:pt>
                <c:pt idx="19">
                  <c:v>2</c:v>
                </c:pt>
                <c:pt idx="20">
                  <c:v>51</c:v>
                </c:pt>
                <c:pt idx="21">
                  <c:v>33</c:v>
                </c:pt>
                <c:pt idx="22">
                  <c:v>35</c:v>
                </c:pt>
                <c:pt idx="23">
                  <c:v>59</c:v>
                </c:pt>
                <c:pt idx="24">
                  <c:v>32</c:v>
                </c:pt>
                <c:pt idx="25">
                  <c:v>10</c:v>
                </c:pt>
                <c:pt idx="26">
                  <c:v>61</c:v>
                </c:pt>
                <c:pt idx="27">
                  <c:v>41</c:v>
                </c:pt>
                <c:pt idx="28">
                  <c:v>18</c:v>
                </c:pt>
                <c:pt idx="29">
                  <c:v>64</c:v>
                </c:pt>
                <c:pt idx="30">
                  <c:v>15</c:v>
                </c:pt>
                <c:pt idx="31">
                  <c:v>19</c:v>
                </c:pt>
                <c:pt idx="32">
                  <c:v>49</c:v>
                </c:pt>
                <c:pt idx="33">
                  <c:v>32</c:v>
                </c:pt>
                <c:pt idx="34">
                  <c:v>19</c:v>
                </c:pt>
                <c:pt idx="35">
                  <c:v>52</c:v>
                </c:pt>
                <c:pt idx="36">
                  <c:v>24</c:v>
                </c:pt>
                <c:pt idx="37">
                  <c:v>26</c:v>
                </c:pt>
                <c:pt idx="38">
                  <c:v>70</c:v>
                </c:pt>
                <c:pt idx="39">
                  <c:v>16</c:v>
                </c:pt>
                <c:pt idx="40">
                  <c:v>26</c:v>
                </c:pt>
                <c:pt idx="41">
                  <c:v>68</c:v>
                </c:pt>
                <c:pt idx="42">
                  <c:v>21</c:v>
                </c:pt>
                <c:pt idx="43">
                  <c:v>16</c:v>
                </c:pt>
                <c:pt idx="44">
                  <c:v>56</c:v>
                </c:pt>
                <c:pt idx="45">
                  <c:v>19</c:v>
                </c:pt>
                <c:pt idx="46">
                  <c:v>16</c:v>
                </c:pt>
                <c:pt idx="47">
                  <c:v>76</c:v>
                </c:pt>
                <c:pt idx="48">
                  <c:v>19</c:v>
                </c:pt>
                <c:pt idx="49">
                  <c:v>21</c:v>
                </c:pt>
                <c:pt idx="50">
                  <c:v>62</c:v>
                </c:pt>
              </c:numCache>
            </c:numRef>
          </c:xVal>
          <c:yVal>
            <c:numRef>
              <c:f>Sheet1!$B$4:$AZ$4</c:f>
              <c:numCache>
                <c:formatCode>General</c:formatCode>
                <c:ptCount val="51"/>
                <c:pt idx="0">
                  <c:v>2</c:v>
                </c:pt>
                <c:pt idx="3">
                  <c:v>3</c:v>
                </c:pt>
                <c:pt idx="4">
                  <c:v>0</c:v>
                </c:pt>
                <c:pt idx="6">
                  <c:v>4</c:v>
                </c:pt>
                <c:pt idx="7">
                  <c:v>0</c:v>
                </c:pt>
                <c:pt idx="9">
                  <c:v>5</c:v>
                </c:pt>
                <c:pt idx="12">
                  <c:v>6</c:v>
                </c:pt>
                <c:pt idx="15">
                  <c:v>7</c:v>
                </c:pt>
                <c:pt idx="18">
                  <c:v>8</c:v>
                </c:pt>
                <c:pt idx="21">
                  <c:v>9</c:v>
                </c:pt>
                <c:pt idx="24">
                  <c:v>10</c:v>
                </c:pt>
                <c:pt idx="27">
                  <c:v>11</c:v>
                </c:pt>
                <c:pt idx="30">
                  <c:v>12</c:v>
                </c:pt>
                <c:pt idx="33">
                  <c:v>13</c:v>
                </c:pt>
                <c:pt idx="36">
                  <c:v>14</c:v>
                </c:pt>
                <c:pt idx="39">
                  <c:v>15</c:v>
                </c:pt>
                <c:pt idx="42">
                  <c:v>16</c:v>
                </c:pt>
                <c:pt idx="45">
                  <c:v>17</c:v>
                </c:pt>
                <c:pt idx="48">
                  <c:v>1</c:v>
                </c:pt>
              </c:numCache>
            </c:numRef>
          </c:yVal>
          <c:smooth val="0"/>
          <c:extLst>
            <c:ext xmlns:c16="http://schemas.microsoft.com/office/drawing/2014/chart" uri="{C3380CC4-5D6E-409C-BE32-E72D297353CC}">
              <c16:uniqueId val="{00000011-4FBB-4C8A-B423-0A17C2515E78}"/>
            </c:ext>
          </c:extLst>
        </c:ser>
        <c:ser>
          <c:idx val="1"/>
          <c:order val="1"/>
          <c:tx>
            <c:strRef>
              <c:f>Sheet1!$A$4</c:f>
              <c:strCache>
                <c:ptCount val="1"/>
                <c:pt idx="0">
                  <c:v>Boycott</c:v>
                </c:pt>
              </c:strCache>
            </c:strRef>
          </c:tx>
          <c:spPr>
            <a:ln w="18990">
              <a:noFill/>
            </a:ln>
          </c:spPr>
          <c:marker>
            <c:symbol val="x"/>
            <c:size val="8"/>
            <c:spPr>
              <a:solidFill>
                <a:srgbClr val="C00000"/>
              </a:solidFill>
              <a:ln>
                <a:solidFill>
                  <a:sysClr val="windowText" lastClr="000000"/>
                </a:solidFill>
                <a:prstDash val="solid"/>
              </a:ln>
            </c:spPr>
          </c:marker>
          <c:dPt>
            <c:idx val="49"/>
            <c:marker>
              <c:spPr>
                <a:solidFill>
                  <a:srgbClr val="C00000"/>
                </a:solidFill>
                <a:ln>
                  <a:noFill/>
                  <a:prstDash val="solid"/>
                </a:ln>
              </c:spPr>
            </c:marker>
            <c:bubble3D val="0"/>
            <c:extLst>
              <c:ext xmlns:c16="http://schemas.microsoft.com/office/drawing/2014/chart" uri="{C3380CC4-5D6E-409C-BE32-E72D297353CC}">
                <c16:uniqueId val="{00000015-4FBB-4C8A-B423-0A17C2515E78}"/>
              </c:ext>
            </c:extLst>
          </c:dPt>
          <c:xVal>
            <c:numRef>
              <c:f>Sheet1!$B$1:$AZ$1</c:f>
              <c:numCache>
                <c:formatCode>General</c:formatCode>
                <c:ptCount val="51"/>
                <c:pt idx="0">
                  <c:v>17</c:v>
                </c:pt>
                <c:pt idx="1">
                  <c:v>21</c:v>
                </c:pt>
                <c:pt idx="2">
                  <c:v>60</c:v>
                </c:pt>
                <c:pt idx="3">
                  <c:v>26</c:v>
                </c:pt>
                <c:pt idx="4">
                  <c:v>13</c:v>
                </c:pt>
                <c:pt idx="5">
                  <c:v>68</c:v>
                </c:pt>
                <c:pt idx="6">
                  <c:v>26</c:v>
                </c:pt>
                <c:pt idx="7">
                  <c:v>24</c:v>
                </c:pt>
                <c:pt idx="8">
                  <c:v>52</c:v>
                </c:pt>
                <c:pt idx="9">
                  <c:v>38</c:v>
                </c:pt>
                <c:pt idx="10">
                  <c:v>7</c:v>
                </c:pt>
                <c:pt idx="11">
                  <c:v>37</c:v>
                </c:pt>
                <c:pt idx="12">
                  <c:v>30</c:v>
                </c:pt>
                <c:pt idx="13">
                  <c:v>13</c:v>
                </c:pt>
                <c:pt idx="14">
                  <c:v>63</c:v>
                </c:pt>
                <c:pt idx="15">
                  <c:v>16</c:v>
                </c:pt>
                <c:pt idx="16">
                  <c:v>10</c:v>
                </c:pt>
                <c:pt idx="17">
                  <c:v>51</c:v>
                </c:pt>
                <c:pt idx="18">
                  <c:v>6</c:v>
                </c:pt>
                <c:pt idx="19">
                  <c:v>2</c:v>
                </c:pt>
                <c:pt idx="20">
                  <c:v>51</c:v>
                </c:pt>
                <c:pt idx="21">
                  <c:v>33</c:v>
                </c:pt>
                <c:pt idx="22">
                  <c:v>35</c:v>
                </c:pt>
                <c:pt idx="23">
                  <c:v>59</c:v>
                </c:pt>
                <c:pt idx="24">
                  <c:v>32</c:v>
                </c:pt>
                <c:pt idx="25">
                  <c:v>10</c:v>
                </c:pt>
                <c:pt idx="26">
                  <c:v>61</c:v>
                </c:pt>
                <c:pt idx="27">
                  <c:v>41</c:v>
                </c:pt>
                <c:pt idx="28">
                  <c:v>18</c:v>
                </c:pt>
                <c:pt idx="29">
                  <c:v>64</c:v>
                </c:pt>
                <c:pt idx="30">
                  <c:v>15</c:v>
                </c:pt>
                <c:pt idx="31">
                  <c:v>19</c:v>
                </c:pt>
                <c:pt idx="32">
                  <c:v>49</c:v>
                </c:pt>
                <c:pt idx="33">
                  <c:v>32</c:v>
                </c:pt>
                <c:pt idx="34">
                  <c:v>19</c:v>
                </c:pt>
                <c:pt idx="35">
                  <c:v>52</c:v>
                </c:pt>
                <c:pt idx="36">
                  <c:v>24</c:v>
                </c:pt>
                <c:pt idx="37">
                  <c:v>26</c:v>
                </c:pt>
                <c:pt idx="38">
                  <c:v>70</c:v>
                </c:pt>
                <c:pt idx="39">
                  <c:v>16</c:v>
                </c:pt>
                <c:pt idx="40">
                  <c:v>26</c:v>
                </c:pt>
                <c:pt idx="41">
                  <c:v>68</c:v>
                </c:pt>
                <c:pt idx="42">
                  <c:v>21</c:v>
                </c:pt>
                <c:pt idx="43">
                  <c:v>16</c:v>
                </c:pt>
                <c:pt idx="44">
                  <c:v>56</c:v>
                </c:pt>
                <c:pt idx="45">
                  <c:v>19</c:v>
                </c:pt>
                <c:pt idx="46">
                  <c:v>16</c:v>
                </c:pt>
                <c:pt idx="47">
                  <c:v>76</c:v>
                </c:pt>
                <c:pt idx="48">
                  <c:v>19</c:v>
                </c:pt>
                <c:pt idx="49">
                  <c:v>21</c:v>
                </c:pt>
                <c:pt idx="50">
                  <c:v>62</c:v>
                </c:pt>
              </c:numCache>
            </c:numRef>
          </c:xVal>
          <c:yVal>
            <c:numRef>
              <c:f>Sheet1!$B$3:$AZ$3</c:f>
              <c:numCache>
                <c:formatCode>General</c:formatCode>
                <c:ptCount val="51"/>
                <c:pt idx="1">
                  <c:v>2</c:v>
                </c:pt>
                <c:pt idx="3">
                  <c:v>0</c:v>
                </c:pt>
                <c:pt idx="4">
                  <c:v>3</c:v>
                </c:pt>
                <c:pt idx="6">
                  <c:v>0</c:v>
                </c:pt>
                <c:pt idx="7">
                  <c:v>4</c:v>
                </c:pt>
                <c:pt idx="10">
                  <c:v>5</c:v>
                </c:pt>
                <c:pt idx="13">
                  <c:v>6</c:v>
                </c:pt>
                <c:pt idx="16">
                  <c:v>7</c:v>
                </c:pt>
                <c:pt idx="19">
                  <c:v>8</c:v>
                </c:pt>
                <c:pt idx="22">
                  <c:v>9</c:v>
                </c:pt>
                <c:pt idx="25">
                  <c:v>10</c:v>
                </c:pt>
                <c:pt idx="28">
                  <c:v>11</c:v>
                </c:pt>
                <c:pt idx="31">
                  <c:v>12</c:v>
                </c:pt>
                <c:pt idx="34">
                  <c:v>13</c:v>
                </c:pt>
                <c:pt idx="37">
                  <c:v>14</c:v>
                </c:pt>
                <c:pt idx="40">
                  <c:v>15</c:v>
                </c:pt>
                <c:pt idx="43">
                  <c:v>16</c:v>
                </c:pt>
                <c:pt idx="46">
                  <c:v>17</c:v>
                </c:pt>
                <c:pt idx="49">
                  <c:v>1</c:v>
                </c:pt>
              </c:numCache>
            </c:numRef>
          </c:yVal>
          <c:smooth val="0"/>
          <c:extLst>
            <c:ext xmlns:c16="http://schemas.microsoft.com/office/drawing/2014/chart" uri="{C3380CC4-5D6E-409C-BE32-E72D297353CC}">
              <c16:uniqueId val="{00000012-4FBB-4C8A-B423-0A17C2515E78}"/>
            </c:ext>
          </c:extLst>
        </c:ser>
        <c:ser>
          <c:idx val="3"/>
          <c:order val="2"/>
          <c:tx>
            <c:strRef>
              <c:f>Sheet1!$A$3</c:f>
              <c:strCache>
                <c:ptCount val="1"/>
                <c:pt idx="0">
                  <c:v>Petition</c:v>
                </c:pt>
              </c:strCache>
            </c:strRef>
          </c:tx>
          <c:spPr>
            <a:ln w="12660">
              <a:solidFill>
                <a:srgbClr val="FFFF00"/>
              </a:solidFill>
              <a:prstDash val="solid"/>
            </a:ln>
          </c:spPr>
          <c:marker>
            <c:symbol val="circle"/>
            <c:size val="9"/>
            <c:spPr>
              <a:solidFill>
                <a:srgbClr val="4F81BD"/>
              </a:solidFill>
              <a:ln w="12700">
                <a:solidFill>
                  <a:srgbClr val="000000"/>
                </a:solidFill>
                <a:prstDash val="solid"/>
              </a:ln>
            </c:spPr>
          </c:marker>
          <c:xVal>
            <c:numRef>
              <c:f>Sheet1!$B$1:$AZ$1</c:f>
              <c:numCache>
                <c:formatCode>General</c:formatCode>
                <c:ptCount val="51"/>
                <c:pt idx="0">
                  <c:v>17</c:v>
                </c:pt>
                <c:pt idx="1">
                  <c:v>21</c:v>
                </c:pt>
                <c:pt idx="2">
                  <c:v>60</c:v>
                </c:pt>
                <c:pt idx="3">
                  <c:v>26</c:v>
                </c:pt>
                <c:pt idx="4">
                  <c:v>13</c:v>
                </c:pt>
                <c:pt idx="5">
                  <c:v>68</c:v>
                </c:pt>
                <c:pt idx="6">
                  <c:v>26</c:v>
                </c:pt>
                <c:pt idx="7">
                  <c:v>24</c:v>
                </c:pt>
                <c:pt idx="8">
                  <c:v>52</c:v>
                </c:pt>
                <c:pt idx="9">
                  <c:v>38</c:v>
                </c:pt>
                <c:pt idx="10">
                  <c:v>7</c:v>
                </c:pt>
                <c:pt idx="11">
                  <c:v>37</c:v>
                </c:pt>
                <c:pt idx="12">
                  <c:v>30</c:v>
                </c:pt>
                <c:pt idx="13">
                  <c:v>13</c:v>
                </c:pt>
                <c:pt idx="14">
                  <c:v>63</c:v>
                </c:pt>
                <c:pt idx="15">
                  <c:v>16</c:v>
                </c:pt>
                <c:pt idx="16">
                  <c:v>10</c:v>
                </c:pt>
                <c:pt idx="17">
                  <c:v>51</c:v>
                </c:pt>
                <c:pt idx="18">
                  <c:v>6</c:v>
                </c:pt>
                <c:pt idx="19">
                  <c:v>2</c:v>
                </c:pt>
                <c:pt idx="20">
                  <c:v>51</c:v>
                </c:pt>
                <c:pt idx="21">
                  <c:v>33</c:v>
                </c:pt>
                <c:pt idx="22">
                  <c:v>35</c:v>
                </c:pt>
                <c:pt idx="23">
                  <c:v>59</c:v>
                </c:pt>
                <c:pt idx="24">
                  <c:v>32</c:v>
                </c:pt>
                <c:pt idx="25">
                  <c:v>10</c:v>
                </c:pt>
                <c:pt idx="26">
                  <c:v>61</c:v>
                </c:pt>
                <c:pt idx="27">
                  <c:v>41</c:v>
                </c:pt>
                <c:pt idx="28">
                  <c:v>18</c:v>
                </c:pt>
                <c:pt idx="29">
                  <c:v>64</c:v>
                </c:pt>
                <c:pt idx="30">
                  <c:v>15</c:v>
                </c:pt>
                <c:pt idx="31">
                  <c:v>19</c:v>
                </c:pt>
                <c:pt idx="32">
                  <c:v>49</c:v>
                </c:pt>
                <c:pt idx="33">
                  <c:v>32</c:v>
                </c:pt>
                <c:pt idx="34">
                  <c:v>19</c:v>
                </c:pt>
                <c:pt idx="35">
                  <c:v>52</c:v>
                </c:pt>
                <c:pt idx="36">
                  <c:v>24</c:v>
                </c:pt>
                <c:pt idx="37">
                  <c:v>26</c:v>
                </c:pt>
                <c:pt idx="38">
                  <c:v>70</c:v>
                </c:pt>
                <c:pt idx="39">
                  <c:v>16</c:v>
                </c:pt>
                <c:pt idx="40">
                  <c:v>26</c:v>
                </c:pt>
                <c:pt idx="41">
                  <c:v>68</c:v>
                </c:pt>
                <c:pt idx="42">
                  <c:v>21</c:v>
                </c:pt>
                <c:pt idx="43">
                  <c:v>16</c:v>
                </c:pt>
                <c:pt idx="44">
                  <c:v>56</c:v>
                </c:pt>
                <c:pt idx="45">
                  <c:v>19</c:v>
                </c:pt>
                <c:pt idx="46">
                  <c:v>16</c:v>
                </c:pt>
                <c:pt idx="47">
                  <c:v>76</c:v>
                </c:pt>
                <c:pt idx="48">
                  <c:v>19</c:v>
                </c:pt>
                <c:pt idx="49">
                  <c:v>21</c:v>
                </c:pt>
                <c:pt idx="50">
                  <c:v>62</c:v>
                </c:pt>
              </c:numCache>
            </c:numRef>
          </c:xVal>
          <c:yVal>
            <c:numRef>
              <c:f>Sheet1!$B$2:$AZ$2</c:f>
              <c:numCache>
                <c:formatCode>General</c:formatCode>
                <c:ptCount val="51"/>
                <c:pt idx="2">
                  <c:v>2</c:v>
                </c:pt>
                <c:pt idx="5">
                  <c:v>3</c:v>
                </c:pt>
                <c:pt idx="8">
                  <c:v>4</c:v>
                </c:pt>
                <c:pt idx="11">
                  <c:v>5</c:v>
                </c:pt>
                <c:pt idx="14">
                  <c:v>6</c:v>
                </c:pt>
                <c:pt idx="17">
                  <c:v>7</c:v>
                </c:pt>
                <c:pt idx="20">
                  <c:v>8</c:v>
                </c:pt>
                <c:pt idx="23">
                  <c:v>9</c:v>
                </c:pt>
                <c:pt idx="26">
                  <c:v>10</c:v>
                </c:pt>
                <c:pt idx="29">
                  <c:v>11</c:v>
                </c:pt>
                <c:pt idx="32">
                  <c:v>12</c:v>
                </c:pt>
                <c:pt idx="35">
                  <c:v>13</c:v>
                </c:pt>
                <c:pt idx="38">
                  <c:v>14</c:v>
                </c:pt>
                <c:pt idx="41">
                  <c:v>15</c:v>
                </c:pt>
                <c:pt idx="44">
                  <c:v>16</c:v>
                </c:pt>
                <c:pt idx="47">
                  <c:v>17</c:v>
                </c:pt>
                <c:pt idx="50">
                  <c:v>1</c:v>
                </c:pt>
              </c:numCache>
            </c:numRef>
          </c:yVal>
          <c:smooth val="0"/>
          <c:extLst>
            <c:ext xmlns:c16="http://schemas.microsoft.com/office/drawing/2014/chart" uri="{C3380CC4-5D6E-409C-BE32-E72D297353CC}">
              <c16:uniqueId val="{00000013-4FBB-4C8A-B423-0A17C2515E78}"/>
            </c:ext>
          </c:extLst>
        </c:ser>
        <c:dLbls>
          <c:showLegendKey val="0"/>
          <c:showVal val="0"/>
          <c:showCatName val="0"/>
          <c:showSerName val="0"/>
          <c:showPercent val="0"/>
          <c:showBubbleSize val="0"/>
        </c:dLbls>
        <c:axId val="1151484463"/>
        <c:axId val="1"/>
      </c:scatterChart>
      <c:valAx>
        <c:axId val="1151484463"/>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400"/>
                  <a:t>Percent Active</a:t>
                </a:r>
              </a:p>
            </c:rich>
          </c:tx>
          <c:layout>
            <c:manualLayout>
              <c:xMode val="edge"/>
              <c:yMode val="edge"/>
              <c:x val="0.56793478260869568"/>
              <c:y val="0.93032015065913376"/>
            </c:manualLayout>
          </c:layout>
          <c:overlay val="0"/>
          <c:spPr>
            <a:noFill/>
            <a:ln w="25320">
              <a:noFill/>
            </a:ln>
          </c:spPr>
        </c:title>
        <c:numFmt formatCode="General" sourceLinked="1"/>
        <c:majorTickMark val="out"/>
        <c:minorTickMark val="none"/>
        <c:tickLblPos val="nextTo"/>
        <c:spPr>
          <a:ln w="3165">
            <a:solidFill>
              <a:srgbClr val="000000"/>
            </a:solidFill>
            <a:prstDash val="solid"/>
          </a:ln>
        </c:spPr>
        <c:txPr>
          <a:bodyPr rot="0" vert="horz"/>
          <a:lstStyle/>
          <a:p>
            <a:pPr>
              <a:defRPr sz="997" b="0" i="0" u="none" strike="noStrike" baseline="0">
                <a:solidFill>
                  <a:srgbClr val="000000"/>
                </a:solidFill>
                <a:latin typeface="Arial"/>
                <a:ea typeface="Arial"/>
                <a:cs typeface="Arial"/>
              </a:defRPr>
            </a:pPr>
            <a:endParaRPr lang="en-US"/>
          </a:p>
        </c:txPr>
        <c:crossAx val="1"/>
        <c:crossesAt val="1"/>
        <c:crossBetween val="midCat"/>
        <c:majorUnit val="20"/>
        <c:minorUnit val="4"/>
      </c:valAx>
      <c:valAx>
        <c:axId val="1"/>
        <c:scaling>
          <c:orientation val="minMax"/>
          <c:max val="18"/>
          <c:min val="1"/>
        </c:scaling>
        <c:delete val="0"/>
        <c:axPos val="r"/>
        <c:majorGridlines>
          <c:spPr>
            <a:ln w="15875">
              <a:solidFill>
                <a:srgbClr val="666699"/>
              </a:solidFill>
              <a:prstDash val="solid"/>
            </a:ln>
          </c:spPr>
        </c:majorGridlines>
        <c:numFmt formatCode="General" sourceLinked="1"/>
        <c:majorTickMark val="none"/>
        <c:minorTickMark val="none"/>
        <c:tickLblPos val="none"/>
        <c:spPr>
          <a:ln w="3165">
            <a:solidFill>
              <a:srgbClr val="000000"/>
            </a:solidFill>
            <a:prstDash val="solid"/>
          </a:ln>
        </c:spPr>
        <c:crossAx val="1151484463"/>
        <c:crosses val="max"/>
        <c:crossBetween val="midCat"/>
        <c:majorUnit val="1"/>
      </c:valAx>
      <c:spPr>
        <a:solidFill>
          <a:srgbClr val="FFFFFF"/>
        </a:solidFill>
        <a:ln w="12660">
          <a:solidFill>
            <a:srgbClr val="808080"/>
          </a:solidFill>
          <a:prstDash val="solid"/>
        </a:ln>
      </c:spPr>
    </c:plotArea>
    <c:legend>
      <c:legendPos val="t"/>
      <c:legendEntry>
        <c:idx val="0"/>
        <c:txPr>
          <a:bodyPr/>
          <a:lstStyle/>
          <a:p>
            <a:pPr>
              <a:defRPr sz="1600" b="0" i="0" u="none" strike="noStrike" baseline="0">
                <a:solidFill>
                  <a:srgbClr val="000000"/>
                </a:solidFill>
                <a:latin typeface="+mn-lt"/>
                <a:ea typeface="Arial"/>
                <a:cs typeface="Arial"/>
              </a:defRPr>
            </a:pPr>
            <a:endParaRPr lang="en-US"/>
          </a:p>
        </c:txPr>
      </c:legendEntry>
      <c:legendEntry>
        <c:idx val="1"/>
        <c:txPr>
          <a:bodyPr/>
          <a:lstStyle/>
          <a:p>
            <a:pPr>
              <a:defRPr sz="1600" b="0" i="0" u="none" strike="noStrike" baseline="0">
                <a:solidFill>
                  <a:srgbClr val="000000"/>
                </a:solidFill>
                <a:latin typeface="+mn-lt"/>
                <a:ea typeface="Arial"/>
                <a:cs typeface="Arial"/>
              </a:defRPr>
            </a:pPr>
            <a:endParaRPr lang="en-US"/>
          </a:p>
        </c:txPr>
      </c:legendEntry>
      <c:legendEntry>
        <c:idx val="2"/>
        <c:txPr>
          <a:bodyPr/>
          <a:lstStyle/>
          <a:p>
            <a:pPr>
              <a:defRPr sz="1600" b="0" i="0" u="none" strike="noStrike" baseline="0">
                <a:solidFill>
                  <a:srgbClr val="000000"/>
                </a:solidFill>
                <a:latin typeface="+mn-lt"/>
                <a:ea typeface="Arial"/>
                <a:cs typeface="Arial"/>
              </a:defRPr>
            </a:pPr>
            <a:endParaRPr lang="en-US"/>
          </a:p>
        </c:txPr>
      </c:legendEntry>
      <c:layout>
        <c:manualLayout>
          <c:xMode val="edge"/>
          <c:yMode val="edge"/>
          <c:x val="0.30372324398078399"/>
          <c:y val="3.766478342749529E-3"/>
          <c:w val="0.65054871751139409"/>
          <c:h val="3.9789301663888027E-2"/>
        </c:manualLayout>
      </c:layout>
      <c:overlay val="0"/>
      <c:spPr>
        <a:solidFill>
          <a:srgbClr val="FFFFFF"/>
        </a:solidFill>
        <a:ln w="3165">
          <a:noFill/>
          <a:prstDash val="solid"/>
        </a:ln>
      </c:spPr>
      <c:txPr>
        <a:bodyPr/>
        <a:lstStyle/>
        <a:p>
          <a:pPr>
            <a:defRPr sz="14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047" b="1"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a:t>Attended Lawful Demonstration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1974-75</c:v>
                </c:pt>
              </c:strCache>
            </c:strRef>
          </c:tx>
          <c:spPr>
            <a:solidFill>
              <a:srgbClr val="EEECE1">
                <a:lumMod val="90000"/>
              </a:srgbClr>
            </a:solidFill>
            <a:ln>
              <a:noFill/>
            </a:ln>
            <a:effectLst/>
          </c:spPr>
          <c:invertIfNegative val="0"/>
          <c:cat>
            <c:strRef>
              <c:f>Sheet1!$A$2:$A$5</c:f>
              <c:strCache>
                <c:ptCount val="4"/>
                <c:pt idx="0">
                  <c:v>United States</c:v>
                </c:pt>
                <c:pt idx="1">
                  <c:v>Britain</c:v>
                </c:pt>
                <c:pt idx="2">
                  <c:v>Germany</c:v>
                </c:pt>
                <c:pt idx="3">
                  <c:v>France</c:v>
                </c:pt>
              </c:strCache>
            </c:strRef>
          </c:cat>
          <c:val>
            <c:numRef>
              <c:f>Sheet1!$B$2:$B$5</c:f>
              <c:numCache>
                <c:formatCode>General</c:formatCode>
                <c:ptCount val="4"/>
                <c:pt idx="0">
                  <c:v>11</c:v>
                </c:pt>
                <c:pt idx="1">
                  <c:v>6</c:v>
                </c:pt>
                <c:pt idx="2">
                  <c:v>9</c:v>
                </c:pt>
                <c:pt idx="3">
                  <c:v>0</c:v>
                </c:pt>
              </c:numCache>
            </c:numRef>
          </c:val>
          <c:extLst>
            <c:ext xmlns:c16="http://schemas.microsoft.com/office/drawing/2014/chart" uri="{C3380CC4-5D6E-409C-BE32-E72D297353CC}">
              <c16:uniqueId val="{00000000-F96B-4154-B7BB-676CE5CAF14E}"/>
            </c:ext>
          </c:extLst>
        </c:ser>
        <c:ser>
          <c:idx val="1"/>
          <c:order val="1"/>
          <c:tx>
            <c:strRef>
              <c:f>Sheet1!$C$1</c:f>
              <c:strCache>
                <c:ptCount val="1"/>
                <c:pt idx="0">
                  <c:v>1981</c:v>
                </c:pt>
              </c:strCache>
            </c:strRef>
          </c:tx>
          <c:spPr>
            <a:solidFill>
              <a:srgbClr val="92D050"/>
            </a:solidFill>
            <a:ln>
              <a:noFill/>
            </a:ln>
            <a:effectLst/>
          </c:spPr>
          <c:invertIfNegative val="0"/>
          <c:cat>
            <c:strRef>
              <c:f>Sheet1!$A$2:$A$5</c:f>
              <c:strCache>
                <c:ptCount val="4"/>
                <c:pt idx="0">
                  <c:v>United States</c:v>
                </c:pt>
                <c:pt idx="1">
                  <c:v>Britain</c:v>
                </c:pt>
                <c:pt idx="2">
                  <c:v>Germany</c:v>
                </c:pt>
                <c:pt idx="3">
                  <c:v>France</c:v>
                </c:pt>
              </c:strCache>
            </c:strRef>
          </c:cat>
          <c:val>
            <c:numRef>
              <c:f>Sheet1!$C$2:$C$5</c:f>
              <c:numCache>
                <c:formatCode>General</c:formatCode>
                <c:ptCount val="4"/>
                <c:pt idx="0">
                  <c:v>12</c:v>
                </c:pt>
                <c:pt idx="1">
                  <c:v>10</c:v>
                </c:pt>
                <c:pt idx="2">
                  <c:v>14</c:v>
                </c:pt>
                <c:pt idx="3">
                  <c:v>26</c:v>
                </c:pt>
              </c:numCache>
            </c:numRef>
          </c:val>
          <c:extLst>
            <c:ext xmlns:c16="http://schemas.microsoft.com/office/drawing/2014/chart" uri="{C3380CC4-5D6E-409C-BE32-E72D297353CC}">
              <c16:uniqueId val="{00000001-F96B-4154-B7BB-676CE5CAF14E}"/>
            </c:ext>
          </c:extLst>
        </c:ser>
        <c:ser>
          <c:idx val="2"/>
          <c:order val="2"/>
          <c:tx>
            <c:strRef>
              <c:f>Sheet1!$D$1</c:f>
              <c:strCache>
                <c:ptCount val="1"/>
                <c:pt idx="0">
                  <c:v>1990</c:v>
                </c:pt>
              </c:strCache>
            </c:strRef>
          </c:tx>
          <c:spPr>
            <a:solidFill>
              <a:srgbClr val="0070C0"/>
            </a:solidFill>
            <a:ln>
              <a:solidFill>
                <a:srgbClr val="E7E6E6"/>
              </a:solidFill>
            </a:ln>
            <a:effectLst/>
          </c:spPr>
          <c:invertIfNegative val="0"/>
          <c:cat>
            <c:strRef>
              <c:f>Sheet1!$A$2:$A$5</c:f>
              <c:strCache>
                <c:ptCount val="4"/>
                <c:pt idx="0">
                  <c:v>United States</c:v>
                </c:pt>
                <c:pt idx="1">
                  <c:v>Britain</c:v>
                </c:pt>
                <c:pt idx="2">
                  <c:v>Germany</c:v>
                </c:pt>
                <c:pt idx="3">
                  <c:v>France</c:v>
                </c:pt>
              </c:strCache>
            </c:strRef>
          </c:cat>
          <c:val>
            <c:numRef>
              <c:f>Sheet1!$D$2:$D$5</c:f>
              <c:numCache>
                <c:formatCode>General</c:formatCode>
                <c:ptCount val="4"/>
                <c:pt idx="0">
                  <c:v>15</c:v>
                </c:pt>
                <c:pt idx="1">
                  <c:v>13</c:v>
                </c:pt>
                <c:pt idx="2">
                  <c:v>25</c:v>
                </c:pt>
                <c:pt idx="3">
                  <c:v>31</c:v>
                </c:pt>
              </c:numCache>
            </c:numRef>
          </c:val>
          <c:extLst>
            <c:ext xmlns:c16="http://schemas.microsoft.com/office/drawing/2014/chart" uri="{C3380CC4-5D6E-409C-BE32-E72D297353CC}">
              <c16:uniqueId val="{00000002-F96B-4154-B7BB-676CE5CAF14E}"/>
            </c:ext>
          </c:extLst>
        </c:ser>
        <c:ser>
          <c:idx val="3"/>
          <c:order val="3"/>
          <c:tx>
            <c:strRef>
              <c:f>Sheet1!$E$1</c:f>
              <c:strCache>
                <c:ptCount val="1"/>
                <c:pt idx="0">
                  <c:v>1999</c:v>
                </c:pt>
              </c:strCache>
            </c:strRef>
          </c:tx>
          <c:spPr>
            <a:solidFill>
              <a:srgbClr val="FFFF00"/>
            </a:solidFill>
            <a:ln>
              <a:solidFill>
                <a:srgbClr val="EEECE1">
                  <a:lumMod val="25000"/>
                </a:srgbClr>
              </a:solidFill>
            </a:ln>
            <a:effectLst/>
          </c:spPr>
          <c:invertIfNegative val="0"/>
          <c:dPt>
            <c:idx val="0"/>
            <c:invertIfNegative val="0"/>
            <c:bubble3D val="0"/>
            <c:spPr>
              <a:solidFill>
                <a:sysClr val="windowText" lastClr="000000"/>
              </a:solidFill>
              <a:ln>
                <a:solidFill>
                  <a:sysClr val="windowText" lastClr="000000"/>
                </a:solidFill>
              </a:ln>
              <a:effectLst/>
            </c:spPr>
            <c:extLst>
              <c:ext xmlns:c16="http://schemas.microsoft.com/office/drawing/2014/chart" uri="{C3380CC4-5D6E-409C-BE32-E72D297353CC}">
                <c16:uniqueId val="{00000003-E7A8-4CF8-96F1-EB7B4313B799}"/>
              </c:ext>
            </c:extLst>
          </c:dPt>
          <c:dPt>
            <c:idx val="1"/>
            <c:invertIfNegative val="0"/>
            <c:bubble3D val="0"/>
            <c:spPr>
              <a:solidFill>
                <a:sysClr val="windowText" lastClr="000000"/>
              </a:solidFill>
              <a:ln>
                <a:solidFill>
                  <a:srgbClr val="EEECE1">
                    <a:lumMod val="25000"/>
                  </a:srgbClr>
                </a:solidFill>
              </a:ln>
              <a:effectLst/>
            </c:spPr>
            <c:extLst>
              <c:ext xmlns:c16="http://schemas.microsoft.com/office/drawing/2014/chart" uri="{C3380CC4-5D6E-409C-BE32-E72D297353CC}">
                <c16:uniqueId val="{00000000-E7A8-4CF8-96F1-EB7B4313B799}"/>
              </c:ext>
            </c:extLst>
          </c:dPt>
          <c:dPt>
            <c:idx val="2"/>
            <c:invertIfNegative val="0"/>
            <c:bubble3D val="0"/>
            <c:spPr>
              <a:solidFill>
                <a:sysClr val="windowText" lastClr="000000"/>
              </a:solidFill>
              <a:ln>
                <a:solidFill>
                  <a:srgbClr val="EEECE1">
                    <a:lumMod val="25000"/>
                  </a:srgbClr>
                </a:solidFill>
              </a:ln>
              <a:effectLst/>
            </c:spPr>
            <c:extLst>
              <c:ext xmlns:c16="http://schemas.microsoft.com/office/drawing/2014/chart" uri="{C3380CC4-5D6E-409C-BE32-E72D297353CC}">
                <c16:uniqueId val="{00000001-E7A8-4CF8-96F1-EB7B4313B799}"/>
              </c:ext>
            </c:extLst>
          </c:dPt>
          <c:dPt>
            <c:idx val="3"/>
            <c:invertIfNegative val="0"/>
            <c:bubble3D val="0"/>
            <c:spPr>
              <a:solidFill>
                <a:sysClr val="windowText" lastClr="000000"/>
              </a:solidFill>
              <a:ln>
                <a:solidFill>
                  <a:srgbClr val="EEECE1">
                    <a:lumMod val="25000"/>
                  </a:srgbClr>
                </a:solidFill>
              </a:ln>
              <a:effectLst/>
            </c:spPr>
            <c:extLst>
              <c:ext xmlns:c16="http://schemas.microsoft.com/office/drawing/2014/chart" uri="{C3380CC4-5D6E-409C-BE32-E72D297353CC}">
                <c16:uniqueId val="{00000002-E7A8-4CF8-96F1-EB7B4313B799}"/>
              </c:ext>
            </c:extLst>
          </c:dPt>
          <c:cat>
            <c:strRef>
              <c:f>Sheet1!$A$2:$A$5</c:f>
              <c:strCache>
                <c:ptCount val="4"/>
                <c:pt idx="0">
                  <c:v>United States</c:v>
                </c:pt>
                <c:pt idx="1">
                  <c:v>Britain</c:v>
                </c:pt>
                <c:pt idx="2">
                  <c:v>Germany</c:v>
                </c:pt>
                <c:pt idx="3">
                  <c:v>France</c:v>
                </c:pt>
              </c:strCache>
            </c:strRef>
          </c:cat>
          <c:val>
            <c:numRef>
              <c:f>Sheet1!$E$2:$E$5</c:f>
              <c:numCache>
                <c:formatCode>General</c:formatCode>
                <c:ptCount val="4"/>
                <c:pt idx="0">
                  <c:v>21</c:v>
                </c:pt>
                <c:pt idx="1">
                  <c:v>13</c:v>
                </c:pt>
                <c:pt idx="2">
                  <c:v>22</c:v>
                </c:pt>
                <c:pt idx="3">
                  <c:v>39</c:v>
                </c:pt>
              </c:numCache>
            </c:numRef>
          </c:val>
          <c:extLst>
            <c:ext xmlns:c16="http://schemas.microsoft.com/office/drawing/2014/chart" uri="{C3380CC4-5D6E-409C-BE32-E72D297353CC}">
              <c16:uniqueId val="{00000003-F96B-4154-B7BB-676CE5CAF14E}"/>
            </c:ext>
          </c:extLst>
        </c:ser>
        <c:ser>
          <c:idx val="4"/>
          <c:order val="4"/>
          <c:tx>
            <c:strRef>
              <c:f>Sheet1!$F$1</c:f>
              <c:strCache>
                <c:ptCount val="1"/>
                <c:pt idx="0">
                  <c:v>2007-2008</c:v>
                </c:pt>
              </c:strCache>
            </c:strRef>
          </c:tx>
          <c:spPr>
            <a:solidFill>
              <a:srgbClr val="FFC000"/>
            </a:solidFill>
            <a:ln>
              <a:noFill/>
            </a:ln>
            <a:effectLst/>
          </c:spPr>
          <c:invertIfNegative val="0"/>
          <c:cat>
            <c:strRef>
              <c:f>Sheet1!$A$2:$A$5</c:f>
              <c:strCache>
                <c:ptCount val="4"/>
                <c:pt idx="0">
                  <c:v>United States</c:v>
                </c:pt>
                <c:pt idx="1">
                  <c:v>Britain</c:v>
                </c:pt>
                <c:pt idx="2">
                  <c:v>Germany</c:v>
                </c:pt>
                <c:pt idx="3">
                  <c:v>France</c:v>
                </c:pt>
              </c:strCache>
            </c:strRef>
          </c:cat>
          <c:val>
            <c:numRef>
              <c:f>Sheet1!$F$2:$F$5</c:f>
              <c:numCache>
                <c:formatCode>General</c:formatCode>
                <c:ptCount val="4"/>
                <c:pt idx="0">
                  <c:v>17</c:v>
                </c:pt>
                <c:pt idx="1">
                  <c:v>15</c:v>
                </c:pt>
                <c:pt idx="2">
                  <c:v>26</c:v>
                </c:pt>
                <c:pt idx="3">
                  <c:v>46</c:v>
                </c:pt>
              </c:numCache>
            </c:numRef>
          </c:val>
          <c:extLst>
            <c:ext xmlns:c16="http://schemas.microsoft.com/office/drawing/2014/chart" uri="{C3380CC4-5D6E-409C-BE32-E72D297353CC}">
              <c16:uniqueId val="{00000004-F96B-4154-B7BB-676CE5CAF14E}"/>
            </c:ext>
          </c:extLst>
        </c:ser>
        <c:ser>
          <c:idx val="5"/>
          <c:order val="5"/>
          <c:tx>
            <c:strRef>
              <c:f>Sheet1!$G$1</c:f>
              <c:strCache>
                <c:ptCount val="1"/>
                <c:pt idx="0">
                  <c:v>2017-2020</c:v>
                </c:pt>
              </c:strCache>
            </c:strRef>
          </c:tx>
          <c:spPr>
            <a:solidFill>
              <a:srgbClr val="C00000"/>
            </a:solidFill>
            <a:ln>
              <a:noFill/>
            </a:ln>
            <a:effectLst/>
          </c:spPr>
          <c:invertIfNegative val="0"/>
          <c:cat>
            <c:strRef>
              <c:f>Sheet1!$A$2:$A$5</c:f>
              <c:strCache>
                <c:ptCount val="4"/>
                <c:pt idx="0">
                  <c:v>United States</c:v>
                </c:pt>
                <c:pt idx="1">
                  <c:v>Britain</c:v>
                </c:pt>
                <c:pt idx="2">
                  <c:v>Germany</c:v>
                </c:pt>
                <c:pt idx="3">
                  <c:v>France</c:v>
                </c:pt>
              </c:strCache>
            </c:strRef>
          </c:cat>
          <c:val>
            <c:numRef>
              <c:f>Sheet1!$G$2:$G$5</c:f>
              <c:numCache>
                <c:formatCode>General</c:formatCode>
                <c:ptCount val="4"/>
                <c:pt idx="0">
                  <c:v>17</c:v>
                </c:pt>
                <c:pt idx="1">
                  <c:v>17</c:v>
                </c:pt>
                <c:pt idx="2">
                  <c:v>35</c:v>
                </c:pt>
                <c:pt idx="3">
                  <c:v>41</c:v>
                </c:pt>
              </c:numCache>
            </c:numRef>
          </c:val>
          <c:extLst>
            <c:ext xmlns:c16="http://schemas.microsoft.com/office/drawing/2014/chart" uri="{C3380CC4-5D6E-409C-BE32-E72D297353CC}">
              <c16:uniqueId val="{00000005-F96B-4154-B7BB-676CE5CAF14E}"/>
            </c:ext>
          </c:extLst>
        </c:ser>
        <c:dLbls>
          <c:showLegendKey val="0"/>
          <c:showVal val="0"/>
          <c:showCatName val="0"/>
          <c:showSerName val="0"/>
          <c:showPercent val="0"/>
          <c:showBubbleSize val="0"/>
        </c:dLbls>
        <c:gapWidth val="219"/>
        <c:axId val="1932201824"/>
        <c:axId val="1932209312"/>
      </c:barChart>
      <c:catAx>
        <c:axId val="19322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32209312"/>
        <c:crosses val="autoZero"/>
        <c:auto val="1"/>
        <c:lblAlgn val="ctr"/>
        <c:lblOffset val="100"/>
        <c:noMultiLvlLbl val="0"/>
      </c:catAx>
      <c:valAx>
        <c:axId val="1932209312"/>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 ever participated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2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Signed a Petition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1974-75</c:v>
                </c:pt>
              </c:strCache>
            </c:strRef>
          </c:tx>
          <c:spPr>
            <a:solidFill>
              <a:srgbClr val="EEECE1">
                <a:lumMod val="75000"/>
              </a:srgbClr>
            </a:solidFill>
            <a:ln>
              <a:solidFill>
                <a:sysClr val="windowText" lastClr="000000"/>
              </a:solidFill>
            </a:ln>
            <a:effectLst/>
          </c:spPr>
          <c:invertIfNegative val="0"/>
          <c:cat>
            <c:strRef>
              <c:f>Sheet1!$A$2:$A$5</c:f>
              <c:strCache>
                <c:ptCount val="4"/>
                <c:pt idx="0">
                  <c:v>United States</c:v>
                </c:pt>
                <c:pt idx="1">
                  <c:v>Britain</c:v>
                </c:pt>
                <c:pt idx="2">
                  <c:v>France </c:v>
                </c:pt>
                <c:pt idx="3">
                  <c:v>Germany</c:v>
                </c:pt>
              </c:strCache>
            </c:strRef>
          </c:cat>
          <c:val>
            <c:numRef>
              <c:f>Sheet1!$B$2:$B$5</c:f>
              <c:numCache>
                <c:formatCode>General</c:formatCode>
                <c:ptCount val="4"/>
                <c:pt idx="0">
                  <c:v>58</c:v>
                </c:pt>
                <c:pt idx="1">
                  <c:v>22</c:v>
                </c:pt>
                <c:pt idx="2">
                  <c:v>0</c:v>
                </c:pt>
                <c:pt idx="3">
                  <c:v>30</c:v>
                </c:pt>
              </c:numCache>
            </c:numRef>
          </c:val>
          <c:extLst>
            <c:ext xmlns:c16="http://schemas.microsoft.com/office/drawing/2014/chart" uri="{C3380CC4-5D6E-409C-BE32-E72D297353CC}">
              <c16:uniqueId val="{00000000-E275-4EA2-A387-730AB27C870E}"/>
            </c:ext>
          </c:extLst>
        </c:ser>
        <c:ser>
          <c:idx val="1"/>
          <c:order val="1"/>
          <c:tx>
            <c:v>1981</c:v>
          </c:tx>
          <c:spPr>
            <a:solidFill>
              <a:srgbClr val="9BBB59"/>
            </a:solidFill>
            <a:ln>
              <a:solidFill>
                <a:srgbClr val="5B9BD5"/>
              </a:solidFill>
            </a:ln>
            <a:effectLst/>
          </c:spPr>
          <c:invertIfNegative val="0"/>
          <c:val>
            <c:numRef>
              <c:f>Sheet1!$C$2:$C$5</c:f>
              <c:numCache>
                <c:formatCode>General</c:formatCode>
                <c:ptCount val="4"/>
                <c:pt idx="0">
                  <c:v>61</c:v>
                </c:pt>
                <c:pt idx="1">
                  <c:v>63</c:v>
                </c:pt>
                <c:pt idx="2">
                  <c:v>44</c:v>
                </c:pt>
                <c:pt idx="3">
                  <c:v>46</c:v>
                </c:pt>
              </c:numCache>
            </c:numRef>
          </c:val>
          <c:extLst>
            <c:ext xmlns:c16="http://schemas.microsoft.com/office/drawing/2014/chart" uri="{C3380CC4-5D6E-409C-BE32-E72D297353CC}">
              <c16:uniqueId val="{00000001-E275-4EA2-A387-730AB27C870E}"/>
            </c:ext>
          </c:extLst>
        </c:ser>
        <c:ser>
          <c:idx val="2"/>
          <c:order val="2"/>
          <c:tx>
            <c:strRef>
              <c:f>Sheet1!$D$1</c:f>
              <c:strCache>
                <c:ptCount val="1"/>
                <c:pt idx="0">
                  <c:v>1990</c:v>
                </c:pt>
              </c:strCache>
            </c:strRef>
          </c:tx>
          <c:spPr>
            <a:solidFill>
              <a:srgbClr val="4F81BD"/>
            </a:solidFill>
            <a:ln>
              <a:noFill/>
            </a:ln>
            <a:effectLst/>
          </c:spPr>
          <c:invertIfNegative val="0"/>
          <c:cat>
            <c:strRef>
              <c:f>Sheet1!$A$2:$A$5</c:f>
              <c:strCache>
                <c:ptCount val="4"/>
                <c:pt idx="0">
                  <c:v>United States</c:v>
                </c:pt>
                <c:pt idx="1">
                  <c:v>Britain</c:v>
                </c:pt>
                <c:pt idx="2">
                  <c:v>France </c:v>
                </c:pt>
                <c:pt idx="3">
                  <c:v>Germany</c:v>
                </c:pt>
              </c:strCache>
            </c:strRef>
          </c:cat>
          <c:val>
            <c:numRef>
              <c:f>Sheet1!$D$2:$D$5</c:f>
              <c:numCache>
                <c:formatCode>General</c:formatCode>
                <c:ptCount val="4"/>
                <c:pt idx="0">
                  <c:v>70</c:v>
                </c:pt>
                <c:pt idx="1">
                  <c:v>75</c:v>
                </c:pt>
                <c:pt idx="2">
                  <c:v>51</c:v>
                </c:pt>
                <c:pt idx="3">
                  <c:v>55</c:v>
                </c:pt>
              </c:numCache>
            </c:numRef>
          </c:val>
          <c:extLst>
            <c:ext xmlns:c16="http://schemas.microsoft.com/office/drawing/2014/chart" uri="{C3380CC4-5D6E-409C-BE32-E72D297353CC}">
              <c16:uniqueId val="{00000002-E275-4EA2-A387-730AB27C870E}"/>
            </c:ext>
          </c:extLst>
        </c:ser>
        <c:ser>
          <c:idx val="3"/>
          <c:order val="3"/>
          <c:tx>
            <c:strRef>
              <c:f>Sheet1!$E$1</c:f>
              <c:strCache>
                <c:ptCount val="1"/>
                <c:pt idx="0">
                  <c:v>1999</c:v>
                </c:pt>
              </c:strCache>
            </c:strRef>
          </c:tx>
          <c:spPr>
            <a:solidFill>
              <a:srgbClr val="EEECE1">
                <a:lumMod val="25000"/>
              </a:srgbClr>
            </a:solidFill>
            <a:ln>
              <a:solidFill>
                <a:sysClr val="windowText" lastClr="000000"/>
              </a:solidFill>
            </a:ln>
            <a:effectLst/>
          </c:spPr>
          <c:invertIfNegative val="0"/>
          <c:cat>
            <c:strRef>
              <c:f>Sheet1!$A$2:$A$5</c:f>
              <c:strCache>
                <c:ptCount val="4"/>
                <c:pt idx="0">
                  <c:v>United States</c:v>
                </c:pt>
                <c:pt idx="1">
                  <c:v>Britain</c:v>
                </c:pt>
                <c:pt idx="2">
                  <c:v>France </c:v>
                </c:pt>
                <c:pt idx="3">
                  <c:v>Germany</c:v>
                </c:pt>
              </c:strCache>
            </c:strRef>
          </c:cat>
          <c:val>
            <c:numRef>
              <c:f>Sheet1!$E$2:$E$5</c:f>
              <c:numCache>
                <c:formatCode>General</c:formatCode>
                <c:ptCount val="4"/>
                <c:pt idx="0">
                  <c:v>81</c:v>
                </c:pt>
                <c:pt idx="1">
                  <c:v>81</c:v>
                </c:pt>
                <c:pt idx="2">
                  <c:v>68</c:v>
                </c:pt>
                <c:pt idx="3">
                  <c:v>47</c:v>
                </c:pt>
              </c:numCache>
            </c:numRef>
          </c:val>
          <c:extLst>
            <c:ext xmlns:c16="http://schemas.microsoft.com/office/drawing/2014/chart" uri="{C3380CC4-5D6E-409C-BE32-E72D297353CC}">
              <c16:uniqueId val="{00000003-E275-4EA2-A387-730AB27C870E}"/>
            </c:ext>
          </c:extLst>
        </c:ser>
        <c:ser>
          <c:idx val="4"/>
          <c:order val="4"/>
          <c:tx>
            <c:strRef>
              <c:f>Sheet1!$F$1</c:f>
              <c:strCache>
                <c:ptCount val="1"/>
                <c:pt idx="0">
                  <c:v>2007-2008</c:v>
                </c:pt>
              </c:strCache>
            </c:strRef>
          </c:tx>
          <c:spPr>
            <a:solidFill>
              <a:srgbClr val="F79646"/>
            </a:solidFill>
            <a:ln>
              <a:noFill/>
            </a:ln>
            <a:effectLst/>
          </c:spPr>
          <c:invertIfNegative val="0"/>
          <c:cat>
            <c:strRef>
              <c:f>Sheet1!$A$2:$A$5</c:f>
              <c:strCache>
                <c:ptCount val="4"/>
                <c:pt idx="0">
                  <c:v>United States</c:v>
                </c:pt>
                <c:pt idx="1">
                  <c:v>Britain</c:v>
                </c:pt>
                <c:pt idx="2">
                  <c:v>France </c:v>
                </c:pt>
                <c:pt idx="3">
                  <c:v>Germany</c:v>
                </c:pt>
              </c:strCache>
            </c:strRef>
          </c:cat>
          <c:val>
            <c:numRef>
              <c:f>Sheet1!$F$2:$F$5</c:f>
              <c:numCache>
                <c:formatCode>General</c:formatCode>
                <c:ptCount val="4"/>
                <c:pt idx="0">
                  <c:v>62</c:v>
                </c:pt>
                <c:pt idx="1">
                  <c:v>66</c:v>
                </c:pt>
                <c:pt idx="2">
                  <c:v>68</c:v>
                </c:pt>
                <c:pt idx="3">
                  <c:v>57</c:v>
                </c:pt>
              </c:numCache>
            </c:numRef>
          </c:val>
          <c:extLst>
            <c:ext xmlns:c16="http://schemas.microsoft.com/office/drawing/2014/chart" uri="{C3380CC4-5D6E-409C-BE32-E72D297353CC}">
              <c16:uniqueId val="{00000004-E275-4EA2-A387-730AB27C870E}"/>
            </c:ext>
          </c:extLst>
        </c:ser>
        <c:ser>
          <c:idx val="5"/>
          <c:order val="5"/>
          <c:tx>
            <c:strRef>
              <c:f>Sheet1!$G$1</c:f>
              <c:strCache>
                <c:ptCount val="1"/>
                <c:pt idx="0">
                  <c:v>2017-2020</c:v>
                </c:pt>
              </c:strCache>
            </c:strRef>
          </c:tx>
          <c:spPr>
            <a:solidFill>
              <a:srgbClr val="C0504D"/>
            </a:solidFill>
            <a:ln>
              <a:noFill/>
            </a:ln>
            <a:effectLst/>
          </c:spPr>
          <c:invertIfNegative val="0"/>
          <c:cat>
            <c:strRef>
              <c:f>Sheet1!$A$2:$A$5</c:f>
              <c:strCache>
                <c:ptCount val="4"/>
                <c:pt idx="0">
                  <c:v>United States</c:v>
                </c:pt>
                <c:pt idx="1">
                  <c:v>Britain</c:v>
                </c:pt>
                <c:pt idx="2">
                  <c:v>France </c:v>
                </c:pt>
                <c:pt idx="3">
                  <c:v>Germany</c:v>
                </c:pt>
              </c:strCache>
            </c:strRef>
          </c:cat>
          <c:val>
            <c:numRef>
              <c:f>Sheet1!$G$2:$G$5</c:f>
              <c:numCache>
                <c:formatCode>General</c:formatCode>
                <c:ptCount val="4"/>
                <c:pt idx="0">
                  <c:v>60</c:v>
                </c:pt>
                <c:pt idx="1">
                  <c:v>69</c:v>
                </c:pt>
                <c:pt idx="2">
                  <c:v>63</c:v>
                </c:pt>
                <c:pt idx="3">
                  <c:v>69</c:v>
                </c:pt>
              </c:numCache>
            </c:numRef>
          </c:val>
          <c:extLst>
            <c:ext xmlns:c16="http://schemas.microsoft.com/office/drawing/2014/chart" uri="{C3380CC4-5D6E-409C-BE32-E72D297353CC}">
              <c16:uniqueId val="{00000005-E275-4EA2-A387-730AB27C870E}"/>
            </c:ext>
          </c:extLst>
        </c:ser>
        <c:dLbls>
          <c:showLegendKey val="0"/>
          <c:showVal val="0"/>
          <c:showCatName val="0"/>
          <c:showSerName val="0"/>
          <c:showPercent val="0"/>
          <c:showBubbleSize val="0"/>
        </c:dLbls>
        <c:gapWidth val="219"/>
        <c:axId val="1932201824"/>
        <c:axId val="1932209312"/>
      </c:barChart>
      <c:catAx>
        <c:axId val="19322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32209312"/>
        <c:crosses val="autoZero"/>
        <c:auto val="1"/>
        <c:lblAlgn val="ctr"/>
        <c:lblOffset val="100"/>
        <c:noMultiLvlLbl val="0"/>
      </c:catAx>
      <c:valAx>
        <c:axId val="193220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 ever signed</a:t>
                </a:r>
                <a:r>
                  <a:rPr lang="en-US" sz="1400" baseline="0"/>
                  <a:t> petition</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2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966170895305"/>
          <c:y val="0.17285329614575715"/>
          <c:w val="0.86712054477926293"/>
          <c:h val="0.74477117970942275"/>
        </c:manualLayout>
      </c:layout>
      <c:barChart>
        <c:barDir val="col"/>
        <c:grouping val="clustered"/>
        <c:varyColors val="0"/>
        <c:ser>
          <c:idx val="0"/>
          <c:order val="0"/>
          <c:tx>
            <c:strRef>
              <c:f>Sheet1!$B$1</c:f>
              <c:strCache>
                <c:ptCount val="1"/>
                <c:pt idx="0">
                  <c:v>Online Petition</c:v>
                </c:pt>
              </c:strCache>
            </c:strRef>
          </c:tx>
          <c:spPr>
            <a:solidFill>
              <a:schemeClr val="accent1"/>
            </a:solidFill>
            <a:ln>
              <a:noFill/>
            </a:ln>
            <a:effectLst/>
          </c:spPr>
          <c:invertIfNegative val="0"/>
          <c:cat>
            <c:strRef>
              <c:f>Sheet1!$A$2</c:f>
              <c:strCache>
                <c:ptCount val="1"/>
                <c:pt idx="0">
                  <c:v>Means of Influence</c:v>
                </c:pt>
              </c:strCache>
            </c:strRef>
          </c:cat>
          <c:val>
            <c:numRef>
              <c:f>Sheet1!$B$2</c:f>
              <c:numCache>
                <c:formatCode>General</c:formatCode>
                <c:ptCount val="1"/>
                <c:pt idx="0">
                  <c:v>49</c:v>
                </c:pt>
              </c:numCache>
            </c:numRef>
          </c:val>
          <c:extLst>
            <c:ext xmlns:c16="http://schemas.microsoft.com/office/drawing/2014/chart" uri="{C3380CC4-5D6E-409C-BE32-E72D297353CC}">
              <c16:uniqueId val="{00000000-6E9A-4328-8E4D-046D4DB92F22}"/>
            </c:ext>
          </c:extLst>
        </c:ser>
        <c:ser>
          <c:idx val="1"/>
          <c:order val="1"/>
          <c:tx>
            <c:strRef>
              <c:f>Sheet1!$C$1</c:f>
              <c:strCache>
                <c:ptCount val="1"/>
                <c:pt idx="0">
                  <c:v>Contact Council</c:v>
                </c:pt>
              </c:strCache>
            </c:strRef>
          </c:tx>
          <c:spPr>
            <a:solidFill>
              <a:schemeClr val="accent2"/>
            </a:solidFill>
            <a:ln>
              <a:noFill/>
            </a:ln>
            <a:effectLst/>
          </c:spPr>
          <c:invertIfNegative val="0"/>
          <c:cat>
            <c:strRef>
              <c:f>Sheet1!$A$2</c:f>
              <c:strCache>
                <c:ptCount val="1"/>
                <c:pt idx="0">
                  <c:v>Means of Influence</c:v>
                </c:pt>
              </c:strCache>
            </c:strRef>
          </c:cat>
          <c:val>
            <c:numRef>
              <c:f>Sheet1!$C$2</c:f>
              <c:numCache>
                <c:formatCode>General</c:formatCode>
                <c:ptCount val="1"/>
                <c:pt idx="0">
                  <c:v>47</c:v>
                </c:pt>
              </c:numCache>
            </c:numRef>
          </c:val>
          <c:extLst>
            <c:ext xmlns:c16="http://schemas.microsoft.com/office/drawing/2014/chart" uri="{C3380CC4-5D6E-409C-BE32-E72D297353CC}">
              <c16:uniqueId val="{00000001-6E9A-4328-8E4D-046D4DB92F22}"/>
            </c:ext>
          </c:extLst>
        </c:ser>
        <c:ser>
          <c:idx val="2"/>
          <c:order val="2"/>
          <c:tx>
            <c:strRef>
              <c:f>Sheet1!$D$1</c:f>
              <c:strCache>
                <c:ptCount val="1"/>
                <c:pt idx="0">
                  <c:v>Contact Counciler</c:v>
                </c:pt>
              </c:strCache>
            </c:strRef>
          </c:tx>
          <c:spPr>
            <a:solidFill>
              <a:schemeClr val="accent3"/>
            </a:solidFill>
            <a:ln>
              <a:noFill/>
            </a:ln>
            <a:effectLst/>
          </c:spPr>
          <c:invertIfNegative val="0"/>
          <c:cat>
            <c:strRef>
              <c:f>Sheet1!$A$2</c:f>
              <c:strCache>
                <c:ptCount val="1"/>
                <c:pt idx="0">
                  <c:v>Means of Influence</c:v>
                </c:pt>
              </c:strCache>
            </c:strRef>
          </c:cat>
          <c:val>
            <c:numRef>
              <c:f>Sheet1!$D$2</c:f>
              <c:numCache>
                <c:formatCode>General</c:formatCode>
                <c:ptCount val="1"/>
                <c:pt idx="0">
                  <c:v>45</c:v>
                </c:pt>
              </c:numCache>
            </c:numRef>
          </c:val>
          <c:extLst>
            <c:ext xmlns:c16="http://schemas.microsoft.com/office/drawing/2014/chart" uri="{C3380CC4-5D6E-409C-BE32-E72D297353CC}">
              <c16:uniqueId val="{00000002-6E9A-4328-8E4D-046D4DB92F22}"/>
            </c:ext>
          </c:extLst>
        </c:ser>
        <c:ser>
          <c:idx val="3"/>
          <c:order val="3"/>
          <c:tx>
            <c:strRef>
              <c:f>Sheet1!$E$1</c:f>
              <c:strCache>
                <c:ptCount val="1"/>
                <c:pt idx="0">
                  <c:v>Contact MP</c:v>
                </c:pt>
              </c:strCache>
            </c:strRef>
          </c:tx>
          <c:spPr>
            <a:solidFill>
              <a:schemeClr val="accent4"/>
            </a:solidFill>
            <a:ln>
              <a:noFill/>
            </a:ln>
            <a:effectLst/>
          </c:spPr>
          <c:invertIfNegative val="0"/>
          <c:cat>
            <c:strRef>
              <c:f>Sheet1!$A$2</c:f>
              <c:strCache>
                <c:ptCount val="1"/>
                <c:pt idx="0">
                  <c:v>Means of Influence</c:v>
                </c:pt>
              </c:strCache>
            </c:strRef>
          </c:cat>
          <c:val>
            <c:numRef>
              <c:f>Sheet1!$E$2</c:f>
              <c:numCache>
                <c:formatCode>General</c:formatCode>
                <c:ptCount val="1"/>
                <c:pt idx="0">
                  <c:v>40</c:v>
                </c:pt>
              </c:numCache>
            </c:numRef>
          </c:val>
          <c:extLst>
            <c:ext xmlns:c16="http://schemas.microsoft.com/office/drawing/2014/chart" uri="{C3380CC4-5D6E-409C-BE32-E72D297353CC}">
              <c16:uniqueId val="{00000003-6E9A-4328-8E4D-046D4DB92F22}"/>
            </c:ext>
          </c:extLst>
        </c:ser>
        <c:ser>
          <c:idx val="4"/>
          <c:order val="4"/>
          <c:tx>
            <c:strRef>
              <c:f>Sheet1!$F$1</c:f>
              <c:strCache>
                <c:ptCount val="1"/>
                <c:pt idx="0">
                  <c:v>Sign petition2</c:v>
                </c:pt>
              </c:strCache>
            </c:strRef>
          </c:tx>
          <c:spPr>
            <a:solidFill>
              <a:schemeClr val="accent5"/>
            </a:solidFill>
            <a:ln>
              <a:noFill/>
            </a:ln>
            <a:effectLst/>
          </c:spPr>
          <c:invertIfNegative val="0"/>
          <c:cat>
            <c:strRef>
              <c:f>Sheet1!$A$2</c:f>
              <c:strCache>
                <c:ptCount val="1"/>
                <c:pt idx="0">
                  <c:v>Means of Influence</c:v>
                </c:pt>
              </c:strCache>
            </c:strRef>
          </c:cat>
          <c:val>
            <c:numRef>
              <c:f>Sheet1!$F$2</c:f>
              <c:numCache>
                <c:formatCode>General</c:formatCode>
                <c:ptCount val="1"/>
                <c:pt idx="0">
                  <c:v>34</c:v>
                </c:pt>
              </c:numCache>
            </c:numRef>
          </c:val>
          <c:extLst>
            <c:ext xmlns:c16="http://schemas.microsoft.com/office/drawing/2014/chart" uri="{C3380CC4-5D6E-409C-BE32-E72D297353CC}">
              <c16:uniqueId val="{00000004-6E9A-4328-8E4D-046D4DB92F22}"/>
            </c:ext>
          </c:extLst>
        </c:ser>
        <c:ser>
          <c:idx val="5"/>
          <c:order val="5"/>
          <c:tx>
            <c:strRef>
              <c:f>Sheet1!$G$1</c:f>
              <c:strCache>
                <c:ptCount val="1"/>
                <c:pt idx="0">
                  <c:v>Public Meeting</c:v>
                </c:pt>
              </c:strCache>
            </c:strRef>
          </c:tx>
          <c:spPr>
            <a:solidFill>
              <a:schemeClr val="accent6"/>
            </a:solidFill>
            <a:ln>
              <a:noFill/>
            </a:ln>
            <a:effectLst/>
          </c:spPr>
          <c:invertIfNegative val="0"/>
          <c:cat>
            <c:strRef>
              <c:f>Sheet1!$A$2</c:f>
              <c:strCache>
                <c:ptCount val="1"/>
                <c:pt idx="0">
                  <c:v>Means of Influence</c:v>
                </c:pt>
              </c:strCache>
            </c:strRef>
          </c:cat>
          <c:val>
            <c:numRef>
              <c:f>Sheet1!$G$2</c:f>
              <c:numCache>
                <c:formatCode>General</c:formatCode>
                <c:ptCount val="1"/>
                <c:pt idx="0">
                  <c:v>34</c:v>
                </c:pt>
              </c:numCache>
            </c:numRef>
          </c:val>
          <c:extLst>
            <c:ext xmlns:c16="http://schemas.microsoft.com/office/drawing/2014/chart" uri="{C3380CC4-5D6E-409C-BE32-E72D297353CC}">
              <c16:uniqueId val="{00000005-6E9A-4328-8E4D-046D4DB92F22}"/>
            </c:ext>
          </c:extLst>
        </c:ser>
        <c:ser>
          <c:idx val="6"/>
          <c:order val="6"/>
          <c:tx>
            <c:strRef>
              <c:f>Sheet1!$H$1</c:f>
              <c:strCache>
                <c:ptCount val="1"/>
                <c:pt idx="0">
                  <c:v>Council Meeting</c:v>
                </c:pt>
              </c:strCache>
            </c:strRef>
          </c:tx>
          <c:spPr>
            <a:solidFill>
              <a:schemeClr val="accent1">
                <a:lumMod val="60000"/>
              </a:schemeClr>
            </a:solidFill>
            <a:ln>
              <a:noFill/>
            </a:ln>
            <a:effectLst/>
          </c:spPr>
          <c:invertIfNegative val="0"/>
          <c:cat>
            <c:strRef>
              <c:f>Sheet1!$A$2</c:f>
              <c:strCache>
                <c:ptCount val="1"/>
                <c:pt idx="0">
                  <c:v>Means of Influence</c:v>
                </c:pt>
              </c:strCache>
            </c:strRef>
          </c:cat>
          <c:val>
            <c:numRef>
              <c:f>Sheet1!$H$2</c:f>
              <c:numCache>
                <c:formatCode>General</c:formatCode>
                <c:ptCount val="1"/>
                <c:pt idx="0">
                  <c:v>24</c:v>
                </c:pt>
              </c:numCache>
            </c:numRef>
          </c:val>
          <c:extLst>
            <c:ext xmlns:c16="http://schemas.microsoft.com/office/drawing/2014/chart" uri="{C3380CC4-5D6E-409C-BE32-E72D297353CC}">
              <c16:uniqueId val="{00000006-6E9A-4328-8E4D-046D4DB92F22}"/>
            </c:ext>
          </c:extLst>
        </c:ser>
        <c:ser>
          <c:idx val="7"/>
          <c:order val="7"/>
          <c:tx>
            <c:strRef>
              <c:f>Sheet1!$I$1</c:f>
              <c:strCache>
                <c:ptCount val="1"/>
                <c:pt idx="0">
                  <c:v>Contact Media</c:v>
                </c:pt>
              </c:strCache>
            </c:strRef>
          </c:tx>
          <c:spPr>
            <a:solidFill>
              <a:schemeClr val="accent2">
                <a:lumMod val="60000"/>
              </a:schemeClr>
            </a:solidFill>
            <a:ln>
              <a:noFill/>
            </a:ln>
            <a:effectLst/>
          </c:spPr>
          <c:invertIfNegative val="0"/>
          <c:cat>
            <c:strRef>
              <c:f>Sheet1!$A$2</c:f>
              <c:strCache>
                <c:ptCount val="1"/>
                <c:pt idx="0">
                  <c:v>Means of Influence</c:v>
                </c:pt>
              </c:strCache>
            </c:strRef>
          </c:cat>
          <c:val>
            <c:numRef>
              <c:f>Sheet1!$I$2</c:f>
              <c:numCache>
                <c:formatCode>General</c:formatCode>
                <c:ptCount val="1"/>
                <c:pt idx="0">
                  <c:v>12</c:v>
                </c:pt>
              </c:numCache>
            </c:numRef>
          </c:val>
          <c:extLst>
            <c:ext xmlns:c16="http://schemas.microsoft.com/office/drawing/2014/chart" uri="{C3380CC4-5D6E-409C-BE32-E72D297353CC}">
              <c16:uniqueId val="{00000007-6E9A-4328-8E4D-046D4DB92F22}"/>
            </c:ext>
          </c:extLst>
        </c:ser>
        <c:ser>
          <c:idx val="8"/>
          <c:order val="8"/>
          <c:tx>
            <c:strRef>
              <c:f>Sheet1!$J$1</c:f>
              <c:strCache>
                <c:ptCount val="1"/>
                <c:pt idx="0">
                  <c:v>Organize Group</c:v>
                </c:pt>
              </c:strCache>
            </c:strRef>
          </c:tx>
          <c:spPr>
            <a:solidFill>
              <a:schemeClr val="accent3">
                <a:lumMod val="60000"/>
              </a:schemeClr>
            </a:solidFill>
            <a:ln>
              <a:noFill/>
            </a:ln>
            <a:effectLst/>
          </c:spPr>
          <c:invertIfNegative val="0"/>
          <c:cat>
            <c:strRef>
              <c:f>Sheet1!$A$2</c:f>
              <c:strCache>
                <c:ptCount val="1"/>
                <c:pt idx="0">
                  <c:v>Means of Influence</c:v>
                </c:pt>
              </c:strCache>
            </c:strRef>
          </c:cat>
          <c:val>
            <c:numRef>
              <c:f>Sheet1!$J$2</c:f>
              <c:numCache>
                <c:formatCode>General</c:formatCode>
                <c:ptCount val="1"/>
                <c:pt idx="0">
                  <c:v>8</c:v>
                </c:pt>
              </c:numCache>
            </c:numRef>
          </c:val>
          <c:extLst>
            <c:ext xmlns:c16="http://schemas.microsoft.com/office/drawing/2014/chart" uri="{C3380CC4-5D6E-409C-BE32-E72D297353CC}">
              <c16:uniqueId val="{00000008-6E9A-4328-8E4D-046D4DB92F22}"/>
            </c:ext>
          </c:extLst>
        </c:ser>
        <c:ser>
          <c:idx val="9"/>
          <c:order val="9"/>
          <c:tx>
            <c:strRef>
              <c:f>Sheet1!$K$1</c:f>
              <c:strCache>
                <c:ptCount val="1"/>
                <c:pt idx="0">
                  <c:v>Organize Petition</c:v>
                </c:pt>
              </c:strCache>
            </c:strRef>
          </c:tx>
          <c:spPr>
            <a:solidFill>
              <a:schemeClr val="accent4">
                <a:lumMod val="60000"/>
              </a:schemeClr>
            </a:solidFill>
            <a:ln>
              <a:noFill/>
            </a:ln>
            <a:effectLst/>
          </c:spPr>
          <c:invertIfNegative val="0"/>
          <c:cat>
            <c:strRef>
              <c:f>Sheet1!$A$2</c:f>
              <c:strCache>
                <c:ptCount val="1"/>
                <c:pt idx="0">
                  <c:v>Means of Influence</c:v>
                </c:pt>
              </c:strCache>
            </c:strRef>
          </c:cat>
          <c:val>
            <c:numRef>
              <c:f>Sheet1!$K$2</c:f>
              <c:numCache>
                <c:formatCode>General</c:formatCode>
                <c:ptCount val="1"/>
                <c:pt idx="0">
                  <c:v>6</c:v>
                </c:pt>
              </c:numCache>
            </c:numRef>
          </c:val>
          <c:extLst>
            <c:ext xmlns:c16="http://schemas.microsoft.com/office/drawing/2014/chart" uri="{C3380CC4-5D6E-409C-BE32-E72D297353CC}">
              <c16:uniqueId val="{00000009-6E9A-4328-8E4D-046D4DB92F22}"/>
            </c:ext>
          </c:extLst>
        </c:ser>
        <c:ser>
          <c:idx val="10"/>
          <c:order val="10"/>
          <c:tx>
            <c:strRef>
              <c:f>Sheet1!$L$1</c:f>
              <c:strCache>
                <c:ptCount val="1"/>
                <c:pt idx="0">
                  <c:v>Organize e-Petition</c:v>
                </c:pt>
              </c:strCache>
            </c:strRef>
          </c:tx>
          <c:spPr>
            <a:solidFill>
              <a:schemeClr val="accent5">
                <a:lumMod val="60000"/>
              </a:schemeClr>
            </a:solidFill>
            <a:ln>
              <a:noFill/>
            </a:ln>
            <a:effectLst/>
          </c:spPr>
          <c:invertIfNegative val="0"/>
          <c:cat>
            <c:strRef>
              <c:f>Sheet1!$A$2</c:f>
              <c:strCache>
                <c:ptCount val="1"/>
                <c:pt idx="0">
                  <c:v>Means of Influence</c:v>
                </c:pt>
              </c:strCache>
            </c:strRef>
          </c:cat>
          <c:val>
            <c:numRef>
              <c:f>Sheet1!$L$2</c:f>
              <c:numCache>
                <c:formatCode>General</c:formatCode>
                <c:ptCount val="1"/>
                <c:pt idx="0">
                  <c:v>4</c:v>
                </c:pt>
              </c:numCache>
            </c:numRef>
          </c:val>
          <c:extLst>
            <c:ext xmlns:c16="http://schemas.microsoft.com/office/drawing/2014/chart" uri="{C3380CC4-5D6E-409C-BE32-E72D297353CC}">
              <c16:uniqueId val="{0000000A-6E9A-4328-8E4D-046D4DB92F22}"/>
            </c:ext>
          </c:extLst>
        </c:ser>
        <c:dLbls>
          <c:showLegendKey val="0"/>
          <c:showVal val="0"/>
          <c:showCatName val="0"/>
          <c:showSerName val="0"/>
          <c:showPercent val="0"/>
          <c:showBubbleSize val="0"/>
        </c:dLbls>
        <c:gapWidth val="219"/>
        <c:overlap val="-27"/>
        <c:axId val="188779408"/>
        <c:axId val="200223424"/>
      </c:barChart>
      <c:catAx>
        <c:axId val="188779408"/>
        <c:scaling>
          <c:orientation val="minMax"/>
        </c:scaling>
        <c:delete val="1"/>
        <c:axPos val="b"/>
        <c:numFmt formatCode="General" sourceLinked="1"/>
        <c:majorTickMark val="none"/>
        <c:minorTickMark val="none"/>
        <c:tickLblPos val="nextTo"/>
        <c:crossAx val="200223424"/>
        <c:crosses val="autoZero"/>
        <c:auto val="1"/>
        <c:lblAlgn val="ctr"/>
        <c:lblOffset val="100"/>
        <c:noMultiLvlLbl val="0"/>
      </c:catAx>
      <c:valAx>
        <c:axId val="20022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Means of Influence (percent)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7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DB388-948E-425F-8C36-B894000294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636F94-F9F8-4DF0-9B17-884680BA4B54}">
      <dgm:prSet phldrT="[Text]" phldr="0" custT="1"/>
      <dgm:spPr/>
      <dgm:t>
        <a:bodyPr/>
        <a:lstStyle/>
        <a:p>
          <a:r>
            <a:rPr lang="en-US" sz="2400" dirty="0"/>
            <a:t>Why would you choose this method of influence?</a:t>
          </a:r>
        </a:p>
      </dgm:t>
    </dgm:pt>
    <dgm:pt modelId="{A470A526-39FD-46C5-A445-DEFE1F995E1F}" type="parTrans" cxnId="{93A1BA11-449F-40EE-B39B-B7E6F750645D}">
      <dgm:prSet/>
      <dgm:spPr/>
      <dgm:t>
        <a:bodyPr/>
        <a:lstStyle/>
        <a:p>
          <a:endParaRPr lang="en-US"/>
        </a:p>
      </dgm:t>
    </dgm:pt>
    <dgm:pt modelId="{E8A4B32E-32E6-4E99-B382-2FB1C1BE9DAE}" type="sibTrans" cxnId="{93A1BA11-449F-40EE-B39B-B7E6F750645D}">
      <dgm:prSet/>
      <dgm:spPr/>
      <dgm:t>
        <a:bodyPr/>
        <a:lstStyle/>
        <a:p>
          <a:endParaRPr lang="en-US"/>
        </a:p>
      </dgm:t>
    </dgm:pt>
    <dgm:pt modelId="{644B84A1-AA3F-410B-ACA4-68A9CA602BE3}">
      <dgm:prSet phldrT="[Text]" phldr="1"/>
      <dgm:spPr/>
      <dgm:t>
        <a:bodyPr/>
        <a:lstStyle/>
        <a:p>
          <a:endParaRPr lang="en-US" dirty="0"/>
        </a:p>
      </dgm:t>
    </dgm:pt>
    <dgm:pt modelId="{8CE6FEB0-7AE2-46BA-9F66-55B813526F57}" type="parTrans" cxnId="{FD6CE3CB-CB4F-4ECE-BEE5-B838160233FF}">
      <dgm:prSet/>
      <dgm:spPr/>
      <dgm:t>
        <a:bodyPr/>
        <a:lstStyle/>
        <a:p>
          <a:endParaRPr lang="en-US"/>
        </a:p>
      </dgm:t>
    </dgm:pt>
    <dgm:pt modelId="{28C3DB09-9713-4720-A881-BD84C62F9942}" type="sibTrans" cxnId="{FD6CE3CB-CB4F-4ECE-BEE5-B838160233FF}">
      <dgm:prSet/>
      <dgm:spPr/>
      <dgm:t>
        <a:bodyPr/>
        <a:lstStyle/>
        <a:p>
          <a:endParaRPr lang="en-US"/>
        </a:p>
      </dgm:t>
    </dgm:pt>
    <dgm:pt modelId="{86894EC7-C2EC-437A-BA1F-2CF6FFE80AEA}">
      <dgm:prSet custT="1"/>
      <dgm:spPr/>
      <dgm:t>
        <a:bodyPr/>
        <a:lstStyle/>
        <a:p>
          <a:pPr>
            <a:buFont typeface="Arial" panose="020B0604020202020204" pitchFamily="34" charset="0"/>
            <a:buChar char="•"/>
          </a:pPr>
          <a:r>
            <a:rPr lang="en-US" sz="2400" b="0" dirty="0">
              <a:latin typeface="+mn-lt"/>
            </a:rPr>
            <a:t>What are the forms of political participation and their characteristics?</a:t>
          </a:r>
        </a:p>
      </dgm:t>
    </dgm:pt>
    <dgm:pt modelId="{A77E8636-4DE0-43FF-A1AB-B87A71A86F7D}" type="parTrans" cxnId="{88F9614E-9405-4978-8B13-3C3E052231B5}">
      <dgm:prSet/>
      <dgm:spPr/>
      <dgm:t>
        <a:bodyPr/>
        <a:lstStyle/>
        <a:p>
          <a:endParaRPr lang="en-US"/>
        </a:p>
      </dgm:t>
    </dgm:pt>
    <dgm:pt modelId="{E6A4EB70-D2CC-459B-B468-73F1257E8DBD}" type="sibTrans" cxnId="{88F9614E-9405-4978-8B13-3C3E052231B5}">
      <dgm:prSet/>
      <dgm:spPr/>
      <dgm:t>
        <a:bodyPr/>
        <a:lstStyle/>
        <a:p>
          <a:endParaRPr lang="en-US"/>
        </a:p>
      </dgm:t>
    </dgm:pt>
    <dgm:pt modelId="{39E6F30C-BAA9-47A7-A783-3EEBD11520DA}">
      <dgm:prSet custT="1"/>
      <dgm:spPr/>
      <dgm:t>
        <a:bodyPr/>
        <a:lstStyle/>
        <a:p>
          <a:r>
            <a:rPr lang="en-US" sz="2400" dirty="0"/>
            <a:t>Do Americans (or citizens in your nation) participate</a:t>
          </a:r>
          <a:r>
            <a:rPr lang="en-US" sz="500" dirty="0"/>
            <a:t> </a:t>
          </a:r>
          <a:r>
            <a:rPr lang="en-US" sz="2400" dirty="0"/>
            <a:t> more/less than citizens in other democracies?</a:t>
          </a:r>
        </a:p>
      </dgm:t>
    </dgm:pt>
    <dgm:pt modelId="{9FC62A72-D2CC-4830-ACF3-460C5B07A344}" type="parTrans" cxnId="{64DA51DB-5B81-4EEB-8E02-D26C555BE5EA}">
      <dgm:prSet/>
      <dgm:spPr/>
      <dgm:t>
        <a:bodyPr/>
        <a:lstStyle/>
        <a:p>
          <a:endParaRPr lang="en-US"/>
        </a:p>
      </dgm:t>
    </dgm:pt>
    <dgm:pt modelId="{D80A2821-BB26-4EBD-8EFF-65133D0DAAE4}" type="sibTrans" cxnId="{64DA51DB-5B81-4EEB-8E02-D26C555BE5EA}">
      <dgm:prSet/>
      <dgm:spPr/>
      <dgm:t>
        <a:bodyPr/>
        <a:lstStyle/>
        <a:p>
          <a:endParaRPr lang="en-US"/>
        </a:p>
      </dgm:t>
    </dgm:pt>
    <dgm:pt modelId="{04C9550E-8BBC-489C-AD6D-38DF3489F137}">
      <dgm:prSet custT="1"/>
      <dgm:spPr/>
      <dgm:t>
        <a:bodyPr/>
        <a:lstStyle/>
        <a:p>
          <a:r>
            <a:rPr lang="en-US" sz="2400" dirty="0"/>
            <a:t>Is political participation increasing or decreasing over time?</a:t>
          </a:r>
        </a:p>
      </dgm:t>
    </dgm:pt>
    <dgm:pt modelId="{16E2054C-8E16-4C99-8DC4-72A9C8E58477}" type="sibTrans" cxnId="{38C252DB-837B-43A5-A237-AC61A238CF4E}">
      <dgm:prSet/>
      <dgm:spPr/>
      <dgm:t>
        <a:bodyPr/>
        <a:lstStyle/>
        <a:p>
          <a:endParaRPr lang="en-US"/>
        </a:p>
      </dgm:t>
    </dgm:pt>
    <dgm:pt modelId="{5EC949DA-382C-4B32-815F-B69AB2E92227}" type="parTrans" cxnId="{38C252DB-837B-43A5-A237-AC61A238CF4E}">
      <dgm:prSet/>
      <dgm:spPr/>
      <dgm:t>
        <a:bodyPr/>
        <a:lstStyle/>
        <a:p>
          <a:endParaRPr lang="en-US"/>
        </a:p>
      </dgm:t>
    </dgm:pt>
    <dgm:pt modelId="{219EB8DA-3BAA-4A13-B242-CA2CEEDF59B4}">
      <dgm:prSet custT="1"/>
      <dgm:spPr/>
      <dgm:t>
        <a:bodyPr/>
        <a:lstStyle/>
        <a:p>
          <a:pPr>
            <a:lnSpc>
              <a:spcPct val="100000"/>
            </a:lnSpc>
            <a:spcAft>
              <a:spcPts val="0"/>
            </a:spcAft>
          </a:pPr>
          <a:r>
            <a:rPr lang="en-US" sz="2400" dirty="0"/>
            <a:t>What would you do to influence a political decision in your community?</a:t>
          </a:r>
        </a:p>
      </dgm:t>
    </dgm:pt>
    <dgm:pt modelId="{A2E38130-2E5A-46E5-8D6A-D81623BA3364}" type="parTrans" cxnId="{54E10216-9E35-41D6-9101-2E520BE099D6}">
      <dgm:prSet/>
      <dgm:spPr/>
      <dgm:t>
        <a:bodyPr/>
        <a:lstStyle/>
        <a:p>
          <a:endParaRPr lang="en-US"/>
        </a:p>
      </dgm:t>
    </dgm:pt>
    <dgm:pt modelId="{2C80811E-6DA4-44B3-AAC3-38387CD590AD}" type="sibTrans" cxnId="{54E10216-9E35-41D6-9101-2E520BE099D6}">
      <dgm:prSet/>
      <dgm:spPr/>
      <dgm:t>
        <a:bodyPr/>
        <a:lstStyle/>
        <a:p>
          <a:endParaRPr lang="en-US"/>
        </a:p>
      </dgm:t>
    </dgm:pt>
    <dgm:pt modelId="{EEB44AAF-66A0-4781-BDFC-FEC8D7318219}" type="pres">
      <dgm:prSet presAssocID="{E4FDB388-948E-425F-8C36-B89400029461}" presName="linear" presStyleCnt="0">
        <dgm:presLayoutVars>
          <dgm:animLvl val="lvl"/>
          <dgm:resizeHandles val="exact"/>
        </dgm:presLayoutVars>
      </dgm:prSet>
      <dgm:spPr/>
    </dgm:pt>
    <dgm:pt modelId="{BDC68553-291B-434F-8683-94E2A1CDB02E}" type="pres">
      <dgm:prSet presAssocID="{86894EC7-C2EC-437A-BA1F-2CF6FFE80AEA}" presName="parentText" presStyleLbl="node1" presStyleIdx="0" presStyleCnt="5">
        <dgm:presLayoutVars>
          <dgm:chMax val="0"/>
          <dgm:bulletEnabled val="1"/>
        </dgm:presLayoutVars>
      </dgm:prSet>
      <dgm:spPr/>
    </dgm:pt>
    <dgm:pt modelId="{A21B4571-B420-4C71-8872-5454B28CBF28}" type="pres">
      <dgm:prSet presAssocID="{E6A4EB70-D2CC-459B-B468-73F1257E8DBD}" presName="spacer" presStyleCnt="0"/>
      <dgm:spPr/>
    </dgm:pt>
    <dgm:pt modelId="{FCF39DE0-4A8A-4517-9D38-D6211D009493}" type="pres">
      <dgm:prSet presAssocID="{04C9550E-8BBC-489C-AD6D-38DF3489F137}" presName="parentText" presStyleLbl="node1" presStyleIdx="1" presStyleCnt="5">
        <dgm:presLayoutVars>
          <dgm:chMax val="0"/>
          <dgm:bulletEnabled val="1"/>
        </dgm:presLayoutVars>
      </dgm:prSet>
      <dgm:spPr/>
    </dgm:pt>
    <dgm:pt modelId="{0F17CC08-DA2D-467D-9CBC-0FF62A341385}" type="pres">
      <dgm:prSet presAssocID="{16E2054C-8E16-4C99-8DC4-72A9C8E58477}" presName="spacer" presStyleCnt="0"/>
      <dgm:spPr/>
    </dgm:pt>
    <dgm:pt modelId="{A5E872CE-35AE-444F-B784-BDD340410C90}" type="pres">
      <dgm:prSet presAssocID="{39E6F30C-BAA9-47A7-A783-3EEBD11520DA}" presName="parentText" presStyleLbl="node1" presStyleIdx="2" presStyleCnt="5">
        <dgm:presLayoutVars>
          <dgm:chMax val="0"/>
          <dgm:bulletEnabled val="1"/>
        </dgm:presLayoutVars>
      </dgm:prSet>
      <dgm:spPr/>
    </dgm:pt>
    <dgm:pt modelId="{A8107767-ED6E-4EB5-94CD-E3F5F332CB5C}" type="pres">
      <dgm:prSet presAssocID="{D80A2821-BB26-4EBD-8EFF-65133D0DAAE4}" presName="spacer" presStyleCnt="0"/>
      <dgm:spPr/>
    </dgm:pt>
    <dgm:pt modelId="{8B5CB8B6-9A4B-4072-9566-A165ED643D0C}" type="pres">
      <dgm:prSet presAssocID="{219EB8DA-3BAA-4A13-B242-CA2CEEDF59B4}" presName="parentText" presStyleLbl="node1" presStyleIdx="3" presStyleCnt="5">
        <dgm:presLayoutVars>
          <dgm:chMax val="0"/>
          <dgm:bulletEnabled val="1"/>
        </dgm:presLayoutVars>
      </dgm:prSet>
      <dgm:spPr/>
    </dgm:pt>
    <dgm:pt modelId="{65668D2A-D267-49BA-82AB-629970720101}" type="pres">
      <dgm:prSet presAssocID="{2C80811E-6DA4-44B3-AAC3-38387CD590AD}" presName="spacer" presStyleCnt="0"/>
      <dgm:spPr/>
    </dgm:pt>
    <dgm:pt modelId="{5387B2DE-4C6A-4717-915C-996607D40BB5}" type="pres">
      <dgm:prSet presAssocID="{60636F94-F9F8-4DF0-9B17-884680BA4B54}" presName="parentText" presStyleLbl="node1" presStyleIdx="4" presStyleCnt="5" custLinFactY="5307" custLinFactNeighborY="100000">
        <dgm:presLayoutVars>
          <dgm:chMax val="0"/>
          <dgm:bulletEnabled val="1"/>
        </dgm:presLayoutVars>
      </dgm:prSet>
      <dgm:spPr/>
    </dgm:pt>
    <dgm:pt modelId="{1B7F4A3D-72E2-4966-8020-A746044E54E4}" type="pres">
      <dgm:prSet presAssocID="{60636F94-F9F8-4DF0-9B17-884680BA4B54}" presName="childText" presStyleLbl="revTx" presStyleIdx="0" presStyleCnt="1">
        <dgm:presLayoutVars>
          <dgm:bulletEnabled val="1"/>
        </dgm:presLayoutVars>
      </dgm:prSet>
      <dgm:spPr/>
    </dgm:pt>
  </dgm:ptLst>
  <dgm:cxnLst>
    <dgm:cxn modelId="{F297930B-5067-461E-8EBE-99B49106A1A0}" type="presOf" srcId="{86894EC7-C2EC-437A-BA1F-2CF6FFE80AEA}" destId="{BDC68553-291B-434F-8683-94E2A1CDB02E}" srcOrd="0" destOrd="0" presId="urn:microsoft.com/office/officeart/2005/8/layout/vList2"/>
    <dgm:cxn modelId="{93A1BA11-449F-40EE-B39B-B7E6F750645D}" srcId="{E4FDB388-948E-425F-8C36-B89400029461}" destId="{60636F94-F9F8-4DF0-9B17-884680BA4B54}" srcOrd="4" destOrd="0" parTransId="{A470A526-39FD-46C5-A445-DEFE1F995E1F}" sibTransId="{E8A4B32E-32E6-4E99-B382-2FB1C1BE9DAE}"/>
    <dgm:cxn modelId="{54E10216-9E35-41D6-9101-2E520BE099D6}" srcId="{E4FDB388-948E-425F-8C36-B89400029461}" destId="{219EB8DA-3BAA-4A13-B242-CA2CEEDF59B4}" srcOrd="3" destOrd="0" parTransId="{A2E38130-2E5A-46E5-8D6A-D81623BA3364}" sibTransId="{2C80811E-6DA4-44B3-AAC3-38387CD590AD}"/>
    <dgm:cxn modelId="{BB94D83C-4E1A-44C0-B49F-5C2C0373C63D}" type="presOf" srcId="{39E6F30C-BAA9-47A7-A783-3EEBD11520DA}" destId="{A5E872CE-35AE-444F-B784-BDD340410C90}" srcOrd="0" destOrd="0" presId="urn:microsoft.com/office/officeart/2005/8/layout/vList2"/>
    <dgm:cxn modelId="{58454541-386E-484E-A6E8-56769E769A6B}" type="presOf" srcId="{E4FDB388-948E-425F-8C36-B89400029461}" destId="{EEB44AAF-66A0-4781-BDFC-FEC8D7318219}" srcOrd="0" destOrd="0" presId="urn:microsoft.com/office/officeart/2005/8/layout/vList2"/>
    <dgm:cxn modelId="{88F9614E-9405-4978-8B13-3C3E052231B5}" srcId="{E4FDB388-948E-425F-8C36-B89400029461}" destId="{86894EC7-C2EC-437A-BA1F-2CF6FFE80AEA}" srcOrd="0" destOrd="0" parTransId="{A77E8636-4DE0-43FF-A1AB-B87A71A86F7D}" sibTransId="{E6A4EB70-D2CC-459B-B468-73F1257E8DBD}"/>
    <dgm:cxn modelId="{543EF474-D634-4A58-9604-4A51945E6020}" type="presOf" srcId="{04C9550E-8BBC-489C-AD6D-38DF3489F137}" destId="{FCF39DE0-4A8A-4517-9D38-D6211D009493}" srcOrd="0" destOrd="0" presId="urn:microsoft.com/office/officeart/2005/8/layout/vList2"/>
    <dgm:cxn modelId="{E0B8347C-CAC1-4C6C-BF9A-33EF289C187A}" type="presOf" srcId="{219EB8DA-3BAA-4A13-B242-CA2CEEDF59B4}" destId="{8B5CB8B6-9A4B-4072-9566-A165ED643D0C}" srcOrd="0" destOrd="0" presId="urn:microsoft.com/office/officeart/2005/8/layout/vList2"/>
    <dgm:cxn modelId="{19503B81-F305-457A-8188-AD58687AB68A}" type="presOf" srcId="{644B84A1-AA3F-410B-ACA4-68A9CA602BE3}" destId="{1B7F4A3D-72E2-4966-8020-A746044E54E4}" srcOrd="0" destOrd="0" presId="urn:microsoft.com/office/officeart/2005/8/layout/vList2"/>
    <dgm:cxn modelId="{D64935B9-934B-462A-990F-039C064FA177}" type="presOf" srcId="{60636F94-F9F8-4DF0-9B17-884680BA4B54}" destId="{5387B2DE-4C6A-4717-915C-996607D40BB5}" srcOrd="0" destOrd="0" presId="urn:microsoft.com/office/officeart/2005/8/layout/vList2"/>
    <dgm:cxn modelId="{FD6CE3CB-CB4F-4ECE-BEE5-B838160233FF}" srcId="{60636F94-F9F8-4DF0-9B17-884680BA4B54}" destId="{644B84A1-AA3F-410B-ACA4-68A9CA602BE3}" srcOrd="0" destOrd="0" parTransId="{8CE6FEB0-7AE2-46BA-9F66-55B813526F57}" sibTransId="{28C3DB09-9713-4720-A881-BD84C62F9942}"/>
    <dgm:cxn modelId="{64DA51DB-5B81-4EEB-8E02-D26C555BE5EA}" srcId="{E4FDB388-948E-425F-8C36-B89400029461}" destId="{39E6F30C-BAA9-47A7-A783-3EEBD11520DA}" srcOrd="2" destOrd="0" parTransId="{9FC62A72-D2CC-4830-ACF3-460C5B07A344}" sibTransId="{D80A2821-BB26-4EBD-8EFF-65133D0DAAE4}"/>
    <dgm:cxn modelId="{38C252DB-837B-43A5-A237-AC61A238CF4E}" srcId="{E4FDB388-948E-425F-8C36-B89400029461}" destId="{04C9550E-8BBC-489C-AD6D-38DF3489F137}" srcOrd="1" destOrd="0" parTransId="{5EC949DA-382C-4B32-815F-B69AB2E92227}" sibTransId="{16E2054C-8E16-4C99-8DC4-72A9C8E58477}"/>
    <dgm:cxn modelId="{39D25176-881F-4BB5-A2D9-FB6EDE54A02F}" type="presParOf" srcId="{EEB44AAF-66A0-4781-BDFC-FEC8D7318219}" destId="{BDC68553-291B-434F-8683-94E2A1CDB02E}" srcOrd="0" destOrd="0" presId="urn:microsoft.com/office/officeart/2005/8/layout/vList2"/>
    <dgm:cxn modelId="{74C9DAA3-5F96-42AD-B19F-8A3B93A8DC64}" type="presParOf" srcId="{EEB44AAF-66A0-4781-BDFC-FEC8D7318219}" destId="{A21B4571-B420-4C71-8872-5454B28CBF28}" srcOrd="1" destOrd="0" presId="urn:microsoft.com/office/officeart/2005/8/layout/vList2"/>
    <dgm:cxn modelId="{204E5070-6DFE-4BBD-B5E4-0EC4AC110539}" type="presParOf" srcId="{EEB44AAF-66A0-4781-BDFC-FEC8D7318219}" destId="{FCF39DE0-4A8A-4517-9D38-D6211D009493}" srcOrd="2" destOrd="0" presId="urn:microsoft.com/office/officeart/2005/8/layout/vList2"/>
    <dgm:cxn modelId="{C8FAFFFB-DF82-44FD-BDB8-E8EE92D98F6A}" type="presParOf" srcId="{EEB44AAF-66A0-4781-BDFC-FEC8D7318219}" destId="{0F17CC08-DA2D-467D-9CBC-0FF62A341385}" srcOrd="3" destOrd="0" presId="urn:microsoft.com/office/officeart/2005/8/layout/vList2"/>
    <dgm:cxn modelId="{F109D7D1-BDC7-4811-9158-0FEDAADD6C52}" type="presParOf" srcId="{EEB44AAF-66A0-4781-BDFC-FEC8D7318219}" destId="{A5E872CE-35AE-444F-B784-BDD340410C90}" srcOrd="4" destOrd="0" presId="urn:microsoft.com/office/officeart/2005/8/layout/vList2"/>
    <dgm:cxn modelId="{292CCB24-35D6-4E6C-BCCE-C980433118A4}" type="presParOf" srcId="{EEB44AAF-66A0-4781-BDFC-FEC8D7318219}" destId="{A8107767-ED6E-4EB5-94CD-E3F5F332CB5C}" srcOrd="5" destOrd="0" presId="urn:microsoft.com/office/officeart/2005/8/layout/vList2"/>
    <dgm:cxn modelId="{750A6D57-486B-4BEA-8E1B-661912486651}" type="presParOf" srcId="{EEB44AAF-66A0-4781-BDFC-FEC8D7318219}" destId="{8B5CB8B6-9A4B-4072-9566-A165ED643D0C}" srcOrd="6" destOrd="0" presId="urn:microsoft.com/office/officeart/2005/8/layout/vList2"/>
    <dgm:cxn modelId="{FA89D106-ACD0-4EE2-B8E9-CC2E1C0537DA}" type="presParOf" srcId="{EEB44AAF-66A0-4781-BDFC-FEC8D7318219}" destId="{65668D2A-D267-49BA-82AB-629970720101}" srcOrd="7" destOrd="0" presId="urn:microsoft.com/office/officeart/2005/8/layout/vList2"/>
    <dgm:cxn modelId="{C83E5FD7-DCAC-4178-9DB1-42829112C766}" type="presParOf" srcId="{EEB44AAF-66A0-4781-BDFC-FEC8D7318219}" destId="{5387B2DE-4C6A-4717-915C-996607D40BB5}" srcOrd="8" destOrd="0" presId="urn:microsoft.com/office/officeart/2005/8/layout/vList2"/>
    <dgm:cxn modelId="{F937C93A-F2F1-4A18-A6DB-3C3181E6627F}" type="presParOf" srcId="{EEB44AAF-66A0-4781-BDFC-FEC8D7318219}" destId="{1B7F4A3D-72E2-4966-8020-A746044E54E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6669F-AE1F-425E-B983-5C1635F0D0D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A2867C1-1FF4-4E95-87AE-33D3D97434E8}">
      <dgm:prSet phldrT="[Text]" phldr="0"/>
      <dgm:spPr/>
      <dgm:t>
        <a:bodyPr/>
        <a:lstStyle/>
        <a:p>
          <a:r>
            <a:rPr lang="en-US" dirty="0"/>
            <a:t>ACTION</a:t>
          </a:r>
        </a:p>
      </dgm:t>
    </dgm:pt>
    <dgm:pt modelId="{A3818316-1A28-4AA7-97EF-E5BF0FA1326A}" type="parTrans" cxnId="{0811314D-CAA0-476E-82F7-B188A5439ABE}">
      <dgm:prSet/>
      <dgm:spPr/>
      <dgm:t>
        <a:bodyPr/>
        <a:lstStyle/>
        <a:p>
          <a:endParaRPr lang="en-US"/>
        </a:p>
      </dgm:t>
    </dgm:pt>
    <dgm:pt modelId="{F1CF0A29-B75F-40EB-8D85-CB2C00205A86}" type="sibTrans" cxnId="{0811314D-CAA0-476E-82F7-B188A5439ABE}">
      <dgm:prSet/>
      <dgm:spPr/>
      <dgm:t>
        <a:bodyPr/>
        <a:lstStyle/>
        <a:p>
          <a:endParaRPr lang="en-US"/>
        </a:p>
      </dgm:t>
    </dgm:pt>
    <dgm:pt modelId="{2488EB2B-A9FB-45AE-AE53-6E3F5245DF13}">
      <dgm:prSet custT="1"/>
      <dgm:spPr/>
      <dgm:t>
        <a:bodyPr/>
        <a:lstStyle/>
        <a:p>
          <a:r>
            <a:rPr lang="en-US" sz="2000" dirty="0"/>
            <a:t>Suppose an unjust or unfair law was being passed by your local government. Could you change it? What would you do?</a:t>
          </a:r>
        </a:p>
      </dgm:t>
    </dgm:pt>
    <dgm:pt modelId="{EA9B93A5-87A9-4FC8-829F-7FC7CBDBC0FC}" type="parTrans" cxnId="{4347F0EC-08DE-4BAC-BC89-FF0302162AEF}">
      <dgm:prSet/>
      <dgm:spPr/>
      <dgm:t>
        <a:bodyPr/>
        <a:lstStyle/>
        <a:p>
          <a:endParaRPr lang="en-US"/>
        </a:p>
      </dgm:t>
    </dgm:pt>
    <dgm:pt modelId="{0A011D38-BA06-42A9-8454-F1A270705F5C}" type="sibTrans" cxnId="{4347F0EC-08DE-4BAC-BC89-FF0302162AEF}">
      <dgm:prSet/>
      <dgm:spPr/>
      <dgm:t>
        <a:bodyPr/>
        <a:lstStyle/>
        <a:p>
          <a:endParaRPr lang="en-US"/>
        </a:p>
      </dgm:t>
    </dgm:pt>
    <dgm:pt modelId="{41EF8505-0FF5-484F-B770-5F52F818CD73}">
      <dgm:prSet/>
      <dgm:spPr/>
      <dgm:t>
        <a:bodyPr/>
        <a:lstStyle/>
        <a:p>
          <a:r>
            <a:rPr lang="en-US" dirty="0"/>
            <a:t>The choice of activity often depends on the skills and interests of the individual, and the desired goal.</a:t>
          </a:r>
        </a:p>
      </dgm:t>
    </dgm:pt>
    <dgm:pt modelId="{2A8AFAC6-1D07-4131-8F3D-44566EA7C1EF}" type="parTrans" cxnId="{4898D84F-7E47-4C5B-A2BA-0D065C48EB53}">
      <dgm:prSet/>
      <dgm:spPr/>
      <dgm:t>
        <a:bodyPr/>
        <a:lstStyle/>
        <a:p>
          <a:endParaRPr lang="en-US"/>
        </a:p>
      </dgm:t>
    </dgm:pt>
    <dgm:pt modelId="{91CFEF49-2A85-4B61-AB1C-602CC8650E00}" type="sibTrans" cxnId="{4898D84F-7E47-4C5B-A2BA-0D065C48EB53}">
      <dgm:prSet/>
      <dgm:spPr/>
      <dgm:t>
        <a:bodyPr/>
        <a:lstStyle/>
        <a:p>
          <a:endParaRPr lang="en-US"/>
        </a:p>
      </dgm:t>
    </dgm:pt>
    <dgm:pt modelId="{2AAB0C80-9C3A-40C5-B020-4A941C5685FD}" type="pres">
      <dgm:prSet presAssocID="{8DB6669F-AE1F-425E-B983-5C1635F0D0DF}" presName="CompostProcess" presStyleCnt="0">
        <dgm:presLayoutVars>
          <dgm:dir/>
          <dgm:resizeHandles val="exact"/>
        </dgm:presLayoutVars>
      </dgm:prSet>
      <dgm:spPr/>
    </dgm:pt>
    <dgm:pt modelId="{B366B50F-561B-437B-B61F-56ECD30F2B17}" type="pres">
      <dgm:prSet presAssocID="{8DB6669F-AE1F-425E-B983-5C1635F0D0DF}" presName="arrow" presStyleLbl="bgShp" presStyleIdx="0" presStyleCnt="1" custLinFactNeighborX="1471" custLinFactNeighborY="27500"/>
      <dgm:spPr/>
    </dgm:pt>
    <dgm:pt modelId="{ACA51EC5-2BB3-4CDD-A689-238B580EA2D6}" type="pres">
      <dgm:prSet presAssocID="{8DB6669F-AE1F-425E-B983-5C1635F0D0DF}" presName="linearProcess" presStyleCnt="0"/>
      <dgm:spPr/>
    </dgm:pt>
    <dgm:pt modelId="{623CD231-35B4-486B-916D-234FF47610A1}" type="pres">
      <dgm:prSet presAssocID="{2488EB2B-A9FB-45AE-AE53-6E3F5245DF13}" presName="textNode" presStyleLbl="node1" presStyleIdx="0" presStyleCnt="3">
        <dgm:presLayoutVars>
          <dgm:bulletEnabled val="1"/>
        </dgm:presLayoutVars>
      </dgm:prSet>
      <dgm:spPr/>
    </dgm:pt>
    <dgm:pt modelId="{E3D262F6-A8A6-4922-A61C-4E18DE449B4A}" type="pres">
      <dgm:prSet presAssocID="{0A011D38-BA06-42A9-8454-F1A270705F5C}" presName="sibTrans" presStyleCnt="0"/>
      <dgm:spPr/>
    </dgm:pt>
    <dgm:pt modelId="{611C32AC-5A41-4CA8-9E75-AF6EB128C2B5}" type="pres">
      <dgm:prSet presAssocID="{41EF8505-0FF5-484F-B770-5F52F818CD73}" presName="textNode" presStyleLbl="node1" presStyleIdx="1" presStyleCnt="3">
        <dgm:presLayoutVars>
          <dgm:bulletEnabled val="1"/>
        </dgm:presLayoutVars>
      </dgm:prSet>
      <dgm:spPr/>
    </dgm:pt>
    <dgm:pt modelId="{FDDF226A-52B3-422C-B9D6-9D8B9F9E2D36}" type="pres">
      <dgm:prSet presAssocID="{91CFEF49-2A85-4B61-AB1C-602CC8650E00}" presName="sibTrans" presStyleCnt="0"/>
      <dgm:spPr/>
    </dgm:pt>
    <dgm:pt modelId="{7FA1DFD6-EDC2-40F1-BB8F-3E22E858027A}" type="pres">
      <dgm:prSet presAssocID="{5A2867C1-1FF4-4E95-87AE-33D3D97434E8}" presName="textNode" presStyleLbl="node1" presStyleIdx="2" presStyleCnt="3">
        <dgm:presLayoutVars>
          <dgm:bulletEnabled val="1"/>
        </dgm:presLayoutVars>
      </dgm:prSet>
      <dgm:spPr/>
    </dgm:pt>
  </dgm:ptLst>
  <dgm:cxnLst>
    <dgm:cxn modelId="{9B9EDD44-E430-4B06-B20A-44CA06732552}" type="presOf" srcId="{2488EB2B-A9FB-45AE-AE53-6E3F5245DF13}" destId="{623CD231-35B4-486B-916D-234FF47610A1}" srcOrd="0" destOrd="0" presId="urn:microsoft.com/office/officeart/2005/8/layout/hProcess9"/>
    <dgm:cxn modelId="{0811314D-CAA0-476E-82F7-B188A5439ABE}" srcId="{8DB6669F-AE1F-425E-B983-5C1635F0D0DF}" destId="{5A2867C1-1FF4-4E95-87AE-33D3D97434E8}" srcOrd="2" destOrd="0" parTransId="{A3818316-1A28-4AA7-97EF-E5BF0FA1326A}" sibTransId="{F1CF0A29-B75F-40EB-8D85-CB2C00205A86}"/>
    <dgm:cxn modelId="{4898D84F-7E47-4C5B-A2BA-0D065C48EB53}" srcId="{8DB6669F-AE1F-425E-B983-5C1635F0D0DF}" destId="{41EF8505-0FF5-484F-B770-5F52F818CD73}" srcOrd="1" destOrd="0" parTransId="{2A8AFAC6-1D07-4131-8F3D-44566EA7C1EF}" sibTransId="{91CFEF49-2A85-4B61-AB1C-602CC8650E00}"/>
    <dgm:cxn modelId="{7D1F6E59-6013-459A-9D7D-AFA408693E31}" type="presOf" srcId="{5A2867C1-1FF4-4E95-87AE-33D3D97434E8}" destId="{7FA1DFD6-EDC2-40F1-BB8F-3E22E858027A}" srcOrd="0" destOrd="0" presId="urn:microsoft.com/office/officeart/2005/8/layout/hProcess9"/>
    <dgm:cxn modelId="{88E79888-4FE0-4497-BD80-84AE848939C1}" type="presOf" srcId="{8DB6669F-AE1F-425E-B983-5C1635F0D0DF}" destId="{2AAB0C80-9C3A-40C5-B020-4A941C5685FD}" srcOrd="0" destOrd="0" presId="urn:microsoft.com/office/officeart/2005/8/layout/hProcess9"/>
    <dgm:cxn modelId="{EC25F5C5-DA3A-4817-825D-626374352DEF}" type="presOf" srcId="{41EF8505-0FF5-484F-B770-5F52F818CD73}" destId="{611C32AC-5A41-4CA8-9E75-AF6EB128C2B5}" srcOrd="0" destOrd="0" presId="urn:microsoft.com/office/officeart/2005/8/layout/hProcess9"/>
    <dgm:cxn modelId="{4347F0EC-08DE-4BAC-BC89-FF0302162AEF}" srcId="{8DB6669F-AE1F-425E-B983-5C1635F0D0DF}" destId="{2488EB2B-A9FB-45AE-AE53-6E3F5245DF13}" srcOrd="0" destOrd="0" parTransId="{EA9B93A5-87A9-4FC8-829F-7FC7CBDBC0FC}" sibTransId="{0A011D38-BA06-42A9-8454-F1A270705F5C}"/>
    <dgm:cxn modelId="{14719253-D704-41F4-B487-6DC3C736BD15}" type="presParOf" srcId="{2AAB0C80-9C3A-40C5-B020-4A941C5685FD}" destId="{B366B50F-561B-437B-B61F-56ECD30F2B17}" srcOrd="0" destOrd="0" presId="urn:microsoft.com/office/officeart/2005/8/layout/hProcess9"/>
    <dgm:cxn modelId="{558895FD-EEE1-486D-9D14-76C0F2882F51}" type="presParOf" srcId="{2AAB0C80-9C3A-40C5-B020-4A941C5685FD}" destId="{ACA51EC5-2BB3-4CDD-A689-238B580EA2D6}" srcOrd="1" destOrd="0" presId="urn:microsoft.com/office/officeart/2005/8/layout/hProcess9"/>
    <dgm:cxn modelId="{31BC53EB-0BDF-4E64-9C72-C6F5C9095D75}" type="presParOf" srcId="{ACA51EC5-2BB3-4CDD-A689-238B580EA2D6}" destId="{623CD231-35B4-486B-916D-234FF47610A1}" srcOrd="0" destOrd="0" presId="urn:microsoft.com/office/officeart/2005/8/layout/hProcess9"/>
    <dgm:cxn modelId="{A7F5F90A-F283-4149-98DF-AB4EA6EC4E58}" type="presParOf" srcId="{ACA51EC5-2BB3-4CDD-A689-238B580EA2D6}" destId="{E3D262F6-A8A6-4922-A61C-4E18DE449B4A}" srcOrd="1" destOrd="0" presId="urn:microsoft.com/office/officeart/2005/8/layout/hProcess9"/>
    <dgm:cxn modelId="{4CD8A979-3361-4F74-A9D0-032AFBAE0CDE}" type="presParOf" srcId="{ACA51EC5-2BB3-4CDD-A689-238B580EA2D6}" destId="{611C32AC-5A41-4CA8-9E75-AF6EB128C2B5}" srcOrd="2" destOrd="0" presId="urn:microsoft.com/office/officeart/2005/8/layout/hProcess9"/>
    <dgm:cxn modelId="{1C51510A-51C6-4CD5-B784-7D483EF0300B}" type="presParOf" srcId="{ACA51EC5-2BB3-4CDD-A689-238B580EA2D6}" destId="{FDDF226A-52B3-422C-B9D6-9D8B9F9E2D36}" srcOrd="3" destOrd="0" presId="urn:microsoft.com/office/officeart/2005/8/layout/hProcess9"/>
    <dgm:cxn modelId="{A74651F8-7E4E-47FB-B578-26C4B06F95B0}" type="presParOf" srcId="{ACA51EC5-2BB3-4CDD-A689-238B580EA2D6}" destId="{7FA1DFD6-EDC2-40F1-BB8F-3E22E858027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58C6A0-1CD9-4648-A05A-EB83005550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8EF809-0F25-4795-AA11-9331950EACD8}">
      <dgm:prSet custT="1"/>
      <dgm:spPr/>
      <dgm:t>
        <a:bodyPr/>
        <a:lstStyle/>
        <a:p>
          <a:r>
            <a:rPr lang="en-US" sz="2400" dirty="0"/>
            <a:t>This has the potential to change how democracy works . . .</a:t>
          </a:r>
        </a:p>
      </dgm:t>
    </dgm:pt>
    <dgm:pt modelId="{89D6779D-3C8A-4377-AF96-9171C584A07A}" type="parTrans" cxnId="{D7652EA8-7BAA-4382-A9CD-567988AC193C}">
      <dgm:prSet/>
      <dgm:spPr/>
      <dgm:t>
        <a:bodyPr/>
        <a:lstStyle/>
        <a:p>
          <a:endParaRPr lang="en-US"/>
        </a:p>
      </dgm:t>
    </dgm:pt>
    <dgm:pt modelId="{FE5E630D-8D53-47C5-B0E6-9043DCB06A00}" type="sibTrans" cxnId="{D7652EA8-7BAA-4382-A9CD-567988AC193C}">
      <dgm:prSet/>
      <dgm:spPr/>
      <dgm:t>
        <a:bodyPr/>
        <a:lstStyle/>
        <a:p>
          <a:endParaRPr lang="en-US"/>
        </a:p>
      </dgm:t>
    </dgm:pt>
    <dgm:pt modelId="{8D1E17DE-7AC8-45D2-903E-B923006B1453}">
      <dgm:prSet custT="1"/>
      <dgm:spPr/>
      <dgm:t>
        <a:bodyPr/>
        <a:lstStyle/>
        <a:p>
          <a:r>
            <a:rPr lang="en-US" sz="2400" dirty="0"/>
            <a:t>Instead, people are participating in other forms of action</a:t>
          </a:r>
        </a:p>
      </dgm:t>
    </dgm:pt>
    <dgm:pt modelId="{C5A75275-80A3-4374-908D-947ADBEDC2E5}" type="parTrans" cxnId="{268CA23E-8F0B-4754-8BA6-9211479175CE}">
      <dgm:prSet/>
      <dgm:spPr/>
      <dgm:t>
        <a:bodyPr/>
        <a:lstStyle/>
        <a:p>
          <a:endParaRPr lang="en-US"/>
        </a:p>
      </dgm:t>
    </dgm:pt>
    <dgm:pt modelId="{90A0ABD4-3DA4-4497-ADC5-3D0445DD31B3}" type="sibTrans" cxnId="{268CA23E-8F0B-4754-8BA6-9211479175CE}">
      <dgm:prSet/>
      <dgm:spPr/>
      <dgm:t>
        <a:bodyPr/>
        <a:lstStyle/>
        <a:p>
          <a:endParaRPr lang="en-US"/>
        </a:p>
      </dgm:t>
    </dgm:pt>
    <dgm:pt modelId="{62BFBFCE-164E-4FD9-9EC9-9D5E1168B598}">
      <dgm:prSet custT="1"/>
      <dgm:spPr/>
      <dgm:t>
        <a:bodyPr/>
        <a:lstStyle/>
        <a:p>
          <a:r>
            <a:rPr lang="en-US" sz="2400" dirty="0"/>
            <a:t>Americans and Europeans are politically engaged, and more so today</a:t>
          </a:r>
        </a:p>
      </dgm:t>
    </dgm:pt>
    <dgm:pt modelId="{5B8A7E11-5EDD-4D1C-A1CF-E0ABA4D1090C}" type="parTrans" cxnId="{42B38D8D-DD62-448D-B42F-F4CC7E012A92}">
      <dgm:prSet/>
      <dgm:spPr/>
      <dgm:t>
        <a:bodyPr/>
        <a:lstStyle/>
        <a:p>
          <a:endParaRPr lang="en-US"/>
        </a:p>
      </dgm:t>
    </dgm:pt>
    <dgm:pt modelId="{11EC7605-1CC2-4CF2-AFDE-449D69A19148}" type="sibTrans" cxnId="{42B38D8D-DD62-448D-B42F-F4CC7E012A92}">
      <dgm:prSet/>
      <dgm:spPr/>
      <dgm:t>
        <a:bodyPr/>
        <a:lstStyle/>
        <a:p>
          <a:endParaRPr lang="en-US"/>
        </a:p>
      </dgm:t>
    </dgm:pt>
    <dgm:pt modelId="{0124E7CF-5C70-425C-8CB2-54C74091EBD3}">
      <dgm:prSet custT="1"/>
      <dgm:spPr/>
      <dgm:t>
        <a:bodyPr/>
        <a:lstStyle/>
        <a:p>
          <a:r>
            <a:rPr lang="en-US" sz="2400" dirty="0"/>
            <a:t>Participation in elections has been flat or even declined</a:t>
          </a:r>
        </a:p>
      </dgm:t>
    </dgm:pt>
    <dgm:pt modelId="{B354FD27-C2FA-4A85-A7E5-3A1F8850BCE1}" type="parTrans" cxnId="{469E251F-E5D7-4472-84CB-DAFE85571E12}">
      <dgm:prSet/>
      <dgm:spPr/>
      <dgm:t>
        <a:bodyPr/>
        <a:lstStyle/>
        <a:p>
          <a:endParaRPr lang="en-US"/>
        </a:p>
      </dgm:t>
    </dgm:pt>
    <dgm:pt modelId="{833BACE3-23C0-4C0C-B9C0-8816BCC63CD4}" type="sibTrans" cxnId="{469E251F-E5D7-4472-84CB-DAFE85571E12}">
      <dgm:prSet/>
      <dgm:spPr/>
      <dgm:t>
        <a:bodyPr/>
        <a:lstStyle/>
        <a:p>
          <a:endParaRPr lang="en-US"/>
        </a:p>
      </dgm:t>
    </dgm:pt>
    <dgm:pt modelId="{FF4FD014-EA46-460A-A3A1-432C856A5579}" type="pres">
      <dgm:prSet presAssocID="{1758C6A0-1CD9-4648-A05A-EB830055507A}" presName="linear" presStyleCnt="0">
        <dgm:presLayoutVars>
          <dgm:animLvl val="lvl"/>
          <dgm:resizeHandles val="exact"/>
        </dgm:presLayoutVars>
      </dgm:prSet>
      <dgm:spPr/>
    </dgm:pt>
    <dgm:pt modelId="{062FB1E7-2743-4823-ABFB-B633015849F5}" type="pres">
      <dgm:prSet presAssocID="{62BFBFCE-164E-4FD9-9EC9-9D5E1168B598}" presName="parentText" presStyleLbl="node1" presStyleIdx="0" presStyleCnt="4" custLinFactY="-66647" custLinFactNeighborX="-294" custLinFactNeighborY="-100000">
        <dgm:presLayoutVars>
          <dgm:chMax val="0"/>
          <dgm:bulletEnabled val="1"/>
        </dgm:presLayoutVars>
      </dgm:prSet>
      <dgm:spPr/>
    </dgm:pt>
    <dgm:pt modelId="{59FC8881-802F-4079-824A-2F9F9C19A4F9}" type="pres">
      <dgm:prSet presAssocID="{11EC7605-1CC2-4CF2-AFDE-449D69A19148}" presName="spacer" presStyleCnt="0"/>
      <dgm:spPr/>
    </dgm:pt>
    <dgm:pt modelId="{A4A88A01-DABF-494D-A2FE-98E348B886CB}" type="pres">
      <dgm:prSet presAssocID="{0124E7CF-5C70-425C-8CB2-54C74091EBD3}" presName="parentText" presStyleLbl="node1" presStyleIdx="1" presStyleCnt="4" custLinFactY="-344" custLinFactNeighborY="-100000">
        <dgm:presLayoutVars>
          <dgm:chMax val="0"/>
          <dgm:bulletEnabled val="1"/>
        </dgm:presLayoutVars>
      </dgm:prSet>
      <dgm:spPr/>
    </dgm:pt>
    <dgm:pt modelId="{C39D0DEA-E63E-40F1-8F8C-068537C06832}" type="pres">
      <dgm:prSet presAssocID="{833BACE3-23C0-4C0C-B9C0-8816BCC63CD4}" presName="spacer" presStyleCnt="0"/>
      <dgm:spPr/>
    </dgm:pt>
    <dgm:pt modelId="{BFDAABD0-64E6-46D3-8CFF-D57B93B8C72D}" type="pres">
      <dgm:prSet presAssocID="{8D1E17DE-7AC8-45D2-903E-B923006B1453}" presName="parentText" presStyleLbl="node1" presStyleIdx="2" presStyleCnt="4">
        <dgm:presLayoutVars>
          <dgm:chMax val="0"/>
          <dgm:bulletEnabled val="1"/>
        </dgm:presLayoutVars>
      </dgm:prSet>
      <dgm:spPr/>
    </dgm:pt>
    <dgm:pt modelId="{DD6FEB53-34F5-42A9-9BE6-F0F03629079E}" type="pres">
      <dgm:prSet presAssocID="{90A0ABD4-3DA4-4497-ADC5-3D0445DD31B3}" presName="spacer" presStyleCnt="0"/>
      <dgm:spPr/>
    </dgm:pt>
    <dgm:pt modelId="{9F588EEE-32EC-4BFC-9D01-2F9536113B88}" type="pres">
      <dgm:prSet presAssocID="{F38EF809-0F25-4795-AA11-9331950EACD8}" presName="parentText" presStyleLbl="node1" presStyleIdx="3" presStyleCnt="4">
        <dgm:presLayoutVars>
          <dgm:chMax val="0"/>
          <dgm:bulletEnabled val="1"/>
        </dgm:presLayoutVars>
      </dgm:prSet>
      <dgm:spPr/>
    </dgm:pt>
  </dgm:ptLst>
  <dgm:cxnLst>
    <dgm:cxn modelId="{469E251F-E5D7-4472-84CB-DAFE85571E12}" srcId="{1758C6A0-1CD9-4648-A05A-EB830055507A}" destId="{0124E7CF-5C70-425C-8CB2-54C74091EBD3}" srcOrd="1" destOrd="0" parTransId="{B354FD27-C2FA-4A85-A7E5-3A1F8850BCE1}" sibTransId="{833BACE3-23C0-4C0C-B9C0-8816BCC63CD4}"/>
    <dgm:cxn modelId="{94FDE42A-9B92-4528-BB18-D27630DA8905}" type="presOf" srcId="{0124E7CF-5C70-425C-8CB2-54C74091EBD3}" destId="{A4A88A01-DABF-494D-A2FE-98E348B886CB}" srcOrd="0" destOrd="0" presId="urn:microsoft.com/office/officeart/2005/8/layout/vList2"/>
    <dgm:cxn modelId="{268CA23E-8F0B-4754-8BA6-9211479175CE}" srcId="{1758C6A0-1CD9-4648-A05A-EB830055507A}" destId="{8D1E17DE-7AC8-45D2-903E-B923006B1453}" srcOrd="2" destOrd="0" parTransId="{C5A75275-80A3-4374-908D-947ADBEDC2E5}" sibTransId="{90A0ABD4-3DA4-4497-ADC5-3D0445DD31B3}"/>
    <dgm:cxn modelId="{42B38D8D-DD62-448D-B42F-F4CC7E012A92}" srcId="{1758C6A0-1CD9-4648-A05A-EB830055507A}" destId="{62BFBFCE-164E-4FD9-9EC9-9D5E1168B598}" srcOrd="0" destOrd="0" parTransId="{5B8A7E11-5EDD-4D1C-A1CF-E0ABA4D1090C}" sibTransId="{11EC7605-1CC2-4CF2-AFDE-449D69A19148}"/>
    <dgm:cxn modelId="{D7652EA8-7BAA-4382-A9CD-567988AC193C}" srcId="{1758C6A0-1CD9-4648-A05A-EB830055507A}" destId="{F38EF809-0F25-4795-AA11-9331950EACD8}" srcOrd="3" destOrd="0" parTransId="{89D6779D-3C8A-4377-AF96-9171C584A07A}" sibTransId="{FE5E630D-8D53-47C5-B0E6-9043DCB06A00}"/>
    <dgm:cxn modelId="{F04158B0-77C1-4AAA-970A-A6DA64CE77B9}" type="presOf" srcId="{8D1E17DE-7AC8-45D2-903E-B923006B1453}" destId="{BFDAABD0-64E6-46D3-8CFF-D57B93B8C72D}" srcOrd="0" destOrd="0" presId="urn:microsoft.com/office/officeart/2005/8/layout/vList2"/>
    <dgm:cxn modelId="{2EEDA9C6-D21C-440C-9C00-FF5EAB4225AC}" type="presOf" srcId="{1758C6A0-1CD9-4648-A05A-EB830055507A}" destId="{FF4FD014-EA46-460A-A3A1-432C856A5579}" srcOrd="0" destOrd="0" presId="urn:microsoft.com/office/officeart/2005/8/layout/vList2"/>
    <dgm:cxn modelId="{451C25D3-6C2C-4994-9B92-EF4742521152}" type="presOf" srcId="{F38EF809-0F25-4795-AA11-9331950EACD8}" destId="{9F588EEE-32EC-4BFC-9D01-2F9536113B88}" srcOrd="0" destOrd="0" presId="urn:microsoft.com/office/officeart/2005/8/layout/vList2"/>
    <dgm:cxn modelId="{562B16DE-A177-44E9-8D1F-DA418FD547CA}" type="presOf" srcId="{62BFBFCE-164E-4FD9-9EC9-9D5E1168B598}" destId="{062FB1E7-2743-4823-ABFB-B633015849F5}" srcOrd="0" destOrd="0" presId="urn:microsoft.com/office/officeart/2005/8/layout/vList2"/>
    <dgm:cxn modelId="{88038D8F-8688-4DD4-9929-77D8966FB71E}" type="presParOf" srcId="{FF4FD014-EA46-460A-A3A1-432C856A5579}" destId="{062FB1E7-2743-4823-ABFB-B633015849F5}" srcOrd="0" destOrd="0" presId="urn:microsoft.com/office/officeart/2005/8/layout/vList2"/>
    <dgm:cxn modelId="{5E5F7C3D-B94D-436B-94FC-9E57E50CC866}" type="presParOf" srcId="{FF4FD014-EA46-460A-A3A1-432C856A5579}" destId="{59FC8881-802F-4079-824A-2F9F9C19A4F9}" srcOrd="1" destOrd="0" presId="urn:microsoft.com/office/officeart/2005/8/layout/vList2"/>
    <dgm:cxn modelId="{BD5032C8-C41F-4796-BFDD-1C5C0FF481CE}" type="presParOf" srcId="{FF4FD014-EA46-460A-A3A1-432C856A5579}" destId="{A4A88A01-DABF-494D-A2FE-98E348B886CB}" srcOrd="2" destOrd="0" presId="urn:microsoft.com/office/officeart/2005/8/layout/vList2"/>
    <dgm:cxn modelId="{839C6973-6F45-402B-8566-D539E96A042F}" type="presParOf" srcId="{FF4FD014-EA46-460A-A3A1-432C856A5579}" destId="{C39D0DEA-E63E-40F1-8F8C-068537C06832}" srcOrd="3" destOrd="0" presId="urn:microsoft.com/office/officeart/2005/8/layout/vList2"/>
    <dgm:cxn modelId="{DFEAF9B6-E8B4-4BED-BF6F-CD6931600443}" type="presParOf" srcId="{FF4FD014-EA46-460A-A3A1-432C856A5579}" destId="{BFDAABD0-64E6-46D3-8CFF-D57B93B8C72D}" srcOrd="4" destOrd="0" presId="urn:microsoft.com/office/officeart/2005/8/layout/vList2"/>
    <dgm:cxn modelId="{ADCCE02D-43ED-47CE-83B6-FBE1F6351B9F}" type="presParOf" srcId="{FF4FD014-EA46-460A-A3A1-432C856A5579}" destId="{DD6FEB53-34F5-42A9-9BE6-F0F03629079E}" srcOrd="5" destOrd="0" presId="urn:microsoft.com/office/officeart/2005/8/layout/vList2"/>
    <dgm:cxn modelId="{06AB8BE7-B224-4F7E-8BD5-EDFC9352911A}" type="presParOf" srcId="{FF4FD014-EA46-460A-A3A1-432C856A5579}" destId="{9F588EEE-32EC-4BFC-9D01-2F9536113B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68553-291B-434F-8683-94E2A1CDB02E}">
      <dsp:nvSpPr>
        <dsp:cNvPr id="0" name=""/>
        <dsp:cNvSpPr/>
      </dsp:nvSpPr>
      <dsp:spPr>
        <a:xfrm>
          <a:off x="0" y="5261"/>
          <a:ext cx="6096000" cy="933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kern="1200" dirty="0">
              <a:latin typeface="+mn-lt"/>
            </a:rPr>
            <a:t>What are the forms of political participation and their characteristics?</a:t>
          </a:r>
        </a:p>
      </dsp:txBody>
      <dsp:txXfrm>
        <a:off x="45549" y="50810"/>
        <a:ext cx="6004902" cy="841976"/>
      </dsp:txXfrm>
    </dsp:sp>
    <dsp:sp modelId="{FCF39DE0-4A8A-4517-9D38-D6211D009493}">
      <dsp:nvSpPr>
        <dsp:cNvPr id="0" name=""/>
        <dsp:cNvSpPr/>
      </dsp:nvSpPr>
      <dsp:spPr>
        <a:xfrm>
          <a:off x="0" y="948520"/>
          <a:ext cx="6096000" cy="933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Is political participation increasing or decreasing over time?</a:t>
          </a:r>
        </a:p>
      </dsp:txBody>
      <dsp:txXfrm>
        <a:off x="45549" y="994069"/>
        <a:ext cx="6004902" cy="841976"/>
      </dsp:txXfrm>
    </dsp:sp>
    <dsp:sp modelId="{A5E872CE-35AE-444F-B784-BDD340410C90}">
      <dsp:nvSpPr>
        <dsp:cNvPr id="0" name=""/>
        <dsp:cNvSpPr/>
      </dsp:nvSpPr>
      <dsp:spPr>
        <a:xfrm>
          <a:off x="0" y="1891780"/>
          <a:ext cx="6096000" cy="933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 Americans (or citizens in your nation) participate</a:t>
          </a:r>
          <a:r>
            <a:rPr lang="en-US" sz="500" kern="1200" dirty="0"/>
            <a:t> </a:t>
          </a:r>
          <a:r>
            <a:rPr lang="en-US" sz="2400" kern="1200" dirty="0"/>
            <a:t> more/less than citizens in other democracies?</a:t>
          </a:r>
        </a:p>
      </dsp:txBody>
      <dsp:txXfrm>
        <a:off x="45549" y="1937329"/>
        <a:ext cx="6004902" cy="841976"/>
      </dsp:txXfrm>
    </dsp:sp>
    <dsp:sp modelId="{8B5CB8B6-9A4B-4072-9566-A165ED643D0C}">
      <dsp:nvSpPr>
        <dsp:cNvPr id="0" name=""/>
        <dsp:cNvSpPr/>
      </dsp:nvSpPr>
      <dsp:spPr>
        <a:xfrm>
          <a:off x="0" y="2835039"/>
          <a:ext cx="6096000" cy="933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kern="1200" dirty="0"/>
            <a:t>What would you do to influence a political decision in your community?</a:t>
          </a:r>
        </a:p>
      </dsp:txBody>
      <dsp:txXfrm>
        <a:off x="45549" y="2880588"/>
        <a:ext cx="6004902" cy="841976"/>
      </dsp:txXfrm>
    </dsp:sp>
    <dsp:sp modelId="{5387B2DE-4C6A-4717-915C-996607D40BB5}">
      <dsp:nvSpPr>
        <dsp:cNvPr id="0" name=""/>
        <dsp:cNvSpPr/>
      </dsp:nvSpPr>
      <dsp:spPr>
        <a:xfrm>
          <a:off x="0" y="3842125"/>
          <a:ext cx="6096000" cy="933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Why would you choose this method of influence?</a:t>
          </a:r>
        </a:p>
      </dsp:txBody>
      <dsp:txXfrm>
        <a:off x="45549" y="3887674"/>
        <a:ext cx="6004902" cy="841976"/>
      </dsp:txXfrm>
    </dsp:sp>
    <dsp:sp modelId="{1B7F4A3D-72E2-4966-8020-A746044E54E4}">
      <dsp:nvSpPr>
        <dsp:cNvPr id="0" name=""/>
        <dsp:cNvSpPr/>
      </dsp:nvSpPr>
      <dsp:spPr>
        <a:xfrm>
          <a:off x="0" y="4711373"/>
          <a:ext cx="6096000" cy="5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4711373"/>
        <a:ext cx="6096000" cy="58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B50F-561B-437B-B61F-56ECD30F2B17}">
      <dsp:nvSpPr>
        <dsp:cNvPr id="0" name=""/>
        <dsp:cNvSpPr/>
      </dsp:nvSpPr>
      <dsp:spPr>
        <a:xfrm>
          <a:off x="660108" y="0"/>
          <a:ext cx="6412230" cy="5943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CD231-35B4-486B-916D-234FF47610A1}">
      <dsp:nvSpPr>
        <dsp:cNvPr id="0" name=""/>
        <dsp:cNvSpPr/>
      </dsp:nvSpPr>
      <dsp:spPr>
        <a:xfrm>
          <a:off x="3683" y="1783079"/>
          <a:ext cx="2431107"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Suppose an unjust or unfair law was being passed by your local government. Could you change it? What would you do?</a:t>
          </a:r>
        </a:p>
      </dsp:txBody>
      <dsp:txXfrm>
        <a:off x="119740" y="1899136"/>
        <a:ext cx="2198993" cy="2145326"/>
      </dsp:txXfrm>
    </dsp:sp>
    <dsp:sp modelId="{611C32AC-5A41-4CA8-9E75-AF6EB128C2B5}">
      <dsp:nvSpPr>
        <dsp:cNvPr id="0" name=""/>
        <dsp:cNvSpPr/>
      </dsp:nvSpPr>
      <dsp:spPr>
        <a:xfrm>
          <a:off x="2556346" y="1783079"/>
          <a:ext cx="2431107"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choice of activity often depends on the skills and interests of the individual, and the desired goal.</a:t>
          </a:r>
        </a:p>
      </dsp:txBody>
      <dsp:txXfrm>
        <a:off x="2672403" y="1899136"/>
        <a:ext cx="2198993" cy="2145326"/>
      </dsp:txXfrm>
    </dsp:sp>
    <dsp:sp modelId="{7FA1DFD6-EDC2-40F1-BB8F-3E22E858027A}">
      <dsp:nvSpPr>
        <dsp:cNvPr id="0" name=""/>
        <dsp:cNvSpPr/>
      </dsp:nvSpPr>
      <dsp:spPr>
        <a:xfrm>
          <a:off x="5109009" y="1783079"/>
          <a:ext cx="2431107"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ACTION</a:t>
          </a:r>
        </a:p>
      </dsp:txBody>
      <dsp:txXfrm>
        <a:off x="5225066" y="1899136"/>
        <a:ext cx="2198993" cy="2145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B1E7-2743-4823-ABFB-B633015849F5}">
      <dsp:nvSpPr>
        <dsp:cNvPr id="0" name=""/>
        <dsp:cNvSpPr/>
      </dsp:nvSpPr>
      <dsp:spPr>
        <a:xfrm>
          <a:off x="0" y="0"/>
          <a:ext cx="6477000"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Americans and Europeans are politically engaged, and more so today</a:t>
          </a:r>
        </a:p>
      </dsp:txBody>
      <dsp:txXfrm>
        <a:off x="46606" y="46606"/>
        <a:ext cx="6383788" cy="861507"/>
      </dsp:txXfrm>
    </dsp:sp>
    <dsp:sp modelId="{A4A88A01-DABF-494D-A2FE-98E348B886CB}">
      <dsp:nvSpPr>
        <dsp:cNvPr id="0" name=""/>
        <dsp:cNvSpPr/>
      </dsp:nvSpPr>
      <dsp:spPr>
        <a:xfrm>
          <a:off x="0" y="952109"/>
          <a:ext cx="6477000"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Participation in elections has been flat or even declined</a:t>
          </a:r>
        </a:p>
      </dsp:txBody>
      <dsp:txXfrm>
        <a:off x="46606" y="998715"/>
        <a:ext cx="6383788" cy="861507"/>
      </dsp:txXfrm>
    </dsp:sp>
    <dsp:sp modelId="{BFDAABD0-64E6-46D3-8CFF-D57B93B8C72D}">
      <dsp:nvSpPr>
        <dsp:cNvPr id="0" name=""/>
        <dsp:cNvSpPr/>
      </dsp:nvSpPr>
      <dsp:spPr>
        <a:xfrm>
          <a:off x="0" y="1979233"/>
          <a:ext cx="6477000"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Instead, people are participating in other forms of action</a:t>
          </a:r>
        </a:p>
      </dsp:txBody>
      <dsp:txXfrm>
        <a:off x="46606" y="2025839"/>
        <a:ext cx="6383788" cy="861507"/>
      </dsp:txXfrm>
    </dsp:sp>
    <dsp:sp modelId="{9F588EEE-32EC-4BFC-9D01-2F9536113B88}">
      <dsp:nvSpPr>
        <dsp:cNvPr id="0" name=""/>
        <dsp:cNvSpPr/>
      </dsp:nvSpPr>
      <dsp:spPr>
        <a:xfrm>
          <a:off x="0" y="2968513"/>
          <a:ext cx="6477000"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This has the potential to change how democracy works . . .</a:t>
          </a:r>
        </a:p>
      </dsp:txBody>
      <dsp:txXfrm>
        <a:off x="46606" y="3015119"/>
        <a:ext cx="6383788"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0.18391</cdr:x>
      <cdr:y>0.53846</cdr:y>
    </cdr:from>
    <cdr:to>
      <cdr:x>0.26437</cdr:x>
      <cdr:y>0.61538</cdr:y>
    </cdr:to>
    <cdr:sp macro="" textlink="">
      <cdr:nvSpPr>
        <cdr:cNvPr id="2" name="TextBox 1">
          <a:extLst xmlns:a="http://schemas.openxmlformats.org/drawingml/2006/main">
            <a:ext uri="{FF2B5EF4-FFF2-40B4-BE49-F238E27FC236}">
              <a16:creationId xmlns:a16="http://schemas.microsoft.com/office/drawing/2014/main" id="{67A0D179-AE17-9354-6AFC-05A904028B66}"/>
            </a:ext>
          </a:extLst>
        </cdr:cNvPr>
        <cdr:cNvSpPr txBox="1"/>
      </cdr:nvSpPr>
      <cdr:spPr>
        <a:xfrm xmlns:a="http://schemas.openxmlformats.org/drawingml/2006/main">
          <a:off x="1219200" y="26670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kern="1200" dirty="0"/>
            <a:t>USA</a:t>
          </a:r>
        </a:p>
      </cdr:txBody>
    </cdr:sp>
  </cdr:relSizeAnchor>
  <cdr:relSizeAnchor xmlns:cdr="http://schemas.openxmlformats.org/drawingml/2006/chartDrawing">
    <cdr:from>
      <cdr:x>0.26437</cdr:x>
      <cdr:y>0.45266</cdr:y>
    </cdr:from>
    <cdr:to>
      <cdr:x>0.42529</cdr:x>
      <cdr:y>0.52308</cdr:y>
    </cdr:to>
    <cdr:sp macro="" textlink="">
      <cdr:nvSpPr>
        <cdr:cNvPr id="3" name="TextBox 2">
          <a:extLst xmlns:a="http://schemas.openxmlformats.org/drawingml/2006/main">
            <a:ext uri="{FF2B5EF4-FFF2-40B4-BE49-F238E27FC236}">
              <a16:creationId xmlns:a16="http://schemas.microsoft.com/office/drawing/2014/main" id="{5281DD08-E48B-2467-1400-FB784A652D27}"/>
            </a:ext>
          </a:extLst>
        </cdr:cNvPr>
        <cdr:cNvSpPr txBox="1"/>
      </cdr:nvSpPr>
      <cdr:spPr>
        <a:xfrm xmlns:a="http://schemas.openxmlformats.org/drawingml/2006/main">
          <a:off x="1752614" y="2242024"/>
          <a:ext cx="1066786" cy="34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kern="1200" dirty="0"/>
            <a:t>FRANCE</a:t>
          </a:r>
        </a:p>
      </cdr:txBody>
    </cdr:sp>
  </cdr:relSizeAnchor>
  <cdr:relSizeAnchor xmlns:cdr="http://schemas.openxmlformats.org/drawingml/2006/chartDrawing">
    <cdr:from>
      <cdr:x>0.36782</cdr:x>
      <cdr:y>0.15385</cdr:y>
    </cdr:from>
    <cdr:to>
      <cdr:x>0.55172</cdr:x>
      <cdr:y>0.23077</cdr:y>
    </cdr:to>
    <cdr:sp macro="" textlink="">
      <cdr:nvSpPr>
        <cdr:cNvPr id="4" name="TextBox 3">
          <a:extLst xmlns:a="http://schemas.openxmlformats.org/drawingml/2006/main">
            <a:ext uri="{FF2B5EF4-FFF2-40B4-BE49-F238E27FC236}">
              <a16:creationId xmlns:a16="http://schemas.microsoft.com/office/drawing/2014/main" id="{8D273EE3-8EB0-8F59-4A23-95DDD793CA10}"/>
            </a:ext>
          </a:extLst>
        </cdr:cNvPr>
        <cdr:cNvSpPr txBox="1"/>
      </cdr:nvSpPr>
      <cdr:spPr>
        <a:xfrm xmlns:a="http://schemas.openxmlformats.org/drawingml/2006/main">
          <a:off x="2438426" y="762001"/>
          <a:ext cx="1219174" cy="3810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kern="1200" dirty="0"/>
            <a:t>GERMANY</a:t>
          </a:r>
        </a:p>
      </cdr:txBody>
    </cdr:sp>
  </cdr:relSizeAnchor>
  <cdr:relSizeAnchor xmlns:cdr="http://schemas.openxmlformats.org/drawingml/2006/chartDrawing">
    <cdr:from>
      <cdr:x>0.11494</cdr:x>
      <cdr:y>0.29231</cdr:y>
    </cdr:from>
    <cdr:to>
      <cdr:x>0.31034</cdr:x>
      <cdr:y>0.35385</cdr:y>
    </cdr:to>
    <cdr:sp macro="" textlink="">
      <cdr:nvSpPr>
        <cdr:cNvPr id="5" name="TextBox 4">
          <a:extLst xmlns:a="http://schemas.openxmlformats.org/drawingml/2006/main">
            <a:ext uri="{FF2B5EF4-FFF2-40B4-BE49-F238E27FC236}">
              <a16:creationId xmlns:a16="http://schemas.microsoft.com/office/drawing/2014/main" id="{05C89034-27FA-0820-A2D1-F7618A41B5D2}"/>
            </a:ext>
          </a:extLst>
        </cdr:cNvPr>
        <cdr:cNvSpPr txBox="1"/>
      </cdr:nvSpPr>
      <cdr:spPr>
        <a:xfrm xmlns:a="http://schemas.openxmlformats.org/drawingml/2006/main">
          <a:off x="762000" y="14478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DEMOCRACIES</a:t>
          </a:r>
        </a:p>
      </cdr:txBody>
    </cdr:sp>
  </cdr:relSizeAnchor>
</c:userShapes>
</file>

<file path=ppt/drawings/drawing2.xml><?xml version="1.0" encoding="utf-8"?>
<c:userShapes xmlns:c="http://schemas.openxmlformats.org/drawingml/2006/chart">
  <cdr:relSizeAnchor xmlns:cdr="http://schemas.openxmlformats.org/drawingml/2006/chartDrawing">
    <cdr:from>
      <cdr:x>0.83286</cdr:x>
      <cdr:y>0.57093</cdr:y>
    </cdr:from>
    <cdr:to>
      <cdr:x>0.88147</cdr:x>
      <cdr:y>0.85391</cdr:y>
    </cdr:to>
    <cdr:sp macro="" textlink="">
      <cdr:nvSpPr>
        <cdr:cNvPr id="2" name="Text Box 2"/>
        <cdr:cNvSpPr txBox="1">
          <a:spLocks xmlns:a="http://schemas.openxmlformats.org/drawingml/2006/main" noChangeArrowheads="1"/>
        </cdr:cNvSpPr>
      </cdr:nvSpPr>
      <cdr:spPr bwMode="auto">
        <a:xfrm xmlns:a="http://schemas.openxmlformats.org/drawingml/2006/main" rot="18327010">
          <a:off x="5951304" y="3390616"/>
          <a:ext cx="1421815" cy="37781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indent="0" algn="just">
            <a:lnSpc>
              <a:spcPct val="150000"/>
            </a:lnSpc>
            <a:spcBef>
              <a:spcPts val="0"/>
            </a:spcBef>
            <a:spcAft>
              <a:spcPts val="0"/>
            </a:spcAft>
          </a:pPr>
          <a:r>
            <a:rPr lang="en-US" sz="1200" dirty="0">
              <a:effectLst/>
              <a:ea typeface="Times New Roman" panose="02020603050405020304" pitchFamily="18" charset="0"/>
              <a:cs typeface="ITC Berkeley Oldstyle Std Bk"/>
            </a:rPr>
            <a:t>Organize</a:t>
          </a:r>
          <a:r>
            <a:rPr lang="en-US" sz="1000" dirty="0">
              <a:effectLst/>
              <a:latin typeface="Arial" panose="020B0604020202020204" pitchFamily="34" charset="0"/>
              <a:ea typeface="Times New Roman" panose="02020603050405020304" pitchFamily="18" charset="0"/>
              <a:cs typeface="ITC Berkeley Oldstyle Std Bk"/>
            </a:rPr>
            <a:t> petition</a:t>
          </a:r>
          <a:endParaRPr lang="en-US" sz="1200" dirty="0">
            <a:effectLst/>
            <a:latin typeface="Times New Roman" panose="02020603050405020304" pitchFamily="18" charset="0"/>
            <a:ea typeface="Times New Roman" panose="02020603050405020304" pitchFamily="18" charset="0"/>
            <a:cs typeface="ITC Berkeley Oldstyle Std Bk"/>
          </a:endParaRPr>
        </a:p>
      </cdr:txBody>
    </cdr:sp>
  </cdr:relSizeAnchor>
  <cdr:relSizeAnchor xmlns:cdr="http://schemas.openxmlformats.org/drawingml/2006/chartDrawing">
    <cdr:from>
      <cdr:x>0.4852</cdr:x>
      <cdr:y>0.25581</cdr:y>
    </cdr:from>
    <cdr:to>
      <cdr:x>0.53381</cdr:x>
      <cdr:y>0.50304</cdr:y>
    </cdr:to>
    <cdr:sp macro="" textlink="">
      <cdr:nvSpPr>
        <cdr:cNvPr id="3" name="Text Box 2"/>
        <cdr:cNvSpPr txBox="1">
          <a:spLocks xmlns:a="http://schemas.openxmlformats.org/drawingml/2006/main" noChangeArrowheads="1"/>
        </cdr:cNvSpPr>
      </cdr:nvSpPr>
      <cdr:spPr bwMode="auto">
        <a:xfrm xmlns:a="http://schemas.openxmlformats.org/drawingml/2006/main" rot="18478633">
          <a:off x="3339002" y="1717485"/>
          <a:ext cx="1242192" cy="37781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indent="0" algn="just">
            <a:lnSpc>
              <a:spcPct val="150000"/>
            </a:lnSpc>
            <a:spcBef>
              <a:spcPts val="0"/>
            </a:spcBef>
            <a:spcAft>
              <a:spcPts val="0"/>
            </a:spcAft>
          </a:pPr>
          <a:r>
            <a:rPr lang="en-US" sz="1200" dirty="0">
              <a:effectLst/>
              <a:latin typeface="+mn-lt"/>
              <a:ea typeface="Times New Roman" panose="02020603050405020304" pitchFamily="18" charset="0"/>
              <a:cs typeface="ITC Berkeley Oldstyle Std Bk"/>
            </a:rPr>
            <a:t>Sign</a:t>
          </a:r>
          <a:r>
            <a:rPr lang="en-US" dirty="0">
              <a:effectLst/>
              <a:latin typeface="+mn-lt"/>
              <a:ea typeface="Times New Roman" panose="02020603050405020304" pitchFamily="18" charset="0"/>
              <a:cs typeface="ITC Berkeley Oldstyle Std Bk"/>
            </a:rPr>
            <a:t> Petition</a:t>
          </a:r>
        </a:p>
      </cdr:txBody>
    </cdr:sp>
  </cdr:relSizeAnchor>
  <cdr:relSizeAnchor xmlns:cdr="http://schemas.openxmlformats.org/drawingml/2006/chartDrawing">
    <cdr:from>
      <cdr:x>0.37496</cdr:x>
      <cdr:y>0.05246</cdr:y>
    </cdr:from>
    <cdr:to>
      <cdr:x>0.42357</cdr:x>
      <cdr:y>0.37279</cdr:y>
    </cdr:to>
    <cdr:sp macro="" textlink="">
      <cdr:nvSpPr>
        <cdr:cNvPr id="4" name="Text Box 2"/>
        <cdr:cNvSpPr txBox="1">
          <a:spLocks xmlns:a="http://schemas.openxmlformats.org/drawingml/2006/main" noChangeArrowheads="1"/>
        </cdr:cNvSpPr>
      </cdr:nvSpPr>
      <cdr:spPr bwMode="auto">
        <a:xfrm xmlns:a="http://schemas.openxmlformats.org/drawingml/2006/main" rot="18723837">
          <a:off x="2298508" y="879411"/>
          <a:ext cx="1609478" cy="37781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indent="0" algn="just">
            <a:lnSpc>
              <a:spcPct val="150000"/>
            </a:lnSpc>
            <a:spcBef>
              <a:spcPts val="0"/>
            </a:spcBef>
            <a:spcAft>
              <a:spcPts val="0"/>
            </a:spcAft>
          </a:pPr>
          <a:r>
            <a:rPr lang="en-US" sz="1200" dirty="0">
              <a:effectLst/>
              <a:latin typeface="+mn-lt"/>
              <a:ea typeface="Times New Roman" panose="02020603050405020304" pitchFamily="18" charset="0"/>
              <a:cs typeface="ITC Berkeley Oldstyle Std Bk"/>
            </a:rPr>
            <a:t>Contact </a:t>
          </a:r>
          <a:r>
            <a:rPr lang="en-US" sz="1200" dirty="0" err="1">
              <a:effectLst/>
              <a:latin typeface="+mn-lt"/>
              <a:ea typeface="Times New Roman" panose="02020603050405020304" pitchFamily="18" charset="0"/>
              <a:cs typeface="ITC Berkeley Oldstyle Std Bk"/>
            </a:rPr>
            <a:t>Counciler</a:t>
          </a:r>
          <a:endParaRPr lang="en-US" sz="1200" dirty="0">
            <a:effectLst/>
            <a:latin typeface="+mn-lt"/>
            <a:ea typeface="Times New Roman" panose="02020603050405020304" pitchFamily="18" charset="0"/>
            <a:cs typeface="ITC Berkeley Oldstyle Std Bk"/>
          </a:endParaRPr>
        </a:p>
      </cdr:txBody>
    </cdr:sp>
  </cdr:relSizeAnchor>
  <cdr:relSizeAnchor xmlns:cdr="http://schemas.openxmlformats.org/drawingml/2006/chartDrawing">
    <cdr:from>
      <cdr:x>0.36256</cdr:x>
      <cdr:y>0.24839</cdr:y>
    </cdr:from>
    <cdr:to>
      <cdr:x>0.559</cdr:x>
      <cdr:y>0.32819</cdr:y>
    </cdr:to>
    <cdr:sp macro="" textlink="">
      <cdr:nvSpPr>
        <cdr:cNvPr id="5" name="Text Box 2"/>
        <cdr:cNvSpPr txBox="1">
          <a:spLocks xmlns:a="http://schemas.openxmlformats.org/drawingml/2006/main" noChangeArrowheads="1"/>
        </cdr:cNvSpPr>
      </cdr:nvSpPr>
      <cdr:spPr bwMode="auto">
        <a:xfrm xmlns:a="http://schemas.openxmlformats.org/drawingml/2006/main" rot="18964385">
          <a:off x="2817994" y="1248009"/>
          <a:ext cx="1526810" cy="400951"/>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200" dirty="0">
              <a:effectLst/>
              <a:ea typeface="Times New Roman" panose="02020603050405020304" pitchFamily="18" charset="0"/>
              <a:cs typeface="ITC Berkeley Oldstyle Std Bk"/>
            </a:rPr>
            <a:t>Contact</a:t>
          </a:r>
          <a:r>
            <a:rPr lang="en-US" sz="1000" dirty="0">
              <a:effectLst/>
              <a:latin typeface="Arial" panose="020B0604020202020204" pitchFamily="34" charset="0"/>
              <a:ea typeface="Times New Roman" panose="02020603050405020304" pitchFamily="18" charset="0"/>
              <a:cs typeface="ITC Berkeley Oldstyle Std Bk"/>
            </a:rPr>
            <a:t> MP.</a:t>
          </a:r>
          <a:endParaRPr lang="en-US" sz="1200" dirty="0">
            <a:effectLst/>
            <a:latin typeface="Times New Roman" panose="02020603050405020304" pitchFamily="18" charset="0"/>
            <a:ea typeface="Times New Roman" panose="02020603050405020304" pitchFamily="18" charset="0"/>
            <a:cs typeface="ITC Berkeley Oldstyle Std Bk"/>
          </a:endParaRPr>
        </a:p>
      </cdr:txBody>
    </cdr:sp>
  </cdr:relSizeAnchor>
  <cdr:relSizeAnchor xmlns:cdr="http://schemas.openxmlformats.org/drawingml/2006/chartDrawing">
    <cdr:from>
      <cdr:x>0.55885</cdr:x>
      <cdr:y>0.25823</cdr:y>
    </cdr:from>
    <cdr:to>
      <cdr:x>0.60745</cdr:x>
      <cdr:y>0.50261</cdr:y>
    </cdr:to>
    <cdr:sp macro="" textlink="">
      <cdr:nvSpPr>
        <cdr:cNvPr id="6" name="Text Box 2"/>
        <cdr:cNvSpPr txBox="1">
          <a:spLocks xmlns:a="http://schemas.openxmlformats.org/drawingml/2006/main" noChangeArrowheads="1"/>
        </cdr:cNvSpPr>
      </cdr:nvSpPr>
      <cdr:spPr bwMode="auto">
        <a:xfrm xmlns:a="http://schemas.openxmlformats.org/drawingml/2006/main" rot="18468596">
          <a:off x="3918556" y="1722526"/>
          <a:ext cx="1227872" cy="377738"/>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200" dirty="0">
              <a:effectLst/>
              <a:ea typeface="Times New Roman" panose="02020603050405020304" pitchFamily="18" charset="0"/>
              <a:cs typeface="ITC Berkeley Oldstyle Std Bk"/>
            </a:rPr>
            <a:t>Public</a:t>
          </a:r>
          <a:r>
            <a:rPr lang="en-US" sz="1000" dirty="0">
              <a:effectLst/>
              <a:latin typeface="Arial" panose="020B0604020202020204" pitchFamily="34" charset="0"/>
              <a:ea typeface="Times New Roman" panose="02020603050405020304" pitchFamily="18" charset="0"/>
              <a:cs typeface="ITC Berkeley Oldstyle Std Bk"/>
            </a:rPr>
            <a:t> Meeting</a:t>
          </a:r>
          <a:endParaRPr lang="en-US" sz="1200" dirty="0">
            <a:effectLst/>
            <a:latin typeface="Times New Roman" panose="02020603050405020304" pitchFamily="18" charset="0"/>
            <a:ea typeface="Times New Roman" panose="02020603050405020304" pitchFamily="18" charset="0"/>
            <a:cs typeface="ITC Berkeley Oldstyle Std Bk"/>
          </a:endParaRPr>
        </a:p>
      </cdr:txBody>
    </cdr:sp>
  </cdr:relSizeAnchor>
  <cdr:relSizeAnchor xmlns:cdr="http://schemas.openxmlformats.org/drawingml/2006/chartDrawing">
    <cdr:from>
      <cdr:x>0.62759</cdr:x>
      <cdr:y>0.35702</cdr:y>
    </cdr:from>
    <cdr:to>
      <cdr:x>0.6762</cdr:x>
      <cdr:y>0.63805</cdr:y>
    </cdr:to>
    <cdr:sp macro="" textlink="">
      <cdr:nvSpPr>
        <cdr:cNvPr id="7" name="Text Box 2"/>
        <cdr:cNvSpPr txBox="1">
          <a:spLocks xmlns:a="http://schemas.openxmlformats.org/drawingml/2006/main" noChangeArrowheads="1"/>
        </cdr:cNvSpPr>
      </cdr:nvSpPr>
      <cdr:spPr bwMode="auto">
        <a:xfrm xmlns:a="http://schemas.openxmlformats.org/drawingml/2006/main" rot="18384100">
          <a:off x="4360815" y="2310935"/>
          <a:ext cx="1412018" cy="37781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200" dirty="0">
              <a:effectLst/>
              <a:latin typeface="+mn-lt"/>
              <a:ea typeface="Times New Roman" panose="02020603050405020304" pitchFamily="18" charset="0"/>
              <a:cs typeface="ITC Berkeley Oldstyle Std Bk"/>
            </a:rPr>
            <a:t>Council</a:t>
          </a:r>
          <a:r>
            <a:rPr lang="en-US" sz="1000" baseline="0" dirty="0">
              <a:effectLst/>
              <a:latin typeface="+mn-lt"/>
              <a:ea typeface="Times New Roman" panose="02020603050405020304" pitchFamily="18" charset="0"/>
              <a:cs typeface="ITC Berkeley Oldstyle Std Bk"/>
            </a:rPr>
            <a:t> Meeting</a:t>
          </a:r>
          <a:endParaRPr lang="en-US" sz="1200" dirty="0">
            <a:effectLst/>
            <a:latin typeface="+mn-lt"/>
            <a:ea typeface="Times New Roman" panose="02020603050405020304" pitchFamily="18" charset="0"/>
            <a:cs typeface="ITC Berkeley Oldstyle Std Bk"/>
          </a:endParaRPr>
        </a:p>
      </cdr:txBody>
    </cdr:sp>
  </cdr:relSizeAnchor>
  <cdr:relSizeAnchor xmlns:cdr="http://schemas.openxmlformats.org/drawingml/2006/chartDrawing">
    <cdr:from>
      <cdr:x>0.70177</cdr:x>
      <cdr:y>0.48807</cdr:y>
    </cdr:from>
    <cdr:to>
      <cdr:x>0.75037</cdr:x>
      <cdr:y>0.77782</cdr:y>
    </cdr:to>
    <cdr:sp macro="" textlink="">
      <cdr:nvSpPr>
        <cdr:cNvPr id="8" name="Text Box 2"/>
        <cdr:cNvSpPr txBox="1">
          <a:spLocks xmlns:a="http://schemas.openxmlformats.org/drawingml/2006/main" noChangeArrowheads="1"/>
        </cdr:cNvSpPr>
      </cdr:nvSpPr>
      <cdr:spPr bwMode="auto">
        <a:xfrm xmlns:a="http://schemas.openxmlformats.org/drawingml/2006/main" rot="18612191">
          <a:off x="4915405" y="2991332"/>
          <a:ext cx="1455831" cy="37773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200" dirty="0">
              <a:effectLst/>
              <a:latin typeface="+mn-lt"/>
              <a:ea typeface="Times New Roman" panose="02020603050405020304" pitchFamily="18" charset="0"/>
              <a:cs typeface="ITC Berkeley Oldstyle Std Bk"/>
            </a:rPr>
            <a:t>Contact Media</a:t>
          </a:r>
        </a:p>
      </cdr:txBody>
    </cdr:sp>
  </cdr:relSizeAnchor>
  <cdr:relSizeAnchor xmlns:cdr="http://schemas.openxmlformats.org/drawingml/2006/chartDrawing">
    <cdr:from>
      <cdr:x>0.76616</cdr:x>
      <cdr:y>0.55263</cdr:y>
    </cdr:from>
    <cdr:to>
      <cdr:x>0.81477</cdr:x>
      <cdr:y>0.82207</cdr:y>
    </cdr:to>
    <cdr:sp macro="" textlink="">
      <cdr:nvSpPr>
        <cdr:cNvPr id="9" name="Text Box 2"/>
        <cdr:cNvSpPr txBox="1">
          <a:spLocks xmlns:a="http://schemas.openxmlformats.org/drawingml/2006/main" noChangeArrowheads="1"/>
        </cdr:cNvSpPr>
      </cdr:nvSpPr>
      <cdr:spPr bwMode="auto">
        <a:xfrm xmlns:a="http://schemas.openxmlformats.org/drawingml/2006/main" rot="18612191">
          <a:off x="5466922" y="3264655"/>
          <a:ext cx="1353785" cy="37781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200" dirty="0">
              <a:effectLst/>
              <a:ea typeface="Times New Roman" panose="02020603050405020304" pitchFamily="18" charset="0"/>
              <a:cs typeface="ITC Berkeley Oldstyle Std Bk"/>
            </a:rPr>
            <a:t>Organize</a:t>
          </a:r>
          <a:r>
            <a:rPr lang="en-US" sz="1000" dirty="0">
              <a:effectLst/>
              <a:latin typeface="Arial" panose="020B0604020202020204" pitchFamily="34" charset="0"/>
              <a:ea typeface="Times New Roman" panose="02020603050405020304" pitchFamily="18" charset="0"/>
              <a:cs typeface="ITC Berkeley Oldstyle Std Bk"/>
            </a:rPr>
            <a:t> Group</a:t>
          </a:r>
          <a:endParaRPr lang="en-US" sz="1200" dirty="0">
            <a:effectLst/>
            <a:latin typeface="Times New Roman" panose="02020603050405020304" pitchFamily="18" charset="0"/>
            <a:ea typeface="Times New Roman" panose="02020603050405020304" pitchFamily="18" charset="0"/>
            <a:cs typeface="ITC Berkeley Oldstyle Std Bk"/>
          </a:endParaRPr>
        </a:p>
      </cdr:txBody>
    </cdr:sp>
  </cdr:relSizeAnchor>
  <cdr:relSizeAnchor xmlns:cdr="http://schemas.openxmlformats.org/drawingml/2006/chartDrawing">
    <cdr:from>
      <cdr:x>0.21723</cdr:x>
      <cdr:y>0.03535</cdr:y>
    </cdr:from>
    <cdr:to>
      <cdr:x>0.26504</cdr:x>
      <cdr:y>0.30478</cdr:y>
    </cdr:to>
    <cdr:sp macro="" textlink="">
      <cdr:nvSpPr>
        <cdr:cNvPr id="10" name="Text Box 2"/>
        <cdr:cNvSpPr txBox="1">
          <a:spLocks xmlns:a="http://schemas.openxmlformats.org/drawingml/2006/main" noChangeArrowheads="1"/>
        </cdr:cNvSpPr>
      </cdr:nvSpPr>
      <cdr:spPr bwMode="auto">
        <a:xfrm xmlns:a="http://schemas.openxmlformats.org/drawingml/2006/main" rot="18612191">
          <a:off x="1197356" y="668698"/>
          <a:ext cx="1353735" cy="37159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200" dirty="0">
              <a:effectLst/>
              <a:latin typeface="Arial" panose="020B0604020202020204" pitchFamily="34" charset="0"/>
              <a:ea typeface="Times New Roman" panose="02020603050405020304" pitchFamily="18" charset="0"/>
              <a:cs typeface="ITC Berkeley Oldstyle Std Bk"/>
            </a:rPr>
            <a:t>Online</a:t>
          </a:r>
          <a:r>
            <a:rPr lang="en-US" dirty="0">
              <a:effectLst/>
              <a:latin typeface="Arial" panose="020B0604020202020204" pitchFamily="34" charset="0"/>
              <a:ea typeface="Times New Roman" panose="02020603050405020304" pitchFamily="18" charset="0"/>
              <a:cs typeface="ITC Berkeley Oldstyle Std Bk"/>
            </a:rPr>
            <a:t> petition</a:t>
          </a:r>
          <a:endParaRPr lang="en-US" dirty="0">
            <a:effectLst/>
            <a:latin typeface="Times New Roman" panose="02020603050405020304" pitchFamily="18" charset="0"/>
            <a:ea typeface="Times New Roman" panose="02020603050405020304" pitchFamily="18" charset="0"/>
            <a:cs typeface="ITC Berkeley Oldstyle Std Bk"/>
          </a:endParaRPr>
        </a:p>
      </cdr:txBody>
    </cdr:sp>
  </cdr:relSizeAnchor>
  <cdr:relSizeAnchor xmlns:cdr="http://schemas.openxmlformats.org/drawingml/2006/chartDrawing">
    <cdr:from>
      <cdr:x>0.89973</cdr:x>
      <cdr:y>0.56466</cdr:y>
    </cdr:from>
    <cdr:to>
      <cdr:x>0.94522</cdr:x>
      <cdr:y>0.87938</cdr:y>
    </cdr:to>
    <cdr:sp macro="" textlink="">
      <cdr:nvSpPr>
        <cdr:cNvPr id="11" name="Text Box 2"/>
        <cdr:cNvSpPr txBox="1">
          <a:spLocks xmlns:a="http://schemas.openxmlformats.org/drawingml/2006/main" noChangeArrowheads="1"/>
        </cdr:cNvSpPr>
      </cdr:nvSpPr>
      <cdr:spPr bwMode="auto">
        <a:xfrm xmlns:a="http://schemas.openxmlformats.org/drawingml/2006/main" rot="18327010">
          <a:off x="6379173" y="3450943"/>
          <a:ext cx="1581291" cy="35356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just">
            <a:lnSpc>
              <a:spcPct val="150000"/>
            </a:lnSpc>
            <a:spcBef>
              <a:spcPts val="0"/>
            </a:spcBef>
            <a:spcAft>
              <a:spcPts val="0"/>
            </a:spcAft>
          </a:pPr>
          <a:r>
            <a:rPr lang="en-US" sz="1100" dirty="0">
              <a:effectLst/>
              <a:ea typeface="Times New Roman" panose="02020603050405020304" pitchFamily="18" charset="0"/>
              <a:cs typeface="ITC Berkeley Oldstyle Std Bk"/>
            </a:rPr>
            <a:t>Organize</a:t>
          </a:r>
          <a:r>
            <a:rPr lang="en-US" sz="1100" dirty="0">
              <a:effectLst/>
              <a:latin typeface="Arial" panose="020B0604020202020204" pitchFamily="34" charset="0"/>
              <a:ea typeface="Times New Roman" panose="02020603050405020304" pitchFamily="18" charset="0"/>
              <a:cs typeface="ITC Berkeley Oldstyle Std Bk"/>
            </a:rPr>
            <a:t> e-petition</a:t>
          </a:r>
          <a:endParaRPr lang="en-US" sz="1100" dirty="0">
            <a:effectLst/>
            <a:latin typeface="Times New Roman" panose="02020603050405020304" pitchFamily="18" charset="0"/>
            <a:ea typeface="Times New Roman" panose="02020603050405020304" pitchFamily="18" charset="0"/>
            <a:cs typeface="ITC Berkeley Oldstyle Std Bk"/>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86DF0-DE2E-4F21-B936-8A7C749AD249}" type="datetimeFigureOut">
              <a:rPr lang="en-US" smtClean="0"/>
              <a:t>1/30/2026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40FA4-70F0-43FF-B137-1218D25F2697}" type="slidenum">
              <a:rPr lang="en-US" smtClean="0"/>
              <a:t>‹#›</a:t>
            </a:fld>
            <a:endParaRPr lang="en-US"/>
          </a:p>
        </p:txBody>
      </p:sp>
    </p:spTree>
    <p:extLst>
      <p:ext uri="{BB962C8B-B14F-4D97-AF65-F5344CB8AC3E}">
        <p14:creationId xmlns:p14="http://schemas.microsoft.com/office/powerpoint/2010/main" val="40825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9AD8A5-870B-4CD1-855E-7B24116BA616}" type="datetime1">
              <a:rPr lang="en-US" smtClean="0"/>
              <a:t>1/30/2026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AB98A3-1564-4156-B24F-C72B00F735FF}" type="slidenum">
              <a:rPr lang="en-US" altLang="en-US"/>
              <a:pPr/>
              <a:t>‹#›</a:t>
            </a:fld>
            <a:endParaRPr lang="en-US" altLang="en-US"/>
          </a:p>
        </p:txBody>
      </p:sp>
    </p:spTree>
    <p:extLst>
      <p:ext uri="{BB962C8B-B14F-4D97-AF65-F5344CB8AC3E}">
        <p14:creationId xmlns:p14="http://schemas.microsoft.com/office/powerpoint/2010/main" val="209731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D1C1ED-FB45-4979-8932-A9B6605A635C}" type="datetime1">
              <a:rPr lang="en-US" smtClean="0"/>
              <a:t>1/30/2026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10A5F9-A878-416C-8C36-ACD4CDAC7E07}" type="slidenum">
              <a:rPr lang="en-US" altLang="en-US"/>
              <a:pPr/>
              <a:t>‹#›</a:t>
            </a:fld>
            <a:endParaRPr lang="en-US" altLang="en-US"/>
          </a:p>
        </p:txBody>
      </p:sp>
    </p:spTree>
    <p:extLst>
      <p:ext uri="{BB962C8B-B14F-4D97-AF65-F5344CB8AC3E}">
        <p14:creationId xmlns:p14="http://schemas.microsoft.com/office/powerpoint/2010/main" val="96703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94480F-0D43-4670-A253-55AC8DDE51B5}" type="datetime1">
              <a:rPr lang="en-US" smtClean="0"/>
              <a:t>1/30/2026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45569E-738A-4AD8-AF76-02DE520706FE}" type="slidenum">
              <a:rPr lang="en-US" altLang="en-US"/>
              <a:pPr/>
              <a:t>‹#›</a:t>
            </a:fld>
            <a:endParaRPr lang="en-US" altLang="en-US"/>
          </a:p>
        </p:txBody>
      </p:sp>
    </p:spTree>
    <p:extLst>
      <p:ext uri="{BB962C8B-B14F-4D97-AF65-F5344CB8AC3E}">
        <p14:creationId xmlns:p14="http://schemas.microsoft.com/office/powerpoint/2010/main" val="114526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73822D-FFA3-4AF7-9259-14ABA3A8CCE7}" type="datetime1">
              <a:rPr lang="en-US" smtClean="0"/>
              <a:t>1/30/2026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4D65D9-A047-4921-B27F-619239AFD348}" type="slidenum">
              <a:rPr lang="en-US" altLang="en-US"/>
              <a:pPr/>
              <a:t>‹#›</a:t>
            </a:fld>
            <a:endParaRPr lang="en-US" altLang="en-US"/>
          </a:p>
        </p:txBody>
      </p:sp>
    </p:spTree>
    <p:extLst>
      <p:ext uri="{BB962C8B-B14F-4D97-AF65-F5344CB8AC3E}">
        <p14:creationId xmlns:p14="http://schemas.microsoft.com/office/powerpoint/2010/main" val="269304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2BEC19C-28A6-4BF7-A9C7-7E60652A7329}" type="datetime1">
              <a:rPr lang="en-US" smtClean="0"/>
              <a:t>1/30/2026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EB23C2-88D8-454C-8A0C-31DB79BA5072}" type="slidenum">
              <a:rPr lang="en-US" altLang="en-US"/>
              <a:pPr/>
              <a:t>‹#›</a:t>
            </a:fld>
            <a:endParaRPr lang="en-US" altLang="en-US"/>
          </a:p>
        </p:txBody>
      </p:sp>
    </p:spTree>
    <p:extLst>
      <p:ext uri="{BB962C8B-B14F-4D97-AF65-F5344CB8AC3E}">
        <p14:creationId xmlns:p14="http://schemas.microsoft.com/office/powerpoint/2010/main" val="334537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1588664-3E2F-42D1-8B24-70197FEB6F52}" type="datetime1">
              <a:rPr lang="en-US" smtClean="0"/>
              <a:t>1/30/2026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2B5559-2F00-4C1C-8FB4-F680B120EDC8}" type="slidenum">
              <a:rPr lang="en-US" altLang="en-US"/>
              <a:pPr/>
              <a:t>‹#›</a:t>
            </a:fld>
            <a:endParaRPr lang="en-US" altLang="en-US"/>
          </a:p>
        </p:txBody>
      </p:sp>
    </p:spTree>
    <p:extLst>
      <p:ext uri="{BB962C8B-B14F-4D97-AF65-F5344CB8AC3E}">
        <p14:creationId xmlns:p14="http://schemas.microsoft.com/office/powerpoint/2010/main" val="262401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DD853B4-E559-4641-842D-21EC05B8A043}" type="datetime1">
              <a:rPr lang="en-US" smtClean="0"/>
              <a:t>1/30/2026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B4FCAAF-C8B9-4516-A696-A328670A4B77}" type="slidenum">
              <a:rPr lang="en-US" altLang="en-US"/>
              <a:pPr/>
              <a:t>‹#›</a:t>
            </a:fld>
            <a:endParaRPr lang="en-US" altLang="en-US"/>
          </a:p>
        </p:txBody>
      </p:sp>
    </p:spTree>
    <p:extLst>
      <p:ext uri="{BB962C8B-B14F-4D97-AF65-F5344CB8AC3E}">
        <p14:creationId xmlns:p14="http://schemas.microsoft.com/office/powerpoint/2010/main" val="222496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B836D4-DA28-4633-8661-7B36D7001997}" type="datetime1">
              <a:rPr lang="en-US" smtClean="0"/>
              <a:t>1/30/2026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08D17D-086A-4A45-A147-9161C6CD6D22}" type="slidenum">
              <a:rPr lang="en-US" altLang="en-US"/>
              <a:pPr/>
              <a:t>‹#›</a:t>
            </a:fld>
            <a:endParaRPr lang="en-US" altLang="en-US"/>
          </a:p>
        </p:txBody>
      </p:sp>
    </p:spTree>
    <p:extLst>
      <p:ext uri="{BB962C8B-B14F-4D97-AF65-F5344CB8AC3E}">
        <p14:creationId xmlns:p14="http://schemas.microsoft.com/office/powerpoint/2010/main" val="61641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170262-7CC0-4FC5-9E91-9F56D1D0EE08}" type="datetime1">
              <a:rPr lang="en-US" smtClean="0"/>
              <a:t>1/30/2026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49B68FF-4BD3-4446-81B2-CA7BDFCB79E8}" type="slidenum">
              <a:rPr lang="en-US" altLang="en-US"/>
              <a:pPr/>
              <a:t>‹#›</a:t>
            </a:fld>
            <a:endParaRPr lang="en-US" altLang="en-US"/>
          </a:p>
        </p:txBody>
      </p:sp>
    </p:spTree>
    <p:extLst>
      <p:ext uri="{BB962C8B-B14F-4D97-AF65-F5344CB8AC3E}">
        <p14:creationId xmlns:p14="http://schemas.microsoft.com/office/powerpoint/2010/main" val="111465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FB4BA1-70A3-4919-BBEF-C96B3DF69964}" type="datetime1">
              <a:rPr lang="en-US" smtClean="0"/>
              <a:t>1/30/2026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FDA993-34F1-4471-BF61-B9063757E572}" type="slidenum">
              <a:rPr lang="en-US" altLang="en-US"/>
              <a:pPr/>
              <a:t>‹#›</a:t>
            </a:fld>
            <a:endParaRPr lang="en-US" altLang="en-US"/>
          </a:p>
        </p:txBody>
      </p:sp>
    </p:spTree>
    <p:extLst>
      <p:ext uri="{BB962C8B-B14F-4D97-AF65-F5344CB8AC3E}">
        <p14:creationId xmlns:p14="http://schemas.microsoft.com/office/powerpoint/2010/main" val="325146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DCB6B9-EEAB-4773-B5D5-A86550E4BF43}" type="datetime1">
              <a:rPr lang="en-US" smtClean="0"/>
              <a:t>1/30/2026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33BE5AC-566F-43C8-9881-1064BC3C2D6B}" type="slidenum">
              <a:rPr lang="en-US" altLang="en-US"/>
              <a:pPr/>
              <a:t>‹#›</a:t>
            </a:fld>
            <a:endParaRPr lang="en-US" altLang="en-US"/>
          </a:p>
        </p:txBody>
      </p:sp>
    </p:spTree>
    <p:extLst>
      <p:ext uri="{BB962C8B-B14F-4D97-AF65-F5344CB8AC3E}">
        <p14:creationId xmlns:p14="http://schemas.microsoft.com/office/powerpoint/2010/main" val="119202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2E9F7-D8F9-47D7-8CDA-658DCF2A4116}" type="datetime1">
              <a:rPr lang="en-US" smtClean="0"/>
              <a:t>1/30/2026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E505A87-C394-4150-BB5E-FAEF5BC169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QvD0ASw_z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3820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altLang="en-US" b="1" dirty="0">
                <a:solidFill>
                  <a:srgbClr val="C00000"/>
                </a:solidFill>
              </a:rPr>
              <a:t>Chapter 3</a:t>
            </a:r>
          </a:p>
        </p:txBody>
      </p:sp>
      <p:sp>
        <p:nvSpPr>
          <p:cNvPr id="3" name="TextBox 2"/>
          <p:cNvSpPr txBox="1"/>
          <p:nvPr/>
        </p:nvSpPr>
        <p:spPr>
          <a:xfrm>
            <a:off x="2743200" y="1905000"/>
            <a:ext cx="3810000" cy="584775"/>
          </a:xfrm>
          <a:prstGeom prst="rect">
            <a:avLst/>
          </a:prstGeom>
          <a:noFill/>
        </p:spPr>
        <p:txBody>
          <a:bodyPr wrap="square" rtlCol="0">
            <a:spAutoFit/>
          </a:bodyPr>
          <a:lstStyle/>
          <a:p>
            <a:r>
              <a:rPr lang="en-US" sz="3200" b="1" dirty="0">
                <a:latin typeface="+mn-lt"/>
              </a:rPr>
              <a:t>How We Participate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4446" y="3048000"/>
            <a:ext cx="4153210" cy="27701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 y="2846391"/>
            <a:ext cx="3339211" cy="3276600"/>
          </a:xfrm>
          <a:prstGeom prst="rect">
            <a:avLst/>
          </a:prstGeom>
        </p:spPr>
      </p:pic>
      <p:sp>
        <p:nvSpPr>
          <p:cNvPr id="4" name="Slide Number Placeholder 3">
            <a:extLst>
              <a:ext uri="{FF2B5EF4-FFF2-40B4-BE49-F238E27FC236}">
                <a16:creationId xmlns:a16="http://schemas.microsoft.com/office/drawing/2014/main" id="{B4EA1164-587D-86D6-832D-36F7DACDF050}"/>
              </a:ext>
            </a:extLst>
          </p:cNvPr>
          <p:cNvSpPr>
            <a:spLocks noGrp="1"/>
          </p:cNvSpPr>
          <p:nvPr>
            <p:ph type="sldNum" sz="quarter" idx="12"/>
          </p:nvPr>
        </p:nvSpPr>
        <p:spPr/>
        <p:txBody>
          <a:bodyPr/>
          <a:lstStyle/>
          <a:p>
            <a:fld id="{049B68FF-4BD3-4446-81B2-CA7BDFCB79E8}" type="slidenum">
              <a:rPr lang="en-US" altLang="en-US" smtClean="0"/>
              <a:pPr/>
              <a:t>1</a:t>
            </a:fld>
            <a:endParaRPr lang="en-US" altLang="en-US"/>
          </a:p>
        </p:txBody>
      </p:sp>
      <p:pic>
        <p:nvPicPr>
          <p:cNvPr id="7" name="Picture 6">
            <a:extLst>
              <a:ext uri="{FF2B5EF4-FFF2-40B4-BE49-F238E27FC236}">
                <a16:creationId xmlns:a16="http://schemas.microsoft.com/office/drawing/2014/main" id="{1F88989A-D8E3-4A55-3477-A663ACFFF1A6}"/>
              </a:ext>
            </a:extLst>
          </p:cNvPr>
          <p:cNvPicPr>
            <a:picLocks noChangeAspect="1"/>
          </p:cNvPicPr>
          <p:nvPr/>
        </p:nvPicPr>
        <p:blipFill>
          <a:blip r:embed="rId4"/>
          <a:stretch>
            <a:fillRect/>
          </a:stretch>
        </p:blipFill>
        <p:spPr>
          <a:xfrm>
            <a:off x="1676400" y="6341089"/>
            <a:ext cx="5547841" cy="377985"/>
          </a:xfrm>
          <a:prstGeom prst="rect">
            <a:avLst/>
          </a:prstGeom>
        </p:spPr>
      </p:pic>
    </p:spTree>
    <p:extLst>
      <p:ext uri="{BB962C8B-B14F-4D97-AF65-F5344CB8AC3E}">
        <p14:creationId xmlns:p14="http://schemas.microsoft.com/office/powerpoint/2010/main" val="270563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27FC-E7F8-7162-40ED-A73FD4658C77}"/>
              </a:ext>
            </a:extLst>
          </p:cNvPr>
          <p:cNvSpPr>
            <a:spLocks noGrp="1"/>
          </p:cNvSpPr>
          <p:nvPr>
            <p:ph type="title"/>
          </p:nvPr>
        </p:nvSpPr>
        <p:spPr>
          <a:xfrm>
            <a:off x="762000" y="274638"/>
            <a:ext cx="7772400" cy="639762"/>
          </a:xfrm>
          <a:ln w="28575">
            <a:solidFill>
              <a:srgbClr val="0070C0"/>
            </a:solidFill>
          </a:ln>
        </p:spPr>
        <p:txBody>
          <a:bodyPr/>
          <a:lstStyle/>
          <a:p>
            <a:r>
              <a:rPr lang="en-US" sz="2800" dirty="0">
                <a:solidFill>
                  <a:srgbClr val="C00000"/>
                </a:solidFill>
                <a:latin typeface="+mn-lt"/>
              </a:rPr>
              <a:t>The Amount of Electing</a:t>
            </a:r>
          </a:p>
        </p:txBody>
      </p:sp>
      <p:sp>
        <p:nvSpPr>
          <p:cNvPr id="3" name="TextBox 2">
            <a:extLst>
              <a:ext uri="{FF2B5EF4-FFF2-40B4-BE49-F238E27FC236}">
                <a16:creationId xmlns:a16="http://schemas.microsoft.com/office/drawing/2014/main" id="{E2610F50-D660-C123-9B5F-805F34DDA594}"/>
              </a:ext>
            </a:extLst>
          </p:cNvPr>
          <p:cNvSpPr txBox="1"/>
          <p:nvPr/>
        </p:nvSpPr>
        <p:spPr>
          <a:xfrm>
            <a:off x="762000" y="948690"/>
            <a:ext cx="7848600" cy="5632311"/>
          </a:xfrm>
          <a:prstGeom prst="rect">
            <a:avLst/>
          </a:prstGeom>
          <a:noFill/>
        </p:spPr>
        <p:txBody>
          <a:bodyPr wrap="square" rtlCol="0">
            <a:spAutoFit/>
          </a:bodyPr>
          <a:lstStyle/>
          <a:p>
            <a:r>
              <a:rPr lang="en-US" dirty="0"/>
              <a:t>Instead of counting the number of people who vote in national elections, we can measure the overall amount of electing. When this is considered, the US is quite high in the total amount of electing.</a:t>
            </a:r>
          </a:p>
          <a:p>
            <a:endParaRPr lang="en-US" dirty="0"/>
          </a:p>
          <a:p>
            <a:r>
              <a:rPr lang="en-US" dirty="0"/>
              <a:t>    No country approaches the US in the frequency and variety of elections. No other country elects its lower house as often as every two years, or its president as frequently as every four years. No country popularly elects its state governors and town mayors, or such a wide variety of other elected offices (judges, sheriffs, attorneys general, and so on). Only the Swiss compete in the number of local referendums, and only Belgium and Turkey hold party “primaries”. Even taking turnout rates into account, Americans do not necessarily vote less often than other nationalities; most probably they do more voting.  </a:t>
            </a:r>
          </a:p>
          <a:p>
            <a:endParaRPr lang="en-US" dirty="0"/>
          </a:p>
          <a:p>
            <a:r>
              <a:rPr lang="en-US" dirty="0"/>
              <a:t>     A simple comparison highlights this difference: between 2016-2020, a resident of Oxford, England, had six votes to cast. In contrast, a resident of Buffalo, New York, could have cast over a dozen votes in 2024 alone. Turnout rates in national elections are thus a poor measure of the public’s overall political involvement because the structure of institutions and the electoral rules strongly influence turnout. </a:t>
            </a:r>
          </a:p>
        </p:txBody>
      </p:sp>
      <p:sp>
        <p:nvSpPr>
          <p:cNvPr id="4" name="Slide Number Placeholder 3">
            <a:extLst>
              <a:ext uri="{FF2B5EF4-FFF2-40B4-BE49-F238E27FC236}">
                <a16:creationId xmlns:a16="http://schemas.microsoft.com/office/drawing/2014/main" id="{78589080-096B-5091-B5AD-29BD7696DF01}"/>
              </a:ext>
            </a:extLst>
          </p:cNvPr>
          <p:cNvSpPr>
            <a:spLocks noGrp="1"/>
          </p:cNvSpPr>
          <p:nvPr>
            <p:ph type="sldNum" sz="quarter" idx="12"/>
          </p:nvPr>
        </p:nvSpPr>
        <p:spPr/>
        <p:txBody>
          <a:bodyPr/>
          <a:lstStyle/>
          <a:p>
            <a:fld id="{4408D17D-086A-4A45-A147-9161C6CD6D22}" type="slidenum">
              <a:rPr lang="en-US" altLang="en-US" smtClean="0"/>
              <a:pPr/>
              <a:t>10</a:t>
            </a:fld>
            <a:endParaRPr lang="en-US" altLang="en-US"/>
          </a:p>
        </p:txBody>
      </p:sp>
    </p:spTree>
    <p:extLst>
      <p:ext uri="{BB962C8B-B14F-4D97-AF65-F5344CB8AC3E}">
        <p14:creationId xmlns:p14="http://schemas.microsoft.com/office/powerpoint/2010/main" val="69598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8353" y="1295400"/>
            <a:ext cx="6350247" cy="707886"/>
          </a:xfrm>
          <a:prstGeom prst="rect">
            <a:avLst/>
          </a:prstGeom>
          <a:solidFill>
            <a:srgbClr val="DBEEF4"/>
          </a:solidFill>
        </p:spPr>
        <p:txBody>
          <a:bodyPr wrap="square">
            <a:spAutoFit/>
          </a:bodyPr>
          <a:lstStyle/>
          <a:p>
            <a:pPr fontAlgn="auto">
              <a:spcBef>
                <a:spcPts val="0"/>
              </a:spcBef>
              <a:spcAft>
                <a:spcPts val="0"/>
              </a:spcAft>
            </a:pPr>
            <a:r>
              <a:rPr lang="en-US" sz="2000" dirty="0">
                <a:latin typeface="+mn-lt"/>
                <a:ea typeface="Times New Roman" panose="02020603050405020304" pitchFamily="18" charset="0"/>
                <a:cs typeface="Times New Roman" panose="02020603050405020304" pitchFamily="18" charset="0"/>
              </a:rPr>
              <a:t>Traditional forms of campaign activity dipped in the 1980s and 1990s but have since grown.</a:t>
            </a:r>
            <a:endParaRPr lang="en-US" sz="2000" dirty="0">
              <a:effectLst/>
              <a:latin typeface="+mn-lt"/>
              <a:ea typeface="Times New Roman" panose="02020603050405020304" pitchFamily="18" charset="0"/>
              <a:cs typeface="ITC Berkeley Oldstyle Std Bk"/>
            </a:endParaRPr>
          </a:p>
        </p:txBody>
      </p:sp>
      <p:sp>
        <p:nvSpPr>
          <p:cNvPr id="4" name="TextBox 3"/>
          <p:cNvSpPr txBox="1"/>
          <p:nvPr/>
        </p:nvSpPr>
        <p:spPr>
          <a:xfrm>
            <a:off x="2971800" y="6327576"/>
            <a:ext cx="4724400" cy="307777"/>
          </a:xfrm>
          <a:prstGeom prst="rect">
            <a:avLst/>
          </a:prstGeom>
          <a:noFill/>
        </p:spPr>
        <p:txBody>
          <a:bodyPr wrap="square" rtlCol="0">
            <a:spAutoFit/>
          </a:bodyPr>
          <a:lstStyle/>
          <a:p>
            <a:r>
              <a:rPr lang="en-US" sz="1400" i="1" dirty="0">
                <a:latin typeface="+mn-lt"/>
              </a:rPr>
              <a:t>Source</a:t>
            </a:r>
            <a:r>
              <a:rPr lang="en-US" sz="1400" dirty="0">
                <a:latin typeface="+mn-lt"/>
              </a:rPr>
              <a:t>: American National Election Studies.</a:t>
            </a:r>
          </a:p>
        </p:txBody>
      </p:sp>
      <p:graphicFrame>
        <p:nvGraphicFramePr>
          <p:cNvPr id="6" name="Object 1">
            <a:extLst>
              <a:ext uri="{FF2B5EF4-FFF2-40B4-BE49-F238E27FC236}">
                <a16:creationId xmlns:a16="http://schemas.microsoft.com/office/drawing/2014/main" id="{7ADB4430-BA25-61B6-137D-D308DF10DCDE}"/>
              </a:ext>
            </a:extLst>
          </p:cNvPr>
          <p:cNvGraphicFramePr>
            <a:graphicFrameLocks/>
          </p:cNvGraphicFramePr>
          <p:nvPr>
            <p:extLst>
              <p:ext uri="{D42A27DB-BD31-4B8C-83A1-F6EECF244321}">
                <p14:modId xmlns:p14="http://schemas.microsoft.com/office/powerpoint/2010/main" val="851792635"/>
              </p:ext>
            </p:extLst>
          </p:nvPr>
        </p:nvGraphicFramePr>
        <p:xfrm>
          <a:off x="911050" y="1872386"/>
          <a:ext cx="7321899" cy="44551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A8EC767-9097-89C6-C4F6-829EFE60560C}"/>
              </a:ext>
            </a:extLst>
          </p:cNvPr>
          <p:cNvSpPr txBox="1"/>
          <p:nvPr/>
        </p:nvSpPr>
        <p:spPr>
          <a:xfrm>
            <a:off x="1498353" y="609600"/>
            <a:ext cx="6350247" cy="523220"/>
          </a:xfrm>
          <a:prstGeom prst="rect">
            <a:avLst/>
          </a:prstGeom>
          <a:noFill/>
          <a:ln w="28575">
            <a:solidFill>
              <a:srgbClr val="0070C0"/>
            </a:solidFill>
          </a:ln>
        </p:spPr>
        <p:txBody>
          <a:bodyPr wrap="square" rtlCol="0">
            <a:spAutoFit/>
          </a:bodyPr>
          <a:lstStyle/>
          <a:p>
            <a:pPr algn="ctr" fontAlgn="auto">
              <a:spcBef>
                <a:spcPts val="0"/>
              </a:spcBef>
              <a:spcAft>
                <a:spcPts val="0"/>
              </a:spcAft>
            </a:pPr>
            <a:r>
              <a:rPr lang="en-US" sz="2800" dirty="0">
                <a:solidFill>
                  <a:srgbClr val="C00000"/>
                </a:solidFill>
                <a:latin typeface="+mn-lt"/>
                <a:ea typeface="Times New Roman" panose="02020603050405020304" pitchFamily="18" charset="0"/>
                <a:cs typeface="Times New Roman" panose="02020603050405020304" pitchFamily="18" charset="0"/>
              </a:rPr>
              <a:t>American Campaign Activity</a:t>
            </a:r>
            <a:endParaRPr lang="en-US" sz="2800" dirty="0">
              <a:solidFill>
                <a:srgbClr val="C00000"/>
              </a:solidFill>
              <a:latin typeface="+mn-lt"/>
              <a:ea typeface="Times New Roman" panose="02020603050405020304" pitchFamily="18" charset="0"/>
              <a:cs typeface="ITC Berkeley Oldstyle Std Bk"/>
            </a:endParaRPr>
          </a:p>
        </p:txBody>
      </p:sp>
      <p:sp>
        <p:nvSpPr>
          <p:cNvPr id="5" name="Slide Number Placeholder 4">
            <a:extLst>
              <a:ext uri="{FF2B5EF4-FFF2-40B4-BE49-F238E27FC236}">
                <a16:creationId xmlns:a16="http://schemas.microsoft.com/office/drawing/2014/main" id="{8B8B3200-CFB3-1216-36DE-D5B284D4E1E3}"/>
              </a:ext>
            </a:extLst>
          </p:cNvPr>
          <p:cNvSpPr>
            <a:spLocks noGrp="1"/>
          </p:cNvSpPr>
          <p:nvPr>
            <p:ph type="sldNum" sz="quarter" idx="12"/>
          </p:nvPr>
        </p:nvSpPr>
        <p:spPr/>
        <p:txBody>
          <a:bodyPr/>
          <a:lstStyle/>
          <a:p>
            <a:fld id="{049B68FF-4BD3-4446-81B2-CA7BDFCB79E8}"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1860" y="180684"/>
            <a:ext cx="3820277" cy="523220"/>
          </a:xfrm>
          <a:prstGeom prst="rect">
            <a:avLst/>
          </a:prstGeom>
          <a:ln w="28575">
            <a:solidFill>
              <a:srgbClr val="0070C0"/>
            </a:solidFill>
          </a:ln>
        </p:spPr>
        <p:txBody>
          <a:bodyPr wrap="none">
            <a:spAutoFit/>
          </a:bodyPr>
          <a:lstStyle/>
          <a:p>
            <a:pPr fontAlgn="auto">
              <a:spcBef>
                <a:spcPts val="0"/>
              </a:spcBef>
              <a:spcAft>
                <a:spcPts val="0"/>
              </a:spcAft>
            </a:pPr>
            <a:r>
              <a:rPr lang="en-US" sz="2800" dirty="0">
                <a:solidFill>
                  <a:srgbClr val="C00000"/>
                </a:solidFill>
                <a:latin typeface="+mn-lt"/>
                <a:ea typeface="Times New Roman" panose="02020603050405020304" pitchFamily="18" charset="0"/>
                <a:cs typeface="Times New Roman" panose="02020603050405020304" pitchFamily="18" charset="0"/>
              </a:rPr>
              <a:t>British Campaign Activity</a:t>
            </a:r>
            <a:endParaRPr lang="en-US" sz="2800" dirty="0">
              <a:solidFill>
                <a:srgbClr val="C00000"/>
              </a:solidFill>
              <a:latin typeface="+mn-lt"/>
              <a:ea typeface="Times New Roman" panose="02020603050405020304" pitchFamily="18" charset="0"/>
              <a:cs typeface="ITC Berkeley Oldstyle Std Bk"/>
            </a:endParaRPr>
          </a:p>
        </p:txBody>
      </p:sp>
      <p:pic>
        <p:nvPicPr>
          <p:cNvPr id="6" name="Picture 5">
            <a:extLst>
              <a:ext uri="{FF2B5EF4-FFF2-40B4-BE49-F238E27FC236}">
                <a16:creationId xmlns:a16="http://schemas.microsoft.com/office/drawing/2014/main" id="{619DFD21-C9CD-B9B4-1797-E1B8D7F5B16A}"/>
              </a:ext>
            </a:extLst>
          </p:cNvPr>
          <p:cNvPicPr>
            <a:picLocks noChangeAspect="1"/>
          </p:cNvPicPr>
          <p:nvPr/>
        </p:nvPicPr>
        <p:blipFill>
          <a:blip r:embed="rId2"/>
          <a:stretch>
            <a:fillRect/>
          </a:stretch>
        </p:blipFill>
        <p:spPr>
          <a:xfrm>
            <a:off x="777030" y="862584"/>
            <a:ext cx="7589939" cy="5799918"/>
          </a:xfrm>
          <a:prstGeom prst="rect">
            <a:avLst/>
          </a:prstGeom>
        </p:spPr>
      </p:pic>
      <p:sp>
        <p:nvSpPr>
          <p:cNvPr id="2" name="Slide Number Placeholder 1">
            <a:extLst>
              <a:ext uri="{FF2B5EF4-FFF2-40B4-BE49-F238E27FC236}">
                <a16:creationId xmlns:a16="http://schemas.microsoft.com/office/drawing/2014/main" id="{ACB8A42C-2A54-ADCB-4428-9EB0DA7DC2D3}"/>
              </a:ext>
            </a:extLst>
          </p:cNvPr>
          <p:cNvSpPr>
            <a:spLocks noGrp="1"/>
          </p:cNvSpPr>
          <p:nvPr>
            <p:ph type="sldNum" sz="quarter" idx="12"/>
          </p:nvPr>
        </p:nvSpPr>
        <p:spPr/>
        <p:txBody>
          <a:bodyPr/>
          <a:lstStyle/>
          <a:p>
            <a:fld id="{049B68FF-4BD3-4446-81B2-CA7BDFCB79E8}"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52241"/>
            <a:ext cx="2895600" cy="954107"/>
          </a:xfrm>
          <a:prstGeom prst="rect">
            <a:avLst/>
          </a:prstGeom>
          <a:ln w="28575">
            <a:solidFill>
              <a:srgbClr val="0070C0"/>
            </a:solidFill>
          </a:ln>
        </p:spPr>
        <p:txBody>
          <a:bodyPr wrap="square">
            <a:spAutoFit/>
          </a:bodyPr>
          <a:lstStyle/>
          <a:p>
            <a:pPr marL="0" marR="0" algn="ctr">
              <a:spcBef>
                <a:spcPts val="0"/>
              </a:spcBef>
              <a:spcAft>
                <a:spcPts val="0"/>
              </a:spcAft>
            </a:pPr>
            <a:r>
              <a:rPr lang="en-US" sz="2800" dirty="0">
                <a:solidFill>
                  <a:srgbClr val="C00000"/>
                </a:solidFill>
                <a:latin typeface="+mn-lt"/>
                <a:ea typeface="Times New Roman" panose="02020603050405020304" pitchFamily="18" charset="0"/>
              </a:rPr>
              <a:t>Participation Across Nations</a:t>
            </a:r>
          </a:p>
        </p:txBody>
      </p:sp>
      <p:pic>
        <p:nvPicPr>
          <p:cNvPr id="6" name="Picture 5">
            <a:extLst>
              <a:ext uri="{FF2B5EF4-FFF2-40B4-BE49-F238E27FC236}">
                <a16:creationId xmlns:a16="http://schemas.microsoft.com/office/drawing/2014/main" id="{AA78D770-AEBF-BB2A-2601-AE9FED618830}"/>
              </a:ext>
            </a:extLst>
          </p:cNvPr>
          <p:cNvPicPr>
            <a:picLocks noChangeAspect="1"/>
          </p:cNvPicPr>
          <p:nvPr/>
        </p:nvPicPr>
        <p:blipFill>
          <a:blip r:embed="rId2"/>
          <a:stretch>
            <a:fillRect/>
          </a:stretch>
        </p:blipFill>
        <p:spPr>
          <a:xfrm>
            <a:off x="3529998" y="89686"/>
            <a:ext cx="5535944" cy="6678627"/>
          </a:xfrm>
          <a:prstGeom prst="rect">
            <a:avLst/>
          </a:prstGeom>
        </p:spPr>
      </p:pic>
      <p:sp>
        <p:nvSpPr>
          <p:cNvPr id="7" name="TextBox 6">
            <a:extLst>
              <a:ext uri="{FF2B5EF4-FFF2-40B4-BE49-F238E27FC236}">
                <a16:creationId xmlns:a16="http://schemas.microsoft.com/office/drawing/2014/main" id="{D94021E4-DA5F-9876-31E8-A6729E0B9BF3}"/>
              </a:ext>
            </a:extLst>
          </p:cNvPr>
          <p:cNvSpPr txBox="1"/>
          <p:nvPr/>
        </p:nvSpPr>
        <p:spPr>
          <a:xfrm>
            <a:off x="381000" y="2438400"/>
            <a:ext cx="2895600" cy="1446550"/>
          </a:xfrm>
          <a:prstGeom prst="rect">
            <a:avLst/>
          </a:prstGeom>
          <a:solidFill>
            <a:srgbClr val="DBEEF4"/>
          </a:solidFill>
        </p:spPr>
        <p:txBody>
          <a:bodyPr wrap="square" rtlCol="0">
            <a:spAutoFit/>
          </a:bodyPr>
          <a:lstStyle/>
          <a:p>
            <a:r>
              <a:rPr lang="en-US" sz="2200" dirty="0">
                <a:latin typeface="+mn-lt"/>
              </a:rPr>
              <a:t>Americans are often more politically active than Europeans—except for voting.</a:t>
            </a:r>
          </a:p>
        </p:txBody>
      </p:sp>
      <p:sp>
        <p:nvSpPr>
          <p:cNvPr id="2" name="Slide Number Placeholder 1">
            <a:extLst>
              <a:ext uri="{FF2B5EF4-FFF2-40B4-BE49-F238E27FC236}">
                <a16:creationId xmlns:a16="http://schemas.microsoft.com/office/drawing/2014/main" id="{DA4131C3-609A-FE24-2CFE-ED5459365D9A}"/>
              </a:ext>
            </a:extLst>
          </p:cNvPr>
          <p:cNvSpPr>
            <a:spLocks noGrp="1"/>
          </p:cNvSpPr>
          <p:nvPr>
            <p:ph type="sldNum" sz="quarter" idx="12"/>
          </p:nvPr>
        </p:nvSpPr>
        <p:spPr/>
        <p:txBody>
          <a:bodyPr/>
          <a:lstStyle/>
          <a:p>
            <a:fld id="{049B68FF-4BD3-4446-81B2-CA7BDFCB79E8}"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extLst>
              <p:ext uri="{D42A27DB-BD31-4B8C-83A1-F6EECF244321}">
                <p14:modId xmlns:p14="http://schemas.microsoft.com/office/powerpoint/2010/main" val="2659918181"/>
              </p:ext>
            </p:extLst>
          </p:nvPr>
        </p:nvGraphicFramePr>
        <p:xfrm>
          <a:off x="2644864" y="432137"/>
          <a:ext cx="6482952" cy="6476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ChangeArrowheads="1"/>
          </p:cNvSpPr>
          <p:nvPr/>
        </p:nvSpPr>
        <p:spPr bwMode="auto">
          <a:xfrm>
            <a:off x="3131618" y="954850"/>
            <a:ext cx="1447800" cy="5511463"/>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indent="228600" algn="just">
              <a:lnSpc>
                <a:spcPct val="150000"/>
              </a:lnSpc>
              <a:spcBef>
                <a:spcPts val="4200"/>
              </a:spcBef>
              <a:spcAft>
                <a:spcPts val="200"/>
              </a:spcAft>
            </a:pPr>
            <a:r>
              <a:rPr lang="en-US" sz="1200" dirty="0">
                <a:effectLst/>
                <a:latin typeface="+mn-lt"/>
                <a:ea typeface="Times New Roman" panose="02020603050405020304" pitchFamily="18" charset="0"/>
                <a:cs typeface="ITC Berkeley Oldstyle Std Bk"/>
              </a:rPr>
              <a:t>            Australia</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Austria</a:t>
            </a:r>
          </a:p>
          <a:p>
            <a:pPr marL="0" marR="0" indent="228600" algn="r">
              <a:lnSpc>
                <a:spcPct val="150000"/>
              </a:lnSpc>
              <a:spcBef>
                <a:spcPts val="0"/>
              </a:spcBef>
              <a:spcAft>
                <a:spcPts val="200"/>
              </a:spcAft>
            </a:pPr>
            <a:r>
              <a:rPr lang="en-US" sz="1200" b="1" dirty="0">
                <a:effectLst/>
                <a:latin typeface="+mn-lt"/>
                <a:ea typeface="Times New Roman" panose="02020603050405020304" pitchFamily="18" charset="0"/>
                <a:cs typeface="ITC Berkeley Oldstyle Std Bk"/>
              </a:rPr>
              <a:t>BRITAIN</a:t>
            </a:r>
            <a:endParaRPr lang="en-US" sz="1200" dirty="0">
              <a:effectLst/>
              <a:latin typeface="+mn-lt"/>
              <a:ea typeface="Times New Roman" panose="02020603050405020304" pitchFamily="18" charset="0"/>
              <a:cs typeface="ITC Berkeley Oldstyle Std Bk"/>
            </a:endParaRP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Canada</a:t>
            </a:r>
          </a:p>
          <a:p>
            <a:pPr marL="0" marR="0" indent="228600" algn="r">
              <a:lnSpc>
                <a:spcPct val="150000"/>
              </a:lnSpc>
              <a:spcBef>
                <a:spcPts val="0"/>
              </a:spcBef>
              <a:spcAft>
                <a:spcPts val="200"/>
              </a:spcAft>
            </a:pPr>
            <a:r>
              <a:rPr lang="en-US" sz="1400" dirty="0">
                <a:effectLst/>
                <a:latin typeface="+mn-lt"/>
                <a:ea typeface="Times New Roman" panose="02020603050405020304" pitchFamily="18" charset="0"/>
                <a:cs typeface="ITC Berkeley Oldstyle Std Bk"/>
              </a:rPr>
              <a:t>Denmark</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Finland</a:t>
            </a:r>
          </a:p>
          <a:p>
            <a:pPr marL="0" marR="0" indent="228600" algn="r">
              <a:lnSpc>
                <a:spcPct val="150000"/>
              </a:lnSpc>
              <a:spcBef>
                <a:spcPts val="0"/>
              </a:spcBef>
              <a:spcAft>
                <a:spcPts val="200"/>
              </a:spcAft>
            </a:pPr>
            <a:r>
              <a:rPr lang="en-US" sz="1400" b="1" dirty="0">
                <a:effectLst/>
                <a:latin typeface="+mn-lt"/>
                <a:ea typeface="Times New Roman" panose="02020603050405020304" pitchFamily="18" charset="0"/>
                <a:cs typeface="ITC Berkeley Oldstyle Std Bk"/>
              </a:rPr>
              <a:t>FRANCE</a:t>
            </a:r>
            <a:endParaRPr lang="en-US" sz="1400" dirty="0">
              <a:effectLst/>
              <a:latin typeface="+mn-lt"/>
              <a:ea typeface="Times New Roman" panose="02020603050405020304" pitchFamily="18" charset="0"/>
              <a:cs typeface="ITC Berkeley Oldstyle Std Bk"/>
            </a:endParaRPr>
          </a:p>
          <a:p>
            <a:pPr marL="0" marR="0" indent="228600" algn="r">
              <a:lnSpc>
                <a:spcPct val="150000"/>
              </a:lnSpc>
              <a:spcBef>
                <a:spcPts val="0"/>
              </a:spcBef>
              <a:spcAft>
                <a:spcPts val="200"/>
              </a:spcAft>
            </a:pPr>
            <a:r>
              <a:rPr lang="en-US" sz="1200" b="1" dirty="0">
                <a:effectLst/>
                <a:latin typeface="+mn-lt"/>
                <a:ea typeface="Times New Roman" panose="02020603050405020304" pitchFamily="18" charset="0"/>
                <a:cs typeface="ITC Berkeley Oldstyle Std Bk"/>
              </a:rPr>
              <a:t>GERMAN</a:t>
            </a:r>
            <a:r>
              <a:rPr lang="en-US" sz="1200" dirty="0">
                <a:effectLst/>
                <a:latin typeface="+mn-lt"/>
                <a:ea typeface="Times New Roman" panose="02020603050405020304" pitchFamily="18" charset="0"/>
                <a:cs typeface="ITC Berkeley Oldstyle Std Bk"/>
              </a:rPr>
              <a:t>Y</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Iceland</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Japan</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Netherlands</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Norway</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Spain</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Sweden</a:t>
            </a: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Switzerland</a:t>
            </a:r>
          </a:p>
          <a:p>
            <a:pPr marL="0" marR="0" indent="0" algn="just">
              <a:lnSpc>
                <a:spcPct val="150000"/>
              </a:lnSpc>
              <a:spcBef>
                <a:spcPts val="0"/>
              </a:spcBef>
              <a:spcAft>
                <a:spcPts val="200"/>
              </a:spcAft>
            </a:pPr>
            <a:r>
              <a:rPr lang="en-US" sz="1200" b="1" dirty="0">
                <a:effectLst/>
                <a:latin typeface="+mn-lt"/>
                <a:ea typeface="Times New Roman" panose="02020603050405020304" pitchFamily="18" charset="0"/>
                <a:cs typeface="ITC Berkeley Oldstyle Std Bk"/>
              </a:rPr>
              <a:t>        UNITED STATES</a:t>
            </a:r>
            <a:endParaRPr lang="en-US" sz="1200" dirty="0">
              <a:effectLst/>
              <a:latin typeface="+mn-lt"/>
              <a:ea typeface="Times New Roman" panose="02020603050405020304" pitchFamily="18" charset="0"/>
              <a:cs typeface="ITC Berkeley Oldstyle Std Bk"/>
            </a:endParaRPr>
          </a:p>
          <a:p>
            <a:pPr marL="0" marR="0" indent="228600" algn="r">
              <a:lnSpc>
                <a:spcPct val="150000"/>
              </a:lnSpc>
              <a:spcBef>
                <a:spcPts val="0"/>
              </a:spcBef>
              <a:spcAft>
                <a:spcPts val="200"/>
              </a:spcAft>
            </a:pPr>
            <a:r>
              <a:rPr lang="en-US" sz="1200" dirty="0">
                <a:effectLst/>
                <a:latin typeface="+mn-lt"/>
                <a:ea typeface="Times New Roman" panose="02020603050405020304" pitchFamily="18" charset="0"/>
                <a:cs typeface="ITC Berkeley Oldstyle Std Bk"/>
              </a:rPr>
              <a:t>Average</a:t>
            </a:r>
          </a:p>
        </p:txBody>
      </p:sp>
      <p:sp>
        <p:nvSpPr>
          <p:cNvPr id="2" name="Rectangle 1"/>
          <p:cNvSpPr/>
          <p:nvPr/>
        </p:nvSpPr>
        <p:spPr>
          <a:xfrm>
            <a:off x="493614" y="999053"/>
            <a:ext cx="2667000" cy="523220"/>
          </a:xfrm>
          <a:prstGeom prst="rect">
            <a:avLst/>
          </a:prstGeom>
          <a:noFill/>
          <a:ln w="28575">
            <a:solidFill>
              <a:srgbClr val="0070C0"/>
            </a:solidFill>
          </a:ln>
        </p:spPr>
        <p:txBody>
          <a:bodyPr wrap="square">
            <a:spAutoFit/>
          </a:bodyPr>
          <a:lstStyle/>
          <a:p>
            <a:pPr marL="0" marR="0" algn="ctr">
              <a:spcBef>
                <a:spcPts val="600"/>
              </a:spcBef>
              <a:spcAft>
                <a:spcPts val="0"/>
              </a:spcAft>
            </a:pPr>
            <a:r>
              <a:rPr lang="en-US"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Protest Activity</a:t>
            </a:r>
            <a:endParaRPr lang="en-US" sz="2400" dirty="0"/>
          </a:p>
        </p:txBody>
      </p:sp>
      <p:sp>
        <p:nvSpPr>
          <p:cNvPr id="5" name="Rectangle 4"/>
          <p:cNvSpPr/>
          <p:nvPr/>
        </p:nvSpPr>
        <p:spPr>
          <a:xfrm>
            <a:off x="400050" y="5410200"/>
            <a:ext cx="2667000" cy="1015663"/>
          </a:xfrm>
          <a:prstGeom prst="rect">
            <a:avLst/>
          </a:prstGeom>
        </p:spPr>
        <p:txBody>
          <a:bodyPr wrap="square">
            <a:spAutoFit/>
          </a:bodyPr>
          <a:lstStyle/>
          <a:p>
            <a:pPr marL="0" marR="0">
              <a:spcBef>
                <a:spcPts val="0"/>
              </a:spcBef>
              <a:spcAft>
                <a:spcPts val="0"/>
              </a:spcAft>
            </a:pPr>
            <a:r>
              <a:rPr lang="en-US" sz="1200" i="1" dirty="0">
                <a:latin typeface="+mn-lt"/>
                <a:ea typeface="Times New Roman" panose="02020603050405020304" pitchFamily="18" charset="0"/>
              </a:rPr>
              <a:t>Source</a:t>
            </a:r>
            <a:r>
              <a:rPr lang="en-US" sz="1200" dirty="0">
                <a:latin typeface="+mn-lt"/>
                <a:ea typeface="Times New Roman" panose="02020603050405020304" pitchFamily="18" charset="0"/>
              </a:rPr>
              <a:t>: European Values Survey/World Values Survey 2017-2022.</a:t>
            </a:r>
          </a:p>
          <a:p>
            <a:pPr marL="0" marR="0">
              <a:spcBef>
                <a:spcPts val="0"/>
              </a:spcBef>
              <a:spcAft>
                <a:spcPts val="0"/>
              </a:spcAft>
            </a:pPr>
            <a:r>
              <a:rPr lang="en-US" sz="1200" i="1" dirty="0">
                <a:latin typeface="+mn-lt"/>
                <a:ea typeface="Times New Roman" panose="02020603050405020304" pitchFamily="18" charset="0"/>
              </a:rPr>
              <a:t>Note</a:t>
            </a:r>
            <a:r>
              <a:rPr lang="en-US" sz="1200" dirty="0">
                <a:latin typeface="+mn-lt"/>
                <a:ea typeface="Times New Roman" panose="02020603050405020304" pitchFamily="18" charset="0"/>
              </a:rPr>
              <a:t>: The figure presents the percentage in each nation who have ever participated in each activity.</a:t>
            </a:r>
            <a:endParaRPr lang="en-US" sz="1200" dirty="0">
              <a:effectLst/>
              <a:latin typeface="+mn-lt"/>
              <a:ea typeface="Times New Roman" panose="02020603050405020304" pitchFamily="18" charset="0"/>
            </a:endParaRPr>
          </a:p>
        </p:txBody>
      </p:sp>
      <p:sp>
        <p:nvSpPr>
          <p:cNvPr id="6" name="TextBox 5">
            <a:extLst>
              <a:ext uri="{FF2B5EF4-FFF2-40B4-BE49-F238E27FC236}">
                <a16:creationId xmlns:a16="http://schemas.microsoft.com/office/drawing/2014/main" id="{97B26C06-DF70-B2DB-F646-DAE4C84039AA}"/>
              </a:ext>
            </a:extLst>
          </p:cNvPr>
          <p:cNvSpPr txBox="1"/>
          <p:nvPr/>
        </p:nvSpPr>
        <p:spPr>
          <a:xfrm>
            <a:off x="493614" y="1752600"/>
            <a:ext cx="2667000" cy="923330"/>
          </a:xfrm>
          <a:prstGeom prst="rect">
            <a:avLst/>
          </a:prstGeom>
          <a:solidFill>
            <a:schemeClr val="accent5">
              <a:lumMod val="20000"/>
              <a:lumOff val="80000"/>
            </a:schemeClr>
          </a:solidFill>
        </p:spPr>
        <p:txBody>
          <a:bodyPr wrap="square" rtlCol="0">
            <a:spAutoFit/>
          </a:bodyPr>
          <a:lstStyle/>
          <a:p>
            <a:r>
              <a:rPr lang="en-US" dirty="0"/>
              <a:t>Levels of protest now rival </a:t>
            </a:r>
            <a:r>
              <a:rPr lang="en-US" dirty="0">
                <a:latin typeface="+mn-lt"/>
              </a:rPr>
              <a:t>conventional</a:t>
            </a:r>
            <a:r>
              <a:rPr lang="en-US" dirty="0"/>
              <a:t> forms of political action.</a:t>
            </a:r>
          </a:p>
        </p:txBody>
      </p:sp>
      <p:sp>
        <p:nvSpPr>
          <p:cNvPr id="7" name="Slide Number Placeholder 6">
            <a:extLst>
              <a:ext uri="{FF2B5EF4-FFF2-40B4-BE49-F238E27FC236}">
                <a16:creationId xmlns:a16="http://schemas.microsoft.com/office/drawing/2014/main" id="{D62C00D5-AAD2-32E3-D99C-8A00126C9B9F}"/>
              </a:ext>
            </a:extLst>
          </p:cNvPr>
          <p:cNvSpPr>
            <a:spLocks noGrp="1"/>
          </p:cNvSpPr>
          <p:nvPr>
            <p:ph type="sldNum" sz="quarter" idx="12"/>
          </p:nvPr>
        </p:nvSpPr>
        <p:spPr/>
        <p:txBody>
          <a:bodyPr/>
          <a:lstStyle/>
          <a:p>
            <a:fld id="{049B68FF-4BD3-4446-81B2-CA7BDFCB79E8}"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58744148"/>
              </p:ext>
            </p:extLst>
          </p:nvPr>
        </p:nvGraphicFramePr>
        <p:xfrm>
          <a:off x="3200400" y="3171825"/>
          <a:ext cx="5867400" cy="353377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8"/>
          <p:cNvSpPr>
            <a:spLocks noChangeArrowheads="1"/>
          </p:cNvSpPr>
          <p:nvPr/>
        </p:nvSpPr>
        <p:spPr bwMode="auto">
          <a:xfrm>
            <a:off x="457200" y="692978"/>
            <a:ext cx="2590800" cy="2000548"/>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ea typeface="Times New Roman" panose="02020603050405020304" pitchFamily="18" charset="0"/>
              <a:cs typeface="ITC Berkeley Oldstyle Std B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C00000"/>
                </a:solidFill>
                <a:latin typeface="Calibri" panose="020F0502020204030204" pitchFamily="34" charset="0"/>
                <a:ea typeface="Times New Roman" panose="02020603050405020304" pitchFamily="18" charset="0"/>
                <a:cs typeface="Calibri" panose="020F0502020204030204" pitchFamily="34" charset="0"/>
              </a:rPr>
              <a:t>Protesting Has Generally Increased Over Time </a:t>
            </a:r>
            <a:endParaRPr kumimoji="0" lang="en-US" altLang="en-US" sz="2800" i="0" u="none" strike="noStrike" cap="none" normalizeH="0" baseline="0" dirty="0">
              <a:ln>
                <a:noFill/>
              </a:ln>
              <a:solidFill>
                <a:srgbClr val="C00000"/>
              </a:solidFill>
              <a:latin typeface="Calibri" panose="020F0502020204030204" pitchFamily="34" charset="0"/>
              <a:cs typeface="Calibri" panose="020F0502020204030204" pitchFamily="34" charset="0"/>
            </a:endParaRPr>
          </a:p>
        </p:txBody>
      </p:sp>
      <p:sp>
        <p:nvSpPr>
          <p:cNvPr id="6" name="TextBox 5"/>
          <p:cNvSpPr txBox="1"/>
          <p:nvPr/>
        </p:nvSpPr>
        <p:spPr>
          <a:xfrm>
            <a:off x="609600" y="6165022"/>
            <a:ext cx="2667000" cy="307777"/>
          </a:xfrm>
          <a:prstGeom prst="rect">
            <a:avLst/>
          </a:prstGeom>
          <a:noFill/>
        </p:spPr>
        <p:txBody>
          <a:bodyPr wrap="square" rtlCol="0">
            <a:spAutoFit/>
          </a:bodyPr>
          <a:lstStyle/>
          <a:p>
            <a:r>
              <a:rPr lang="en-US" sz="1400" i="1" dirty="0">
                <a:latin typeface="+mn-lt"/>
              </a:rPr>
              <a:t>Source</a:t>
            </a:r>
            <a:r>
              <a:rPr lang="en-US" sz="1400" dirty="0">
                <a:latin typeface="+mn-lt"/>
              </a:rPr>
              <a:t>: World Values Survey</a:t>
            </a:r>
          </a:p>
        </p:txBody>
      </p:sp>
      <p:graphicFrame>
        <p:nvGraphicFramePr>
          <p:cNvPr id="2" name="Chart 1">
            <a:extLst>
              <a:ext uri="{FF2B5EF4-FFF2-40B4-BE49-F238E27FC236}">
                <a16:creationId xmlns:a16="http://schemas.microsoft.com/office/drawing/2014/main" id="{7742EE8C-2E05-00CD-A360-FC3B51652D57}"/>
              </a:ext>
            </a:extLst>
          </p:cNvPr>
          <p:cNvGraphicFramePr/>
          <p:nvPr>
            <p:extLst>
              <p:ext uri="{D42A27DB-BD31-4B8C-83A1-F6EECF244321}">
                <p14:modId xmlns:p14="http://schemas.microsoft.com/office/powerpoint/2010/main" val="723604974"/>
              </p:ext>
            </p:extLst>
          </p:nvPr>
        </p:nvGraphicFramePr>
        <p:xfrm>
          <a:off x="3200400" y="152400"/>
          <a:ext cx="5381991" cy="310839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6AD275F-4935-A510-B00D-0BCEC432804F}"/>
              </a:ext>
            </a:extLst>
          </p:cNvPr>
          <p:cNvSpPr>
            <a:spLocks noGrp="1"/>
          </p:cNvSpPr>
          <p:nvPr>
            <p:ph type="sldNum" sz="quarter" idx="12"/>
          </p:nvPr>
        </p:nvSpPr>
        <p:spPr/>
        <p:txBody>
          <a:bodyPr/>
          <a:lstStyle/>
          <a:p>
            <a:fld id="{049B68FF-4BD3-4446-81B2-CA7BDFCB79E8}"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62635" y="381000"/>
            <a:ext cx="6462165" cy="571500"/>
          </a:xfrm>
          <a:prstGeom prst="rect">
            <a:avLst/>
          </a:prstGeom>
          <a:ln w="28575">
            <a:solidFill>
              <a:srgbClr val="0070C0"/>
            </a:solid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800" dirty="0">
                <a:solidFill>
                  <a:srgbClr val="C00000"/>
                </a:solidFill>
                <a:latin typeface="+mn-lt"/>
              </a:rPr>
              <a:t>What Does This Evidence Show</a:t>
            </a:r>
          </a:p>
        </p:txBody>
      </p:sp>
      <p:graphicFrame>
        <p:nvGraphicFramePr>
          <p:cNvPr id="4" name="Diagram 3">
            <a:extLst>
              <a:ext uri="{FF2B5EF4-FFF2-40B4-BE49-F238E27FC236}">
                <a16:creationId xmlns:a16="http://schemas.microsoft.com/office/drawing/2014/main" id="{BBCBC8E7-A429-E912-6C53-F15C55944B3D}"/>
              </a:ext>
            </a:extLst>
          </p:cNvPr>
          <p:cNvGraphicFramePr/>
          <p:nvPr>
            <p:extLst>
              <p:ext uri="{D42A27DB-BD31-4B8C-83A1-F6EECF244321}">
                <p14:modId xmlns:p14="http://schemas.microsoft.com/office/powerpoint/2010/main" val="336259186"/>
              </p:ext>
            </p:extLst>
          </p:nvPr>
        </p:nvGraphicFramePr>
        <p:xfrm>
          <a:off x="1447800" y="1562493"/>
          <a:ext cx="6477000" cy="3923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00336E6-5CD9-B853-D5F5-5DBD0E2AF496}"/>
              </a:ext>
            </a:extLst>
          </p:cNvPr>
          <p:cNvSpPr>
            <a:spLocks noGrp="1"/>
          </p:cNvSpPr>
          <p:nvPr>
            <p:ph type="sldNum" sz="quarter" idx="12"/>
          </p:nvPr>
        </p:nvSpPr>
        <p:spPr/>
        <p:txBody>
          <a:bodyPr/>
          <a:lstStyle/>
          <a:p>
            <a:fld id="{049B68FF-4BD3-4446-81B2-CA7BDFCB79E8}" type="slidenum">
              <a:rPr lang="en-US" altLang="en-US" smtClean="0"/>
              <a:pPr/>
              <a:t>16</a:t>
            </a:fld>
            <a:endParaRPr lang="en-US" altLang="en-US"/>
          </a:p>
        </p:txBody>
      </p:sp>
    </p:spTree>
    <p:extLst>
      <p:ext uri="{BB962C8B-B14F-4D97-AF65-F5344CB8AC3E}">
        <p14:creationId xmlns:p14="http://schemas.microsoft.com/office/powerpoint/2010/main" val="11257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0"/>
            <a:ext cx="6858000" cy="2523768"/>
          </a:xfrm>
          <a:prstGeom prst="rect">
            <a:avLst/>
          </a:prstGeom>
          <a:solidFill>
            <a:srgbClr val="E7EFEA"/>
          </a:solidFill>
          <a:ln w="38100">
            <a:solidFill>
              <a:srgbClr val="0070C0"/>
            </a:solidFill>
          </a:ln>
        </p:spPr>
        <p:txBody>
          <a:bodyPr wrap="square" rtlCol="0">
            <a:spAutoFit/>
          </a:bodyPr>
          <a:lstStyle/>
          <a:p>
            <a:pPr algn="ctr"/>
            <a:endParaRPr lang="en-US" sz="2000" b="1" dirty="0"/>
          </a:p>
          <a:p>
            <a:pPr algn="ctr"/>
            <a:r>
              <a:rPr lang="en-US" sz="2400" dirty="0">
                <a:latin typeface="+mn-lt"/>
              </a:rPr>
              <a:t>If you were concerned about a problem in your community, how would you try to influence the local government to address this problem?</a:t>
            </a:r>
          </a:p>
          <a:p>
            <a:pPr algn="ctr"/>
            <a:endParaRPr lang="en-US" sz="2400" dirty="0">
              <a:latin typeface="+mn-lt"/>
            </a:endParaRPr>
          </a:p>
          <a:p>
            <a:pPr algn="ctr"/>
            <a:r>
              <a:rPr lang="en-US" sz="2400" dirty="0">
                <a:latin typeface="+mn-lt"/>
              </a:rPr>
              <a:t>Why did you select this way? </a:t>
            </a:r>
          </a:p>
          <a:p>
            <a:endParaRPr lang="en-US" dirty="0"/>
          </a:p>
        </p:txBody>
      </p:sp>
      <p:sp>
        <p:nvSpPr>
          <p:cNvPr id="3" name="TextBox 2"/>
          <p:cNvSpPr txBox="1"/>
          <p:nvPr/>
        </p:nvSpPr>
        <p:spPr>
          <a:xfrm>
            <a:off x="2438400" y="822278"/>
            <a:ext cx="4267200" cy="584775"/>
          </a:xfrm>
          <a:prstGeom prst="rect">
            <a:avLst/>
          </a:prstGeom>
          <a:noFill/>
          <a:ln w="57150">
            <a:solidFill>
              <a:srgbClr val="C00000"/>
            </a:solidFill>
          </a:ln>
        </p:spPr>
        <p:txBody>
          <a:bodyPr wrap="square" rtlCol="0">
            <a:spAutoFit/>
          </a:bodyPr>
          <a:lstStyle/>
          <a:p>
            <a:pPr algn="ctr"/>
            <a:r>
              <a:rPr lang="en-US" sz="3200" dirty="0">
                <a:solidFill>
                  <a:srgbClr val="C00000"/>
                </a:solidFill>
                <a:latin typeface="+mn-lt"/>
              </a:rPr>
              <a:t>A</a:t>
            </a:r>
            <a:r>
              <a:rPr lang="en-US" sz="3200" dirty="0">
                <a:solidFill>
                  <a:srgbClr val="C00000"/>
                </a:solidFill>
                <a:effectLst>
                  <a:outerShdw blurRad="38100" dist="38100" dir="2700000" algn="tl">
                    <a:srgbClr val="000000">
                      <a:alpha val="43137"/>
                    </a:srgbClr>
                  </a:outerShdw>
                </a:effectLst>
                <a:latin typeface="+mn-lt"/>
              </a:rPr>
              <a:t> </a:t>
            </a:r>
            <a:r>
              <a:rPr lang="en-US" sz="3200" dirty="0">
                <a:solidFill>
                  <a:srgbClr val="C00000"/>
                </a:solidFill>
                <a:latin typeface="+mn-lt"/>
              </a:rPr>
              <a:t>Reconsideration</a:t>
            </a:r>
            <a:endParaRPr lang="en-US" sz="3200" dirty="0">
              <a:solidFill>
                <a:srgbClr val="C00000"/>
              </a:solidFill>
              <a:effectLst>
                <a:outerShdw blurRad="38100" dist="38100" dir="2700000" algn="tl">
                  <a:srgbClr val="000000">
                    <a:alpha val="43137"/>
                  </a:srgbClr>
                </a:outerShdw>
              </a:effectLst>
              <a:latin typeface="+mn-lt"/>
            </a:endParaRPr>
          </a:p>
        </p:txBody>
      </p:sp>
      <p:sp>
        <p:nvSpPr>
          <p:cNvPr id="4" name="Slide Number Placeholder 3">
            <a:extLst>
              <a:ext uri="{FF2B5EF4-FFF2-40B4-BE49-F238E27FC236}">
                <a16:creationId xmlns:a16="http://schemas.microsoft.com/office/drawing/2014/main" id="{83C4329A-5BEB-546B-EE32-691315DE4BE8}"/>
              </a:ext>
            </a:extLst>
          </p:cNvPr>
          <p:cNvSpPr>
            <a:spLocks noGrp="1"/>
          </p:cNvSpPr>
          <p:nvPr>
            <p:ph type="sldNum" sz="quarter" idx="12"/>
          </p:nvPr>
        </p:nvSpPr>
        <p:spPr/>
        <p:txBody>
          <a:bodyPr/>
          <a:lstStyle/>
          <a:p>
            <a:fld id="{049B68FF-4BD3-4446-81B2-CA7BDFCB79E8}" type="slidenum">
              <a:rPr lang="en-US" altLang="en-US" smtClean="0"/>
              <a:pPr/>
              <a:t>17</a:t>
            </a:fld>
            <a:endParaRPr lang="en-US" altLang="en-US"/>
          </a:p>
        </p:txBody>
      </p:sp>
    </p:spTree>
    <p:extLst>
      <p:ext uri="{BB962C8B-B14F-4D97-AF65-F5344CB8AC3E}">
        <p14:creationId xmlns:p14="http://schemas.microsoft.com/office/powerpoint/2010/main" val="191544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4388728"/>
              </p:ext>
            </p:extLst>
          </p:nvPr>
        </p:nvGraphicFramePr>
        <p:xfrm>
          <a:off x="533400" y="1223962"/>
          <a:ext cx="7772400" cy="50244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2"/>
          <p:cNvSpPr txBox="1">
            <a:spLocks noChangeArrowheads="1"/>
          </p:cNvSpPr>
          <p:nvPr/>
        </p:nvSpPr>
        <p:spPr bwMode="auto">
          <a:xfrm rot="18915928">
            <a:off x="2309830" y="2121914"/>
            <a:ext cx="1189664" cy="34073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indent="0" algn="just">
              <a:lnSpc>
                <a:spcPct val="150000"/>
              </a:lnSpc>
              <a:spcBef>
                <a:spcPts val="0"/>
              </a:spcBef>
              <a:spcAft>
                <a:spcPts val="0"/>
              </a:spcAft>
            </a:pPr>
            <a:r>
              <a:rPr lang="en-US" sz="1100" dirty="0">
                <a:effectLst/>
                <a:latin typeface="+mn-lt"/>
                <a:ea typeface="Times New Roman" panose="02020603050405020304" pitchFamily="18" charset="0"/>
                <a:cs typeface="ITC Berkeley Oldstyle Std Bk"/>
              </a:rPr>
              <a:t>Contact</a:t>
            </a:r>
            <a:r>
              <a:rPr lang="en-US" sz="1100" dirty="0">
                <a:effectLst/>
                <a:ea typeface="Times New Roman" panose="02020603050405020304" pitchFamily="18" charset="0"/>
                <a:cs typeface="ITC Berkeley Oldstyle Std Bk"/>
              </a:rPr>
              <a:t> </a:t>
            </a:r>
            <a:r>
              <a:rPr lang="en-US" sz="1200" dirty="0">
                <a:effectLst/>
                <a:latin typeface="+mn-lt"/>
                <a:ea typeface="Times New Roman" panose="02020603050405020304" pitchFamily="18" charset="0"/>
                <a:cs typeface="ITC Berkeley Oldstyle Std Bk"/>
              </a:rPr>
              <a:t>Council</a:t>
            </a:r>
          </a:p>
        </p:txBody>
      </p:sp>
      <p:sp>
        <p:nvSpPr>
          <p:cNvPr id="4" name="Rectangle 3"/>
          <p:cNvSpPr/>
          <p:nvPr/>
        </p:nvSpPr>
        <p:spPr>
          <a:xfrm>
            <a:off x="1143000" y="444291"/>
            <a:ext cx="6944465" cy="523220"/>
          </a:xfrm>
          <a:prstGeom prst="rect">
            <a:avLst/>
          </a:prstGeom>
          <a:ln w="28575">
            <a:solidFill>
              <a:srgbClr val="0070C0"/>
            </a:solidFill>
          </a:ln>
        </p:spPr>
        <p:txBody>
          <a:bodyPr wrap="none">
            <a:spAutoFit/>
          </a:bodyPr>
          <a:lstStyle/>
          <a:p>
            <a:pPr fontAlgn="auto">
              <a:spcBef>
                <a:spcPts val="0"/>
              </a:spcBef>
              <a:spcAft>
                <a:spcPts val="0"/>
              </a:spcAft>
            </a:pPr>
            <a:r>
              <a:rPr lang="en-US"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Ways the British Would Influence Local Politics</a:t>
            </a:r>
          </a:p>
        </p:txBody>
      </p:sp>
      <p:sp>
        <p:nvSpPr>
          <p:cNvPr id="5" name="TextBox 4"/>
          <p:cNvSpPr txBox="1"/>
          <p:nvPr/>
        </p:nvSpPr>
        <p:spPr>
          <a:xfrm>
            <a:off x="1752600" y="5976363"/>
            <a:ext cx="4724400" cy="307777"/>
          </a:xfrm>
          <a:prstGeom prst="rect">
            <a:avLst/>
          </a:prstGeom>
          <a:noFill/>
        </p:spPr>
        <p:txBody>
          <a:bodyPr wrap="square" rtlCol="0">
            <a:spAutoFit/>
          </a:bodyPr>
          <a:lstStyle/>
          <a:p>
            <a:r>
              <a:rPr lang="en-US" sz="1400" i="1" dirty="0">
                <a:latin typeface="+mn-lt"/>
              </a:rPr>
              <a:t>Source</a:t>
            </a:r>
            <a:r>
              <a:rPr lang="en-US" sz="1400" dirty="0">
                <a:latin typeface="+mn-lt"/>
              </a:rPr>
              <a:t>: 2020/21 British Social Life Survey</a:t>
            </a:r>
          </a:p>
        </p:txBody>
      </p:sp>
      <p:sp>
        <p:nvSpPr>
          <p:cNvPr id="6" name="Slide Number Placeholder 5">
            <a:extLst>
              <a:ext uri="{FF2B5EF4-FFF2-40B4-BE49-F238E27FC236}">
                <a16:creationId xmlns:a16="http://schemas.microsoft.com/office/drawing/2014/main" id="{1993AFB5-8318-305E-7A81-7CA6A7509F8E}"/>
              </a:ext>
            </a:extLst>
          </p:cNvPr>
          <p:cNvSpPr>
            <a:spLocks noGrp="1"/>
          </p:cNvSpPr>
          <p:nvPr>
            <p:ph type="sldNum" sz="quarter" idx="12"/>
          </p:nvPr>
        </p:nvSpPr>
        <p:spPr/>
        <p:txBody>
          <a:bodyPr/>
          <a:lstStyle/>
          <a:p>
            <a:fld id="{049B68FF-4BD3-4446-81B2-CA7BDFCB79E8}" type="slidenum">
              <a:rPr lang="en-US" altLang="en-US" smtClean="0"/>
              <a:pPr/>
              <a:t>18</a:t>
            </a:fld>
            <a:endParaRPr lang="en-US" altLang="en-US"/>
          </a:p>
        </p:txBody>
      </p:sp>
    </p:spTree>
    <p:extLst>
      <p:ext uri="{BB962C8B-B14F-4D97-AF65-F5344CB8AC3E}">
        <p14:creationId xmlns:p14="http://schemas.microsoft.com/office/powerpoint/2010/main" val="247001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62000" y="533401"/>
            <a:ext cx="7772400" cy="1143000"/>
          </a:xfrm>
        </p:spPr>
        <p:txBody>
          <a:bodyPr/>
          <a:lstStyle/>
          <a:p>
            <a:pPr eaLnBrk="1" hangingPunct="1"/>
            <a:r>
              <a:rPr lang="en-US" altLang="en-US" sz="2800" dirty="0">
                <a:solidFill>
                  <a:srgbClr val="C00000"/>
                </a:solidFill>
                <a:latin typeface="+mn-lt"/>
              </a:rPr>
              <a:t>The End</a:t>
            </a:r>
          </a:p>
        </p:txBody>
      </p:sp>
      <p:sp>
        <p:nvSpPr>
          <p:cNvPr id="2" name="Slide Number Placeholder 1">
            <a:extLst>
              <a:ext uri="{FF2B5EF4-FFF2-40B4-BE49-F238E27FC236}">
                <a16:creationId xmlns:a16="http://schemas.microsoft.com/office/drawing/2014/main" id="{BAEFF71D-F254-4DE3-6FA6-C347AEE9475A}"/>
              </a:ext>
            </a:extLst>
          </p:cNvPr>
          <p:cNvSpPr>
            <a:spLocks noGrp="1"/>
          </p:cNvSpPr>
          <p:nvPr>
            <p:ph type="sldNum" sz="quarter" idx="12"/>
          </p:nvPr>
        </p:nvSpPr>
        <p:spPr/>
        <p:txBody>
          <a:bodyPr/>
          <a:lstStyle/>
          <a:p>
            <a:fld id="{F1AB98A3-1564-4156-B24F-C72B00F735FF}" type="slidenum">
              <a:rPr lang="en-US" altLang="en-US" smtClean="0"/>
              <a:pPr/>
              <a:t>19</a:t>
            </a:fld>
            <a:endParaRPr lang="en-US" altLang="en-US"/>
          </a:p>
        </p:txBody>
      </p:sp>
    </p:spTree>
    <p:extLst>
      <p:ext uri="{BB962C8B-B14F-4D97-AF65-F5344CB8AC3E}">
        <p14:creationId xmlns:p14="http://schemas.microsoft.com/office/powerpoint/2010/main" val="128129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91112-8C70-9C6E-3300-778D8DC30E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BB61AA-C734-28A0-65A3-27ACD368945C}"/>
              </a:ext>
            </a:extLst>
          </p:cNvPr>
          <p:cNvSpPr txBox="1"/>
          <p:nvPr/>
        </p:nvSpPr>
        <p:spPr>
          <a:xfrm>
            <a:off x="533400" y="247987"/>
            <a:ext cx="4953000" cy="1384995"/>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An Overview:</a:t>
            </a:r>
          </a:p>
          <a:p>
            <a:pPr algn="ct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The Importance and Meaning </a:t>
            </a:r>
          </a:p>
          <a:p>
            <a:pPr algn="ct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of Political Participation</a:t>
            </a:r>
          </a:p>
        </p:txBody>
      </p:sp>
      <p:sp>
        <p:nvSpPr>
          <p:cNvPr id="4" name="TextBox 3">
            <a:extLst>
              <a:ext uri="{FF2B5EF4-FFF2-40B4-BE49-F238E27FC236}">
                <a16:creationId xmlns:a16="http://schemas.microsoft.com/office/drawing/2014/main" id="{9961FDC9-C2A0-293C-320A-4D97F3B494A5}"/>
              </a:ext>
            </a:extLst>
          </p:cNvPr>
          <p:cNvSpPr txBox="1"/>
          <p:nvPr/>
        </p:nvSpPr>
        <p:spPr>
          <a:xfrm>
            <a:off x="1981200" y="6240681"/>
            <a:ext cx="5562600" cy="307777"/>
          </a:xfrm>
          <a:prstGeom prst="rect">
            <a:avLst/>
          </a:prstGeom>
          <a:noFill/>
        </p:spPr>
        <p:txBody>
          <a:bodyPr wrap="square">
            <a:spAutoFit/>
          </a:bodyPr>
          <a:lstStyle/>
          <a:p>
            <a:r>
              <a:rPr lang="en-US" sz="1400" dirty="0"/>
              <a:t>https://www.youtube.com/watch?v=cQvD0ASw_zo</a:t>
            </a:r>
          </a:p>
        </p:txBody>
      </p:sp>
      <p:sp>
        <p:nvSpPr>
          <p:cNvPr id="2" name="Slide Number Placeholder 1">
            <a:extLst>
              <a:ext uri="{FF2B5EF4-FFF2-40B4-BE49-F238E27FC236}">
                <a16:creationId xmlns:a16="http://schemas.microsoft.com/office/drawing/2014/main" id="{35F37E65-CB62-FA08-7DFE-C6F2B11A6383}"/>
              </a:ext>
            </a:extLst>
          </p:cNvPr>
          <p:cNvSpPr>
            <a:spLocks noGrp="1"/>
          </p:cNvSpPr>
          <p:nvPr>
            <p:ph type="sldNum" sz="quarter" idx="12"/>
          </p:nvPr>
        </p:nvSpPr>
        <p:spPr/>
        <p:txBody>
          <a:bodyPr/>
          <a:lstStyle/>
          <a:p>
            <a:fld id="{049B68FF-4BD3-4446-81B2-CA7BDFCB79E8}" type="slidenum">
              <a:rPr lang="en-US" altLang="en-US" smtClean="0"/>
              <a:pPr/>
              <a:t>2</a:t>
            </a:fld>
            <a:endParaRPr lang="en-US" altLang="en-US"/>
          </a:p>
        </p:txBody>
      </p:sp>
      <p:pic>
        <p:nvPicPr>
          <p:cNvPr id="6" name="Picture 5">
            <a:extLst>
              <a:ext uri="{FF2B5EF4-FFF2-40B4-BE49-F238E27FC236}">
                <a16:creationId xmlns:a16="http://schemas.microsoft.com/office/drawing/2014/main" id="{A846CF5F-52DD-7DEF-1595-C9289C8613D9}"/>
              </a:ext>
            </a:extLst>
          </p:cNvPr>
          <p:cNvPicPr>
            <a:picLocks noChangeAspect="1"/>
          </p:cNvPicPr>
          <p:nvPr/>
        </p:nvPicPr>
        <p:blipFill>
          <a:blip r:embed="rId2"/>
          <a:stretch>
            <a:fillRect/>
          </a:stretch>
        </p:blipFill>
        <p:spPr>
          <a:xfrm>
            <a:off x="819150" y="1838303"/>
            <a:ext cx="7505700" cy="4243729"/>
          </a:xfrm>
          <a:prstGeom prst="rect">
            <a:avLst/>
          </a:prstGeom>
        </p:spPr>
      </p:pic>
      <p:sp>
        <p:nvSpPr>
          <p:cNvPr id="7" name="TextBox 6">
            <a:extLst>
              <a:ext uri="{FF2B5EF4-FFF2-40B4-BE49-F238E27FC236}">
                <a16:creationId xmlns:a16="http://schemas.microsoft.com/office/drawing/2014/main" id="{5CFCF459-E917-9998-4992-E43D545C2A86}"/>
              </a:ext>
            </a:extLst>
          </p:cNvPr>
          <p:cNvSpPr txBox="1"/>
          <p:nvPr/>
        </p:nvSpPr>
        <p:spPr>
          <a:xfrm>
            <a:off x="6019800" y="755818"/>
            <a:ext cx="1821974" cy="369332"/>
          </a:xfrm>
          <a:prstGeom prst="rect">
            <a:avLst/>
          </a:prstGeom>
          <a:noFill/>
          <a:ln w="38100">
            <a:solidFill>
              <a:srgbClr val="0070C0"/>
            </a:solidFill>
          </a:ln>
        </p:spPr>
        <p:txBody>
          <a:bodyPr wrap="none" rtlCol="0">
            <a:spAutoFit/>
          </a:bodyPr>
          <a:lstStyle/>
          <a:p>
            <a:r>
              <a:rPr lang="en-US" dirty="0"/>
              <a:t>View video </a:t>
            </a:r>
            <a:r>
              <a:rPr lang="en-US" dirty="0">
                <a:hlinkClick r:id="rId3"/>
              </a:rPr>
              <a:t>here</a:t>
            </a:r>
            <a:endParaRPr lang="en-US" dirty="0"/>
          </a:p>
        </p:txBody>
      </p:sp>
    </p:spTree>
    <p:extLst>
      <p:ext uri="{BB962C8B-B14F-4D97-AF65-F5344CB8AC3E}">
        <p14:creationId xmlns:p14="http://schemas.microsoft.com/office/powerpoint/2010/main" val="409888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381000"/>
            <a:ext cx="6096000" cy="609600"/>
          </a:xfrm>
          <a:prstGeom prst="rect">
            <a:avLst/>
          </a:prstGeom>
          <a:ln w="28575">
            <a:solidFill>
              <a:srgbClr val="0070C0"/>
            </a:solid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altLang="en-US" sz="2800">
                <a:solidFill>
                  <a:srgbClr val="C00000"/>
                </a:solidFill>
                <a:latin typeface="+mn-lt"/>
              </a:rPr>
              <a:t>The </a:t>
            </a:r>
            <a:r>
              <a:rPr lang="en-US" altLang="en-US" sz="2800" dirty="0">
                <a:solidFill>
                  <a:srgbClr val="C00000"/>
                </a:solidFill>
                <a:latin typeface="+mn-lt"/>
              </a:rPr>
              <a:t>Questions</a:t>
            </a:r>
          </a:p>
        </p:txBody>
      </p:sp>
      <p:graphicFrame>
        <p:nvGraphicFramePr>
          <p:cNvPr id="4" name="Diagram 3">
            <a:extLst>
              <a:ext uri="{FF2B5EF4-FFF2-40B4-BE49-F238E27FC236}">
                <a16:creationId xmlns:a16="http://schemas.microsoft.com/office/drawing/2014/main" id="{B61BAE45-E843-28E6-37AC-FA5E39DD8437}"/>
              </a:ext>
            </a:extLst>
          </p:cNvPr>
          <p:cNvGraphicFramePr/>
          <p:nvPr>
            <p:extLst>
              <p:ext uri="{D42A27DB-BD31-4B8C-83A1-F6EECF244321}">
                <p14:modId xmlns:p14="http://schemas.microsoft.com/office/powerpoint/2010/main" val="1564837325"/>
              </p:ext>
            </p:extLst>
          </p:nvPr>
        </p:nvGraphicFramePr>
        <p:xfrm>
          <a:off x="1524000" y="1143000"/>
          <a:ext cx="6096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B34F8AD-0C2A-6125-2E23-6847360B37A3}"/>
              </a:ext>
            </a:extLst>
          </p:cNvPr>
          <p:cNvSpPr>
            <a:spLocks noGrp="1"/>
          </p:cNvSpPr>
          <p:nvPr>
            <p:ph type="sldNum" sz="quarter" idx="12"/>
          </p:nvPr>
        </p:nvSpPr>
        <p:spPr/>
        <p:txBody>
          <a:bodyPr/>
          <a:lstStyle/>
          <a:p>
            <a:fld id="{049B68FF-4BD3-4446-81B2-CA7BDFCB79E8}" type="slidenum">
              <a:rPr lang="en-US" altLang="en-US" smtClean="0"/>
              <a:pPr/>
              <a:t>3</a:t>
            </a:fld>
            <a:endParaRPr lang="en-US" altLang="en-US"/>
          </a:p>
        </p:txBody>
      </p:sp>
    </p:spTree>
    <p:extLst>
      <p:ext uri="{BB962C8B-B14F-4D97-AF65-F5344CB8AC3E}">
        <p14:creationId xmlns:p14="http://schemas.microsoft.com/office/powerpoint/2010/main" val="128822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1600200"/>
            <a:ext cx="6400800" cy="4267200"/>
          </a:xfrm>
          <a:prstGeom prst="rect">
            <a:avLst/>
          </a:prstGeom>
          <a:solidFill>
            <a:srgbClr val="DBEEF4"/>
          </a:solidFill>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solidFill>
                  <a:schemeClr val="tx1">
                    <a:lumMod val="75000"/>
                    <a:lumOff val="25000"/>
                  </a:schemeClr>
                </a:solidFill>
              </a:rPr>
              <a:t>“The last thing people want is to be more involved in political decision-making: They do not want to make political decisions themselves; they do not want to provide much input to those who are assigned to make these decisions; and they would rather not know all the details of the decision-making process.” </a:t>
            </a:r>
          </a:p>
          <a:p>
            <a:pPr marL="0" indent="0">
              <a:spcBef>
                <a:spcPts val="0"/>
              </a:spcBef>
              <a:buNone/>
            </a:pPr>
            <a:r>
              <a:rPr lang="en-US" sz="2000" dirty="0">
                <a:solidFill>
                  <a:schemeClr val="bg1">
                    <a:lumMod val="50000"/>
                  </a:schemeClr>
                </a:solidFill>
              </a:rPr>
              <a:t>John Hibbing and Elizabeth Theiss-Morse, </a:t>
            </a:r>
            <a:r>
              <a:rPr lang="en-US" sz="2000" i="1" dirty="0">
                <a:solidFill>
                  <a:schemeClr val="bg1">
                    <a:lumMod val="50000"/>
                  </a:schemeClr>
                </a:solidFill>
              </a:rPr>
              <a:t>Stealth  Democracy</a:t>
            </a:r>
            <a:r>
              <a:rPr lang="en-US" sz="2000" dirty="0">
                <a:solidFill>
                  <a:schemeClr val="bg1">
                    <a:lumMod val="50000"/>
                  </a:schemeClr>
                </a:solidFill>
              </a:rPr>
              <a:t>, 2002, pg. 1-2.</a:t>
            </a:r>
          </a:p>
          <a:p>
            <a:pPr marL="0" indent="0">
              <a:lnSpc>
                <a:spcPct val="150000"/>
              </a:lnSpc>
              <a:spcBef>
                <a:spcPts val="0"/>
              </a:spcBef>
              <a:buNone/>
            </a:pPr>
            <a:endParaRPr lang="en-US" sz="2400" dirty="0">
              <a:solidFill>
                <a:schemeClr val="tx1">
                  <a:lumMod val="75000"/>
                  <a:lumOff val="25000"/>
                </a:schemeClr>
              </a:solidFill>
            </a:endParaRPr>
          </a:p>
          <a:p>
            <a:pPr>
              <a:lnSpc>
                <a:spcPct val="150000"/>
              </a:lnSpc>
              <a:spcBef>
                <a:spcPts val="0"/>
              </a:spcBef>
            </a:pPr>
            <a:endParaRPr lang="en-US" sz="2000" b="1" dirty="0">
              <a:solidFill>
                <a:schemeClr val="tx1">
                  <a:lumMod val="75000"/>
                  <a:lumOff val="25000"/>
                </a:schemeClr>
              </a:solidFill>
            </a:endParaRPr>
          </a:p>
          <a:p>
            <a:endParaRPr lang="en-US" sz="1800" b="1" dirty="0">
              <a:solidFill>
                <a:schemeClr val="accent1"/>
              </a:solidFill>
            </a:endParaRPr>
          </a:p>
        </p:txBody>
      </p:sp>
      <p:sp>
        <p:nvSpPr>
          <p:cNvPr id="3" name="Rectangle 2"/>
          <p:cNvSpPr txBox="1">
            <a:spLocks noChangeArrowheads="1"/>
          </p:cNvSpPr>
          <p:nvPr/>
        </p:nvSpPr>
        <p:spPr>
          <a:xfrm>
            <a:off x="1524000" y="685800"/>
            <a:ext cx="6324600" cy="609600"/>
          </a:xfrm>
          <a:prstGeom prst="rect">
            <a:avLst/>
          </a:prstGeom>
          <a:ln w="28575">
            <a:solidFill>
              <a:srgbClr val="0070C0"/>
            </a:solid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800" dirty="0">
                <a:solidFill>
                  <a:srgbClr val="C00000"/>
                </a:solidFill>
                <a:latin typeface="+mn-lt"/>
                <a:cs typeface="Calibri" panose="020F0502020204030204" pitchFamily="34" charset="0"/>
              </a:rPr>
              <a:t>Participation</a:t>
            </a:r>
            <a:r>
              <a:rPr lang="en-US" sz="2800" b="1" dirty="0">
                <a:solidFill>
                  <a:srgbClr val="C00000"/>
                </a:solidFill>
                <a:effectLst>
                  <a:outerShdw blurRad="38100" dist="38100" dir="2700000" algn="tl">
                    <a:srgbClr val="000000">
                      <a:alpha val="43137"/>
                    </a:srgbClr>
                  </a:outerShdw>
                </a:effectLst>
                <a:latin typeface="+mn-lt"/>
              </a:rPr>
              <a:t> </a:t>
            </a:r>
            <a:r>
              <a:rPr lang="en-US" sz="2800" dirty="0">
                <a:solidFill>
                  <a:srgbClr val="C00000"/>
                </a:solidFill>
                <a:latin typeface="+mn-lt"/>
              </a:rPr>
              <a:t>Pessimists: An Example</a:t>
            </a:r>
          </a:p>
        </p:txBody>
      </p:sp>
      <p:sp>
        <p:nvSpPr>
          <p:cNvPr id="4" name="Slide Number Placeholder 3">
            <a:extLst>
              <a:ext uri="{FF2B5EF4-FFF2-40B4-BE49-F238E27FC236}">
                <a16:creationId xmlns:a16="http://schemas.microsoft.com/office/drawing/2014/main" id="{434EA276-841F-99A5-B757-50310FFD4343}"/>
              </a:ext>
            </a:extLst>
          </p:cNvPr>
          <p:cNvSpPr>
            <a:spLocks noGrp="1"/>
          </p:cNvSpPr>
          <p:nvPr>
            <p:ph type="sldNum" sz="quarter" idx="12"/>
          </p:nvPr>
        </p:nvSpPr>
        <p:spPr/>
        <p:txBody>
          <a:bodyPr/>
          <a:lstStyle/>
          <a:p>
            <a:fld id="{049B68FF-4BD3-4446-81B2-CA7BDFCB79E8}" type="slidenum">
              <a:rPr lang="en-US" altLang="en-US" smtClean="0"/>
              <a:pPr/>
              <a:t>4</a:t>
            </a:fld>
            <a:endParaRPr lang="en-US" altLang="en-US"/>
          </a:p>
        </p:txBody>
      </p:sp>
    </p:spTree>
    <p:extLst>
      <p:ext uri="{BB962C8B-B14F-4D97-AF65-F5344CB8AC3E}">
        <p14:creationId xmlns:p14="http://schemas.microsoft.com/office/powerpoint/2010/main" val="119863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304800"/>
            <a:ext cx="6477000" cy="609600"/>
          </a:xfrm>
          <a:prstGeom prst="rect">
            <a:avLst/>
          </a:prstGeom>
          <a:ln w="28575">
            <a:solidFill>
              <a:srgbClr val="0070C0"/>
            </a:solid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800" dirty="0">
                <a:solidFill>
                  <a:srgbClr val="C00000"/>
                </a:solidFill>
                <a:latin typeface="+mn-lt"/>
              </a:rPr>
              <a:t>Participation Optimists:</a:t>
            </a:r>
          </a:p>
        </p:txBody>
      </p:sp>
      <p:sp>
        <p:nvSpPr>
          <p:cNvPr id="3" name="Rectangle 3"/>
          <p:cNvSpPr txBox="1">
            <a:spLocks noChangeArrowheads="1"/>
          </p:cNvSpPr>
          <p:nvPr/>
        </p:nvSpPr>
        <p:spPr>
          <a:xfrm>
            <a:off x="1295400" y="1066800"/>
            <a:ext cx="6477000" cy="4419600"/>
          </a:xfrm>
          <a:prstGeom prst="rect">
            <a:avLst/>
          </a:prstGeom>
          <a:solidFill>
            <a:srgbClr val="DBEEF4"/>
          </a:solidFill>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200" dirty="0">
                <a:solidFill>
                  <a:schemeClr val="tx1">
                    <a:lumMod val="75000"/>
                    <a:lumOff val="25000"/>
                  </a:schemeClr>
                </a:solidFill>
              </a:rPr>
              <a:t>One frequently hears references to growing apathy on the part of the public. . . These allegations of apathy are misleading: mass publics </a:t>
            </a:r>
            <a:r>
              <a:rPr lang="en-US" sz="2200" i="1" dirty="0">
                <a:solidFill>
                  <a:schemeClr val="tx1">
                    <a:lumMod val="75000"/>
                    <a:lumOff val="25000"/>
                  </a:schemeClr>
                </a:solidFill>
              </a:rPr>
              <a:t>are</a:t>
            </a:r>
            <a:r>
              <a:rPr lang="en-US" sz="2200" dirty="0">
                <a:solidFill>
                  <a:schemeClr val="tx1">
                    <a:lumMod val="75000"/>
                    <a:lumOff val="25000"/>
                  </a:schemeClr>
                </a:solidFill>
              </a:rPr>
              <a:t> deserting the old-line oligarchical political organizations that mobilized them in the modernization era—but they are becoming more active in a  wide range of elite-challenging forms of political action.</a:t>
            </a:r>
          </a:p>
          <a:p>
            <a:pPr marL="0" indent="0">
              <a:buNone/>
            </a:pPr>
            <a:r>
              <a:rPr lang="en-US" sz="2000" dirty="0">
                <a:solidFill>
                  <a:schemeClr val="bg1">
                    <a:lumMod val="50000"/>
                  </a:schemeClr>
                </a:solidFill>
              </a:rPr>
              <a:t>Ronald Inglehart, </a:t>
            </a:r>
            <a:r>
              <a:rPr lang="en-US" sz="2000" i="1" dirty="0">
                <a:solidFill>
                  <a:schemeClr val="bg1">
                    <a:lumMod val="50000"/>
                  </a:schemeClr>
                </a:solidFill>
              </a:rPr>
              <a:t>Modernization and Post-modernization</a:t>
            </a:r>
            <a:r>
              <a:rPr lang="en-US" sz="2000" dirty="0">
                <a:solidFill>
                  <a:schemeClr val="bg1">
                    <a:lumMod val="50000"/>
                  </a:schemeClr>
                </a:solidFill>
              </a:rPr>
              <a:t>, 1997, p. 307. </a:t>
            </a:r>
          </a:p>
        </p:txBody>
      </p:sp>
      <p:sp>
        <p:nvSpPr>
          <p:cNvPr id="4" name="Slide Number Placeholder 3">
            <a:extLst>
              <a:ext uri="{FF2B5EF4-FFF2-40B4-BE49-F238E27FC236}">
                <a16:creationId xmlns:a16="http://schemas.microsoft.com/office/drawing/2014/main" id="{756E9509-D2E2-0090-B271-8A2A4D86EA62}"/>
              </a:ext>
            </a:extLst>
          </p:cNvPr>
          <p:cNvSpPr>
            <a:spLocks noGrp="1"/>
          </p:cNvSpPr>
          <p:nvPr>
            <p:ph type="sldNum" sz="quarter" idx="12"/>
          </p:nvPr>
        </p:nvSpPr>
        <p:spPr/>
        <p:txBody>
          <a:bodyPr/>
          <a:lstStyle/>
          <a:p>
            <a:fld id="{049B68FF-4BD3-4446-81B2-CA7BDFCB79E8}" type="slidenum">
              <a:rPr lang="en-US" altLang="en-US" smtClean="0"/>
              <a:pPr/>
              <a:t>5</a:t>
            </a:fld>
            <a:endParaRPr lang="en-US" altLang="en-US"/>
          </a:p>
        </p:txBody>
      </p:sp>
    </p:spTree>
    <p:extLst>
      <p:ext uri="{BB962C8B-B14F-4D97-AF65-F5344CB8AC3E}">
        <p14:creationId xmlns:p14="http://schemas.microsoft.com/office/powerpoint/2010/main" val="187529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76400" y="1447800"/>
            <a:ext cx="6324600" cy="60960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endParaRPr lang="en-US" sz="2400" b="1" dirty="0"/>
          </a:p>
        </p:txBody>
      </p:sp>
      <p:sp>
        <p:nvSpPr>
          <p:cNvPr id="3" name="Rectangle 2"/>
          <p:cNvSpPr txBox="1">
            <a:spLocks noChangeArrowheads="1"/>
          </p:cNvSpPr>
          <p:nvPr/>
        </p:nvSpPr>
        <p:spPr>
          <a:xfrm>
            <a:off x="1676400" y="228600"/>
            <a:ext cx="6019800" cy="609600"/>
          </a:xfrm>
          <a:prstGeom prst="rect">
            <a:avLst/>
          </a:prstGeom>
          <a:ln w="28575">
            <a:solidFill>
              <a:srgbClr val="0070C0"/>
            </a:solid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800" dirty="0">
                <a:solidFill>
                  <a:srgbClr val="C00000"/>
                </a:solidFill>
                <a:latin typeface="+mn-lt"/>
              </a:rPr>
              <a:t>How Would</a:t>
            </a:r>
            <a:r>
              <a:rPr lang="en-US" sz="2800" dirty="0">
                <a:solidFill>
                  <a:srgbClr val="C00000"/>
                </a:solidFill>
                <a:effectLst>
                  <a:outerShdw blurRad="38100" dist="38100" dir="2700000" algn="tl">
                    <a:srgbClr val="000000">
                      <a:alpha val="43137"/>
                    </a:srgbClr>
                  </a:outerShdw>
                </a:effectLst>
                <a:latin typeface="+mn-lt"/>
              </a:rPr>
              <a:t> </a:t>
            </a:r>
            <a:r>
              <a:rPr lang="en-US" sz="2800" dirty="0">
                <a:solidFill>
                  <a:srgbClr val="C00000"/>
                </a:solidFill>
                <a:latin typeface="+mn-lt"/>
              </a:rPr>
              <a:t>You Participate?</a:t>
            </a:r>
          </a:p>
        </p:txBody>
      </p:sp>
      <p:graphicFrame>
        <p:nvGraphicFramePr>
          <p:cNvPr id="4" name="Diagram 3">
            <a:extLst>
              <a:ext uri="{FF2B5EF4-FFF2-40B4-BE49-F238E27FC236}">
                <a16:creationId xmlns:a16="http://schemas.microsoft.com/office/drawing/2014/main" id="{07410165-5C5B-481B-9AEE-B7FBEF1E5010}"/>
              </a:ext>
            </a:extLst>
          </p:cNvPr>
          <p:cNvGraphicFramePr/>
          <p:nvPr>
            <p:extLst>
              <p:ext uri="{D42A27DB-BD31-4B8C-83A1-F6EECF244321}">
                <p14:modId xmlns:p14="http://schemas.microsoft.com/office/powerpoint/2010/main" val="251442701"/>
              </p:ext>
            </p:extLst>
          </p:nvPr>
        </p:nvGraphicFramePr>
        <p:xfrm>
          <a:off x="838200" y="914400"/>
          <a:ext cx="7543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0D7D04A-844D-A28A-2F35-E3CDBD0108BC}"/>
              </a:ext>
            </a:extLst>
          </p:cNvPr>
          <p:cNvSpPr>
            <a:spLocks noGrp="1"/>
          </p:cNvSpPr>
          <p:nvPr>
            <p:ph type="sldNum" sz="quarter" idx="12"/>
          </p:nvPr>
        </p:nvSpPr>
        <p:spPr/>
        <p:txBody>
          <a:bodyPr/>
          <a:lstStyle/>
          <a:p>
            <a:fld id="{049B68FF-4BD3-4446-81B2-CA7BDFCB79E8}" type="slidenum">
              <a:rPr lang="en-US" altLang="en-US" smtClean="0"/>
              <a:pPr/>
              <a:t>6</a:t>
            </a:fld>
            <a:endParaRPr lang="en-US" altLang="en-US"/>
          </a:p>
        </p:txBody>
      </p:sp>
    </p:spTree>
    <p:extLst>
      <p:ext uri="{BB962C8B-B14F-4D97-AF65-F5344CB8AC3E}">
        <p14:creationId xmlns:p14="http://schemas.microsoft.com/office/powerpoint/2010/main" val="330611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819400" y="242223"/>
            <a:ext cx="3905364" cy="523220"/>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C00000"/>
                </a:solidFill>
                <a:latin typeface="+mn-lt"/>
                <a:ea typeface="Times New Roman" panose="02020603050405020304" pitchFamily="18" charset="0"/>
              </a:rPr>
              <a:t>Types of Political Activity</a:t>
            </a:r>
            <a:endParaRPr kumimoji="0" lang="en-US" altLang="en-US" sz="2800" i="0" u="none" strike="noStrike" cap="none" normalizeH="0" baseline="0" dirty="0">
              <a:ln>
                <a:noFill/>
              </a:ln>
              <a:solidFill>
                <a:srgbClr val="C00000"/>
              </a:solidFill>
              <a:latin typeface="+mn-lt"/>
            </a:endParaRPr>
          </a:p>
        </p:txBody>
      </p:sp>
      <p:sp>
        <p:nvSpPr>
          <p:cNvPr id="4" name="TextBox 3">
            <a:extLst>
              <a:ext uri="{FF2B5EF4-FFF2-40B4-BE49-F238E27FC236}">
                <a16:creationId xmlns:a16="http://schemas.microsoft.com/office/drawing/2014/main" id="{88BFF548-7160-9030-F0C3-8D9E72622B02}"/>
              </a:ext>
            </a:extLst>
          </p:cNvPr>
          <p:cNvSpPr txBox="1"/>
          <p:nvPr/>
        </p:nvSpPr>
        <p:spPr>
          <a:xfrm>
            <a:off x="419100" y="914400"/>
            <a:ext cx="8305800" cy="400110"/>
          </a:xfrm>
          <a:prstGeom prst="rect">
            <a:avLst/>
          </a:prstGeom>
          <a:solidFill>
            <a:schemeClr val="tx2">
              <a:lumMod val="10000"/>
              <a:lumOff val="90000"/>
            </a:schemeClr>
          </a:solidFill>
        </p:spPr>
        <p:txBody>
          <a:bodyPr wrap="square" rtlCol="0">
            <a:spAutoFit/>
          </a:bodyPr>
          <a:lstStyle/>
          <a:p>
            <a:pPr algn="ctr"/>
            <a:r>
              <a:rPr lang="en-US" sz="2000" dirty="0">
                <a:latin typeface="+mn-lt"/>
                <a:ea typeface="Calibri" panose="020F0502020204030204" pitchFamily="34" charset="0"/>
                <a:cs typeface="Calibri" panose="020F0502020204030204" pitchFamily="34" charset="0"/>
              </a:rPr>
              <a:t>Political activities differ in their characteristics and influence on government</a:t>
            </a:r>
            <a:r>
              <a:rPr lang="en-US" sz="2000" dirty="0">
                <a:latin typeface="+mn-lt"/>
              </a:rPr>
              <a:t>.</a:t>
            </a:r>
          </a:p>
        </p:txBody>
      </p:sp>
      <p:pic>
        <p:nvPicPr>
          <p:cNvPr id="6" name="Picture 5">
            <a:extLst>
              <a:ext uri="{FF2B5EF4-FFF2-40B4-BE49-F238E27FC236}">
                <a16:creationId xmlns:a16="http://schemas.microsoft.com/office/drawing/2014/main" id="{D5633008-C255-3773-0ABF-FE12DFA2F25C}"/>
              </a:ext>
            </a:extLst>
          </p:cNvPr>
          <p:cNvPicPr>
            <a:picLocks noChangeAspect="1"/>
          </p:cNvPicPr>
          <p:nvPr/>
        </p:nvPicPr>
        <p:blipFill>
          <a:blip r:embed="rId2"/>
          <a:stretch>
            <a:fillRect/>
          </a:stretch>
        </p:blipFill>
        <p:spPr>
          <a:xfrm>
            <a:off x="685800" y="1393691"/>
            <a:ext cx="8068771" cy="5257151"/>
          </a:xfrm>
          <a:prstGeom prst="rect">
            <a:avLst/>
          </a:prstGeom>
        </p:spPr>
      </p:pic>
      <p:sp>
        <p:nvSpPr>
          <p:cNvPr id="2" name="Slide Number Placeholder 1">
            <a:extLst>
              <a:ext uri="{FF2B5EF4-FFF2-40B4-BE49-F238E27FC236}">
                <a16:creationId xmlns:a16="http://schemas.microsoft.com/office/drawing/2014/main" id="{9F34EB86-57EA-F99D-9A39-55DED00FEB37}"/>
              </a:ext>
            </a:extLst>
          </p:cNvPr>
          <p:cNvSpPr>
            <a:spLocks noGrp="1"/>
          </p:cNvSpPr>
          <p:nvPr>
            <p:ph type="sldNum" sz="quarter" idx="12"/>
          </p:nvPr>
        </p:nvSpPr>
        <p:spPr/>
        <p:txBody>
          <a:bodyPr/>
          <a:lstStyle/>
          <a:p>
            <a:fld id="{049B68FF-4BD3-4446-81B2-CA7BDFCB79E8}"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72760"/>
            <a:ext cx="6705599" cy="523220"/>
          </a:xfrm>
          <a:prstGeom prst="rect">
            <a:avLst/>
          </a:prstGeom>
          <a:ln w="28575">
            <a:solidFill>
              <a:srgbClr val="0070C0"/>
            </a:solidFill>
          </a:ln>
        </p:spPr>
        <p:txBody>
          <a:bodyPr wrap="square">
            <a:spAutoFit/>
          </a:bodyPr>
          <a:lstStyle/>
          <a:p>
            <a:r>
              <a:rPr lang="en-US" sz="2800" dirty="0">
                <a:solidFill>
                  <a:srgbClr val="C00000"/>
                </a:solidFill>
                <a:latin typeface="Calibri" panose="020F0502020204030204" pitchFamily="34" charset="0"/>
                <a:ea typeface="Calibri" panose="020F0502020204030204" pitchFamily="34" charset="0"/>
              </a:rPr>
              <a:t>Election</a:t>
            </a:r>
            <a:r>
              <a:rPr lang="en-US" sz="2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rPr>
              <a:t>Turnout</a:t>
            </a:r>
            <a:r>
              <a:rPr lang="en-US" sz="2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rPr>
              <a:t>for Voting Age Population</a:t>
            </a:r>
            <a:endParaRPr lang="en-US" sz="2800" dirty="0">
              <a:solidFill>
                <a:srgbClr val="C00000"/>
              </a:solidFill>
            </a:endParaRPr>
          </a:p>
        </p:txBody>
      </p:sp>
      <p:graphicFrame>
        <p:nvGraphicFramePr>
          <p:cNvPr id="5" name="Chart 4"/>
          <p:cNvGraphicFramePr/>
          <p:nvPr>
            <p:extLst>
              <p:ext uri="{D42A27DB-BD31-4B8C-83A1-F6EECF244321}">
                <p14:modId xmlns:p14="http://schemas.microsoft.com/office/powerpoint/2010/main" val="2857143528"/>
              </p:ext>
            </p:extLst>
          </p:nvPr>
        </p:nvGraphicFramePr>
        <p:xfrm>
          <a:off x="1219200" y="1219200"/>
          <a:ext cx="6629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28800" y="6400800"/>
            <a:ext cx="2590800" cy="307777"/>
          </a:xfrm>
          <a:prstGeom prst="rect">
            <a:avLst/>
          </a:prstGeom>
          <a:noFill/>
        </p:spPr>
        <p:txBody>
          <a:bodyPr wrap="square" rtlCol="0">
            <a:spAutoFit/>
          </a:bodyPr>
          <a:lstStyle/>
          <a:p>
            <a:r>
              <a:rPr lang="en-US" sz="1400" i="1" dirty="0">
                <a:latin typeface="+mn-lt"/>
              </a:rPr>
              <a:t>Source</a:t>
            </a:r>
            <a:r>
              <a:rPr lang="en-US" sz="1400" dirty="0">
                <a:latin typeface="+mn-lt"/>
              </a:rPr>
              <a:t>: IDEA</a:t>
            </a:r>
          </a:p>
        </p:txBody>
      </p:sp>
      <p:sp>
        <p:nvSpPr>
          <p:cNvPr id="2" name="TextBox 1">
            <a:extLst>
              <a:ext uri="{FF2B5EF4-FFF2-40B4-BE49-F238E27FC236}">
                <a16:creationId xmlns:a16="http://schemas.microsoft.com/office/drawing/2014/main" id="{2D4CB95A-1455-C198-1C87-8A512C44F581}"/>
              </a:ext>
            </a:extLst>
          </p:cNvPr>
          <p:cNvSpPr txBox="1"/>
          <p:nvPr/>
        </p:nvSpPr>
        <p:spPr>
          <a:xfrm>
            <a:off x="4038600" y="3048000"/>
            <a:ext cx="914400" cy="338554"/>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BRITAIN</a:t>
            </a:r>
          </a:p>
        </p:txBody>
      </p:sp>
      <p:sp>
        <p:nvSpPr>
          <p:cNvPr id="3" name="Slide Number Placeholder 2">
            <a:extLst>
              <a:ext uri="{FF2B5EF4-FFF2-40B4-BE49-F238E27FC236}">
                <a16:creationId xmlns:a16="http://schemas.microsoft.com/office/drawing/2014/main" id="{522858FD-DBA9-562D-B229-71E22A5FFC1D}"/>
              </a:ext>
            </a:extLst>
          </p:cNvPr>
          <p:cNvSpPr>
            <a:spLocks noGrp="1"/>
          </p:cNvSpPr>
          <p:nvPr>
            <p:ph type="sldNum" sz="quarter" idx="12"/>
          </p:nvPr>
        </p:nvSpPr>
        <p:spPr/>
        <p:txBody>
          <a:bodyPr/>
          <a:lstStyle/>
          <a:p>
            <a:fld id="{049B68FF-4BD3-4446-81B2-CA7BDFCB79E8}" type="slidenum">
              <a:rPr lang="en-US" altLang="en-US" smtClean="0"/>
              <a:pPr/>
              <a:t>8</a:t>
            </a:fld>
            <a:endParaRPr lang="en-US" altLang="en-US"/>
          </a:p>
        </p:txBody>
      </p:sp>
      <p:sp>
        <p:nvSpPr>
          <p:cNvPr id="7" name="TextBox 6">
            <a:extLst>
              <a:ext uri="{FF2B5EF4-FFF2-40B4-BE49-F238E27FC236}">
                <a16:creationId xmlns:a16="http://schemas.microsoft.com/office/drawing/2014/main" id="{B6B97943-9AEB-0B69-406F-50747F47B81A}"/>
              </a:ext>
            </a:extLst>
          </p:cNvPr>
          <p:cNvSpPr txBox="1"/>
          <p:nvPr/>
        </p:nvSpPr>
        <p:spPr>
          <a:xfrm>
            <a:off x="1219200" y="838200"/>
            <a:ext cx="6705600" cy="400110"/>
          </a:xfrm>
          <a:prstGeom prst="rect">
            <a:avLst/>
          </a:prstGeom>
          <a:solidFill>
            <a:srgbClr val="DBEEF4"/>
          </a:solidFill>
          <a:ln>
            <a:solidFill>
              <a:srgbClr val="DBEEF4"/>
            </a:solidFill>
          </a:ln>
        </p:spPr>
        <p:txBody>
          <a:bodyPr wrap="square" rtlCol="0">
            <a:spAutoFit/>
          </a:bodyPr>
          <a:lstStyle/>
          <a:p>
            <a:r>
              <a:rPr lang="en-US" sz="2000" dirty="0">
                <a:latin typeface="+mn-lt"/>
              </a:rPr>
              <a:t>Turnout has generally decreased in established democracies.</a:t>
            </a:r>
          </a:p>
        </p:txBody>
      </p:sp>
    </p:spTree>
    <p:extLst>
      <p:ext uri="{BB962C8B-B14F-4D97-AF65-F5344CB8AC3E}">
        <p14:creationId xmlns:p14="http://schemas.microsoft.com/office/powerpoint/2010/main" val="203722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162801" y="495926"/>
            <a:ext cx="1447799" cy="181588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C00000"/>
                </a:solidFill>
                <a:latin typeface="+mn-lt"/>
                <a:ea typeface="Times New Roman" panose="02020603050405020304" pitchFamily="18" charset="0"/>
              </a:rPr>
              <a:t>Voting</a:t>
            </a:r>
            <a:r>
              <a:rPr kumimoji="0" lang="en-US" altLang="en-US" sz="2800" i="0" u="none" strike="noStrike" cap="none" normalizeH="0" dirty="0">
                <a:ln>
                  <a:noFill/>
                </a:ln>
                <a:solidFill>
                  <a:srgbClr val="C00000"/>
                </a:solidFill>
                <a:latin typeface="+mn-lt"/>
                <a:ea typeface="Times New Roman" panose="02020603050405020304" pitchFamily="18" charset="0"/>
              </a:rPr>
              <a:t> </a:t>
            </a:r>
            <a:r>
              <a:rPr lang="en-US" altLang="en-US" sz="2800" dirty="0">
                <a:solidFill>
                  <a:srgbClr val="C00000"/>
                </a:solidFill>
                <a:latin typeface="+mn-lt"/>
                <a:ea typeface="Times New Roman" panose="02020603050405020304" pitchFamily="18" charset="0"/>
              </a:rPr>
              <a:t>Turnout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C00000"/>
                </a:solidFill>
                <a:latin typeface="+mn-lt"/>
                <a:ea typeface="Times New Roman" panose="02020603050405020304" pitchFamily="18" charset="0"/>
              </a:rPr>
              <a:t>over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C00000"/>
                </a:solidFill>
                <a:latin typeface="+mn-lt"/>
                <a:ea typeface="Times New Roman" panose="02020603050405020304" pitchFamily="18" charset="0"/>
              </a:rPr>
              <a:t>Time</a:t>
            </a:r>
            <a:endParaRPr kumimoji="0" lang="en-US" altLang="en-US" sz="2800" i="0" u="none" strike="noStrike" cap="none" normalizeH="0" baseline="0" dirty="0">
              <a:ln>
                <a:noFill/>
              </a:ln>
              <a:solidFill>
                <a:srgbClr val="C0000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631567317"/>
              </p:ext>
            </p:extLst>
          </p:nvPr>
        </p:nvGraphicFramePr>
        <p:xfrm>
          <a:off x="7021706" y="2971800"/>
          <a:ext cx="1817495" cy="1219200"/>
        </p:xfrm>
        <a:graphic>
          <a:graphicData uri="http://schemas.openxmlformats.org/drawingml/2006/table">
            <a:tbl>
              <a:tblPr>
                <a:tableStyleId>{5C22544A-7EE6-4342-B048-85BDC9FD1C3A}</a:tableStyleId>
              </a:tblPr>
              <a:tblGrid>
                <a:gridCol w="141094">
                  <a:extLst>
                    <a:ext uri="{9D8B030D-6E8A-4147-A177-3AD203B41FA5}">
                      <a16:colId xmlns:a16="http://schemas.microsoft.com/office/drawing/2014/main" val="1105033411"/>
                    </a:ext>
                  </a:extLst>
                </a:gridCol>
                <a:gridCol w="400520">
                  <a:extLst>
                    <a:ext uri="{9D8B030D-6E8A-4147-A177-3AD203B41FA5}">
                      <a16:colId xmlns:a16="http://schemas.microsoft.com/office/drawing/2014/main" val="2660678591"/>
                    </a:ext>
                  </a:extLst>
                </a:gridCol>
                <a:gridCol w="174116">
                  <a:extLst>
                    <a:ext uri="{9D8B030D-6E8A-4147-A177-3AD203B41FA5}">
                      <a16:colId xmlns:a16="http://schemas.microsoft.com/office/drawing/2014/main" val="557486913"/>
                    </a:ext>
                  </a:extLst>
                </a:gridCol>
                <a:gridCol w="174116">
                  <a:extLst>
                    <a:ext uri="{9D8B030D-6E8A-4147-A177-3AD203B41FA5}">
                      <a16:colId xmlns:a16="http://schemas.microsoft.com/office/drawing/2014/main" val="1262641491"/>
                    </a:ext>
                  </a:extLst>
                </a:gridCol>
                <a:gridCol w="173752">
                  <a:extLst>
                    <a:ext uri="{9D8B030D-6E8A-4147-A177-3AD203B41FA5}">
                      <a16:colId xmlns:a16="http://schemas.microsoft.com/office/drawing/2014/main" val="3554123415"/>
                    </a:ext>
                  </a:extLst>
                </a:gridCol>
                <a:gridCol w="174116">
                  <a:extLst>
                    <a:ext uri="{9D8B030D-6E8A-4147-A177-3AD203B41FA5}">
                      <a16:colId xmlns:a16="http://schemas.microsoft.com/office/drawing/2014/main" val="1837373236"/>
                    </a:ext>
                  </a:extLst>
                </a:gridCol>
                <a:gridCol w="173752">
                  <a:extLst>
                    <a:ext uri="{9D8B030D-6E8A-4147-A177-3AD203B41FA5}">
                      <a16:colId xmlns:a16="http://schemas.microsoft.com/office/drawing/2014/main" val="1966884214"/>
                    </a:ext>
                  </a:extLst>
                </a:gridCol>
                <a:gridCol w="173390">
                  <a:extLst>
                    <a:ext uri="{9D8B030D-6E8A-4147-A177-3AD203B41FA5}">
                      <a16:colId xmlns:a16="http://schemas.microsoft.com/office/drawing/2014/main" val="1964800162"/>
                    </a:ext>
                  </a:extLst>
                </a:gridCol>
                <a:gridCol w="232639">
                  <a:extLst>
                    <a:ext uri="{9D8B030D-6E8A-4147-A177-3AD203B41FA5}">
                      <a16:colId xmlns:a16="http://schemas.microsoft.com/office/drawing/2014/main" val="1550661847"/>
                    </a:ext>
                  </a:extLst>
                </a:gridCol>
              </a:tblGrid>
              <a:tr h="283646">
                <a:tc>
                  <a:txBody>
                    <a:bodyPr/>
                    <a:lstStyle/>
                    <a:p>
                      <a:pPr marL="0" marR="0" hangingPunct="0">
                        <a:lnSpc>
                          <a:spcPct val="100000"/>
                        </a:lnSpc>
                        <a:spcBef>
                          <a:spcPts val="0"/>
                        </a:spcBef>
                        <a:spcAft>
                          <a:spcPts val="0"/>
                        </a:spcAft>
                      </a:pPr>
                      <a:r>
                        <a:rPr lang="en-GB"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492" marR="43492" marT="0" marB="0">
                    <a:noFill/>
                  </a:tcPr>
                </a:tc>
                <a:tc gridSpan="8">
                  <a:txBody>
                    <a:bodyPr/>
                    <a:lstStyle/>
                    <a:p>
                      <a:pPr marL="0" marR="0" algn="l" defTabSz="365760" hangingPunct="0">
                        <a:lnSpc>
                          <a:spcPct val="100000"/>
                        </a:lnSpc>
                        <a:spcBef>
                          <a:spcPts val="0"/>
                        </a:spcBef>
                        <a:spcAft>
                          <a:spcPts val="0"/>
                        </a:spcAft>
                      </a:pPr>
                      <a:r>
                        <a:rPr lang="en-GB" sz="2000" dirty="0">
                          <a:effectLst/>
                        </a:rPr>
                        <a:t>Turnout is decreasing in most democracies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492" marR="43492" marT="0" marB="0">
                    <a:solidFill>
                      <a:srgbClr val="DBEE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7046698"/>
                  </a:ext>
                </a:extLst>
              </a:tr>
            </a:tbl>
          </a:graphicData>
        </a:graphic>
      </p:graphicFrame>
      <p:pic>
        <p:nvPicPr>
          <p:cNvPr id="7" name="Picture 6">
            <a:extLst>
              <a:ext uri="{FF2B5EF4-FFF2-40B4-BE49-F238E27FC236}">
                <a16:creationId xmlns:a16="http://schemas.microsoft.com/office/drawing/2014/main" id="{29E7BC6B-182D-EE82-71DC-159E9F66FB76}"/>
              </a:ext>
            </a:extLst>
          </p:cNvPr>
          <p:cNvPicPr>
            <a:picLocks noChangeAspect="1"/>
          </p:cNvPicPr>
          <p:nvPr/>
        </p:nvPicPr>
        <p:blipFill>
          <a:blip r:embed="rId2"/>
          <a:stretch>
            <a:fillRect/>
          </a:stretch>
        </p:blipFill>
        <p:spPr>
          <a:xfrm>
            <a:off x="2122294" y="-76200"/>
            <a:ext cx="4899412" cy="6858000"/>
          </a:xfrm>
          <a:prstGeom prst="rect">
            <a:avLst/>
          </a:prstGeom>
        </p:spPr>
      </p:pic>
      <p:sp>
        <p:nvSpPr>
          <p:cNvPr id="2" name="Slide Number Placeholder 1">
            <a:extLst>
              <a:ext uri="{FF2B5EF4-FFF2-40B4-BE49-F238E27FC236}">
                <a16:creationId xmlns:a16="http://schemas.microsoft.com/office/drawing/2014/main" id="{A5133741-2CAD-DC55-8904-472FFA725AC5}"/>
              </a:ext>
            </a:extLst>
          </p:cNvPr>
          <p:cNvSpPr>
            <a:spLocks noGrp="1"/>
          </p:cNvSpPr>
          <p:nvPr>
            <p:ph type="sldNum" sz="quarter" idx="12"/>
          </p:nvPr>
        </p:nvSpPr>
        <p:spPr/>
        <p:txBody>
          <a:bodyPr/>
          <a:lstStyle/>
          <a:p>
            <a:fld id="{049B68FF-4BD3-4446-81B2-CA7BDFCB79E8}"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862</TotalTime>
  <Words>862</Words>
  <Application>Microsoft Office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Amount of Electing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C &amp; M Digitals (P)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Timothy Hellwig</cp:lastModifiedBy>
  <cp:revision>55</cp:revision>
  <dcterms:created xsi:type="dcterms:W3CDTF">2013-06-20T12:50:57Z</dcterms:created>
  <dcterms:modified xsi:type="dcterms:W3CDTF">2026-01-30T21:34:16Z</dcterms:modified>
</cp:coreProperties>
</file>