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8" r:id="rId3"/>
    <p:sldId id="270" r:id="rId4"/>
    <p:sldId id="283" r:id="rId5"/>
    <p:sldId id="269" r:id="rId6"/>
    <p:sldId id="282" r:id="rId7"/>
    <p:sldId id="284" r:id="rId8"/>
    <p:sldId id="273" r:id="rId9"/>
    <p:sldId id="258" r:id="rId10"/>
    <p:sldId id="277" r:id="rId11"/>
    <p:sldId id="272" r:id="rId12"/>
    <p:sldId id="266" r:id="rId13"/>
    <p:sldId id="279" r:id="rId14"/>
    <p:sldId id="267" r:id="rId15"/>
    <p:sldId id="260" r:id="rId16"/>
    <p:sldId id="261" r:id="rId17"/>
    <p:sldId id="274" r:id="rId18"/>
    <p:sldId id="281" r:id="rId19"/>
    <p:sldId id="275" r:id="rId20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04" autoAdjust="0"/>
  </p:normalViewPr>
  <p:slideViewPr>
    <p:cSldViewPr>
      <p:cViewPr varScale="1">
        <p:scale>
          <a:sx n="83" d="100"/>
          <a:sy n="83" d="100"/>
        </p:scale>
        <p:origin x="10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05289723399961"/>
          <c:y val="2.9550179193525161E-2"/>
          <c:w val="0.61682478714550926"/>
          <c:h val="0.859372755789118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Knowledge</c:v>
                </c:pt>
                <c:pt idx="3">
                  <c:v>Sat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4-4125-B0C5-7BE16BD784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Knowledge</c:v>
                </c:pt>
                <c:pt idx="3">
                  <c:v>Sat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4-4125-B0C5-7BE16BD784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UK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Knowledge</c:v>
                </c:pt>
                <c:pt idx="3">
                  <c:v>Sat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24-4125-B0C5-7BE16BD784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noFill/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Knowledge</c:v>
                </c:pt>
                <c:pt idx="3">
                  <c:v>Sat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4-4125-B0C5-7BE16BD78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975823"/>
        <c:axId val="1806966671"/>
      </c:barChart>
      <c:catAx>
        <c:axId val="1806975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317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966671"/>
        <c:crosses val="autoZero"/>
        <c:auto val="1"/>
        <c:lblAlgn val="ctr"/>
        <c:lblOffset val="90"/>
        <c:noMultiLvlLbl val="0"/>
      </c:catAx>
      <c:valAx>
        <c:axId val="1806966671"/>
        <c:scaling>
          <c:orientation val="minMax"/>
          <c:max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Standardized Regression Coefficients</a:t>
                </a:r>
              </a:p>
            </c:rich>
          </c:tx>
          <c:layout>
            <c:manualLayout>
              <c:xMode val="edge"/>
              <c:yMode val="edge"/>
              <c:x val="0.31678719967696345"/>
              <c:y val="0.952553806209565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97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</c:v>
                </c:pt>
                <c:pt idx="1">
                  <c:v>L/R (Right)</c:v>
                </c:pt>
                <c:pt idx="2">
                  <c:v>Pol Interest</c:v>
                </c:pt>
                <c:pt idx="3">
                  <c:v>Impc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0.12</c:v>
                </c:pt>
                <c:pt idx="1">
                  <c:v>0.01</c:v>
                </c:pt>
                <c:pt idx="2">
                  <c:v>0.23</c:v>
                </c:pt>
                <c:pt idx="3">
                  <c:v>0.11</c:v>
                </c:pt>
                <c:pt idx="4">
                  <c:v>0.06</c:v>
                </c:pt>
                <c:pt idx="5">
                  <c:v>0.05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A-4307-8675-4E81EFA7F6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</c:v>
                </c:pt>
                <c:pt idx="1">
                  <c:v>L/R (Right)</c:v>
                </c:pt>
                <c:pt idx="2">
                  <c:v>Pol Interest</c:v>
                </c:pt>
                <c:pt idx="3">
                  <c:v>Impc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0.08</c:v>
                </c:pt>
                <c:pt idx="1">
                  <c:v>0.05</c:v>
                </c:pt>
                <c:pt idx="2">
                  <c:v>0.18</c:v>
                </c:pt>
                <c:pt idx="3">
                  <c:v>7.0000000000000007E-2</c:v>
                </c:pt>
                <c:pt idx="4">
                  <c:v>0.02</c:v>
                </c:pt>
                <c:pt idx="5">
                  <c:v>0.23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2A-4307-8675-4E81EFA7F6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</c:v>
                </c:pt>
                <c:pt idx="1">
                  <c:v>L/R (Right)</c:v>
                </c:pt>
                <c:pt idx="2">
                  <c:v>Pol Interest</c:v>
                </c:pt>
                <c:pt idx="3">
                  <c:v>Impc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0.05</c:v>
                </c:pt>
                <c:pt idx="1">
                  <c:v>0</c:v>
                </c:pt>
                <c:pt idx="2">
                  <c:v>0.3</c:v>
                </c:pt>
                <c:pt idx="3">
                  <c:v>0.17</c:v>
                </c:pt>
                <c:pt idx="4">
                  <c:v>0.03</c:v>
                </c:pt>
                <c:pt idx="5">
                  <c:v>0.19</c:v>
                </c:pt>
                <c:pt idx="6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2A-4307-8675-4E81EFA7F6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</c:v>
                </c:pt>
                <c:pt idx="1">
                  <c:v>L/R (Right)</c:v>
                </c:pt>
                <c:pt idx="2">
                  <c:v>Pol Interest</c:v>
                </c:pt>
                <c:pt idx="3">
                  <c:v>Impc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0.04</c:v>
                </c:pt>
                <c:pt idx="1">
                  <c:v>0.03</c:v>
                </c:pt>
                <c:pt idx="2">
                  <c:v>0.26</c:v>
                </c:pt>
                <c:pt idx="3">
                  <c:v>0.2</c:v>
                </c:pt>
                <c:pt idx="4">
                  <c:v>0.01</c:v>
                </c:pt>
                <c:pt idx="5">
                  <c:v>0.17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2A-4307-8675-4E81EFA7F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975823"/>
        <c:axId val="1806966671"/>
      </c:barChart>
      <c:catAx>
        <c:axId val="1806975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966671"/>
        <c:crosses val="autoZero"/>
        <c:auto val="1"/>
        <c:lblAlgn val="ctr"/>
        <c:lblOffset val="100"/>
        <c:noMultiLvlLbl val="0"/>
      </c:catAx>
      <c:valAx>
        <c:axId val="1806966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Standardized Regression Coefficient</a:t>
                </a:r>
              </a:p>
            </c:rich>
          </c:tx>
          <c:layout>
            <c:manualLayout>
              <c:xMode val="edge"/>
              <c:yMode val="edge"/>
              <c:x val="0.27053289445376705"/>
              <c:y val="0.920452703463840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97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3844134867757"/>
          <c:y val="1.7027027884880145E-2"/>
          <c:w val="0.61682478714550926"/>
          <c:h val="0.859372755789118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Knowledge</c:v>
                </c:pt>
                <c:pt idx="3">
                  <c:v>Sat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0.11</c:v>
                </c:pt>
                <c:pt idx="1">
                  <c:v>0.02</c:v>
                </c:pt>
                <c:pt idx="2">
                  <c:v>0.11</c:v>
                </c:pt>
                <c:pt idx="3">
                  <c:v>-0.02</c:v>
                </c:pt>
                <c:pt idx="4">
                  <c:v>-0.1</c:v>
                </c:pt>
                <c:pt idx="5">
                  <c:v>0.14000000000000001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4-4125-B0C5-7BE16BD784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Knowledge</c:v>
                </c:pt>
                <c:pt idx="3">
                  <c:v>Sat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0.11</c:v>
                </c:pt>
                <c:pt idx="1">
                  <c:v>-0.1</c:v>
                </c:pt>
                <c:pt idx="2">
                  <c:v>0.1</c:v>
                </c:pt>
                <c:pt idx="3">
                  <c:v>7.0000000000000007E-2</c:v>
                </c:pt>
                <c:pt idx="4">
                  <c:v>-0.06</c:v>
                </c:pt>
                <c:pt idx="5">
                  <c:v>0.03</c:v>
                </c:pt>
                <c:pt idx="6">
                  <c:v>-0.01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4-4125-B0C5-7BE16BD784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Knowledge</c:v>
                </c:pt>
                <c:pt idx="3">
                  <c:v>Sat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-0.01</c:v>
                </c:pt>
                <c:pt idx="1">
                  <c:v>-0.01</c:v>
                </c:pt>
                <c:pt idx="2">
                  <c:v>0.13</c:v>
                </c:pt>
                <c:pt idx="3">
                  <c:v>0.06</c:v>
                </c:pt>
                <c:pt idx="4">
                  <c:v>-0.09</c:v>
                </c:pt>
                <c:pt idx="5">
                  <c:v>7.0000000000000007E-2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24-4125-B0C5-7BE16BD784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Knowledge</c:v>
                </c:pt>
                <c:pt idx="3">
                  <c:v>Sat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0.08</c:v>
                </c:pt>
                <c:pt idx="1">
                  <c:v>0.02</c:v>
                </c:pt>
                <c:pt idx="2">
                  <c:v>0.21</c:v>
                </c:pt>
                <c:pt idx="3">
                  <c:v>0.05</c:v>
                </c:pt>
                <c:pt idx="4">
                  <c:v>0.03</c:v>
                </c:pt>
                <c:pt idx="5">
                  <c:v>0.14000000000000001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4-4125-B0C5-7BE16BD78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975823"/>
        <c:axId val="1806966671"/>
      </c:barChart>
      <c:catAx>
        <c:axId val="1806975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966671"/>
        <c:crosses val="autoZero"/>
        <c:auto val="1"/>
        <c:lblAlgn val="ctr"/>
        <c:lblOffset val="90"/>
        <c:noMultiLvlLbl val="0"/>
      </c:catAx>
      <c:valAx>
        <c:axId val="1806966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dirty="0"/>
                  <a:t>Standardized Regression Coefficients</a:t>
                </a:r>
              </a:p>
            </c:rich>
          </c:tx>
          <c:layout>
            <c:manualLayout>
              <c:xMode val="edge"/>
              <c:yMode val="edge"/>
              <c:x val="0.30909493630369372"/>
              <c:y val="0.952553763440860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97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6985806581869587"/>
          <c:y val="0.27198192850913772"/>
          <c:w val="0.20806555278151206"/>
          <c:h val="0.1894458555583777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Pol interest</c:v>
                </c:pt>
                <c:pt idx="3">
                  <c:v>Impc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0.09</c:v>
                </c:pt>
                <c:pt idx="1">
                  <c:v>0</c:v>
                </c:pt>
                <c:pt idx="2">
                  <c:v>0.16</c:v>
                </c:pt>
                <c:pt idx="3">
                  <c:v>-0.02</c:v>
                </c:pt>
                <c:pt idx="4">
                  <c:v>-0.04</c:v>
                </c:pt>
                <c:pt idx="5">
                  <c:v>-0.03</c:v>
                </c:pt>
                <c:pt idx="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F-451B-851C-4057F092857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Pol interest</c:v>
                </c:pt>
                <c:pt idx="3">
                  <c:v>Impc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0.19</c:v>
                </c:pt>
                <c:pt idx="1">
                  <c:v>-7.0000000000000007E-2</c:v>
                </c:pt>
                <c:pt idx="2">
                  <c:v>0.21</c:v>
                </c:pt>
                <c:pt idx="3">
                  <c:v>0.03</c:v>
                </c:pt>
                <c:pt idx="4">
                  <c:v>0.02</c:v>
                </c:pt>
                <c:pt idx="5">
                  <c:v>0.08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CF-451B-851C-4057F092857D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Pol interest</c:v>
                </c:pt>
                <c:pt idx="3">
                  <c:v>Impc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0.16</c:v>
                </c:pt>
                <c:pt idx="1">
                  <c:v>-7.0000000000000007E-2</c:v>
                </c:pt>
                <c:pt idx="2">
                  <c:v>0.27</c:v>
                </c:pt>
                <c:pt idx="3">
                  <c:v>0.05</c:v>
                </c:pt>
                <c:pt idx="4">
                  <c:v>-0.04</c:v>
                </c:pt>
                <c:pt idx="5">
                  <c:v>0.17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CF-451B-851C-4057F0928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975823"/>
        <c:axId val="1806966671"/>
      </c:barChart>
      <c:catAx>
        <c:axId val="1806975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966671"/>
        <c:crosses val="autoZero"/>
        <c:auto val="1"/>
        <c:lblAlgn val="ctr"/>
        <c:lblOffset val="90"/>
        <c:noMultiLvlLbl val="0"/>
      </c:catAx>
      <c:valAx>
        <c:axId val="1806966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/>
                  <a:t>Standardized Regression Coefficients</a:t>
                </a:r>
              </a:p>
            </c:rich>
          </c:tx>
          <c:layout>
            <c:manualLayout>
              <c:xMode val="edge"/>
              <c:yMode val="edge"/>
              <c:x val="0.31030279751616413"/>
              <c:y val="0.925338470988998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97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8737589051368584"/>
          <c:y val="0.2394672867078419"/>
          <c:w val="0.19833839520059993"/>
          <c:h val="0.1838429957009022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313805774278215"/>
          <c:y val="4.2513148204628468E-2"/>
          <c:w val="0.55460871391076116"/>
          <c:h val="0.83291905020494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Knowledge</c:v>
                </c:pt>
                <c:pt idx="3">
                  <c:v>Sat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0.12</c:v>
                </c:pt>
                <c:pt idx="1">
                  <c:v>-0.01</c:v>
                </c:pt>
                <c:pt idx="2">
                  <c:v>0</c:v>
                </c:pt>
                <c:pt idx="3">
                  <c:v>-0.06</c:v>
                </c:pt>
                <c:pt idx="4">
                  <c:v>-0.06</c:v>
                </c:pt>
                <c:pt idx="5">
                  <c:v>0.08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8D-4129-83A0-0CE0A45031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Knowledge</c:v>
                </c:pt>
                <c:pt idx="3">
                  <c:v>Sat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0.16</c:v>
                </c:pt>
                <c:pt idx="1">
                  <c:v>-0.16</c:v>
                </c:pt>
                <c:pt idx="2">
                  <c:v>0.13</c:v>
                </c:pt>
                <c:pt idx="3">
                  <c:v>-0.05</c:v>
                </c:pt>
                <c:pt idx="4">
                  <c:v>-0.05</c:v>
                </c:pt>
                <c:pt idx="5">
                  <c:v>0.01</c:v>
                </c:pt>
                <c:pt idx="6">
                  <c:v>-0.01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8D-4129-83A0-0CE0A45031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Knowledge</c:v>
                </c:pt>
                <c:pt idx="3">
                  <c:v>Sat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0.08</c:v>
                </c:pt>
                <c:pt idx="1">
                  <c:v>0.04</c:v>
                </c:pt>
                <c:pt idx="2">
                  <c:v>0.08</c:v>
                </c:pt>
                <c:pt idx="3">
                  <c:v>-0.01</c:v>
                </c:pt>
                <c:pt idx="4">
                  <c:v>-0.01</c:v>
                </c:pt>
                <c:pt idx="5">
                  <c:v>-0.02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8D-4129-83A0-0CE0A450318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Knowledge</c:v>
                </c:pt>
                <c:pt idx="3">
                  <c:v>Sat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0.04</c:v>
                </c:pt>
                <c:pt idx="1">
                  <c:v>0.04</c:v>
                </c:pt>
                <c:pt idx="2">
                  <c:v>0.13</c:v>
                </c:pt>
                <c:pt idx="3">
                  <c:v>-0.05</c:v>
                </c:pt>
                <c:pt idx="4">
                  <c:v>0.05</c:v>
                </c:pt>
                <c:pt idx="5">
                  <c:v>-0.06</c:v>
                </c:pt>
                <c:pt idx="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8D-4129-83A0-0CE0A4503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975823"/>
        <c:axId val="1806966671"/>
      </c:barChart>
      <c:catAx>
        <c:axId val="1806975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966671"/>
        <c:crosses val="autoZero"/>
        <c:auto val="1"/>
        <c:lblAlgn val="ctr"/>
        <c:lblOffset val="90"/>
        <c:noMultiLvlLbl val="0"/>
      </c:catAx>
      <c:valAx>
        <c:axId val="1806966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dirty="0"/>
                  <a:t>Standardized Regression</a:t>
                </a:r>
                <a:r>
                  <a:rPr lang="en-US" sz="1800" b="0" i="0" baseline="0" dirty="0"/>
                  <a:t> Coefficients</a:t>
                </a:r>
                <a:endParaRPr lang="en-US" sz="1800" b="0" i="0" dirty="0"/>
              </a:p>
            </c:rich>
          </c:tx>
          <c:layout>
            <c:manualLayout>
              <c:xMode val="edge"/>
              <c:yMode val="edge"/>
              <c:x val="0.26926677165354329"/>
              <c:y val="0.91503265664402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97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5226166644423675"/>
          <c:y val="0.29226468991065918"/>
          <c:w val="0.24773833355576316"/>
          <c:h val="0.1835229005646103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75206452851932"/>
          <c:y val="5.0221565731166914E-2"/>
          <c:w val="0.63627245374815955"/>
          <c:h val="0.810132008978936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Pol Interest</c:v>
                </c:pt>
                <c:pt idx="3">
                  <c:v>Impc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0.21</c:v>
                </c:pt>
                <c:pt idx="1">
                  <c:v>-0.16</c:v>
                </c:pt>
                <c:pt idx="2">
                  <c:v>0.26</c:v>
                </c:pt>
                <c:pt idx="3">
                  <c:v>0.01</c:v>
                </c:pt>
                <c:pt idx="4">
                  <c:v>0.04</c:v>
                </c:pt>
                <c:pt idx="5">
                  <c:v>-0.09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2-4D9D-A282-7A44D3E549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Pol Interest</c:v>
                </c:pt>
                <c:pt idx="3">
                  <c:v>Impc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0.15</c:v>
                </c:pt>
                <c:pt idx="1">
                  <c:v>-0.18</c:v>
                </c:pt>
                <c:pt idx="2">
                  <c:v>0.23</c:v>
                </c:pt>
                <c:pt idx="3">
                  <c:v>0.09</c:v>
                </c:pt>
                <c:pt idx="4">
                  <c:v>0</c:v>
                </c:pt>
                <c:pt idx="5">
                  <c:v>-0.04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02-4D9D-A282-7A44D3E549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Pol Interest</c:v>
                </c:pt>
                <c:pt idx="3">
                  <c:v>Impc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0.15</c:v>
                </c:pt>
                <c:pt idx="1">
                  <c:v>-0.22</c:v>
                </c:pt>
                <c:pt idx="2">
                  <c:v>0.25</c:v>
                </c:pt>
                <c:pt idx="3">
                  <c:v>0.09</c:v>
                </c:pt>
                <c:pt idx="4">
                  <c:v>0</c:v>
                </c:pt>
                <c:pt idx="5">
                  <c:v>0.03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02-4D9D-A282-7A44D3E549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Pol Interest</c:v>
                </c:pt>
                <c:pt idx="3">
                  <c:v>Impc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0.14000000000000001</c:v>
                </c:pt>
                <c:pt idx="1">
                  <c:v>-0.19</c:v>
                </c:pt>
                <c:pt idx="2">
                  <c:v>0.27</c:v>
                </c:pt>
                <c:pt idx="3">
                  <c:v>0.1</c:v>
                </c:pt>
                <c:pt idx="4">
                  <c:v>0.01</c:v>
                </c:pt>
                <c:pt idx="5">
                  <c:v>0.11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02-4D9D-A282-7A44D3E54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975823"/>
        <c:axId val="1806966671"/>
      </c:barChart>
      <c:catAx>
        <c:axId val="1806975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966671"/>
        <c:crosses val="autoZero"/>
        <c:auto val="1"/>
        <c:lblAlgn val="ctr"/>
        <c:lblOffset val="90"/>
        <c:noMultiLvlLbl val="0"/>
      </c:catAx>
      <c:valAx>
        <c:axId val="1806966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/>
                  <a:t>Standardized Regression Coeffiicients</a:t>
                </a:r>
              </a:p>
            </c:rich>
          </c:tx>
          <c:layout>
            <c:manualLayout>
              <c:xMode val="edge"/>
              <c:yMode val="edge"/>
              <c:x val="0.31000778753069258"/>
              <c:y val="0.934537309822702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97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176460523352519"/>
          <c:y val="0.19082543598674503"/>
          <c:w val="0.21120389219640229"/>
          <c:h val="0.204063716173409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>
          <a:lumMod val="20000"/>
          <a:lumOff val="80000"/>
        </a:schemeClr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57607023260027"/>
          <c:y val="5.3307976895232534E-2"/>
          <c:w val="0.565357950945787"/>
          <c:h val="0.85705624532442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Pol interest</c:v>
                </c:pt>
                <c:pt idx="3">
                  <c:v>Impc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0.09</c:v>
                </c:pt>
                <c:pt idx="1">
                  <c:v>-0.15</c:v>
                </c:pt>
                <c:pt idx="2">
                  <c:v>0.26</c:v>
                </c:pt>
                <c:pt idx="3">
                  <c:v>0.03</c:v>
                </c:pt>
                <c:pt idx="4">
                  <c:v>0.03</c:v>
                </c:pt>
                <c:pt idx="5">
                  <c:v>-0.35</c:v>
                </c:pt>
                <c:pt idx="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AC-4882-B926-530B908133A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Pol interest</c:v>
                </c:pt>
                <c:pt idx="3">
                  <c:v>Impc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0.12</c:v>
                </c:pt>
                <c:pt idx="1">
                  <c:v>-0.15</c:v>
                </c:pt>
                <c:pt idx="2">
                  <c:v>0.36</c:v>
                </c:pt>
                <c:pt idx="3">
                  <c:v>0.09</c:v>
                </c:pt>
                <c:pt idx="4">
                  <c:v>0.02</c:v>
                </c:pt>
                <c:pt idx="5">
                  <c:v>-0.18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AC-4882-B926-530B908133AD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Group members</c:v>
                </c:pt>
                <c:pt idx="1">
                  <c:v>L/R (Right)</c:v>
                </c:pt>
                <c:pt idx="2">
                  <c:v>Pol interest</c:v>
                </c:pt>
                <c:pt idx="3">
                  <c:v>Impc Democ</c:v>
                </c:pt>
                <c:pt idx="4">
                  <c:v>Gender (F)</c:v>
                </c:pt>
                <c:pt idx="5">
                  <c:v>Age</c:v>
                </c:pt>
                <c:pt idx="6">
                  <c:v>Higher education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0.11</c:v>
                </c:pt>
                <c:pt idx="1">
                  <c:v>-0.16</c:v>
                </c:pt>
                <c:pt idx="2">
                  <c:v>0.34</c:v>
                </c:pt>
                <c:pt idx="3">
                  <c:v>0.1</c:v>
                </c:pt>
                <c:pt idx="4">
                  <c:v>0.02</c:v>
                </c:pt>
                <c:pt idx="5">
                  <c:v>-0.13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AC-4882-B926-530B90813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6975823"/>
        <c:axId val="1806966671"/>
      </c:barChart>
      <c:catAx>
        <c:axId val="1806975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966671"/>
        <c:crosses val="autoZero"/>
        <c:auto val="1"/>
        <c:lblAlgn val="ctr"/>
        <c:lblOffset val="90"/>
        <c:noMultiLvlLbl val="0"/>
      </c:catAx>
      <c:valAx>
        <c:axId val="1806966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/>
                  <a:t>Standardized Regression</a:t>
                </a:r>
                <a:r>
                  <a:rPr lang="en-US" sz="1800" b="0" baseline="0"/>
                  <a:t> Coefficients</a:t>
                </a:r>
                <a:endParaRPr lang="en-US" sz="1800" b="0"/>
              </a:p>
            </c:rich>
          </c:tx>
          <c:layout>
            <c:manualLayout>
              <c:xMode val="edge"/>
              <c:yMode val="edge"/>
              <c:x val="0.21257195221286995"/>
              <c:y val="0.940966177874419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975823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4005611367544577"/>
          <c:y val="0.18323930284987461"/>
          <c:w val="0.25718096660331252"/>
          <c:h val="0.2556677460955464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EDDB5C-1BE9-41A5-B9A5-7DF90CFAEA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298A20-BF96-4EF0-A0DA-472DCAA42CD8}">
      <dgm:prSet custT="1"/>
      <dgm:spPr/>
      <dgm:t>
        <a:bodyPr/>
        <a:lstStyle/>
        <a:p>
          <a:r>
            <a:rPr lang="en-US" sz="2400" dirty="0"/>
            <a:t>Which citizens actually participate?</a:t>
          </a:r>
        </a:p>
      </dgm:t>
    </dgm:pt>
    <dgm:pt modelId="{CC1EBC4B-9E1B-4D9C-BE3A-C23C652B87D2}" type="parTrans" cxnId="{CFA46330-6828-4F6E-88DB-7BDE1285062C}">
      <dgm:prSet/>
      <dgm:spPr/>
      <dgm:t>
        <a:bodyPr/>
        <a:lstStyle/>
        <a:p>
          <a:endParaRPr lang="en-US"/>
        </a:p>
      </dgm:t>
    </dgm:pt>
    <dgm:pt modelId="{1A8E3E43-6D89-4F4F-A3A9-FA0901B342FA}" type="sibTrans" cxnId="{CFA46330-6828-4F6E-88DB-7BDE1285062C}">
      <dgm:prSet/>
      <dgm:spPr/>
      <dgm:t>
        <a:bodyPr/>
        <a:lstStyle/>
        <a:p>
          <a:endParaRPr lang="en-US"/>
        </a:p>
      </dgm:t>
    </dgm:pt>
    <dgm:pt modelId="{F3ED56CA-D02C-49BD-80E4-AC5D1BC7CD9A}">
      <dgm:prSet custT="1"/>
      <dgm:spPr/>
      <dgm:t>
        <a:bodyPr/>
        <a:lstStyle/>
        <a:p>
          <a:r>
            <a:rPr lang="en-US" sz="2400" dirty="0"/>
            <a:t>How does this vary across different forms of participation?</a:t>
          </a:r>
        </a:p>
      </dgm:t>
    </dgm:pt>
    <dgm:pt modelId="{2F7B394E-BC12-4D71-BE6B-1365163A6E5C}" type="parTrans" cxnId="{4C084446-F628-4897-A1C5-647A0C99821D}">
      <dgm:prSet/>
      <dgm:spPr/>
      <dgm:t>
        <a:bodyPr/>
        <a:lstStyle/>
        <a:p>
          <a:endParaRPr lang="en-US"/>
        </a:p>
      </dgm:t>
    </dgm:pt>
    <dgm:pt modelId="{515FC5D8-1109-4F60-9593-F037063A1B2C}" type="sibTrans" cxnId="{4C084446-F628-4897-A1C5-647A0C99821D}">
      <dgm:prSet/>
      <dgm:spPr/>
      <dgm:t>
        <a:bodyPr/>
        <a:lstStyle/>
        <a:p>
          <a:endParaRPr lang="en-US"/>
        </a:p>
      </dgm:t>
    </dgm:pt>
    <dgm:pt modelId="{B38E5160-7D02-42E6-8076-CBEA89B46E96}">
      <dgm:prSet custT="1"/>
      <dgm:spPr/>
      <dgm:t>
        <a:bodyPr/>
        <a:lstStyle/>
        <a:p>
          <a:r>
            <a:rPr lang="en-US" sz="2400" dirty="0"/>
            <a:t>How might democracies improve participation levels?</a:t>
          </a:r>
        </a:p>
      </dgm:t>
    </dgm:pt>
    <dgm:pt modelId="{51571744-5BA0-4B8A-8EB3-A7DC741F5518}" type="parTrans" cxnId="{A50E63FC-D911-4344-A8AB-B147DBA2C711}">
      <dgm:prSet/>
      <dgm:spPr/>
      <dgm:t>
        <a:bodyPr/>
        <a:lstStyle/>
        <a:p>
          <a:endParaRPr lang="en-US"/>
        </a:p>
      </dgm:t>
    </dgm:pt>
    <dgm:pt modelId="{A3FE2328-C0D8-4A3D-9D04-46DEAD2184AF}" type="sibTrans" cxnId="{A50E63FC-D911-4344-A8AB-B147DBA2C711}">
      <dgm:prSet/>
      <dgm:spPr/>
      <dgm:t>
        <a:bodyPr/>
        <a:lstStyle/>
        <a:p>
          <a:endParaRPr lang="en-US"/>
        </a:p>
      </dgm:t>
    </dgm:pt>
    <dgm:pt modelId="{80B62B2D-0EC9-4436-9B87-2DFFC50563ED}">
      <dgm:prSet custT="1"/>
      <dgm:spPr/>
      <dgm:t>
        <a:bodyPr/>
        <a:lstStyle/>
        <a:p>
          <a:r>
            <a:rPr lang="en-US" sz="2400" dirty="0"/>
            <a:t> What are the implications of  these patterns?</a:t>
          </a:r>
        </a:p>
      </dgm:t>
    </dgm:pt>
    <dgm:pt modelId="{A04B6A6B-9594-44D8-B049-0E7A9CF492CE}" type="parTrans" cxnId="{DF3AFB3E-F16A-4D39-B03F-8EEC86049D0A}">
      <dgm:prSet/>
      <dgm:spPr/>
      <dgm:t>
        <a:bodyPr/>
        <a:lstStyle/>
        <a:p>
          <a:endParaRPr lang="en-US"/>
        </a:p>
      </dgm:t>
    </dgm:pt>
    <dgm:pt modelId="{9F475F79-4D8B-4FD2-85E4-33AEFC8FB125}" type="sibTrans" cxnId="{DF3AFB3E-F16A-4D39-B03F-8EEC86049D0A}">
      <dgm:prSet/>
      <dgm:spPr/>
      <dgm:t>
        <a:bodyPr/>
        <a:lstStyle/>
        <a:p>
          <a:endParaRPr lang="en-US"/>
        </a:p>
      </dgm:t>
    </dgm:pt>
    <dgm:pt modelId="{94C7060F-D72C-45DB-A354-66E2EFB12E36}" type="pres">
      <dgm:prSet presAssocID="{DEEDDB5C-1BE9-41A5-B9A5-7DF90CFAEAF1}" presName="linear" presStyleCnt="0">
        <dgm:presLayoutVars>
          <dgm:animLvl val="lvl"/>
          <dgm:resizeHandles val="exact"/>
        </dgm:presLayoutVars>
      </dgm:prSet>
      <dgm:spPr/>
    </dgm:pt>
    <dgm:pt modelId="{2BA2DD92-6A2E-4181-96EC-331DDD681B2D}" type="pres">
      <dgm:prSet presAssocID="{7B298A20-BF96-4EF0-A0DA-472DCAA42CD8}" presName="parentText" presStyleLbl="node1" presStyleIdx="0" presStyleCnt="4" custLinFactY="-283952" custLinFactNeighborX="166" custLinFactNeighborY="-300000">
        <dgm:presLayoutVars>
          <dgm:chMax val="0"/>
          <dgm:bulletEnabled val="1"/>
        </dgm:presLayoutVars>
      </dgm:prSet>
      <dgm:spPr/>
    </dgm:pt>
    <dgm:pt modelId="{3C1EA64F-EB98-4E9F-9DB6-AAAD85013C08}" type="pres">
      <dgm:prSet presAssocID="{1A8E3E43-6D89-4F4F-A3A9-FA0901B342FA}" presName="spacer" presStyleCnt="0"/>
      <dgm:spPr/>
    </dgm:pt>
    <dgm:pt modelId="{B60BEECB-ABB5-4964-840A-0A9DDF4C8E99}" type="pres">
      <dgm:prSet presAssocID="{F3ED56CA-D02C-49BD-80E4-AC5D1BC7CD9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2714BC6-8A88-45B9-A31C-48566D51AA33}" type="pres">
      <dgm:prSet presAssocID="{515FC5D8-1109-4F60-9593-F037063A1B2C}" presName="spacer" presStyleCnt="0"/>
      <dgm:spPr/>
    </dgm:pt>
    <dgm:pt modelId="{34074E2C-3A86-4825-ADDA-31249913F221}" type="pres">
      <dgm:prSet presAssocID="{80B62B2D-0EC9-4436-9B87-2DFFC50563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EA5B3BD-49D7-4899-B6E6-B4F6FD06CAC1}" type="pres">
      <dgm:prSet presAssocID="{9F475F79-4D8B-4FD2-85E4-33AEFC8FB125}" presName="spacer" presStyleCnt="0"/>
      <dgm:spPr/>
    </dgm:pt>
    <dgm:pt modelId="{F2C98985-682C-4720-8612-972DD47028BB}" type="pres">
      <dgm:prSet presAssocID="{B38E5160-7D02-42E6-8076-CBEA89B46E9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FA46330-6828-4F6E-88DB-7BDE1285062C}" srcId="{DEEDDB5C-1BE9-41A5-B9A5-7DF90CFAEAF1}" destId="{7B298A20-BF96-4EF0-A0DA-472DCAA42CD8}" srcOrd="0" destOrd="0" parTransId="{CC1EBC4B-9E1B-4D9C-BE3A-C23C652B87D2}" sibTransId="{1A8E3E43-6D89-4F4F-A3A9-FA0901B342FA}"/>
    <dgm:cxn modelId="{9258B035-D502-49A2-8EB0-24748CD27530}" type="presOf" srcId="{B38E5160-7D02-42E6-8076-CBEA89B46E96}" destId="{F2C98985-682C-4720-8612-972DD47028BB}" srcOrd="0" destOrd="0" presId="urn:microsoft.com/office/officeart/2005/8/layout/vList2"/>
    <dgm:cxn modelId="{AFFA883A-477E-4E14-843B-2B21A1EB6879}" type="presOf" srcId="{DEEDDB5C-1BE9-41A5-B9A5-7DF90CFAEAF1}" destId="{94C7060F-D72C-45DB-A354-66E2EFB12E36}" srcOrd="0" destOrd="0" presId="urn:microsoft.com/office/officeart/2005/8/layout/vList2"/>
    <dgm:cxn modelId="{DF3AFB3E-F16A-4D39-B03F-8EEC86049D0A}" srcId="{DEEDDB5C-1BE9-41A5-B9A5-7DF90CFAEAF1}" destId="{80B62B2D-0EC9-4436-9B87-2DFFC50563ED}" srcOrd="2" destOrd="0" parTransId="{A04B6A6B-9594-44D8-B049-0E7A9CF492CE}" sibTransId="{9F475F79-4D8B-4FD2-85E4-33AEFC8FB125}"/>
    <dgm:cxn modelId="{4C084446-F628-4897-A1C5-647A0C99821D}" srcId="{DEEDDB5C-1BE9-41A5-B9A5-7DF90CFAEAF1}" destId="{F3ED56CA-D02C-49BD-80E4-AC5D1BC7CD9A}" srcOrd="1" destOrd="0" parTransId="{2F7B394E-BC12-4D71-BE6B-1365163A6E5C}" sibTransId="{515FC5D8-1109-4F60-9593-F037063A1B2C}"/>
    <dgm:cxn modelId="{E4BDC387-A358-4989-AD03-799CA0BFA70F}" type="presOf" srcId="{F3ED56CA-D02C-49BD-80E4-AC5D1BC7CD9A}" destId="{B60BEECB-ABB5-4964-840A-0A9DDF4C8E99}" srcOrd="0" destOrd="0" presId="urn:microsoft.com/office/officeart/2005/8/layout/vList2"/>
    <dgm:cxn modelId="{005325D7-35F2-4F50-8165-BC3394A97EAD}" type="presOf" srcId="{7B298A20-BF96-4EF0-A0DA-472DCAA42CD8}" destId="{2BA2DD92-6A2E-4181-96EC-331DDD681B2D}" srcOrd="0" destOrd="0" presId="urn:microsoft.com/office/officeart/2005/8/layout/vList2"/>
    <dgm:cxn modelId="{D01696F5-91DE-40C0-A5CC-4269DD4931A9}" type="presOf" srcId="{80B62B2D-0EC9-4436-9B87-2DFFC50563ED}" destId="{34074E2C-3A86-4825-ADDA-31249913F221}" srcOrd="0" destOrd="0" presId="urn:microsoft.com/office/officeart/2005/8/layout/vList2"/>
    <dgm:cxn modelId="{A50E63FC-D911-4344-A8AB-B147DBA2C711}" srcId="{DEEDDB5C-1BE9-41A5-B9A5-7DF90CFAEAF1}" destId="{B38E5160-7D02-42E6-8076-CBEA89B46E96}" srcOrd="3" destOrd="0" parTransId="{51571744-5BA0-4B8A-8EB3-A7DC741F5518}" sibTransId="{A3FE2328-C0D8-4A3D-9D04-46DEAD2184AF}"/>
    <dgm:cxn modelId="{CE0973DD-C6C4-42BC-9507-A56F03115493}" type="presParOf" srcId="{94C7060F-D72C-45DB-A354-66E2EFB12E36}" destId="{2BA2DD92-6A2E-4181-96EC-331DDD681B2D}" srcOrd="0" destOrd="0" presId="urn:microsoft.com/office/officeart/2005/8/layout/vList2"/>
    <dgm:cxn modelId="{7C1B0C46-9637-4F9D-8BF7-5612840C209F}" type="presParOf" srcId="{94C7060F-D72C-45DB-A354-66E2EFB12E36}" destId="{3C1EA64F-EB98-4E9F-9DB6-AAAD85013C08}" srcOrd="1" destOrd="0" presId="urn:microsoft.com/office/officeart/2005/8/layout/vList2"/>
    <dgm:cxn modelId="{77F7C549-6191-4A05-BE01-18CEF712CE25}" type="presParOf" srcId="{94C7060F-D72C-45DB-A354-66E2EFB12E36}" destId="{B60BEECB-ABB5-4964-840A-0A9DDF4C8E99}" srcOrd="2" destOrd="0" presId="urn:microsoft.com/office/officeart/2005/8/layout/vList2"/>
    <dgm:cxn modelId="{81D6E85A-4981-4D9F-9000-E6ECF1DB03A4}" type="presParOf" srcId="{94C7060F-D72C-45DB-A354-66E2EFB12E36}" destId="{F2714BC6-8A88-45B9-A31C-48566D51AA33}" srcOrd="3" destOrd="0" presId="urn:microsoft.com/office/officeart/2005/8/layout/vList2"/>
    <dgm:cxn modelId="{64FBB359-DF64-4BC3-927C-C27185459500}" type="presParOf" srcId="{94C7060F-D72C-45DB-A354-66E2EFB12E36}" destId="{34074E2C-3A86-4825-ADDA-31249913F221}" srcOrd="4" destOrd="0" presId="urn:microsoft.com/office/officeart/2005/8/layout/vList2"/>
    <dgm:cxn modelId="{A3742DED-6835-4934-B259-6D8B762FC325}" type="presParOf" srcId="{94C7060F-D72C-45DB-A354-66E2EFB12E36}" destId="{BEA5B3BD-49D7-4899-B6E6-B4F6FD06CAC1}" srcOrd="5" destOrd="0" presId="urn:microsoft.com/office/officeart/2005/8/layout/vList2"/>
    <dgm:cxn modelId="{75906912-7F3E-4137-AD13-92905164FAEE}" type="presParOf" srcId="{94C7060F-D72C-45DB-A354-66E2EFB12E36}" destId="{F2C98985-682C-4720-8612-972DD47028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5D7F65-02AC-4BAE-B9A7-680AB487C0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44CCBA06-3F9A-4D8E-AE14-055CDC52CA63}" type="pres">
      <dgm:prSet presAssocID="{4D5D7F65-02AC-4BAE-B9A7-680AB487C0F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C618A612-27B4-4650-86A7-3C26DFBA667C}" type="presOf" srcId="{4D5D7F65-02AC-4BAE-B9A7-680AB487C0F1}" destId="{44CCBA06-3F9A-4D8E-AE14-055CDC52CA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18F830-EF62-4FD7-B968-9100BE2E34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ACE2D2-7EE8-4587-9D68-54D0E805A025}">
      <dgm:prSet custT="1"/>
      <dgm:spPr/>
      <dgm:t>
        <a:bodyPr/>
        <a:lstStyle/>
        <a:p>
          <a:r>
            <a:rPr lang="en-US" sz="2200" dirty="0"/>
            <a:t>Because they can: Education, income, free time, and other resources</a:t>
          </a:r>
        </a:p>
      </dgm:t>
    </dgm:pt>
    <dgm:pt modelId="{C49F2488-B19F-4B2A-9162-F7919417DFF4}" type="parTrans" cxnId="{4A7FC939-C452-47CE-86BF-7694487274B5}">
      <dgm:prSet/>
      <dgm:spPr/>
      <dgm:t>
        <a:bodyPr/>
        <a:lstStyle/>
        <a:p>
          <a:endParaRPr lang="en-US"/>
        </a:p>
      </dgm:t>
    </dgm:pt>
    <dgm:pt modelId="{5F8629EE-81AA-4C8C-976E-C96C0895BDEE}" type="sibTrans" cxnId="{4A7FC939-C452-47CE-86BF-7694487274B5}">
      <dgm:prSet/>
      <dgm:spPr/>
      <dgm:t>
        <a:bodyPr/>
        <a:lstStyle/>
        <a:p>
          <a:endParaRPr lang="en-US"/>
        </a:p>
      </dgm:t>
    </dgm:pt>
    <dgm:pt modelId="{7311EAF1-9340-41DF-83BF-3787ED9D9A28}">
      <dgm:prSet custT="1"/>
      <dgm:spPr/>
      <dgm:t>
        <a:bodyPr/>
        <a:lstStyle/>
        <a:p>
          <a:r>
            <a:rPr lang="en-US" sz="2200" dirty="0"/>
            <a:t>Because they want to: Ideology, interest in politics, democratic norms</a:t>
          </a:r>
        </a:p>
      </dgm:t>
    </dgm:pt>
    <dgm:pt modelId="{6B73E4F6-62E3-4E8C-AF8E-9D82F045012F}" type="parTrans" cxnId="{89527611-AD7C-4383-9C91-684A2C20069E}">
      <dgm:prSet/>
      <dgm:spPr/>
      <dgm:t>
        <a:bodyPr/>
        <a:lstStyle/>
        <a:p>
          <a:endParaRPr lang="en-US"/>
        </a:p>
      </dgm:t>
    </dgm:pt>
    <dgm:pt modelId="{789C4D1D-6610-4486-B476-5D29BFEB1EB3}" type="sibTrans" cxnId="{89527611-AD7C-4383-9C91-684A2C20069E}">
      <dgm:prSet/>
      <dgm:spPr/>
      <dgm:t>
        <a:bodyPr/>
        <a:lstStyle/>
        <a:p>
          <a:endParaRPr lang="en-US"/>
        </a:p>
      </dgm:t>
    </dgm:pt>
    <dgm:pt modelId="{94D2FA6C-9DA4-4556-98EA-51087D155667}">
      <dgm:prSet custT="1"/>
      <dgm:spPr/>
      <dgm:t>
        <a:bodyPr/>
        <a:lstStyle/>
        <a:p>
          <a:r>
            <a:rPr lang="en-US" sz="2200" dirty="0"/>
            <a:t>Because someone asked them to: membership in a group or asked by friends.</a:t>
          </a:r>
        </a:p>
      </dgm:t>
    </dgm:pt>
    <dgm:pt modelId="{13C9189C-2E91-4392-AEB5-1621AFBBBEE6}" type="parTrans" cxnId="{B075E88A-5DF5-43C7-9BC6-ED0B75CB16EC}">
      <dgm:prSet/>
      <dgm:spPr/>
      <dgm:t>
        <a:bodyPr/>
        <a:lstStyle/>
        <a:p>
          <a:endParaRPr lang="en-US"/>
        </a:p>
      </dgm:t>
    </dgm:pt>
    <dgm:pt modelId="{F899B9AD-4309-42FB-B8F7-015FBBD94C73}" type="sibTrans" cxnId="{B075E88A-5DF5-43C7-9BC6-ED0B75CB16EC}">
      <dgm:prSet/>
      <dgm:spPr/>
      <dgm:t>
        <a:bodyPr/>
        <a:lstStyle/>
        <a:p>
          <a:endParaRPr lang="en-US"/>
        </a:p>
      </dgm:t>
    </dgm:pt>
    <dgm:pt modelId="{1228A97C-9CF9-4BAD-B1DE-16290C6D8177}">
      <dgm:prSet custT="1"/>
      <dgm:spPr/>
      <dgm:t>
        <a:bodyPr/>
        <a:lstStyle/>
        <a:p>
          <a:r>
            <a:rPr lang="en-US" sz="2200" dirty="0"/>
            <a:t>And they choose a method that matches their skills, their motivations, and their goals.</a:t>
          </a:r>
        </a:p>
      </dgm:t>
    </dgm:pt>
    <dgm:pt modelId="{1BB505D2-76F9-4576-985A-601384412C8C}" type="parTrans" cxnId="{8B9AA816-6E7A-4A1B-B3E6-50232A90E332}">
      <dgm:prSet/>
      <dgm:spPr/>
      <dgm:t>
        <a:bodyPr/>
        <a:lstStyle/>
        <a:p>
          <a:endParaRPr lang="en-US"/>
        </a:p>
      </dgm:t>
    </dgm:pt>
    <dgm:pt modelId="{17482816-EC5B-4E91-AF6B-1D4042B3E5B9}" type="sibTrans" cxnId="{8B9AA816-6E7A-4A1B-B3E6-50232A90E332}">
      <dgm:prSet/>
      <dgm:spPr/>
      <dgm:t>
        <a:bodyPr/>
        <a:lstStyle/>
        <a:p>
          <a:endParaRPr lang="en-US"/>
        </a:p>
      </dgm:t>
    </dgm:pt>
    <dgm:pt modelId="{C934722B-46FF-45D4-BFE3-CE8217B57451}" type="pres">
      <dgm:prSet presAssocID="{6518F830-EF62-4FD7-B968-9100BE2E3461}" presName="linear" presStyleCnt="0">
        <dgm:presLayoutVars>
          <dgm:animLvl val="lvl"/>
          <dgm:resizeHandles val="exact"/>
        </dgm:presLayoutVars>
      </dgm:prSet>
      <dgm:spPr/>
    </dgm:pt>
    <dgm:pt modelId="{03746435-BC61-4B04-8763-479C729C10D4}" type="pres">
      <dgm:prSet presAssocID="{E5ACE2D2-7EE8-4587-9D68-54D0E805A02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98B9816-319C-4980-8E60-0A1A54DDF33B}" type="pres">
      <dgm:prSet presAssocID="{5F8629EE-81AA-4C8C-976E-C96C0895BDEE}" presName="spacer" presStyleCnt="0"/>
      <dgm:spPr/>
    </dgm:pt>
    <dgm:pt modelId="{005636F3-C4CC-4DD9-BB57-74911B14F550}" type="pres">
      <dgm:prSet presAssocID="{7311EAF1-9340-41DF-83BF-3787ED9D9A2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CA2B60E-7FAB-4052-B77F-313F74457B9E}" type="pres">
      <dgm:prSet presAssocID="{789C4D1D-6610-4486-B476-5D29BFEB1EB3}" presName="spacer" presStyleCnt="0"/>
      <dgm:spPr/>
    </dgm:pt>
    <dgm:pt modelId="{7492E9F2-F5CD-49F8-B547-558D4EFBA5D6}" type="pres">
      <dgm:prSet presAssocID="{94D2FA6C-9DA4-4556-98EA-51087D15566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07CD92E-939B-4F1C-AE06-874942C2DEBD}" type="pres">
      <dgm:prSet presAssocID="{F899B9AD-4309-42FB-B8F7-015FBBD94C73}" presName="spacer" presStyleCnt="0"/>
      <dgm:spPr/>
    </dgm:pt>
    <dgm:pt modelId="{072AFEAE-FB65-4E32-8723-466AC28981AA}" type="pres">
      <dgm:prSet presAssocID="{1228A97C-9CF9-4BAD-B1DE-16290C6D81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9527611-AD7C-4383-9C91-684A2C20069E}" srcId="{6518F830-EF62-4FD7-B968-9100BE2E3461}" destId="{7311EAF1-9340-41DF-83BF-3787ED9D9A28}" srcOrd="1" destOrd="0" parTransId="{6B73E4F6-62E3-4E8C-AF8E-9D82F045012F}" sibTransId="{789C4D1D-6610-4486-B476-5D29BFEB1EB3}"/>
    <dgm:cxn modelId="{8B9AA816-6E7A-4A1B-B3E6-50232A90E332}" srcId="{6518F830-EF62-4FD7-B968-9100BE2E3461}" destId="{1228A97C-9CF9-4BAD-B1DE-16290C6D8177}" srcOrd="3" destOrd="0" parTransId="{1BB505D2-76F9-4576-985A-601384412C8C}" sibTransId="{17482816-EC5B-4E91-AF6B-1D4042B3E5B9}"/>
    <dgm:cxn modelId="{4A7FC939-C452-47CE-86BF-7694487274B5}" srcId="{6518F830-EF62-4FD7-B968-9100BE2E3461}" destId="{E5ACE2D2-7EE8-4587-9D68-54D0E805A025}" srcOrd="0" destOrd="0" parTransId="{C49F2488-B19F-4B2A-9162-F7919417DFF4}" sibTransId="{5F8629EE-81AA-4C8C-976E-C96C0895BDEE}"/>
    <dgm:cxn modelId="{7C5A8F70-B806-4068-BC88-6F9445944CA6}" type="presOf" srcId="{6518F830-EF62-4FD7-B968-9100BE2E3461}" destId="{C934722B-46FF-45D4-BFE3-CE8217B57451}" srcOrd="0" destOrd="0" presId="urn:microsoft.com/office/officeart/2005/8/layout/vList2"/>
    <dgm:cxn modelId="{B075E88A-5DF5-43C7-9BC6-ED0B75CB16EC}" srcId="{6518F830-EF62-4FD7-B968-9100BE2E3461}" destId="{94D2FA6C-9DA4-4556-98EA-51087D155667}" srcOrd="2" destOrd="0" parTransId="{13C9189C-2E91-4392-AEB5-1621AFBBBEE6}" sibTransId="{F899B9AD-4309-42FB-B8F7-015FBBD94C73}"/>
    <dgm:cxn modelId="{4AACA18D-4A8E-485D-8853-B2207EFD391A}" type="presOf" srcId="{7311EAF1-9340-41DF-83BF-3787ED9D9A28}" destId="{005636F3-C4CC-4DD9-BB57-74911B14F550}" srcOrd="0" destOrd="0" presId="urn:microsoft.com/office/officeart/2005/8/layout/vList2"/>
    <dgm:cxn modelId="{ACB42AA3-1E59-4B1C-B9B3-04DECC88530A}" type="presOf" srcId="{1228A97C-9CF9-4BAD-B1DE-16290C6D8177}" destId="{072AFEAE-FB65-4E32-8723-466AC28981AA}" srcOrd="0" destOrd="0" presId="urn:microsoft.com/office/officeart/2005/8/layout/vList2"/>
    <dgm:cxn modelId="{7E5076F5-2723-4983-A391-66C2B182493A}" type="presOf" srcId="{E5ACE2D2-7EE8-4587-9D68-54D0E805A025}" destId="{03746435-BC61-4B04-8763-479C729C10D4}" srcOrd="0" destOrd="0" presId="urn:microsoft.com/office/officeart/2005/8/layout/vList2"/>
    <dgm:cxn modelId="{029A9BFB-2404-4A08-92EB-3A4CFB301286}" type="presOf" srcId="{94D2FA6C-9DA4-4556-98EA-51087D155667}" destId="{7492E9F2-F5CD-49F8-B547-558D4EFBA5D6}" srcOrd="0" destOrd="0" presId="urn:microsoft.com/office/officeart/2005/8/layout/vList2"/>
    <dgm:cxn modelId="{3517F1F7-8EE6-40F6-8A8D-E3749C0C6EA2}" type="presParOf" srcId="{C934722B-46FF-45D4-BFE3-CE8217B57451}" destId="{03746435-BC61-4B04-8763-479C729C10D4}" srcOrd="0" destOrd="0" presId="urn:microsoft.com/office/officeart/2005/8/layout/vList2"/>
    <dgm:cxn modelId="{BD7B44E2-EA44-470D-AF41-997AA4A17668}" type="presParOf" srcId="{C934722B-46FF-45D4-BFE3-CE8217B57451}" destId="{398B9816-319C-4980-8E60-0A1A54DDF33B}" srcOrd="1" destOrd="0" presId="urn:microsoft.com/office/officeart/2005/8/layout/vList2"/>
    <dgm:cxn modelId="{206A0DE9-F73D-47D3-AC93-35F4969E86CC}" type="presParOf" srcId="{C934722B-46FF-45D4-BFE3-CE8217B57451}" destId="{005636F3-C4CC-4DD9-BB57-74911B14F550}" srcOrd="2" destOrd="0" presId="urn:microsoft.com/office/officeart/2005/8/layout/vList2"/>
    <dgm:cxn modelId="{7115A603-4600-440E-838B-2EC83B8833CC}" type="presParOf" srcId="{C934722B-46FF-45D4-BFE3-CE8217B57451}" destId="{5CA2B60E-7FAB-4052-B77F-313F74457B9E}" srcOrd="3" destOrd="0" presId="urn:microsoft.com/office/officeart/2005/8/layout/vList2"/>
    <dgm:cxn modelId="{D9157600-FEB0-4555-9743-03F1A6CE3DCB}" type="presParOf" srcId="{C934722B-46FF-45D4-BFE3-CE8217B57451}" destId="{7492E9F2-F5CD-49F8-B547-558D4EFBA5D6}" srcOrd="4" destOrd="0" presId="urn:microsoft.com/office/officeart/2005/8/layout/vList2"/>
    <dgm:cxn modelId="{62F5D954-2D7C-4CAB-84D2-9B8F966D2842}" type="presParOf" srcId="{C934722B-46FF-45D4-BFE3-CE8217B57451}" destId="{107CD92E-939B-4F1C-AE06-874942C2DEBD}" srcOrd="5" destOrd="0" presId="urn:microsoft.com/office/officeart/2005/8/layout/vList2"/>
    <dgm:cxn modelId="{E531A9CE-4B7B-46A8-903E-32FB3A3E8E32}" type="presParOf" srcId="{C934722B-46FF-45D4-BFE3-CE8217B57451}" destId="{072AFEAE-FB65-4E32-8723-466AC28981A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B620F0-E8EF-4B3C-A2A9-CFC6A9741A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D86778-F263-465B-A959-DAB2EA55001D}">
      <dgm:prSet custT="1"/>
      <dgm:spPr/>
      <dgm:t>
        <a:bodyPr/>
        <a:lstStyle/>
        <a:p>
          <a:r>
            <a:rPr lang="en-US" sz="2000" dirty="0"/>
            <a:t>Many factors affect participation, and some of these are related to each other. For example, the more educated are also likely to be more interested and knowledgeable about politics.</a:t>
          </a:r>
        </a:p>
      </dgm:t>
    </dgm:pt>
    <dgm:pt modelId="{B736686B-0C09-411B-B707-ED492E1191D6}" type="parTrans" cxnId="{F4574E15-69D7-42C5-82AE-2FAABA2F8C71}">
      <dgm:prSet/>
      <dgm:spPr/>
      <dgm:t>
        <a:bodyPr/>
        <a:lstStyle/>
        <a:p>
          <a:endParaRPr lang="en-US"/>
        </a:p>
      </dgm:t>
    </dgm:pt>
    <dgm:pt modelId="{37C48390-29EB-4B5F-BCCC-A9BDCC7D47A3}" type="sibTrans" cxnId="{F4574E15-69D7-42C5-82AE-2FAABA2F8C71}">
      <dgm:prSet/>
      <dgm:spPr/>
      <dgm:t>
        <a:bodyPr/>
        <a:lstStyle/>
        <a:p>
          <a:endParaRPr lang="en-US"/>
        </a:p>
      </dgm:t>
    </dgm:pt>
    <dgm:pt modelId="{194ACA00-09DD-4D0C-89C6-52203297CF52}">
      <dgm:prSet custT="1"/>
      <dgm:spPr/>
      <dgm:t>
        <a:bodyPr/>
        <a:lstStyle/>
        <a:p>
          <a:r>
            <a:rPr lang="en-US" sz="2000" dirty="0"/>
            <a:t>Researchers use a method called “multiple regression” to separate these effects. This isolates the relationship of a factor related to an activity while “controlling for” the overlap with other factors</a:t>
          </a:r>
          <a:r>
            <a:rPr lang="en-US" sz="500" dirty="0"/>
            <a:t>. ..</a:t>
          </a:r>
        </a:p>
      </dgm:t>
    </dgm:pt>
    <dgm:pt modelId="{D29F68C8-0736-4D7C-8DF5-11AAFBC14249}" type="parTrans" cxnId="{79CC8608-40B7-45DE-9508-E257AF640FB2}">
      <dgm:prSet/>
      <dgm:spPr/>
      <dgm:t>
        <a:bodyPr/>
        <a:lstStyle/>
        <a:p>
          <a:endParaRPr lang="en-US"/>
        </a:p>
      </dgm:t>
    </dgm:pt>
    <dgm:pt modelId="{34036D28-56D1-40C8-BCFB-47482CFEABBB}" type="sibTrans" cxnId="{79CC8608-40B7-45DE-9508-E257AF640FB2}">
      <dgm:prSet/>
      <dgm:spPr/>
      <dgm:t>
        <a:bodyPr/>
        <a:lstStyle/>
        <a:p>
          <a:endParaRPr lang="en-US"/>
        </a:p>
      </dgm:t>
    </dgm:pt>
    <dgm:pt modelId="{89564C0C-E968-4B6F-81BD-CB7BFCD183ED}">
      <dgm:prSet custT="1"/>
      <dgm:spPr/>
      <dgm:t>
        <a:bodyPr/>
        <a:lstStyle/>
        <a:p>
          <a:r>
            <a:rPr lang="en-US" sz="2000" dirty="0"/>
            <a:t>Some factors can have a positive relationship with participation (such as education), while others can have a negative relationship (such as satisfaction with politics</a:t>
          </a:r>
          <a:r>
            <a:rPr lang="en-US" sz="500" dirty="0"/>
            <a:t>).</a:t>
          </a:r>
        </a:p>
      </dgm:t>
    </dgm:pt>
    <dgm:pt modelId="{ADEBE62F-126E-4133-8D4D-12E2AF8FAF9C}" type="parTrans" cxnId="{C81C0AD8-EF9E-4ACE-A945-C6C6CACAF775}">
      <dgm:prSet/>
      <dgm:spPr/>
      <dgm:t>
        <a:bodyPr/>
        <a:lstStyle/>
        <a:p>
          <a:endParaRPr lang="en-US"/>
        </a:p>
      </dgm:t>
    </dgm:pt>
    <dgm:pt modelId="{B305B862-4257-4375-B6F6-85A16A806A75}" type="sibTrans" cxnId="{C81C0AD8-EF9E-4ACE-A945-C6C6CACAF775}">
      <dgm:prSet/>
      <dgm:spPr/>
      <dgm:t>
        <a:bodyPr/>
        <a:lstStyle/>
        <a:p>
          <a:endParaRPr lang="en-US"/>
        </a:p>
      </dgm:t>
    </dgm:pt>
    <dgm:pt modelId="{B57F8967-3E1D-43DA-9E9B-E978E7C8A61B}">
      <dgm:prSet custT="1"/>
      <dgm:spPr/>
      <dgm:t>
        <a:bodyPr/>
        <a:lstStyle/>
        <a:p>
          <a:r>
            <a:rPr lang="en-US" sz="2000" dirty="0"/>
            <a:t>The following figures use this methodology to examine the impact of several factors on various types of participation</a:t>
          </a:r>
        </a:p>
      </dgm:t>
    </dgm:pt>
    <dgm:pt modelId="{EAD6176B-64A5-4FD2-BF09-435FAD9FB1A4}" type="parTrans" cxnId="{1165FAFC-B711-44A8-BDB2-AD5B2B076653}">
      <dgm:prSet/>
      <dgm:spPr/>
      <dgm:t>
        <a:bodyPr/>
        <a:lstStyle/>
        <a:p>
          <a:endParaRPr lang="en-US"/>
        </a:p>
      </dgm:t>
    </dgm:pt>
    <dgm:pt modelId="{BD6895B0-5A89-4D38-9285-D198C79764EE}" type="sibTrans" cxnId="{1165FAFC-B711-44A8-BDB2-AD5B2B076653}">
      <dgm:prSet/>
      <dgm:spPr/>
      <dgm:t>
        <a:bodyPr/>
        <a:lstStyle/>
        <a:p>
          <a:endParaRPr lang="en-US"/>
        </a:p>
      </dgm:t>
    </dgm:pt>
    <dgm:pt modelId="{0B49BC29-3A64-446B-A452-79833DB5FEA6}" type="pres">
      <dgm:prSet presAssocID="{AEB620F0-E8EF-4B3C-A2A9-CFC6A9741AB3}" presName="linear" presStyleCnt="0">
        <dgm:presLayoutVars>
          <dgm:animLvl val="lvl"/>
          <dgm:resizeHandles val="exact"/>
        </dgm:presLayoutVars>
      </dgm:prSet>
      <dgm:spPr/>
    </dgm:pt>
    <dgm:pt modelId="{90266D1D-D981-4B2B-81A5-6EDF3E1C5EAF}" type="pres">
      <dgm:prSet presAssocID="{F0D86778-F263-465B-A959-DAB2EA5500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6DC9567-136D-47F5-BC47-0223D1C52472}" type="pres">
      <dgm:prSet presAssocID="{37C48390-29EB-4B5F-BCCC-A9BDCC7D47A3}" presName="spacer" presStyleCnt="0"/>
      <dgm:spPr/>
    </dgm:pt>
    <dgm:pt modelId="{5CB144F5-2D4A-4209-B3FF-64021E62AC5D}" type="pres">
      <dgm:prSet presAssocID="{194ACA00-09DD-4D0C-89C6-52203297CF5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16C82F-729E-4B3C-869C-742412A737E5}" type="pres">
      <dgm:prSet presAssocID="{34036D28-56D1-40C8-BCFB-47482CFEABBB}" presName="spacer" presStyleCnt="0"/>
      <dgm:spPr/>
    </dgm:pt>
    <dgm:pt modelId="{8F04A462-CDDB-4CCD-A26A-E94B78A0E57E}" type="pres">
      <dgm:prSet presAssocID="{89564C0C-E968-4B6F-81BD-CB7BFCD183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79348B3-742E-4E0D-BA38-CDD36706FCDA}" type="pres">
      <dgm:prSet presAssocID="{B305B862-4257-4375-B6F6-85A16A806A75}" presName="spacer" presStyleCnt="0"/>
      <dgm:spPr/>
    </dgm:pt>
    <dgm:pt modelId="{D01274D8-9705-4771-BF7F-FCE5ED366FC9}" type="pres">
      <dgm:prSet presAssocID="{B57F8967-3E1D-43DA-9E9B-E978E7C8A61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9CC8608-40B7-45DE-9508-E257AF640FB2}" srcId="{AEB620F0-E8EF-4B3C-A2A9-CFC6A9741AB3}" destId="{194ACA00-09DD-4D0C-89C6-52203297CF52}" srcOrd="1" destOrd="0" parTransId="{D29F68C8-0736-4D7C-8DF5-11AAFBC14249}" sibTransId="{34036D28-56D1-40C8-BCFB-47482CFEABBB}"/>
    <dgm:cxn modelId="{D1D64E0A-5D6C-452B-BF82-9BEC63DB2B17}" type="presOf" srcId="{AEB620F0-E8EF-4B3C-A2A9-CFC6A9741AB3}" destId="{0B49BC29-3A64-446B-A452-79833DB5FEA6}" srcOrd="0" destOrd="0" presId="urn:microsoft.com/office/officeart/2005/8/layout/vList2"/>
    <dgm:cxn modelId="{F4574E15-69D7-42C5-82AE-2FAABA2F8C71}" srcId="{AEB620F0-E8EF-4B3C-A2A9-CFC6A9741AB3}" destId="{F0D86778-F263-465B-A959-DAB2EA55001D}" srcOrd="0" destOrd="0" parTransId="{B736686B-0C09-411B-B707-ED492E1191D6}" sibTransId="{37C48390-29EB-4B5F-BCCC-A9BDCC7D47A3}"/>
    <dgm:cxn modelId="{32AECF33-405F-4A31-B3C4-53D974077C05}" type="presOf" srcId="{F0D86778-F263-465B-A959-DAB2EA55001D}" destId="{90266D1D-D981-4B2B-81A5-6EDF3E1C5EAF}" srcOrd="0" destOrd="0" presId="urn:microsoft.com/office/officeart/2005/8/layout/vList2"/>
    <dgm:cxn modelId="{C3A00E49-E353-4265-A226-2307E87AE875}" type="presOf" srcId="{B57F8967-3E1D-43DA-9E9B-E978E7C8A61B}" destId="{D01274D8-9705-4771-BF7F-FCE5ED366FC9}" srcOrd="0" destOrd="0" presId="urn:microsoft.com/office/officeart/2005/8/layout/vList2"/>
    <dgm:cxn modelId="{2BBBC191-E2C3-4083-ACFF-50CBE71BB05F}" type="presOf" srcId="{89564C0C-E968-4B6F-81BD-CB7BFCD183ED}" destId="{8F04A462-CDDB-4CCD-A26A-E94B78A0E57E}" srcOrd="0" destOrd="0" presId="urn:microsoft.com/office/officeart/2005/8/layout/vList2"/>
    <dgm:cxn modelId="{003EAFAA-E87A-49FA-8033-979AE87ADB61}" type="presOf" srcId="{194ACA00-09DD-4D0C-89C6-52203297CF52}" destId="{5CB144F5-2D4A-4209-B3FF-64021E62AC5D}" srcOrd="0" destOrd="0" presId="urn:microsoft.com/office/officeart/2005/8/layout/vList2"/>
    <dgm:cxn modelId="{C81C0AD8-EF9E-4ACE-A945-C6C6CACAF775}" srcId="{AEB620F0-E8EF-4B3C-A2A9-CFC6A9741AB3}" destId="{89564C0C-E968-4B6F-81BD-CB7BFCD183ED}" srcOrd="2" destOrd="0" parTransId="{ADEBE62F-126E-4133-8D4D-12E2AF8FAF9C}" sibTransId="{B305B862-4257-4375-B6F6-85A16A806A75}"/>
    <dgm:cxn modelId="{1165FAFC-B711-44A8-BDB2-AD5B2B076653}" srcId="{AEB620F0-E8EF-4B3C-A2A9-CFC6A9741AB3}" destId="{B57F8967-3E1D-43DA-9E9B-E978E7C8A61B}" srcOrd="3" destOrd="0" parTransId="{EAD6176B-64A5-4FD2-BF09-435FAD9FB1A4}" sibTransId="{BD6895B0-5A89-4D38-9285-D198C79764EE}"/>
    <dgm:cxn modelId="{3D6C6E7B-054A-4FCE-A08D-367A764F32E5}" type="presParOf" srcId="{0B49BC29-3A64-446B-A452-79833DB5FEA6}" destId="{90266D1D-D981-4B2B-81A5-6EDF3E1C5EAF}" srcOrd="0" destOrd="0" presId="urn:microsoft.com/office/officeart/2005/8/layout/vList2"/>
    <dgm:cxn modelId="{A0098B1B-6506-4706-8E39-E67A6AD1F899}" type="presParOf" srcId="{0B49BC29-3A64-446B-A452-79833DB5FEA6}" destId="{56DC9567-136D-47F5-BC47-0223D1C52472}" srcOrd="1" destOrd="0" presId="urn:microsoft.com/office/officeart/2005/8/layout/vList2"/>
    <dgm:cxn modelId="{5FAAAAF2-39F8-45CB-B958-EB5C12ACF3C3}" type="presParOf" srcId="{0B49BC29-3A64-446B-A452-79833DB5FEA6}" destId="{5CB144F5-2D4A-4209-B3FF-64021E62AC5D}" srcOrd="2" destOrd="0" presId="urn:microsoft.com/office/officeart/2005/8/layout/vList2"/>
    <dgm:cxn modelId="{BF1EFA3A-706B-4408-91F9-7820311F04D2}" type="presParOf" srcId="{0B49BC29-3A64-446B-A452-79833DB5FEA6}" destId="{7516C82F-729E-4B3C-869C-742412A737E5}" srcOrd="3" destOrd="0" presId="urn:microsoft.com/office/officeart/2005/8/layout/vList2"/>
    <dgm:cxn modelId="{FF1AA25D-255D-42FE-BB15-91516A6A8583}" type="presParOf" srcId="{0B49BC29-3A64-446B-A452-79833DB5FEA6}" destId="{8F04A462-CDDB-4CCD-A26A-E94B78A0E57E}" srcOrd="4" destOrd="0" presId="urn:microsoft.com/office/officeart/2005/8/layout/vList2"/>
    <dgm:cxn modelId="{AB01FF9F-9F46-41F5-8398-716925FF5C5F}" type="presParOf" srcId="{0B49BC29-3A64-446B-A452-79833DB5FEA6}" destId="{679348B3-742E-4E0D-BA38-CDD36706FCDA}" srcOrd="5" destOrd="0" presId="urn:microsoft.com/office/officeart/2005/8/layout/vList2"/>
    <dgm:cxn modelId="{0242C1BE-5E40-40EB-B8DF-F5EDDC119C43}" type="presParOf" srcId="{0B49BC29-3A64-446B-A452-79833DB5FEA6}" destId="{D01274D8-9705-4771-BF7F-FCE5ED366F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2DD92-6A2E-4181-96EC-331DDD681B2D}">
      <dsp:nvSpPr>
        <dsp:cNvPr id="0" name=""/>
        <dsp:cNvSpPr/>
      </dsp:nvSpPr>
      <dsp:spPr>
        <a:xfrm>
          <a:off x="0" y="0"/>
          <a:ext cx="6096000" cy="847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Which citizens actually participate?</a:t>
          </a:r>
        </a:p>
      </dsp:txBody>
      <dsp:txXfrm>
        <a:off x="41375" y="41375"/>
        <a:ext cx="6013250" cy="764828"/>
      </dsp:txXfrm>
    </dsp:sp>
    <dsp:sp modelId="{B60BEECB-ABB5-4964-840A-0A9DDF4C8E99}">
      <dsp:nvSpPr>
        <dsp:cNvPr id="0" name=""/>
        <dsp:cNvSpPr/>
      </dsp:nvSpPr>
      <dsp:spPr>
        <a:xfrm>
          <a:off x="0" y="860501"/>
          <a:ext cx="6096000" cy="847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does this vary across different forms of participation?</a:t>
          </a:r>
        </a:p>
      </dsp:txBody>
      <dsp:txXfrm>
        <a:off x="41375" y="901876"/>
        <a:ext cx="6013250" cy="764828"/>
      </dsp:txXfrm>
    </dsp:sp>
    <dsp:sp modelId="{34074E2C-3A86-4825-ADDA-31249913F221}">
      <dsp:nvSpPr>
        <dsp:cNvPr id="0" name=""/>
        <dsp:cNvSpPr/>
      </dsp:nvSpPr>
      <dsp:spPr>
        <a:xfrm>
          <a:off x="0" y="1720919"/>
          <a:ext cx="6096000" cy="847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What are the implications of  these patterns?</a:t>
          </a:r>
        </a:p>
      </dsp:txBody>
      <dsp:txXfrm>
        <a:off x="41375" y="1762294"/>
        <a:ext cx="6013250" cy="764828"/>
      </dsp:txXfrm>
    </dsp:sp>
    <dsp:sp modelId="{F2C98985-682C-4720-8612-972DD47028BB}">
      <dsp:nvSpPr>
        <dsp:cNvPr id="0" name=""/>
        <dsp:cNvSpPr/>
      </dsp:nvSpPr>
      <dsp:spPr>
        <a:xfrm>
          <a:off x="0" y="2581337"/>
          <a:ext cx="6096000" cy="847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might democracies improve participation levels?</a:t>
          </a:r>
        </a:p>
      </dsp:txBody>
      <dsp:txXfrm>
        <a:off x="41375" y="2622712"/>
        <a:ext cx="6013250" cy="764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46435-BC61-4B04-8763-479C729C10D4}">
      <dsp:nvSpPr>
        <dsp:cNvPr id="0" name=""/>
        <dsp:cNvSpPr/>
      </dsp:nvSpPr>
      <dsp:spPr>
        <a:xfrm>
          <a:off x="0" y="27519"/>
          <a:ext cx="6096000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Because they can: Education, income, free time, and other resources</a:t>
          </a:r>
        </a:p>
      </dsp:txBody>
      <dsp:txXfrm>
        <a:off x="43864" y="71383"/>
        <a:ext cx="6008272" cy="810832"/>
      </dsp:txXfrm>
    </dsp:sp>
    <dsp:sp modelId="{005636F3-C4CC-4DD9-BB57-74911B14F550}">
      <dsp:nvSpPr>
        <dsp:cNvPr id="0" name=""/>
        <dsp:cNvSpPr/>
      </dsp:nvSpPr>
      <dsp:spPr>
        <a:xfrm>
          <a:off x="0" y="1064319"/>
          <a:ext cx="6096000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Because they want to: Ideology, interest in politics, democratic norms</a:t>
          </a:r>
        </a:p>
      </dsp:txBody>
      <dsp:txXfrm>
        <a:off x="43864" y="1108183"/>
        <a:ext cx="6008272" cy="810832"/>
      </dsp:txXfrm>
    </dsp:sp>
    <dsp:sp modelId="{7492E9F2-F5CD-49F8-B547-558D4EFBA5D6}">
      <dsp:nvSpPr>
        <dsp:cNvPr id="0" name=""/>
        <dsp:cNvSpPr/>
      </dsp:nvSpPr>
      <dsp:spPr>
        <a:xfrm>
          <a:off x="0" y="2101120"/>
          <a:ext cx="6096000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Because someone asked them to: membership in a group or asked by friends.</a:t>
          </a:r>
        </a:p>
      </dsp:txBody>
      <dsp:txXfrm>
        <a:off x="43864" y="2144984"/>
        <a:ext cx="6008272" cy="810832"/>
      </dsp:txXfrm>
    </dsp:sp>
    <dsp:sp modelId="{072AFEAE-FB65-4E32-8723-466AC28981AA}">
      <dsp:nvSpPr>
        <dsp:cNvPr id="0" name=""/>
        <dsp:cNvSpPr/>
      </dsp:nvSpPr>
      <dsp:spPr>
        <a:xfrm>
          <a:off x="0" y="3137920"/>
          <a:ext cx="6096000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And they choose a method that matches their skills, their motivations, and their goals.</a:t>
          </a:r>
        </a:p>
      </dsp:txBody>
      <dsp:txXfrm>
        <a:off x="43864" y="3181784"/>
        <a:ext cx="6008272" cy="8108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6D1D-D981-4B2B-81A5-6EDF3E1C5EAF}">
      <dsp:nvSpPr>
        <dsp:cNvPr id="0" name=""/>
        <dsp:cNvSpPr/>
      </dsp:nvSpPr>
      <dsp:spPr>
        <a:xfrm>
          <a:off x="0" y="2142"/>
          <a:ext cx="6324600" cy="126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Many factors affect participation, and some of these are related to each other. For example, the more educated are also likely to be more interested and knowledgeable about politics.</a:t>
          </a:r>
        </a:p>
      </dsp:txBody>
      <dsp:txXfrm>
        <a:off x="61786" y="63928"/>
        <a:ext cx="6201028" cy="1142130"/>
      </dsp:txXfrm>
    </dsp:sp>
    <dsp:sp modelId="{5CB144F5-2D4A-4209-B3FF-64021E62AC5D}">
      <dsp:nvSpPr>
        <dsp:cNvPr id="0" name=""/>
        <dsp:cNvSpPr/>
      </dsp:nvSpPr>
      <dsp:spPr>
        <a:xfrm>
          <a:off x="0" y="1280613"/>
          <a:ext cx="6324600" cy="126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Researchers use a method called “multiple regression” to separate these effects. This isolates the relationship of a factor related to an activity while “controlling for” the overlap with other factors</a:t>
          </a:r>
          <a:r>
            <a:rPr lang="en-US" sz="500" kern="1200" dirty="0"/>
            <a:t>. ..</a:t>
          </a:r>
        </a:p>
      </dsp:txBody>
      <dsp:txXfrm>
        <a:off x="61786" y="1342399"/>
        <a:ext cx="6201028" cy="1142130"/>
      </dsp:txXfrm>
    </dsp:sp>
    <dsp:sp modelId="{8F04A462-CDDB-4CCD-A26A-E94B78A0E57E}">
      <dsp:nvSpPr>
        <dsp:cNvPr id="0" name=""/>
        <dsp:cNvSpPr/>
      </dsp:nvSpPr>
      <dsp:spPr>
        <a:xfrm>
          <a:off x="0" y="2559084"/>
          <a:ext cx="6324600" cy="126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Some factors can have a positive relationship with participation (such as education), while others can have a negative relationship (such as satisfaction with politics</a:t>
          </a:r>
          <a:r>
            <a:rPr lang="en-US" sz="500" kern="1200" dirty="0"/>
            <a:t>).</a:t>
          </a:r>
        </a:p>
      </dsp:txBody>
      <dsp:txXfrm>
        <a:off x="61786" y="2620870"/>
        <a:ext cx="6201028" cy="1142130"/>
      </dsp:txXfrm>
    </dsp:sp>
    <dsp:sp modelId="{D01274D8-9705-4771-BF7F-FCE5ED366FC9}">
      <dsp:nvSpPr>
        <dsp:cNvPr id="0" name=""/>
        <dsp:cNvSpPr/>
      </dsp:nvSpPr>
      <dsp:spPr>
        <a:xfrm>
          <a:off x="0" y="3837555"/>
          <a:ext cx="6324600" cy="126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following figures use this methodology to examine the impact of several factors on various types of participation</a:t>
          </a:r>
        </a:p>
      </dsp:txBody>
      <dsp:txXfrm>
        <a:off x="61786" y="3899341"/>
        <a:ext cx="6201028" cy="1142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56DC0-0BCA-46D2-AB0C-5338A46411C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E5295-8C09-4077-9488-C6F5F16DA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7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E5295-8C09-4077-9488-C6F5F16DAC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79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E5295-8C09-4077-9488-C6F5F16DAC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1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8E5295-8C09-4077-9488-C6F5F16DAC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61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E5295-8C09-4077-9488-C6F5F16DAC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5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E5295-8C09-4077-9488-C6F5F16DAC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47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E5295-8C09-4077-9488-C6F5F16DAC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3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240C-D746-426B-9CE3-605B272396B7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4F8EC-9C17-48A5-BF90-F502BE088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13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6BDD-45F4-469C-8F75-2B1D95890186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278DA-8A52-4FFA-A2A0-003BC9196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34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0258-1844-4746-BD2B-F78793CA8FFE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62D82-5D45-4192-969B-25A83E164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919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523A8-DCD1-462E-AD17-F271B420923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8D8C4-A5B5-4F64-B8F4-965ED6D1EF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403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A674C-C4F4-4B65-A1ED-DE705B8FB4D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569B28-3A28-4DD7-B5EE-CA690444E05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54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E3410-65AC-4E3C-8610-053ABE4D261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00BED-8939-4ED0-A572-12B11B2398C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435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9138E-2A32-47EE-9997-CEBFCEE9778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3085D9-AFCE-46C4-A550-E77B842B7F3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216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BC4A5-0BC3-45EF-8488-67991A99102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EB9A1A-FBEF-44D7-8BD6-D8795067D8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549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52ABC-FF7B-4409-98AD-3B791D475DB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9081B6-21AA-40D5-BD14-C1B8F87C4B3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677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381C0-BB2B-482B-8F72-2A94FF96B5A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784F91-5DCE-437B-8546-1D628699728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70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9E038-A01F-4A34-B946-2508C1D729F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53D3EA-92D3-47BC-86A8-7A90D418C37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60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723C-CBA5-4BBE-9FA8-F638FC350B13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82109-A2DD-477C-BD89-9C2EB85380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037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320FC-5FA2-4793-A09D-97116F9BBC6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6C6BD3-817D-4DD6-BFFC-9E6D6A0CE91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03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F7F2B-B2B1-46F6-85C1-4CA6DCBFDB0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4EEFBD-DBAD-4938-A9E1-812F2E0FE42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329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194777-9371-45A1-B140-078D9FE1DEF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58D5C-1E7A-4DFA-ADA4-E841DC40D8E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20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4E99-D869-4210-B4E5-B962C82C179F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B5DDF-FE0C-44F8-8C02-3E3B8A5FC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2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6F19-BE1F-403B-B32B-8231AA43A9C6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31218-C66E-4593-A865-B76676D73A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2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72EF8-4B19-474A-8B61-7406D33D539A}" type="datetime1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11BD9-4F0C-41E8-A01D-C6062746E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52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FEA9F-EF26-4555-A202-4E3AD34682CB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9154A-37A5-413C-8791-2EF73FEBA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13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1C99-DC7D-4084-827C-9312751AA5B6}" type="datetime1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C6C42-6C71-4B20-8A4A-ECBDDD8DE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76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B32F-3F8C-43CB-92E3-BE09A3715145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A0E42-DC9C-42C2-8CCA-A14DCF75C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C6FF-62B9-4B85-BBA4-F6FB521CF7B7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3B3A4-DB25-4F0C-838F-C02353ACB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4A896C-F3CC-455F-9EB7-839A96A5AD44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F2A541B-5687-4968-B477-EBDED097B4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2DA42-55EE-4FA8-8782-65F6E36E779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F891C-5614-480F-9813-928C3E61D3E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2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055" y="228601"/>
            <a:ext cx="7772400" cy="685799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799FD-C92A-B284-C34E-AE547D0D7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7" y="2116105"/>
            <a:ext cx="7664646" cy="40111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BB5B3-3758-201E-4CFF-3CE6FCFB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F8EC-9C17-48A5-BF90-F502BE08831F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F9F51-2406-B744-4CA9-2B8A721A3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079" y="6342996"/>
            <a:ext cx="5547841" cy="377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87A693-FE03-77D1-F1BF-8A5CFC8D8665}"/>
              </a:ext>
            </a:extLst>
          </p:cNvPr>
          <p:cNvSpPr txBox="1"/>
          <p:nvPr/>
        </p:nvSpPr>
        <p:spPr>
          <a:xfrm>
            <a:off x="3027420" y="1331187"/>
            <a:ext cx="3276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+mn-lt"/>
              </a:rPr>
              <a:t>Who Participates?</a:t>
            </a:r>
          </a:p>
        </p:txBody>
      </p:sp>
    </p:spTree>
    <p:extLst>
      <p:ext uri="{BB962C8B-B14F-4D97-AF65-F5344CB8AC3E}">
        <p14:creationId xmlns:p14="http://schemas.microsoft.com/office/powerpoint/2010/main" val="409998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121623"/>
            <a:ext cx="8305800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Predicting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Campaign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Activity</a:t>
            </a:r>
            <a:endParaRPr kumimoji="0" lang="en-US" altLang="en-US" sz="2800" u="none" strike="noStrike" cap="none" normalizeH="0" baseline="0" dirty="0">
              <a:ln>
                <a:noFill/>
              </a:ln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1031586"/>
            <a:ext cx="2895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ITC Berkeley Oldstyle Std Bk" charset="0"/>
              </a:rPr>
              <a:t>Who is more active: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50209380"/>
              </p:ext>
            </p:extLst>
          </p:nvPr>
        </p:nvGraphicFramePr>
        <p:xfrm>
          <a:off x="4038600" y="1422231"/>
          <a:ext cx="4953000" cy="50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7811" y="6505742"/>
            <a:ext cx="4800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TC Berkeley Oldstyle Std Bk" charset="0"/>
              </a:rPr>
              <a:t>Source: European Values Survey; World Values Survey, 2017-2020.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43165B-0E2C-CD19-9F4F-18696864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6C42-6C71-4B20-8A4A-ECBDDD8DE6AB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E30DC-954C-B75E-55D0-6C3D246C8225}"/>
              </a:ext>
            </a:extLst>
          </p:cNvPr>
          <p:cNvSpPr txBox="1"/>
          <p:nvPr/>
        </p:nvSpPr>
        <p:spPr>
          <a:xfrm>
            <a:off x="591739" y="1600200"/>
            <a:ext cx="306586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>
                <a:latin typeface="+mn-lt"/>
              </a:rPr>
              <a:t>Higher educated</a:t>
            </a:r>
          </a:p>
          <a:p>
            <a:pPr>
              <a:spcAft>
                <a:spcPts val="100"/>
              </a:spcAft>
            </a:pPr>
            <a:endParaRPr lang="en-US" dirty="0">
              <a:latin typeface="+mn-lt"/>
            </a:endParaRPr>
          </a:p>
          <a:p>
            <a:pPr>
              <a:spcAft>
                <a:spcPts val="100"/>
              </a:spcAft>
            </a:pPr>
            <a:r>
              <a:rPr lang="en-US" dirty="0">
                <a:latin typeface="+mn-lt"/>
              </a:rPr>
              <a:t>Older voters </a:t>
            </a:r>
          </a:p>
          <a:p>
            <a:pPr>
              <a:spcAft>
                <a:spcPts val="100"/>
              </a:spcAft>
            </a:pPr>
            <a:endParaRPr lang="en-US" dirty="0">
              <a:latin typeface="+mn-lt"/>
            </a:endParaRP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en-US" dirty="0">
                <a:latin typeface="+mn-lt"/>
              </a:rPr>
              <a:t>Women are less active</a:t>
            </a:r>
          </a:p>
          <a:p>
            <a:pPr>
              <a:spcAft>
                <a:spcPts val="100"/>
              </a:spcAft>
            </a:pPr>
            <a:endParaRPr lang="en-US" dirty="0">
              <a:latin typeface="+mn-lt"/>
            </a:endParaRPr>
          </a:p>
          <a:p>
            <a:pPr>
              <a:spcAft>
                <a:spcPts val="100"/>
              </a:spcAft>
            </a:pPr>
            <a:r>
              <a:rPr lang="en-US" dirty="0">
                <a:latin typeface="+mn-lt"/>
              </a:rPr>
              <a:t>Satisfied with democracy</a:t>
            </a:r>
          </a:p>
          <a:p>
            <a:pPr>
              <a:spcAft>
                <a:spcPts val="100"/>
              </a:spcAft>
            </a:pPr>
            <a:endParaRPr lang="en-US" dirty="0">
              <a:latin typeface="+mn-lt"/>
            </a:endParaRP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en-US" dirty="0">
                <a:latin typeface="+mn-lt"/>
              </a:rPr>
              <a:t>Politically knowledgeable</a:t>
            </a:r>
          </a:p>
          <a:p>
            <a:pPr>
              <a:spcAft>
                <a:spcPts val="100"/>
              </a:spcAft>
            </a:pPr>
            <a:endParaRPr lang="en-US" dirty="0">
              <a:latin typeface="+mn-lt"/>
            </a:endParaRPr>
          </a:p>
          <a:p>
            <a:pPr>
              <a:spcAft>
                <a:spcPts val="100"/>
              </a:spcAft>
            </a:pPr>
            <a:r>
              <a:rPr lang="en-US" dirty="0">
                <a:latin typeface="+mn-lt"/>
              </a:rPr>
              <a:t>Varied for Left/Right</a:t>
            </a:r>
          </a:p>
          <a:p>
            <a:pPr>
              <a:spcAft>
                <a:spcPts val="100"/>
              </a:spcAft>
            </a:pPr>
            <a:endParaRPr lang="en-US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dirty="0">
                <a:latin typeface="+mn-lt"/>
              </a:rPr>
              <a:t>Group member 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622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0500" y="119390"/>
            <a:ext cx="8763000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Predicting Contacting Government Officials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0500" y="724336"/>
            <a:ext cx="8763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Education, political interest, and group participation encourage contacting.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48773801"/>
              </p:ext>
            </p:extLst>
          </p:nvPr>
        </p:nvGraphicFramePr>
        <p:xfrm>
          <a:off x="1524000" y="1249377"/>
          <a:ext cx="5334000" cy="5250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505200" y="6477000"/>
            <a:ext cx="3124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TC Berkeley Oldstyle Std Bk" charset="0"/>
              </a:rPr>
              <a:t>Source: World Values Survey, 2017-2020.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C21C5C-3303-323D-F6E2-468A195F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6C42-6C71-4B20-8A4A-ECBDDD8DE6A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5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2EF4B-22EB-777F-FB5F-04139D9BC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A41045-3323-9F09-94F7-1B68A2E56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4267200"/>
          </a:xfrm>
          <a:ln w="28575">
            <a:solidFill>
              <a:srgbClr val="0070C0"/>
            </a:solidFill>
          </a:ln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And what about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participation in civil society activities beyond elections?</a:t>
            </a:r>
            <a:br>
              <a:rPr lang="en-US" sz="2800" dirty="0">
                <a:solidFill>
                  <a:srgbClr val="C00000"/>
                </a:solidFill>
              </a:rPr>
            </a:b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For example: fraternal groups, business groups, labor unions, issue groups (environment, civil rights), etc.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C6DE12-E7FD-7274-A1DD-26A2BC5F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F8EC-9C17-48A5-BF90-F502BE08831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883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9600" y="99290"/>
            <a:ext cx="7772400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Predicting Communal Activity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9600" y="617974"/>
            <a:ext cx="777470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Group membership, education, and political knowledge have strong effects on communal activity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22093838"/>
              </p:ext>
            </p:extLst>
          </p:nvPr>
        </p:nvGraphicFramePr>
        <p:xfrm>
          <a:off x="2324100" y="1096609"/>
          <a:ext cx="4762500" cy="5377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6454017"/>
            <a:ext cx="5943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TC Berkeley Oldstyle Std Bk" charset="0"/>
              </a:rPr>
              <a:t>Source: Comparative Study of Electoral Systems, module II.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E0052F-BEF6-5BE6-CFBC-0208C1A3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6C42-6C71-4B20-8A4A-ECBDDD8DE6AB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691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2" y="47655"/>
            <a:ext cx="7772398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Predicting Protest Participation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1" y="628710"/>
            <a:ext cx="777239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Protest is more common among the better educated, the politically interested, members of multiple social groups, and Leftists.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46687973"/>
              </p:ext>
            </p:extLst>
          </p:nvPr>
        </p:nvGraphicFramePr>
        <p:xfrm>
          <a:off x="2043078" y="1036151"/>
          <a:ext cx="5119723" cy="516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 rot="10800000" flipV="1">
            <a:off x="2043079" y="6400800"/>
            <a:ext cx="5410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TC Berkeley Oldstyle Std Bk" charset="0"/>
              </a:rPr>
              <a:t>Source: European Values Survey; World Values Survey, 2017-2020.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174816-5D14-C975-01D3-39364899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6C42-6C71-4B20-8A4A-ECBDDD8DE6AB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43000" y="81349"/>
            <a:ext cx="6781800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Predicting Online Political Activity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0" y="655023"/>
            <a:ext cx="6781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Online activity is closely linked to political interest, higher education, the young, and liberals.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31337995"/>
              </p:ext>
            </p:extLst>
          </p:nvPr>
        </p:nvGraphicFramePr>
        <p:xfrm>
          <a:off x="2057400" y="1143000"/>
          <a:ext cx="4419600" cy="537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43200" y="6515903"/>
            <a:ext cx="3200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TC Berkeley Oldstyle Std Bk"/>
              </a:rPr>
              <a:t>Source: World Values Survey, 2017-2020.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9727BA-58F6-9715-FEDE-EB5FBCEC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6C42-6C71-4B20-8A4A-ECBDDD8DE6AB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76400"/>
            <a:ext cx="6858000" cy="30469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 algn="ctr"/>
            <a:r>
              <a:rPr lang="en-US" sz="2200" dirty="0">
                <a:solidFill>
                  <a:prstClr val="black"/>
                </a:solidFill>
                <a:latin typeface="+mn-lt"/>
              </a:rPr>
              <a:t>Is there a tradeoff between more participation and more-equal participation? If so, how should democracies address this tradeoff?</a:t>
            </a:r>
          </a:p>
          <a:p>
            <a:pPr lvl="0" algn="ctr"/>
            <a:endParaRPr lang="en-US" sz="2200" dirty="0">
              <a:solidFill>
                <a:prstClr val="black"/>
              </a:solidFill>
              <a:latin typeface="+mn-lt"/>
            </a:endParaRPr>
          </a:p>
          <a:p>
            <a:pPr lvl="0" algn="ctr"/>
            <a:r>
              <a:rPr lang="en-US" sz="2200" dirty="0">
                <a:solidFill>
                  <a:prstClr val="black"/>
                </a:solidFill>
                <a:latin typeface="+mn-lt"/>
              </a:rPr>
              <a:t>Participation is generally more common among the better educated, members of social groups, and those more interested in politics.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762000"/>
            <a:ext cx="4267200" cy="5232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/>
                <a:ea typeface="+mn-ea"/>
                <a:cs typeface="+mn-cs"/>
              </a:rPr>
              <a:t>A Thought Experiment: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A9155-0AF6-DFAA-FC4A-2A597E8A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6C42-6C71-4B20-8A4A-ECBDDD8DE6A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55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74984-C9B0-4725-FB7C-76CFF6437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E3CA2A-4EBB-6794-7DAA-9552D6FCE7C4}"/>
              </a:ext>
            </a:extLst>
          </p:cNvPr>
          <p:cNvSpPr txBox="1"/>
          <p:nvPr/>
        </p:nvSpPr>
        <p:spPr>
          <a:xfrm>
            <a:off x="1143000" y="2286000"/>
            <a:ext cx="6858000" cy="135421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 algn="ctr"/>
            <a:r>
              <a:rPr lang="en-US" sz="2200" dirty="0">
                <a:latin typeface="+mn-lt"/>
              </a:rPr>
              <a:t>Are there other ways to participate in politics and influence policy that need to be considered?  Like what?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63B69-0754-43F2-0087-53956B7FF02C}"/>
              </a:ext>
            </a:extLst>
          </p:cNvPr>
          <p:cNvSpPr txBox="1"/>
          <p:nvPr/>
        </p:nvSpPr>
        <p:spPr>
          <a:xfrm>
            <a:off x="2438400" y="762000"/>
            <a:ext cx="4267200" cy="5232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/>
                <a:ea typeface="+mn-ea"/>
                <a:cs typeface="+mn-cs"/>
              </a:rPr>
              <a:t>A Thought Experiment II: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71EAD-5271-8169-B4FA-44C67107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6C42-6C71-4B20-8A4A-ECBDDD8DE6AB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207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latin typeface="+mn-lt"/>
              </a:rPr>
              <a:t>The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</a:rPr>
              <a:t>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9AEDA9-8864-A563-09CB-BF365672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F8EC-9C17-48A5-BF90-F502BE08831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81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6096000" cy="83820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  <a:latin typeface="+mn-lt"/>
              </a:rPr>
              <a:t>Questions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</a:rPr>
              <a:t>of the Day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251130A-CAFA-149A-DE33-E658289EF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578891"/>
              </p:ext>
            </p:extLst>
          </p:nvPr>
        </p:nvGraphicFramePr>
        <p:xfrm>
          <a:off x="1453299" y="1676400"/>
          <a:ext cx="6096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B6D51-2FA2-2346-00ED-8765F058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8D8C4-A5B5-4F64-B8F4-965ED6D1EF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53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CEF6A-3FE0-3321-DB35-8B4EB6A3E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36C08D25-0AC0-7214-188D-3925888F1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304800"/>
            <a:ext cx="5410200" cy="838200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  <a:latin typeface="+mn-lt"/>
              </a:rPr>
              <a:t>Let’s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</a:rPr>
              <a:t>Focus in</a:t>
            </a:r>
          </a:p>
        </p:txBody>
      </p:sp>
      <p:sp>
        <p:nvSpPr>
          <p:cNvPr id="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770A73E-34C4-CDD0-0C12-4DAE987AC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333500"/>
            <a:ext cx="5410200" cy="3162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Tx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</a:rPr>
              <a:t>Why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</a:rPr>
              <a:t> does it matter who participates?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lvl="0">
              <a:buClr>
                <a:srgbClr val="C0504D"/>
              </a:buClr>
              <a:defRPr/>
            </a:pPr>
            <a:endParaRPr lang="en-US" altLang="en-US" sz="2400" dirty="0">
              <a:solidFill>
                <a:prstClr val="black"/>
              </a:solidFill>
            </a:endParaRPr>
          </a:p>
          <a:p>
            <a:pPr lvl="0">
              <a:buClr>
                <a:srgbClr val="C0504D"/>
              </a:buClr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(A common saying in Washington:)</a:t>
            </a:r>
          </a:p>
          <a:p>
            <a:pPr lvl="0">
              <a:buClr>
                <a:srgbClr val="C0504D"/>
              </a:buClr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If you aren’t sitting at the dining table,</a:t>
            </a:r>
          </a:p>
          <a:p>
            <a:pPr lvl="0">
              <a:buClr>
                <a:srgbClr val="C0504D"/>
              </a:buClr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you are on the menu!</a:t>
            </a:r>
          </a:p>
          <a:p>
            <a:pPr marL="342900" lvl="0" indent="-342900">
              <a:buClr>
                <a:srgbClr val="C0504D"/>
              </a:buClr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prstClr val="black"/>
              </a:solidFill>
            </a:endParaRPr>
          </a:p>
          <a:p>
            <a:pPr lvl="0">
              <a:buClr>
                <a:srgbClr val="C0504D"/>
              </a:buClr>
              <a:defRPr/>
            </a:pPr>
            <a:r>
              <a:rPr lang="en-US" altLang="en-US" sz="2000" i="1" dirty="0">
                <a:solidFill>
                  <a:prstClr val="black"/>
                </a:solidFill>
              </a:rPr>
              <a:t>The Dictionary of Modern Proverbs</a:t>
            </a:r>
            <a:r>
              <a:rPr lang="en-US" altLang="en-US" sz="2400" dirty="0">
                <a:solidFill>
                  <a:prstClr val="black"/>
                </a:solidFill>
              </a:rPr>
              <a:t>, 2012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24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C694B-2399-DDD4-8703-6D4D2AC3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8D8C4-A5B5-4F64-B8F4-965ED6D1EF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7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00200" y="266700"/>
            <a:ext cx="5943600" cy="91440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C00000"/>
                </a:solidFill>
              </a:rPr>
              <a:t>Why People Participate: </a:t>
            </a:r>
            <a:br>
              <a:rPr lang="en-US" altLang="en-US" sz="4000" dirty="0"/>
            </a:br>
            <a:r>
              <a:rPr lang="en-US" altLang="en-US" sz="2400" dirty="0">
                <a:solidFill>
                  <a:srgbClr val="C00000"/>
                </a:solidFill>
                <a:latin typeface="+mn-lt"/>
              </a:rPr>
              <a:t>The Civic Volunteerism Model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F07782-FFE9-5876-4A7B-4A5F017B6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04590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2A03CC5-1F8E-B2DE-7205-10B900B8D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6702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68BD-54D3-A6D1-31F0-E2808009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6C42-6C71-4B20-8A4A-ECBDDD8DE6A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98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E9921-B669-2BD0-0A84-1C0A1A794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D7E1-3389-BC16-7248-F315A5787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438400"/>
            <a:ext cx="7772400" cy="1470025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So, who votes at election time?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7ABC8-4C73-792B-C68E-C66C405D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F8EC-9C17-48A5-BF90-F502BE08831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79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BA31-BAC9-07D8-53DB-BD7A53BE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3" y="136525"/>
            <a:ext cx="8229600" cy="715962"/>
          </a:xfrm>
          <a:ln w="28575">
            <a:solidFill>
              <a:srgbClr val="0070C0"/>
            </a:solidFill>
          </a:ln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Measuring the Correlates of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81F6A-714F-E3AA-E22E-58CBB9FD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2109-A2DD-477C-BD89-9C2EB85380A5}" type="slidenum">
              <a:rPr lang="en-US" altLang="en-US" smtClean="0"/>
              <a:pPr/>
              <a:t>6</a:t>
            </a:fld>
            <a:endParaRPr lang="en-US" alt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692E5BE-3B79-E2A6-C6BC-4E3C6679A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32135"/>
              </p:ext>
            </p:extLst>
          </p:nvPr>
        </p:nvGraphicFramePr>
        <p:xfrm>
          <a:off x="1524000" y="990600"/>
          <a:ext cx="6324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144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52500" y="126672"/>
            <a:ext cx="7239000" cy="52322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Assessing Independent Influences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90600" y="812172"/>
            <a:ext cx="7239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ITC Berkeley Oldstyle Std Bk" charset="0"/>
              </a:rPr>
              <a:t>What is the influence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ITC Berkeley Oldstyle Std Bk" charset="0"/>
              </a:rPr>
              <a:t> of each trait, while statistically controlling for </a:t>
            </a:r>
            <a:r>
              <a:rPr lang="en-US" altLang="en-US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ITC Berkeley Oldstyle Std Bk" charset="0"/>
              </a:rPr>
              <a:t>other characteristics . . .  Regression Analyses.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69456882"/>
              </p:ext>
            </p:extLst>
          </p:nvPr>
        </p:nvGraphicFramePr>
        <p:xfrm>
          <a:off x="2095500" y="1524096"/>
          <a:ext cx="4953000" cy="519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663153" y="2192923"/>
            <a:ext cx="1981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ITC Berkeley Oldstyle Std Bk" charset="0"/>
              </a:rPr>
              <a:t>Positive</a:t>
            </a: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ITC Berkeley Oldstyle Std Bk" charset="0"/>
              </a:rPr>
              <a:t> </a:t>
            </a:r>
            <a:r>
              <a:rPr kumimoji="0" lang="en-US" altLang="en-US" sz="1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ITC Berkeley Oldstyle Std Bk" charset="0"/>
              </a:rPr>
              <a:t>Effects </a:t>
            </a:r>
            <a:r>
              <a:rPr kumimoji="0" lang="en-US" altLang="en-US" sz="1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ITC Berkeley Oldstyle Std Bk" charset="0"/>
                <a:sym typeface="Wingdings" panose="05000000000000000000" pitchFamily="2" charset="2"/>
              </a:rPr>
              <a:t></a:t>
            </a:r>
            <a:r>
              <a:rPr kumimoji="0" lang="en-US" altLang="en-US" sz="1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4600" y="2192923"/>
            <a:ext cx="1981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ITC Berkeley Oldstyle Std Bk" charset="0"/>
                <a:sym typeface="Wingdings" panose="05000000000000000000" pitchFamily="2" charset="2"/>
              </a:rPr>
              <a:t> </a:t>
            </a:r>
            <a:r>
              <a:rPr kumimoji="0" lang="en-US" altLang="en-US" sz="1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ITC Berkeley Oldstyle Std Bk" charset="0"/>
                <a:sym typeface="Wingdings" panose="05000000000000000000" pitchFamily="2" charset="2"/>
              </a:rPr>
              <a:t>Negative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ITC Berkeley Oldstyle Std Bk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ITC Berkeley Oldstyle Std Bk" charset="0"/>
              </a:rPr>
              <a:t>Effects</a:t>
            </a:r>
            <a:r>
              <a:rPr kumimoji="0" lang="en-US" altLang="en-US" sz="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endParaRPr kumimoji="0" lang="en-US" altLang="en-US" sz="1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859003-70A2-7A98-9BFC-4CF29F84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6C42-6C71-4B20-8A4A-ECBDDD8DE6A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89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6700" y="205235"/>
            <a:ext cx="8610600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Predicting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Voting Turnout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6700" y="868204"/>
            <a:ext cx="32385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ITC Berkeley Oldstyle Std Bk" charset="0"/>
              </a:rPr>
              <a:t>Who Votes More Often: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275" y="6444476"/>
            <a:ext cx="50433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TC Berkeley Oldstyle Std Bk" charset="0"/>
              </a:rPr>
              <a:t>Source: European Values Survey; World Values Survey, 2017-2020.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214845"/>
              </p:ext>
            </p:extLst>
          </p:nvPr>
        </p:nvGraphicFramePr>
        <p:xfrm>
          <a:off x="3810000" y="1114461"/>
          <a:ext cx="4648200" cy="574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8150" y="1534155"/>
            <a:ext cx="2895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</a:rPr>
              <a:t>More educated voters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</a:rPr>
              <a:t>Older citizens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</a:rPr>
              <a:t>Minimal differences for gender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</a:rPr>
              <a:t>Those who feel democracy is important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</a:rPr>
              <a:t>Politically interested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</a:rPr>
              <a:t>Minimal Left/Right differences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</a:rPr>
              <a:t>Group members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69D8A-AB71-7A9E-985F-BD0B5CB6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6C42-6C71-4B20-8A4A-ECBDDD8DE6A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A57D8-3256-032D-50F9-2C7EE84EF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948C1-0BBC-1E28-C97A-B3F60D22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209800"/>
          </a:xfrm>
          <a:ln w="28575">
            <a:solidFill>
              <a:srgbClr val="0070C0"/>
            </a:solidFill>
          </a:ln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And who participates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in election campaigns?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FDD23C-9478-3AC6-7B7D-2438F817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F8EC-9C17-48A5-BF90-F502BE08831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025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670</Words>
  <Application>Microsoft Office PowerPoint</Application>
  <PresentationFormat>On-screen Show (4:3)</PresentationFormat>
  <Paragraphs>117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1_Office Theme</vt:lpstr>
      <vt:lpstr>Chapter 4</vt:lpstr>
      <vt:lpstr>Questions of the Day</vt:lpstr>
      <vt:lpstr>Let’s Focus in</vt:lpstr>
      <vt:lpstr>PowerPoint Presentation</vt:lpstr>
      <vt:lpstr>So, who votes at election time?</vt:lpstr>
      <vt:lpstr>Measuring the Correlates of Participation</vt:lpstr>
      <vt:lpstr>PowerPoint Presentation</vt:lpstr>
      <vt:lpstr>PowerPoint Presentation</vt:lpstr>
      <vt:lpstr>And who participates in election campaigns?</vt:lpstr>
      <vt:lpstr>PowerPoint Presentation</vt:lpstr>
      <vt:lpstr>PowerPoint Presentation</vt:lpstr>
      <vt:lpstr>And what about participation in civil society activities beyond elections?  For example: fraternal groups, business groups, labor unions, issue groups (environment, civil rights), etc.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>C &amp; M Digitals (P)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Timothy Hellwig</cp:lastModifiedBy>
  <cp:revision>38</cp:revision>
  <dcterms:created xsi:type="dcterms:W3CDTF">2013-06-20T12:52:18Z</dcterms:created>
  <dcterms:modified xsi:type="dcterms:W3CDTF">2026-01-30T21:07:24Z</dcterms:modified>
</cp:coreProperties>
</file>