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4"/>
  </p:notesMasterIdLst>
  <p:handoutMasterIdLst>
    <p:handoutMasterId r:id="rId25"/>
  </p:handoutMasterIdLst>
  <p:sldIdLst>
    <p:sldId id="314" r:id="rId2"/>
    <p:sldId id="315" r:id="rId3"/>
    <p:sldId id="316" r:id="rId4"/>
    <p:sldId id="302" r:id="rId5"/>
    <p:sldId id="303" r:id="rId6"/>
    <p:sldId id="304" r:id="rId7"/>
    <p:sldId id="305" r:id="rId8"/>
    <p:sldId id="317" r:id="rId9"/>
    <p:sldId id="306" r:id="rId10"/>
    <p:sldId id="268" r:id="rId11"/>
    <p:sldId id="312" r:id="rId12"/>
    <p:sldId id="311" r:id="rId13"/>
    <p:sldId id="310" r:id="rId14"/>
    <p:sldId id="309" r:id="rId15"/>
    <p:sldId id="300" r:id="rId16"/>
    <p:sldId id="307" r:id="rId17"/>
    <p:sldId id="280" r:id="rId18"/>
    <p:sldId id="318" r:id="rId19"/>
    <p:sldId id="266" r:id="rId20"/>
    <p:sldId id="319" r:id="rId21"/>
    <p:sldId id="308" r:id="rId22"/>
    <p:sldId id="273" r:id="rId2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FF99"/>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84"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Sheet1!$A$1:$A$7</c:f>
              <c:strCache>
                <c:ptCount val="7"/>
                <c:pt idx="0">
                  <c:v>0</c:v>
                </c:pt>
                <c:pt idx="1">
                  <c:v>1</c:v>
                </c:pt>
                <c:pt idx="2">
                  <c:v>2</c:v>
                </c:pt>
                <c:pt idx="3">
                  <c:v>3</c:v>
                </c:pt>
                <c:pt idx="4">
                  <c:v>4</c:v>
                </c:pt>
                <c:pt idx="5">
                  <c:v>5</c:v>
                </c:pt>
                <c:pt idx="6">
                  <c:v>6</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Sheet1!$A$1:$A$7</c:f>
              <c:numCache>
                <c:formatCode>General</c:formatCode>
                <c:ptCount val="7"/>
                <c:pt idx="0">
                  <c:v>0</c:v>
                </c:pt>
                <c:pt idx="1">
                  <c:v>1</c:v>
                </c:pt>
                <c:pt idx="2">
                  <c:v>2</c:v>
                </c:pt>
                <c:pt idx="3">
                  <c:v>3</c:v>
                </c:pt>
                <c:pt idx="4">
                  <c:v>4</c:v>
                </c:pt>
                <c:pt idx="5">
                  <c:v>5</c:v>
                </c:pt>
                <c:pt idx="6">
                  <c:v>6</c:v>
                </c:pt>
              </c:numCache>
            </c:numRef>
          </c:cat>
          <c:val>
            <c:numRef>
              <c:f>Sheet1!#REF!</c:f>
            </c:numRef>
          </c:val>
          <c:extLst>
            <c:ext xmlns:c16="http://schemas.microsoft.com/office/drawing/2014/chart" uri="{C3380CC4-5D6E-409C-BE32-E72D297353CC}">
              <c16:uniqueId val="{00000000-ABEF-4B72-95EF-04AC9B2B4410}"/>
            </c:ext>
          </c:extLst>
        </c:ser>
        <c:ser>
          <c:idx val="1"/>
          <c:order val="1"/>
          <c:spPr>
            <a:solidFill>
              <a:srgbClr val="C00000"/>
            </a:solidFill>
            <a:ln>
              <a:noFill/>
            </a:ln>
            <a:effectLst/>
          </c:spPr>
          <c:invertIfNegative val="0"/>
          <c:cat>
            <c:numRef>
              <c:f>Sheet1!$A$1:$A$7</c:f>
              <c:numCache>
                <c:formatCode>General</c:formatCode>
                <c:ptCount val="7"/>
                <c:pt idx="0">
                  <c:v>0</c:v>
                </c:pt>
                <c:pt idx="1">
                  <c:v>1</c:v>
                </c:pt>
                <c:pt idx="2">
                  <c:v>2</c:v>
                </c:pt>
                <c:pt idx="3">
                  <c:v>3</c:v>
                </c:pt>
                <c:pt idx="4">
                  <c:v>4</c:v>
                </c:pt>
                <c:pt idx="5">
                  <c:v>5</c:v>
                </c:pt>
                <c:pt idx="6">
                  <c:v>6</c:v>
                </c:pt>
              </c:numCache>
            </c:numRef>
          </c:cat>
          <c:val>
            <c:numRef>
              <c:f>Sheet1!$B$1:$B$7</c:f>
              <c:numCache>
                <c:formatCode>General</c:formatCode>
                <c:ptCount val="7"/>
                <c:pt idx="0">
                  <c:v>0</c:v>
                </c:pt>
                <c:pt idx="1">
                  <c:v>4</c:v>
                </c:pt>
                <c:pt idx="2">
                  <c:v>15</c:v>
                </c:pt>
                <c:pt idx="3">
                  <c:v>21</c:v>
                </c:pt>
                <c:pt idx="4">
                  <c:v>31</c:v>
                </c:pt>
                <c:pt idx="5">
                  <c:v>26</c:v>
                </c:pt>
                <c:pt idx="6">
                  <c:v>3</c:v>
                </c:pt>
              </c:numCache>
            </c:numRef>
          </c:val>
          <c:extLst>
            <c:ext xmlns:c16="http://schemas.microsoft.com/office/drawing/2014/chart" uri="{C3380CC4-5D6E-409C-BE32-E72D297353CC}">
              <c16:uniqueId val="{00000001-ABEF-4B72-95EF-04AC9B2B4410}"/>
            </c:ext>
          </c:extLst>
        </c:ser>
        <c:dLbls>
          <c:showLegendKey val="0"/>
          <c:showVal val="0"/>
          <c:showCatName val="0"/>
          <c:showSerName val="0"/>
          <c:showPercent val="0"/>
          <c:showBubbleSize val="0"/>
        </c:dLbls>
        <c:gapWidth val="50"/>
        <c:overlap val="-14"/>
        <c:axId val="412244672"/>
        <c:axId val="412231232"/>
      </c:barChart>
      <c:catAx>
        <c:axId val="41224467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sz="2000" b="0">
                    <a:solidFill>
                      <a:schemeClr val="tx1"/>
                    </a:solidFill>
                    <a:latin typeface="Calibri" panose="020F0502020204030204" pitchFamily="34" charset="0"/>
                    <a:ea typeface="Calibri" panose="020F0502020204030204" pitchFamily="34" charset="0"/>
                    <a:cs typeface="Calibri" panose="020F0502020204030204" pitchFamily="34" charset="0"/>
                  </a:rPr>
                  <a:t>Number</a:t>
                </a:r>
                <a:r>
                  <a:rPr lang="en-US" sz="2000" b="0" baseline="0">
                    <a:solidFill>
                      <a:schemeClr val="tx1"/>
                    </a:solidFill>
                    <a:latin typeface="Calibri" panose="020F0502020204030204" pitchFamily="34" charset="0"/>
                    <a:ea typeface="Calibri" panose="020F0502020204030204" pitchFamily="34" charset="0"/>
                    <a:cs typeface="Calibri" panose="020F0502020204030204" pitchFamily="34" charset="0"/>
                  </a:rPr>
                  <a:t> of Materialist Choices Out of Six</a:t>
                </a:r>
                <a:endParaRPr lang="en-US" sz="2000" b="0">
                  <a:solidFill>
                    <a:schemeClr val="tx1"/>
                  </a:solidFill>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412231232"/>
        <c:crosses val="autoZero"/>
        <c:auto val="1"/>
        <c:lblAlgn val="ctr"/>
        <c:lblOffset val="100"/>
        <c:noMultiLvlLbl val="0"/>
      </c:catAx>
      <c:valAx>
        <c:axId val="41223123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pPr>
                <a:r>
                  <a:rPr lang="en-US" sz="2000" b="0">
                    <a:latin typeface="Calibri" panose="020F0502020204030204" pitchFamily="34" charset="0"/>
                    <a:ea typeface="Calibri" panose="020F0502020204030204" pitchFamily="34" charset="0"/>
                    <a:cs typeface="Calibri" panose="020F0502020204030204" pitchFamily="34" charset="0"/>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4122446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80336832895889"/>
          <c:y val="0.1111111111111111"/>
          <c:w val="0.83630774278215225"/>
          <c:h val="0.79224482356372117"/>
        </c:manualLayout>
      </c:layout>
      <c:barChart>
        <c:barDir val="col"/>
        <c:grouping val="clustered"/>
        <c:varyColors val="0"/>
        <c:ser>
          <c:idx val="0"/>
          <c:order val="0"/>
          <c:tx>
            <c:v>1970-71</c:v>
          </c:tx>
          <c:spPr>
            <a:solidFill>
              <a:srgbClr val="C00000"/>
            </a:solidFill>
            <a:ln>
              <a:noFill/>
            </a:ln>
            <a:effectLst/>
          </c:spPr>
          <c:invertIfNegative val="0"/>
          <c:cat>
            <c:strRef>
              <c:f>Sheet1!$A$1:$A$7</c:f>
              <c:strCache>
                <c:ptCount val="7"/>
                <c:pt idx="0">
                  <c:v>U.S.</c:v>
                </c:pt>
                <c:pt idx="1">
                  <c:v>Britain</c:v>
                </c:pt>
                <c:pt idx="2">
                  <c:v>France</c:v>
                </c:pt>
                <c:pt idx="3">
                  <c:v>Germany</c:v>
                </c:pt>
                <c:pt idx="4">
                  <c:v>Denmark</c:v>
                </c:pt>
                <c:pt idx="5">
                  <c:v>Italy</c:v>
                </c:pt>
                <c:pt idx="6">
                  <c:v>Netherlands</c:v>
                </c:pt>
              </c:strCache>
            </c:strRef>
          </c:cat>
          <c:val>
            <c:numRef>
              <c:f>Sheet1!$B$1:$B$7</c:f>
              <c:numCache>
                <c:formatCode>General</c:formatCode>
                <c:ptCount val="7"/>
                <c:pt idx="0">
                  <c:v>-26</c:v>
                </c:pt>
                <c:pt idx="1">
                  <c:v>-28</c:v>
                </c:pt>
                <c:pt idx="2">
                  <c:v>-30</c:v>
                </c:pt>
                <c:pt idx="3">
                  <c:v>-35</c:v>
                </c:pt>
                <c:pt idx="4">
                  <c:v>-35</c:v>
                </c:pt>
                <c:pt idx="5">
                  <c:v>-29</c:v>
                </c:pt>
                <c:pt idx="6">
                  <c:v>-16</c:v>
                </c:pt>
              </c:numCache>
            </c:numRef>
          </c:val>
          <c:extLst>
            <c:ext xmlns:c16="http://schemas.microsoft.com/office/drawing/2014/chart" uri="{C3380CC4-5D6E-409C-BE32-E72D297353CC}">
              <c16:uniqueId val="{00000000-3FE1-4ED6-B9FF-9226C2FEFB5D}"/>
            </c:ext>
          </c:extLst>
        </c:ser>
        <c:ser>
          <c:idx val="1"/>
          <c:order val="1"/>
          <c:tx>
            <c:v>2017-18</c:v>
          </c:tx>
          <c:spPr>
            <a:solidFill>
              <a:srgbClr val="0070C0"/>
            </a:solidFill>
            <a:ln w="19050">
              <a:solidFill>
                <a:schemeClr val="tx1"/>
              </a:solidFill>
            </a:ln>
            <a:effectLst/>
          </c:spPr>
          <c:invertIfNegative val="0"/>
          <c:cat>
            <c:strRef>
              <c:f>Sheet1!$A$1:$A$7</c:f>
              <c:strCache>
                <c:ptCount val="7"/>
                <c:pt idx="0">
                  <c:v>U.S.</c:v>
                </c:pt>
                <c:pt idx="1">
                  <c:v>Britain</c:v>
                </c:pt>
                <c:pt idx="2">
                  <c:v>France</c:v>
                </c:pt>
                <c:pt idx="3">
                  <c:v>Germany</c:v>
                </c:pt>
                <c:pt idx="4">
                  <c:v>Denmark</c:v>
                </c:pt>
                <c:pt idx="5">
                  <c:v>Italy</c:v>
                </c:pt>
                <c:pt idx="6">
                  <c:v>Netherlands</c:v>
                </c:pt>
              </c:strCache>
            </c:strRef>
          </c:cat>
          <c:val>
            <c:numRef>
              <c:f>Sheet1!$C$1:$C$7</c:f>
              <c:numCache>
                <c:formatCode>General</c:formatCode>
                <c:ptCount val="7"/>
                <c:pt idx="0">
                  <c:v>10</c:v>
                </c:pt>
                <c:pt idx="1">
                  <c:v>20</c:v>
                </c:pt>
                <c:pt idx="2">
                  <c:v>2</c:v>
                </c:pt>
                <c:pt idx="3">
                  <c:v>30</c:v>
                </c:pt>
                <c:pt idx="4">
                  <c:v>6</c:v>
                </c:pt>
                <c:pt idx="5">
                  <c:v>-4</c:v>
                </c:pt>
                <c:pt idx="6">
                  <c:v>2</c:v>
                </c:pt>
              </c:numCache>
            </c:numRef>
          </c:val>
          <c:extLst>
            <c:ext xmlns:c16="http://schemas.microsoft.com/office/drawing/2014/chart" uri="{C3380CC4-5D6E-409C-BE32-E72D297353CC}">
              <c16:uniqueId val="{00000001-3FE1-4ED6-B9FF-9226C2FEFB5D}"/>
            </c:ext>
          </c:extLst>
        </c:ser>
        <c:dLbls>
          <c:showLegendKey val="0"/>
          <c:showVal val="0"/>
          <c:showCatName val="0"/>
          <c:showSerName val="0"/>
          <c:showPercent val="0"/>
          <c:showBubbleSize val="0"/>
        </c:dLbls>
        <c:gapWidth val="95"/>
        <c:axId val="2063325039"/>
        <c:axId val="2063325455"/>
      </c:barChart>
      <c:catAx>
        <c:axId val="206332503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63325455"/>
        <c:crosses val="autoZero"/>
        <c:auto val="1"/>
        <c:lblAlgn val="ctr"/>
        <c:lblOffset val="100"/>
        <c:noMultiLvlLbl val="0"/>
      </c:catAx>
      <c:valAx>
        <c:axId val="2063325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1800" dirty="0">
                    <a:latin typeface="Calibri" panose="020F0502020204030204" pitchFamily="34" charset="0"/>
                    <a:ea typeface="Calibri" panose="020F0502020204030204" pitchFamily="34" charset="0"/>
                    <a:cs typeface="Calibri" panose="020F0502020204030204" pitchFamily="34" charset="0"/>
                  </a:rPr>
                  <a:t>Ma</a:t>
                </a:r>
                <a:r>
                  <a:rPr lang="en-US" sz="1800" baseline="0" dirty="0">
                    <a:latin typeface="Calibri" panose="020F0502020204030204" pitchFamily="34" charset="0"/>
                    <a:ea typeface="Calibri" panose="020F0502020204030204" pitchFamily="34" charset="0"/>
                    <a:cs typeface="Calibri" panose="020F0502020204030204" pitchFamily="34" charset="0"/>
                  </a:rPr>
                  <a:t>terialist – Postmaterialist (%)</a:t>
                </a:r>
                <a:endParaRPr lang="en-US" sz="1800"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1.933253135024789E-2"/>
              <c:y val="0.1002594552730088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63325039"/>
        <c:crossesAt val="1"/>
        <c:crossBetween val="between"/>
      </c:valAx>
      <c:spPr>
        <a:noFill/>
        <a:ln>
          <a:noFill/>
        </a:ln>
        <a:effectLst/>
      </c:spPr>
    </c:plotArea>
    <c:legend>
      <c:legendPos val="b"/>
      <c:layout>
        <c:manualLayout>
          <c:xMode val="edge"/>
          <c:yMode val="edge"/>
          <c:x val="0.39577799650043738"/>
          <c:y val="4.687445319335079E-2"/>
          <c:w val="0.2750493798117063"/>
          <c:h val="6.36820768691042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120291404017712"/>
          <c:y val="6.0975916861743633E-2"/>
          <c:w val="0.74609954915348975"/>
          <c:h val="0.75427868891984218"/>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dLbls>
            <c:dLbl>
              <c:idx val="0"/>
              <c:layout>
                <c:manualLayout>
                  <c:x val="-7.3868882733148664E-2"/>
                  <c:y val="-1.1261261261261344E-2"/>
                </c:manualLayout>
              </c:layout>
              <c:tx>
                <c:rich>
                  <a:bodyPr/>
                  <a:lstStyle/>
                  <a:p>
                    <a:r>
                      <a:rPr lang="en-US" sz="1000"/>
                      <a:t>Albania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84A-41B4-B6D1-C95327AB1D6F}"/>
                </c:ext>
              </c:extLst>
            </c:dLbl>
            <c:dLbl>
              <c:idx val="1"/>
              <c:tx>
                <c:rich>
                  <a:bodyPr/>
                  <a:lstStyle/>
                  <a:p>
                    <a:r>
                      <a:rPr lang="en-US" sz="1000"/>
                      <a:t>Argentina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84A-41B4-B6D1-C95327AB1D6F}"/>
                </c:ext>
              </c:extLst>
            </c:dLbl>
            <c:dLbl>
              <c:idx val="2"/>
              <c:layout>
                <c:manualLayout>
                  <c:x val="-6.0941755549254406E-2"/>
                  <c:y val="1.8018106689366532E-2"/>
                </c:manualLayout>
              </c:layout>
              <c:tx>
                <c:rich>
                  <a:bodyPr/>
                  <a:lstStyle/>
                  <a:p>
                    <a:r>
                      <a:rPr lang="en-US" sz="1000"/>
                      <a:t>OZ</a:t>
                    </a:r>
                  </a:p>
                </c:rich>
              </c:tx>
              <c:showLegendKey val="0"/>
              <c:showVal val="0"/>
              <c:showCatName val="0"/>
              <c:showSerName val="1"/>
              <c:showPercent val="0"/>
              <c:showBubbleSize val="0"/>
              <c:extLst>
                <c:ext xmlns:c15="http://schemas.microsoft.com/office/drawing/2012/chart" uri="{CE6537A1-D6FC-4f65-9D91-7224C49458BB}">
                  <c15:layout>
                    <c:manualLayout>
                      <c:w val="7.0553943914905368E-2"/>
                      <c:h val="4.4966304887564722E-2"/>
                    </c:manualLayout>
                  </c15:layout>
                  <c15:showDataLabelsRange val="0"/>
                </c:ext>
                <c:ext xmlns:c16="http://schemas.microsoft.com/office/drawing/2014/chart" uri="{C3380CC4-5D6E-409C-BE32-E72D297353CC}">
                  <c16:uniqueId val="{00000002-784A-41B4-B6D1-C95327AB1D6F}"/>
                </c:ext>
              </c:extLst>
            </c:dLbl>
            <c:dLbl>
              <c:idx val="3"/>
              <c:tx>
                <c:rich>
                  <a:bodyPr/>
                  <a:lstStyle/>
                  <a:p>
                    <a:r>
                      <a:rPr lang="en-US" sz="1000"/>
                      <a:t>Austria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84A-41B4-B6D1-C95327AB1D6F}"/>
                </c:ext>
              </c:extLst>
            </c:dLbl>
            <c:dLbl>
              <c:idx val="4"/>
              <c:tx>
                <c:rich>
                  <a:bodyPr/>
                  <a:lstStyle/>
                  <a:p>
                    <a:r>
                      <a:rPr lang="en-US" sz="1000"/>
                      <a:t>Brazil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84A-41B4-B6D1-C95327AB1D6F}"/>
                </c:ext>
              </c:extLst>
            </c:dLbl>
            <c:dLbl>
              <c:idx val="5"/>
              <c:tx>
                <c:rich>
                  <a:bodyPr/>
                  <a:lstStyle/>
                  <a:p>
                    <a:r>
                      <a:rPr lang="en-US" sz="1000"/>
                      <a:t>Bugaria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84A-41B4-B6D1-C95327AB1D6F}"/>
                </c:ext>
              </c:extLst>
            </c:dLbl>
            <c:dLbl>
              <c:idx val="6"/>
              <c:tx>
                <c:rich>
                  <a:bodyPr/>
                  <a:lstStyle/>
                  <a:p>
                    <a:r>
                      <a:rPr lang="en-US" sz="1000"/>
                      <a:t>Canada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84A-41B4-B6D1-C95327AB1D6F}"/>
                </c:ext>
              </c:extLst>
            </c:dLbl>
            <c:dLbl>
              <c:idx val="7"/>
              <c:layout>
                <c:manualLayout>
                  <c:x val="1.6128552192763414E-2"/>
                  <c:y val="-5.9557073149715022E-3"/>
                </c:manualLayout>
              </c:layout>
              <c:tx>
                <c:rich>
                  <a:bodyPr wrap="square" lIns="38100" tIns="19050" rIns="38100" bIns="19050" anchor="ctr">
                    <a:noAutofit/>
                  </a:bodyPr>
                  <a:lstStyle/>
                  <a:p>
                    <a:pPr>
                      <a:defRPr>
                        <a:latin typeface="Calibri" panose="020F0502020204030204" pitchFamily="34" charset="0"/>
                        <a:ea typeface="Calibri" panose="020F0502020204030204" pitchFamily="34" charset="0"/>
                        <a:cs typeface="Calibri" panose="020F0502020204030204" pitchFamily="34" charset="0"/>
                      </a:defRPr>
                    </a:pPr>
                    <a:r>
                      <a:rPr lang="en-US" sz="1000">
                        <a:latin typeface="Calibri" panose="020F0502020204030204" pitchFamily="34" charset="0"/>
                        <a:ea typeface="Calibri" panose="020F0502020204030204" pitchFamily="34" charset="0"/>
                        <a:cs typeface="Calibri" panose="020F0502020204030204" pitchFamily="34" charset="0"/>
                      </a:rPr>
                      <a:t>Chile</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9340433431042782E-2"/>
                      <c:h val="3.2657668817389615E-2"/>
                    </c:manualLayout>
                  </c15:layout>
                  <c15:showDataLabelsRange val="0"/>
                </c:ext>
                <c:ext xmlns:c16="http://schemas.microsoft.com/office/drawing/2014/chart" uri="{C3380CC4-5D6E-409C-BE32-E72D297353CC}">
                  <c16:uniqueId val="{00000007-784A-41B4-B6D1-C95327AB1D6F}"/>
                </c:ext>
              </c:extLst>
            </c:dLbl>
            <c:dLbl>
              <c:idx val="8"/>
              <c:tx>
                <c:rich>
                  <a:bodyPr wrap="square" lIns="38100" tIns="19050" rIns="38100" bIns="19050" anchor="ctr">
                    <a:spAutoFit/>
                  </a:bodyPr>
                  <a:lstStyle/>
                  <a:p>
                    <a:pPr>
                      <a:defRPr sz="1000" baseline="0">
                        <a:latin typeface="Calibri" panose="020F0502020204030204" pitchFamily="34" charset="0"/>
                        <a:ea typeface="Calibri" panose="020F0502020204030204" pitchFamily="34" charset="0"/>
                        <a:cs typeface="Calibri" panose="020F0502020204030204" pitchFamily="34" charset="0"/>
                      </a:defRPr>
                    </a:pPr>
                    <a:r>
                      <a:rPr lang="en-US" sz="1000" baseline="0">
                        <a:latin typeface="Calibri" panose="020F0502020204030204" pitchFamily="34" charset="0"/>
                        <a:ea typeface="Calibri" panose="020F0502020204030204" pitchFamily="34" charset="0"/>
                        <a:cs typeface="Calibri" panose="020F0502020204030204" pitchFamily="34" charset="0"/>
                      </a:rPr>
                      <a:t>China</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84A-41B4-B6D1-C95327AB1D6F}"/>
                </c:ext>
              </c:extLst>
            </c:dLbl>
            <c:dLbl>
              <c:idx val="9"/>
              <c:tx>
                <c:rich>
                  <a:bodyPr/>
                  <a:lstStyle/>
                  <a:p>
                    <a:r>
                      <a:rPr lang="en-US" sz="1000"/>
                      <a:t>Columbia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84A-41B4-B6D1-C95327AB1D6F}"/>
                </c:ext>
              </c:extLst>
            </c:dLbl>
            <c:dLbl>
              <c:idx val="10"/>
              <c:layout>
                <c:manualLayout>
                  <c:x val="-3.3240997229916899E-2"/>
                  <c:y val="3.3783783783783786E-2"/>
                </c:manualLayout>
              </c:layout>
              <c:tx>
                <c:rich>
                  <a:bodyPr wrap="square" lIns="38100" tIns="19050" rIns="38100" bIns="19050" anchor="ctr">
                    <a:noAutofit/>
                  </a:bodyPr>
                  <a:lstStyle/>
                  <a:p>
                    <a:pPr>
                      <a:defRPr>
                        <a:latin typeface="Calibri" panose="020F0502020204030204" pitchFamily="34" charset="0"/>
                        <a:ea typeface="Calibri" panose="020F0502020204030204" pitchFamily="34" charset="0"/>
                        <a:cs typeface="Calibri" panose="020F0502020204030204" pitchFamily="34" charset="0"/>
                      </a:defRPr>
                    </a:pPr>
                    <a:r>
                      <a:rPr lang="en-US" sz="1000">
                        <a:latin typeface="Calibri" panose="020F0502020204030204" pitchFamily="34" charset="0"/>
                        <a:ea typeface="Calibri" panose="020F0502020204030204" pitchFamily="34" charset="0"/>
                        <a:cs typeface="Calibri" panose="020F0502020204030204" pitchFamily="34" charset="0"/>
                      </a:rPr>
                      <a:t>DK</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2271468144044325E-2"/>
                      <c:h val="5.9684684684684686E-2"/>
                    </c:manualLayout>
                  </c15:layout>
                  <c15:showDataLabelsRange val="0"/>
                </c:ext>
                <c:ext xmlns:c16="http://schemas.microsoft.com/office/drawing/2014/chart" uri="{C3380CC4-5D6E-409C-BE32-E72D297353CC}">
                  <c16:uniqueId val="{0000000A-784A-41B4-B6D1-C95327AB1D6F}"/>
                </c:ext>
              </c:extLst>
            </c:dLbl>
            <c:dLbl>
              <c:idx val="11"/>
              <c:layout>
                <c:manualLayout>
                  <c:x val="-1.8467220683287165E-3"/>
                  <c:y val="-1.3513513513513514E-2"/>
                </c:manualLayout>
              </c:layout>
              <c:tx>
                <c:rich>
                  <a:bodyPr/>
                  <a:lstStyle/>
                  <a:p>
                    <a:r>
                      <a:rPr lang="en-US" sz="1000"/>
                      <a:t>Ecuador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84A-41B4-B6D1-C95327AB1D6F}"/>
                </c:ext>
              </c:extLst>
            </c:dLbl>
            <c:dLbl>
              <c:idx val="12"/>
              <c:tx>
                <c:rich>
                  <a:bodyPr/>
                  <a:lstStyle/>
                  <a:p>
                    <a:r>
                      <a:rPr lang="en-US" sz="1000"/>
                      <a:t>Finland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784A-41B4-B6D1-C95327AB1D6F}"/>
                </c:ext>
              </c:extLst>
            </c:dLbl>
            <c:dLbl>
              <c:idx val="13"/>
              <c:layout>
                <c:manualLayout>
                  <c:x val="-3.3240997229916899E-2"/>
                  <c:y val="-2.0270270270270271E-2"/>
                </c:manualLayout>
              </c:layout>
              <c:tx>
                <c:rich>
                  <a:bodyPr wrap="square" lIns="38100" tIns="19050" rIns="38100" bIns="19050" anchor="ctr">
                    <a:spAutoFit/>
                  </a:bodyPr>
                  <a:lstStyle/>
                  <a:p>
                    <a:pPr>
                      <a:defRPr sz="1400" b="1">
                        <a:latin typeface="Calibri" panose="020F0502020204030204" pitchFamily="34" charset="0"/>
                        <a:ea typeface="Calibri" panose="020F0502020204030204" pitchFamily="34" charset="0"/>
                        <a:cs typeface="Calibri" panose="020F0502020204030204" pitchFamily="34" charset="0"/>
                      </a:defRPr>
                    </a:pPr>
                    <a:r>
                      <a:rPr lang="en-US" sz="1400" b="1">
                        <a:latin typeface="Calibri" panose="020F0502020204030204" pitchFamily="34" charset="0"/>
                        <a:ea typeface="Calibri" panose="020F0502020204030204" pitchFamily="34" charset="0"/>
                        <a:cs typeface="Calibri" panose="020F0502020204030204" pitchFamily="34" charset="0"/>
                      </a:rPr>
                      <a:t>FRA</a:t>
                    </a:r>
                  </a:p>
                </c:rich>
              </c:tx>
              <c:spPr>
                <a:solidFill>
                  <a:srgbClr val="FFC000"/>
                </a:solid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784A-41B4-B6D1-C95327AB1D6F}"/>
                </c:ext>
              </c:extLst>
            </c:dLbl>
            <c:dLbl>
              <c:idx val="14"/>
              <c:tx>
                <c:rich>
                  <a:bodyPr wrap="square" lIns="38100" tIns="19050" rIns="38100" bIns="19050" anchor="ctr">
                    <a:spAutoFit/>
                  </a:bodyPr>
                  <a:lstStyle/>
                  <a:p>
                    <a:pPr>
                      <a:defRPr sz="1400">
                        <a:latin typeface="Calibri" panose="020F0502020204030204" pitchFamily="34" charset="0"/>
                        <a:ea typeface="Calibri" panose="020F0502020204030204" pitchFamily="34" charset="0"/>
                        <a:cs typeface="Calibri" panose="020F0502020204030204" pitchFamily="34" charset="0"/>
                      </a:defRPr>
                    </a:pPr>
                    <a:r>
                      <a:rPr lang="en-US" sz="1400" b="1">
                        <a:latin typeface="Calibri" panose="020F0502020204030204" pitchFamily="34" charset="0"/>
                        <a:ea typeface="Calibri" panose="020F0502020204030204" pitchFamily="34" charset="0"/>
                        <a:cs typeface="Calibri" panose="020F0502020204030204" pitchFamily="34" charset="0"/>
                      </a:rPr>
                      <a:t>GER</a:t>
                    </a:r>
                  </a:p>
                </c:rich>
              </c:tx>
              <c:spPr>
                <a:solidFill>
                  <a:srgbClr val="FFC000"/>
                </a:solid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784A-41B4-B6D1-C95327AB1D6F}"/>
                </c:ext>
              </c:extLst>
            </c:dLbl>
            <c:dLbl>
              <c:idx val="15"/>
              <c:layout>
                <c:manualLayout>
                  <c:x val="4.1924326590503372E-3"/>
                  <c:y val="2.7359781121751026E-3"/>
                </c:manualLayout>
              </c:layout>
              <c:tx>
                <c:rich>
                  <a:bodyPr wrap="square" lIns="38100" tIns="19050" rIns="38100" bIns="19050" anchor="ctr">
                    <a:spAutoFit/>
                  </a:bodyPr>
                  <a:lstStyle/>
                  <a:p>
                    <a:pPr>
                      <a:defRPr sz="140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sz="1400" b="1">
                        <a:solidFill>
                          <a:schemeClr val="tx1"/>
                        </a:solidFill>
                        <a:latin typeface="Calibri" panose="020F0502020204030204" pitchFamily="34" charset="0"/>
                        <a:ea typeface="Calibri" panose="020F0502020204030204" pitchFamily="34" charset="0"/>
                        <a:cs typeface="Calibri" panose="020F0502020204030204" pitchFamily="34" charset="0"/>
                      </a:rPr>
                      <a:t>UK</a:t>
                    </a:r>
                  </a:p>
                </c:rich>
              </c:tx>
              <c:spPr>
                <a:solidFill>
                  <a:srgbClr val="FFC000"/>
                </a:solid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784A-41B4-B6D1-C95327AB1D6F}"/>
                </c:ext>
              </c:extLst>
            </c:dLbl>
            <c:dLbl>
              <c:idx val="16"/>
              <c:tx>
                <c:rich>
                  <a:bodyPr/>
                  <a:lstStyle/>
                  <a:p>
                    <a:r>
                      <a:rPr lang="en-US" sz="1000"/>
                      <a:t>Greece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784A-41B4-B6D1-C95327AB1D6F}"/>
                </c:ext>
              </c:extLst>
            </c:dLbl>
            <c:dLbl>
              <c:idx val="17"/>
              <c:layout>
                <c:manualLayout>
                  <c:x val="-8.6795937211449681E-2"/>
                  <c:y val="-1.3513513513513514E-2"/>
                </c:manualLayout>
              </c:layout>
              <c:tx>
                <c:rich>
                  <a:bodyPr/>
                  <a:lstStyle/>
                  <a:p>
                    <a:r>
                      <a:rPr lang="en-US" sz="1000"/>
                      <a:t>Indonesia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784A-41B4-B6D1-C95327AB1D6F}"/>
                </c:ext>
              </c:extLst>
            </c:dLbl>
            <c:dLbl>
              <c:idx val="18"/>
              <c:tx>
                <c:rich>
                  <a:bodyPr/>
                  <a:lstStyle/>
                  <a:p>
                    <a:r>
                      <a:rPr lang="en-US" sz="1000"/>
                      <a:t>Italy</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784A-41B4-B6D1-C95327AB1D6F}"/>
                </c:ext>
              </c:extLst>
            </c:dLbl>
            <c:dLbl>
              <c:idx val="19"/>
              <c:tx>
                <c:rich>
                  <a:bodyPr/>
                  <a:lstStyle/>
                  <a:p>
                    <a:r>
                      <a:rPr lang="en-US" sz="1000"/>
                      <a:t>Japan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784A-41B4-B6D1-C95327AB1D6F}"/>
                </c:ext>
              </c:extLst>
            </c:dLbl>
            <c:dLbl>
              <c:idx val="22"/>
              <c:tx>
                <c:rich>
                  <a:bodyPr/>
                  <a:lstStyle/>
                  <a:p>
                    <a:r>
                      <a:rPr lang="en-US" sz="1000"/>
                      <a:t>NZ</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784A-41B4-B6D1-C95327AB1D6F}"/>
                </c:ext>
              </c:extLst>
            </c:dLbl>
            <c:dLbl>
              <c:idx val="24"/>
              <c:layout>
                <c:manualLayout>
                  <c:x val="-5.5401662049861496E-3"/>
                  <c:y val="-2.2522522522522934E-3"/>
                </c:manualLayout>
              </c:layout>
              <c:tx>
                <c:rich>
                  <a:bodyPr wrap="square" lIns="38100" tIns="19050" rIns="38100" bIns="19050" anchor="ctr">
                    <a:noAutofit/>
                  </a:bodyPr>
                  <a:lstStyle/>
                  <a:p>
                    <a:pPr>
                      <a:defRPr>
                        <a:latin typeface="Calibri" panose="020F0502020204030204" pitchFamily="34" charset="0"/>
                        <a:ea typeface="Calibri" panose="020F0502020204030204" pitchFamily="34" charset="0"/>
                        <a:cs typeface="Calibri" panose="020F0502020204030204" pitchFamily="34" charset="0"/>
                      </a:defRPr>
                    </a:pPr>
                    <a:r>
                      <a:rPr lang="en-US" sz="1000">
                        <a:latin typeface="Calibri" panose="020F0502020204030204" pitchFamily="34" charset="0"/>
                        <a:ea typeface="Calibri" panose="020F0502020204030204" pitchFamily="34" charset="0"/>
                        <a:cs typeface="Calibri" panose="020F0502020204030204" pitchFamily="34" charset="0"/>
                      </a:rPr>
                      <a:t>Poland</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1140314524396365E-2"/>
                      <c:h val="3.1180392991416613E-2"/>
                    </c:manualLayout>
                  </c15:layout>
                  <c15:showDataLabelsRange val="0"/>
                </c:ext>
                <c:ext xmlns:c16="http://schemas.microsoft.com/office/drawing/2014/chart" uri="{C3380CC4-5D6E-409C-BE32-E72D297353CC}">
                  <c16:uniqueId val="{00000015-784A-41B4-B6D1-C95327AB1D6F}"/>
                </c:ext>
              </c:extLst>
            </c:dLbl>
            <c:dLbl>
              <c:idx val="25"/>
              <c:tx>
                <c:rich>
                  <a:bodyPr/>
                  <a:lstStyle/>
                  <a:p>
                    <a:r>
                      <a:rPr lang="en-US" sz="1000"/>
                      <a:t>Portugal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784A-41B4-B6D1-C95327AB1D6F}"/>
                </c:ext>
              </c:extLst>
            </c:dLbl>
            <c:dLbl>
              <c:idx val="26"/>
              <c:tx>
                <c:rich>
                  <a:bodyPr wrap="square" lIns="38100" tIns="19050" rIns="38100" bIns="19050" anchor="ctr">
                    <a:noAutofit/>
                  </a:bodyPr>
                  <a:lstStyle/>
                  <a:p>
                    <a:pPr>
                      <a:defRPr>
                        <a:latin typeface="Calibri" panose="020F0502020204030204" pitchFamily="34" charset="0"/>
                        <a:ea typeface="Calibri" panose="020F0502020204030204" pitchFamily="34" charset="0"/>
                        <a:cs typeface="Calibri" panose="020F0502020204030204" pitchFamily="34" charset="0"/>
                      </a:defRPr>
                    </a:pPr>
                    <a:r>
                      <a:rPr lang="en-US" sz="1000">
                        <a:latin typeface="Calibri" panose="020F0502020204030204" pitchFamily="34" charset="0"/>
                        <a:ea typeface="Calibri" panose="020F0502020204030204" pitchFamily="34" charset="0"/>
                        <a:cs typeface="Calibri" panose="020F0502020204030204" pitchFamily="34" charset="0"/>
                      </a:rPr>
                      <a:t>Russia</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17-784A-41B4-B6D1-C95327AB1D6F}"/>
                </c:ext>
              </c:extLst>
            </c:dLbl>
            <c:dLbl>
              <c:idx val="27"/>
              <c:layout>
                <c:manualLayout>
                  <c:x val="6.1044743099749757E-3"/>
                  <c:y val="-1.3513542383254929E-2"/>
                </c:manualLayout>
              </c:layout>
              <c:tx>
                <c:rich>
                  <a:bodyPr wrap="square" lIns="38100" tIns="19050" rIns="38100" bIns="19050" anchor="ctr">
                    <a:noAutofit/>
                  </a:bodyPr>
                  <a:lstStyle/>
                  <a:p>
                    <a:pPr>
                      <a:defRPr>
                        <a:latin typeface="Calibri" panose="020F0502020204030204" pitchFamily="34" charset="0"/>
                        <a:ea typeface="Calibri" panose="020F0502020204030204" pitchFamily="34" charset="0"/>
                        <a:cs typeface="Calibri" panose="020F0502020204030204" pitchFamily="34" charset="0"/>
                      </a:defRPr>
                    </a:pPr>
                    <a:r>
                      <a:rPr lang="en-US" sz="1000">
                        <a:latin typeface="Calibri" panose="020F0502020204030204" pitchFamily="34" charset="0"/>
                        <a:ea typeface="Calibri" panose="020F0502020204030204" pitchFamily="34" charset="0"/>
                        <a:cs typeface="Calibri" panose="020F0502020204030204" pitchFamily="34" charset="0"/>
                      </a:rPr>
                      <a:t>S. Korea</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5145091297406115E-2"/>
                      <c:h val="4.8423365683940671E-2"/>
                    </c:manualLayout>
                  </c15:layout>
                  <c15:showDataLabelsRange val="0"/>
                </c:ext>
                <c:ext xmlns:c16="http://schemas.microsoft.com/office/drawing/2014/chart" uri="{C3380CC4-5D6E-409C-BE32-E72D297353CC}">
                  <c16:uniqueId val="{00000018-784A-41B4-B6D1-C95327AB1D6F}"/>
                </c:ext>
              </c:extLst>
            </c:dLbl>
            <c:dLbl>
              <c:idx val="28"/>
              <c:tx>
                <c:rich>
                  <a:bodyPr/>
                  <a:lstStyle/>
                  <a:p>
                    <a:r>
                      <a:rPr lang="en-US" sz="1000"/>
                      <a:t>Spain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784A-41B4-B6D1-C95327AB1D6F}"/>
                </c:ext>
              </c:extLst>
            </c:dLbl>
            <c:dLbl>
              <c:idx val="29"/>
              <c:tx>
                <c:rich>
                  <a:bodyPr/>
                  <a:lstStyle/>
                  <a:p>
                    <a:r>
                      <a:rPr lang="en-US" sz="1000"/>
                      <a:t>Sweden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784A-41B4-B6D1-C95327AB1D6F}"/>
                </c:ext>
              </c:extLst>
            </c:dLbl>
            <c:dLbl>
              <c:idx val="30"/>
              <c:layout>
                <c:manualLayout>
                  <c:x val="-5.2154195011337869E-2"/>
                  <c:y val="3.2665181885671808E-2"/>
                </c:manualLayout>
              </c:layout>
              <c:tx>
                <c:rich>
                  <a:bodyPr/>
                  <a:lstStyle/>
                  <a:p>
                    <a:r>
                      <a:rPr lang="en-US" sz="1000"/>
                      <a:t>Swiss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784A-41B4-B6D1-C95327AB1D6F}"/>
                </c:ext>
              </c:extLst>
            </c:dLbl>
            <c:dLbl>
              <c:idx val="32"/>
              <c:layout>
                <c:manualLayout>
                  <c:x val="-3.6934441366575006E-3"/>
                  <c:y val="-9.0090090090090089E-3"/>
                </c:manualLayout>
              </c:layout>
              <c:tx>
                <c:rich>
                  <a:bodyPr/>
                  <a:lstStyle/>
                  <a:p>
                    <a:r>
                      <a:rPr lang="en-US" sz="1000"/>
                      <a:t>Turkey</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784A-41B4-B6D1-C95327AB1D6F}"/>
                </c:ext>
              </c:extLst>
            </c:dLbl>
            <c:dLbl>
              <c:idx val="33"/>
              <c:tx>
                <c:rich>
                  <a:bodyPr wrap="square" lIns="38100" tIns="19050" rIns="38100" bIns="19050" anchor="ctr">
                    <a:spAutoFit/>
                  </a:bodyPr>
                  <a:lstStyle/>
                  <a:p>
                    <a:pPr>
                      <a:defRPr sz="1400">
                        <a:latin typeface="Calibri" panose="020F0502020204030204" pitchFamily="34" charset="0"/>
                        <a:ea typeface="Calibri" panose="020F0502020204030204" pitchFamily="34" charset="0"/>
                        <a:cs typeface="Calibri" panose="020F0502020204030204" pitchFamily="34" charset="0"/>
                      </a:defRPr>
                    </a:pPr>
                    <a:r>
                      <a:rPr lang="en-US" sz="1400" b="1">
                        <a:latin typeface="Calibri" panose="020F0502020204030204" pitchFamily="34" charset="0"/>
                        <a:ea typeface="Calibri" panose="020F0502020204030204" pitchFamily="34" charset="0"/>
                        <a:cs typeface="Calibri" panose="020F0502020204030204" pitchFamily="34" charset="0"/>
                      </a:rPr>
                      <a:t>USA</a:t>
                    </a:r>
                  </a:p>
                </c:rich>
              </c:tx>
              <c:spPr>
                <a:solidFill>
                  <a:srgbClr val="FFC000"/>
                </a:solid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784A-41B4-B6D1-C95327AB1D6F}"/>
                </c:ext>
              </c:extLst>
            </c:dLbl>
            <c:dLbl>
              <c:idx val="34"/>
              <c:tx>
                <c:rich>
                  <a:bodyPr/>
                  <a:lstStyle/>
                  <a:p>
                    <a:r>
                      <a:rPr lang="en-US" sz="1000"/>
                      <a:t>Uraguay</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784A-41B4-B6D1-C95327AB1D6F}"/>
                </c:ext>
              </c:extLst>
            </c:dLbl>
            <c:dLbl>
              <c:idx val="35"/>
              <c:tx>
                <c:rich>
                  <a:bodyPr/>
                  <a:lstStyle/>
                  <a:p>
                    <a:r>
                      <a:rPr lang="en-US" sz="1000"/>
                      <a:t>Venezuela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784A-41B4-B6D1-C95327AB1D6F}"/>
                </c:ext>
              </c:extLst>
            </c:dLbl>
            <c:dLbl>
              <c:idx val="36"/>
              <c:tx>
                <c:rich>
                  <a:bodyPr/>
                  <a:lstStyle/>
                  <a:p>
                    <a:r>
                      <a:rPr lang="en-US" sz="1000"/>
                      <a:t>Vietnam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784A-41B4-B6D1-C95327AB1D6F}"/>
                </c:ext>
              </c:extLst>
            </c:dLbl>
            <c:dLbl>
              <c:idx val="37"/>
              <c:tx>
                <c:rich>
                  <a:bodyPr/>
                  <a:lstStyle/>
                  <a:p>
                    <a:r>
                      <a:rPr lang="en-US" sz="1000"/>
                      <a:t>Philippines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784A-41B4-B6D1-C95327AB1D6F}"/>
                </c:ext>
              </c:extLst>
            </c:dLbl>
            <c:dLbl>
              <c:idx val="38"/>
              <c:tx>
                <c:rich>
                  <a:bodyPr/>
                  <a:lstStyle/>
                  <a:p>
                    <a:r>
                      <a:rPr lang="en-US" sz="1000"/>
                      <a:t>Rom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784A-41B4-B6D1-C95327AB1D6F}"/>
                </c:ext>
              </c:extLst>
            </c:dLbl>
            <c:spPr>
              <a:noFill/>
              <a:ln>
                <a:noFill/>
              </a:ln>
              <a:effectLst/>
            </c:spPr>
            <c:txPr>
              <a:bodyPr wrap="square" lIns="38100" tIns="19050" rIns="38100" bIns="19050" anchor="ctr">
                <a:spAutoFit/>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trendline>
            <c:spPr>
              <a:ln w="25400">
                <a:solidFill>
                  <a:srgbClr val="C00000"/>
                </a:solidFill>
                <a:prstDash val="solid"/>
              </a:ln>
            </c:spPr>
            <c:trendlineType val="log"/>
            <c:dispRSqr val="0"/>
            <c:dispEq val="0"/>
          </c:trendline>
          <c:xVal>
            <c:numRef>
              <c:f>Sheet1!$B$2:$B$40</c:f>
              <c:numCache>
                <c:formatCode>General</c:formatCode>
                <c:ptCount val="39"/>
                <c:pt idx="0">
                  <c:v>2549</c:v>
                </c:pt>
                <c:pt idx="1">
                  <c:v>7183</c:v>
                </c:pt>
                <c:pt idx="2">
                  <c:v>17308</c:v>
                </c:pt>
                <c:pt idx="3">
                  <c:v>19473</c:v>
                </c:pt>
                <c:pt idx="4">
                  <c:v>6617</c:v>
                </c:pt>
                <c:pt idx="5">
                  <c:v>7551</c:v>
                </c:pt>
                <c:pt idx="6">
                  <c:v>20229</c:v>
                </c:pt>
                <c:pt idx="7">
                  <c:v>4437</c:v>
                </c:pt>
                <c:pt idx="8">
                  <c:v>981</c:v>
                </c:pt>
                <c:pt idx="9">
                  <c:v>5083</c:v>
                </c:pt>
                <c:pt idx="10">
                  <c:v>18244</c:v>
                </c:pt>
                <c:pt idx="11">
                  <c:v>4723</c:v>
                </c:pt>
                <c:pt idx="12">
                  <c:v>18146</c:v>
                </c:pt>
                <c:pt idx="13">
                  <c:v>17701</c:v>
                </c:pt>
                <c:pt idx="14">
                  <c:v>19463</c:v>
                </c:pt>
                <c:pt idx="15">
                  <c:v>17091</c:v>
                </c:pt>
                <c:pt idx="16">
                  <c:v>13312</c:v>
                </c:pt>
                <c:pt idx="17">
                  <c:v>3070</c:v>
                </c:pt>
                <c:pt idx="18">
                  <c:v>18638</c:v>
                </c:pt>
                <c:pt idx="19">
                  <c:v>19912</c:v>
                </c:pt>
                <c:pt idx="20">
                  <c:v>8713</c:v>
                </c:pt>
                <c:pt idx="21">
                  <c:v>18175</c:v>
                </c:pt>
                <c:pt idx="22">
                  <c:v>14836</c:v>
                </c:pt>
                <c:pt idx="23">
                  <c:v>18461</c:v>
                </c:pt>
                <c:pt idx="24">
                  <c:v>6185</c:v>
                </c:pt>
                <c:pt idx="25">
                  <c:v>11780</c:v>
                </c:pt>
                <c:pt idx="26">
                  <c:v>8027</c:v>
                </c:pt>
                <c:pt idx="27">
                  <c:v>8355</c:v>
                </c:pt>
                <c:pt idx="28">
                  <c:v>13686</c:v>
                </c:pt>
                <c:pt idx="29">
                  <c:v>20425</c:v>
                </c:pt>
                <c:pt idx="30">
                  <c:v>28462</c:v>
                </c:pt>
                <c:pt idx="32">
                  <c:v>8467</c:v>
                </c:pt>
                <c:pt idx="33">
                  <c:v>23888</c:v>
                </c:pt>
                <c:pt idx="34">
                  <c:v>6655</c:v>
                </c:pt>
                <c:pt idx="35">
                  <c:v>9533</c:v>
                </c:pt>
                <c:pt idx="36">
                  <c:v>1184</c:v>
                </c:pt>
                <c:pt idx="37">
                  <c:v>2662</c:v>
                </c:pt>
                <c:pt idx="38">
                  <c:v>5280</c:v>
                </c:pt>
              </c:numCache>
            </c:numRef>
          </c:xVal>
          <c:yVal>
            <c:numRef>
              <c:f>Sheet1!$C$2:$C$40</c:f>
              <c:numCache>
                <c:formatCode>General</c:formatCode>
                <c:ptCount val="39"/>
                <c:pt idx="0">
                  <c:v>-19</c:v>
                </c:pt>
                <c:pt idx="1">
                  <c:v>-28</c:v>
                </c:pt>
                <c:pt idx="2">
                  <c:v>4</c:v>
                </c:pt>
                <c:pt idx="3">
                  <c:v>5</c:v>
                </c:pt>
                <c:pt idx="4">
                  <c:v>-17</c:v>
                </c:pt>
                <c:pt idx="5">
                  <c:v>-45</c:v>
                </c:pt>
                <c:pt idx="6">
                  <c:v>9</c:v>
                </c:pt>
                <c:pt idx="7">
                  <c:v>-15</c:v>
                </c:pt>
                <c:pt idx="8">
                  <c:v>-45</c:v>
                </c:pt>
                <c:pt idx="9">
                  <c:v>-5</c:v>
                </c:pt>
                <c:pt idx="10">
                  <c:v>4</c:v>
                </c:pt>
                <c:pt idx="11">
                  <c:v>-13</c:v>
                </c:pt>
                <c:pt idx="12">
                  <c:v>14</c:v>
                </c:pt>
                <c:pt idx="13">
                  <c:v>4</c:v>
                </c:pt>
                <c:pt idx="14">
                  <c:v>24</c:v>
                </c:pt>
                <c:pt idx="15">
                  <c:v>9</c:v>
                </c:pt>
                <c:pt idx="16">
                  <c:v>-32</c:v>
                </c:pt>
                <c:pt idx="17">
                  <c:v>-16</c:v>
                </c:pt>
                <c:pt idx="18">
                  <c:v>-3</c:v>
                </c:pt>
                <c:pt idx="19">
                  <c:v>-12</c:v>
                </c:pt>
                <c:pt idx="20">
                  <c:v>-7</c:v>
                </c:pt>
                <c:pt idx="21">
                  <c:v>2</c:v>
                </c:pt>
                <c:pt idx="22">
                  <c:v>5</c:v>
                </c:pt>
                <c:pt idx="23">
                  <c:v>11</c:v>
                </c:pt>
                <c:pt idx="24">
                  <c:v>9</c:v>
                </c:pt>
                <c:pt idx="25">
                  <c:v>-22</c:v>
                </c:pt>
                <c:pt idx="26">
                  <c:v>-49</c:v>
                </c:pt>
                <c:pt idx="27">
                  <c:v>-4</c:v>
                </c:pt>
                <c:pt idx="28">
                  <c:v>9</c:v>
                </c:pt>
                <c:pt idx="29">
                  <c:v>22</c:v>
                </c:pt>
                <c:pt idx="30">
                  <c:v>2</c:v>
                </c:pt>
                <c:pt idx="31">
                  <c:v>-34</c:v>
                </c:pt>
                <c:pt idx="32">
                  <c:v>-21</c:v>
                </c:pt>
                <c:pt idx="33">
                  <c:v>10</c:v>
                </c:pt>
                <c:pt idx="34">
                  <c:v>3</c:v>
                </c:pt>
                <c:pt idx="35">
                  <c:v>-24</c:v>
                </c:pt>
                <c:pt idx="36">
                  <c:v>-10</c:v>
                </c:pt>
                <c:pt idx="37">
                  <c:v>-22</c:v>
                </c:pt>
                <c:pt idx="38">
                  <c:v>-20</c:v>
                </c:pt>
              </c:numCache>
            </c:numRef>
          </c:yVal>
          <c:smooth val="0"/>
          <c:extLst>
            <c:ext xmlns:c16="http://schemas.microsoft.com/office/drawing/2014/chart" uri="{C3380CC4-5D6E-409C-BE32-E72D297353CC}">
              <c16:uniqueId val="{00000023-784A-41B4-B6D1-C95327AB1D6F}"/>
            </c:ext>
          </c:extLst>
        </c:ser>
        <c:dLbls>
          <c:showLegendKey val="0"/>
          <c:showVal val="0"/>
          <c:showCatName val="0"/>
          <c:showSerName val="0"/>
          <c:showPercent val="0"/>
          <c:showBubbleSize val="0"/>
        </c:dLbls>
        <c:axId val="1262838704"/>
        <c:axId val="1"/>
      </c:scatterChart>
      <c:valAx>
        <c:axId val="1262838704"/>
        <c:scaling>
          <c:orientation val="minMax"/>
        </c:scaling>
        <c:delete val="0"/>
        <c:axPos val="b"/>
        <c:title>
          <c:tx>
            <c:rich>
              <a:bodyPr/>
              <a:lstStyle/>
              <a:p>
                <a:pPr>
                  <a:defRPr sz="1600" b="0" i="0" u="none" strike="noStrike" baseline="0">
                    <a:solidFill>
                      <a:schemeClr val="tx1"/>
                    </a:solidFill>
                    <a:latin typeface="Calibri" panose="020F0502020204030204" pitchFamily="34" charset="0"/>
                    <a:ea typeface="Arial"/>
                    <a:cs typeface="Calibri" panose="020F0502020204030204" pitchFamily="34" charset="0"/>
                  </a:defRPr>
                </a:pPr>
                <a:r>
                  <a:rPr lang="en-US" sz="1600" b="0" i="0" baseline="0" dirty="0">
                    <a:solidFill>
                      <a:schemeClr val="tx1"/>
                    </a:solidFill>
                    <a:latin typeface="Calibri" panose="020F0502020204030204" pitchFamily="34" charset="0"/>
                    <a:cs typeface="Calibri" panose="020F0502020204030204" pitchFamily="34" charset="0"/>
                  </a:rPr>
                  <a:t>GDP/capita ppp1990</a:t>
                </a:r>
              </a:p>
            </c:rich>
          </c:tx>
          <c:layout>
            <c:manualLayout>
              <c:xMode val="edge"/>
              <c:yMode val="edge"/>
              <c:x val="0.40425553948613568"/>
              <c:y val="0.905134599138962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
        <c:crossesAt val="-70"/>
        <c:crossBetween val="midCat"/>
      </c:valAx>
      <c:valAx>
        <c:axId val="1"/>
        <c:scaling>
          <c:orientation val="minMax"/>
        </c:scaling>
        <c:delete val="0"/>
        <c:axPos val="l"/>
        <c:title>
          <c:tx>
            <c:rich>
              <a:bodyPr/>
              <a:lstStyle/>
              <a:p>
                <a:pPr>
                  <a:defRPr sz="1600" b="0" i="0" u="none" strike="noStrike"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sz="1600" b="0" i="0" baseline="0">
                    <a:solidFill>
                      <a:schemeClr val="tx1"/>
                    </a:solidFill>
                    <a:latin typeface="Calibri" panose="020F0502020204030204" pitchFamily="34" charset="0"/>
                    <a:ea typeface="Calibri" panose="020F0502020204030204" pitchFamily="34" charset="0"/>
                    <a:cs typeface="Calibri" panose="020F0502020204030204" pitchFamily="34" charset="0"/>
                  </a:rPr>
                  <a:t>Postmaterial Values Index 2017</a:t>
                </a:r>
              </a:p>
            </c:rich>
          </c:tx>
          <c:layout>
            <c:manualLayout>
              <c:xMode val="edge"/>
              <c:yMode val="edge"/>
              <c:x val="2.5531987073044438E-2"/>
              <c:y val="0.180404859031175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262838704"/>
        <c:crosses val="autoZero"/>
        <c:crossBetween val="midCat"/>
      </c:valAx>
      <c:spPr>
        <a:solidFill>
          <a:srgbClr val="FFFFFF"/>
        </a:solid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47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1378068550254748"/>
          <c:y val="7.7010008877412273E-2"/>
          <c:w val="0.86605525323375143"/>
          <c:h val="0.85097240834917076"/>
        </c:manualLayout>
      </c:layout>
      <c:lineChart>
        <c:grouping val="standard"/>
        <c:varyColors val="0"/>
        <c:ser>
          <c:idx val="6"/>
          <c:order val="0"/>
          <c:tx>
            <c:strRef>
              <c:f>Sheet1!$A$2</c:f>
              <c:strCache>
                <c:ptCount val="1"/>
                <c:pt idx="0">
                  <c:v>1986-</c:v>
                </c:pt>
              </c:strCache>
            </c:strRef>
          </c:tx>
          <c:spPr>
            <a:ln w="28575" cap="rnd" cmpd="sng" algn="ctr">
              <a:solidFill>
                <a:srgbClr val="C00000"/>
              </a:solidFill>
              <a:prstDash val="solid"/>
              <a:round/>
            </a:ln>
            <a:effectLst/>
          </c:spPr>
          <c:marker>
            <c:symbol val="none"/>
          </c:marker>
          <c:cat>
            <c:numRef>
              <c:f>Sheet1!$B$1:$P$1</c:f>
              <c:numCache>
                <c:formatCode>General</c:formatCode>
                <c:ptCount val="15"/>
                <c:pt idx="0">
                  <c:v>1974</c:v>
                </c:pt>
                <c:pt idx="1">
                  <c:v>1977</c:v>
                </c:pt>
                <c:pt idx="2">
                  <c:v>1980</c:v>
                </c:pt>
                <c:pt idx="3">
                  <c:v>1983</c:v>
                </c:pt>
                <c:pt idx="4">
                  <c:v>1986</c:v>
                </c:pt>
                <c:pt idx="5">
                  <c:v>1989</c:v>
                </c:pt>
                <c:pt idx="6">
                  <c:v>1992</c:v>
                </c:pt>
                <c:pt idx="7">
                  <c:v>1995</c:v>
                </c:pt>
                <c:pt idx="8">
                  <c:v>1997</c:v>
                </c:pt>
                <c:pt idx="9">
                  <c:v>1999</c:v>
                </c:pt>
                <c:pt idx="10">
                  <c:v>2005</c:v>
                </c:pt>
                <c:pt idx="11">
                  <c:v>2008</c:v>
                </c:pt>
                <c:pt idx="14">
                  <c:v>2017</c:v>
                </c:pt>
              </c:numCache>
            </c:numRef>
          </c:cat>
          <c:val>
            <c:numRef>
              <c:f>Sheet1!$B$2:$P$2</c:f>
              <c:numCache>
                <c:formatCode>General</c:formatCode>
                <c:ptCount val="15"/>
                <c:pt idx="11">
                  <c:v>-5</c:v>
                </c:pt>
                <c:pt idx="12">
                  <c:v>4</c:v>
                </c:pt>
                <c:pt idx="13">
                  <c:v>13</c:v>
                </c:pt>
                <c:pt idx="14">
                  <c:v>21</c:v>
                </c:pt>
              </c:numCache>
            </c:numRef>
          </c:val>
          <c:smooth val="0"/>
          <c:extLst>
            <c:ext xmlns:c16="http://schemas.microsoft.com/office/drawing/2014/chart" uri="{C3380CC4-5D6E-409C-BE32-E72D297353CC}">
              <c16:uniqueId val="{00000000-A893-4740-BF6C-B3777AFC5EA0}"/>
            </c:ext>
          </c:extLst>
        </c:ser>
        <c:ser>
          <c:idx val="0"/>
          <c:order val="1"/>
          <c:tx>
            <c:strRef>
              <c:f>Sheet1!$A$3</c:f>
              <c:strCache>
                <c:ptCount val="1"/>
                <c:pt idx="0">
                  <c:v>1970-1985</c:v>
                </c:pt>
              </c:strCache>
            </c:strRef>
          </c:tx>
          <c:spPr>
            <a:ln w="28575" cap="rnd" cmpd="sng" algn="ctr">
              <a:solidFill>
                <a:schemeClr val="accent2">
                  <a:lumMod val="60000"/>
                  <a:lumOff val="40000"/>
                </a:schemeClr>
              </a:solidFill>
              <a:prstDash val="dashDot"/>
              <a:round/>
            </a:ln>
            <a:effectLst/>
          </c:spPr>
          <c:marker>
            <c:symbol val="none"/>
          </c:marker>
          <c:cat>
            <c:numRef>
              <c:f>Sheet1!$B$1:$P$1</c:f>
              <c:numCache>
                <c:formatCode>General</c:formatCode>
                <c:ptCount val="15"/>
                <c:pt idx="0">
                  <c:v>1974</c:v>
                </c:pt>
                <c:pt idx="1">
                  <c:v>1977</c:v>
                </c:pt>
                <c:pt idx="2">
                  <c:v>1980</c:v>
                </c:pt>
                <c:pt idx="3">
                  <c:v>1983</c:v>
                </c:pt>
                <c:pt idx="4">
                  <c:v>1986</c:v>
                </c:pt>
                <c:pt idx="5">
                  <c:v>1989</c:v>
                </c:pt>
                <c:pt idx="6">
                  <c:v>1992</c:v>
                </c:pt>
                <c:pt idx="7">
                  <c:v>1995</c:v>
                </c:pt>
                <c:pt idx="8">
                  <c:v>1997</c:v>
                </c:pt>
                <c:pt idx="9">
                  <c:v>1999</c:v>
                </c:pt>
                <c:pt idx="10">
                  <c:v>2005</c:v>
                </c:pt>
                <c:pt idx="11">
                  <c:v>2008</c:v>
                </c:pt>
                <c:pt idx="14">
                  <c:v>2017</c:v>
                </c:pt>
              </c:numCache>
            </c:numRef>
          </c:cat>
          <c:val>
            <c:numRef>
              <c:f>Sheet1!$B$3:$P$3</c:f>
              <c:numCache>
                <c:formatCode>General</c:formatCode>
                <c:ptCount val="15"/>
                <c:pt idx="4">
                  <c:v>3</c:v>
                </c:pt>
                <c:pt idx="5">
                  <c:v>10</c:v>
                </c:pt>
                <c:pt idx="6">
                  <c:v>4</c:v>
                </c:pt>
                <c:pt idx="7">
                  <c:v>6</c:v>
                </c:pt>
                <c:pt idx="8">
                  <c:v>0</c:v>
                </c:pt>
                <c:pt idx="9">
                  <c:v>-1</c:v>
                </c:pt>
                <c:pt idx="10">
                  <c:v>-7</c:v>
                </c:pt>
                <c:pt idx="11">
                  <c:v>-12</c:v>
                </c:pt>
                <c:pt idx="12">
                  <c:v>-4</c:v>
                </c:pt>
                <c:pt idx="13" formatCode="0.0">
                  <c:v>3.5</c:v>
                </c:pt>
                <c:pt idx="14">
                  <c:v>11</c:v>
                </c:pt>
              </c:numCache>
            </c:numRef>
          </c:val>
          <c:smooth val="0"/>
          <c:extLst>
            <c:ext xmlns:c16="http://schemas.microsoft.com/office/drawing/2014/chart" uri="{C3380CC4-5D6E-409C-BE32-E72D297353CC}">
              <c16:uniqueId val="{00000001-A893-4740-BF6C-B3777AFC5EA0}"/>
            </c:ext>
          </c:extLst>
        </c:ser>
        <c:ser>
          <c:idx val="1"/>
          <c:order val="2"/>
          <c:tx>
            <c:strRef>
              <c:f>Sheet1!$A$4</c:f>
              <c:strCache>
                <c:ptCount val="1"/>
                <c:pt idx="0">
                  <c:v>1955-1969</c:v>
                </c:pt>
              </c:strCache>
            </c:strRef>
          </c:tx>
          <c:spPr>
            <a:ln w="28575" cap="rnd" cmpd="sng" algn="ctr">
              <a:solidFill>
                <a:srgbClr val="92D050"/>
              </a:solidFill>
              <a:prstDash val="solid"/>
              <a:round/>
            </a:ln>
            <a:effectLst/>
          </c:spPr>
          <c:marker>
            <c:symbol val="none"/>
          </c:marker>
          <c:cat>
            <c:numRef>
              <c:f>Sheet1!$B$1:$P$1</c:f>
              <c:numCache>
                <c:formatCode>General</c:formatCode>
                <c:ptCount val="15"/>
                <c:pt idx="0">
                  <c:v>1974</c:v>
                </c:pt>
                <c:pt idx="1">
                  <c:v>1977</c:v>
                </c:pt>
                <c:pt idx="2">
                  <c:v>1980</c:v>
                </c:pt>
                <c:pt idx="3">
                  <c:v>1983</c:v>
                </c:pt>
                <c:pt idx="4">
                  <c:v>1986</c:v>
                </c:pt>
                <c:pt idx="5">
                  <c:v>1989</c:v>
                </c:pt>
                <c:pt idx="6">
                  <c:v>1992</c:v>
                </c:pt>
                <c:pt idx="7">
                  <c:v>1995</c:v>
                </c:pt>
                <c:pt idx="8">
                  <c:v>1997</c:v>
                </c:pt>
                <c:pt idx="9">
                  <c:v>1999</c:v>
                </c:pt>
                <c:pt idx="10">
                  <c:v>2005</c:v>
                </c:pt>
                <c:pt idx="11">
                  <c:v>2008</c:v>
                </c:pt>
                <c:pt idx="14">
                  <c:v>2017</c:v>
                </c:pt>
              </c:numCache>
            </c:numRef>
          </c:cat>
          <c:val>
            <c:numRef>
              <c:f>Sheet1!$B$4:$P$4</c:f>
              <c:numCache>
                <c:formatCode>General</c:formatCode>
                <c:ptCount val="15"/>
                <c:pt idx="1">
                  <c:v>-6</c:v>
                </c:pt>
                <c:pt idx="2">
                  <c:v>-15</c:v>
                </c:pt>
                <c:pt idx="3">
                  <c:v>-4</c:v>
                </c:pt>
                <c:pt idx="4">
                  <c:v>1</c:v>
                </c:pt>
                <c:pt idx="5">
                  <c:v>8</c:v>
                </c:pt>
                <c:pt idx="6">
                  <c:v>0</c:v>
                </c:pt>
                <c:pt idx="7">
                  <c:v>2</c:v>
                </c:pt>
                <c:pt idx="8">
                  <c:v>-1</c:v>
                </c:pt>
                <c:pt idx="9">
                  <c:v>-7</c:v>
                </c:pt>
                <c:pt idx="10">
                  <c:v>-10</c:v>
                </c:pt>
                <c:pt idx="11">
                  <c:v>-7</c:v>
                </c:pt>
                <c:pt idx="12">
                  <c:v>-1</c:v>
                </c:pt>
                <c:pt idx="13">
                  <c:v>7</c:v>
                </c:pt>
                <c:pt idx="14">
                  <c:v>16</c:v>
                </c:pt>
              </c:numCache>
            </c:numRef>
          </c:val>
          <c:smooth val="0"/>
          <c:extLst>
            <c:ext xmlns:c16="http://schemas.microsoft.com/office/drawing/2014/chart" uri="{C3380CC4-5D6E-409C-BE32-E72D297353CC}">
              <c16:uniqueId val="{00000002-A893-4740-BF6C-B3777AFC5EA0}"/>
            </c:ext>
          </c:extLst>
        </c:ser>
        <c:ser>
          <c:idx val="2"/>
          <c:order val="3"/>
          <c:tx>
            <c:strRef>
              <c:f>Sheet1!$A$5</c:f>
              <c:strCache>
                <c:ptCount val="1"/>
                <c:pt idx="0">
                  <c:v>1940-1954</c:v>
                </c:pt>
              </c:strCache>
            </c:strRef>
          </c:tx>
          <c:spPr>
            <a:ln w="28575" cap="rnd" cmpd="sng" algn="ctr">
              <a:solidFill>
                <a:srgbClr val="FFC000"/>
              </a:solidFill>
              <a:prstDash val="solid"/>
              <a:round/>
            </a:ln>
            <a:effectLst/>
          </c:spPr>
          <c:marker>
            <c:symbol val="diamond"/>
            <c:size val="8"/>
            <c:spPr>
              <a:solidFill>
                <a:schemeClr val="accent6">
                  <a:tint val="83000"/>
                </a:schemeClr>
              </a:solidFill>
              <a:ln w="9525" cap="flat" cmpd="sng" algn="ctr">
                <a:solidFill>
                  <a:schemeClr val="accent6">
                    <a:tint val="83000"/>
                    <a:shade val="95000"/>
                    <a:satMod val="105000"/>
                  </a:schemeClr>
                </a:solidFill>
                <a:prstDash val="solid"/>
                <a:round/>
              </a:ln>
              <a:effectLst/>
            </c:spPr>
          </c:marker>
          <c:cat>
            <c:numRef>
              <c:f>Sheet1!$B$1:$P$1</c:f>
              <c:numCache>
                <c:formatCode>General</c:formatCode>
                <c:ptCount val="15"/>
                <c:pt idx="0">
                  <c:v>1974</c:v>
                </c:pt>
                <c:pt idx="1">
                  <c:v>1977</c:v>
                </c:pt>
                <c:pt idx="2">
                  <c:v>1980</c:v>
                </c:pt>
                <c:pt idx="3">
                  <c:v>1983</c:v>
                </c:pt>
                <c:pt idx="4">
                  <c:v>1986</c:v>
                </c:pt>
                <c:pt idx="5">
                  <c:v>1989</c:v>
                </c:pt>
                <c:pt idx="6">
                  <c:v>1992</c:v>
                </c:pt>
                <c:pt idx="7">
                  <c:v>1995</c:v>
                </c:pt>
                <c:pt idx="8">
                  <c:v>1997</c:v>
                </c:pt>
                <c:pt idx="9">
                  <c:v>1999</c:v>
                </c:pt>
                <c:pt idx="10">
                  <c:v>2005</c:v>
                </c:pt>
                <c:pt idx="11">
                  <c:v>2008</c:v>
                </c:pt>
                <c:pt idx="14">
                  <c:v>2017</c:v>
                </c:pt>
              </c:numCache>
            </c:numRef>
          </c:cat>
          <c:val>
            <c:numRef>
              <c:f>Sheet1!$B$5:$P$5</c:f>
              <c:numCache>
                <c:formatCode>General</c:formatCode>
                <c:ptCount val="15"/>
                <c:pt idx="0">
                  <c:v>-13</c:v>
                </c:pt>
                <c:pt idx="1">
                  <c:v>-19</c:v>
                </c:pt>
                <c:pt idx="2">
                  <c:v>-27</c:v>
                </c:pt>
                <c:pt idx="3">
                  <c:v>-16</c:v>
                </c:pt>
                <c:pt idx="4">
                  <c:v>-9</c:v>
                </c:pt>
                <c:pt idx="5">
                  <c:v>-2</c:v>
                </c:pt>
                <c:pt idx="6">
                  <c:v>-9</c:v>
                </c:pt>
                <c:pt idx="7">
                  <c:v>-7</c:v>
                </c:pt>
                <c:pt idx="8">
                  <c:v>-10</c:v>
                </c:pt>
                <c:pt idx="9">
                  <c:v>-11</c:v>
                </c:pt>
                <c:pt idx="10">
                  <c:v>-12</c:v>
                </c:pt>
                <c:pt idx="11">
                  <c:v>-19</c:v>
                </c:pt>
                <c:pt idx="12">
                  <c:v>-14</c:v>
                </c:pt>
                <c:pt idx="13">
                  <c:v>-10.5</c:v>
                </c:pt>
                <c:pt idx="14">
                  <c:v>-8</c:v>
                </c:pt>
              </c:numCache>
            </c:numRef>
          </c:val>
          <c:smooth val="0"/>
          <c:extLst>
            <c:ext xmlns:c16="http://schemas.microsoft.com/office/drawing/2014/chart" uri="{C3380CC4-5D6E-409C-BE32-E72D297353CC}">
              <c16:uniqueId val="{00000003-A893-4740-BF6C-B3777AFC5EA0}"/>
            </c:ext>
          </c:extLst>
        </c:ser>
        <c:ser>
          <c:idx val="3"/>
          <c:order val="4"/>
          <c:tx>
            <c:strRef>
              <c:f>Sheet1!$A$6</c:f>
              <c:strCache>
                <c:ptCount val="1"/>
                <c:pt idx="0">
                  <c:v>1925-1939</c:v>
                </c:pt>
              </c:strCache>
            </c:strRef>
          </c:tx>
          <c:spPr>
            <a:ln w="28575" cap="rnd" cmpd="sng" algn="ctr">
              <a:solidFill>
                <a:schemeClr val="accent6">
                  <a:shade val="95000"/>
                  <a:satMod val="105000"/>
                </a:schemeClr>
              </a:solidFill>
              <a:prstDash val="lgDash"/>
              <a:round/>
            </a:ln>
            <a:effectLst/>
          </c:spPr>
          <c:marker>
            <c:symbol val="none"/>
          </c:marker>
          <c:cat>
            <c:numRef>
              <c:f>Sheet1!$B$1:$P$1</c:f>
              <c:numCache>
                <c:formatCode>General</c:formatCode>
                <c:ptCount val="15"/>
                <c:pt idx="0">
                  <c:v>1974</c:v>
                </c:pt>
                <c:pt idx="1">
                  <c:v>1977</c:v>
                </c:pt>
                <c:pt idx="2">
                  <c:v>1980</c:v>
                </c:pt>
                <c:pt idx="3">
                  <c:v>1983</c:v>
                </c:pt>
                <c:pt idx="4">
                  <c:v>1986</c:v>
                </c:pt>
                <c:pt idx="5">
                  <c:v>1989</c:v>
                </c:pt>
                <c:pt idx="6">
                  <c:v>1992</c:v>
                </c:pt>
                <c:pt idx="7">
                  <c:v>1995</c:v>
                </c:pt>
                <c:pt idx="8">
                  <c:v>1997</c:v>
                </c:pt>
                <c:pt idx="9">
                  <c:v>1999</c:v>
                </c:pt>
                <c:pt idx="10">
                  <c:v>2005</c:v>
                </c:pt>
                <c:pt idx="11">
                  <c:v>2008</c:v>
                </c:pt>
                <c:pt idx="14">
                  <c:v>2017</c:v>
                </c:pt>
              </c:numCache>
            </c:numRef>
          </c:cat>
          <c:val>
            <c:numRef>
              <c:f>Sheet1!$B$6:$P$6</c:f>
              <c:numCache>
                <c:formatCode>General</c:formatCode>
                <c:ptCount val="15"/>
                <c:pt idx="0">
                  <c:v>-30</c:v>
                </c:pt>
                <c:pt idx="1">
                  <c:v>-33</c:v>
                </c:pt>
                <c:pt idx="2">
                  <c:v>-38</c:v>
                </c:pt>
                <c:pt idx="3">
                  <c:v>-30</c:v>
                </c:pt>
                <c:pt idx="4">
                  <c:v>-24</c:v>
                </c:pt>
                <c:pt idx="5">
                  <c:v>-15</c:v>
                </c:pt>
                <c:pt idx="6">
                  <c:v>-23</c:v>
                </c:pt>
                <c:pt idx="7">
                  <c:v>-24</c:v>
                </c:pt>
                <c:pt idx="8">
                  <c:v>-23</c:v>
                </c:pt>
                <c:pt idx="9">
                  <c:v>-25</c:v>
                </c:pt>
                <c:pt idx="10">
                  <c:v>-26</c:v>
                </c:pt>
                <c:pt idx="11">
                  <c:v>-29</c:v>
                </c:pt>
              </c:numCache>
            </c:numRef>
          </c:val>
          <c:smooth val="0"/>
          <c:extLst>
            <c:ext xmlns:c16="http://schemas.microsoft.com/office/drawing/2014/chart" uri="{C3380CC4-5D6E-409C-BE32-E72D297353CC}">
              <c16:uniqueId val="{00000004-A893-4740-BF6C-B3777AFC5EA0}"/>
            </c:ext>
          </c:extLst>
        </c:ser>
        <c:ser>
          <c:idx val="4"/>
          <c:order val="5"/>
          <c:tx>
            <c:strRef>
              <c:f>Sheet1!$A$7</c:f>
              <c:strCache>
                <c:ptCount val="1"/>
                <c:pt idx="0">
                  <c:v>1910-1924</c:v>
                </c:pt>
              </c:strCache>
            </c:strRef>
          </c:tx>
          <c:spPr>
            <a:ln w="28575" cap="rnd" cmpd="sng" algn="ctr">
              <a:solidFill>
                <a:srgbClr val="00B0F0"/>
              </a:solidFill>
              <a:prstDash val="solid"/>
              <a:round/>
            </a:ln>
            <a:effectLst/>
          </c:spPr>
          <c:marker>
            <c:symbol val="none"/>
          </c:marker>
          <c:cat>
            <c:numRef>
              <c:f>Sheet1!$B$1:$P$1</c:f>
              <c:numCache>
                <c:formatCode>General</c:formatCode>
                <c:ptCount val="15"/>
                <c:pt idx="0">
                  <c:v>1974</c:v>
                </c:pt>
                <c:pt idx="1">
                  <c:v>1977</c:v>
                </c:pt>
                <c:pt idx="2">
                  <c:v>1980</c:v>
                </c:pt>
                <c:pt idx="3">
                  <c:v>1983</c:v>
                </c:pt>
                <c:pt idx="4">
                  <c:v>1986</c:v>
                </c:pt>
                <c:pt idx="5">
                  <c:v>1989</c:v>
                </c:pt>
                <c:pt idx="6">
                  <c:v>1992</c:v>
                </c:pt>
                <c:pt idx="7">
                  <c:v>1995</c:v>
                </c:pt>
                <c:pt idx="8">
                  <c:v>1997</c:v>
                </c:pt>
                <c:pt idx="9">
                  <c:v>1999</c:v>
                </c:pt>
                <c:pt idx="10">
                  <c:v>2005</c:v>
                </c:pt>
                <c:pt idx="11">
                  <c:v>2008</c:v>
                </c:pt>
                <c:pt idx="14">
                  <c:v>2017</c:v>
                </c:pt>
              </c:numCache>
            </c:numRef>
          </c:cat>
          <c:val>
            <c:numRef>
              <c:f>Sheet1!$B$7:$P$7</c:f>
              <c:numCache>
                <c:formatCode>General</c:formatCode>
                <c:ptCount val="15"/>
                <c:pt idx="0">
                  <c:v>-40</c:v>
                </c:pt>
                <c:pt idx="1">
                  <c:v>-42</c:v>
                </c:pt>
                <c:pt idx="2">
                  <c:v>-45</c:v>
                </c:pt>
                <c:pt idx="3">
                  <c:v>-38</c:v>
                </c:pt>
                <c:pt idx="4">
                  <c:v>-32</c:v>
                </c:pt>
                <c:pt idx="5">
                  <c:v>-26</c:v>
                </c:pt>
                <c:pt idx="6">
                  <c:v>-34</c:v>
                </c:pt>
              </c:numCache>
            </c:numRef>
          </c:val>
          <c:smooth val="0"/>
          <c:extLst>
            <c:ext xmlns:c16="http://schemas.microsoft.com/office/drawing/2014/chart" uri="{C3380CC4-5D6E-409C-BE32-E72D297353CC}">
              <c16:uniqueId val="{00000005-A893-4740-BF6C-B3777AFC5EA0}"/>
            </c:ext>
          </c:extLst>
        </c:ser>
        <c:ser>
          <c:idx val="5"/>
          <c:order val="6"/>
          <c:tx>
            <c:strRef>
              <c:f>Sheet1!$A$8</c:f>
              <c:strCache>
                <c:ptCount val="1"/>
                <c:pt idx="0">
                  <c:v>1885-1909</c:v>
                </c:pt>
              </c:strCache>
            </c:strRef>
          </c:tx>
          <c:spPr>
            <a:ln w="28575" cap="rnd" cmpd="sng" algn="ctr">
              <a:solidFill>
                <a:schemeClr val="accent6">
                  <a:shade val="65000"/>
                  <a:shade val="95000"/>
                  <a:satMod val="105000"/>
                </a:schemeClr>
              </a:solidFill>
              <a:prstDash val="sysDash"/>
              <a:round/>
            </a:ln>
            <a:effectLst/>
          </c:spPr>
          <c:marker>
            <c:symbol val="circle"/>
            <c:size val="7"/>
            <c:spPr>
              <a:solidFill>
                <a:schemeClr val="accent6">
                  <a:shade val="65000"/>
                </a:schemeClr>
              </a:solidFill>
              <a:ln w="9525" cap="flat" cmpd="sng" algn="ctr">
                <a:solidFill>
                  <a:schemeClr val="accent6">
                    <a:shade val="65000"/>
                    <a:shade val="95000"/>
                    <a:satMod val="105000"/>
                  </a:schemeClr>
                </a:solidFill>
                <a:prstDash val="solid"/>
                <a:round/>
              </a:ln>
              <a:effectLst/>
            </c:spPr>
          </c:marker>
          <c:cat>
            <c:numRef>
              <c:f>Sheet1!$B$1:$P$1</c:f>
              <c:numCache>
                <c:formatCode>General</c:formatCode>
                <c:ptCount val="15"/>
                <c:pt idx="0">
                  <c:v>1974</c:v>
                </c:pt>
                <c:pt idx="1">
                  <c:v>1977</c:v>
                </c:pt>
                <c:pt idx="2">
                  <c:v>1980</c:v>
                </c:pt>
                <c:pt idx="3">
                  <c:v>1983</c:v>
                </c:pt>
                <c:pt idx="4">
                  <c:v>1986</c:v>
                </c:pt>
                <c:pt idx="5">
                  <c:v>1989</c:v>
                </c:pt>
                <c:pt idx="6">
                  <c:v>1992</c:v>
                </c:pt>
                <c:pt idx="7">
                  <c:v>1995</c:v>
                </c:pt>
                <c:pt idx="8">
                  <c:v>1997</c:v>
                </c:pt>
                <c:pt idx="9">
                  <c:v>1999</c:v>
                </c:pt>
                <c:pt idx="10">
                  <c:v>2005</c:v>
                </c:pt>
                <c:pt idx="11">
                  <c:v>2008</c:v>
                </c:pt>
                <c:pt idx="14">
                  <c:v>2017</c:v>
                </c:pt>
              </c:numCache>
            </c:numRef>
          </c:cat>
          <c:val>
            <c:numRef>
              <c:f>Sheet1!$B$8:$P$8</c:f>
              <c:numCache>
                <c:formatCode>General</c:formatCode>
                <c:ptCount val="15"/>
                <c:pt idx="0">
                  <c:v>-49</c:v>
                </c:pt>
                <c:pt idx="1">
                  <c:v>-48</c:v>
                </c:pt>
                <c:pt idx="2">
                  <c:v>-50</c:v>
                </c:pt>
                <c:pt idx="3">
                  <c:v>-41</c:v>
                </c:pt>
              </c:numCache>
            </c:numRef>
          </c:val>
          <c:smooth val="0"/>
          <c:extLst>
            <c:ext xmlns:c16="http://schemas.microsoft.com/office/drawing/2014/chart" uri="{C3380CC4-5D6E-409C-BE32-E72D297353CC}">
              <c16:uniqueId val="{00000006-A893-4740-BF6C-B3777AFC5EA0}"/>
            </c:ext>
          </c:extLst>
        </c:ser>
        <c:dLbls>
          <c:showLegendKey val="0"/>
          <c:showVal val="0"/>
          <c:showCatName val="0"/>
          <c:showSerName val="0"/>
          <c:showPercent val="0"/>
          <c:showBubbleSize val="0"/>
        </c:dLbls>
        <c:smooth val="0"/>
        <c:axId val="1991057919"/>
        <c:axId val="1"/>
      </c:lineChart>
      <c:catAx>
        <c:axId val="1991057919"/>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100" b="0" i="0" u="none" strike="noStrike" kern="1200" baseline="0">
                <a:solidFill>
                  <a:srgbClr val="000000"/>
                </a:solidFill>
                <a:latin typeface="Arial"/>
                <a:ea typeface="Arial"/>
                <a:cs typeface="Arial"/>
              </a:defRPr>
            </a:pPr>
            <a:endParaRPr lang="en-US"/>
          </a:p>
        </c:txPr>
        <c:crossAx val="1"/>
        <c:crossesAt val="-60"/>
        <c:auto val="1"/>
        <c:lblAlgn val="ctr"/>
        <c:lblOffset val="100"/>
        <c:tickLblSkip val="1"/>
        <c:tickMarkSkip val="1"/>
        <c:noMultiLvlLbl val="0"/>
      </c:catAx>
      <c:valAx>
        <c:axId val="1"/>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r>
                  <a:rPr lang="en-US" sz="1600">
                    <a:latin typeface="Calibri" panose="020F0502020204030204" pitchFamily="34" charset="0"/>
                    <a:ea typeface="Calibri" panose="020F0502020204030204" pitchFamily="34" charset="0"/>
                    <a:cs typeface="Calibri" panose="020F0502020204030204" pitchFamily="34" charset="0"/>
                  </a:rPr>
                  <a:t>Postmaterialist minus Materialist (%)</a:t>
                </a:r>
              </a:p>
            </c:rich>
          </c:tx>
          <c:layout>
            <c:manualLayout>
              <c:xMode val="edge"/>
              <c:yMode val="edge"/>
              <c:x val="2.1540450825999691E-2"/>
              <c:y val="0.18504989013141809"/>
            </c:manualLayout>
          </c:layout>
          <c:overlay val="0"/>
          <c:spPr>
            <a:noFill/>
            <a:ln w="25400">
              <a:noFill/>
            </a:ln>
            <a:effectLst/>
          </c:spPr>
          <c:txPr>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100" b="0" i="0" u="none" strike="noStrike" kern="1200" baseline="0">
                <a:solidFill>
                  <a:srgbClr val="000000"/>
                </a:solidFill>
                <a:latin typeface="Arial"/>
                <a:ea typeface="Arial"/>
                <a:cs typeface="Arial"/>
              </a:defRPr>
            </a:pPr>
            <a:endParaRPr lang="en-US"/>
          </a:p>
        </c:txPr>
        <c:crossAx val="1991057919"/>
        <c:crosses val="autoZero"/>
        <c:crossBetween val="between"/>
      </c:valAx>
      <c:spPr>
        <a:solidFill>
          <a:srgbClr val="FFFFFF"/>
        </a:solidFill>
        <a:ln w="12700">
          <a:solidFill>
            <a:srgbClr val="808080"/>
          </a:solidFill>
          <a:prstDash val="solid"/>
        </a:ln>
        <a:effectLst/>
      </c:spPr>
    </c:plotArea>
    <c:legend>
      <c:legendPos val="b"/>
      <c:layout>
        <c:manualLayout>
          <c:xMode val="edge"/>
          <c:yMode val="edge"/>
          <c:x val="0.31865585973318294"/>
          <c:y val="0.75998391034118873"/>
          <c:w val="0.64250901068132871"/>
          <c:h val="0.1279427226471396"/>
        </c:manualLayout>
      </c:layout>
      <c:overlay val="0"/>
      <c:spPr>
        <a:noFill/>
        <a:ln w="3175">
          <a:solidFill>
            <a:srgbClr val="000000"/>
          </a:solidFill>
          <a:prstDash val="solid"/>
        </a:ln>
        <a:effectLst/>
      </c:spPr>
      <c:txPr>
        <a:bodyPr rot="0" spcFirstLastPara="1" vertOverflow="ellipsis" vert="horz" wrap="square" anchor="ctr" anchorCtr="1"/>
        <a:lstStyle/>
        <a:p>
          <a:pPr>
            <a:defRPr sz="1400" b="0" i="0" u="none" strike="noStrike" kern="1200" baseline="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725" b="1" i="0" u="none" strike="noStrike" baseline="0">
          <a:solidFill>
            <a:srgbClr val="000000"/>
          </a:solidFill>
          <a:latin typeface="Arial"/>
          <a:ea typeface="Arial"/>
          <a:cs typeface="Aria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8ED01-592E-405A-A387-48222A2EA9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2F1B61-A2DD-4B2E-85AC-16ADC6E9A368}">
      <dgm:prSet phldrT="[Text]" phldr="0"/>
      <dgm:spPr>
        <a:solidFill>
          <a:srgbClr val="0070C0"/>
        </a:solidFill>
      </dgm:spPr>
      <dgm:t>
        <a:bodyPr/>
        <a:lstStyle/>
        <a:p>
          <a:r>
            <a:rPr lang="en-US" dirty="0">
              <a:solidFill>
                <a:schemeClr val="bg1"/>
              </a:solidFill>
            </a:rPr>
            <a:t>What are the possible consequences of value change?</a:t>
          </a:r>
        </a:p>
      </dgm:t>
    </dgm:pt>
    <dgm:pt modelId="{9459C6C1-1148-4F34-98E7-9B568D2A1CC5}" type="parTrans" cxnId="{60AD6993-67F0-4C9C-A8E0-5EEE9B7C4DC0}">
      <dgm:prSet/>
      <dgm:spPr/>
      <dgm:t>
        <a:bodyPr/>
        <a:lstStyle/>
        <a:p>
          <a:endParaRPr lang="en-US"/>
        </a:p>
      </dgm:t>
    </dgm:pt>
    <dgm:pt modelId="{E36D75C4-49B8-4220-8D75-07C2C6BBA3EA}" type="sibTrans" cxnId="{60AD6993-67F0-4C9C-A8E0-5EEE9B7C4DC0}">
      <dgm:prSet/>
      <dgm:spPr/>
      <dgm:t>
        <a:bodyPr/>
        <a:lstStyle/>
        <a:p>
          <a:endParaRPr lang="en-US"/>
        </a:p>
      </dgm:t>
    </dgm:pt>
    <dgm:pt modelId="{9F219EB7-7039-454A-937C-211A4D1EFDA5}">
      <dgm:prSet phldrT="[Text]" phldr="0" custT="1"/>
      <dgm:spPr>
        <a:solidFill>
          <a:srgbClr val="0070C0"/>
        </a:solidFill>
      </dgm:spPr>
      <dgm:t>
        <a:bodyPr/>
        <a:lstStyle/>
        <a:p>
          <a:r>
            <a:rPr lang="en-US" sz="2200" dirty="0">
              <a:latin typeface="Calibri" panose="020F0502020204030204" pitchFamily="34" charset="0"/>
              <a:ea typeface="Calibri" panose="020F0502020204030204" pitchFamily="34" charset="0"/>
              <a:cs typeface="Calibri" panose="020F0502020204030204" pitchFamily="34" charset="0"/>
            </a:rPr>
            <a:t>How do personal values affect human behavior?</a:t>
          </a:r>
        </a:p>
      </dgm:t>
    </dgm:pt>
    <dgm:pt modelId="{1BCF1EDD-35D0-40AB-B3AD-B73AAB7C6462}" type="sibTrans" cxnId="{48D8D677-AC5A-4AEA-97A3-6D04B722E19C}">
      <dgm:prSet/>
      <dgm:spPr/>
      <dgm:t>
        <a:bodyPr/>
        <a:lstStyle/>
        <a:p>
          <a:endParaRPr lang="en-US"/>
        </a:p>
      </dgm:t>
    </dgm:pt>
    <dgm:pt modelId="{9D33E27B-E796-4F59-AC3C-3B2DB7D08304}" type="parTrans" cxnId="{48D8D677-AC5A-4AEA-97A3-6D04B722E19C}">
      <dgm:prSet/>
      <dgm:spPr/>
      <dgm:t>
        <a:bodyPr/>
        <a:lstStyle/>
        <a:p>
          <a:endParaRPr lang="en-US"/>
        </a:p>
      </dgm:t>
    </dgm:pt>
    <dgm:pt modelId="{FA885C1C-F44F-4A16-A3BE-6BCC2895AA1D}">
      <dgm:prSet phldrT="[Text]" phldr="0" custT="1"/>
      <dgm:spPr>
        <a:solidFill>
          <a:srgbClr val="0070C0"/>
        </a:solidFill>
      </dgm:spPr>
      <dgm:t>
        <a:bodyPr/>
        <a:lstStyle/>
        <a:p>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How can we measure such values?</a:t>
          </a:r>
        </a:p>
      </dgm:t>
    </dgm:pt>
    <dgm:pt modelId="{B8E2155A-F74E-4EA4-8079-C510422D2896}" type="sibTrans" cxnId="{7D40C1A2-39B1-40B3-972E-9A046B67E5AB}">
      <dgm:prSet/>
      <dgm:spPr/>
      <dgm:t>
        <a:bodyPr/>
        <a:lstStyle/>
        <a:p>
          <a:endParaRPr lang="en-US"/>
        </a:p>
      </dgm:t>
    </dgm:pt>
    <dgm:pt modelId="{692266E0-D770-4364-A65D-FD3C2C44E2AB}" type="parTrans" cxnId="{7D40C1A2-39B1-40B3-972E-9A046B67E5AB}">
      <dgm:prSet/>
      <dgm:spPr/>
      <dgm:t>
        <a:bodyPr/>
        <a:lstStyle/>
        <a:p>
          <a:endParaRPr lang="en-US"/>
        </a:p>
      </dgm:t>
    </dgm:pt>
    <dgm:pt modelId="{F1FAC72A-5154-48B5-9213-A46668746ADF}">
      <dgm:prSet custT="1"/>
      <dgm:spPr>
        <a:solidFill>
          <a:srgbClr val="0070C0"/>
        </a:solidFill>
      </dgm:spPr>
      <dgm:t>
        <a:bodyPr/>
        <a:lstStyle/>
        <a:p>
          <a:r>
            <a:rPr lang="en-US" sz="2200" dirty="0">
              <a:latin typeface="Calibri" panose="020F0502020204030204" pitchFamily="34" charset="0"/>
              <a:ea typeface="Calibri" panose="020F0502020204030204" pitchFamily="34" charset="0"/>
              <a:cs typeface="Calibri" panose="020F0502020204030204" pitchFamily="34" charset="0"/>
            </a:rPr>
            <a:t>Have value priorities changed over time?</a:t>
          </a:r>
        </a:p>
      </dgm:t>
    </dgm:pt>
    <dgm:pt modelId="{D50B57AA-A9E3-472B-B9C1-795E784E2C80}" type="parTrans" cxnId="{727F0503-CADA-46AB-8B79-D13AA6B44935}">
      <dgm:prSet/>
      <dgm:spPr/>
      <dgm:t>
        <a:bodyPr/>
        <a:lstStyle/>
        <a:p>
          <a:endParaRPr lang="en-US"/>
        </a:p>
      </dgm:t>
    </dgm:pt>
    <dgm:pt modelId="{02CDE223-B753-4C8B-A854-510A4E2BD7F5}" type="sibTrans" cxnId="{727F0503-CADA-46AB-8B79-D13AA6B44935}">
      <dgm:prSet/>
      <dgm:spPr/>
      <dgm:t>
        <a:bodyPr/>
        <a:lstStyle/>
        <a:p>
          <a:endParaRPr lang="en-US"/>
        </a:p>
      </dgm:t>
    </dgm:pt>
    <dgm:pt modelId="{BB92CAD9-8930-4B63-BCC4-F8001127C50D}">
      <dgm:prSet custT="1"/>
      <dgm:spPr>
        <a:solidFill>
          <a:srgbClr val="0070C0"/>
        </a:solidFill>
      </dgm:spPr>
      <dgm:t>
        <a:bodyPr/>
        <a:lstStyle/>
        <a:p>
          <a:r>
            <a:rPr lang="en-US" sz="2200" dirty="0">
              <a:latin typeface="Calibri" panose="020F0502020204030204" pitchFamily="34" charset="0"/>
              <a:ea typeface="Calibri" panose="020F0502020204030204" pitchFamily="34" charset="0"/>
              <a:cs typeface="Calibri" panose="020F0502020204030204" pitchFamily="34" charset="0"/>
            </a:rPr>
            <a:t>What are the possible consequences of value change?</a:t>
          </a:r>
        </a:p>
      </dgm:t>
    </dgm:pt>
    <dgm:pt modelId="{9E2BF657-E971-4F82-8B68-A0A964C0B3FE}" type="parTrans" cxnId="{89F78CD4-B18F-4716-8CCD-82CCBDE052B7}">
      <dgm:prSet/>
      <dgm:spPr/>
      <dgm:t>
        <a:bodyPr/>
        <a:lstStyle/>
        <a:p>
          <a:endParaRPr lang="en-US"/>
        </a:p>
      </dgm:t>
    </dgm:pt>
    <dgm:pt modelId="{EB7723FA-4843-4D89-91C2-4D44497BC4F6}" type="sibTrans" cxnId="{89F78CD4-B18F-4716-8CCD-82CCBDE052B7}">
      <dgm:prSet/>
      <dgm:spPr/>
      <dgm:t>
        <a:bodyPr/>
        <a:lstStyle/>
        <a:p>
          <a:endParaRPr lang="en-US"/>
        </a:p>
      </dgm:t>
    </dgm:pt>
    <dgm:pt modelId="{706E73D5-A23C-4D8C-AD9A-BE00ACC4F7F5}">
      <dgm:prSet custT="1"/>
      <dgm:spPr>
        <a:solidFill>
          <a:srgbClr val="0070C0"/>
        </a:solidFill>
      </dgm:spPr>
      <dgm:t>
        <a:bodyPr/>
        <a:lstStyle/>
        <a:p>
          <a:r>
            <a:rPr lang="en-US" sz="2200" dirty="0">
              <a:latin typeface="Calibri" panose="020F0502020204030204" pitchFamily="34" charset="0"/>
              <a:ea typeface="Calibri" panose="020F0502020204030204" pitchFamily="34" charset="0"/>
              <a:cs typeface="Calibri" panose="020F0502020204030204" pitchFamily="34" charset="0"/>
            </a:rPr>
            <a:t>Do these values vary across nations? Do they systematically vary across social groups?</a:t>
          </a:r>
        </a:p>
      </dgm:t>
    </dgm:pt>
    <dgm:pt modelId="{7B690B59-8A08-4194-993A-FE5EF66A9741}" type="parTrans" cxnId="{C56C352A-5B00-4854-BAEB-57EAA7202953}">
      <dgm:prSet/>
      <dgm:spPr/>
      <dgm:t>
        <a:bodyPr/>
        <a:lstStyle/>
        <a:p>
          <a:endParaRPr lang="en-US"/>
        </a:p>
      </dgm:t>
    </dgm:pt>
    <dgm:pt modelId="{12F1968B-0680-4E5C-B7B8-8A15CE4903AC}" type="sibTrans" cxnId="{C56C352A-5B00-4854-BAEB-57EAA7202953}">
      <dgm:prSet/>
      <dgm:spPr/>
      <dgm:t>
        <a:bodyPr/>
        <a:lstStyle/>
        <a:p>
          <a:endParaRPr lang="en-US"/>
        </a:p>
      </dgm:t>
    </dgm:pt>
    <dgm:pt modelId="{7538F153-9D29-4F06-8D49-DA05B0BD5A98}" type="pres">
      <dgm:prSet presAssocID="{E218ED01-592E-405A-A387-48222A2EA93F}" presName="linear" presStyleCnt="0">
        <dgm:presLayoutVars>
          <dgm:animLvl val="lvl"/>
          <dgm:resizeHandles val="exact"/>
        </dgm:presLayoutVars>
      </dgm:prSet>
      <dgm:spPr/>
    </dgm:pt>
    <dgm:pt modelId="{56FF83BE-3093-4786-A1FA-B550AF3E6007}" type="pres">
      <dgm:prSet presAssocID="{9F219EB7-7039-454A-937C-211A4D1EFDA5}" presName="parentText" presStyleLbl="node1" presStyleIdx="0" presStyleCnt="5" custLinFactNeighborX="-1250" custLinFactNeighborY="80043">
        <dgm:presLayoutVars>
          <dgm:chMax val="0"/>
          <dgm:bulletEnabled val="1"/>
        </dgm:presLayoutVars>
      </dgm:prSet>
      <dgm:spPr/>
    </dgm:pt>
    <dgm:pt modelId="{11ADE93B-8204-4B6E-A10C-EF34C0C9987E}" type="pres">
      <dgm:prSet presAssocID="{1BCF1EDD-35D0-40AB-B3AD-B73AAB7C6462}" presName="spacer" presStyleCnt="0"/>
      <dgm:spPr/>
    </dgm:pt>
    <dgm:pt modelId="{AF173E26-B2E6-4C75-9ABD-CE8AA3061A25}" type="pres">
      <dgm:prSet presAssocID="{FA885C1C-F44F-4A16-A3BE-6BCC2895AA1D}" presName="parentText" presStyleLbl="node1" presStyleIdx="1" presStyleCnt="5">
        <dgm:presLayoutVars>
          <dgm:chMax val="0"/>
          <dgm:bulletEnabled val="1"/>
        </dgm:presLayoutVars>
      </dgm:prSet>
      <dgm:spPr/>
    </dgm:pt>
    <dgm:pt modelId="{B1AF1FE0-6F74-46B6-9074-77262997DFA5}" type="pres">
      <dgm:prSet presAssocID="{B8E2155A-F74E-4EA4-8079-C510422D2896}" presName="spacer" presStyleCnt="0"/>
      <dgm:spPr/>
    </dgm:pt>
    <dgm:pt modelId="{F265BB79-4C6F-43FB-9CC5-574AE3D359C8}" type="pres">
      <dgm:prSet presAssocID="{F1FAC72A-5154-48B5-9213-A46668746ADF}" presName="parentText" presStyleLbl="node1" presStyleIdx="2" presStyleCnt="5" custLinFactNeighborY="34915">
        <dgm:presLayoutVars>
          <dgm:chMax val="0"/>
          <dgm:bulletEnabled val="1"/>
        </dgm:presLayoutVars>
      </dgm:prSet>
      <dgm:spPr/>
    </dgm:pt>
    <dgm:pt modelId="{C73F6AED-E07C-4CF5-9ABE-73ACC9447BB7}" type="pres">
      <dgm:prSet presAssocID="{F1FAC72A-5154-48B5-9213-A46668746ADF}" presName="childText" presStyleLbl="revTx" presStyleIdx="0" presStyleCnt="1" custLinFactNeighborX="-1250" custLinFactNeighborY="90854">
        <dgm:presLayoutVars>
          <dgm:bulletEnabled val="1"/>
        </dgm:presLayoutVars>
      </dgm:prSet>
      <dgm:spPr/>
    </dgm:pt>
    <dgm:pt modelId="{1F968C8B-7CB6-4694-BAED-0A1BF2649DF4}" type="pres">
      <dgm:prSet presAssocID="{706E73D5-A23C-4D8C-AD9A-BE00ACC4F7F5}" presName="parentText" presStyleLbl="node1" presStyleIdx="3" presStyleCnt="5">
        <dgm:presLayoutVars>
          <dgm:chMax val="0"/>
          <dgm:bulletEnabled val="1"/>
        </dgm:presLayoutVars>
      </dgm:prSet>
      <dgm:spPr/>
    </dgm:pt>
    <dgm:pt modelId="{34F40C3A-5BEA-422C-B4B4-6BAB3B2950CC}" type="pres">
      <dgm:prSet presAssocID="{12F1968B-0680-4E5C-B7B8-8A15CE4903AC}" presName="spacer" presStyleCnt="0"/>
      <dgm:spPr/>
    </dgm:pt>
    <dgm:pt modelId="{DF5B2995-3DBE-4B5B-A80C-3F220D154462}" type="pres">
      <dgm:prSet presAssocID="{BB92CAD9-8930-4B63-BCC4-F8001127C50D}" presName="parentText" presStyleLbl="node1" presStyleIdx="4" presStyleCnt="5">
        <dgm:presLayoutVars>
          <dgm:chMax val="0"/>
          <dgm:bulletEnabled val="1"/>
        </dgm:presLayoutVars>
      </dgm:prSet>
      <dgm:spPr/>
    </dgm:pt>
  </dgm:ptLst>
  <dgm:cxnLst>
    <dgm:cxn modelId="{727F0503-CADA-46AB-8B79-D13AA6B44935}" srcId="{E218ED01-592E-405A-A387-48222A2EA93F}" destId="{F1FAC72A-5154-48B5-9213-A46668746ADF}" srcOrd="2" destOrd="0" parTransId="{D50B57AA-A9E3-472B-B9C1-795E784E2C80}" sibTransId="{02CDE223-B753-4C8B-A854-510A4E2BD7F5}"/>
    <dgm:cxn modelId="{C5213404-58E6-4A04-94E0-FD2310F603DF}" type="presOf" srcId="{9F219EB7-7039-454A-937C-211A4D1EFDA5}" destId="{56FF83BE-3093-4786-A1FA-B550AF3E6007}" srcOrd="0" destOrd="0" presId="urn:microsoft.com/office/officeart/2005/8/layout/vList2"/>
    <dgm:cxn modelId="{77D9EA10-75AD-4235-A918-C319D9A166C2}" type="presOf" srcId="{E218ED01-592E-405A-A387-48222A2EA93F}" destId="{7538F153-9D29-4F06-8D49-DA05B0BD5A98}" srcOrd="0" destOrd="0" presId="urn:microsoft.com/office/officeart/2005/8/layout/vList2"/>
    <dgm:cxn modelId="{C56C352A-5B00-4854-BAEB-57EAA7202953}" srcId="{E218ED01-592E-405A-A387-48222A2EA93F}" destId="{706E73D5-A23C-4D8C-AD9A-BE00ACC4F7F5}" srcOrd="3" destOrd="0" parTransId="{7B690B59-8A08-4194-993A-FE5EF66A9741}" sibTransId="{12F1968B-0680-4E5C-B7B8-8A15CE4903AC}"/>
    <dgm:cxn modelId="{BE4ADD67-65C1-4716-ABD7-152A16F03AA4}" type="presOf" srcId="{FA885C1C-F44F-4A16-A3BE-6BCC2895AA1D}" destId="{AF173E26-B2E6-4C75-9ABD-CE8AA3061A25}" srcOrd="0" destOrd="0" presId="urn:microsoft.com/office/officeart/2005/8/layout/vList2"/>
    <dgm:cxn modelId="{48D8D677-AC5A-4AEA-97A3-6D04B722E19C}" srcId="{E218ED01-592E-405A-A387-48222A2EA93F}" destId="{9F219EB7-7039-454A-937C-211A4D1EFDA5}" srcOrd="0" destOrd="0" parTransId="{9D33E27B-E796-4F59-AC3C-3B2DB7D08304}" sibTransId="{1BCF1EDD-35D0-40AB-B3AD-B73AAB7C6462}"/>
    <dgm:cxn modelId="{8DB32F91-3B90-4CCA-9C88-B940F7109257}" type="presOf" srcId="{F1FAC72A-5154-48B5-9213-A46668746ADF}" destId="{F265BB79-4C6F-43FB-9CC5-574AE3D359C8}" srcOrd="0" destOrd="0" presId="urn:microsoft.com/office/officeart/2005/8/layout/vList2"/>
    <dgm:cxn modelId="{60AD6993-67F0-4C9C-A8E0-5EEE9B7C4DC0}" srcId="{F1FAC72A-5154-48B5-9213-A46668746ADF}" destId="{AD2F1B61-A2DD-4B2E-85AC-16ADC6E9A368}" srcOrd="0" destOrd="0" parTransId="{9459C6C1-1148-4F34-98E7-9B568D2A1CC5}" sibTransId="{E36D75C4-49B8-4220-8D75-07C2C6BBA3EA}"/>
    <dgm:cxn modelId="{7D40C1A2-39B1-40B3-972E-9A046B67E5AB}" srcId="{E218ED01-592E-405A-A387-48222A2EA93F}" destId="{FA885C1C-F44F-4A16-A3BE-6BCC2895AA1D}" srcOrd="1" destOrd="0" parTransId="{692266E0-D770-4364-A65D-FD3C2C44E2AB}" sibTransId="{B8E2155A-F74E-4EA4-8079-C510422D2896}"/>
    <dgm:cxn modelId="{95183DB1-B681-48F0-95DD-4F5401231E62}" type="presOf" srcId="{BB92CAD9-8930-4B63-BCC4-F8001127C50D}" destId="{DF5B2995-3DBE-4B5B-A80C-3F220D154462}" srcOrd="0" destOrd="0" presId="urn:microsoft.com/office/officeart/2005/8/layout/vList2"/>
    <dgm:cxn modelId="{754B78B7-B411-4CC4-8AA8-510DBFA37B21}" type="presOf" srcId="{706E73D5-A23C-4D8C-AD9A-BE00ACC4F7F5}" destId="{1F968C8B-7CB6-4694-BAED-0A1BF2649DF4}" srcOrd="0" destOrd="0" presId="urn:microsoft.com/office/officeart/2005/8/layout/vList2"/>
    <dgm:cxn modelId="{D0E617C1-7E91-4B8A-84F0-C605CDB3D0C7}" type="presOf" srcId="{AD2F1B61-A2DD-4B2E-85AC-16ADC6E9A368}" destId="{C73F6AED-E07C-4CF5-9ABE-73ACC9447BB7}" srcOrd="0" destOrd="0" presId="urn:microsoft.com/office/officeart/2005/8/layout/vList2"/>
    <dgm:cxn modelId="{89F78CD4-B18F-4716-8CCD-82CCBDE052B7}" srcId="{E218ED01-592E-405A-A387-48222A2EA93F}" destId="{BB92CAD9-8930-4B63-BCC4-F8001127C50D}" srcOrd="4" destOrd="0" parTransId="{9E2BF657-E971-4F82-8B68-A0A964C0B3FE}" sibTransId="{EB7723FA-4843-4D89-91C2-4D44497BC4F6}"/>
    <dgm:cxn modelId="{437EC9AC-8F49-4D8E-89F3-3A3A1C4C97CA}" type="presParOf" srcId="{7538F153-9D29-4F06-8D49-DA05B0BD5A98}" destId="{56FF83BE-3093-4786-A1FA-B550AF3E6007}" srcOrd="0" destOrd="0" presId="urn:microsoft.com/office/officeart/2005/8/layout/vList2"/>
    <dgm:cxn modelId="{5987D6C5-5E66-45BF-A603-ED5B9CDAA9BF}" type="presParOf" srcId="{7538F153-9D29-4F06-8D49-DA05B0BD5A98}" destId="{11ADE93B-8204-4B6E-A10C-EF34C0C9987E}" srcOrd="1" destOrd="0" presId="urn:microsoft.com/office/officeart/2005/8/layout/vList2"/>
    <dgm:cxn modelId="{DE94EF10-2EC4-4C6E-A079-5FF01B0AEEE8}" type="presParOf" srcId="{7538F153-9D29-4F06-8D49-DA05B0BD5A98}" destId="{AF173E26-B2E6-4C75-9ABD-CE8AA3061A25}" srcOrd="2" destOrd="0" presId="urn:microsoft.com/office/officeart/2005/8/layout/vList2"/>
    <dgm:cxn modelId="{AC3D0AE8-0F41-4E18-99D4-78B3F193DC34}" type="presParOf" srcId="{7538F153-9D29-4F06-8D49-DA05B0BD5A98}" destId="{B1AF1FE0-6F74-46B6-9074-77262997DFA5}" srcOrd="3" destOrd="0" presId="urn:microsoft.com/office/officeart/2005/8/layout/vList2"/>
    <dgm:cxn modelId="{F7C16036-62BD-45AE-9A10-AAA44B6905B2}" type="presParOf" srcId="{7538F153-9D29-4F06-8D49-DA05B0BD5A98}" destId="{F265BB79-4C6F-43FB-9CC5-574AE3D359C8}" srcOrd="4" destOrd="0" presId="urn:microsoft.com/office/officeart/2005/8/layout/vList2"/>
    <dgm:cxn modelId="{0CA81B9C-BFC5-4AF5-AFA5-41079A9A64EB}" type="presParOf" srcId="{7538F153-9D29-4F06-8D49-DA05B0BD5A98}" destId="{C73F6AED-E07C-4CF5-9ABE-73ACC9447BB7}" srcOrd="5" destOrd="0" presId="urn:microsoft.com/office/officeart/2005/8/layout/vList2"/>
    <dgm:cxn modelId="{26E52BD5-CB12-4FBC-B39D-4A834F314CFB}" type="presParOf" srcId="{7538F153-9D29-4F06-8D49-DA05B0BD5A98}" destId="{1F968C8B-7CB6-4694-BAED-0A1BF2649DF4}" srcOrd="6" destOrd="0" presId="urn:microsoft.com/office/officeart/2005/8/layout/vList2"/>
    <dgm:cxn modelId="{3B6EA183-1E43-48EB-A5CA-80FCA3E32C29}" type="presParOf" srcId="{7538F153-9D29-4F06-8D49-DA05B0BD5A98}" destId="{34F40C3A-5BEA-422C-B4B4-6BAB3B2950CC}" srcOrd="7" destOrd="0" presId="urn:microsoft.com/office/officeart/2005/8/layout/vList2"/>
    <dgm:cxn modelId="{F877E498-A2D3-40A1-9359-3633731E40BD}" type="presParOf" srcId="{7538F153-9D29-4F06-8D49-DA05B0BD5A98}" destId="{DF5B2995-3DBE-4B5B-A80C-3F220D15446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28816DF-AF92-461D-A272-C55B59114D6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05B8B985-A074-47AA-AB98-0AB268EFBAC9}">
      <dgm:prSet phldrT="[Text]" phldr="0" custT="1"/>
      <dgm:spPr>
        <a:solidFill>
          <a:srgbClr val="0070C0"/>
        </a:solidFill>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Economics</a:t>
          </a:r>
        </a:p>
      </dgm:t>
    </dgm:pt>
    <dgm:pt modelId="{3E955163-1CA2-4DC5-8352-7B1BDEC5CD39}" type="parTrans" cxnId="{9660C544-4113-438A-AB3C-2AF8020B220C}">
      <dgm:prSet/>
      <dgm:spPr/>
      <dgm:t>
        <a:bodyPr/>
        <a:lstStyle/>
        <a:p>
          <a:endParaRPr lang="en-US"/>
        </a:p>
      </dgm:t>
    </dgm:pt>
    <dgm:pt modelId="{1A3A07EA-47C9-498D-8536-1209728DB251}" type="sibTrans" cxnId="{9660C544-4113-438A-AB3C-2AF8020B220C}">
      <dgm:prSet/>
      <dgm:spPr/>
      <dgm:t>
        <a:bodyPr/>
        <a:lstStyle/>
        <a:p>
          <a:endParaRPr lang="en-US"/>
        </a:p>
      </dgm:t>
    </dgm:pt>
    <dgm:pt modelId="{8D699BE9-5DA7-4588-AD1A-081023EB3623}">
      <dgm:prSet phldrT="[Tex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Citizens experienced large increases in socio-economic well-being</a:t>
          </a:r>
        </a:p>
      </dgm:t>
    </dgm:pt>
    <dgm:pt modelId="{47DCBFFE-5DE9-4C43-8F49-0B4954E08808}" type="parTrans" cxnId="{8E1F28B6-A4EF-4DF9-A10E-4714DAEC45D5}">
      <dgm:prSet/>
      <dgm:spPr/>
      <dgm:t>
        <a:bodyPr/>
        <a:lstStyle/>
        <a:p>
          <a:endParaRPr lang="en-US"/>
        </a:p>
      </dgm:t>
    </dgm:pt>
    <dgm:pt modelId="{AEB2EAC4-FE76-4715-BB5B-53589FD7759A}" type="sibTrans" cxnId="{8E1F28B6-A4EF-4DF9-A10E-4714DAEC45D5}">
      <dgm:prSet/>
      <dgm:spPr/>
      <dgm:t>
        <a:bodyPr/>
        <a:lstStyle/>
        <a:p>
          <a:endParaRPr lang="en-US"/>
        </a:p>
      </dgm:t>
    </dgm:pt>
    <dgm:pt modelId="{4D67D4CD-BA9B-4676-B870-B9F1154D0177}">
      <dgm:prSet phldrT="[Text]" phldr="0" custT="1"/>
      <dgm:spPr>
        <a:solidFill>
          <a:srgbClr val="0070C0"/>
        </a:solidFill>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Health</a:t>
          </a:r>
        </a:p>
      </dgm:t>
    </dgm:pt>
    <dgm:pt modelId="{28962F38-99DC-40A4-BEED-59F79BD94286}" type="parTrans" cxnId="{E357A403-C928-4567-B034-B19DB7486ECB}">
      <dgm:prSet/>
      <dgm:spPr/>
      <dgm:t>
        <a:bodyPr/>
        <a:lstStyle/>
        <a:p>
          <a:endParaRPr lang="en-US"/>
        </a:p>
      </dgm:t>
    </dgm:pt>
    <dgm:pt modelId="{C4392DAE-4DC6-48FB-AF86-A02C23BF7476}" type="sibTrans" cxnId="{E357A403-C928-4567-B034-B19DB7486ECB}">
      <dgm:prSet/>
      <dgm:spPr/>
      <dgm:t>
        <a:bodyPr/>
        <a:lstStyle/>
        <a:p>
          <a:endParaRPr lang="en-US"/>
        </a:p>
      </dgm:t>
    </dgm:pt>
    <dgm:pt modelId="{B8E2D2A2-8E18-40B7-A840-5E643E345F2F}">
      <dgm:prSet phldrT="[Text]" phldr="0"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Healthcare improves and extends life spans</a:t>
          </a:r>
        </a:p>
      </dgm:t>
    </dgm:pt>
    <dgm:pt modelId="{37F9870D-3F75-4ADD-9C03-9A9522FCD3B8}" type="parTrans" cxnId="{5B26E2B2-904B-417A-80B0-0696DC959D52}">
      <dgm:prSet/>
      <dgm:spPr/>
      <dgm:t>
        <a:bodyPr/>
        <a:lstStyle/>
        <a:p>
          <a:endParaRPr lang="en-US"/>
        </a:p>
      </dgm:t>
    </dgm:pt>
    <dgm:pt modelId="{95C9DC8E-5AAA-4D23-B127-81BA8ED46FE9}" type="sibTrans" cxnId="{5B26E2B2-904B-417A-80B0-0696DC959D52}">
      <dgm:prSet/>
      <dgm:spPr/>
      <dgm:t>
        <a:bodyPr/>
        <a:lstStyle/>
        <a:p>
          <a:endParaRPr lang="en-US"/>
        </a:p>
      </dgm:t>
    </dgm:pt>
    <dgm:pt modelId="{1E6371F3-891A-4CE6-A97B-B8A078E51F23}">
      <dgm:prSet custT="1"/>
      <dgm:spPr>
        <a:solidFill>
          <a:srgbClr val="0070C0"/>
        </a:solidFill>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Education</a:t>
          </a:r>
        </a:p>
      </dgm:t>
    </dgm:pt>
    <dgm:pt modelId="{F13062E9-A178-42D3-AEB7-27B2D948F717}" type="parTrans" cxnId="{F38674A1-42EE-407A-B001-F4C4C9A7BF13}">
      <dgm:prSet/>
      <dgm:spPr/>
      <dgm:t>
        <a:bodyPr/>
        <a:lstStyle/>
        <a:p>
          <a:endParaRPr lang="en-US"/>
        </a:p>
      </dgm:t>
    </dgm:pt>
    <dgm:pt modelId="{B6FDF024-18F4-44B2-813D-8698115150CC}" type="sibTrans" cxnId="{F38674A1-42EE-407A-B001-F4C4C9A7BF13}">
      <dgm:prSet/>
      <dgm:spPr/>
      <dgm:t>
        <a:bodyPr/>
        <a:lstStyle/>
        <a:p>
          <a:endParaRPr lang="en-US"/>
        </a:p>
      </dgm:t>
    </dgm:pt>
    <dgm:pt modelId="{386941C2-FA7E-4145-8A8F-162C770DF552}">
      <dgm:prSe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Education levels and citizen skills have markedly increased</a:t>
          </a:r>
          <a:r>
            <a:rPr lang="en-US" sz="1100" dirty="0"/>
            <a:t>.</a:t>
          </a:r>
        </a:p>
      </dgm:t>
    </dgm:pt>
    <dgm:pt modelId="{A9425D0D-386A-4487-8F25-981008E09611}" type="parTrans" cxnId="{D751C215-1076-4B80-BDE3-C6A733815804}">
      <dgm:prSet/>
      <dgm:spPr/>
      <dgm:t>
        <a:bodyPr/>
        <a:lstStyle/>
        <a:p>
          <a:endParaRPr lang="en-US"/>
        </a:p>
      </dgm:t>
    </dgm:pt>
    <dgm:pt modelId="{CE50DA46-5626-44F3-A349-37ECC63E0A83}" type="sibTrans" cxnId="{D751C215-1076-4B80-BDE3-C6A733815804}">
      <dgm:prSet/>
      <dgm:spPr/>
      <dgm:t>
        <a:bodyPr/>
        <a:lstStyle/>
        <a:p>
          <a:endParaRPr lang="en-US"/>
        </a:p>
      </dgm:t>
    </dgm:pt>
    <dgm:pt modelId="{3F47B1B2-0858-4A85-9BD6-8F3089B97817}">
      <dgm:prSet/>
      <dgm:spPr/>
      <dgm:t>
        <a:bodyPr/>
        <a:lstStyle/>
        <a:p>
          <a:endParaRPr lang="en-US" sz="1100" dirty="0"/>
        </a:p>
      </dgm:t>
    </dgm:pt>
    <dgm:pt modelId="{6996A922-8829-4790-A80A-3D8D350CFC6C}" type="parTrans" cxnId="{575B5464-E338-4664-9B96-5A3913FF3E29}">
      <dgm:prSet/>
      <dgm:spPr/>
      <dgm:t>
        <a:bodyPr/>
        <a:lstStyle/>
        <a:p>
          <a:endParaRPr lang="en-US"/>
        </a:p>
      </dgm:t>
    </dgm:pt>
    <dgm:pt modelId="{04BC49DA-EC5E-49A6-8517-31F51B7AAAB3}" type="sibTrans" cxnId="{575B5464-E338-4664-9B96-5A3913FF3E29}">
      <dgm:prSet/>
      <dgm:spPr/>
      <dgm:t>
        <a:bodyPr/>
        <a:lstStyle/>
        <a:p>
          <a:endParaRPr lang="en-US"/>
        </a:p>
      </dgm:t>
    </dgm:pt>
    <dgm:pt modelId="{D8B610CD-C000-49C2-A692-982698C366BC}">
      <dgm:prSet custT="1"/>
      <dgm:spPr>
        <a:solidFill>
          <a:srgbClr val="0070C0"/>
        </a:solidFill>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Life Style</a:t>
          </a:r>
        </a:p>
      </dgm:t>
    </dgm:pt>
    <dgm:pt modelId="{DA63B42F-5DC6-45B7-B4D6-963B644EBE04}" type="parTrans" cxnId="{093E9D54-44D2-4E2F-99AB-D00AB321D734}">
      <dgm:prSet/>
      <dgm:spPr/>
      <dgm:t>
        <a:bodyPr/>
        <a:lstStyle/>
        <a:p>
          <a:endParaRPr lang="en-US"/>
        </a:p>
      </dgm:t>
    </dgm:pt>
    <dgm:pt modelId="{DA1F67F6-5EDD-4843-BFCF-C13874A22A30}" type="sibTrans" cxnId="{093E9D54-44D2-4E2F-99AB-D00AB321D734}">
      <dgm:prSet/>
      <dgm:spPr/>
      <dgm:t>
        <a:bodyPr/>
        <a:lstStyle/>
        <a:p>
          <a:endParaRPr lang="en-US"/>
        </a:p>
      </dgm:t>
    </dgm:pt>
    <dgm:pt modelId="{915F60E5-988B-414B-9490-35AF05A6A08E}">
      <dgm:prSet custT="1"/>
      <dgm:spPr>
        <a:solidFill>
          <a:srgbClr val="0070C0"/>
        </a:solidFill>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Personal Values</a:t>
          </a:r>
        </a:p>
      </dgm:t>
    </dgm:pt>
    <dgm:pt modelId="{71E0CE41-EAE8-4B2A-9F77-9A543CC49AB5}" type="parTrans" cxnId="{343C72FB-B482-4643-A90E-03C8802E4E03}">
      <dgm:prSet/>
      <dgm:spPr/>
      <dgm:t>
        <a:bodyPr/>
        <a:lstStyle/>
        <a:p>
          <a:endParaRPr lang="en-US"/>
        </a:p>
      </dgm:t>
    </dgm:pt>
    <dgm:pt modelId="{9FB42F86-DB1B-4DC7-8F3A-F51F8A2C020B}" type="sibTrans" cxnId="{343C72FB-B482-4643-A90E-03C8802E4E03}">
      <dgm:prSet/>
      <dgm:spPr/>
      <dgm:t>
        <a:bodyPr/>
        <a:lstStyle/>
        <a:p>
          <a:endParaRPr lang="en-US"/>
        </a:p>
      </dgm:t>
    </dgm:pt>
    <dgm:pt modelId="{44CB30FF-0DAF-4E20-ADE1-37C8F38F7BCD}">
      <dgm:prSet custT="1"/>
      <dgm:spPr/>
      <dgm:t>
        <a:bodyPr/>
        <a:lstStyle/>
        <a:p>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3D554BA1-DC6A-402E-AA3A-D5348C961276}" type="parTrans" cxnId="{74D23C41-13C2-474E-956C-43100A68A622}">
      <dgm:prSet/>
      <dgm:spPr/>
      <dgm:t>
        <a:bodyPr/>
        <a:lstStyle/>
        <a:p>
          <a:endParaRPr lang="en-US"/>
        </a:p>
      </dgm:t>
    </dgm:pt>
    <dgm:pt modelId="{EF908EEF-C7E2-4269-95BC-5BBA7EDA9860}" type="sibTrans" cxnId="{74D23C41-13C2-474E-956C-43100A68A622}">
      <dgm:prSet/>
      <dgm:spPr/>
      <dgm:t>
        <a:bodyPr/>
        <a:lstStyle/>
        <a:p>
          <a:endParaRPr lang="en-US"/>
        </a:p>
      </dgm:t>
    </dgm:pt>
    <dgm:pt modelId="{BEB05BFA-95B3-48EA-8437-72F369053216}">
      <dgm:prSe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People became more cosmopolitan in their experiences and interests</a:t>
          </a:r>
        </a:p>
      </dgm:t>
    </dgm:pt>
    <dgm:pt modelId="{7C99A097-E070-4EF8-8522-401D22CC0E89}" type="parTrans" cxnId="{F262D61D-6A2B-48F9-B808-5587F6E1F9B7}">
      <dgm:prSet/>
      <dgm:spPr/>
      <dgm:t>
        <a:bodyPr/>
        <a:lstStyle/>
        <a:p>
          <a:endParaRPr lang="en-US"/>
        </a:p>
      </dgm:t>
    </dgm:pt>
    <dgm:pt modelId="{E6B43113-7C54-472C-B484-B717DC2E6730}" type="sibTrans" cxnId="{F262D61D-6A2B-48F9-B808-5587F6E1F9B7}">
      <dgm:prSet/>
      <dgm:spPr/>
      <dgm:t>
        <a:bodyPr/>
        <a:lstStyle/>
        <a:p>
          <a:endParaRPr lang="en-US"/>
        </a:p>
      </dgm:t>
    </dgm:pt>
    <dgm:pt modelId="{D647CE5B-83A0-4135-80DC-25ADA241B4B7}">
      <dgm:prSet/>
      <dgm:spPr/>
      <dgm:t>
        <a:bodyPr/>
        <a:lstStyle/>
        <a:p>
          <a:endParaRPr lang="en-US" sz="1100" dirty="0"/>
        </a:p>
      </dgm:t>
    </dgm:pt>
    <dgm:pt modelId="{6B906F97-DCC4-4C5B-BC2F-7493CBF92CF9}" type="parTrans" cxnId="{6F9C0E8F-FBED-433B-AF2F-A72DFC1C3509}">
      <dgm:prSet/>
      <dgm:spPr/>
      <dgm:t>
        <a:bodyPr/>
        <a:lstStyle/>
        <a:p>
          <a:endParaRPr lang="en-US"/>
        </a:p>
      </dgm:t>
    </dgm:pt>
    <dgm:pt modelId="{A4ECE73D-CD08-4EDC-9B31-DEF2013BACF4}" type="sibTrans" cxnId="{6F9C0E8F-FBED-433B-AF2F-A72DFC1C3509}">
      <dgm:prSet/>
      <dgm:spPr/>
      <dgm:t>
        <a:bodyPr/>
        <a:lstStyle/>
        <a:p>
          <a:endParaRPr lang="en-US"/>
        </a:p>
      </dgm:t>
    </dgm:pt>
    <dgm:pt modelId="{76BB19B0-B190-4A1C-B081-7761C646B12D}">
      <dgm:prSe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People change their values about what is important for society and politics.</a:t>
          </a:r>
        </a:p>
      </dgm:t>
    </dgm:pt>
    <dgm:pt modelId="{68504A3A-2B44-42DF-A9C1-280AE180A5D3}" type="parTrans" cxnId="{81154253-FAA8-4102-A126-4309F7326CF7}">
      <dgm:prSet/>
      <dgm:spPr/>
      <dgm:t>
        <a:bodyPr/>
        <a:lstStyle/>
        <a:p>
          <a:endParaRPr lang="en-US"/>
        </a:p>
      </dgm:t>
    </dgm:pt>
    <dgm:pt modelId="{DA9E70CA-7242-4B86-9F2F-B4E388A973D7}" type="sibTrans" cxnId="{81154253-FAA8-4102-A126-4309F7326CF7}">
      <dgm:prSet/>
      <dgm:spPr/>
      <dgm:t>
        <a:bodyPr/>
        <a:lstStyle/>
        <a:p>
          <a:endParaRPr lang="en-US"/>
        </a:p>
      </dgm:t>
    </dgm:pt>
    <dgm:pt modelId="{06DBEF4B-96B4-4E66-9596-CF03CF067E71}">
      <dgm:prSet/>
      <dgm:spPr/>
      <dgm:t>
        <a:bodyPr/>
        <a:lstStyle/>
        <a:p>
          <a:endParaRPr lang="en-US" sz="1000" dirty="0"/>
        </a:p>
      </dgm:t>
    </dgm:pt>
    <dgm:pt modelId="{9F7EBBC2-1A25-4145-8436-4E1742474EE2}" type="parTrans" cxnId="{F928CFD0-1C29-4603-BA49-6D88D4FB1722}">
      <dgm:prSet/>
      <dgm:spPr/>
      <dgm:t>
        <a:bodyPr/>
        <a:lstStyle/>
        <a:p>
          <a:endParaRPr lang="en-US"/>
        </a:p>
      </dgm:t>
    </dgm:pt>
    <dgm:pt modelId="{91B900A5-EF38-4DF0-A065-0968BAA2B4AB}" type="sibTrans" cxnId="{F928CFD0-1C29-4603-BA49-6D88D4FB1722}">
      <dgm:prSet/>
      <dgm:spPr/>
      <dgm:t>
        <a:bodyPr/>
        <a:lstStyle/>
        <a:p>
          <a:endParaRPr lang="en-US"/>
        </a:p>
      </dgm:t>
    </dgm:pt>
    <dgm:pt modelId="{0A979DDE-C6C8-4343-9466-6982A72044F1}" type="pres">
      <dgm:prSet presAssocID="{528816DF-AF92-461D-A272-C55B59114D6A}" presName="Name0" presStyleCnt="0">
        <dgm:presLayoutVars>
          <dgm:dir/>
          <dgm:animLvl val="lvl"/>
          <dgm:resizeHandles/>
        </dgm:presLayoutVars>
      </dgm:prSet>
      <dgm:spPr/>
    </dgm:pt>
    <dgm:pt modelId="{9C34FE35-5CB6-4B44-834B-DE9E3820AB76}" type="pres">
      <dgm:prSet presAssocID="{05B8B985-A074-47AA-AB98-0AB268EFBAC9}" presName="linNode" presStyleCnt="0"/>
      <dgm:spPr/>
    </dgm:pt>
    <dgm:pt modelId="{69D5CAF5-DCEE-471F-AAF7-CBD233DB4013}" type="pres">
      <dgm:prSet presAssocID="{05B8B985-A074-47AA-AB98-0AB268EFBAC9}" presName="parentShp" presStyleLbl="node1" presStyleIdx="0" presStyleCnt="5" custLinFactNeighborY="-1338">
        <dgm:presLayoutVars>
          <dgm:bulletEnabled val="1"/>
        </dgm:presLayoutVars>
      </dgm:prSet>
      <dgm:spPr/>
    </dgm:pt>
    <dgm:pt modelId="{7ADCE0A6-C530-4682-8262-0A43EF9BC6DB}" type="pres">
      <dgm:prSet presAssocID="{05B8B985-A074-47AA-AB98-0AB268EFBAC9}" presName="childShp" presStyleLbl="bgAccFollowNode1" presStyleIdx="0" presStyleCnt="5" custLinFactNeighborX="86" custLinFactNeighborY="6594">
        <dgm:presLayoutVars>
          <dgm:bulletEnabled val="1"/>
        </dgm:presLayoutVars>
      </dgm:prSet>
      <dgm:spPr/>
    </dgm:pt>
    <dgm:pt modelId="{9CA6FA84-3B7A-4803-9B4C-47F7683775A5}" type="pres">
      <dgm:prSet presAssocID="{1A3A07EA-47C9-498D-8536-1209728DB251}" presName="spacing" presStyleCnt="0"/>
      <dgm:spPr/>
    </dgm:pt>
    <dgm:pt modelId="{BA470F88-9C19-4480-8FCD-CF622AB5ECB5}" type="pres">
      <dgm:prSet presAssocID="{1E6371F3-891A-4CE6-A97B-B8A078E51F23}" presName="linNode" presStyleCnt="0"/>
      <dgm:spPr/>
    </dgm:pt>
    <dgm:pt modelId="{4A30B150-BDBD-4959-BDAB-45ECD97E7B5D}" type="pres">
      <dgm:prSet presAssocID="{1E6371F3-891A-4CE6-A97B-B8A078E51F23}" presName="parentShp" presStyleLbl="node1" presStyleIdx="1" presStyleCnt="5">
        <dgm:presLayoutVars>
          <dgm:bulletEnabled val="1"/>
        </dgm:presLayoutVars>
      </dgm:prSet>
      <dgm:spPr/>
    </dgm:pt>
    <dgm:pt modelId="{E2C78766-D28F-4F17-A799-280F884817A9}" type="pres">
      <dgm:prSet presAssocID="{1E6371F3-891A-4CE6-A97B-B8A078E51F23}" presName="childShp" presStyleLbl="bgAccFollowNode1" presStyleIdx="1" presStyleCnt="5">
        <dgm:presLayoutVars>
          <dgm:bulletEnabled val="1"/>
        </dgm:presLayoutVars>
      </dgm:prSet>
      <dgm:spPr/>
    </dgm:pt>
    <dgm:pt modelId="{E4985807-1806-49F0-B976-95D20E1468E7}" type="pres">
      <dgm:prSet presAssocID="{B6FDF024-18F4-44B2-813D-8698115150CC}" presName="spacing" presStyleCnt="0"/>
      <dgm:spPr/>
    </dgm:pt>
    <dgm:pt modelId="{8C73FB87-E6C9-4A36-A55D-B482BAA92BF3}" type="pres">
      <dgm:prSet presAssocID="{4D67D4CD-BA9B-4676-B870-B9F1154D0177}" presName="linNode" presStyleCnt="0"/>
      <dgm:spPr/>
    </dgm:pt>
    <dgm:pt modelId="{EB82D659-64CF-4B04-AF7D-D18D2C0AF426}" type="pres">
      <dgm:prSet presAssocID="{4D67D4CD-BA9B-4676-B870-B9F1154D0177}" presName="parentShp" presStyleLbl="node1" presStyleIdx="2" presStyleCnt="5" custLinFactNeighborY="-3892">
        <dgm:presLayoutVars>
          <dgm:bulletEnabled val="1"/>
        </dgm:presLayoutVars>
      </dgm:prSet>
      <dgm:spPr/>
    </dgm:pt>
    <dgm:pt modelId="{FE8C34B1-2397-440A-9800-B8080954F66A}" type="pres">
      <dgm:prSet presAssocID="{4D67D4CD-BA9B-4676-B870-B9F1154D0177}" presName="childShp" presStyleLbl="bgAccFollowNode1" presStyleIdx="2" presStyleCnt="5">
        <dgm:presLayoutVars>
          <dgm:bulletEnabled val="1"/>
        </dgm:presLayoutVars>
      </dgm:prSet>
      <dgm:spPr/>
    </dgm:pt>
    <dgm:pt modelId="{0FDDE692-D662-4C37-95C9-C2AF7CFDBEE4}" type="pres">
      <dgm:prSet presAssocID="{C4392DAE-4DC6-48FB-AF86-A02C23BF7476}" presName="spacing" presStyleCnt="0"/>
      <dgm:spPr/>
    </dgm:pt>
    <dgm:pt modelId="{3412B82E-C8F6-449E-B840-7294955C2CE5}" type="pres">
      <dgm:prSet presAssocID="{D8B610CD-C000-49C2-A692-982698C366BC}" presName="linNode" presStyleCnt="0"/>
      <dgm:spPr/>
    </dgm:pt>
    <dgm:pt modelId="{DC8D337C-7AB7-4DC7-B39B-BAF3AA34D0D4}" type="pres">
      <dgm:prSet presAssocID="{D8B610CD-C000-49C2-A692-982698C366BC}" presName="parentShp" presStyleLbl="node1" presStyleIdx="3" presStyleCnt="5">
        <dgm:presLayoutVars>
          <dgm:bulletEnabled val="1"/>
        </dgm:presLayoutVars>
      </dgm:prSet>
      <dgm:spPr/>
    </dgm:pt>
    <dgm:pt modelId="{8953F348-A9FC-4F22-85EA-8365C718D1DF}" type="pres">
      <dgm:prSet presAssocID="{D8B610CD-C000-49C2-A692-982698C366BC}" presName="childShp" presStyleLbl="bgAccFollowNode1" presStyleIdx="3" presStyleCnt="5">
        <dgm:presLayoutVars>
          <dgm:bulletEnabled val="1"/>
        </dgm:presLayoutVars>
      </dgm:prSet>
      <dgm:spPr/>
    </dgm:pt>
    <dgm:pt modelId="{A07658C3-A454-42EC-8AB4-CAC1E3D50BB3}" type="pres">
      <dgm:prSet presAssocID="{DA1F67F6-5EDD-4843-BFCF-C13874A22A30}" presName="spacing" presStyleCnt="0"/>
      <dgm:spPr/>
    </dgm:pt>
    <dgm:pt modelId="{C8AD783F-DA42-47C4-AD0F-413D520F81BE}" type="pres">
      <dgm:prSet presAssocID="{915F60E5-988B-414B-9490-35AF05A6A08E}" presName="linNode" presStyleCnt="0"/>
      <dgm:spPr/>
    </dgm:pt>
    <dgm:pt modelId="{5D2B07F7-2FC1-413A-951D-D6ACCC3C0C7B}" type="pres">
      <dgm:prSet presAssocID="{915F60E5-988B-414B-9490-35AF05A6A08E}" presName="parentShp" presStyleLbl="node1" presStyleIdx="4" presStyleCnt="5" custLinFactNeighborY="2339">
        <dgm:presLayoutVars>
          <dgm:bulletEnabled val="1"/>
        </dgm:presLayoutVars>
      </dgm:prSet>
      <dgm:spPr/>
    </dgm:pt>
    <dgm:pt modelId="{095D4CD2-77B8-44DC-A880-C7077A919D47}" type="pres">
      <dgm:prSet presAssocID="{915F60E5-988B-414B-9490-35AF05A6A08E}" presName="childShp" presStyleLbl="bgAccFollowNode1" presStyleIdx="4" presStyleCnt="5">
        <dgm:presLayoutVars>
          <dgm:bulletEnabled val="1"/>
        </dgm:presLayoutVars>
      </dgm:prSet>
      <dgm:spPr/>
    </dgm:pt>
  </dgm:ptLst>
  <dgm:cxnLst>
    <dgm:cxn modelId="{E357A403-C928-4567-B034-B19DB7486ECB}" srcId="{528816DF-AF92-461D-A272-C55B59114D6A}" destId="{4D67D4CD-BA9B-4676-B870-B9F1154D0177}" srcOrd="2" destOrd="0" parTransId="{28962F38-99DC-40A4-BEED-59F79BD94286}" sibTransId="{C4392DAE-4DC6-48FB-AF86-A02C23BF7476}"/>
    <dgm:cxn modelId="{AD92F603-3EA5-4F01-B10B-45149DA195D5}" type="presOf" srcId="{D8B610CD-C000-49C2-A692-982698C366BC}" destId="{DC8D337C-7AB7-4DC7-B39B-BAF3AA34D0D4}" srcOrd="0" destOrd="0" presId="urn:microsoft.com/office/officeart/2005/8/layout/vList6"/>
    <dgm:cxn modelId="{D751C215-1076-4B80-BDE3-C6A733815804}" srcId="{1E6371F3-891A-4CE6-A97B-B8A078E51F23}" destId="{386941C2-FA7E-4145-8A8F-162C770DF552}" srcOrd="0" destOrd="0" parTransId="{A9425D0D-386A-4487-8F25-981008E09611}" sibTransId="{CE50DA46-5626-44F3-A349-37ECC63E0A83}"/>
    <dgm:cxn modelId="{905B621C-5225-4E45-A2CB-D4CCCE9BD20F}" type="presOf" srcId="{915F60E5-988B-414B-9490-35AF05A6A08E}" destId="{5D2B07F7-2FC1-413A-951D-D6ACCC3C0C7B}" srcOrd="0" destOrd="0" presId="urn:microsoft.com/office/officeart/2005/8/layout/vList6"/>
    <dgm:cxn modelId="{F262D61D-6A2B-48F9-B808-5587F6E1F9B7}" srcId="{D8B610CD-C000-49C2-A692-982698C366BC}" destId="{BEB05BFA-95B3-48EA-8437-72F369053216}" srcOrd="0" destOrd="0" parTransId="{7C99A097-E070-4EF8-8522-401D22CC0E89}" sibTransId="{E6B43113-7C54-472C-B484-B717DC2E6730}"/>
    <dgm:cxn modelId="{DFF0D42F-0BCF-40E9-9B2D-4CE1BCBA6F73}" type="presOf" srcId="{8D699BE9-5DA7-4588-AD1A-081023EB3623}" destId="{7ADCE0A6-C530-4682-8262-0A43EF9BC6DB}" srcOrd="0" destOrd="0" presId="urn:microsoft.com/office/officeart/2005/8/layout/vList6"/>
    <dgm:cxn modelId="{2FF61A31-B924-476E-BB95-C2CB6993066C}" type="presOf" srcId="{44CB30FF-0DAF-4E20-ADE1-37C8F38F7BCD}" destId="{FE8C34B1-2397-440A-9800-B8080954F66A}" srcOrd="0" destOrd="1" presId="urn:microsoft.com/office/officeart/2005/8/layout/vList6"/>
    <dgm:cxn modelId="{2FA04E38-B679-4D90-8632-4DE5389EB88E}" type="presOf" srcId="{3F47B1B2-0858-4A85-9BD6-8F3089B97817}" destId="{E2C78766-D28F-4F17-A799-280F884817A9}" srcOrd="0" destOrd="1" presId="urn:microsoft.com/office/officeart/2005/8/layout/vList6"/>
    <dgm:cxn modelId="{906A8239-D74B-4264-A2BA-B674C5A200D0}" type="presOf" srcId="{B8E2D2A2-8E18-40B7-A840-5E643E345F2F}" destId="{FE8C34B1-2397-440A-9800-B8080954F66A}" srcOrd="0" destOrd="0" presId="urn:microsoft.com/office/officeart/2005/8/layout/vList6"/>
    <dgm:cxn modelId="{74D23C41-13C2-474E-956C-43100A68A622}" srcId="{4D67D4CD-BA9B-4676-B870-B9F1154D0177}" destId="{44CB30FF-0DAF-4E20-ADE1-37C8F38F7BCD}" srcOrd="1" destOrd="0" parTransId="{3D554BA1-DC6A-402E-AA3A-D5348C961276}" sibTransId="{EF908EEF-C7E2-4269-95BC-5BBA7EDA9860}"/>
    <dgm:cxn modelId="{575B5464-E338-4664-9B96-5A3913FF3E29}" srcId="{1E6371F3-891A-4CE6-A97B-B8A078E51F23}" destId="{3F47B1B2-0858-4A85-9BD6-8F3089B97817}" srcOrd="1" destOrd="0" parTransId="{6996A922-8829-4790-A80A-3D8D350CFC6C}" sibTransId="{04BC49DA-EC5E-49A6-8517-31F51B7AAAB3}"/>
    <dgm:cxn modelId="{9660C544-4113-438A-AB3C-2AF8020B220C}" srcId="{528816DF-AF92-461D-A272-C55B59114D6A}" destId="{05B8B985-A074-47AA-AB98-0AB268EFBAC9}" srcOrd="0" destOrd="0" parTransId="{3E955163-1CA2-4DC5-8352-7B1BDEC5CD39}" sibTransId="{1A3A07EA-47C9-498D-8536-1209728DB251}"/>
    <dgm:cxn modelId="{AF9D4270-3E4C-487E-8983-4D13C5042656}" type="presOf" srcId="{76BB19B0-B190-4A1C-B081-7761C646B12D}" destId="{095D4CD2-77B8-44DC-A880-C7077A919D47}" srcOrd="0" destOrd="0" presId="urn:microsoft.com/office/officeart/2005/8/layout/vList6"/>
    <dgm:cxn modelId="{81154253-FAA8-4102-A126-4309F7326CF7}" srcId="{915F60E5-988B-414B-9490-35AF05A6A08E}" destId="{76BB19B0-B190-4A1C-B081-7761C646B12D}" srcOrd="0" destOrd="0" parTransId="{68504A3A-2B44-42DF-A9C1-280AE180A5D3}" sibTransId="{DA9E70CA-7242-4B86-9F2F-B4E388A973D7}"/>
    <dgm:cxn modelId="{093E9D54-44D2-4E2F-99AB-D00AB321D734}" srcId="{528816DF-AF92-461D-A272-C55B59114D6A}" destId="{D8B610CD-C000-49C2-A692-982698C366BC}" srcOrd="3" destOrd="0" parTransId="{DA63B42F-5DC6-45B7-B4D6-963B644EBE04}" sibTransId="{DA1F67F6-5EDD-4843-BFCF-C13874A22A30}"/>
    <dgm:cxn modelId="{D54C9B56-2D1E-47B8-A8F3-99CCC04C9324}" type="presOf" srcId="{BEB05BFA-95B3-48EA-8437-72F369053216}" destId="{8953F348-A9FC-4F22-85EA-8365C718D1DF}" srcOrd="0" destOrd="0" presId="urn:microsoft.com/office/officeart/2005/8/layout/vList6"/>
    <dgm:cxn modelId="{7F523E84-E182-46B9-BF76-082AA2147BF8}" type="presOf" srcId="{528816DF-AF92-461D-A272-C55B59114D6A}" destId="{0A979DDE-C6C8-4343-9466-6982A72044F1}" srcOrd="0" destOrd="0" presId="urn:microsoft.com/office/officeart/2005/8/layout/vList6"/>
    <dgm:cxn modelId="{6F9C0E8F-FBED-433B-AF2F-A72DFC1C3509}" srcId="{D8B610CD-C000-49C2-A692-982698C366BC}" destId="{D647CE5B-83A0-4135-80DC-25ADA241B4B7}" srcOrd="1" destOrd="0" parTransId="{6B906F97-DCC4-4C5B-BC2F-7493CBF92CF9}" sibTransId="{A4ECE73D-CD08-4EDC-9B31-DEF2013BACF4}"/>
    <dgm:cxn modelId="{E0E0D891-A675-42E3-82ED-5B84F3A3DCEB}" type="presOf" srcId="{06DBEF4B-96B4-4E66-9596-CF03CF067E71}" destId="{095D4CD2-77B8-44DC-A880-C7077A919D47}" srcOrd="0" destOrd="1" presId="urn:microsoft.com/office/officeart/2005/8/layout/vList6"/>
    <dgm:cxn modelId="{F38674A1-42EE-407A-B001-F4C4C9A7BF13}" srcId="{528816DF-AF92-461D-A272-C55B59114D6A}" destId="{1E6371F3-891A-4CE6-A97B-B8A078E51F23}" srcOrd="1" destOrd="0" parTransId="{F13062E9-A178-42D3-AEB7-27B2D948F717}" sibTransId="{B6FDF024-18F4-44B2-813D-8698115150CC}"/>
    <dgm:cxn modelId="{5B26E2B2-904B-417A-80B0-0696DC959D52}" srcId="{4D67D4CD-BA9B-4676-B870-B9F1154D0177}" destId="{B8E2D2A2-8E18-40B7-A840-5E643E345F2F}" srcOrd="0" destOrd="0" parTransId="{37F9870D-3F75-4ADD-9C03-9A9522FCD3B8}" sibTransId="{95C9DC8E-5AAA-4D23-B127-81BA8ED46FE9}"/>
    <dgm:cxn modelId="{E50FFFB2-E8EC-4920-9A58-74A860440E54}" type="presOf" srcId="{D647CE5B-83A0-4135-80DC-25ADA241B4B7}" destId="{8953F348-A9FC-4F22-85EA-8365C718D1DF}" srcOrd="0" destOrd="1" presId="urn:microsoft.com/office/officeart/2005/8/layout/vList6"/>
    <dgm:cxn modelId="{8C056FB4-C1C8-4861-8CB2-71EE9F3FDBB3}" type="presOf" srcId="{4D67D4CD-BA9B-4676-B870-B9F1154D0177}" destId="{EB82D659-64CF-4B04-AF7D-D18D2C0AF426}" srcOrd="0" destOrd="0" presId="urn:microsoft.com/office/officeart/2005/8/layout/vList6"/>
    <dgm:cxn modelId="{8E1F28B6-A4EF-4DF9-A10E-4714DAEC45D5}" srcId="{05B8B985-A074-47AA-AB98-0AB268EFBAC9}" destId="{8D699BE9-5DA7-4588-AD1A-081023EB3623}" srcOrd="0" destOrd="0" parTransId="{47DCBFFE-5DE9-4C43-8F49-0B4954E08808}" sibTransId="{AEB2EAC4-FE76-4715-BB5B-53589FD7759A}"/>
    <dgm:cxn modelId="{AE2640C1-B778-4776-A108-D60D3964ADBD}" type="presOf" srcId="{1E6371F3-891A-4CE6-A97B-B8A078E51F23}" destId="{4A30B150-BDBD-4959-BDAB-45ECD97E7B5D}" srcOrd="0" destOrd="0" presId="urn:microsoft.com/office/officeart/2005/8/layout/vList6"/>
    <dgm:cxn modelId="{0EF3CECF-CE68-4472-A12A-61C559246079}" type="presOf" srcId="{386941C2-FA7E-4145-8A8F-162C770DF552}" destId="{E2C78766-D28F-4F17-A799-280F884817A9}" srcOrd="0" destOrd="0" presId="urn:microsoft.com/office/officeart/2005/8/layout/vList6"/>
    <dgm:cxn modelId="{F928CFD0-1C29-4603-BA49-6D88D4FB1722}" srcId="{915F60E5-988B-414B-9490-35AF05A6A08E}" destId="{06DBEF4B-96B4-4E66-9596-CF03CF067E71}" srcOrd="1" destOrd="0" parTransId="{9F7EBBC2-1A25-4145-8436-4E1742474EE2}" sibTransId="{91B900A5-EF38-4DF0-A065-0968BAA2B4AB}"/>
    <dgm:cxn modelId="{19A351F0-6379-4F40-8C3B-E8BD84842F43}" type="presOf" srcId="{05B8B985-A074-47AA-AB98-0AB268EFBAC9}" destId="{69D5CAF5-DCEE-471F-AAF7-CBD233DB4013}" srcOrd="0" destOrd="0" presId="urn:microsoft.com/office/officeart/2005/8/layout/vList6"/>
    <dgm:cxn modelId="{343C72FB-B482-4643-A90E-03C8802E4E03}" srcId="{528816DF-AF92-461D-A272-C55B59114D6A}" destId="{915F60E5-988B-414B-9490-35AF05A6A08E}" srcOrd="4" destOrd="0" parTransId="{71E0CE41-EAE8-4B2A-9F77-9A543CC49AB5}" sibTransId="{9FB42F86-DB1B-4DC7-8F3A-F51F8A2C020B}"/>
    <dgm:cxn modelId="{3230D212-19A7-4437-AD2D-B74B5474FD32}" type="presParOf" srcId="{0A979DDE-C6C8-4343-9466-6982A72044F1}" destId="{9C34FE35-5CB6-4B44-834B-DE9E3820AB76}" srcOrd="0" destOrd="0" presId="urn:microsoft.com/office/officeart/2005/8/layout/vList6"/>
    <dgm:cxn modelId="{6755080D-A520-4459-A247-A6FB7AB89B0A}" type="presParOf" srcId="{9C34FE35-5CB6-4B44-834B-DE9E3820AB76}" destId="{69D5CAF5-DCEE-471F-AAF7-CBD233DB4013}" srcOrd="0" destOrd="0" presId="urn:microsoft.com/office/officeart/2005/8/layout/vList6"/>
    <dgm:cxn modelId="{3D6B3D51-2A3B-4BDB-A506-EF4C4D151DB0}" type="presParOf" srcId="{9C34FE35-5CB6-4B44-834B-DE9E3820AB76}" destId="{7ADCE0A6-C530-4682-8262-0A43EF9BC6DB}" srcOrd="1" destOrd="0" presId="urn:microsoft.com/office/officeart/2005/8/layout/vList6"/>
    <dgm:cxn modelId="{32B65F46-0B4F-4BBE-BE73-5D85592146B3}" type="presParOf" srcId="{0A979DDE-C6C8-4343-9466-6982A72044F1}" destId="{9CA6FA84-3B7A-4803-9B4C-47F7683775A5}" srcOrd="1" destOrd="0" presId="urn:microsoft.com/office/officeart/2005/8/layout/vList6"/>
    <dgm:cxn modelId="{D67E1456-AA5C-4AD4-A222-E3A418FF2742}" type="presParOf" srcId="{0A979DDE-C6C8-4343-9466-6982A72044F1}" destId="{BA470F88-9C19-4480-8FCD-CF622AB5ECB5}" srcOrd="2" destOrd="0" presId="urn:microsoft.com/office/officeart/2005/8/layout/vList6"/>
    <dgm:cxn modelId="{9558D808-A421-4444-90BE-2DCB3189D58C}" type="presParOf" srcId="{BA470F88-9C19-4480-8FCD-CF622AB5ECB5}" destId="{4A30B150-BDBD-4959-BDAB-45ECD97E7B5D}" srcOrd="0" destOrd="0" presId="urn:microsoft.com/office/officeart/2005/8/layout/vList6"/>
    <dgm:cxn modelId="{EFC6B44F-2041-46A3-85F0-2A001FDA43DE}" type="presParOf" srcId="{BA470F88-9C19-4480-8FCD-CF622AB5ECB5}" destId="{E2C78766-D28F-4F17-A799-280F884817A9}" srcOrd="1" destOrd="0" presId="urn:microsoft.com/office/officeart/2005/8/layout/vList6"/>
    <dgm:cxn modelId="{4ECB7839-BED4-49A1-BA2F-12E6D296F553}" type="presParOf" srcId="{0A979DDE-C6C8-4343-9466-6982A72044F1}" destId="{E4985807-1806-49F0-B976-95D20E1468E7}" srcOrd="3" destOrd="0" presId="urn:microsoft.com/office/officeart/2005/8/layout/vList6"/>
    <dgm:cxn modelId="{E69C97D4-C551-4A43-B0D7-C2C8F3393671}" type="presParOf" srcId="{0A979DDE-C6C8-4343-9466-6982A72044F1}" destId="{8C73FB87-E6C9-4A36-A55D-B482BAA92BF3}" srcOrd="4" destOrd="0" presId="urn:microsoft.com/office/officeart/2005/8/layout/vList6"/>
    <dgm:cxn modelId="{AD25DA20-AD3E-4D23-9417-528D456177AE}" type="presParOf" srcId="{8C73FB87-E6C9-4A36-A55D-B482BAA92BF3}" destId="{EB82D659-64CF-4B04-AF7D-D18D2C0AF426}" srcOrd="0" destOrd="0" presId="urn:microsoft.com/office/officeart/2005/8/layout/vList6"/>
    <dgm:cxn modelId="{6DC19DF1-FA9F-4F2C-8570-638B0199A0D8}" type="presParOf" srcId="{8C73FB87-E6C9-4A36-A55D-B482BAA92BF3}" destId="{FE8C34B1-2397-440A-9800-B8080954F66A}" srcOrd="1" destOrd="0" presId="urn:microsoft.com/office/officeart/2005/8/layout/vList6"/>
    <dgm:cxn modelId="{6C9B91C2-55F5-487E-A02F-D79001A6BC14}" type="presParOf" srcId="{0A979DDE-C6C8-4343-9466-6982A72044F1}" destId="{0FDDE692-D662-4C37-95C9-C2AF7CFDBEE4}" srcOrd="5" destOrd="0" presId="urn:microsoft.com/office/officeart/2005/8/layout/vList6"/>
    <dgm:cxn modelId="{EBCF3CBE-F1F6-48EE-8DEE-2CAD4503DCAF}" type="presParOf" srcId="{0A979DDE-C6C8-4343-9466-6982A72044F1}" destId="{3412B82E-C8F6-449E-B840-7294955C2CE5}" srcOrd="6" destOrd="0" presId="urn:microsoft.com/office/officeart/2005/8/layout/vList6"/>
    <dgm:cxn modelId="{CA849EAA-79EB-4494-AF89-23BF7DCE49FC}" type="presParOf" srcId="{3412B82E-C8F6-449E-B840-7294955C2CE5}" destId="{DC8D337C-7AB7-4DC7-B39B-BAF3AA34D0D4}" srcOrd="0" destOrd="0" presId="urn:microsoft.com/office/officeart/2005/8/layout/vList6"/>
    <dgm:cxn modelId="{03BF5000-8CE7-4B1B-BE25-B8A3610E6CEE}" type="presParOf" srcId="{3412B82E-C8F6-449E-B840-7294955C2CE5}" destId="{8953F348-A9FC-4F22-85EA-8365C718D1DF}" srcOrd="1" destOrd="0" presId="urn:microsoft.com/office/officeart/2005/8/layout/vList6"/>
    <dgm:cxn modelId="{95A8F3E5-7029-4DC4-B3C1-92780AA6C65F}" type="presParOf" srcId="{0A979DDE-C6C8-4343-9466-6982A72044F1}" destId="{A07658C3-A454-42EC-8AB4-CAC1E3D50BB3}" srcOrd="7" destOrd="0" presId="urn:microsoft.com/office/officeart/2005/8/layout/vList6"/>
    <dgm:cxn modelId="{2723E85F-7017-47B7-B5DF-34D17A0C22E7}" type="presParOf" srcId="{0A979DDE-C6C8-4343-9466-6982A72044F1}" destId="{C8AD783F-DA42-47C4-AD0F-413D520F81BE}" srcOrd="8" destOrd="0" presId="urn:microsoft.com/office/officeart/2005/8/layout/vList6"/>
    <dgm:cxn modelId="{D383D98F-E4B0-4970-9C85-D70C0835140E}" type="presParOf" srcId="{C8AD783F-DA42-47C4-AD0F-413D520F81BE}" destId="{5D2B07F7-2FC1-413A-951D-D6ACCC3C0C7B}" srcOrd="0" destOrd="0" presId="urn:microsoft.com/office/officeart/2005/8/layout/vList6"/>
    <dgm:cxn modelId="{6FECD60D-C001-41DF-BBD4-859D712F2DA5}" type="presParOf" srcId="{C8AD783F-DA42-47C4-AD0F-413D520F81BE}" destId="{095D4CD2-77B8-44DC-A880-C7077A919D47}" srcOrd="1" destOrd="0" presId="urn:microsoft.com/office/officeart/2005/8/layout/vList6"/>
  </dgm:cxnLst>
  <dgm:bg>
    <a:solidFill>
      <a:srgbClr val="0070C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E95A7-60AD-4526-8976-94F84BE7B7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6F357D-BC70-4241-9D21-ECABB62117EE}">
      <dgm:prSet custT="1"/>
      <dgm:spPr>
        <a:solidFill>
          <a:srgbClr val="0070C0"/>
        </a:solidFill>
      </dgm:spPr>
      <dgm:t>
        <a:bodyPr/>
        <a:lstStyle/>
        <a:p>
          <a:r>
            <a:rPr lang="en-US" sz="2000" dirty="0">
              <a:solidFill>
                <a:srgbClr val="FFFF00"/>
              </a:solidFill>
              <a:latin typeface="Calibri" panose="020F0502020204030204" pitchFamily="34" charset="0"/>
              <a:ea typeface="Calibri" panose="020F0502020204030204" pitchFamily="34" charset="0"/>
              <a:cs typeface="Calibri" panose="020F0502020204030204" pitchFamily="34" charset="0"/>
            </a:rPr>
            <a:t>In the Workplace</a:t>
          </a:r>
          <a:r>
            <a:rPr lang="en-US" sz="2000" dirty="0">
              <a:latin typeface="Calibri" panose="020F0502020204030204" pitchFamily="34" charset="0"/>
              <a:ea typeface="Calibri" panose="020F0502020204030204" pitchFamily="34" charset="0"/>
              <a:cs typeface="Calibri" panose="020F0502020204030204" pitchFamily="34" charset="0"/>
            </a:rPr>
            <a:t>. Greater discretion and autonomy at work.</a:t>
          </a:r>
        </a:p>
      </dgm:t>
    </dgm:pt>
    <dgm:pt modelId="{E70542EC-8F74-4901-94D8-9480EF6E6916}" type="parTrans" cxnId="{5FB94878-9DD0-4504-A1F1-70DFF6DCC7B8}">
      <dgm:prSet/>
      <dgm:spPr/>
      <dgm:t>
        <a:bodyPr/>
        <a:lstStyle/>
        <a:p>
          <a:endParaRPr lang="en-US"/>
        </a:p>
      </dgm:t>
    </dgm:pt>
    <dgm:pt modelId="{455FF57C-34F4-4057-A751-A4EE8594A568}" type="sibTrans" cxnId="{5FB94878-9DD0-4504-A1F1-70DFF6DCC7B8}">
      <dgm:prSet/>
      <dgm:spPr/>
      <dgm:t>
        <a:bodyPr/>
        <a:lstStyle/>
        <a:p>
          <a:endParaRPr lang="en-US"/>
        </a:p>
      </dgm:t>
    </dgm:pt>
    <dgm:pt modelId="{DD7B66A9-51B2-426C-A669-B8F9A74FC071}">
      <dgm:prSet custT="1"/>
      <dgm:spPr>
        <a:solidFill>
          <a:srgbClr val="0070C0"/>
        </a:solidFill>
      </dgm:spPr>
      <dgm:t>
        <a:bodyPr/>
        <a:lstStyle/>
        <a:p>
          <a:r>
            <a:rPr lang="en-US" sz="2000" dirty="0">
              <a:solidFill>
                <a:srgbClr val="FFFF00"/>
              </a:solidFill>
              <a:latin typeface="Calibri" panose="020F0502020204030204" pitchFamily="34" charset="0"/>
              <a:ea typeface="Calibri" panose="020F0502020204030204" pitchFamily="34" charset="0"/>
              <a:cs typeface="Calibri" panose="020F0502020204030204" pitchFamily="34" charset="0"/>
            </a:rPr>
            <a:t>Social Relations</a:t>
          </a:r>
          <a:r>
            <a:rPr lang="en-US" sz="2000" dirty="0">
              <a:latin typeface="Calibri" panose="020F0502020204030204" pitchFamily="34" charset="0"/>
              <a:ea typeface="Calibri" panose="020F0502020204030204" pitchFamily="34" charset="0"/>
              <a:cs typeface="Calibri" panose="020F0502020204030204" pitchFamily="34" charset="0"/>
            </a:rPr>
            <a:t>. An individual earns authority, rather than having it bestowed by a position.</a:t>
          </a:r>
        </a:p>
      </dgm:t>
    </dgm:pt>
    <dgm:pt modelId="{993B9049-10F7-4C71-BBD1-21D354B22562}" type="parTrans" cxnId="{8CA973D6-0778-49AC-9E58-4D72C734E559}">
      <dgm:prSet/>
      <dgm:spPr/>
      <dgm:t>
        <a:bodyPr/>
        <a:lstStyle/>
        <a:p>
          <a:endParaRPr lang="en-US"/>
        </a:p>
      </dgm:t>
    </dgm:pt>
    <dgm:pt modelId="{272CF3A8-3418-457E-BED6-CF61456AE7A7}" type="sibTrans" cxnId="{8CA973D6-0778-49AC-9E58-4D72C734E559}">
      <dgm:prSet/>
      <dgm:spPr/>
      <dgm:t>
        <a:bodyPr/>
        <a:lstStyle/>
        <a:p>
          <a:endParaRPr lang="en-US"/>
        </a:p>
      </dgm:t>
    </dgm:pt>
    <dgm:pt modelId="{1E97D078-98DA-46E9-A236-238F34EEA9CC}">
      <dgm:prSet custT="1"/>
      <dgm:spPr>
        <a:solidFill>
          <a:srgbClr val="0070C0"/>
        </a:solidFill>
      </dgm:spPr>
      <dgm:t>
        <a:bodyPr/>
        <a:lstStyle/>
        <a:p>
          <a:r>
            <a:rPr lang="en-US" sz="2000" dirty="0">
              <a:solidFill>
                <a:srgbClr val="FFFF00"/>
              </a:solidFill>
              <a:latin typeface="Calibri" panose="020F0502020204030204" pitchFamily="34" charset="0"/>
              <a:ea typeface="Calibri" panose="020F0502020204030204" pitchFamily="34" charset="0"/>
              <a:cs typeface="Calibri" panose="020F0502020204030204" pitchFamily="34" charset="0"/>
            </a:rPr>
            <a:t>Societal Standards</a:t>
          </a:r>
          <a:r>
            <a:rPr lang="en-US" sz="2000" dirty="0">
              <a:latin typeface="Calibri" panose="020F0502020204030204" pitchFamily="34" charset="0"/>
              <a:ea typeface="Calibri" panose="020F0502020204030204" pitchFamily="34" charset="0"/>
              <a:cs typeface="Calibri" panose="020F0502020204030204" pitchFamily="34" charset="0"/>
            </a:rPr>
            <a:t>. More tolerant of individual choice and alternative lifestyles.</a:t>
          </a:r>
        </a:p>
      </dgm:t>
    </dgm:pt>
    <dgm:pt modelId="{42624BF3-B4F4-4DED-84CB-741A039C3373}" type="parTrans" cxnId="{64D198FF-038E-4A5F-8CCD-BB6D200D2461}">
      <dgm:prSet/>
      <dgm:spPr/>
      <dgm:t>
        <a:bodyPr/>
        <a:lstStyle/>
        <a:p>
          <a:endParaRPr lang="en-US"/>
        </a:p>
      </dgm:t>
    </dgm:pt>
    <dgm:pt modelId="{DA213143-6666-4FD0-9927-178EBDDDF03A}" type="sibTrans" cxnId="{64D198FF-038E-4A5F-8CCD-BB6D200D2461}">
      <dgm:prSet/>
      <dgm:spPr/>
      <dgm:t>
        <a:bodyPr/>
        <a:lstStyle/>
        <a:p>
          <a:endParaRPr lang="en-US"/>
        </a:p>
      </dgm:t>
    </dgm:pt>
    <dgm:pt modelId="{44E0B0B8-A409-49CF-87C3-5F0847E1DA7C}">
      <dgm:prSet custT="1"/>
      <dgm:spPr>
        <a:solidFill>
          <a:srgbClr val="0070C0"/>
        </a:solidFill>
      </dgm:spPr>
      <dgm:t>
        <a:bodyPr/>
        <a:lstStyle/>
        <a:p>
          <a:r>
            <a:rPr lang="en-US" sz="2000" dirty="0">
              <a:solidFill>
                <a:srgbClr val="FFFF00"/>
              </a:solidFill>
              <a:latin typeface="Calibri" panose="020F0502020204030204" pitchFamily="34" charset="0"/>
              <a:ea typeface="Calibri" panose="020F0502020204030204" pitchFamily="34" charset="0"/>
              <a:cs typeface="Calibri" panose="020F0502020204030204" pitchFamily="34" charset="0"/>
            </a:rPr>
            <a:t>Issue Agenda</a:t>
          </a:r>
          <a:r>
            <a:rPr lang="en-US" sz="2000" dirty="0">
              <a:latin typeface="Calibri" panose="020F0502020204030204" pitchFamily="34" charset="0"/>
              <a:ea typeface="Calibri" panose="020F0502020204030204" pitchFamily="34" charset="0"/>
              <a:cs typeface="Calibri" panose="020F0502020204030204" pitchFamily="34" charset="0"/>
            </a:rPr>
            <a:t>. Environmental quality, sustainable energy, gender equality, and multiculturalism.</a:t>
          </a:r>
        </a:p>
      </dgm:t>
    </dgm:pt>
    <dgm:pt modelId="{B9133FA5-C19D-424E-92EC-7771F25DAF41}" type="parTrans" cxnId="{BCD16395-39B8-4887-AFBF-559589CDE3B8}">
      <dgm:prSet/>
      <dgm:spPr/>
      <dgm:t>
        <a:bodyPr/>
        <a:lstStyle/>
        <a:p>
          <a:endParaRPr lang="en-US"/>
        </a:p>
      </dgm:t>
    </dgm:pt>
    <dgm:pt modelId="{9643A00F-2FDD-4A47-B0F3-4190827EE20C}" type="sibTrans" cxnId="{BCD16395-39B8-4887-AFBF-559589CDE3B8}">
      <dgm:prSet/>
      <dgm:spPr/>
      <dgm:t>
        <a:bodyPr/>
        <a:lstStyle/>
        <a:p>
          <a:endParaRPr lang="en-US"/>
        </a:p>
      </dgm:t>
    </dgm:pt>
    <dgm:pt modelId="{3315352D-8FAE-4D5E-8702-81616E375F95}">
      <dgm:prSet custT="1"/>
      <dgm:spPr>
        <a:solidFill>
          <a:srgbClr val="0070C0"/>
        </a:solidFill>
      </dgm:spPr>
      <dgm:t>
        <a:bodyPr/>
        <a:lstStyle/>
        <a:p>
          <a:r>
            <a:rPr lang="en-US" sz="2000" dirty="0">
              <a:solidFill>
                <a:srgbClr val="FFFF00"/>
              </a:solidFill>
              <a:latin typeface="Calibri" panose="020F0502020204030204" pitchFamily="34" charset="0"/>
              <a:ea typeface="Calibri" panose="020F0502020204030204" pitchFamily="34" charset="0"/>
              <a:cs typeface="Calibri" panose="020F0502020204030204" pitchFamily="34" charset="0"/>
            </a:rPr>
            <a:t>Participation</a:t>
          </a:r>
          <a:r>
            <a:rPr lang="en-US" sz="2000" dirty="0">
              <a:latin typeface="Calibri" panose="020F0502020204030204" pitchFamily="34" charset="0"/>
              <a:ea typeface="Calibri" panose="020F0502020204030204" pitchFamily="34" charset="0"/>
              <a:cs typeface="Calibri" panose="020F0502020204030204" pitchFamily="34" charset="0"/>
            </a:rPr>
            <a:t>. Postmaterialists are more likely to favor protest and direct action. </a:t>
          </a:r>
        </a:p>
      </dgm:t>
    </dgm:pt>
    <dgm:pt modelId="{97095414-EB77-4113-B179-A1AFDDCC0409}" type="parTrans" cxnId="{A4C94E8A-7D5D-48AC-93B3-81A22D3E0FCF}">
      <dgm:prSet/>
      <dgm:spPr/>
      <dgm:t>
        <a:bodyPr/>
        <a:lstStyle/>
        <a:p>
          <a:endParaRPr lang="en-US"/>
        </a:p>
      </dgm:t>
    </dgm:pt>
    <dgm:pt modelId="{7C08CB95-86F7-4841-9989-A28A5F76CCA7}" type="sibTrans" cxnId="{A4C94E8A-7D5D-48AC-93B3-81A22D3E0FCF}">
      <dgm:prSet/>
      <dgm:spPr/>
      <dgm:t>
        <a:bodyPr/>
        <a:lstStyle/>
        <a:p>
          <a:endParaRPr lang="en-US"/>
        </a:p>
      </dgm:t>
    </dgm:pt>
    <dgm:pt modelId="{E946FADC-C2BF-4619-AE07-03566991B2D5}">
      <dgm:prSet custT="1"/>
      <dgm:spPr>
        <a:solidFill>
          <a:srgbClr val="0070C0"/>
        </a:solidFill>
      </dgm:spPr>
      <dgm:t>
        <a:bodyPr/>
        <a:lstStyle/>
        <a:p>
          <a:r>
            <a:rPr lang="en-US" sz="2000" dirty="0">
              <a:solidFill>
                <a:srgbClr val="FFFF00"/>
              </a:solidFill>
              <a:latin typeface="Calibri" panose="020F0502020204030204" pitchFamily="34" charset="0"/>
              <a:ea typeface="Calibri" panose="020F0502020204030204" pitchFamily="34" charset="0"/>
              <a:cs typeface="Calibri" panose="020F0502020204030204" pitchFamily="34" charset="0"/>
            </a:rPr>
            <a:t>Parties and Elections</a:t>
          </a:r>
          <a:r>
            <a:rPr lang="en-US" sz="2000" dirty="0">
              <a:latin typeface="Calibri" panose="020F0502020204030204" pitchFamily="34" charset="0"/>
              <a:ea typeface="Calibri" panose="020F0502020204030204" pitchFamily="34" charset="0"/>
              <a:cs typeface="Calibri" panose="020F0502020204030204" pitchFamily="34" charset="0"/>
            </a:rPr>
            <a:t>. Support green and progressive parties</a:t>
          </a:r>
          <a:r>
            <a:rPr lang="en-US" sz="1000" dirty="0"/>
            <a:t>.</a:t>
          </a:r>
        </a:p>
      </dgm:t>
    </dgm:pt>
    <dgm:pt modelId="{EABF7496-9CF7-4D08-8F3C-3556E20A31D2}" type="parTrans" cxnId="{5010183B-0DB7-4F44-8933-A25FC56B235D}">
      <dgm:prSet/>
      <dgm:spPr/>
      <dgm:t>
        <a:bodyPr/>
        <a:lstStyle/>
        <a:p>
          <a:endParaRPr lang="en-US"/>
        </a:p>
      </dgm:t>
    </dgm:pt>
    <dgm:pt modelId="{6A8A21F4-AF2C-49BF-889E-545C44832B23}" type="sibTrans" cxnId="{5010183B-0DB7-4F44-8933-A25FC56B235D}">
      <dgm:prSet/>
      <dgm:spPr/>
      <dgm:t>
        <a:bodyPr/>
        <a:lstStyle/>
        <a:p>
          <a:endParaRPr lang="en-US"/>
        </a:p>
      </dgm:t>
    </dgm:pt>
    <dgm:pt modelId="{32179FCF-F2CD-41FD-8730-8D29ABB17E80}" type="pres">
      <dgm:prSet presAssocID="{274E95A7-60AD-4526-8976-94F84BE7B773}" presName="linear" presStyleCnt="0">
        <dgm:presLayoutVars>
          <dgm:animLvl val="lvl"/>
          <dgm:resizeHandles val="exact"/>
        </dgm:presLayoutVars>
      </dgm:prSet>
      <dgm:spPr/>
    </dgm:pt>
    <dgm:pt modelId="{65604428-79EA-4AB4-BCCE-2384CD784FE5}" type="pres">
      <dgm:prSet presAssocID="{966F357D-BC70-4241-9D21-ECABB62117EE}" presName="parentText" presStyleLbl="node1" presStyleIdx="0" presStyleCnt="6" custLinFactY="-278572" custLinFactNeighborX="1250" custLinFactNeighborY="-300000">
        <dgm:presLayoutVars>
          <dgm:chMax val="0"/>
          <dgm:bulletEnabled val="1"/>
        </dgm:presLayoutVars>
      </dgm:prSet>
      <dgm:spPr/>
    </dgm:pt>
    <dgm:pt modelId="{4288A186-AC97-45CD-9AA5-A6857E12F550}" type="pres">
      <dgm:prSet presAssocID="{455FF57C-34F4-4057-A751-A4EE8594A568}" presName="spacer" presStyleCnt="0"/>
      <dgm:spPr/>
    </dgm:pt>
    <dgm:pt modelId="{EA5089FA-B776-419E-B026-72D44CBC4F31}" type="pres">
      <dgm:prSet presAssocID="{1E97D078-98DA-46E9-A236-238F34EEA9CC}" presName="parentText" presStyleLbl="node1" presStyleIdx="1" presStyleCnt="6" custLinFactNeighborY="17404">
        <dgm:presLayoutVars>
          <dgm:chMax val="0"/>
          <dgm:bulletEnabled val="1"/>
        </dgm:presLayoutVars>
      </dgm:prSet>
      <dgm:spPr/>
    </dgm:pt>
    <dgm:pt modelId="{D53B4B14-6312-42CB-87B2-0746F53D81C6}" type="pres">
      <dgm:prSet presAssocID="{DA213143-6666-4FD0-9927-178EBDDDF03A}" presName="spacer" presStyleCnt="0"/>
      <dgm:spPr/>
    </dgm:pt>
    <dgm:pt modelId="{315BA5C4-7523-499F-982F-D692DE79B10D}" type="pres">
      <dgm:prSet presAssocID="{44E0B0B8-A409-49CF-87C3-5F0847E1DA7C}" presName="parentText" presStyleLbl="node1" presStyleIdx="2" presStyleCnt="6" custLinFactY="200000" custLinFactNeighborY="275302">
        <dgm:presLayoutVars>
          <dgm:chMax val="0"/>
          <dgm:bulletEnabled val="1"/>
        </dgm:presLayoutVars>
      </dgm:prSet>
      <dgm:spPr/>
    </dgm:pt>
    <dgm:pt modelId="{A812D940-597C-40E4-8A2E-66B87FBC2D2A}" type="pres">
      <dgm:prSet presAssocID="{9643A00F-2FDD-4A47-B0F3-4190827EE20C}" presName="spacer" presStyleCnt="0"/>
      <dgm:spPr/>
    </dgm:pt>
    <dgm:pt modelId="{55AFA302-8288-41FD-B535-59C2DCDABA84}" type="pres">
      <dgm:prSet presAssocID="{DD7B66A9-51B2-426C-A669-B8F9A74FC071}" presName="parentText" presStyleLbl="node1" presStyleIdx="3" presStyleCnt="6" custLinFactY="-97641" custLinFactNeighborY="-100000">
        <dgm:presLayoutVars>
          <dgm:chMax val="0"/>
          <dgm:bulletEnabled val="1"/>
        </dgm:presLayoutVars>
      </dgm:prSet>
      <dgm:spPr/>
    </dgm:pt>
    <dgm:pt modelId="{145C17F4-8579-4E12-9782-B4DA9620995F}" type="pres">
      <dgm:prSet presAssocID="{272CF3A8-3418-457E-BED6-CF61456AE7A7}" presName="spacer" presStyleCnt="0"/>
      <dgm:spPr/>
    </dgm:pt>
    <dgm:pt modelId="{6CFD02E3-05F6-43A3-ACC0-239390AC9BE2}" type="pres">
      <dgm:prSet presAssocID="{3315352D-8FAE-4D5E-8702-81616E375F95}" presName="parentText" presStyleLbl="node1" presStyleIdx="4" presStyleCnt="6" custLinFactY="-100000" custLinFactNeighborX="-285" custLinFactNeighborY="-141256">
        <dgm:presLayoutVars>
          <dgm:chMax val="0"/>
          <dgm:bulletEnabled val="1"/>
        </dgm:presLayoutVars>
      </dgm:prSet>
      <dgm:spPr/>
    </dgm:pt>
    <dgm:pt modelId="{9E4FB43A-04B8-4625-BBC4-44B2115DAAAE}" type="pres">
      <dgm:prSet presAssocID="{7C08CB95-86F7-4841-9989-A28A5F76CCA7}" presName="spacer" presStyleCnt="0"/>
      <dgm:spPr/>
    </dgm:pt>
    <dgm:pt modelId="{4E285CAD-93D4-446B-B22B-65798B63CA6E}" type="pres">
      <dgm:prSet presAssocID="{E946FADC-C2BF-4619-AE07-03566991B2D5}" presName="parentText" presStyleLbl="node1" presStyleIdx="5" presStyleCnt="6">
        <dgm:presLayoutVars>
          <dgm:chMax val="0"/>
          <dgm:bulletEnabled val="1"/>
        </dgm:presLayoutVars>
      </dgm:prSet>
      <dgm:spPr/>
    </dgm:pt>
  </dgm:ptLst>
  <dgm:cxnLst>
    <dgm:cxn modelId="{DD584F24-B2D1-4188-8D2F-5D26668F45A5}" type="presOf" srcId="{966F357D-BC70-4241-9D21-ECABB62117EE}" destId="{65604428-79EA-4AB4-BCCE-2384CD784FE5}" srcOrd="0" destOrd="0" presId="urn:microsoft.com/office/officeart/2005/8/layout/vList2"/>
    <dgm:cxn modelId="{7D40D332-9C98-445F-BE49-374C9E38F064}" type="presOf" srcId="{44E0B0B8-A409-49CF-87C3-5F0847E1DA7C}" destId="{315BA5C4-7523-499F-982F-D692DE79B10D}" srcOrd="0" destOrd="0" presId="urn:microsoft.com/office/officeart/2005/8/layout/vList2"/>
    <dgm:cxn modelId="{5010183B-0DB7-4F44-8933-A25FC56B235D}" srcId="{274E95A7-60AD-4526-8976-94F84BE7B773}" destId="{E946FADC-C2BF-4619-AE07-03566991B2D5}" srcOrd="5" destOrd="0" parTransId="{EABF7496-9CF7-4D08-8F3C-3556E20A31D2}" sibTransId="{6A8A21F4-AF2C-49BF-889E-545C44832B23}"/>
    <dgm:cxn modelId="{35857C6E-044B-493E-B03A-1A2BFD98883E}" type="presOf" srcId="{274E95A7-60AD-4526-8976-94F84BE7B773}" destId="{32179FCF-F2CD-41FD-8730-8D29ABB17E80}" srcOrd="0" destOrd="0" presId="urn:microsoft.com/office/officeart/2005/8/layout/vList2"/>
    <dgm:cxn modelId="{6F068073-242E-4084-9745-BE337E169E8E}" type="presOf" srcId="{3315352D-8FAE-4D5E-8702-81616E375F95}" destId="{6CFD02E3-05F6-43A3-ACC0-239390AC9BE2}" srcOrd="0" destOrd="0" presId="urn:microsoft.com/office/officeart/2005/8/layout/vList2"/>
    <dgm:cxn modelId="{5FB94878-9DD0-4504-A1F1-70DFF6DCC7B8}" srcId="{274E95A7-60AD-4526-8976-94F84BE7B773}" destId="{966F357D-BC70-4241-9D21-ECABB62117EE}" srcOrd="0" destOrd="0" parTransId="{E70542EC-8F74-4901-94D8-9480EF6E6916}" sibTransId="{455FF57C-34F4-4057-A751-A4EE8594A568}"/>
    <dgm:cxn modelId="{A4C94E8A-7D5D-48AC-93B3-81A22D3E0FCF}" srcId="{274E95A7-60AD-4526-8976-94F84BE7B773}" destId="{3315352D-8FAE-4D5E-8702-81616E375F95}" srcOrd="4" destOrd="0" parTransId="{97095414-EB77-4113-B179-A1AFDDCC0409}" sibTransId="{7C08CB95-86F7-4841-9989-A28A5F76CCA7}"/>
    <dgm:cxn modelId="{A6FF618B-B3FE-4C14-80D7-331AD15CC092}" type="presOf" srcId="{DD7B66A9-51B2-426C-A669-B8F9A74FC071}" destId="{55AFA302-8288-41FD-B535-59C2DCDABA84}" srcOrd="0" destOrd="0" presId="urn:microsoft.com/office/officeart/2005/8/layout/vList2"/>
    <dgm:cxn modelId="{BCD16395-39B8-4887-AFBF-559589CDE3B8}" srcId="{274E95A7-60AD-4526-8976-94F84BE7B773}" destId="{44E0B0B8-A409-49CF-87C3-5F0847E1DA7C}" srcOrd="2" destOrd="0" parTransId="{B9133FA5-C19D-424E-92EC-7771F25DAF41}" sibTransId="{9643A00F-2FDD-4A47-B0F3-4190827EE20C}"/>
    <dgm:cxn modelId="{CF84BF96-2C19-4A48-9277-6D4F96F32AEE}" type="presOf" srcId="{E946FADC-C2BF-4619-AE07-03566991B2D5}" destId="{4E285CAD-93D4-446B-B22B-65798B63CA6E}" srcOrd="0" destOrd="0" presId="urn:microsoft.com/office/officeart/2005/8/layout/vList2"/>
    <dgm:cxn modelId="{8C7F29A7-B4E4-4472-A510-D6BC43C98E8E}" type="presOf" srcId="{1E97D078-98DA-46E9-A236-238F34EEA9CC}" destId="{EA5089FA-B776-419E-B026-72D44CBC4F31}" srcOrd="0" destOrd="0" presId="urn:microsoft.com/office/officeart/2005/8/layout/vList2"/>
    <dgm:cxn modelId="{8CA973D6-0778-49AC-9E58-4D72C734E559}" srcId="{274E95A7-60AD-4526-8976-94F84BE7B773}" destId="{DD7B66A9-51B2-426C-A669-B8F9A74FC071}" srcOrd="3" destOrd="0" parTransId="{993B9049-10F7-4C71-BBD1-21D354B22562}" sibTransId="{272CF3A8-3418-457E-BED6-CF61456AE7A7}"/>
    <dgm:cxn modelId="{64D198FF-038E-4A5F-8CCD-BB6D200D2461}" srcId="{274E95A7-60AD-4526-8976-94F84BE7B773}" destId="{1E97D078-98DA-46E9-A236-238F34EEA9CC}" srcOrd="1" destOrd="0" parTransId="{42624BF3-B4F4-4DED-84CB-741A039C3373}" sibTransId="{DA213143-6666-4FD0-9927-178EBDDDF03A}"/>
    <dgm:cxn modelId="{D515D318-00F0-4CED-B0CA-B34E20010205}" type="presParOf" srcId="{32179FCF-F2CD-41FD-8730-8D29ABB17E80}" destId="{65604428-79EA-4AB4-BCCE-2384CD784FE5}" srcOrd="0" destOrd="0" presId="urn:microsoft.com/office/officeart/2005/8/layout/vList2"/>
    <dgm:cxn modelId="{D7476F2F-98E2-40D3-BB84-67A36831353D}" type="presParOf" srcId="{32179FCF-F2CD-41FD-8730-8D29ABB17E80}" destId="{4288A186-AC97-45CD-9AA5-A6857E12F550}" srcOrd="1" destOrd="0" presId="urn:microsoft.com/office/officeart/2005/8/layout/vList2"/>
    <dgm:cxn modelId="{DAF4057E-1C0B-4544-AD8D-0B2756606780}" type="presParOf" srcId="{32179FCF-F2CD-41FD-8730-8D29ABB17E80}" destId="{EA5089FA-B776-419E-B026-72D44CBC4F31}" srcOrd="2" destOrd="0" presId="urn:microsoft.com/office/officeart/2005/8/layout/vList2"/>
    <dgm:cxn modelId="{51990D52-9F34-4825-ACBC-657E3A4518E4}" type="presParOf" srcId="{32179FCF-F2CD-41FD-8730-8D29ABB17E80}" destId="{D53B4B14-6312-42CB-87B2-0746F53D81C6}" srcOrd="3" destOrd="0" presId="urn:microsoft.com/office/officeart/2005/8/layout/vList2"/>
    <dgm:cxn modelId="{2EA8EAAA-5D24-41A0-9072-ABF510B46700}" type="presParOf" srcId="{32179FCF-F2CD-41FD-8730-8D29ABB17E80}" destId="{315BA5C4-7523-499F-982F-D692DE79B10D}" srcOrd="4" destOrd="0" presId="urn:microsoft.com/office/officeart/2005/8/layout/vList2"/>
    <dgm:cxn modelId="{2451AEF5-C344-4E25-AF0C-9EA54BE14CB0}" type="presParOf" srcId="{32179FCF-F2CD-41FD-8730-8D29ABB17E80}" destId="{A812D940-597C-40E4-8A2E-66B87FBC2D2A}" srcOrd="5" destOrd="0" presId="urn:microsoft.com/office/officeart/2005/8/layout/vList2"/>
    <dgm:cxn modelId="{7FEEB15D-C948-4245-B959-7C82D6630687}" type="presParOf" srcId="{32179FCF-F2CD-41FD-8730-8D29ABB17E80}" destId="{55AFA302-8288-41FD-B535-59C2DCDABA84}" srcOrd="6" destOrd="0" presId="urn:microsoft.com/office/officeart/2005/8/layout/vList2"/>
    <dgm:cxn modelId="{2BE3C01A-FDD4-4AF4-B9FB-A9754A04E788}" type="presParOf" srcId="{32179FCF-F2CD-41FD-8730-8D29ABB17E80}" destId="{145C17F4-8579-4E12-9782-B4DA9620995F}" srcOrd="7" destOrd="0" presId="urn:microsoft.com/office/officeart/2005/8/layout/vList2"/>
    <dgm:cxn modelId="{A493215E-5E1F-458C-B26B-24D7435C4614}" type="presParOf" srcId="{32179FCF-F2CD-41FD-8730-8D29ABB17E80}" destId="{6CFD02E3-05F6-43A3-ACC0-239390AC9BE2}" srcOrd="8" destOrd="0" presId="urn:microsoft.com/office/officeart/2005/8/layout/vList2"/>
    <dgm:cxn modelId="{0535A467-3673-424A-A8BB-5EFAC163CAD2}" type="presParOf" srcId="{32179FCF-F2CD-41FD-8730-8D29ABB17E80}" destId="{9E4FB43A-04B8-4625-BBC4-44B2115DAAAE}" srcOrd="9" destOrd="0" presId="urn:microsoft.com/office/officeart/2005/8/layout/vList2"/>
    <dgm:cxn modelId="{33E9B8C2-030A-4C83-9847-B0F02B321AD3}" type="presParOf" srcId="{32179FCF-F2CD-41FD-8730-8D29ABB17E80}" destId="{4E285CAD-93D4-446B-B22B-65798B63CA6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F83BE-3093-4786-A1FA-B550AF3E6007}">
      <dsp:nvSpPr>
        <dsp:cNvPr id="0" name=""/>
        <dsp:cNvSpPr/>
      </dsp:nvSpPr>
      <dsp:spPr>
        <a:xfrm>
          <a:off x="0" y="11870"/>
          <a:ext cx="6096000" cy="78941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ea typeface="Calibri" panose="020F0502020204030204" pitchFamily="34" charset="0"/>
              <a:cs typeface="Calibri" panose="020F0502020204030204" pitchFamily="34" charset="0"/>
            </a:rPr>
            <a:t>How do personal values affect human behavior?</a:t>
          </a:r>
        </a:p>
      </dsp:txBody>
      <dsp:txXfrm>
        <a:off x="38536" y="50406"/>
        <a:ext cx="6018928" cy="712340"/>
      </dsp:txXfrm>
    </dsp:sp>
    <dsp:sp modelId="{AF173E26-B2E6-4C75-9ABD-CE8AA3061A25}">
      <dsp:nvSpPr>
        <dsp:cNvPr id="0" name=""/>
        <dsp:cNvSpPr/>
      </dsp:nvSpPr>
      <dsp:spPr>
        <a:xfrm>
          <a:off x="0" y="803884"/>
          <a:ext cx="6096000" cy="78941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How can we measure such values?</a:t>
          </a:r>
        </a:p>
      </dsp:txBody>
      <dsp:txXfrm>
        <a:off x="38536" y="842420"/>
        <a:ext cx="6018928" cy="712340"/>
      </dsp:txXfrm>
    </dsp:sp>
    <dsp:sp modelId="{F265BB79-4C6F-43FB-9CC5-574AE3D359C8}">
      <dsp:nvSpPr>
        <dsp:cNvPr id="0" name=""/>
        <dsp:cNvSpPr/>
      </dsp:nvSpPr>
      <dsp:spPr>
        <a:xfrm>
          <a:off x="0" y="1632504"/>
          <a:ext cx="6096000" cy="78941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ea typeface="Calibri" panose="020F0502020204030204" pitchFamily="34" charset="0"/>
              <a:cs typeface="Calibri" panose="020F0502020204030204" pitchFamily="34" charset="0"/>
            </a:rPr>
            <a:t>Have value priorities changed over time?</a:t>
          </a:r>
        </a:p>
      </dsp:txBody>
      <dsp:txXfrm>
        <a:off x="38536" y="1671040"/>
        <a:ext cx="6018928" cy="712340"/>
      </dsp:txXfrm>
    </dsp:sp>
    <dsp:sp modelId="{C73F6AED-E07C-4CF5-9ABE-73ACC9447BB7}">
      <dsp:nvSpPr>
        <dsp:cNvPr id="0" name=""/>
        <dsp:cNvSpPr/>
      </dsp:nvSpPr>
      <dsp:spPr>
        <a:xfrm>
          <a:off x="0" y="3112958"/>
          <a:ext cx="6096000" cy="74956"/>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93548" tIns="6350" rIns="35560" bIns="6350" numCol="1" spcCol="1270" anchor="t" anchorCtr="0">
          <a:noAutofit/>
        </a:bodyPr>
        <a:lstStyle/>
        <a:p>
          <a:pPr marL="57150" lvl="1" indent="-57150" algn="l" defTabSz="177800">
            <a:lnSpc>
              <a:spcPct val="90000"/>
            </a:lnSpc>
            <a:spcBef>
              <a:spcPct val="0"/>
            </a:spcBef>
            <a:spcAft>
              <a:spcPct val="20000"/>
            </a:spcAft>
            <a:buChar char="•"/>
          </a:pPr>
          <a:r>
            <a:rPr lang="en-US" sz="400" kern="1200" dirty="0">
              <a:solidFill>
                <a:schemeClr val="bg1"/>
              </a:solidFill>
            </a:rPr>
            <a:t>What are the possible consequences of value change?</a:t>
          </a:r>
        </a:p>
      </dsp:txBody>
      <dsp:txXfrm>
        <a:off x="0" y="3112958"/>
        <a:ext cx="6096000" cy="74956"/>
      </dsp:txXfrm>
    </dsp:sp>
    <dsp:sp modelId="{1F968C8B-7CB6-4694-BAED-0A1BF2649DF4}">
      <dsp:nvSpPr>
        <dsp:cNvPr id="0" name=""/>
        <dsp:cNvSpPr/>
      </dsp:nvSpPr>
      <dsp:spPr>
        <a:xfrm>
          <a:off x="0" y="2470702"/>
          <a:ext cx="6096000" cy="78941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ea typeface="Calibri" panose="020F0502020204030204" pitchFamily="34" charset="0"/>
              <a:cs typeface="Calibri" panose="020F0502020204030204" pitchFamily="34" charset="0"/>
            </a:rPr>
            <a:t>Do these values vary across nations? Do they systematically vary across social groups?</a:t>
          </a:r>
        </a:p>
      </dsp:txBody>
      <dsp:txXfrm>
        <a:off x="38536" y="2509238"/>
        <a:ext cx="6018928" cy="712340"/>
      </dsp:txXfrm>
    </dsp:sp>
    <dsp:sp modelId="{DF5B2995-3DBE-4B5B-A80C-3F220D154462}">
      <dsp:nvSpPr>
        <dsp:cNvPr id="0" name=""/>
        <dsp:cNvSpPr/>
      </dsp:nvSpPr>
      <dsp:spPr>
        <a:xfrm>
          <a:off x="0" y="3273151"/>
          <a:ext cx="6096000" cy="78941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ea typeface="Calibri" panose="020F0502020204030204" pitchFamily="34" charset="0"/>
              <a:cs typeface="Calibri" panose="020F0502020204030204" pitchFamily="34" charset="0"/>
            </a:rPr>
            <a:t>What are the possible consequences of value change?</a:t>
          </a:r>
        </a:p>
      </dsp:txBody>
      <dsp:txXfrm>
        <a:off x="38536" y="3311687"/>
        <a:ext cx="6018928" cy="712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CE0A6-C530-4682-8262-0A43EF9BC6DB}">
      <dsp:nvSpPr>
        <dsp:cNvPr id="0" name=""/>
        <dsp:cNvSpPr/>
      </dsp:nvSpPr>
      <dsp:spPr>
        <a:xfrm>
          <a:off x="2656615" y="71592"/>
          <a:ext cx="3984922" cy="10561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ea typeface="Calibri" panose="020F0502020204030204" pitchFamily="34" charset="0"/>
              <a:cs typeface="Calibri" panose="020F0502020204030204" pitchFamily="34" charset="0"/>
            </a:rPr>
            <a:t>Citizens experienced large increases in socio-economic well-being</a:t>
          </a:r>
        </a:p>
      </dsp:txBody>
      <dsp:txXfrm>
        <a:off x="2656615" y="203609"/>
        <a:ext cx="3588871" cy="792103"/>
      </dsp:txXfrm>
    </dsp:sp>
    <dsp:sp modelId="{69D5CAF5-DCEE-471F-AAF7-CBD233DB4013}">
      <dsp:nvSpPr>
        <dsp:cNvPr id="0" name=""/>
        <dsp:cNvSpPr/>
      </dsp:nvSpPr>
      <dsp:spPr>
        <a:xfrm>
          <a:off x="0" y="0"/>
          <a:ext cx="2656615" cy="105613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Economics</a:t>
          </a:r>
        </a:p>
      </dsp:txBody>
      <dsp:txXfrm>
        <a:off x="51556" y="51556"/>
        <a:ext cx="2553503" cy="953025"/>
      </dsp:txXfrm>
    </dsp:sp>
    <dsp:sp modelId="{E2C78766-D28F-4F17-A799-280F884817A9}">
      <dsp:nvSpPr>
        <dsp:cNvPr id="0" name=""/>
        <dsp:cNvSpPr/>
      </dsp:nvSpPr>
      <dsp:spPr>
        <a:xfrm>
          <a:off x="2656615" y="1163701"/>
          <a:ext cx="3984922" cy="10561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ea typeface="Calibri" panose="020F0502020204030204" pitchFamily="34" charset="0"/>
              <a:cs typeface="Calibri" panose="020F0502020204030204" pitchFamily="34" charset="0"/>
            </a:rPr>
            <a:t>Education levels and citizen skills have markedly increased</a:t>
          </a:r>
          <a:r>
            <a:rPr lang="en-US" sz="1100" kern="1200" dirty="0"/>
            <a:t>.</a:t>
          </a:r>
        </a:p>
        <a:p>
          <a:pPr marL="57150" lvl="1" indent="-57150" algn="l" defTabSz="488950">
            <a:lnSpc>
              <a:spcPct val="90000"/>
            </a:lnSpc>
            <a:spcBef>
              <a:spcPct val="0"/>
            </a:spcBef>
            <a:spcAft>
              <a:spcPct val="15000"/>
            </a:spcAft>
            <a:buChar char="•"/>
          </a:pPr>
          <a:endParaRPr lang="en-US" sz="1100" kern="1200" dirty="0"/>
        </a:p>
      </dsp:txBody>
      <dsp:txXfrm>
        <a:off x="2656615" y="1295718"/>
        <a:ext cx="3588871" cy="792103"/>
      </dsp:txXfrm>
    </dsp:sp>
    <dsp:sp modelId="{4A30B150-BDBD-4959-BDAB-45ECD97E7B5D}">
      <dsp:nvSpPr>
        <dsp:cNvPr id="0" name=""/>
        <dsp:cNvSpPr/>
      </dsp:nvSpPr>
      <dsp:spPr>
        <a:xfrm>
          <a:off x="0" y="1163701"/>
          <a:ext cx="2656615" cy="105613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Education</a:t>
          </a:r>
        </a:p>
      </dsp:txBody>
      <dsp:txXfrm>
        <a:off x="51556" y="1215257"/>
        <a:ext cx="2553503" cy="953025"/>
      </dsp:txXfrm>
    </dsp:sp>
    <dsp:sp modelId="{FE8C34B1-2397-440A-9800-B8080954F66A}">
      <dsp:nvSpPr>
        <dsp:cNvPr id="0" name=""/>
        <dsp:cNvSpPr/>
      </dsp:nvSpPr>
      <dsp:spPr>
        <a:xfrm>
          <a:off x="2656615" y="2325452"/>
          <a:ext cx="3984922" cy="10561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ea typeface="Calibri" panose="020F0502020204030204" pitchFamily="34" charset="0"/>
              <a:cs typeface="Calibri" panose="020F0502020204030204" pitchFamily="34" charset="0"/>
            </a:rPr>
            <a:t>Healthcare improves and extends life spans</a:t>
          </a:r>
        </a:p>
        <a:p>
          <a:pPr marL="228600" lvl="1" indent="-228600" algn="l" defTabSz="889000">
            <a:lnSpc>
              <a:spcPct val="90000"/>
            </a:lnSpc>
            <a:spcBef>
              <a:spcPct val="0"/>
            </a:spcBef>
            <a:spcAft>
              <a:spcPct val="15000"/>
            </a:spcAft>
            <a:buChar char="•"/>
          </a:pP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2656615" y="2457469"/>
        <a:ext cx="3588871" cy="792103"/>
      </dsp:txXfrm>
    </dsp:sp>
    <dsp:sp modelId="{EB82D659-64CF-4B04-AF7D-D18D2C0AF426}">
      <dsp:nvSpPr>
        <dsp:cNvPr id="0" name=""/>
        <dsp:cNvSpPr/>
      </dsp:nvSpPr>
      <dsp:spPr>
        <a:xfrm>
          <a:off x="0" y="2284347"/>
          <a:ext cx="2656615" cy="105613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Health</a:t>
          </a:r>
        </a:p>
      </dsp:txBody>
      <dsp:txXfrm>
        <a:off x="51556" y="2335903"/>
        <a:ext cx="2553503" cy="953025"/>
      </dsp:txXfrm>
    </dsp:sp>
    <dsp:sp modelId="{8953F348-A9FC-4F22-85EA-8365C718D1DF}">
      <dsp:nvSpPr>
        <dsp:cNvPr id="0" name=""/>
        <dsp:cNvSpPr/>
      </dsp:nvSpPr>
      <dsp:spPr>
        <a:xfrm>
          <a:off x="2656615" y="3487203"/>
          <a:ext cx="3984922" cy="10561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ea typeface="Calibri" panose="020F0502020204030204" pitchFamily="34" charset="0"/>
              <a:cs typeface="Calibri" panose="020F0502020204030204" pitchFamily="34" charset="0"/>
            </a:rPr>
            <a:t>People became more cosmopolitan in their experiences and interests</a:t>
          </a:r>
        </a:p>
        <a:p>
          <a:pPr marL="57150" lvl="1" indent="-57150" algn="l" defTabSz="488950">
            <a:lnSpc>
              <a:spcPct val="90000"/>
            </a:lnSpc>
            <a:spcBef>
              <a:spcPct val="0"/>
            </a:spcBef>
            <a:spcAft>
              <a:spcPct val="15000"/>
            </a:spcAft>
            <a:buChar char="•"/>
          </a:pPr>
          <a:endParaRPr lang="en-US" sz="1100" kern="1200" dirty="0"/>
        </a:p>
      </dsp:txBody>
      <dsp:txXfrm>
        <a:off x="2656615" y="3619220"/>
        <a:ext cx="3588871" cy="792103"/>
      </dsp:txXfrm>
    </dsp:sp>
    <dsp:sp modelId="{DC8D337C-7AB7-4DC7-B39B-BAF3AA34D0D4}">
      <dsp:nvSpPr>
        <dsp:cNvPr id="0" name=""/>
        <dsp:cNvSpPr/>
      </dsp:nvSpPr>
      <dsp:spPr>
        <a:xfrm>
          <a:off x="0" y="3487203"/>
          <a:ext cx="2656615" cy="105613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Life Style</a:t>
          </a:r>
        </a:p>
      </dsp:txBody>
      <dsp:txXfrm>
        <a:off x="51556" y="3538759"/>
        <a:ext cx="2553503" cy="953025"/>
      </dsp:txXfrm>
    </dsp:sp>
    <dsp:sp modelId="{095D4CD2-77B8-44DC-A880-C7077A919D47}">
      <dsp:nvSpPr>
        <dsp:cNvPr id="0" name=""/>
        <dsp:cNvSpPr/>
      </dsp:nvSpPr>
      <dsp:spPr>
        <a:xfrm>
          <a:off x="2656615" y="4648954"/>
          <a:ext cx="3984922" cy="10561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ea typeface="Calibri" panose="020F0502020204030204" pitchFamily="34" charset="0"/>
              <a:cs typeface="Calibri" panose="020F0502020204030204" pitchFamily="34" charset="0"/>
            </a:rPr>
            <a:t>People change their values about what is important for society and politics.</a:t>
          </a:r>
        </a:p>
        <a:p>
          <a:pPr marL="57150" lvl="1" indent="-57150" algn="l" defTabSz="444500">
            <a:lnSpc>
              <a:spcPct val="90000"/>
            </a:lnSpc>
            <a:spcBef>
              <a:spcPct val="0"/>
            </a:spcBef>
            <a:spcAft>
              <a:spcPct val="15000"/>
            </a:spcAft>
            <a:buChar char="•"/>
          </a:pPr>
          <a:endParaRPr lang="en-US" sz="1000" kern="1200" dirty="0"/>
        </a:p>
      </dsp:txBody>
      <dsp:txXfrm>
        <a:off x="2656615" y="4780971"/>
        <a:ext cx="3588871" cy="792103"/>
      </dsp:txXfrm>
    </dsp:sp>
    <dsp:sp modelId="{5D2B07F7-2FC1-413A-951D-D6ACCC3C0C7B}">
      <dsp:nvSpPr>
        <dsp:cNvPr id="0" name=""/>
        <dsp:cNvSpPr/>
      </dsp:nvSpPr>
      <dsp:spPr>
        <a:xfrm>
          <a:off x="0" y="4650905"/>
          <a:ext cx="2656615" cy="105613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Personal Values</a:t>
          </a:r>
        </a:p>
      </dsp:txBody>
      <dsp:txXfrm>
        <a:off x="51556" y="4702461"/>
        <a:ext cx="2553503" cy="953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4428-79EA-4AB4-BCCE-2384CD784FE5}">
      <dsp:nvSpPr>
        <dsp:cNvPr id="0" name=""/>
        <dsp:cNvSpPr/>
      </dsp:nvSpPr>
      <dsp:spPr>
        <a:xfrm>
          <a:off x="0" y="0"/>
          <a:ext cx="6629400" cy="79353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In the Workplace</a:t>
          </a:r>
          <a:r>
            <a:rPr lang="en-US" sz="2000" kern="1200" dirty="0">
              <a:latin typeface="Calibri" panose="020F0502020204030204" pitchFamily="34" charset="0"/>
              <a:ea typeface="Calibri" panose="020F0502020204030204" pitchFamily="34" charset="0"/>
              <a:cs typeface="Calibri" panose="020F0502020204030204" pitchFamily="34" charset="0"/>
            </a:rPr>
            <a:t>. Greater discretion and autonomy at work.</a:t>
          </a:r>
        </a:p>
      </dsp:txBody>
      <dsp:txXfrm>
        <a:off x="38737" y="38737"/>
        <a:ext cx="6551926" cy="716060"/>
      </dsp:txXfrm>
    </dsp:sp>
    <dsp:sp modelId="{EA5089FA-B776-419E-B026-72D44CBC4F31}">
      <dsp:nvSpPr>
        <dsp:cNvPr id="0" name=""/>
        <dsp:cNvSpPr/>
      </dsp:nvSpPr>
      <dsp:spPr>
        <a:xfrm>
          <a:off x="0" y="838199"/>
          <a:ext cx="6629400" cy="79353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Societal Standards</a:t>
          </a:r>
          <a:r>
            <a:rPr lang="en-US" sz="2000" kern="1200" dirty="0">
              <a:latin typeface="Calibri" panose="020F0502020204030204" pitchFamily="34" charset="0"/>
              <a:ea typeface="Calibri" panose="020F0502020204030204" pitchFamily="34" charset="0"/>
              <a:cs typeface="Calibri" panose="020F0502020204030204" pitchFamily="34" charset="0"/>
            </a:rPr>
            <a:t>. More tolerant of individual choice and alternative lifestyles.</a:t>
          </a:r>
        </a:p>
      </dsp:txBody>
      <dsp:txXfrm>
        <a:off x="38737" y="876936"/>
        <a:ext cx="6551926" cy="716060"/>
      </dsp:txXfrm>
    </dsp:sp>
    <dsp:sp modelId="{315BA5C4-7523-499F-982F-D692DE79B10D}">
      <dsp:nvSpPr>
        <dsp:cNvPr id="0" name=""/>
        <dsp:cNvSpPr/>
      </dsp:nvSpPr>
      <dsp:spPr>
        <a:xfrm>
          <a:off x="0" y="3352799"/>
          <a:ext cx="6629400" cy="79353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Issue Agenda</a:t>
          </a:r>
          <a:r>
            <a:rPr lang="en-US" sz="2000" kern="1200" dirty="0">
              <a:latin typeface="Calibri" panose="020F0502020204030204" pitchFamily="34" charset="0"/>
              <a:ea typeface="Calibri" panose="020F0502020204030204" pitchFamily="34" charset="0"/>
              <a:cs typeface="Calibri" panose="020F0502020204030204" pitchFamily="34" charset="0"/>
            </a:rPr>
            <a:t>. Environmental quality, sustainable energy, gender equality, and multiculturalism.</a:t>
          </a:r>
        </a:p>
      </dsp:txBody>
      <dsp:txXfrm>
        <a:off x="38737" y="3391536"/>
        <a:ext cx="6551926" cy="716060"/>
      </dsp:txXfrm>
    </dsp:sp>
    <dsp:sp modelId="{55AFA302-8288-41FD-B535-59C2DCDABA84}">
      <dsp:nvSpPr>
        <dsp:cNvPr id="0" name=""/>
        <dsp:cNvSpPr/>
      </dsp:nvSpPr>
      <dsp:spPr>
        <a:xfrm>
          <a:off x="0" y="1681377"/>
          <a:ext cx="6629400" cy="79353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Social Relations</a:t>
          </a:r>
          <a:r>
            <a:rPr lang="en-US" sz="2000" kern="1200" dirty="0">
              <a:latin typeface="Calibri" panose="020F0502020204030204" pitchFamily="34" charset="0"/>
              <a:ea typeface="Calibri" panose="020F0502020204030204" pitchFamily="34" charset="0"/>
              <a:cs typeface="Calibri" panose="020F0502020204030204" pitchFamily="34" charset="0"/>
            </a:rPr>
            <a:t>. An individual earns authority, rather than having it bestowed by a position.</a:t>
          </a:r>
        </a:p>
      </dsp:txBody>
      <dsp:txXfrm>
        <a:off x="38737" y="1720114"/>
        <a:ext cx="6551926" cy="716060"/>
      </dsp:txXfrm>
    </dsp:sp>
    <dsp:sp modelId="{6CFD02E3-05F6-43A3-ACC0-239390AC9BE2}">
      <dsp:nvSpPr>
        <dsp:cNvPr id="0" name=""/>
        <dsp:cNvSpPr/>
      </dsp:nvSpPr>
      <dsp:spPr>
        <a:xfrm>
          <a:off x="0" y="2478185"/>
          <a:ext cx="6629400" cy="79353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Participation</a:t>
          </a:r>
          <a:r>
            <a:rPr lang="en-US" sz="2000" kern="1200" dirty="0">
              <a:latin typeface="Calibri" panose="020F0502020204030204" pitchFamily="34" charset="0"/>
              <a:ea typeface="Calibri" panose="020F0502020204030204" pitchFamily="34" charset="0"/>
              <a:cs typeface="Calibri" panose="020F0502020204030204" pitchFamily="34" charset="0"/>
            </a:rPr>
            <a:t>. Postmaterialists are more likely to favor protest and direct action. </a:t>
          </a:r>
        </a:p>
      </dsp:txBody>
      <dsp:txXfrm>
        <a:off x="38737" y="2516922"/>
        <a:ext cx="6551926" cy="716060"/>
      </dsp:txXfrm>
    </dsp:sp>
    <dsp:sp modelId="{4E285CAD-93D4-446B-B22B-65798B63CA6E}">
      <dsp:nvSpPr>
        <dsp:cNvPr id="0" name=""/>
        <dsp:cNvSpPr/>
      </dsp:nvSpPr>
      <dsp:spPr>
        <a:xfrm>
          <a:off x="0" y="4155580"/>
          <a:ext cx="6629400" cy="79353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Parties and Elections</a:t>
          </a:r>
          <a:r>
            <a:rPr lang="en-US" sz="2000" kern="1200" dirty="0">
              <a:latin typeface="Calibri" panose="020F0502020204030204" pitchFamily="34" charset="0"/>
              <a:ea typeface="Calibri" panose="020F0502020204030204" pitchFamily="34" charset="0"/>
              <a:cs typeface="Calibri" panose="020F0502020204030204" pitchFamily="34" charset="0"/>
            </a:rPr>
            <a:t>. Support green and progressive parties</a:t>
          </a:r>
          <a:r>
            <a:rPr lang="en-US" sz="1000" kern="1200" dirty="0"/>
            <a:t>.</a:t>
          </a:r>
        </a:p>
      </dsp:txBody>
      <dsp:txXfrm>
        <a:off x="38737" y="4194317"/>
        <a:ext cx="6551926" cy="716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sz="quarter" idx="1"/>
          </p:nvPr>
        </p:nvSpPr>
        <p:spPr bwMode="auto">
          <a:xfrm>
            <a:off x="3970938"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ChangeArrowheads="1"/>
          </p:cNvSpPr>
          <p:nvPr>
            <p:ph type="ftr" sz="quarter" idx="2"/>
          </p:nvPr>
        </p:nvSpPr>
        <p:spPr bwMode="auto">
          <a:xfrm>
            <a:off x="0" y="8772668"/>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pPr>
              <a:defRPr/>
            </a:pPr>
            <a:endParaRPr lang="en-US"/>
          </a:p>
        </p:txBody>
      </p:sp>
      <p:sp>
        <p:nvSpPr>
          <p:cNvPr id="54277" name="Rectangle 5"/>
          <p:cNvSpPr>
            <a:spLocks noGrp="1" noChangeArrowheads="1"/>
          </p:cNvSpPr>
          <p:nvPr>
            <p:ph type="sldNum" sz="quarter" idx="3"/>
          </p:nvPr>
        </p:nvSpPr>
        <p:spPr bwMode="auto">
          <a:xfrm>
            <a:off x="3970938" y="8772668"/>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pPr>
              <a:defRPr/>
            </a:pPr>
            <a:fld id="{5A3BBE50-1BD0-4F02-9098-F0579D47046F}" type="slidenum">
              <a:rPr lang="en-US"/>
              <a:pPr>
                <a:defRPr/>
              </a:pPr>
              <a:t>‹#›</a:t>
            </a:fld>
            <a:endParaRPr lang="en-US"/>
          </a:p>
        </p:txBody>
      </p:sp>
    </p:spTree>
    <p:extLst>
      <p:ext uri="{BB962C8B-B14F-4D97-AF65-F5344CB8AC3E}">
        <p14:creationId xmlns:p14="http://schemas.microsoft.com/office/powerpoint/2010/main" val="199005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pPr>
              <a:defRPr/>
            </a:pPr>
            <a:endParaRPr lang="en-US"/>
          </a:p>
        </p:txBody>
      </p:sp>
      <p:sp>
        <p:nvSpPr>
          <p:cNvPr id="64515" name="Rectangle 3"/>
          <p:cNvSpPr>
            <a:spLocks noGrp="1" noChangeArrowheads="1"/>
          </p:cNvSpPr>
          <p:nvPr>
            <p:ph type="dt" idx="1"/>
          </p:nvPr>
        </p:nvSpPr>
        <p:spPr bwMode="auto">
          <a:xfrm>
            <a:off x="3970938"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701040" y="4387136"/>
            <a:ext cx="560832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772668"/>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pPr>
              <a:defRPr/>
            </a:pPr>
            <a:endParaRPr lang="en-US"/>
          </a:p>
        </p:txBody>
      </p:sp>
      <p:sp>
        <p:nvSpPr>
          <p:cNvPr id="64519" name="Rectangle 7"/>
          <p:cNvSpPr>
            <a:spLocks noGrp="1" noChangeArrowheads="1"/>
          </p:cNvSpPr>
          <p:nvPr>
            <p:ph type="sldNum" sz="quarter" idx="5"/>
          </p:nvPr>
        </p:nvSpPr>
        <p:spPr bwMode="auto">
          <a:xfrm>
            <a:off x="3970938" y="8772668"/>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pPr>
              <a:defRPr/>
            </a:pPr>
            <a:fld id="{29481765-FBEB-4BB7-9194-18EB0F45812F}" type="slidenum">
              <a:rPr lang="en-US"/>
              <a:pPr>
                <a:defRPr/>
              </a:pPr>
              <a:t>‹#›</a:t>
            </a:fld>
            <a:endParaRPr lang="en-US"/>
          </a:p>
        </p:txBody>
      </p:sp>
    </p:spTree>
    <p:extLst>
      <p:ext uri="{BB962C8B-B14F-4D97-AF65-F5344CB8AC3E}">
        <p14:creationId xmlns:p14="http://schemas.microsoft.com/office/powerpoint/2010/main" val="1790492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849BF3-836D-4C02-9201-0D5A66ABC59F}" type="slidenum">
              <a:rPr lang="en-US" altLang="en-US" smtClean="0"/>
              <a:pPr eaLnBrk="1" hangingPunct="1">
                <a:spcBef>
                  <a:spcPct val="0"/>
                </a:spcBef>
              </a:pPr>
              <a:t>1</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9E327-DE3F-4C3A-A900-CBFF5BBAA760}" type="slidenum">
              <a:rPr lang="en-US" smtClean="0"/>
              <a:t>9</a:t>
            </a:fld>
            <a:endParaRPr lang="en-US"/>
          </a:p>
        </p:txBody>
      </p:sp>
    </p:spTree>
    <p:extLst>
      <p:ext uri="{BB962C8B-B14F-4D97-AF65-F5344CB8AC3E}">
        <p14:creationId xmlns:p14="http://schemas.microsoft.com/office/powerpoint/2010/main" val="135851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47AF42-4D0B-4CBB-992A-BBF00543BF2E}" type="slidenum">
              <a:rPr lang="en-US"/>
              <a:pPr>
                <a:defRPr/>
              </a:pPr>
              <a:t>‹#›</a:t>
            </a:fld>
            <a:endParaRPr lang="en-US"/>
          </a:p>
        </p:txBody>
      </p:sp>
    </p:spTree>
    <p:extLst>
      <p:ext uri="{BB962C8B-B14F-4D97-AF65-F5344CB8AC3E}">
        <p14:creationId xmlns:p14="http://schemas.microsoft.com/office/powerpoint/2010/main" val="376286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5DA65-44CC-481D-A745-79B29B78C816}" type="slidenum">
              <a:rPr lang="en-US"/>
              <a:pPr>
                <a:defRPr/>
              </a:pPr>
              <a:t>‹#›</a:t>
            </a:fld>
            <a:endParaRPr lang="en-US"/>
          </a:p>
        </p:txBody>
      </p:sp>
    </p:spTree>
    <p:extLst>
      <p:ext uri="{BB962C8B-B14F-4D97-AF65-F5344CB8AC3E}">
        <p14:creationId xmlns:p14="http://schemas.microsoft.com/office/powerpoint/2010/main" val="276791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B67E9C-8D46-41D4-A1AB-B248CF07A1B5}" type="slidenum">
              <a:rPr lang="en-US"/>
              <a:pPr>
                <a:defRPr/>
              </a:pPr>
              <a:t>‹#›</a:t>
            </a:fld>
            <a:endParaRPr lang="en-US"/>
          </a:p>
        </p:txBody>
      </p:sp>
    </p:spTree>
    <p:extLst>
      <p:ext uri="{BB962C8B-B14F-4D97-AF65-F5344CB8AC3E}">
        <p14:creationId xmlns:p14="http://schemas.microsoft.com/office/powerpoint/2010/main" val="172369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E9B6A9-6847-4B2F-9526-EC74806499CD}" type="slidenum">
              <a:rPr lang="en-US"/>
              <a:pPr>
                <a:defRPr/>
              </a:pPr>
              <a:t>‹#›</a:t>
            </a:fld>
            <a:endParaRPr lang="en-US"/>
          </a:p>
        </p:txBody>
      </p:sp>
    </p:spTree>
    <p:extLst>
      <p:ext uri="{BB962C8B-B14F-4D97-AF65-F5344CB8AC3E}">
        <p14:creationId xmlns:p14="http://schemas.microsoft.com/office/powerpoint/2010/main" val="825135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F0C63A-3158-4B2F-846E-21E4BB7671DC}" type="slidenum">
              <a:rPr lang="en-US"/>
              <a:pPr>
                <a:defRPr/>
              </a:pPr>
              <a:t>‹#›</a:t>
            </a:fld>
            <a:endParaRPr lang="en-US"/>
          </a:p>
        </p:txBody>
      </p:sp>
    </p:spTree>
    <p:extLst>
      <p:ext uri="{BB962C8B-B14F-4D97-AF65-F5344CB8AC3E}">
        <p14:creationId xmlns:p14="http://schemas.microsoft.com/office/powerpoint/2010/main" val="3540243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BB2E1-AC84-4D87-8411-48FE0312CC8F}" type="slidenum">
              <a:rPr lang="en-US"/>
              <a:pPr>
                <a:defRPr/>
              </a:pPr>
              <a:t>‹#›</a:t>
            </a:fld>
            <a:endParaRPr lang="en-US"/>
          </a:p>
        </p:txBody>
      </p:sp>
    </p:spTree>
    <p:extLst>
      <p:ext uri="{BB962C8B-B14F-4D97-AF65-F5344CB8AC3E}">
        <p14:creationId xmlns:p14="http://schemas.microsoft.com/office/powerpoint/2010/main" val="2705886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457200" y="1885950"/>
            <a:ext cx="8178800" cy="417195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227951-4278-4AE6-87A5-A84E421B4AA0}" type="slidenum">
              <a:rPr lang="en-US"/>
              <a:pPr>
                <a:defRPr/>
              </a:pPr>
              <a:t>‹#›</a:t>
            </a:fld>
            <a:endParaRPr lang="en-US"/>
          </a:p>
        </p:txBody>
      </p:sp>
    </p:spTree>
    <p:extLst>
      <p:ext uri="{BB962C8B-B14F-4D97-AF65-F5344CB8AC3E}">
        <p14:creationId xmlns:p14="http://schemas.microsoft.com/office/powerpoint/2010/main" val="145929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1C954-D194-40BE-B7C8-6297EF250C1E}" type="slidenum">
              <a:rPr lang="en-US"/>
              <a:pPr>
                <a:defRPr/>
              </a:pPr>
              <a:t>‹#›</a:t>
            </a:fld>
            <a:endParaRPr lang="en-US"/>
          </a:p>
        </p:txBody>
      </p:sp>
    </p:spTree>
    <p:extLst>
      <p:ext uri="{BB962C8B-B14F-4D97-AF65-F5344CB8AC3E}">
        <p14:creationId xmlns:p14="http://schemas.microsoft.com/office/powerpoint/2010/main" val="344261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A0C855-1ECA-4F12-8392-EE9D40E38A53}" type="slidenum">
              <a:rPr lang="en-US"/>
              <a:pPr>
                <a:defRPr/>
              </a:pPr>
              <a:t>‹#›</a:t>
            </a:fld>
            <a:endParaRPr lang="en-US"/>
          </a:p>
        </p:txBody>
      </p:sp>
    </p:spTree>
    <p:extLst>
      <p:ext uri="{BB962C8B-B14F-4D97-AF65-F5344CB8AC3E}">
        <p14:creationId xmlns:p14="http://schemas.microsoft.com/office/powerpoint/2010/main" val="223336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9F549B-E178-43FB-964A-21DFB2568BD7}" type="slidenum">
              <a:rPr lang="en-US"/>
              <a:pPr>
                <a:defRPr/>
              </a:pPr>
              <a:t>‹#›</a:t>
            </a:fld>
            <a:endParaRPr lang="en-US"/>
          </a:p>
        </p:txBody>
      </p:sp>
    </p:spTree>
    <p:extLst>
      <p:ext uri="{BB962C8B-B14F-4D97-AF65-F5344CB8AC3E}">
        <p14:creationId xmlns:p14="http://schemas.microsoft.com/office/powerpoint/2010/main" val="27941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941847-62DC-47A1-8418-242B21A3CE87}" type="slidenum">
              <a:rPr lang="en-US"/>
              <a:pPr>
                <a:defRPr/>
              </a:pPr>
              <a:t>‹#›</a:t>
            </a:fld>
            <a:endParaRPr lang="en-US"/>
          </a:p>
        </p:txBody>
      </p:sp>
    </p:spTree>
    <p:extLst>
      <p:ext uri="{BB962C8B-B14F-4D97-AF65-F5344CB8AC3E}">
        <p14:creationId xmlns:p14="http://schemas.microsoft.com/office/powerpoint/2010/main" val="49104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DF2239-2012-4F94-B475-575CA75FFEB7}" type="slidenum">
              <a:rPr lang="en-US"/>
              <a:pPr>
                <a:defRPr/>
              </a:pPr>
              <a:t>‹#›</a:t>
            </a:fld>
            <a:endParaRPr lang="en-US"/>
          </a:p>
        </p:txBody>
      </p:sp>
    </p:spTree>
    <p:extLst>
      <p:ext uri="{BB962C8B-B14F-4D97-AF65-F5344CB8AC3E}">
        <p14:creationId xmlns:p14="http://schemas.microsoft.com/office/powerpoint/2010/main" val="128101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6F6442-ADF0-48F2-8094-CC0033C55807}" type="slidenum">
              <a:rPr lang="en-US"/>
              <a:pPr>
                <a:defRPr/>
              </a:pPr>
              <a:t>‹#›</a:t>
            </a:fld>
            <a:endParaRPr lang="en-US"/>
          </a:p>
        </p:txBody>
      </p:sp>
    </p:spTree>
    <p:extLst>
      <p:ext uri="{BB962C8B-B14F-4D97-AF65-F5344CB8AC3E}">
        <p14:creationId xmlns:p14="http://schemas.microsoft.com/office/powerpoint/2010/main" val="246362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355587-CAA5-4014-AE21-579F368457E5}" type="slidenum">
              <a:rPr lang="en-US"/>
              <a:pPr>
                <a:defRPr/>
              </a:pPr>
              <a:t>‹#›</a:t>
            </a:fld>
            <a:endParaRPr lang="en-US"/>
          </a:p>
        </p:txBody>
      </p:sp>
    </p:spTree>
    <p:extLst>
      <p:ext uri="{BB962C8B-B14F-4D97-AF65-F5344CB8AC3E}">
        <p14:creationId xmlns:p14="http://schemas.microsoft.com/office/powerpoint/2010/main" val="235016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3B7ED9-40FB-4D7F-A5D8-B7BA36067DB8}" type="slidenum">
              <a:rPr lang="en-US"/>
              <a:pPr>
                <a:defRPr/>
              </a:pPr>
              <a:t>‹#›</a:t>
            </a:fld>
            <a:endParaRPr lang="en-US"/>
          </a:p>
        </p:txBody>
      </p:sp>
    </p:spTree>
    <p:extLst>
      <p:ext uri="{BB962C8B-B14F-4D97-AF65-F5344CB8AC3E}">
        <p14:creationId xmlns:p14="http://schemas.microsoft.com/office/powerpoint/2010/main" val="177562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97E1E0-509A-468A-B997-C4B234A482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youtu.be/FyinD6ZDqe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bQk4wjopOA"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altLang="en-US"/>
          </a:p>
        </p:txBody>
      </p:sp>
      <p:sp>
        <p:nvSpPr>
          <p:cNvPr id="2051" name="Rectangle 3"/>
          <p:cNvSpPr>
            <a:spLocks noGrp="1" noChangeArrowheads="1"/>
          </p:cNvSpPr>
          <p:nvPr>
            <p:ph type="body" idx="1"/>
          </p:nvPr>
        </p:nvSpPr>
        <p:spPr/>
        <p:txBody>
          <a:bodyPr/>
          <a:lstStyle/>
          <a:p>
            <a:pPr eaLnBrk="1" hangingPunct="1"/>
            <a:endParaRPr lang="en-US" altLang="en-US"/>
          </a:p>
        </p:txBody>
      </p:sp>
      <p:pic>
        <p:nvPicPr>
          <p:cNvPr id="2052" name="Picture 5" descr="F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6"/>
          <p:cNvSpPr txBox="1">
            <a:spLocks noChangeArrowheads="1"/>
          </p:cNvSpPr>
          <p:nvPr/>
        </p:nvSpPr>
        <p:spPr bwMode="auto">
          <a:xfrm>
            <a:off x="2971800" y="2057400"/>
            <a:ext cx="3200400" cy="2646878"/>
          </a:xfrm>
          <a:prstGeom prst="rect">
            <a:avLst/>
          </a:prstGeom>
          <a:solidFill>
            <a:schemeClr val="bg1"/>
          </a:solidFill>
          <a:ln>
            <a:noFill/>
          </a:ln>
          <a:effectLst/>
        </p:spPr>
        <p:txBody>
          <a:bodyPr wrap="square">
            <a:spAutoFit/>
          </a:bodyPr>
          <a:lstStyle/>
          <a:p>
            <a:pPr algn="ctr">
              <a:spcBef>
                <a:spcPts val="1200"/>
              </a:spcBef>
              <a:defRPr/>
            </a:pPr>
            <a:endParaRPr lang="en-US" sz="2800" b="1" dirty="0">
              <a:solidFill>
                <a:schemeClr val="accent2"/>
              </a:solidFill>
              <a:effectLst>
                <a:outerShdw blurRad="38100" dist="38100" dir="2700000" algn="tl">
                  <a:srgbClr val="000000"/>
                </a:outerShdw>
              </a:effectLst>
            </a:endParaRPr>
          </a:p>
          <a:p>
            <a:pPr algn="ctr">
              <a:spcBef>
                <a:spcPts val="1200"/>
              </a:spcBef>
              <a:defRPr/>
            </a:pPr>
            <a:r>
              <a:rPr lang="en-US" sz="4400" b="1" dirty="0">
                <a:solidFill>
                  <a:srgbClr val="C00000"/>
                </a:solidFill>
                <a:latin typeface="Calibri" panose="020F0502020204030204" pitchFamily="34" charset="0"/>
                <a:cs typeface="Calibri" panose="020F0502020204030204" pitchFamily="34" charset="0"/>
              </a:rPr>
              <a:t>Chapter 5</a:t>
            </a:r>
          </a:p>
          <a:p>
            <a:pPr algn="ctr">
              <a:spcBef>
                <a:spcPct val="50000"/>
              </a:spcBef>
              <a:defRPr/>
            </a:pPr>
            <a:r>
              <a:rPr lang="en-US" sz="2800" b="1" dirty="0">
                <a:latin typeface="Calibri" panose="020F0502020204030204" pitchFamily="34" charset="0"/>
                <a:cs typeface="Calibri" panose="020F0502020204030204" pitchFamily="34" charset="0"/>
              </a:rPr>
              <a:t>Values in Change</a:t>
            </a:r>
          </a:p>
          <a:p>
            <a:pPr algn="ctr">
              <a:spcBef>
                <a:spcPct val="50000"/>
              </a:spcBef>
              <a:defRPr/>
            </a:pPr>
            <a:endParaRPr lang="en-US" sz="2800" b="1" u="sng" dirty="0">
              <a:solidFill>
                <a:schemeClr val="accent2"/>
              </a:solidFill>
              <a:effectLst>
                <a:outerShdw blurRad="38100" dist="38100" dir="2700000" algn="tl">
                  <a:srgbClr val="000000"/>
                </a:outerShdw>
              </a:effectLst>
            </a:endParaRPr>
          </a:p>
        </p:txBody>
      </p:sp>
      <p:sp>
        <p:nvSpPr>
          <p:cNvPr id="2" name="Slide Number Placeholder 1">
            <a:extLst>
              <a:ext uri="{FF2B5EF4-FFF2-40B4-BE49-F238E27FC236}">
                <a16:creationId xmlns:a16="http://schemas.microsoft.com/office/drawing/2014/main" id="{45E6DE70-1B79-0206-FA60-FF4C4A544903}"/>
              </a:ext>
            </a:extLst>
          </p:cNvPr>
          <p:cNvSpPr>
            <a:spLocks noGrp="1"/>
          </p:cNvSpPr>
          <p:nvPr>
            <p:ph type="sldNum" sz="quarter" idx="12"/>
          </p:nvPr>
        </p:nvSpPr>
        <p:spPr/>
        <p:txBody>
          <a:bodyPr/>
          <a:lstStyle/>
          <a:p>
            <a:pPr>
              <a:defRPr/>
            </a:pPr>
            <a:fld id="{6991C954-D194-40BE-B7C8-6297EF250C1E}" type="slidenum">
              <a:rPr lang="en-US" smtClean="0"/>
              <a:pPr>
                <a:defRPr/>
              </a:pPr>
              <a:t>1</a:t>
            </a:fld>
            <a:endParaRPr lang="en-US"/>
          </a:p>
        </p:txBody>
      </p:sp>
      <p:pic>
        <p:nvPicPr>
          <p:cNvPr id="3" name="Picture 2">
            <a:extLst>
              <a:ext uri="{FF2B5EF4-FFF2-40B4-BE49-F238E27FC236}">
                <a16:creationId xmlns:a16="http://schemas.microsoft.com/office/drawing/2014/main" id="{2F61E7C8-28A3-46EF-2AD1-16221D64BDA5}"/>
              </a:ext>
            </a:extLst>
          </p:cNvPr>
          <p:cNvPicPr>
            <a:picLocks noChangeAspect="1"/>
          </p:cNvPicPr>
          <p:nvPr/>
        </p:nvPicPr>
        <p:blipFill>
          <a:blip r:embed="rId4"/>
          <a:stretch>
            <a:fillRect/>
          </a:stretch>
        </p:blipFill>
        <p:spPr>
          <a:xfrm>
            <a:off x="1676400" y="6341089"/>
            <a:ext cx="5547841" cy="377985"/>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304800"/>
            <a:ext cx="7543799" cy="609600"/>
          </a:xfrm>
          <a:ln w="28575">
            <a:solidFill>
              <a:srgbClr val="0070C0"/>
            </a:solidFill>
          </a:ln>
        </p:spPr>
        <p:txBody>
          <a:bodyPr/>
          <a:lstStyle/>
          <a:p>
            <a:pPr eaLnBrk="1" hangingPunct="1"/>
            <a:r>
              <a:rPr lang="en-US" altLang="en-US" sz="2800" dirty="0">
                <a:solidFill>
                  <a:srgbClr val="C00000"/>
                </a:solidFill>
                <a:latin typeface="Calibri" panose="020F0502020204030204" pitchFamily="34" charset="0"/>
                <a:cs typeface="Calibri" panose="020F0502020204030204" pitchFamily="34" charset="0"/>
              </a:rPr>
              <a:t>Concepts and Survey Questions</a:t>
            </a:r>
          </a:p>
        </p:txBody>
      </p:sp>
      <p:sp>
        <p:nvSpPr>
          <p:cNvPr id="2" name="Slide Number Placeholder 1">
            <a:extLst>
              <a:ext uri="{FF2B5EF4-FFF2-40B4-BE49-F238E27FC236}">
                <a16:creationId xmlns:a16="http://schemas.microsoft.com/office/drawing/2014/main" id="{D0E1AAF3-F69B-F220-1E84-567A71C8A836}"/>
              </a:ext>
            </a:extLst>
          </p:cNvPr>
          <p:cNvSpPr>
            <a:spLocks noGrp="1"/>
          </p:cNvSpPr>
          <p:nvPr>
            <p:ph type="sldNum" sz="quarter" idx="12"/>
          </p:nvPr>
        </p:nvSpPr>
        <p:spPr/>
        <p:txBody>
          <a:bodyPr/>
          <a:lstStyle/>
          <a:p>
            <a:pPr>
              <a:defRPr/>
            </a:pPr>
            <a:fld id="{9347AF42-4D0B-4CBB-992A-BBF00543BF2E}" type="slidenum">
              <a:rPr lang="en-US" smtClean="0"/>
              <a:pPr>
                <a:defRPr/>
              </a:pPr>
              <a:t>10</a:t>
            </a:fld>
            <a:endParaRPr lang="en-US"/>
          </a:p>
        </p:txBody>
      </p:sp>
      <p:pic>
        <p:nvPicPr>
          <p:cNvPr id="4" name="Picture 3">
            <a:extLst>
              <a:ext uri="{FF2B5EF4-FFF2-40B4-BE49-F238E27FC236}">
                <a16:creationId xmlns:a16="http://schemas.microsoft.com/office/drawing/2014/main" id="{ABFBA270-8D3D-F7F8-A849-FD237BC01727}"/>
              </a:ext>
            </a:extLst>
          </p:cNvPr>
          <p:cNvPicPr>
            <a:picLocks noChangeAspect="1"/>
          </p:cNvPicPr>
          <p:nvPr/>
        </p:nvPicPr>
        <p:blipFill>
          <a:blip r:embed="rId2"/>
          <a:srcRect l="4408" b="3359"/>
          <a:stretch>
            <a:fillRect/>
          </a:stretch>
        </p:blipFill>
        <p:spPr>
          <a:xfrm>
            <a:off x="609599" y="1305098"/>
            <a:ext cx="8001001" cy="39534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C578C-2527-AB41-6BD0-05BAF1B7DA68}"/>
            </a:ext>
          </a:extLst>
        </p:cNvPr>
        <p:cNvGrpSpPr/>
        <p:nvPr/>
      </p:nvGrpSpPr>
      <p:grpSpPr>
        <a:xfrm>
          <a:off x="0" y="0"/>
          <a:ext cx="0" cy="0"/>
          <a:chOff x="0" y="0"/>
          <a:chExt cx="0" cy="0"/>
        </a:xfrm>
      </p:grpSpPr>
      <p:sp>
        <p:nvSpPr>
          <p:cNvPr id="6148" name="Rectangle 4">
            <a:extLst>
              <a:ext uri="{FF2B5EF4-FFF2-40B4-BE49-F238E27FC236}">
                <a16:creationId xmlns:a16="http://schemas.microsoft.com/office/drawing/2014/main" id="{1BC1D24F-413F-F19C-6C6E-D6E464CC5521}"/>
              </a:ext>
            </a:extLst>
          </p:cNvPr>
          <p:cNvSpPr>
            <a:spLocks noChangeArrowheads="1"/>
          </p:cNvSpPr>
          <p:nvPr/>
        </p:nvSpPr>
        <p:spPr bwMode="auto">
          <a:xfrm>
            <a:off x="2260060" y="3124200"/>
            <a:ext cx="4953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Char char="•"/>
              <a:defRPr kumimoji="1" sz="3200">
                <a:solidFill>
                  <a:schemeClr val="tx1"/>
                </a:solidFill>
                <a:latin typeface="Tahoma" charset="0"/>
              </a:defRPr>
            </a:lvl1pPr>
            <a:lvl2pPr marL="742950" indent="-285750">
              <a:spcBef>
                <a:spcPct val="20000"/>
              </a:spcBef>
              <a:buClr>
                <a:schemeClr val="accent2"/>
              </a:buClr>
              <a:buChar char="•"/>
              <a:defRPr kumimoji="1" sz="2800">
                <a:solidFill>
                  <a:schemeClr val="tx1"/>
                </a:solidFill>
                <a:latin typeface="Tahoma" charset="0"/>
              </a:defRPr>
            </a:lvl2pPr>
            <a:lvl3pPr marL="1143000" indent="-228600">
              <a:spcBef>
                <a:spcPct val="20000"/>
              </a:spcBef>
              <a:buClr>
                <a:schemeClr val="accent2"/>
              </a:buClr>
              <a:buChar char="•"/>
              <a:defRPr kumimoji="1" sz="2400">
                <a:solidFill>
                  <a:schemeClr val="tx1"/>
                </a:solidFill>
                <a:latin typeface="Tahoma" charset="0"/>
              </a:defRPr>
            </a:lvl3pPr>
            <a:lvl4pPr marL="1600200" indent="-228600">
              <a:spcBef>
                <a:spcPct val="20000"/>
              </a:spcBef>
              <a:buClr>
                <a:schemeClr val="accent2"/>
              </a:buClr>
              <a:buChar char="•"/>
              <a:defRPr kumimoji="1" sz="2000">
                <a:solidFill>
                  <a:schemeClr val="tx1"/>
                </a:solidFill>
                <a:latin typeface="Tahoma" charset="0"/>
              </a:defRPr>
            </a:lvl4pPr>
            <a:lvl5pPr marL="2057400" indent="-228600">
              <a:spcBef>
                <a:spcPct val="20000"/>
              </a:spcBef>
              <a:buClr>
                <a:schemeClr val="accent2"/>
              </a:buClr>
              <a:buChar char="•"/>
              <a:defRPr kumimoji="1" sz="2000">
                <a:solidFill>
                  <a:schemeClr val="tx1"/>
                </a:solidFill>
                <a:latin typeface="Tahoma"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charset="0"/>
              </a:defRPr>
            </a:lvl9pPr>
          </a:lstStyle>
          <a:p>
            <a:pPr eaLnBrk="1" hangingPunct="1">
              <a:spcBef>
                <a:spcPct val="0"/>
              </a:spcBef>
              <a:buClrTx/>
              <a:buFontTx/>
              <a:buNone/>
            </a:pPr>
            <a:endParaRPr kumimoji="0" lang="en-US" altLang="en-US" sz="2000" b="1" dirty="0">
              <a:latin typeface="Arial" charset="0"/>
            </a:endParaRPr>
          </a:p>
          <a:p>
            <a:pPr algn="ctr" eaLnBrk="1" hangingPunct="1">
              <a:spcBef>
                <a:spcPct val="0"/>
              </a:spcBef>
              <a:buClrTx/>
              <a:buFontTx/>
              <a:buNone/>
            </a:pPr>
            <a:r>
              <a:rPr kumimoji="0" lang="en-US" altLang="en-US" sz="2400" b="1" dirty="0">
                <a:latin typeface="Arial" charset="0"/>
                <a:hlinkClick r:id="rId2"/>
              </a:rPr>
              <a:t>What the Future Would Be Like</a:t>
            </a:r>
            <a:endParaRPr kumimoji="0" lang="en-US" altLang="en-US" sz="2400" b="1" dirty="0">
              <a:latin typeface="Arial" charset="0"/>
            </a:endParaRPr>
          </a:p>
          <a:p>
            <a:pPr eaLnBrk="1" hangingPunct="1">
              <a:spcBef>
                <a:spcPct val="0"/>
              </a:spcBef>
              <a:buClrTx/>
              <a:buFontTx/>
              <a:buNone/>
            </a:pPr>
            <a:endParaRPr kumimoji="0" lang="en-US" altLang="en-US" sz="2400" b="1" dirty="0">
              <a:latin typeface="Arial" charset="0"/>
            </a:endParaRPr>
          </a:p>
        </p:txBody>
      </p:sp>
      <p:graphicFrame>
        <p:nvGraphicFramePr>
          <p:cNvPr id="2" name="Table 1">
            <a:extLst>
              <a:ext uri="{FF2B5EF4-FFF2-40B4-BE49-F238E27FC236}">
                <a16:creationId xmlns:a16="http://schemas.microsoft.com/office/drawing/2014/main" id="{F2E5E1B4-6E71-BE16-8229-1BB7A05B1DD7}"/>
              </a:ext>
            </a:extLst>
          </p:cNvPr>
          <p:cNvGraphicFramePr>
            <a:graphicFrameLocks noGrp="1"/>
          </p:cNvGraphicFramePr>
          <p:nvPr>
            <p:extLst>
              <p:ext uri="{D42A27DB-BD31-4B8C-83A1-F6EECF244321}">
                <p14:modId xmlns:p14="http://schemas.microsoft.com/office/powerpoint/2010/main" val="3897235695"/>
              </p:ext>
            </p:extLst>
          </p:nvPr>
        </p:nvGraphicFramePr>
        <p:xfrm>
          <a:off x="1143001" y="651180"/>
          <a:ext cx="7086600" cy="6206820"/>
        </p:xfrm>
        <a:graphic>
          <a:graphicData uri="http://schemas.openxmlformats.org/drawingml/2006/table">
            <a:tbl>
              <a:tblPr>
                <a:tableStyleId>{5C22544A-7EE6-4342-B048-85BDC9FD1C3A}</a:tableStyleId>
              </a:tblPr>
              <a:tblGrid>
                <a:gridCol w="3469481">
                  <a:extLst>
                    <a:ext uri="{9D8B030D-6E8A-4147-A177-3AD203B41FA5}">
                      <a16:colId xmlns:a16="http://schemas.microsoft.com/office/drawing/2014/main" val="3849472198"/>
                    </a:ext>
                  </a:extLst>
                </a:gridCol>
                <a:gridCol w="251053">
                  <a:extLst>
                    <a:ext uri="{9D8B030D-6E8A-4147-A177-3AD203B41FA5}">
                      <a16:colId xmlns:a16="http://schemas.microsoft.com/office/drawing/2014/main" val="119343126"/>
                    </a:ext>
                  </a:extLst>
                </a:gridCol>
                <a:gridCol w="3366066">
                  <a:extLst>
                    <a:ext uri="{9D8B030D-6E8A-4147-A177-3AD203B41FA5}">
                      <a16:colId xmlns:a16="http://schemas.microsoft.com/office/drawing/2014/main" val="562587903"/>
                    </a:ext>
                  </a:extLst>
                </a:gridCol>
              </a:tblGrid>
              <a:tr h="728040">
                <a:tc gridSpan="3">
                  <a:txBody>
                    <a:bodyPr/>
                    <a:lstStyle/>
                    <a:p>
                      <a:pPr marL="0" marR="0" algn="ctr" hangingPunct="0">
                        <a:lnSpc>
                          <a:spcPct val="150000"/>
                        </a:lnSpc>
                        <a:spcBef>
                          <a:spcPts val="0"/>
                        </a:spcBef>
                        <a:spcAft>
                          <a:spcPts val="1200"/>
                        </a:spcAft>
                      </a:pPr>
                      <a:r>
                        <a:rPr lang="en-GB" sz="1800" dirty="0">
                          <a:solidFill>
                            <a:srgbClr val="C00000"/>
                          </a:solidFill>
                          <a:effectLst/>
                        </a:rPr>
                        <a:t>Red are Materialist Items</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8174064"/>
                  </a:ext>
                </a:extLst>
              </a:tr>
              <a:tr h="474734">
                <a:tc>
                  <a:txBody>
                    <a:bodyPr/>
                    <a:lstStyle/>
                    <a:p>
                      <a:pPr marL="0" marR="0">
                        <a:lnSpc>
                          <a:spcPct val="100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nSpc>
                          <a:spcPct val="100000"/>
                        </a:lnSpc>
                        <a:spcBef>
                          <a:spcPts val="0"/>
                        </a:spcBef>
                        <a:spcAft>
                          <a:spcPts val="0"/>
                        </a:spcAft>
                      </a:pPr>
                      <a:r>
                        <a:rPr lang="en-US" sz="1600" u="sng" dirty="0">
                          <a:effectLst/>
                          <a:latin typeface="Calibri" panose="020F0502020204030204" pitchFamily="34" charset="0"/>
                          <a:cs typeface="Calibri" panose="020F0502020204030204" pitchFamily="34" charset="0"/>
                        </a:rPr>
                        <a:t>Issue</a:t>
                      </a:r>
                      <a:endParaRPr lang="en-US" sz="16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a:lnSpc>
                          <a:spcPct val="100000"/>
                        </a:lnSpc>
                        <a:spcBef>
                          <a:spcPts val="0"/>
                        </a:spcBef>
                        <a:spcAft>
                          <a:spcPts val="0"/>
                        </a:spcAft>
                      </a:pPr>
                      <a:endParaRPr lang="en-US" sz="16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rowSpan="13">
                  <a:txBody>
                    <a:bodyPr/>
                    <a:lstStyle/>
                    <a:p>
                      <a:pPr marL="0" marR="0" algn="ctr">
                        <a:lnSpc>
                          <a:spcPct val="100000"/>
                        </a:lnSpc>
                        <a:spcBef>
                          <a:spcPts val="0"/>
                        </a:spcBef>
                        <a:spcAft>
                          <a:spcPts val="0"/>
                        </a:spcAft>
                      </a:pPr>
                      <a:endParaRPr lang="en-US" sz="1600" dirty="0">
                        <a:solidFill>
                          <a:srgbClr val="C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C00000"/>
                          </a:solidFill>
                          <a:effectLst/>
                          <a:latin typeface="Calibri" panose="020F0502020204030204" pitchFamily="34" charset="0"/>
                          <a:cs typeface="Calibri" panose="020F0502020204030204" pitchFamily="34" charset="0"/>
                        </a:rPr>
                        <a:t>      </a:t>
                      </a:r>
                    </a:p>
                  </a:txBody>
                  <a:tcPr marL="68580" marR="68580" marT="0" marB="0">
                    <a:solidFill>
                      <a:schemeClr val="bg1"/>
                    </a:solidFill>
                  </a:tcPr>
                </a:tc>
                <a:extLst>
                  <a:ext uri="{0D108BD9-81ED-4DB2-BD59-A6C34878D82A}">
                    <a16:rowId xmlns:a16="http://schemas.microsoft.com/office/drawing/2014/main" val="3400253930"/>
                  </a:ext>
                </a:extLst>
              </a:tr>
              <a:tr h="344960">
                <a:tc>
                  <a:txBody>
                    <a:bodyPr/>
                    <a:lstStyle/>
                    <a:p>
                      <a:pPr marL="0" marR="0" hangingPunct="0">
                        <a:lnSpc>
                          <a:spcPct val="150000"/>
                        </a:lnSpc>
                        <a:spcBef>
                          <a:spcPts val="0"/>
                        </a:spcBef>
                        <a:spcAft>
                          <a:spcPts val="600"/>
                        </a:spcAft>
                      </a:pPr>
                      <a:r>
                        <a:rPr lang="en-GB" sz="1800" dirty="0">
                          <a:solidFill>
                            <a:schemeClr val="tx1"/>
                          </a:solidFill>
                          <a:effectLst/>
                          <a:latin typeface="Calibri" panose="020F0502020204030204" pitchFamily="34" charset="0"/>
                          <a:cs typeface="Calibri" panose="020F0502020204030204" pitchFamily="34" charset="0"/>
                        </a:rPr>
                        <a:t>High level of economic growth</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80830893"/>
                  </a:ext>
                </a:extLst>
              </a:tr>
              <a:tr h="344960">
                <a:tc>
                  <a:txBody>
                    <a:bodyPr/>
                    <a:lstStyle/>
                    <a:p>
                      <a:pPr marL="0" marR="0" hangingPunct="0">
                        <a:lnSpc>
                          <a:spcPct val="150000"/>
                        </a:lnSpc>
                        <a:spcBef>
                          <a:spcPts val="0"/>
                        </a:spcBef>
                        <a:spcAft>
                          <a:spcPts val="600"/>
                        </a:spcAft>
                      </a:pPr>
                      <a:r>
                        <a:rPr lang="en-GB" sz="1800" dirty="0">
                          <a:solidFill>
                            <a:schemeClr val="tx1"/>
                          </a:solidFill>
                          <a:effectLst/>
                          <a:latin typeface="Calibri" panose="020F0502020204030204" pitchFamily="34" charset="0"/>
                          <a:cs typeface="Calibri" panose="020F0502020204030204" pitchFamily="34" charset="0"/>
                        </a:rPr>
                        <a:t>A strong </a:t>
                      </a:r>
                      <a:r>
                        <a:rPr lang="en-GB" sz="1800" dirty="0" err="1">
                          <a:solidFill>
                            <a:schemeClr val="tx1"/>
                          </a:solidFill>
                          <a:effectLst/>
                          <a:latin typeface="Calibri" panose="020F0502020204030204" pitchFamily="34" charset="0"/>
                          <a:cs typeface="Calibri" panose="020F0502020204030204" pitchFamily="34" charset="0"/>
                        </a:rPr>
                        <a:t>defense</a:t>
                      </a:r>
                      <a:r>
                        <a:rPr lang="en-GB" sz="1800" dirty="0">
                          <a:solidFill>
                            <a:schemeClr val="tx1"/>
                          </a:solidFill>
                          <a:effectLst/>
                          <a:latin typeface="Calibri" panose="020F0502020204030204" pitchFamily="34" charset="0"/>
                          <a:cs typeface="Calibri" panose="020F0502020204030204" pitchFamily="34" charset="0"/>
                        </a:rPr>
                        <a:t> </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733886530"/>
                  </a:ext>
                </a:extLst>
              </a:tr>
              <a:tr h="344960">
                <a:tc>
                  <a:txBody>
                    <a:bodyPr/>
                    <a:lstStyle/>
                    <a:p>
                      <a:pPr marL="0" marR="0" hangingPunct="0">
                        <a:lnSpc>
                          <a:spcPct val="150000"/>
                        </a:lnSpc>
                        <a:spcBef>
                          <a:spcPts val="0"/>
                        </a:spcBef>
                        <a:spcAft>
                          <a:spcPts val="600"/>
                        </a:spcAft>
                      </a:pPr>
                      <a:r>
                        <a:rPr lang="en-GB" sz="1800" dirty="0">
                          <a:effectLst/>
                          <a:latin typeface="Calibri" panose="020F0502020204030204" pitchFamily="34" charset="0"/>
                          <a:cs typeface="Calibri" panose="020F0502020204030204" pitchFamily="34" charset="0"/>
                        </a:rPr>
                        <a:t>More say in work/ community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511375382"/>
                  </a:ext>
                </a:extLst>
              </a:tr>
              <a:tr h="344960">
                <a:tc>
                  <a:txBody>
                    <a:bodyPr/>
                    <a:lstStyle/>
                    <a:p>
                      <a:pPr marL="0" marR="0" hangingPunct="0">
                        <a:lnSpc>
                          <a:spcPct val="150000"/>
                        </a:lnSpc>
                        <a:spcBef>
                          <a:spcPts val="0"/>
                        </a:spcBef>
                        <a:spcAft>
                          <a:spcPts val="600"/>
                        </a:spcAft>
                      </a:pPr>
                      <a:r>
                        <a:rPr lang="en-GB" sz="1800" dirty="0">
                          <a:effectLst/>
                          <a:latin typeface="Calibri" panose="020F0502020204030204" pitchFamily="34" charset="0"/>
                          <a:cs typeface="Calibri" panose="020F0502020204030204" pitchFamily="34" charset="0"/>
                        </a:rPr>
                        <a:t>Make cities/country beautiful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737787921"/>
                  </a:ext>
                </a:extLst>
              </a:tr>
              <a:tr h="344960">
                <a:tc>
                  <a:txBody>
                    <a:bodyPr/>
                    <a:lstStyle/>
                    <a:p>
                      <a:pPr marL="0" marR="0" hangingPunct="0">
                        <a:lnSpc>
                          <a:spcPct val="150000"/>
                        </a:lnSpc>
                        <a:spcBef>
                          <a:spcPts val="0"/>
                        </a:spcBef>
                        <a:spcAft>
                          <a:spcPts val="600"/>
                        </a:spcAft>
                      </a:pPr>
                      <a:r>
                        <a:rPr lang="en-GB" sz="1800" dirty="0">
                          <a:solidFill>
                            <a:schemeClr val="tx1"/>
                          </a:solidFill>
                          <a:effectLst/>
                          <a:latin typeface="Calibri" panose="020F0502020204030204" pitchFamily="34" charset="0"/>
                          <a:cs typeface="Calibri" panose="020F0502020204030204" pitchFamily="34" charset="0"/>
                        </a:rPr>
                        <a:t>Maintain order in nation </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93275250"/>
                  </a:ext>
                </a:extLst>
              </a:tr>
              <a:tr h="344960">
                <a:tc>
                  <a:txBody>
                    <a:bodyPr/>
                    <a:lstStyle/>
                    <a:p>
                      <a:pPr marL="0" marR="0" hangingPunct="0">
                        <a:lnSpc>
                          <a:spcPct val="150000"/>
                        </a:lnSpc>
                        <a:spcBef>
                          <a:spcPts val="0"/>
                        </a:spcBef>
                        <a:spcAft>
                          <a:spcPts val="600"/>
                        </a:spcAft>
                      </a:pPr>
                      <a:r>
                        <a:rPr lang="en-GB" sz="1800" dirty="0">
                          <a:solidFill>
                            <a:schemeClr val="tx1"/>
                          </a:solidFill>
                          <a:effectLst/>
                          <a:latin typeface="Calibri" panose="020F0502020204030204" pitchFamily="34" charset="0"/>
                          <a:cs typeface="Calibri" panose="020F0502020204030204" pitchFamily="34" charset="0"/>
                        </a:rPr>
                        <a:t>More say in government </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352734008"/>
                  </a:ext>
                </a:extLst>
              </a:tr>
              <a:tr h="344960">
                <a:tc>
                  <a:txBody>
                    <a:bodyPr/>
                    <a:lstStyle/>
                    <a:p>
                      <a:pPr marL="0" marR="0" hangingPunct="0">
                        <a:lnSpc>
                          <a:spcPct val="150000"/>
                        </a:lnSpc>
                        <a:spcBef>
                          <a:spcPts val="0"/>
                        </a:spcBef>
                        <a:spcAft>
                          <a:spcPts val="600"/>
                        </a:spcAft>
                      </a:pPr>
                      <a:r>
                        <a:rPr lang="en-GB" sz="1800" dirty="0">
                          <a:solidFill>
                            <a:schemeClr val="tx1"/>
                          </a:solidFill>
                          <a:effectLst/>
                          <a:latin typeface="Calibri" panose="020F0502020204030204" pitchFamily="34" charset="0"/>
                          <a:cs typeface="Calibri" panose="020F0502020204030204" pitchFamily="34" charset="0"/>
                        </a:rPr>
                        <a:t>Fight rising prices </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73556111"/>
                  </a:ext>
                </a:extLst>
              </a:tr>
              <a:tr h="872198">
                <a:tc>
                  <a:txBody>
                    <a:bodyPr/>
                    <a:lstStyle/>
                    <a:p>
                      <a:pPr marL="0" marR="0" hangingPunct="0">
                        <a:lnSpc>
                          <a:spcPct val="150000"/>
                        </a:lnSpc>
                        <a:spcBef>
                          <a:spcPts val="0"/>
                        </a:spcBef>
                        <a:spcAft>
                          <a:spcPts val="600"/>
                        </a:spcAft>
                      </a:pPr>
                      <a:r>
                        <a:rPr lang="en-GB" sz="1800" dirty="0">
                          <a:effectLst/>
                          <a:latin typeface="Calibri" panose="020F0502020204030204" pitchFamily="34" charset="0"/>
                          <a:cs typeface="Calibri" panose="020F0502020204030204" pitchFamily="34" charset="0"/>
                        </a:rPr>
                        <a:t>Protect free speech </a:t>
                      </a:r>
                    </a:p>
                    <a:p>
                      <a:pPr marL="0" marR="0" hangingPunct="0">
                        <a:lnSpc>
                          <a:spcPct val="150000"/>
                        </a:lnSpc>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 stable economy</a:t>
                      </a: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00577043"/>
                  </a:ext>
                </a:extLst>
              </a:tr>
              <a:tr h="344960">
                <a:tc>
                  <a:txBody>
                    <a:bodyPr/>
                    <a:lstStyle/>
                    <a:p>
                      <a:pPr marL="0" marR="0" hangingPunct="0">
                        <a:lnSpc>
                          <a:spcPct val="150000"/>
                        </a:lnSpc>
                        <a:spcBef>
                          <a:spcPts val="0"/>
                        </a:spcBef>
                        <a:spcAft>
                          <a:spcPts val="600"/>
                        </a:spcAft>
                      </a:pPr>
                      <a:r>
                        <a:rPr lang="en-GB" sz="1800" dirty="0">
                          <a:solidFill>
                            <a:schemeClr val="tx1"/>
                          </a:solidFill>
                          <a:effectLst/>
                          <a:latin typeface="Calibri" panose="020F0502020204030204" pitchFamily="34" charset="0"/>
                          <a:cs typeface="Calibri" panose="020F0502020204030204" pitchFamily="34" charset="0"/>
                        </a:rPr>
                        <a:t>More humane society</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71655378"/>
                  </a:ext>
                </a:extLst>
              </a:tr>
              <a:tr h="344960">
                <a:tc>
                  <a:txBody>
                    <a:bodyPr/>
                    <a:lstStyle/>
                    <a:p>
                      <a:pPr marL="0" marR="0" hangingPunct="0">
                        <a:lnSpc>
                          <a:spcPct val="150000"/>
                        </a:lnSpc>
                        <a:spcBef>
                          <a:spcPts val="0"/>
                        </a:spcBef>
                        <a:spcAft>
                          <a:spcPts val="600"/>
                        </a:spcAft>
                      </a:pPr>
                      <a:r>
                        <a:rPr lang="en-GB" sz="1800" dirty="0">
                          <a:solidFill>
                            <a:schemeClr val="tx1"/>
                          </a:solidFill>
                          <a:effectLst/>
                          <a:latin typeface="Calibri" panose="020F0502020204030204" pitchFamily="34" charset="0"/>
                          <a:cs typeface="Calibri" panose="020F0502020204030204" pitchFamily="34" charset="0"/>
                        </a:rPr>
                        <a:t>Ideas count more than money </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3393366808"/>
                  </a:ext>
                </a:extLst>
              </a:tr>
              <a:tr h="344960">
                <a:tc>
                  <a:txBody>
                    <a:bodyPr/>
                    <a:lstStyle/>
                    <a:p>
                      <a:pPr marL="0" marR="0" hangingPunct="0">
                        <a:lnSpc>
                          <a:spcPct val="150000"/>
                        </a:lnSpc>
                        <a:spcBef>
                          <a:spcPts val="0"/>
                        </a:spcBef>
                        <a:spcAft>
                          <a:spcPts val="600"/>
                        </a:spcAft>
                      </a:pPr>
                      <a:r>
                        <a:rPr lang="en-GB" sz="1800" dirty="0">
                          <a:solidFill>
                            <a:schemeClr val="tx1"/>
                          </a:solidFill>
                          <a:effectLst/>
                          <a:latin typeface="Calibri" panose="020F0502020204030204" pitchFamily="34" charset="0"/>
                          <a:cs typeface="Calibri" panose="020F0502020204030204" pitchFamily="34" charset="0"/>
                        </a:rPr>
                        <a:t>Fight against crime</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53419461"/>
                  </a:ext>
                </a:extLst>
              </a:tr>
              <a:tr h="344960">
                <a:tc>
                  <a:txBody>
                    <a:bodyPr/>
                    <a:lstStyle/>
                    <a:p>
                      <a:pPr marL="0" marR="0" hangingPunct="0">
                        <a:lnSpc>
                          <a:spcPct val="150000"/>
                        </a:lnSpc>
                        <a:spcBef>
                          <a:spcPts val="0"/>
                        </a:spcBef>
                        <a:spcAft>
                          <a:spcPts val="600"/>
                        </a:spcAft>
                      </a:pP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a:txBody>
                    <a:bodyPr/>
                    <a:lstStyle/>
                    <a:p>
                      <a:pPr marL="0" marR="0" algn="ctr" hangingPunct="0">
                        <a:lnSpc>
                          <a:spcPct val="150000"/>
                        </a:lnSpc>
                        <a:spcBef>
                          <a:spcPts val="0"/>
                        </a:spcBef>
                        <a:spcAft>
                          <a:spcPts val="600"/>
                        </a:spcAft>
                      </a:pPr>
                      <a:endParaRPr lang="en-US" sz="1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tc vMerge="1">
                  <a:txBody>
                    <a:bodyPr/>
                    <a:lstStyle/>
                    <a:p>
                      <a:pPr marL="0" marR="0" algn="ctr" hangingPunct="0">
                        <a:lnSpc>
                          <a:spcPct val="150000"/>
                        </a:lnSpc>
                        <a:spcBef>
                          <a:spcPts val="0"/>
                        </a:spcBef>
                        <a:spcAft>
                          <a:spcPts val="600"/>
                        </a:spcAft>
                      </a:pPr>
                      <a:endParaRPr lang="en-US" sz="1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349536595"/>
                  </a:ext>
                </a:extLst>
              </a:tr>
            </a:tbl>
          </a:graphicData>
        </a:graphic>
      </p:graphicFrame>
      <p:sp>
        <p:nvSpPr>
          <p:cNvPr id="3" name="Rectangle 1">
            <a:extLst>
              <a:ext uri="{FF2B5EF4-FFF2-40B4-BE49-F238E27FC236}">
                <a16:creationId xmlns:a16="http://schemas.microsoft.com/office/drawing/2014/main" id="{62301306-4F5C-94CD-6D37-E31B2F59A9E4}"/>
              </a:ext>
            </a:extLst>
          </p:cNvPr>
          <p:cNvSpPr>
            <a:spLocks noChangeArrowheads="1"/>
          </p:cNvSpPr>
          <p:nvPr/>
        </p:nvSpPr>
        <p:spPr bwMode="auto">
          <a:xfrm>
            <a:off x="1219200" y="30074"/>
            <a:ext cx="6497253" cy="523220"/>
          </a:xfrm>
          <a:prstGeom prst="rect">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bmk="">
                <a:ln>
                  <a:noFill/>
                </a:ln>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Value Priorities In Affluent Democracies</a:t>
            </a:r>
            <a:endParaRPr kumimoji="0" lang="en-US" altLang="en-US" sz="2800"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3B2F6980-4C0F-BB4A-768D-52EA687B2188}"/>
              </a:ext>
            </a:extLst>
          </p:cNvPr>
          <p:cNvCxnSpPr>
            <a:cxnSpLocks/>
          </p:cNvCxnSpPr>
          <p:nvPr/>
        </p:nvCxnSpPr>
        <p:spPr>
          <a:xfrm>
            <a:off x="1219200" y="3272752"/>
            <a:ext cx="6629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10FB7-83EA-3652-9DD6-20586DF71C80}"/>
              </a:ext>
            </a:extLst>
          </p:cNvPr>
          <p:cNvCxnSpPr>
            <a:cxnSpLocks/>
          </p:cNvCxnSpPr>
          <p:nvPr/>
        </p:nvCxnSpPr>
        <p:spPr>
          <a:xfrm>
            <a:off x="1143001" y="4921016"/>
            <a:ext cx="6705599" cy="60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9427BC-E409-4469-4CA4-7ACC7C0351FE}"/>
              </a:ext>
            </a:extLst>
          </p:cNvPr>
          <p:cNvSpPr txBox="1"/>
          <p:nvPr/>
        </p:nvSpPr>
        <p:spPr>
          <a:xfrm>
            <a:off x="6317064" y="1565217"/>
            <a:ext cx="304800" cy="369332"/>
          </a:xfrm>
          <a:prstGeom prst="rect">
            <a:avLst/>
          </a:prstGeom>
          <a:solidFill>
            <a:srgbClr val="C00000"/>
          </a:solidFill>
          <a:ln>
            <a:solidFill>
              <a:schemeClr val="tx1"/>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6C941A80-5140-9718-B4FB-C7F82331C012}"/>
              </a:ext>
            </a:extLst>
          </p:cNvPr>
          <p:cNvSpPr txBox="1"/>
          <p:nvPr/>
        </p:nvSpPr>
        <p:spPr>
          <a:xfrm>
            <a:off x="6326275" y="2813023"/>
            <a:ext cx="304800" cy="369332"/>
          </a:xfrm>
          <a:prstGeom prst="rect">
            <a:avLst/>
          </a:prstGeom>
          <a:noFill/>
          <a:ln>
            <a:solidFill>
              <a:schemeClr val="tx1"/>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723C96A4-D319-3F74-125D-79A12E97CBE3}"/>
              </a:ext>
            </a:extLst>
          </p:cNvPr>
          <p:cNvSpPr txBox="1"/>
          <p:nvPr/>
        </p:nvSpPr>
        <p:spPr>
          <a:xfrm>
            <a:off x="6324600" y="2395372"/>
            <a:ext cx="304800" cy="369332"/>
          </a:xfrm>
          <a:prstGeom prst="rect">
            <a:avLst/>
          </a:prstGeom>
          <a:noFill/>
          <a:ln>
            <a:solidFill>
              <a:schemeClr val="tx1"/>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85C12174-A003-24AE-F7BF-C85B4FDB1DFB}"/>
              </a:ext>
            </a:extLst>
          </p:cNvPr>
          <p:cNvSpPr txBox="1"/>
          <p:nvPr/>
        </p:nvSpPr>
        <p:spPr>
          <a:xfrm>
            <a:off x="6324600" y="1977721"/>
            <a:ext cx="304800" cy="369332"/>
          </a:xfrm>
          <a:prstGeom prst="rect">
            <a:avLst/>
          </a:prstGeom>
          <a:solidFill>
            <a:srgbClr val="C00000"/>
          </a:solidFill>
          <a:ln>
            <a:solidFill>
              <a:schemeClr val="tx1"/>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0B315CE5-7DC8-E99D-A36E-BDCEF5BB964B}"/>
              </a:ext>
            </a:extLst>
          </p:cNvPr>
          <p:cNvSpPr txBox="1"/>
          <p:nvPr/>
        </p:nvSpPr>
        <p:spPr>
          <a:xfrm>
            <a:off x="6320413" y="3676666"/>
            <a:ext cx="304800" cy="369332"/>
          </a:xfrm>
          <a:prstGeom prst="rect">
            <a:avLst/>
          </a:prstGeom>
          <a:noFill/>
          <a:ln>
            <a:solidFill>
              <a:schemeClr val="tx1"/>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2869A5C5-DF18-D945-62A5-9A85B11E0F34}"/>
              </a:ext>
            </a:extLst>
          </p:cNvPr>
          <p:cNvSpPr txBox="1"/>
          <p:nvPr/>
        </p:nvSpPr>
        <p:spPr>
          <a:xfrm>
            <a:off x="6324600" y="3272752"/>
            <a:ext cx="304800" cy="369332"/>
          </a:xfrm>
          <a:prstGeom prst="rect">
            <a:avLst/>
          </a:prstGeom>
          <a:solidFill>
            <a:srgbClr val="C00000"/>
          </a:solidFill>
          <a:ln>
            <a:solidFill>
              <a:schemeClr val="tx1"/>
            </a:solidFill>
          </a:ln>
        </p:spPr>
        <p:txBody>
          <a:bodyPr wrap="square" rtlCol="0">
            <a:spAutoFit/>
          </a:bodyPr>
          <a:lstStyle/>
          <a:p>
            <a:endParaRPr lang="en-US" dirty="0"/>
          </a:p>
        </p:txBody>
      </p:sp>
      <p:sp>
        <p:nvSpPr>
          <p:cNvPr id="21" name="TextBox 20">
            <a:extLst>
              <a:ext uri="{FF2B5EF4-FFF2-40B4-BE49-F238E27FC236}">
                <a16:creationId xmlns:a16="http://schemas.microsoft.com/office/drawing/2014/main" id="{88377D36-AE66-D5EF-76B8-4FE695FB4E1A}"/>
              </a:ext>
            </a:extLst>
          </p:cNvPr>
          <p:cNvSpPr txBox="1"/>
          <p:nvPr/>
        </p:nvSpPr>
        <p:spPr>
          <a:xfrm>
            <a:off x="6365631" y="6353932"/>
            <a:ext cx="304800" cy="369332"/>
          </a:xfrm>
          <a:prstGeom prst="rect">
            <a:avLst/>
          </a:prstGeom>
          <a:solidFill>
            <a:srgbClr val="C00000"/>
          </a:solidFill>
          <a:ln>
            <a:solidFill>
              <a:schemeClr val="tx1"/>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127DAA5E-410E-CDA1-1679-C0B3F3E57A59}"/>
              </a:ext>
            </a:extLst>
          </p:cNvPr>
          <p:cNvSpPr txBox="1"/>
          <p:nvPr/>
        </p:nvSpPr>
        <p:spPr>
          <a:xfrm>
            <a:off x="6365631" y="5901626"/>
            <a:ext cx="304800" cy="369332"/>
          </a:xfrm>
          <a:prstGeom prst="rect">
            <a:avLst/>
          </a:prstGeom>
          <a:noFill/>
          <a:ln>
            <a:solidFill>
              <a:schemeClr val="tx1"/>
            </a:solidFill>
          </a:ln>
        </p:spPr>
        <p:txBody>
          <a:bodyPr wrap="square" rtlCol="0">
            <a:spAutoFit/>
          </a:bodyPr>
          <a:lstStyle/>
          <a:p>
            <a:endParaRPr lang="en-US" dirty="0"/>
          </a:p>
        </p:txBody>
      </p:sp>
      <p:sp>
        <p:nvSpPr>
          <p:cNvPr id="24" name="TextBox 23">
            <a:extLst>
              <a:ext uri="{FF2B5EF4-FFF2-40B4-BE49-F238E27FC236}">
                <a16:creationId xmlns:a16="http://schemas.microsoft.com/office/drawing/2014/main" id="{D61A31CA-657F-A192-5CFC-F781A8DCCDAD}"/>
              </a:ext>
            </a:extLst>
          </p:cNvPr>
          <p:cNvSpPr txBox="1"/>
          <p:nvPr/>
        </p:nvSpPr>
        <p:spPr>
          <a:xfrm>
            <a:off x="6365631" y="5490807"/>
            <a:ext cx="304800" cy="369332"/>
          </a:xfrm>
          <a:prstGeom prst="rect">
            <a:avLst/>
          </a:prstGeom>
          <a:noFill/>
          <a:ln>
            <a:solidFill>
              <a:schemeClr val="tx1"/>
            </a:solidFill>
          </a:ln>
        </p:spPr>
        <p:txBody>
          <a:bodyPr wrap="square" rtlCol="0">
            <a:spAutoFit/>
          </a:bodyPr>
          <a:lstStyle/>
          <a:p>
            <a:endParaRPr lang="en-US" dirty="0"/>
          </a:p>
        </p:txBody>
      </p:sp>
      <p:sp>
        <p:nvSpPr>
          <p:cNvPr id="25" name="TextBox 24">
            <a:extLst>
              <a:ext uri="{FF2B5EF4-FFF2-40B4-BE49-F238E27FC236}">
                <a16:creationId xmlns:a16="http://schemas.microsoft.com/office/drawing/2014/main" id="{30F3E1CC-B9EC-91B0-E0E4-EC7511FC74BA}"/>
              </a:ext>
            </a:extLst>
          </p:cNvPr>
          <p:cNvSpPr txBox="1"/>
          <p:nvPr/>
        </p:nvSpPr>
        <p:spPr>
          <a:xfrm>
            <a:off x="6365631" y="5052800"/>
            <a:ext cx="304800" cy="369332"/>
          </a:xfrm>
          <a:prstGeom prst="rect">
            <a:avLst/>
          </a:prstGeom>
          <a:solidFill>
            <a:srgbClr val="C00000"/>
          </a:solidFill>
          <a:ln>
            <a:solidFill>
              <a:schemeClr val="tx1"/>
            </a:solidFill>
          </a:ln>
        </p:spPr>
        <p:txBody>
          <a:bodyPr wrap="square" rtlCol="0">
            <a:spAutoFit/>
          </a:bodyPr>
          <a:lstStyle/>
          <a:p>
            <a:endParaRPr lang="en-US" dirty="0"/>
          </a:p>
        </p:txBody>
      </p:sp>
      <p:sp>
        <p:nvSpPr>
          <p:cNvPr id="26" name="TextBox 25">
            <a:extLst>
              <a:ext uri="{FF2B5EF4-FFF2-40B4-BE49-F238E27FC236}">
                <a16:creationId xmlns:a16="http://schemas.microsoft.com/office/drawing/2014/main" id="{A8837E7F-E459-6BB3-7D95-00AADF03F106}"/>
              </a:ext>
            </a:extLst>
          </p:cNvPr>
          <p:cNvSpPr txBox="1"/>
          <p:nvPr/>
        </p:nvSpPr>
        <p:spPr>
          <a:xfrm>
            <a:off x="6330462" y="4118984"/>
            <a:ext cx="304800" cy="369332"/>
          </a:xfrm>
          <a:prstGeom prst="rect">
            <a:avLst/>
          </a:prstGeom>
          <a:solidFill>
            <a:srgbClr val="C00000"/>
          </a:solidFill>
          <a:ln>
            <a:solidFill>
              <a:schemeClr val="tx1"/>
            </a:solidFill>
          </a:ln>
        </p:spPr>
        <p:txBody>
          <a:bodyPr wrap="square" rtlCol="0">
            <a:spAutoFit/>
          </a:bodyPr>
          <a:lstStyle/>
          <a:p>
            <a:endParaRPr lang="en-US" dirty="0"/>
          </a:p>
        </p:txBody>
      </p:sp>
      <p:sp>
        <p:nvSpPr>
          <p:cNvPr id="27" name="TextBox 26">
            <a:extLst>
              <a:ext uri="{FF2B5EF4-FFF2-40B4-BE49-F238E27FC236}">
                <a16:creationId xmlns:a16="http://schemas.microsoft.com/office/drawing/2014/main" id="{424BD6F6-762D-5B57-CACB-6D291DB38C55}"/>
              </a:ext>
            </a:extLst>
          </p:cNvPr>
          <p:cNvSpPr txBox="1"/>
          <p:nvPr/>
        </p:nvSpPr>
        <p:spPr>
          <a:xfrm>
            <a:off x="6342185" y="4541236"/>
            <a:ext cx="304800" cy="369332"/>
          </a:xfrm>
          <a:prstGeom prst="rect">
            <a:avLst/>
          </a:prstGeom>
          <a:noFill/>
          <a:ln>
            <a:solidFill>
              <a:schemeClr val="tx1"/>
            </a:solidFill>
          </a:ln>
        </p:spPr>
        <p:txBody>
          <a:bodyPr wrap="square" rtlCol="0">
            <a:spAutoFit/>
          </a:bodyPr>
          <a:lstStyle/>
          <a:p>
            <a:endParaRPr lang="en-US" dirty="0"/>
          </a:p>
        </p:txBody>
      </p:sp>
      <p:sp>
        <p:nvSpPr>
          <p:cNvPr id="28" name="TextBox 27">
            <a:extLst>
              <a:ext uri="{FF2B5EF4-FFF2-40B4-BE49-F238E27FC236}">
                <a16:creationId xmlns:a16="http://schemas.microsoft.com/office/drawing/2014/main" id="{E2037E82-58D6-1FE6-4BD0-4AA7F6F7CCC2}"/>
              </a:ext>
            </a:extLst>
          </p:cNvPr>
          <p:cNvSpPr txBox="1"/>
          <p:nvPr/>
        </p:nvSpPr>
        <p:spPr>
          <a:xfrm>
            <a:off x="6908259" y="1534916"/>
            <a:ext cx="1092739" cy="369332"/>
          </a:xfrm>
          <a:prstGeom prst="rect">
            <a:avLst/>
          </a:prstGeom>
          <a:noFill/>
          <a:ln>
            <a:solidFill>
              <a:schemeClr val="tx1"/>
            </a:solidFill>
          </a:ln>
        </p:spPr>
        <p:txBody>
          <a:bodyPr wrap="square" rtlCol="0">
            <a:spAutoFit/>
          </a:bodyPr>
          <a:lstStyle/>
          <a:p>
            <a:r>
              <a:rPr lang="en-US" dirty="0"/>
              <a:t>Pick 2</a:t>
            </a:r>
          </a:p>
        </p:txBody>
      </p:sp>
      <p:sp>
        <p:nvSpPr>
          <p:cNvPr id="29" name="TextBox 28">
            <a:extLst>
              <a:ext uri="{FF2B5EF4-FFF2-40B4-BE49-F238E27FC236}">
                <a16:creationId xmlns:a16="http://schemas.microsoft.com/office/drawing/2014/main" id="{39650F3D-8F85-477D-FD2B-CD79B6D5382A}"/>
              </a:ext>
            </a:extLst>
          </p:cNvPr>
          <p:cNvSpPr txBox="1"/>
          <p:nvPr/>
        </p:nvSpPr>
        <p:spPr>
          <a:xfrm>
            <a:off x="6984461" y="3405504"/>
            <a:ext cx="1092739" cy="369332"/>
          </a:xfrm>
          <a:prstGeom prst="rect">
            <a:avLst/>
          </a:prstGeom>
          <a:noFill/>
          <a:ln>
            <a:solidFill>
              <a:schemeClr val="tx1"/>
            </a:solidFill>
          </a:ln>
        </p:spPr>
        <p:txBody>
          <a:bodyPr wrap="square" rtlCol="0">
            <a:spAutoFit/>
          </a:bodyPr>
          <a:lstStyle/>
          <a:p>
            <a:r>
              <a:rPr lang="en-US" dirty="0"/>
              <a:t>Pick 2</a:t>
            </a:r>
          </a:p>
        </p:txBody>
      </p:sp>
      <p:sp>
        <p:nvSpPr>
          <p:cNvPr id="30" name="TextBox 29">
            <a:extLst>
              <a:ext uri="{FF2B5EF4-FFF2-40B4-BE49-F238E27FC236}">
                <a16:creationId xmlns:a16="http://schemas.microsoft.com/office/drawing/2014/main" id="{78C87ADA-8854-E060-E25D-F8982C29259D}"/>
              </a:ext>
            </a:extLst>
          </p:cNvPr>
          <p:cNvSpPr txBox="1"/>
          <p:nvPr/>
        </p:nvSpPr>
        <p:spPr>
          <a:xfrm>
            <a:off x="7086600" y="5379050"/>
            <a:ext cx="1092739" cy="369332"/>
          </a:xfrm>
          <a:prstGeom prst="rect">
            <a:avLst/>
          </a:prstGeom>
          <a:noFill/>
          <a:ln>
            <a:solidFill>
              <a:schemeClr val="tx1"/>
            </a:solidFill>
          </a:ln>
        </p:spPr>
        <p:txBody>
          <a:bodyPr wrap="square" rtlCol="0">
            <a:spAutoFit/>
          </a:bodyPr>
          <a:lstStyle/>
          <a:p>
            <a:r>
              <a:rPr lang="en-US" dirty="0"/>
              <a:t>Pick 2</a:t>
            </a:r>
          </a:p>
        </p:txBody>
      </p:sp>
      <p:sp>
        <p:nvSpPr>
          <p:cNvPr id="4" name="Slide Number Placeholder 3">
            <a:extLst>
              <a:ext uri="{FF2B5EF4-FFF2-40B4-BE49-F238E27FC236}">
                <a16:creationId xmlns:a16="http://schemas.microsoft.com/office/drawing/2014/main" id="{712F6A67-6CB1-E1BE-5EBE-6BBF7C5D3142}"/>
              </a:ext>
            </a:extLst>
          </p:cNvPr>
          <p:cNvSpPr>
            <a:spLocks noGrp="1"/>
          </p:cNvSpPr>
          <p:nvPr>
            <p:ph type="sldNum" sz="quarter" idx="12"/>
          </p:nvPr>
        </p:nvSpPr>
        <p:spPr/>
        <p:txBody>
          <a:bodyPr/>
          <a:lstStyle/>
          <a:p>
            <a:pPr>
              <a:defRPr/>
            </a:pPr>
            <a:fld id="{9347AF42-4D0B-4CBB-992A-BBF00543BF2E}" type="slidenum">
              <a:rPr lang="en-US" smtClean="0"/>
              <a:pPr>
                <a:defRPr/>
              </a:pPr>
              <a:t>11</a:t>
            </a:fld>
            <a:endParaRPr lang="en-US"/>
          </a:p>
        </p:txBody>
      </p:sp>
      <p:sp>
        <p:nvSpPr>
          <p:cNvPr id="5" name="TextBox 4">
            <a:extLst>
              <a:ext uri="{FF2B5EF4-FFF2-40B4-BE49-F238E27FC236}">
                <a16:creationId xmlns:a16="http://schemas.microsoft.com/office/drawing/2014/main" id="{0F241DA9-14E6-6CA5-E7B6-E546EFFDE643}"/>
              </a:ext>
            </a:extLst>
          </p:cNvPr>
          <p:cNvSpPr txBox="1"/>
          <p:nvPr/>
        </p:nvSpPr>
        <p:spPr>
          <a:xfrm>
            <a:off x="1219200" y="585114"/>
            <a:ext cx="6497253" cy="923330"/>
          </a:xfrm>
          <a:prstGeom prst="rect">
            <a:avLst/>
          </a:prstGeom>
          <a:solidFill>
            <a:schemeClr val="accent5"/>
          </a:solidFill>
          <a:ln>
            <a:solidFill>
              <a:schemeClr val="accent5"/>
            </a:solidFill>
          </a:ln>
        </p:spPr>
        <p:txBody>
          <a:bodyPr wrap="square" rtlCol="0">
            <a:spAutoFit/>
          </a:bodyPr>
          <a:lstStyle/>
          <a:p>
            <a:pPr algn="ctr"/>
            <a:r>
              <a:rPr lang="en-US" dirty="0"/>
              <a:t>   </a:t>
            </a:r>
            <a:r>
              <a:rPr lang="en-US" dirty="0">
                <a:latin typeface="Calibri" panose="020F0502020204030204" pitchFamily="34" charset="0"/>
                <a:ea typeface="Calibri" panose="020F0502020204030204" pitchFamily="34" charset="0"/>
                <a:cs typeface="Calibri" panose="020F0502020204030204" pitchFamily="34" charset="0"/>
              </a:rPr>
              <a:t>Survey respondents can make six choices; </a:t>
            </a:r>
          </a:p>
          <a:p>
            <a:pPr algn="ctr"/>
            <a:r>
              <a:rPr lang="en-US" dirty="0">
                <a:latin typeface="Calibri" panose="020F0502020204030204" pitchFamily="34" charset="0"/>
                <a:ea typeface="Calibri" panose="020F0502020204030204" pitchFamily="34" charset="0"/>
                <a:cs typeface="Calibri" panose="020F0502020204030204" pitchFamily="34" charset="0"/>
              </a:rPr>
              <a:t>two items from each group of four.</a:t>
            </a:r>
          </a:p>
          <a:p>
            <a:pPr algn="ctr"/>
            <a:r>
              <a:rPr lang="en-US" dirty="0">
                <a:latin typeface="Calibri" panose="020F0502020204030204" pitchFamily="34" charset="0"/>
                <a:ea typeface="Calibri" panose="020F0502020204030204" pitchFamily="34" charset="0"/>
                <a:cs typeface="Calibri" panose="020F0502020204030204" pitchFamily="34" charset="0"/>
              </a:rPr>
              <a:t>The Materialist choices are in red.</a:t>
            </a:r>
          </a:p>
        </p:txBody>
      </p:sp>
    </p:spTree>
    <p:extLst>
      <p:ext uri="{BB962C8B-B14F-4D97-AF65-F5344CB8AC3E}">
        <p14:creationId xmlns:p14="http://schemas.microsoft.com/office/powerpoint/2010/main" val="32501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BFB5-D2C4-C395-FF99-9CE5A5EFF45C}"/>
              </a:ext>
            </a:extLst>
          </p:cNvPr>
          <p:cNvSpPr>
            <a:spLocks noGrp="1"/>
          </p:cNvSpPr>
          <p:nvPr>
            <p:ph type="title"/>
          </p:nvPr>
        </p:nvSpPr>
        <p:spPr>
          <a:xfrm>
            <a:off x="1295400" y="160310"/>
            <a:ext cx="6553200" cy="944562"/>
          </a:xfrm>
          <a:ln w="28575">
            <a:solidFill>
              <a:srgbClr val="0070C0"/>
            </a:solidFill>
          </a:ln>
        </p:spPr>
        <p:txBody>
          <a:bodyPr/>
          <a:lstStyle/>
          <a:p>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The Distribution of Values</a:t>
            </a:r>
            <a:b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Among the American Public</a:t>
            </a:r>
          </a:p>
        </p:txBody>
      </p:sp>
      <p:graphicFrame>
        <p:nvGraphicFramePr>
          <p:cNvPr id="9" name="Chart 8">
            <a:extLst>
              <a:ext uri="{FF2B5EF4-FFF2-40B4-BE49-F238E27FC236}">
                <a16:creationId xmlns:a16="http://schemas.microsoft.com/office/drawing/2014/main" id="{AC8262A8-5EA9-1B86-FF9E-D87BCB89C581}"/>
              </a:ext>
            </a:extLst>
          </p:cNvPr>
          <p:cNvGraphicFramePr/>
          <p:nvPr>
            <p:extLst>
              <p:ext uri="{D42A27DB-BD31-4B8C-83A1-F6EECF244321}">
                <p14:modId xmlns:p14="http://schemas.microsoft.com/office/powerpoint/2010/main" val="956016330"/>
              </p:ext>
            </p:extLst>
          </p:nvPr>
        </p:nvGraphicFramePr>
        <p:xfrm>
          <a:off x="1409700" y="1907977"/>
          <a:ext cx="63246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C1C0B83-41F2-A46A-106A-449E4ED8528A}"/>
              </a:ext>
            </a:extLst>
          </p:cNvPr>
          <p:cNvSpPr txBox="1"/>
          <p:nvPr/>
        </p:nvSpPr>
        <p:spPr>
          <a:xfrm>
            <a:off x="3048000" y="6175573"/>
            <a:ext cx="3886200" cy="307777"/>
          </a:xfrm>
          <a:prstGeom prst="rect">
            <a:avLst/>
          </a:prstGeom>
          <a:noFill/>
        </p:spPr>
        <p:txBody>
          <a:bodyPr wrap="square" rtlCol="0">
            <a:spAutoFit/>
          </a:bodyPr>
          <a:lstStyle/>
          <a:p>
            <a:r>
              <a:rPr lang="en-US" sz="1400" i="1" dirty="0">
                <a:latin typeface="Calibri" panose="020F0502020204030204" pitchFamily="34" charset="0"/>
                <a:cs typeface="Calibri" panose="020F0502020204030204" pitchFamily="34" charset="0"/>
              </a:rPr>
              <a:t>Source</a:t>
            </a:r>
            <a:r>
              <a:rPr lang="en-US" sz="1400" dirty="0">
                <a:latin typeface="Calibri" panose="020F0502020204030204" pitchFamily="34" charset="0"/>
                <a:cs typeface="Calibri" panose="020F0502020204030204" pitchFamily="34" charset="0"/>
              </a:rPr>
              <a:t>: US Public, 2017 World Values Survey</a:t>
            </a:r>
          </a:p>
        </p:txBody>
      </p:sp>
      <p:sp>
        <p:nvSpPr>
          <p:cNvPr id="3" name="Slide Number Placeholder 2">
            <a:extLst>
              <a:ext uri="{FF2B5EF4-FFF2-40B4-BE49-F238E27FC236}">
                <a16:creationId xmlns:a16="http://schemas.microsoft.com/office/drawing/2014/main" id="{C59BA984-D1B5-AE97-27A5-80FCE3C6FBD2}"/>
              </a:ext>
            </a:extLst>
          </p:cNvPr>
          <p:cNvSpPr>
            <a:spLocks noGrp="1"/>
          </p:cNvSpPr>
          <p:nvPr>
            <p:ph type="sldNum" sz="quarter" idx="12"/>
          </p:nvPr>
        </p:nvSpPr>
        <p:spPr/>
        <p:txBody>
          <a:bodyPr/>
          <a:lstStyle/>
          <a:p>
            <a:pPr>
              <a:defRPr/>
            </a:pPr>
            <a:fld id="{DC4BB2E1-AC84-4D87-8411-48FE0312CC8F}" type="slidenum">
              <a:rPr lang="en-US" smtClean="0"/>
              <a:pPr>
                <a:defRPr/>
              </a:pPr>
              <a:t>12</a:t>
            </a:fld>
            <a:endParaRPr lang="en-US"/>
          </a:p>
        </p:txBody>
      </p:sp>
      <p:sp>
        <p:nvSpPr>
          <p:cNvPr id="4" name="TextBox 3">
            <a:extLst>
              <a:ext uri="{FF2B5EF4-FFF2-40B4-BE49-F238E27FC236}">
                <a16:creationId xmlns:a16="http://schemas.microsoft.com/office/drawing/2014/main" id="{39F01FA7-6C8E-757C-2554-C2719CAD1CC8}"/>
              </a:ext>
            </a:extLst>
          </p:cNvPr>
          <p:cNvSpPr txBox="1"/>
          <p:nvPr/>
        </p:nvSpPr>
        <p:spPr>
          <a:xfrm>
            <a:off x="1295400" y="1186588"/>
            <a:ext cx="6553200" cy="369332"/>
          </a:xfrm>
          <a:prstGeom prst="rect">
            <a:avLst/>
          </a:prstGeom>
          <a:solidFill>
            <a:schemeClr val="accent5"/>
          </a:solid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American public gives a higher priority to materialist goals.</a:t>
            </a:r>
          </a:p>
        </p:txBody>
      </p:sp>
    </p:spTree>
    <p:extLst>
      <p:ext uri="{BB962C8B-B14F-4D97-AF65-F5344CB8AC3E}">
        <p14:creationId xmlns:p14="http://schemas.microsoft.com/office/powerpoint/2010/main" val="205365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A4F9-82BF-3051-97F3-81AD55C5895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394B085-2A67-CBE1-6D7D-1CE914439C89}"/>
              </a:ext>
            </a:extLst>
          </p:cNvPr>
          <p:cNvGraphicFramePr>
            <a:graphicFrameLocks noGrp="1"/>
          </p:cNvGraphicFramePr>
          <p:nvPr>
            <p:extLst>
              <p:ext uri="{D42A27DB-BD31-4B8C-83A1-F6EECF244321}">
                <p14:modId xmlns:p14="http://schemas.microsoft.com/office/powerpoint/2010/main" val="1981085518"/>
              </p:ext>
            </p:extLst>
          </p:nvPr>
        </p:nvGraphicFramePr>
        <p:xfrm>
          <a:off x="914400" y="728333"/>
          <a:ext cx="7467600" cy="643268"/>
        </p:xfrm>
        <a:graphic>
          <a:graphicData uri="http://schemas.openxmlformats.org/drawingml/2006/table">
            <a:tbl>
              <a:tblPr>
                <a:tableStyleId>{5C22544A-7EE6-4342-B048-85BDC9FD1C3A}</a:tableStyleId>
              </a:tblPr>
              <a:tblGrid>
                <a:gridCol w="7467600">
                  <a:extLst>
                    <a:ext uri="{9D8B030D-6E8A-4147-A177-3AD203B41FA5}">
                      <a16:colId xmlns:a16="http://schemas.microsoft.com/office/drawing/2014/main" val="3849472198"/>
                    </a:ext>
                  </a:extLst>
                </a:gridCol>
              </a:tblGrid>
              <a:tr h="643268">
                <a:tc>
                  <a:txBody>
                    <a:bodyPr/>
                    <a:lstStyle/>
                    <a:p>
                      <a:pPr marL="0" marR="0" hangingPunct="0">
                        <a:lnSpc>
                          <a:spcPct val="100000"/>
                        </a:lnSpc>
                        <a:spcBef>
                          <a:spcPts val="0"/>
                        </a:spcBef>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People cite a mix of materialist and postmaterialist issues as the most important</a:t>
                      </a:r>
                      <a:r>
                        <a:rPr lang="en-GB"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5"/>
                    </a:solidFill>
                  </a:tcPr>
                </a:tc>
                <a:extLst>
                  <a:ext uri="{0D108BD9-81ED-4DB2-BD59-A6C34878D82A}">
                    <a16:rowId xmlns:a16="http://schemas.microsoft.com/office/drawing/2014/main" val="2708174064"/>
                  </a:ext>
                </a:extLst>
              </a:tr>
            </a:tbl>
          </a:graphicData>
        </a:graphic>
      </p:graphicFrame>
      <p:sp>
        <p:nvSpPr>
          <p:cNvPr id="3" name="Rectangle 1">
            <a:extLst>
              <a:ext uri="{FF2B5EF4-FFF2-40B4-BE49-F238E27FC236}">
                <a16:creationId xmlns:a16="http://schemas.microsoft.com/office/drawing/2014/main" id="{D5AF6450-122C-696B-367B-090F92ACCB00}"/>
              </a:ext>
            </a:extLst>
          </p:cNvPr>
          <p:cNvSpPr>
            <a:spLocks noChangeArrowheads="1"/>
          </p:cNvSpPr>
          <p:nvPr/>
        </p:nvSpPr>
        <p:spPr bwMode="auto">
          <a:xfrm>
            <a:off x="914400" y="103959"/>
            <a:ext cx="7467600" cy="523220"/>
          </a:xfrm>
          <a:prstGeom prst="rect">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bmk="">
                <a:ln>
                  <a:noFill/>
                </a:ln>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Value Priorities In Affluent Democracies</a:t>
            </a:r>
            <a:endParaRPr kumimoji="0" lang="en-US" altLang="en-US" sz="2800"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4F08F41-3730-BE1B-9AC4-EDEAD335B122}"/>
              </a:ext>
            </a:extLst>
          </p:cNvPr>
          <p:cNvSpPr txBox="1"/>
          <p:nvPr/>
        </p:nvSpPr>
        <p:spPr>
          <a:xfrm>
            <a:off x="304800" y="5715000"/>
            <a:ext cx="1371600" cy="523220"/>
          </a:xfrm>
          <a:prstGeom prst="rect">
            <a:avLst/>
          </a:prstGeom>
          <a:noFill/>
        </p:spPr>
        <p:txBody>
          <a:bodyPr wrap="square" rtlCol="0">
            <a:spAutoFit/>
          </a:bodyPr>
          <a:lstStyle/>
          <a:p>
            <a:r>
              <a:rPr lang="en-US" sz="1400" i="1" dirty="0">
                <a:latin typeface="Calibri" panose="020F0502020204030204" pitchFamily="34" charset="0"/>
                <a:cs typeface="Calibri" panose="020F0502020204030204" pitchFamily="34" charset="0"/>
              </a:rPr>
              <a:t>Source</a:t>
            </a:r>
            <a:r>
              <a:rPr lang="en-US" sz="1400" dirty="0">
                <a:latin typeface="Calibri" panose="020F0502020204030204" pitchFamily="34" charset="0"/>
                <a:cs typeface="Calibri" panose="020F0502020204030204" pitchFamily="34" charset="0"/>
              </a:rPr>
              <a:t>: World Values Survey</a:t>
            </a:r>
          </a:p>
        </p:txBody>
      </p:sp>
      <p:sp>
        <p:nvSpPr>
          <p:cNvPr id="5" name="Slide Number Placeholder 4">
            <a:extLst>
              <a:ext uri="{FF2B5EF4-FFF2-40B4-BE49-F238E27FC236}">
                <a16:creationId xmlns:a16="http://schemas.microsoft.com/office/drawing/2014/main" id="{D6745ABE-A0E3-5D73-E0D9-BA00EE14857A}"/>
              </a:ext>
            </a:extLst>
          </p:cNvPr>
          <p:cNvSpPr>
            <a:spLocks noGrp="1"/>
          </p:cNvSpPr>
          <p:nvPr>
            <p:ph type="sldNum" sz="quarter" idx="12"/>
          </p:nvPr>
        </p:nvSpPr>
        <p:spPr/>
        <p:txBody>
          <a:bodyPr/>
          <a:lstStyle/>
          <a:p>
            <a:pPr>
              <a:defRPr/>
            </a:pPr>
            <a:fld id="{9347AF42-4D0B-4CBB-992A-BBF00543BF2E}" type="slidenum">
              <a:rPr lang="en-US" smtClean="0"/>
              <a:pPr>
                <a:defRPr/>
              </a:pPr>
              <a:t>13</a:t>
            </a:fld>
            <a:endParaRPr lang="en-US"/>
          </a:p>
        </p:txBody>
      </p:sp>
      <p:pic>
        <p:nvPicPr>
          <p:cNvPr id="10" name="Picture 9">
            <a:extLst>
              <a:ext uri="{FF2B5EF4-FFF2-40B4-BE49-F238E27FC236}">
                <a16:creationId xmlns:a16="http://schemas.microsoft.com/office/drawing/2014/main" id="{A62A2311-3CD4-AC24-9907-51E623ECF7D7}"/>
              </a:ext>
            </a:extLst>
          </p:cNvPr>
          <p:cNvPicPr>
            <a:picLocks noChangeAspect="1"/>
          </p:cNvPicPr>
          <p:nvPr/>
        </p:nvPicPr>
        <p:blipFill>
          <a:blip r:embed="rId2"/>
          <a:stretch>
            <a:fillRect/>
          </a:stretch>
        </p:blipFill>
        <p:spPr>
          <a:xfrm>
            <a:off x="1600200" y="1516676"/>
            <a:ext cx="5943600" cy="5261108"/>
          </a:xfrm>
          <a:prstGeom prst="rect">
            <a:avLst/>
          </a:prstGeom>
        </p:spPr>
      </p:pic>
    </p:spTree>
    <p:extLst>
      <p:ext uri="{BB962C8B-B14F-4D97-AF65-F5344CB8AC3E}">
        <p14:creationId xmlns:p14="http://schemas.microsoft.com/office/powerpoint/2010/main" val="1852668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228600"/>
            <a:ext cx="7620000" cy="533400"/>
          </a:xfrm>
          <a:ln w="28575">
            <a:solidFill>
              <a:srgbClr val="0070C0"/>
            </a:solidFill>
          </a:ln>
        </p:spPr>
        <p:txBody>
          <a:bodyPr>
            <a:noAutofit/>
          </a:bodyPr>
          <a:lstStyle/>
          <a:p>
            <a:pPr>
              <a:defRPr/>
            </a:pPr>
            <a:r>
              <a:rPr lang="en-US" sz="2800" dirty="0">
                <a:solidFill>
                  <a:srgbClr val="C00000"/>
                </a:solidFill>
                <a:latin typeface="Calibri" panose="020F0502020204030204" pitchFamily="34" charset="0"/>
                <a:cs typeface="Calibri" panose="020F0502020204030204" pitchFamily="34" charset="0"/>
              </a:rPr>
              <a:t>How the Balance of Values Has Changed Over Time</a:t>
            </a:r>
            <a:endParaRPr lang="en-US" sz="2000" b="1" dirty="0">
              <a:solidFill>
                <a:schemeClr val="tx1"/>
              </a:solidFill>
              <a:latin typeface="Calibri" panose="020F0502020204030204" pitchFamily="34" charset="0"/>
              <a:cs typeface="Calibri" panose="020F050202020403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677056150"/>
              </p:ext>
            </p:extLst>
          </p:nvPr>
        </p:nvGraphicFramePr>
        <p:xfrm>
          <a:off x="419100" y="1436132"/>
          <a:ext cx="8229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66800" y="6125194"/>
            <a:ext cx="6934200" cy="307777"/>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Source: four item value measure; 1970s European Community Survey and 2017-2018 EVS/WVS</a:t>
            </a:r>
            <a:r>
              <a:rPr lang="en-US" sz="1400" dirty="0"/>
              <a:t>.</a:t>
            </a:r>
          </a:p>
        </p:txBody>
      </p:sp>
      <p:sp>
        <p:nvSpPr>
          <p:cNvPr id="3" name="Slide Number Placeholder 2">
            <a:extLst>
              <a:ext uri="{FF2B5EF4-FFF2-40B4-BE49-F238E27FC236}">
                <a16:creationId xmlns:a16="http://schemas.microsoft.com/office/drawing/2014/main" id="{A4E6B056-565B-DC55-6522-F9122215402C}"/>
              </a:ext>
            </a:extLst>
          </p:cNvPr>
          <p:cNvSpPr>
            <a:spLocks noGrp="1"/>
          </p:cNvSpPr>
          <p:nvPr>
            <p:ph type="sldNum" sz="quarter" idx="12"/>
          </p:nvPr>
        </p:nvSpPr>
        <p:spPr/>
        <p:txBody>
          <a:bodyPr/>
          <a:lstStyle/>
          <a:p>
            <a:pPr>
              <a:defRPr/>
            </a:pPr>
            <a:fld id="{94DF2239-2012-4F94-B475-575CA75FFEB7}" type="slidenum">
              <a:rPr lang="en-US" smtClean="0"/>
              <a:pPr>
                <a:defRPr/>
              </a:pPr>
              <a:t>14</a:t>
            </a:fld>
            <a:endParaRPr lang="en-US"/>
          </a:p>
        </p:txBody>
      </p:sp>
      <p:sp>
        <p:nvSpPr>
          <p:cNvPr id="5" name="TextBox 4">
            <a:extLst>
              <a:ext uri="{FF2B5EF4-FFF2-40B4-BE49-F238E27FC236}">
                <a16:creationId xmlns:a16="http://schemas.microsoft.com/office/drawing/2014/main" id="{2E3D1146-A913-C622-7670-ED737B832FAD}"/>
              </a:ext>
            </a:extLst>
          </p:cNvPr>
          <p:cNvSpPr txBox="1"/>
          <p:nvPr/>
        </p:nvSpPr>
        <p:spPr>
          <a:xfrm>
            <a:off x="938002" y="802862"/>
            <a:ext cx="7620000" cy="400110"/>
          </a:xfrm>
          <a:prstGeom prst="rect">
            <a:avLst/>
          </a:prstGeom>
          <a:solidFill>
            <a:schemeClr val="accent5"/>
          </a:solid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Most affluent democracies are becoming more postmaterialist</a:t>
            </a:r>
          </a:p>
        </p:txBody>
      </p:sp>
    </p:spTree>
    <p:extLst>
      <p:ext uri="{BB962C8B-B14F-4D97-AF65-F5344CB8AC3E}">
        <p14:creationId xmlns:p14="http://schemas.microsoft.com/office/powerpoint/2010/main" val="190351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199"/>
            <a:ext cx="5181600" cy="838201"/>
          </a:xfrm>
          <a:ln w="28575">
            <a:solidFill>
              <a:srgbClr val="0070C0"/>
            </a:solidFill>
          </a:ln>
        </p:spPr>
        <p:txBody>
          <a:bodyPr/>
          <a:lstStyle/>
          <a:p>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Question:</a:t>
            </a:r>
            <a:endParaRPr lang="en-US" dirty="0">
              <a:solidFill>
                <a:srgbClr val="C00000"/>
              </a:solidFill>
            </a:endParaRPr>
          </a:p>
        </p:txBody>
      </p:sp>
      <p:sp>
        <p:nvSpPr>
          <p:cNvPr id="3" name="Text Placeholder 2"/>
          <p:cNvSpPr>
            <a:spLocks noGrp="1"/>
          </p:cNvSpPr>
          <p:nvPr>
            <p:ph type="body" sz="half" idx="1"/>
          </p:nvPr>
        </p:nvSpPr>
        <p:spPr>
          <a:xfrm>
            <a:off x="457200" y="1600201"/>
            <a:ext cx="8077200" cy="2819400"/>
          </a:xfrm>
        </p:spPr>
        <p:txBody>
          <a:bodyPr/>
          <a:lstStyle/>
          <a:p>
            <a:endParaRPr lang="en-US" sz="2400" b="1" u="sng" dirty="0">
              <a:solidFill>
                <a:srgbClr val="C00000"/>
              </a:solidFill>
            </a:endParaRPr>
          </a:p>
          <a:p>
            <a:pPr algn="ctr">
              <a:spcAft>
                <a:spcPts val="1200"/>
              </a:spcAft>
              <a:buFontTx/>
              <a:buNone/>
            </a:pPr>
            <a:r>
              <a:rPr lang="en-US" sz="2400" u="sng" dirty="0">
                <a:latin typeface="Calibri" panose="020F0502020204030204" pitchFamily="34" charset="0"/>
                <a:cs typeface="Calibri" panose="020F0502020204030204" pitchFamily="34" charset="0"/>
              </a:rPr>
              <a:t>How can we tell if </a:t>
            </a:r>
          </a:p>
          <a:p>
            <a:pPr algn="ctr">
              <a:spcAft>
                <a:spcPts val="1200"/>
              </a:spcAft>
              <a:buFontTx/>
              <a:buNone/>
            </a:pPr>
            <a:r>
              <a:rPr lang="en-US" sz="2400" u="sng" dirty="0">
                <a:latin typeface="Calibri" panose="020F0502020204030204" pitchFamily="34" charset="0"/>
                <a:cs typeface="Calibri" panose="020F0502020204030204" pitchFamily="34" charset="0"/>
              </a:rPr>
              <a:t>1) societal conditions and/or </a:t>
            </a:r>
          </a:p>
          <a:p>
            <a:pPr algn="ctr">
              <a:spcAft>
                <a:spcPts val="1200"/>
              </a:spcAft>
              <a:buFontTx/>
              <a:buNone/>
            </a:pPr>
            <a:r>
              <a:rPr lang="en-US" sz="2400" u="sng" dirty="0">
                <a:latin typeface="Calibri" panose="020F0502020204030204" pitchFamily="34" charset="0"/>
                <a:cs typeface="Calibri" panose="020F0502020204030204" pitchFamily="34" charset="0"/>
              </a:rPr>
              <a:t>2) early life socialization </a:t>
            </a:r>
          </a:p>
          <a:p>
            <a:pPr algn="ctr">
              <a:spcAft>
                <a:spcPts val="1200"/>
              </a:spcAft>
              <a:buFontTx/>
              <a:buNone/>
            </a:pPr>
            <a:r>
              <a:rPr lang="en-US" sz="2400" u="sng" dirty="0">
                <a:latin typeface="Calibri" panose="020F0502020204030204" pitchFamily="34" charset="0"/>
                <a:cs typeface="Calibri" panose="020F0502020204030204" pitchFamily="34" charset="0"/>
              </a:rPr>
              <a:t>form citizen values?</a:t>
            </a:r>
            <a:endParaRPr lang="en-US" sz="2400" dirty="0">
              <a:latin typeface="Calibri" panose="020F0502020204030204" pitchFamily="34" charset="0"/>
              <a:cs typeface="Calibri" panose="020F0502020204030204" pitchFamily="34" charset="0"/>
            </a:endParaRPr>
          </a:p>
          <a:p>
            <a:endParaRPr lang="en-US" dirty="0">
              <a:solidFill>
                <a:srgbClr val="CC3300"/>
              </a:solidFill>
            </a:endParaRPr>
          </a:p>
        </p:txBody>
      </p:sp>
      <p:sp>
        <p:nvSpPr>
          <p:cNvPr id="4" name="Slide Number Placeholder 3">
            <a:extLst>
              <a:ext uri="{FF2B5EF4-FFF2-40B4-BE49-F238E27FC236}">
                <a16:creationId xmlns:a16="http://schemas.microsoft.com/office/drawing/2014/main" id="{FA288AC8-9C07-3C8E-17A4-965937B775FB}"/>
              </a:ext>
            </a:extLst>
          </p:cNvPr>
          <p:cNvSpPr>
            <a:spLocks noGrp="1"/>
          </p:cNvSpPr>
          <p:nvPr>
            <p:ph type="sldNum" sz="quarter" idx="12"/>
          </p:nvPr>
        </p:nvSpPr>
        <p:spPr/>
        <p:txBody>
          <a:bodyPr/>
          <a:lstStyle/>
          <a:p>
            <a:pPr>
              <a:defRPr/>
            </a:pPr>
            <a:fld id="{DAE9B6A9-6847-4B2F-9526-EC74806499CD}" type="slidenum">
              <a:rPr lang="en-US" smtClean="0"/>
              <a:pPr>
                <a:defRPr/>
              </a:pPr>
              <a:t>15</a:t>
            </a:fld>
            <a:endParaRPr lang="en-US"/>
          </a:p>
        </p:txBody>
      </p:sp>
    </p:spTree>
    <p:extLst>
      <p:ext uri="{BB962C8B-B14F-4D97-AF65-F5344CB8AC3E}">
        <p14:creationId xmlns:p14="http://schemas.microsoft.com/office/powerpoint/2010/main" val="38980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304800"/>
            <a:ext cx="6629400" cy="564532"/>
          </a:xfrm>
          <a:ln w="28575">
            <a:solidFill>
              <a:srgbClr val="0070C0"/>
            </a:solidFill>
          </a:ln>
        </p:spPr>
        <p:txBody>
          <a:bodyPr>
            <a:normAutofit/>
          </a:bodyPr>
          <a:lstStyle/>
          <a:p>
            <a:pPr>
              <a:defRPr/>
            </a:pP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Economic and Value Change</a:t>
            </a:r>
          </a:p>
        </p:txBody>
      </p:sp>
      <p:pic>
        <p:nvPicPr>
          <p:cNvPr id="9219" name="Picture 5" descr="inglehart1"/>
          <p:cNvPicPr>
            <a:picLocks noGrp="1" noChangeAspect="1" noChangeArrowheads="1"/>
          </p:cNvPicPr>
          <p:nvPr>
            <p:ph type="dgm" idx="1"/>
          </p:nvPr>
        </p:nvPicPr>
        <p:blipFill rotWithShape="1">
          <a:blip r:embed="rId2">
            <a:extLst>
              <a:ext uri="{28A0092B-C50C-407E-A947-70E740481C1C}">
                <a14:useLocalDpi xmlns:a14="http://schemas.microsoft.com/office/drawing/2010/main" val="0"/>
              </a:ext>
            </a:extLst>
          </a:blip>
          <a:srcRect b="3447"/>
          <a:stretch/>
        </p:blipFill>
        <p:spPr>
          <a:xfrm>
            <a:off x="838200" y="1367161"/>
            <a:ext cx="6937217" cy="5105400"/>
          </a:xfrm>
        </p:spPr>
      </p:pic>
      <p:sp>
        <p:nvSpPr>
          <p:cNvPr id="2" name="Slide Number Placeholder 1">
            <a:extLst>
              <a:ext uri="{FF2B5EF4-FFF2-40B4-BE49-F238E27FC236}">
                <a16:creationId xmlns:a16="http://schemas.microsoft.com/office/drawing/2014/main" id="{41056997-5AC6-78CC-0A20-BFF54AF961B4}"/>
              </a:ext>
            </a:extLst>
          </p:cNvPr>
          <p:cNvSpPr>
            <a:spLocks noGrp="1"/>
          </p:cNvSpPr>
          <p:nvPr>
            <p:ph type="sldNum" sz="quarter" idx="12"/>
          </p:nvPr>
        </p:nvSpPr>
        <p:spPr/>
        <p:txBody>
          <a:bodyPr/>
          <a:lstStyle/>
          <a:p>
            <a:pPr>
              <a:defRPr/>
            </a:pPr>
            <a:fld id="{5B227951-4278-4AE6-87A5-A84E421B4AA0}" type="slidenum">
              <a:rPr lang="en-US" smtClean="0"/>
              <a:pPr>
                <a:defRPr/>
              </a:pPr>
              <a:t>16</a:t>
            </a:fld>
            <a:endParaRPr lang="en-US"/>
          </a:p>
        </p:txBody>
      </p:sp>
      <p:sp>
        <p:nvSpPr>
          <p:cNvPr id="3" name="TextBox 2">
            <a:extLst>
              <a:ext uri="{FF2B5EF4-FFF2-40B4-BE49-F238E27FC236}">
                <a16:creationId xmlns:a16="http://schemas.microsoft.com/office/drawing/2014/main" id="{52DC3757-69AF-6E79-996F-477FFC45D9DC}"/>
              </a:ext>
            </a:extLst>
          </p:cNvPr>
          <p:cNvSpPr txBox="1"/>
          <p:nvPr/>
        </p:nvSpPr>
        <p:spPr>
          <a:xfrm>
            <a:off x="992108" y="964112"/>
            <a:ext cx="6629400" cy="369332"/>
          </a:xfrm>
          <a:prstGeom prst="rect">
            <a:avLst/>
          </a:prstGeom>
          <a:solidFill>
            <a:schemeClr val="accent5"/>
          </a:solid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As a nation’s GNP/capita increases, values shift to lifestyle goals</a:t>
            </a:r>
          </a:p>
        </p:txBody>
      </p:sp>
    </p:spTree>
    <p:extLst>
      <p:ext uri="{BB962C8B-B14F-4D97-AF65-F5344CB8AC3E}">
        <p14:creationId xmlns:p14="http://schemas.microsoft.com/office/powerpoint/2010/main" val="392993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22375" y="104970"/>
            <a:ext cx="6553200" cy="645821"/>
          </a:xfrm>
          <a:ln w="28575">
            <a:solidFill>
              <a:srgbClr val="0070C0"/>
            </a:solidFill>
          </a:ln>
        </p:spPr>
        <p:txBody>
          <a:bodyPr/>
          <a:lstStyle/>
          <a:p>
            <a:pPr eaLnBrk="1" hangingPunct="1"/>
            <a:r>
              <a:rPr lang="en-US" sz="2800" dirty="0">
                <a:solidFill>
                  <a:srgbClr val="C00000"/>
                </a:solidFill>
                <a:latin typeface="Calibri" panose="020F0502020204030204" pitchFamily="34" charset="0"/>
                <a:cs typeface="Calibri" panose="020F0502020204030204" pitchFamily="34" charset="0"/>
              </a:rPr>
              <a:t>Affluence and </a:t>
            </a:r>
            <a:r>
              <a:rPr lang="en-US" sz="2800" dirty="0" err="1">
                <a:solidFill>
                  <a:srgbClr val="C00000"/>
                </a:solidFill>
                <a:latin typeface="Calibri" panose="020F0502020204030204" pitchFamily="34" charset="0"/>
                <a:cs typeface="Calibri" panose="020F0502020204030204" pitchFamily="34" charset="0"/>
              </a:rPr>
              <a:t>Postmaterialism</a:t>
            </a:r>
            <a:endParaRPr lang="en-US" altLang="en-US" sz="2800" b="1" dirty="0">
              <a:solidFill>
                <a:srgbClr val="C00000"/>
              </a:solidFill>
            </a:endParaRPr>
          </a:p>
        </p:txBody>
      </p:sp>
      <p:sp>
        <p:nvSpPr>
          <p:cNvPr id="9219" name="Rectangle 3"/>
          <p:cNvSpPr>
            <a:spLocks noGrp="1" noChangeArrowheads="1"/>
          </p:cNvSpPr>
          <p:nvPr>
            <p:ph type="body" sz="half" idx="1"/>
          </p:nvPr>
        </p:nvSpPr>
        <p:spPr>
          <a:xfrm>
            <a:off x="736600" y="1681163"/>
            <a:ext cx="7524750" cy="1011237"/>
          </a:xfrm>
        </p:spPr>
        <p:txBody>
          <a:bodyPr/>
          <a:lstStyle/>
          <a:p>
            <a:pPr>
              <a:lnSpc>
                <a:spcPct val="80000"/>
              </a:lnSpc>
              <a:spcBef>
                <a:spcPct val="50000"/>
              </a:spcBef>
              <a:buFontTx/>
              <a:buNone/>
            </a:pPr>
            <a:endParaRPr lang="en-US" altLang="en-US" sz="2800"/>
          </a:p>
          <a:p>
            <a:pPr>
              <a:lnSpc>
                <a:spcPct val="80000"/>
              </a:lnSpc>
              <a:spcBef>
                <a:spcPct val="50000"/>
              </a:spcBef>
              <a:buFontTx/>
              <a:buNone/>
            </a:pPr>
            <a:endParaRPr lang="en-US" altLang="en-US" sz="2800" i="1"/>
          </a:p>
        </p:txBody>
      </p:sp>
      <p:graphicFrame>
        <p:nvGraphicFramePr>
          <p:cNvPr id="8" name="Chart 7"/>
          <p:cNvGraphicFramePr/>
          <p:nvPr>
            <p:extLst>
              <p:ext uri="{D42A27DB-BD31-4B8C-83A1-F6EECF244321}">
                <p14:modId xmlns:p14="http://schemas.microsoft.com/office/powerpoint/2010/main" val="1859370057"/>
              </p:ext>
            </p:extLst>
          </p:nvPr>
        </p:nvGraphicFramePr>
        <p:xfrm>
          <a:off x="838200" y="1114424"/>
          <a:ext cx="7467600" cy="536892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581400" y="6406729"/>
            <a:ext cx="3429000" cy="307777"/>
          </a:xfrm>
          <a:prstGeom prst="rect">
            <a:avLst/>
          </a:prstGeom>
          <a:noFill/>
        </p:spPr>
        <p:txBody>
          <a:bodyPr wrap="square" rtlCol="0">
            <a:spAutoFit/>
          </a:bodyPr>
          <a:lstStyle/>
          <a:p>
            <a:r>
              <a:rPr lang="en-US" sz="1400" i="1" dirty="0">
                <a:latin typeface="Calibri" panose="020F0502020204030204" pitchFamily="34" charset="0"/>
                <a:cs typeface="Calibri" panose="020F0502020204030204" pitchFamily="34" charset="0"/>
              </a:rPr>
              <a:t>Source</a:t>
            </a:r>
            <a:r>
              <a:rPr lang="en-US" sz="1400" dirty="0">
                <a:latin typeface="Calibri" panose="020F0502020204030204" pitchFamily="34" charset="0"/>
                <a:cs typeface="Calibri" panose="020F0502020204030204" pitchFamily="34" charset="0"/>
              </a:rPr>
              <a:t>: World Values Survey</a:t>
            </a:r>
          </a:p>
        </p:txBody>
      </p:sp>
      <p:sp>
        <p:nvSpPr>
          <p:cNvPr id="3" name="Slide Number Placeholder 2">
            <a:extLst>
              <a:ext uri="{FF2B5EF4-FFF2-40B4-BE49-F238E27FC236}">
                <a16:creationId xmlns:a16="http://schemas.microsoft.com/office/drawing/2014/main" id="{1AC8527B-C8C2-CE10-5207-4CD6BAD26B4F}"/>
              </a:ext>
            </a:extLst>
          </p:cNvPr>
          <p:cNvSpPr>
            <a:spLocks noGrp="1"/>
          </p:cNvSpPr>
          <p:nvPr>
            <p:ph type="sldNum" sz="quarter" idx="12"/>
          </p:nvPr>
        </p:nvSpPr>
        <p:spPr/>
        <p:txBody>
          <a:bodyPr/>
          <a:lstStyle/>
          <a:p>
            <a:pPr>
              <a:defRPr/>
            </a:pPr>
            <a:fld id="{31F0C63A-3158-4B2F-846E-21E4BB7671DC}" type="slidenum">
              <a:rPr lang="en-US" smtClean="0"/>
              <a:pPr>
                <a:defRPr/>
              </a:pPr>
              <a:t>17</a:t>
            </a:fld>
            <a:endParaRPr lang="en-US"/>
          </a:p>
        </p:txBody>
      </p:sp>
      <p:sp>
        <p:nvSpPr>
          <p:cNvPr id="4" name="TextBox 3">
            <a:extLst>
              <a:ext uri="{FF2B5EF4-FFF2-40B4-BE49-F238E27FC236}">
                <a16:creationId xmlns:a16="http://schemas.microsoft.com/office/drawing/2014/main" id="{E27FD280-F372-7A13-4B62-AE4FCF0FD249}"/>
              </a:ext>
            </a:extLst>
          </p:cNvPr>
          <p:cNvSpPr txBox="1"/>
          <p:nvPr/>
        </p:nvSpPr>
        <p:spPr>
          <a:xfrm>
            <a:off x="1222375" y="840621"/>
            <a:ext cx="6629400" cy="369332"/>
          </a:xfrm>
          <a:prstGeom prst="rect">
            <a:avLst/>
          </a:prstGeom>
          <a:solidFill>
            <a:schemeClr val="accent5"/>
          </a:solid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Citizens in more affluent nations are more postmaterialist.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C7B5D-0C9F-4CBA-D87C-4FE544E16E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1777C7-3217-763F-23EE-C7CDC710301E}"/>
              </a:ext>
            </a:extLst>
          </p:cNvPr>
          <p:cNvSpPr txBox="1"/>
          <p:nvPr/>
        </p:nvSpPr>
        <p:spPr>
          <a:xfrm>
            <a:off x="1143000" y="1566952"/>
            <a:ext cx="6858000" cy="3724096"/>
          </a:xfrm>
          <a:prstGeom prst="rect">
            <a:avLst/>
          </a:prstGeom>
          <a:solidFill>
            <a:srgbClr val="E7EFEA"/>
          </a:solidFill>
          <a:ln w="38100">
            <a:solidFill>
              <a:srgbClr val="0070C0"/>
            </a:solidFill>
          </a:ln>
        </p:spPr>
        <p:txBody>
          <a:bodyPr wrap="square" rtlCol="0">
            <a:spAutoFit/>
          </a:bodyPr>
          <a:lstStyle/>
          <a:p>
            <a:pPr algn="ctr"/>
            <a:endParaRPr lang="en-US" sz="2000" b="1" dirty="0"/>
          </a:p>
          <a:p>
            <a:pPr algn="ctr">
              <a:spcBef>
                <a:spcPts val="0"/>
              </a:spcBef>
              <a:spcAft>
                <a:spcPts val="0"/>
              </a:spcAft>
            </a:pPr>
            <a:r>
              <a:rPr lang="en-GB" sz="2200" dirty="0">
                <a:latin typeface="Calibri" panose="020F0502020204030204" pitchFamily="34" charset="0"/>
                <a:ea typeface="Times New Roman" panose="02020603050405020304" pitchFamily="18" charset="0"/>
                <a:cs typeface="Calibri" panose="020F0502020204030204" pitchFamily="34" charset="0"/>
              </a:rPr>
              <a:t>Think about your own values and those of your friends. Economic competition has seemingly increased in contemporary societies, as crises such as the 2008 Great Recession and the COVID Pandemic have eroded economic security. At the same time, discussions of cultural liberalism have increased in salience.</a:t>
            </a:r>
          </a:p>
          <a:p>
            <a:pPr marL="0" indent="0" algn="ctr">
              <a:spcBef>
                <a:spcPts val="0"/>
              </a:spcBef>
              <a:spcAft>
                <a:spcPts val="0"/>
              </a:spcAft>
              <a:buNone/>
            </a:pPr>
            <a:r>
              <a:rPr lang="en-GB" sz="2200" dirty="0">
                <a:latin typeface="Calibri" panose="020F0502020204030204" pitchFamily="34" charset="0"/>
                <a:ea typeface="Times New Roman" panose="02020603050405020304" pitchFamily="18" charset="0"/>
                <a:cs typeface="Calibri" panose="020F0502020204030204" pitchFamily="34" charset="0"/>
              </a:rPr>
              <a:t> </a:t>
            </a:r>
          </a:p>
          <a:p>
            <a:pPr algn="ctr">
              <a:spcBef>
                <a:spcPts val="0"/>
              </a:spcBef>
              <a:spcAft>
                <a:spcPts val="0"/>
              </a:spcAft>
            </a:pPr>
            <a:r>
              <a:rPr lang="en-GB" sz="2200" dirty="0">
                <a:latin typeface="Calibri" panose="020F0502020204030204" pitchFamily="34" charset="0"/>
                <a:ea typeface="Times New Roman" panose="02020603050405020304" pitchFamily="18" charset="0"/>
                <a:cs typeface="Calibri" panose="020F0502020204030204" pitchFamily="34" charset="0"/>
              </a:rPr>
              <a:t>Are there differences between your generation and one 30 years older (e.g., your parents)?</a:t>
            </a:r>
            <a:endParaRPr lang="en-US" sz="2200" dirty="0">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3" name="TextBox 2">
            <a:extLst>
              <a:ext uri="{FF2B5EF4-FFF2-40B4-BE49-F238E27FC236}">
                <a16:creationId xmlns:a16="http://schemas.microsoft.com/office/drawing/2014/main" id="{02B24382-5189-B7E6-1472-363BEBCBFCA1}"/>
              </a:ext>
            </a:extLst>
          </p:cNvPr>
          <p:cNvSpPr txBox="1"/>
          <p:nvPr/>
        </p:nvSpPr>
        <p:spPr>
          <a:xfrm>
            <a:off x="2438400" y="761808"/>
            <a:ext cx="4267200" cy="584775"/>
          </a:xfrm>
          <a:prstGeom prst="rect">
            <a:avLst/>
          </a:prstGeom>
          <a:noFill/>
          <a:ln w="57150">
            <a:solidFill>
              <a:srgbClr val="C00000"/>
            </a:solidFill>
          </a:ln>
        </p:spPr>
        <p:txBody>
          <a:bodyPr wrap="square" rtlCol="0">
            <a:spAutoFit/>
          </a:bodyPr>
          <a:lstStyle/>
          <a:p>
            <a:pPr algn="ctr"/>
            <a:r>
              <a:rPr lang="en-US" sz="3200" dirty="0">
                <a:solidFill>
                  <a:srgbClr val="C00000"/>
                </a:solidFill>
                <a:latin typeface="Calibri" panose="020F0502020204030204" pitchFamily="34" charset="0"/>
                <a:cs typeface="Calibri" panose="020F0502020204030204" pitchFamily="34" charset="0"/>
              </a:rPr>
              <a:t>Thought Experiment</a:t>
            </a:r>
            <a:endParaRPr lang="en-US" sz="3200" dirty="0">
              <a:solidFill>
                <a:srgbClr val="C00000"/>
              </a:solidFill>
              <a:effectLst>
                <a:outerShdw blurRad="38100" dist="38100" dir="2700000" algn="tl">
                  <a:srgbClr val="000000">
                    <a:alpha val="43137"/>
                  </a:srgbClr>
                </a:outerShdw>
              </a:effectLst>
              <a:latin typeface="+mn-lt"/>
            </a:endParaRPr>
          </a:p>
        </p:txBody>
      </p:sp>
      <p:sp>
        <p:nvSpPr>
          <p:cNvPr id="4" name="Slide Number Placeholder 3">
            <a:extLst>
              <a:ext uri="{FF2B5EF4-FFF2-40B4-BE49-F238E27FC236}">
                <a16:creationId xmlns:a16="http://schemas.microsoft.com/office/drawing/2014/main" id="{F24AA335-6901-664B-497A-EFC93D8430D6}"/>
              </a:ext>
            </a:extLst>
          </p:cNvPr>
          <p:cNvSpPr>
            <a:spLocks noGrp="1"/>
          </p:cNvSpPr>
          <p:nvPr>
            <p:ph type="sldNum" sz="quarter" idx="12"/>
          </p:nvPr>
        </p:nvSpPr>
        <p:spPr/>
        <p:txBody>
          <a:bodyPr/>
          <a:lstStyle/>
          <a:p>
            <a:fld id="{049B68FF-4BD3-4446-81B2-CA7BDFCB79E8}" type="slidenum">
              <a:rPr lang="en-US" altLang="en-US" smtClean="0"/>
              <a:pPr/>
              <a:t>18</a:t>
            </a:fld>
            <a:endParaRPr lang="en-US" altLang="en-US"/>
          </a:p>
        </p:txBody>
      </p:sp>
    </p:spTree>
    <p:extLst>
      <p:ext uri="{BB962C8B-B14F-4D97-AF65-F5344CB8AC3E}">
        <p14:creationId xmlns:p14="http://schemas.microsoft.com/office/powerpoint/2010/main" val="344888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020271" y="183302"/>
            <a:ext cx="7209329" cy="704850"/>
          </a:xfrm>
          <a:ln w="28575">
            <a:solidFill>
              <a:srgbClr val="0070C0"/>
            </a:solidFill>
          </a:ln>
        </p:spPr>
        <p:txBody>
          <a:bodyPr/>
          <a:lstStyle/>
          <a:p>
            <a:pPr eaLnBrk="1" hangingPunct="1"/>
            <a:r>
              <a:rPr lang="en-GB" sz="2800" dirty="0">
                <a:solidFill>
                  <a:srgbClr val="C00000"/>
                </a:solidFill>
                <a:latin typeface="Calibri" panose="020F0502020204030204" pitchFamily="34" charset="0"/>
                <a:cs typeface="Calibri" panose="020F0502020204030204" pitchFamily="34" charset="0"/>
              </a:rPr>
              <a:t>Generations and </a:t>
            </a:r>
            <a:r>
              <a:rPr lang="en-GB" sz="2800" dirty="0" err="1">
                <a:solidFill>
                  <a:srgbClr val="C00000"/>
                </a:solidFill>
                <a:latin typeface="Calibri" panose="020F0502020204030204" pitchFamily="34" charset="0"/>
                <a:cs typeface="Calibri" panose="020F0502020204030204" pitchFamily="34" charset="0"/>
              </a:rPr>
              <a:t>Postmaterialism</a:t>
            </a:r>
            <a:endParaRPr lang="en-US" altLang="en-US" sz="2400" b="1" dirty="0">
              <a:solidFill>
                <a:schemeClr val="tx1"/>
              </a:solidFill>
              <a:latin typeface="Calibri" panose="020F0502020204030204" pitchFamily="34" charset="0"/>
              <a:cs typeface="Calibri" panose="020F0502020204030204" pitchFamily="34" charset="0"/>
            </a:endParaRPr>
          </a:p>
        </p:txBody>
      </p:sp>
      <p:sp>
        <p:nvSpPr>
          <p:cNvPr id="5" name="TextBox 4"/>
          <p:cNvSpPr txBox="1"/>
          <p:nvPr/>
        </p:nvSpPr>
        <p:spPr>
          <a:xfrm>
            <a:off x="3048000" y="6281767"/>
            <a:ext cx="3886200" cy="307777"/>
          </a:xfrm>
          <a:prstGeom prst="rect">
            <a:avLst/>
          </a:prstGeom>
          <a:noFill/>
        </p:spPr>
        <p:txBody>
          <a:bodyPr wrap="square" rtlCol="0">
            <a:spAutoFit/>
          </a:bodyPr>
          <a:lstStyle/>
          <a:p>
            <a:r>
              <a:rPr lang="en-US" sz="1400" i="1" dirty="0">
                <a:latin typeface="Calibri" panose="020F0502020204030204" pitchFamily="34" charset="0"/>
                <a:cs typeface="Calibri" panose="020F0502020204030204" pitchFamily="34" charset="0"/>
              </a:rPr>
              <a:t>Source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Eurobarometers</a:t>
            </a:r>
            <a:r>
              <a:rPr lang="en-US" sz="1400" dirty="0">
                <a:latin typeface="Calibri" panose="020F0502020204030204" pitchFamily="34" charset="0"/>
                <a:cs typeface="Calibri" panose="020F0502020204030204" pitchFamily="34" charset="0"/>
              </a:rPr>
              <a:t> and World Values Survey</a:t>
            </a:r>
          </a:p>
        </p:txBody>
      </p:sp>
      <p:graphicFrame>
        <p:nvGraphicFramePr>
          <p:cNvPr id="6" name="Object 14"/>
          <p:cNvGraphicFramePr>
            <a:graphicFrameLocks noChangeAspect="1"/>
          </p:cNvGraphicFramePr>
          <p:nvPr>
            <p:extLst>
              <p:ext uri="{D42A27DB-BD31-4B8C-83A1-F6EECF244321}">
                <p14:modId xmlns:p14="http://schemas.microsoft.com/office/powerpoint/2010/main" val="2873654146"/>
              </p:ext>
            </p:extLst>
          </p:nvPr>
        </p:nvGraphicFramePr>
        <p:xfrm>
          <a:off x="609600" y="1095571"/>
          <a:ext cx="7772400" cy="518619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DEE01D54-B32A-6D50-6D08-38E1647AE9A0}"/>
              </a:ext>
            </a:extLst>
          </p:cNvPr>
          <p:cNvSpPr>
            <a:spLocks noGrp="1"/>
          </p:cNvSpPr>
          <p:nvPr>
            <p:ph type="sldNum" sz="quarter" idx="12"/>
          </p:nvPr>
        </p:nvSpPr>
        <p:spPr/>
        <p:txBody>
          <a:bodyPr/>
          <a:lstStyle/>
          <a:p>
            <a:pPr>
              <a:defRPr/>
            </a:pPr>
            <a:fld id="{9347AF42-4D0B-4CBB-992A-BBF00543BF2E}" type="slidenum">
              <a:rPr lang="en-US" smtClean="0"/>
              <a:pPr>
                <a:defRPr/>
              </a:pPr>
              <a:t>19</a:t>
            </a:fld>
            <a:endParaRPr lang="en-US"/>
          </a:p>
        </p:txBody>
      </p:sp>
      <p:sp>
        <p:nvSpPr>
          <p:cNvPr id="3" name="TextBox 2">
            <a:extLst>
              <a:ext uri="{FF2B5EF4-FFF2-40B4-BE49-F238E27FC236}">
                <a16:creationId xmlns:a16="http://schemas.microsoft.com/office/drawing/2014/main" id="{A97E835D-6A61-EEEB-4D75-24CA9D957EB2}"/>
              </a:ext>
            </a:extLst>
          </p:cNvPr>
          <p:cNvSpPr txBox="1"/>
          <p:nvPr/>
        </p:nvSpPr>
        <p:spPr>
          <a:xfrm>
            <a:off x="1020271" y="990600"/>
            <a:ext cx="7209329" cy="369332"/>
          </a:xfrm>
          <a:prstGeom prst="rect">
            <a:avLst/>
          </a:prstGeom>
          <a:solidFill>
            <a:schemeClr val="accent5"/>
          </a:solidFill>
        </p:spPr>
        <p:txBody>
          <a:bodyPr wrap="square" rtlCol="0">
            <a:spAutoFit/>
          </a:bodyPr>
          <a:lstStyle/>
          <a:p>
            <a:pPr algn="ctr"/>
            <a:r>
              <a:rPr lang="en-US" dirty="0"/>
              <a:t>Successive </a:t>
            </a:r>
            <a:r>
              <a:rPr lang="en-US" dirty="0">
                <a:latin typeface="Calibri" panose="020F0502020204030204" pitchFamily="34" charset="0"/>
                <a:ea typeface="Calibri" panose="020F0502020204030204" pitchFamily="34" charset="0"/>
                <a:cs typeface="Calibri" panose="020F0502020204030204" pitchFamily="34" charset="0"/>
              </a:rPr>
              <a:t>generations</a:t>
            </a:r>
            <a:r>
              <a:rPr lang="en-US" dirty="0"/>
              <a:t> are becoming more postmaterialist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019800" cy="639762"/>
          </a:xfrm>
          <a:ln w="28575">
            <a:solidFill>
              <a:srgbClr val="0070C0"/>
            </a:solidFill>
          </a:ln>
        </p:spPr>
        <p:txBody>
          <a:bodyPr/>
          <a:lstStyle/>
          <a:p>
            <a:r>
              <a:rPr lang="en-US" sz="2800">
                <a:solidFill>
                  <a:srgbClr val="C00000"/>
                </a:solidFill>
                <a:latin typeface="Calibri" panose="020F0502020204030204" pitchFamily="34" charset="0"/>
                <a:cs typeface="Calibri" panose="020F0502020204030204" pitchFamily="34" charset="0"/>
              </a:rPr>
              <a:t>The Questions</a:t>
            </a:r>
            <a:endParaRPr lang="en-US" sz="2800"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43000" y="1295400"/>
            <a:ext cx="7543800" cy="4983163"/>
          </a:xfrm>
        </p:spPr>
        <p:txBody>
          <a:bodyPr/>
          <a:lstStyle/>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pPr marL="0" indent="0">
              <a:buNone/>
            </a:pPr>
            <a:endParaRPr lang="en-US" sz="2000" dirty="0"/>
          </a:p>
        </p:txBody>
      </p:sp>
      <p:graphicFrame>
        <p:nvGraphicFramePr>
          <p:cNvPr id="4" name="Diagram 3">
            <a:extLst>
              <a:ext uri="{FF2B5EF4-FFF2-40B4-BE49-F238E27FC236}">
                <a16:creationId xmlns:a16="http://schemas.microsoft.com/office/drawing/2014/main" id="{0AE21BC0-3E14-750D-37AB-AE69C9B0ADE7}"/>
              </a:ext>
            </a:extLst>
          </p:cNvPr>
          <p:cNvGraphicFramePr/>
          <p:nvPr/>
        </p:nvGraphicFramePr>
        <p:xfrm>
          <a:off x="1524000" y="1143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7C9B4DA9-FC6C-4768-909D-EB2FB9C3637D}"/>
              </a:ext>
            </a:extLst>
          </p:cNvPr>
          <p:cNvSpPr>
            <a:spLocks noGrp="1"/>
          </p:cNvSpPr>
          <p:nvPr>
            <p:ph type="sldNum" sz="quarter" idx="12"/>
          </p:nvPr>
        </p:nvSpPr>
        <p:spPr/>
        <p:txBody>
          <a:bodyPr/>
          <a:lstStyle/>
          <a:p>
            <a:pPr>
              <a:defRPr/>
            </a:pPr>
            <a:fld id="{6991C954-D194-40BE-B7C8-6297EF250C1E}" type="slidenum">
              <a:rPr lang="en-US" smtClean="0"/>
              <a:pPr>
                <a:defRPr/>
              </a:pPr>
              <a:t>2</a:t>
            </a:fld>
            <a:endParaRPr lang="en-US"/>
          </a:p>
        </p:txBody>
      </p:sp>
    </p:spTree>
    <p:extLst>
      <p:ext uri="{BB962C8B-B14F-4D97-AF65-F5344CB8AC3E}">
        <p14:creationId xmlns:p14="http://schemas.microsoft.com/office/powerpoint/2010/main" val="5671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ln w="28575">
            <a:solidFill>
              <a:srgbClr val="0070C0"/>
            </a:solidFill>
          </a:ln>
        </p:spPr>
        <p:txBody>
          <a:bodyPr/>
          <a:lstStyle/>
          <a:p>
            <a:r>
              <a:rPr lang="en-US" sz="2800" dirty="0">
                <a:solidFill>
                  <a:srgbClr val="C00000"/>
                </a:solidFill>
                <a:latin typeface="Calibri" panose="020F0502020204030204" pitchFamily="34" charset="0"/>
                <a:cs typeface="Calibri" panose="020F0502020204030204" pitchFamily="34" charset="0"/>
              </a:rPr>
              <a:t>Expected Consequences of Value Change</a:t>
            </a:r>
          </a:p>
        </p:txBody>
      </p:sp>
      <p:sp>
        <p:nvSpPr>
          <p:cNvPr id="4" name="Slide Number Placeholder 3">
            <a:extLst>
              <a:ext uri="{FF2B5EF4-FFF2-40B4-BE49-F238E27FC236}">
                <a16:creationId xmlns:a16="http://schemas.microsoft.com/office/drawing/2014/main" id="{0888BB8F-15AE-67AE-ED92-88BA09CD0C5B}"/>
              </a:ext>
            </a:extLst>
          </p:cNvPr>
          <p:cNvSpPr>
            <a:spLocks noGrp="1"/>
          </p:cNvSpPr>
          <p:nvPr>
            <p:ph type="sldNum" sz="quarter" idx="12"/>
          </p:nvPr>
        </p:nvSpPr>
        <p:spPr/>
        <p:txBody>
          <a:bodyPr/>
          <a:lstStyle/>
          <a:p>
            <a:pPr>
              <a:defRPr/>
            </a:pPr>
            <a:fld id="{6991C954-D194-40BE-B7C8-6297EF250C1E}" type="slidenum">
              <a:rPr lang="en-US" smtClean="0"/>
              <a:pPr>
                <a:defRPr/>
              </a:pPr>
              <a:t>20</a:t>
            </a:fld>
            <a:endParaRPr lang="en-US" dirty="0"/>
          </a:p>
        </p:txBody>
      </p:sp>
      <p:graphicFrame>
        <p:nvGraphicFramePr>
          <p:cNvPr id="5" name="Diagram 4">
            <a:extLst>
              <a:ext uri="{FF2B5EF4-FFF2-40B4-BE49-F238E27FC236}">
                <a16:creationId xmlns:a16="http://schemas.microsoft.com/office/drawing/2014/main" id="{9188685A-5861-9763-EE78-C5FA225E22EC}"/>
              </a:ext>
            </a:extLst>
          </p:cNvPr>
          <p:cNvGraphicFramePr/>
          <p:nvPr/>
        </p:nvGraphicFramePr>
        <p:xfrm>
          <a:off x="1257300" y="1104900"/>
          <a:ext cx="6629400" cy="4949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9B3FBA4-1125-AA8E-966C-183C5FD4421F}"/>
              </a:ext>
            </a:extLst>
          </p:cNvPr>
          <p:cNvSpPr txBox="1"/>
          <p:nvPr/>
        </p:nvSpPr>
        <p:spPr>
          <a:xfrm>
            <a:off x="1905000" y="6202362"/>
            <a:ext cx="5536301" cy="400110"/>
          </a:xfrm>
          <a:prstGeom prst="rect">
            <a:avLst/>
          </a:prstGeom>
          <a:solidFill>
            <a:schemeClr val="accent5"/>
          </a:solidFill>
          <a:ln>
            <a:noFill/>
          </a:ln>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In short, many of the factors examined in this book.</a:t>
            </a:r>
          </a:p>
        </p:txBody>
      </p:sp>
    </p:spTree>
    <p:extLst>
      <p:ext uri="{BB962C8B-B14F-4D97-AF65-F5344CB8AC3E}">
        <p14:creationId xmlns:p14="http://schemas.microsoft.com/office/powerpoint/2010/main" val="257216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84300" y="381000"/>
            <a:ext cx="6629400" cy="762000"/>
          </a:xfrm>
          <a:ln w="28575">
            <a:solidFill>
              <a:srgbClr val="0070C0"/>
            </a:solidFill>
          </a:ln>
        </p:spPr>
        <p:txBody>
          <a:bodyPr>
            <a:normAutofit/>
          </a:bodyPr>
          <a:lstStyle/>
          <a:p>
            <a:pPr algn="ctr">
              <a:defRPr/>
            </a:pPr>
            <a:r>
              <a:rPr lang="en-US" sz="2800" dirty="0">
                <a:solidFill>
                  <a:srgbClr val="C00000"/>
                </a:solidFill>
                <a:latin typeface="Calibri" panose="020F0502020204030204" pitchFamily="34" charset="0"/>
                <a:cs typeface="Calibri" panose="020F0502020204030204" pitchFamily="34" charset="0"/>
              </a:rPr>
              <a:t>Two Possible Models of Social Change</a:t>
            </a:r>
          </a:p>
        </p:txBody>
      </p:sp>
      <p:sp>
        <p:nvSpPr>
          <p:cNvPr id="41987" name="Rectangle 3"/>
          <p:cNvSpPr>
            <a:spLocks noGrp="1" noChangeArrowheads="1"/>
          </p:cNvSpPr>
          <p:nvPr>
            <p:ph idx="1"/>
          </p:nvPr>
        </p:nvSpPr>
        <p:spPr>
          <a:xfrm>
            <a:off x="1384300" y="1676400"/>
            <a:ext cx="6629400" cy="3657600"/>
          </a:xfrm>
        </p:spPr>
        <p:txBody>
          <a:bodyPr/>
          <a:lstStyle/>
          <a:p>
            <a:pPr>
              <a:lnSpc>
                <a:spcPct val="90000"/>
              </a:lnSpc>
            </a:pPr>
            <a:r>
              <a:rPr lang="en-US" sz="2400" dirty="0" err="1">
                <a:solidFill>
                  <a:srgbClr val="CC3300"/>
                </a:solidFill>
                <a:latin typeface="Calibri" panose="020F0502020204030204" pitchFamily="34" charset="0"/>
                <a:cs typeface="Calibri" panose="020F0502020204030204" pitchFamily="34" charset="0"/>
              </a:rPr>
              <a:t>Postmaterial</a:t>
            </a:r>
            <a:r>
              <a:rPr lang="en-US" sz="2400" dirty="0">
                <a:solidFill>
                  <a:srgbClr val="CC3300"/>
                </a:solidFill>
                <a:latin typeface="Calibri" panose="020F0502020204030204" pitchFamily="34" charset="0"/>
                <a:cs typeface="Calibri" panose="020F0502020204030204" pitchFamily="34" charset="0"/>
              </a:rPr>
              <a:t> optimism: </a:t>
            </a:r>
            <a:r>
              <a:rPr lang="en-US" sz="2400" dirty="0">
                <a:latin typeface="Calibri" panose="020F0502020204030204" pitchFamily="34" charset="0"/>
                <a:cs typeface="Calibri" panose="020F0502020204030204" pitchFamily="34" charset="0"/>
              </a:rPr>
              <a:t>Social change improves the quality of citizenship and thus improves the quality of democracy.</a:t>
            </a:r>
          </a:p>
          <a:p>
            <a:pPr>
              <a:lnSpc>
                <a:spcPct val="90000"/>
              </a:lnSpc>
            </a:pPr>
            <a:endParaRPr lang="en-US" sz="2400" dirty="0">
              <a:solidFill>
                <a:srgbClr val="008000"/>
              </a:solidFill>
              <a:latin typeface="Calibri" panose="020F0502020204030204" pitchFamily="34" charset="0"/>
              <a:cs typeface="Calibri" panose="020F0502020204030204" pitchFamily="34" charset="0"/>
            </a:endParaRPr>
          </a:p>
          <a:p>
            <a:pPr>
              <a:lnSpc>
                <a:spcPct val="90000"/>
              </a:lnSpc>
            </a:pPr>
            <a:r>
              <a:rPr lang="en-US" sz="2400" dirty="0">
                <a:solidFill>
                  <a:srgbClr val="CC3300"/>
                </a:solidFill>
                <a:latin typeface="Calibri" panose="020F0502020204030204" pitchFamily="34" charset="0"/>
                <a:cs typeface="Calibri" panose="020F0502020204030204" pitchFamily="34" charset="0"/>
              </a:rPr>
              <a:t>Rival theory: </a:t>
            </a:r>
            <a:r>
              <a:rPr lang="en-US" sz="2400" dirty="0">
                <a:latin typeface="Calibri" panose="020F0502020204030204" pitchFamily="34" charset="0"/>
                <a:cs typeface="Calibri" panose="020F0502020204030204" pitchFamily="34" charset="0"/>
              </a:rPr>
              <a:t>Social change is harming the quality of citizenship by focusing on individual desires instead of our collective and basic needs.</a:t>
            </a:r>
          </a:p>
          <a:p>
            <a:pPr>
              <a:lnSpc>
                <a:spcPct val="90000"/>
              </a:lnSpc>
            </a:pPr>
            <a:endParaRPr lang="en-US" sz="2400" dirty="0">
              <a:latin typeface="Calibri" panose="020F0502020204030204" pitchFamily="34" charset="0"/>
              <a:cs typeface="Calibri" panose="020F0502020204030204" pitchFamily="34" charset="0"/>
            </a:endParaRPr>
          </a:p>
          <a:p>
            <a:pPr>
              <a:lnSpc>
                <a:spcPct val="90000"/>
              </a:lnSpc>
            </a:pPr>
            <a:r>
              <a:rPr lang="en-US" sz="2400" dirty="0">
                <a:latin typeface="Calibri" panose="020F0502020204030204" pitchFamily="34" charset="0"/>
                <a:cs typeface="Calibri" panose="020F0502020204030204" pitchFamily="34" charset="0"/>
              </a:rPr>
              <a:t>Stay tuned to further chapters . . </a:t>
            </a:r>
            <a:r>
              <a:rPr lang="en-US" sz="2400" b="1" dirty="0">
                <a:latin typeface="Calibri" panose="020F0502020204030204" pitchFamily="34" charset="0"/>
                <a:cs typeface="Calibri" panose="020F0502020204030204" pitchFamily="34" charset="0"/>
              </a:rPr>
              <a:t>.</a:t>
            </a:r>
          </a:p>
        </p:txBody>
      </p:sp>
      <p:sp>
        <p:nvSpPr>
          <p:cNvPr id="2" name="Slide Number Placeholder 1">
            <a:extLst>
              <a:ext uri="{FF2B5EF4-FFF2-40B4-BE49-F238E27FC236}">
                <a16:creationId xmlns:a16="http://schemas.microsoft.com/office/drawing/2014/main" id="{4B15BC2A-5D04-34E8-BC6A-BDCF61BB1921}"/>
              </a:ext>
            </a:extLst>
          </p:cNvPr>
          <p:cNvSpPr>
            <a:spLocks noGrp="1"/>
          </p:cNvSpPr>
          <p:nvPr>
            <p:ph type="sldNum" sz="quarter" idx="12"/>
          </p:nvPr>
        </p:nvSpPr>
        <p:spPr/>
        <p:txBody>
          <a:bodyPr/>
          <a:lstStyle/>
          <a:p>
            <a:pPr>
              <a:defRPr/>
            </a:pPr>
            <a:fld id="{6991C954-D194-40BE-B7C8-6297EF250C1E}" type="slidenum">
              <a:rPr lang="en-US" smtClean="0"/>
              <a:pPr>
                <a:defRPr/>
              </a:pPr>
              <a:t>21</a:t>
            </a:fld>
            <a:endParaRPr lang="en-US" dirty="0"/>
          </a:p>
        </p:txBody>
      </p:sp>
    </p:spTree>
    <p:extLst>
      <p:ext uri="{BB962C8B-B14F-4D97-AF65-F5344CB8AC3E}">
        <p14:creationId xmlns:p14="http://schemas.microsoft.com/office/powerpoint/2010/main" val="1495902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 calcmode="lin" valueType="num">
                                      <p:cBhvr additive="base">
                                        <p:cTn id="19"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762000" y="533401"/>
            <a:ext cx="7772400" cy="1066800"/>
          </a:xfrm>
        </p:spPr>
        <p:txBody>
          <a:bodyPr/>
          <a:lstStyle/>
          <a:p>
            <a:pPr eaLnBrk="1" hangingPunct="1"/>
            <a:r>
              <a:rPr lang="en-US" altLang="en-US" sz="2800" dirty="0">
                <a:solidFill>
                  <a:srgbClr val="C00000"/>
                </a:solidFill>
                <a:latin typeface="Calibri" panose="020F0502020204030204" pitchFamily="34" charset="0"/>
                <a:cs typeface="Calibri" panose="020F0502020204030204" pitchFamily="34" charset="0"/>
              </a:rPr>
              <a:t>The</a:t>
            </a:r>
            <a:r>
              <a:rPr lang="en-US" altLang="en-US" sz="2800" b="1" dirty="0">
                <a:solidFill>
                  <a:srgbClr val="C00000"/>
                </a:solidFill>
                <a:latin typeface="Calibri" panose="020F0502020204030204" pitchFamily="34" charset="0"/>
                <a:cs typeface="Calibri" panose="020F0502020204030204" pitchFamily="34" charset="0"/>
              </a:rPr>
              <a:t> </a:t>
            </a:r>
            <a:r>
              <a:rPr lang="en-US" altLang="en-US" sz="2800" dirty="0">
                <a:solidFill>
                  <a:srgbClr val="C00000"/>
                </a:solidFill>
                <a:latin typeface="Calibri" panose="020F0502020204030204" pitchFamily="34" charset="0"/>
                <a:cs typeface="Calibri" panose="020F0502020204030204" pitchFamily="34" charset="0"/>
              </a:rPr>
              <a:t>End</a:t>
            </a:r>
          </a:p>
        </p:txBody>
      </p:sp>
      <p:sp>
        <p:nvSpPr>
          <p:cNvPr id="2" name="Slide Number Placeholder 1">
            <a:extLst>
              <a:ext uri="{FF2B5EF4-FFF2-40B4-BE49-F238E27FC236}">
                <a16:creationId xmlns:a16="http://schemas.microsoft.com/office/drawing/2014/main" id="{E7BE3CD2-6DE2-1894-C78A-3C25F185D134}"/>
              </a:ext>
            </a:extLst>
          </p:cNvPr>
          <p:cNvSpPr>
            <a:spLocks noGrp="1"/>
          </p:cNvSpPr>
          <p:nvPr>
            <p:ph type="sldNum" sz="quarter" idx="12"/>
          </p:nvPr>
        </p:nvSpPr>
        <p:spPr/>
        <p:txBody>
          <a:bodyPr/>
          <a:lstStyle/>
          <a:p>
            <a:pPr>
              <a:defRPr/>
            </a:pPr>
            <a:fld id="{9347AF42-4D0B-4CBB-992A-BBF00543BF2E}" type="slidenum">
              <a:rPr lang="en-US" smtClean="0"/>
              <a:pPr>
                <a:defRPr/>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E868-B704-19D4-C8CB-FDA3CEBD1725}"/>
              </a:ext>
            </a:extLst>
          </p:cNvPr>
          <p:cNvSpPr>
            <a:spLocks noGrp="1"/>
          </p:cNvSpPr>
          <p:nvPr>
            <p:ph type="title"/>
          </p:nvPr>
        </p:nvSpPr>
        <p:spPr>
          <a:xfrm>
            <a:off x="1004887" y="914400"/>
            <a:ext cx="4953000" cy="1143000"/>
          </a:xfrm>
          <a:ln w="28575">
            <a:solidFill>
              <a:srgbClr val="0070C0"/>
            </a:solidFill>
          </a:ln>
        </p:spPr>
        <p:txBody>
          <a:bodyPr/>
          <a:lstStyle/>
          <a:p>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Interview with Ronald Inglehart</a:t>
            </a:r>
          </a:p>
        </p:txBody>
      </p:sp>
      <p:pic>
        <p:nvPicPr>
          <p:cNvPr id="6" name="Picture 5">
            <a:extLst>
              <a:ext uri="{FF2B5EF4-FFF2-40B4-BE49-F238E27FC236}">
                <a16:creationId xmlns:a16="http://schemas.microsoft.com/office/drawing/2014/main" id="{C5344053-64E5-0933-F108-40D789F39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443" y="2514600"/>
            <a:ext cx="5091113" cy="2814638"/>
          </a:xfrm>
          <a:prstGeom prst="rect">
            <a:avLst/>
          </a:prstGeom>
        </p:spPr>
      </p:pic>
      <p:sp>
        <p:nvSpPr>
          <p:cNvPr id="7" name="Slide Number Placeholder 6">
            <a:extLst>
              <a:ext uri="{FF2B5EF4-FFF2-40B4-BE49-F238E27FC236}">
                <a16:creationId xmlns:a16="http://schemas.microsoft.com/office/drawing/2014/main" id="{9BDF88BF-7E2E-E9CA-1438-0C331D0F992D}"/>
              </a:ext>
            </a:extLst>
          </p:cNvPr>
          <p:cNvSpPr>
            <a:spLocks noGrp="1"/>
          </p:cNvSpPr>
          <p:nvPr>
            <p:ph type="sldNum" sz="quarter" idx="12"/>
          </p:nvPr>
        </p:nvSpPr>
        <p:spPr/>
        <p:txBody>
          <a:bodyPr/>
          <a:lstStyle/>
          <a:p>
            <a:pPr>
              <a:defRPr/>
            </a:pPr>
            <a:fld id="{6991C954-D194-40BE-B7C8-6297EF250C1E}" type="slidenum">
              <a:rPr lang="en-US" smtClean="0"/>
              <a:pPr>
                <a:defRPr/>
              </a:pPr>
              <a:t>3</a:t>
            </a:fld>
            <a:endParaRPr lang="en-US"/>
          </a:p>
        </p:txBody>
      </p:sp>
      <p:sp>
        <p:nvSpPr>
          <p:cNvPr id="4" name="TextBox 3">
            <a:extLst>
              <a:ext uri="{FF2B5EF4-FFF2-40B4-BE49-F238E27FC236}">
                <a16:creationId xmlns:a16="http://schemas.microsoft.com/office/drawing/2014/main" id="{4C4B3C20-8928-A7C0-916D-CE3FEBB3FA3D}"/>
              </a:ext>
            </a:extLst>
          </p:cNvPr>
          <p:cNvSpPr txBox="1"/>
          <p:nvPr/>
        </p:nvSpPr>
        <p:spPr>
          <a:xfrm>
            <a:off x="6527260" y="1558038"/>
            <a:ext cx="1821974" cy="369332"/>
          </a:xfrm>
          <a:prstGeom prst="rect">
            <a:avLst/>
          </a:prstGeom>
          <a:noFill/>
          <a:ln w="38100">
            <a:solidFill>
              <a:srgbClr val="0070C0"/>
            </a:solidFill>
          </a:ln>
        </p:spPr>
        <p:txBody>
          <a:bodyPr wrap="none" rtlCol="0">
            <a:spAutoFit/>
          </a:bodyPr>
          <a:lstStyle/>
          <a:p>
            <a:r>
              <a:rPr lang="en-US" dirty="0"/>
              <a:t>View video </a:t>
            </a:r>
            <a:r>
              <a:rPr lang="en-US" dirty="0">
                <a:hlinkClick r:id="rId3"/>
              </a:rPr>
              <a:t>here</a:t>
            </a:r>
            <a:endParaRPr lang="en-US" dirty="0"/>
          </a:p>
        </p:txBody>
      </p:sp>
      <p:sp>
        <p:nvSpPr>
          <p:cNvPr id="5" name="Content Placeholder 2">
            <a:extLst>
              <a:ext uri="{FF2B5EF4-FFF2-40B4-BE49-F238E27FC236}">
                <a16:creationId xmlns:a16="http://schemas.microsoft.com/office/drawing/2014/main" id="{AAB90D3F-BBF3-6B7D-ED2E-36C348D5267E}"/>
              </a:ext>
            </a:extLst>
          </p:cNvPr>
          <p:cNvSpPr txBox="1">
            <a:spLocks/>
          </p:cNvSpPr>
          <p:nvPr/>
        </p:nvSpPr>
        <p:spPr bwMode="auto">
          <a:xfrm>
            <a:off x="2514599" y="6199289"/>
            <a:ext cx="41148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400" kern="0" dirty="0">
                <a:latin typeface="Calibri" panose="020F0502020204030204" pitchFamily="34" charset="0"/>
                <a:ea typeface="Calibri" panose="020F0502020204030204" pitchFamily="34" charset="0"/>
                <a:cs typeface="Calibri" panose="020F0502020204030204" pitchFamily="34" charset="0"/>
              </a:rPr>
              <a:t>https://www.youtube.com/watch?v=ibQk4wjopOA</a:t>
            </a:r>
          </a:p>
        </p:txBody>
      </p:sp>
    </p:spTree>
    <p:extLst>
      <p:ext uri="{BB962C8B-B14F-4D97-AF65-F5344CB8AC3E}">
        <p14:creationId xmlns:p14="http://schemas.microsoft.com/office/powerpoint/2010/main" val="406375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229600" cy="639762"/>
          </a:xfrm>
          <a:ln w="28575">
            <a:solidFill>
              <a:srgbClr val="0070C0"/>
            </a:solidFill>
          </a:ln>
        </p:spPr>
        <p:txBody>
          <a:bodyPr/>
          <a:lstStyle/>
          <a:p>
            <a:r>
              <a:rPr lang="en-US" sz="2800" dirty="0">
                <a:solidFill>
                  <a:srgbClr val="C00000"/>
                </a:solidFill>
                <a:latin typeface="Calibri" panose="020F0502020204030204" pitchFamily="34" charset="0"/>
                <a:cs typeface="Calibri" panose="020F0502020204030204" pitchFamily="34" charset="0"/>
              </a:rPr>
              <a:t>Social</a:t>
            </a:r>
            <a:r>
              <a:rPr lang="en-US" sz="2800" b="1" dirty="0">
                <a:solidFill>
                  <a:srgbClr val="C00000"/>
                </a:solidFill>
                <a:latin typeface="Calibri" panose="020F0502020204030204" pitchFamily="34" charset="0"/>
                <a:cs typeface="Calibri" panose="020F0502020204030204" pitchFamily="34" charset="0"/>
              </a:rPr>
              <a:t> </a:t>
            </a:r>
            <a:r>
              <a:rPr lang="en-US" sz="2800" dirty="0">
                <a:solidFill>
                  <a:srgbClr val="C00000"/>
                </a:solidFill>
                <a:latin typeface="Calibri" panose="020F0502020204030204" pitchFamily="34" charset="0"/>
                <a:cs typeface="Calibri" panose="020F0502020204030204" pitchFamily="34" charset="0"/>
              </a:rPr>
              <a:t>Modernization Thesis</a:t>
            </a:r>
          </a:p>
        </p:txBody>
      </p:sp>
      <p:sp>
        <p:nvSpPr>
          <p:cNvPr id="4" name="Rectangle 3"/>
          <p:cNvSpPr>
            <a:spLocks noGrp="1" noChangeArrowheads="1"/>
          </p:cNvSpPr>
          <p:nvPr>
            <p:ph idx="1"/>
          </p:nvPr>
        </p:nvSpPr>
        <p:spPr>
          <a:xfrm>
            <a:off x="7239000" y="1859009"/>
            <a:ext cx="1447800" cy="3551191"/>
          </a:xfrm>
        </p:spPr>
        <p:txBody>
          <a:bodyPr/>
          <a:lstStyle/>
          <a:p>
            <a:pPr marL="0" indent="0">
              <a:spcAft>
                <a:spcPts val="1200"/>
              </a:spcAft>
              <a:buNone/>
            </a:pPr>
            <a:r>
              <a:rPr lang="en-US" sz="2200" dirty="0">
                <a:latin typeface="Calibri" panose="020F0502020204030204" pitchFamily="34" charset="0"/>
                <a:ea typeface="Calibri" panose="020F0502020204030204" pitchFamily="34" charset="0"/>
                <a:cs typeface="Calibri" panose="020F0502020204030204" pitchFamily="34" charset="0"/>
              </a:rPr>
              <a:t>Societies and citizens are changing in many ways</a:t>
            </a:r>
          </a:p>
        </p:txBody>
      </p:sp>
      <p:graphicFrame>
        <p:nvGraphicFramePr>
          <p:cNvPr id="3" name="Diagram 2">
            <a:extLst>
              <a:ext uri="{FF2B5EF4-FFF2-40B4-BE49-F238E27FC236}">
                <a16:creationId xmlns:a16="http://schemas.microsoft.com/office/drawing/2014/main" id="{08C7F875-B71D-4BDE-CE37-C70C74681012}"/>
              </a:ext>
            </a:extLst>
          </p:cNvPr>
          <p:cNvGraphicFramePr/>
          <p:nvPr>
            <p:extLst>
              <p:ext uri="{D42A27DB-BD31-4B8C-83A1-F6EECF244321}">
                <p14:modId xmlns:p14="http://schemas.microsoft.com/office/powerpoint/2010/main" val="818402178"/>
              </p:ext>
            </p:extLst>
          </p:nvPr>
        </p:nvGraphicFramePr>
        <p:xfrm>
          <a:off x="465292" y="922356"/>
          <a:ext cx="6641538" cy="5707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6F2C8B5C-DCF9-494E-04F3-E7CE92B8BD97}"/>
              </a:ext>
            </a:extLst>
          </p:cNvPr>
          <p:cNvSpPr>
            <a:spLocks noGrp="1"/>
          </p:cNvSpPr>
          <p:nvPr>
            <p:ph type="sldNum" sz="quarter" idx="12"/>
          </p:nvPr>
        </p:nvSpPr>
        <p:spPr/>
        <p:txBody>
          <a:bodyPr/>
          <a:lstStyle/>
          <a:p>
            <a:pPr>
              <a:defRPr/>
            </a:pPr>
            <a:fld id="{6991C954-D194-40BE-B7C8-6297EF250C1E}" type="slidenum">
              <a:rPr lang="en-US" smtClean="0"/>
              <a:pPr>
                <a:defRPr/>
              </a:pPr>
              <a:t>4</a:t>
            </a:fld>
            <a:endParaRPr lang="en-US" dirty="0"/>
          </a:p>
        </p:txBody>
      </p:sp>
    </p:spTree>
    <p:extLst>
      <p:ext uri="{BB962C8B-B14F-4D97-AF65-F5344CB8AC3E}">
        <p14:creationId xmlns:p14="http://schemas.microsoft.com/office/powerpoint/2010/main" val="31815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825625"/>
            <a:ext cx="8305800" cy="3813175"/>
          </a:xfrm>
        </p:spPr>
        <p:txBody>
          <a:bodyPr>
            <a:normAutofit/>
          </a:bodyPr>
          <a:lstStyle/>
          <a:p>
            <a:pPr algn="r">
              <a:lnSpc>
                <a:spcPct val="90000"/>
              </a:lnSpc>
              <a:buFontTx/>
              <a:buNone/>
              <a:defRPr/>
            </a:pPr>
            <a:r>
              <a:rPr lang="en-US" sz="2200" dirty="0">
                <a:solidFill>
                  <a:srgbClr val="CC3300"/>
                </a:solidFill>
                <a:latin typeface="Calibri" panose="020F0502020204030204" pitchFamily="34" charset="0"/>
                <a:ea typeface="Calibri" panose="020F0502020204030204" pitchFamily="34" charset="0"/>
                <a:cs typeface="Calibri" panose="020F0502020204030204" pitchFamily="34" charset="0"/>
              </a:rPr>
              <a:t>New Resources/Skills </a:t>
            </a:r>
          </a:p>
          <a:p>
            <a:pPr algn="r">
              <a:lnSpc>
                <a:spcPct val="90000"/>
              </a:lnSpc>
              <a:buFontTx/>
              <a:buNone/>
              <a:defRPr/>
            </a:pPr>
            <a:r>
              <a:rPr lang="en-US" sz="2200" dirty="0">
                <a:latin typeface="Calibri" panose="020F0502020204030204" pitchFamily="34" charset="0"/>
                <a:ea typeface="Calibri" panose="020F0502020204030204" pitchFamily="34" charset="0"/>
                <a:cs typeface="Calibri" panose="020F0502020204030204" pitchFamily="34" charset="0"/>
              </a:rPr>
              <a:t>(Cognitive Mobilization)</a:t>
            </a:r>
          </a:p>
          <a:p>
            <a:pPr>
              <a:lnSpc>
                <a:spcPct val="90000"/>
              </a:lnSpc>
              <a:defRPr/>
            </a:pPr>
            <a:endParaRPr lang="en-US" sz="2000" b="1" dirty="0">
              <a:solidFill>
                <a:srgbClr val="CC3300"/>
              </a:solidFill>
              <a:effectLst>
                <a:outerShdw blurRad="38100" dist="38100" dir="2700000" algn="tl">
                  <a:srgbClr val="000000"/>
                </a:outerShdw>
              </a:effectLst>
            </a:endParaRPr>
          </a:p>
          <a:p>
            <a:pPr>
              <a:lnSpc>
                <a:spcPct val="90000"/>
              </a:lnSpc>
              <a:defRPr/>
            </a:pPr>
            <a:endParaRPr lang="en-US" sz="2000" dirty="0">
              <a:solidFill>
                <a:srgbClr val="FF9900"/>
              </a:solidFill>
              <a:effectLst>
                <a:outerShdw blurRad="38100" dist="38100" dir="2700000" algn="tl">
                  <a:srgbClr val="000000"/>
                </a:outerShdw>
              </a:effectLst>
            </a:endParaRPr>
          </a:p>
          <a:p>
            <a:pPr>
              <a:lnSpc>
                <a:spcPct val="90000"/>
              </a:lnSpc>
              <a:buFontTx/>
              <a:buNone/>
              <a:defRPr/>
            </a:pPr>
            <a:r>
              <a:rPr lang="en-US" sz="2000" b="1" dirty="0">
                <a:solidFill>
                  <a:srgbClr val="CC3300"/>
                </a:solidFill>
                <a:effectLst>
                  <a:outerShdw blurRad="38100" dist="38100" dir="2700000" algn="tl">
                    <a:srgbClr val="000000"/>
                  </a:outerShdw>
                </a:effectLst>
              </a:rPr>
              <a:t>          </a:t>
            </a:r>
            <a:r>
              <a:rPr lang="en-US" sz="2200" dirty="0">
                <a:solidFill>
                  <a:srgbClr val="CC3300"/>
                </a:solidFill>
                <a:latin typeface="Calibri" panose="020F0502020204030204" pitchFamily="34" charset="0"/>
                <a:ea typeface="Calibri" panose="020F0502020204030204" pitchFamily="34" charset="0"/>
                <a:cs typeface="Calibri" panose="020F0502020204030204" pitchFamily="34" charset="0"/>
              </a:rPr>
              <a:t>Social </a:t>
            </a:r>
          </a:p>
          <a:p>
            <a:pPr>
              <a:lnSpc>
                <a:spcPct val="90000"/>
              </a:lnSpc>
              <a:buFontTx/>
              <a:buNone/>
              <a:defRPr/>
            </a:pPr>
            <a:r>
              <a:rPr lang="en-US" sz="2200" dirty="0">
                <a:solidFill>
                  <a:srgbClr val="CC3300"/>
                </a:solidFill>
                <a:latin typeface="Calibri" panose="020F0502020204030204" pitchFamily="34" charset="0"/>
                <a:ea typeface="Calibri" panose="020F0502020204030204" pitchFamily="34" charset="0"/>
                <a:cs typeface="Calibri" panose="020F0502020204030204" pitchFamily="34" charset="0"/>
              </a:rPr>
              <a:t>Modernization</a:t>
            </a:r>
          </a:p>
          <a:p>
            <a:pPr>
              <a:lnSpc>
                <a:spcPct val="90000"/>
              </a:lnSpc>
              <a:defRPr/>
            </a:pPr>
            <a:endParaRPr lang="en-US" sz="2000" dirty="0">
              <a:solidFill>
                <a:srgbClr val="CC3300"/>
              </a:solidFill>
              <a:effectLst>
                <a:outerShdw blurRad="38100" dist="38100" dir="2700000" algn="tl">
                  <a:srgbClr val="000000"/>
                </a:outerShdw>
              </a:effectLst>
            </a:endParaRPr>
          </a:p>
          <a:p>
            <a:pPr>
              <a:lnSpc>
                <a:spcPct val="90000"/>
              </a:lnSpc>
              <a:defRPr/>
            </a:pPr>
            <a:endParaRPr lang="en-US" sz="2000" dirty="0">
              <a:solidFill>
                <a:srgbClr val="CC3300"/>
              </a:solidFill>
              <a:effectLst>
                <a:outerShdw blurRad="38100" dist="38100" dir="2700000" algn="tl">
                  <a:srgbClr val="000000"/>
                </a:outerShdw>
              </a:effectLst>
            </a:endParaRPr>
          </a:p>
          <a:p>
            <a:pPr algn="r">
              <a:lnSpc>
                <a:spcPct val="90000"/>
              </a:lnSpc>
              <a:buFontTx/>
              <a:buNone/>
              <a:defRPr/>
            </a:pPr>
            <a:r>
              <a:rPr lang="en-US" sz="2200" dirty="0">
                <a:solidFill>
                  <a:srgbClr val="CC3300"/>
                </a:solidFill>
                <a:latin typeface="Calibri" panose="020F0502020204030204" pitchFamily="34" charset="0"/>
                <a:ea typeface="Calibri" panose="020F0502020204030204" pitchFamily="34" charset="0"/>
                <a:cs typeface="Calibri" panose="020F0502020204030204" pitchFamily="34" charset="0"/>
              </a:rPr>
              <a:t>New Postmaterial </a:t>
            </a:r>
          </a:p>
          <a:p>
            <a:pPr algn="r">
              <a:lnSpc>
                <a:spcPct val="90000"/>
              </a:lnSpc>
              <a:buFontTx/>
              <a:buNone/>
              <a:defRPr/>
            </a:pPr>
            <a:r>
              <a:rPr lang="en-US" sz="2200" dirty="0">
                <a:latin typeface="Calibri" panose="020F0502020204030204" pitchFamily="34" charset="0"/>
                <a:ea typeface="Calibri" panose="020F0502020204030204" pitchFamily="34" charset="0"/>
                <a:cs typeface="Calibri" panose="020F0502020204030204" pitchFamily="34" charset="0"/>
              </a:rPr>
              <a:t>(New Politics Values)</a:t>
            </a:r>
          </a:p>
          <a:p>
            <a:pPr>
              <a:lnSpc>
                <a:spcPct val="90000"/>
              </a:lnSpc>
              <a:defRPr/>
            </a:pPr>
            <a:endParaRPr lang="en-US" sz="2200" b="1" dirty="0">
              <a:solidFill>
                <a:srgbClr val="CC3300"/>
              </a:solidFill>
              <a:effectLst>
                <a:outerShdw blurRad="38100" dist="38100" dir="2700000" algn="tl">
                  <a:srgbClr val="000000"/>
                </a:outerShdw>
              </a:effectLst>
            </a:endParaRPr>
          </a:p>
        </p:txBody>
      </p:sp>
      <p:sp>
        <p:nvSpPr>
          <p:cNvPr id="5" name="Line 4"/>
          <p:cNvSpPr>
            <a:spLocks noChangeShapeType="1"/>
          </p:cNvSpPr>
          <p:nvPr/>
        </p:nvSpPr>
        <p:spPr bwMode="auto">
          <a:xfrm flipV="1">
            <a:off x="2590800" y="2133600"/>
            <a:ext cx="2819400" cy="126475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p:cNvSpPr>
            <a:spLocks noChangeShapeType="1"/>
          </p:cNvSpPr>
          <p:nvPr/>
        </p:nvSpPr>
        <p:spPr bwMode="auto">
          <a:xfrm>
            <a:off x="2590800" y="3657600"/>
            <a:ext cx="2971800" cy="10668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2"/>
          <p:cNvSpPr>
            <a:spLocks noGrp="1" noChangeArrowheads="1"/>
          </p:cNvSpPr>
          <p:nvPr>
            <p:ph type="title"/>
          </p:nvPr>
        </p:nvSpPr>
        <p:spPr>
          <a:xfrm>
            <a:off x="1447800" y="457200"/>
            <a:ext cx="6273800" cy="762000"/>
          </a:xfrm>
          <a:ln w="28575">
            <a:solidFill>
              <a:srgbClr val="0070C0"/>
            </a:solidFill>
          </a:ln>
        </p:spPr>
        <p:txBody>
          <a:bodyPr>
            <a:normAutofit/>
          </a:bodyPr>
          <a:lstStyle/>
          <a:p>
            <a:pPr algn="ctr">
              <a:defRPr/>
            </a:pPr>
            <a:r>
              <a:rPr lang="en-US" sz="2800" dirty="0">
                <a:solidFill>
                  <a:srgbClr val="C00000"/>
                </a:solidFill>
                <a:latin typeface="Calibri" panose="020F0502020204030204" pitchFamily="34" charset="0"/>
                <a:cs typeface="Calibri" panose="020F0502020204030204" pitchFamily="34" charset="0"/>
              </a:rPr>
              <a:t>Social Modernization Changes Citizens</a:t>
            </a:r>
          </a:p>
        </p:txBody>
      </p:sp>
      <p:sp>
        <p:nvSpPr>
          <p:cNvPr id="2" name="Slide Number Placeholder 1">
            <a:extLst>
              <a:ext uri="{FF2B5EF4-FFF2-40B4-BE49-F238E27FC236}">
                <a16:creationId xmlns:a16="http://schemas.microsoft.com/office/drawing/2014/main" id="{7AF65D7F-C2D3-40AC-D653-1EE7B6ECC44B}"/>
              </a:ext>
            </a:extLst>
          </p:cNvPr>
          <p:cNvSpPr>
            <a:spLocks noGrp="1"/>
          </p:cNvSpPr>
          <p:nvPr>
            <p:ph type="sldNum" sz="quarter" idx="12"/>
          </p:nvPr>
        </p:nvSpPr>
        <p:spPr/>
        <p:txBody>
          <a:bodyPr/>
          <a:lstStyle/>
          <a:p>
            <a:pPr>
              <a:defRPr/>
            </a:pPr>
            <a:fld id="{6991C954-D194-40BE-B7C8-6297EF250C1E}" type="slidenum">
              <a:rPr lang="en-US" smtClean="0"/>
              <a:pPr>
                <a:defRPr/>
              </a:pPr>
              <a:t>5</a:t>
            </a:fld>
            <a:endParaRPr lang="en-US"/>
          </a:p>
        </p:txBody>
      </p:sp>
    </p:spTree>
    <p:extLst>
      <p:ext uri="{BB962C8B-B14F-4D97-AF65-F5344CB8AC3E}">
        <p14:creationId xmlns:p14="http://schemas.microsoft.com/office/powerpoint/2010/main" val="370143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dissolve">
                                      <p:cBhvr>
                                        <p:cTn id="13" dur="500"/>
                                        <p:tgtEl>
                                          <p:spTgt spid="4">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dissolve">
                                      <p:cBhvr>
                                        <p:cTn id="16" dur="500"/>
                                        <p:tgtEl>
                                          <p:spTgt spid="4">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1371600"/>
            <a:ext cx="8229600" cy="4114800"/>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1200"/>
              </a:spcAft>
            </a:pPr>
            <a:r>
              <a:rPr lang="en-US" sz="2600" kern="0" dirty="0">
                <a:latin typeface="Calibri" panose="020F0502020204030204" pitchFamily="34" charset="0"/>
                <a:ea typeface="Calibri" panose="020F0502020204030204" pitchFamily="34" charset="0"/>
                <a:cs typeface="Calibri" panose="020F0502020204030204" pitchFamily="34" charset="0"/>
              </a:rPr>
              <a:t>Education levels: 2/3 of Americans in 1950s had less than HS degree, now 2/3 have some college.</a:t>
            </a:r>
          </a:p>
          <a:p>
            <a:pPr>
              <a:spcAft>
                <a:spcPts val="1200"/>
              </a:spcAft>
            </a:pPr>
            <a:r>
              <a:rPr lang="en-US" sz="2600" kern="0" dirty="0">
                <a:latin typeface="Calibri" panose="020F0502020204030204" pitchFamily="34" charset="0"/>
                <a:ea typeface="Calibri" panose="020F0502020204030204" pitchFamily="34" charset="0"/>
                <a:cs typeface="Calibri" panose="020F0502020204030204" pitchFamily="34" charset="0"/>
              </a:rPr>
              <a:t>Information: Only the </a:t>
            </a:r>
            <a:r>
              <a:rPr lang="en-US" sz="2600" i="1" kern="0" dirty="0">
                <a:latin typeface="Calibri" panose="020F0502020204030204" pitchFamily="34" charset="0"/>
                <a:ea typeface="Calibri" panose="020F0502020204030204" pitchFamily="34" charset="0"/>
                <a:cs typeface="Calibri" panose="020F0502020204030204" pitchFamily="34" charset="0"/>
              </a:rPr>
              <a:t>Star Trek </a:t>
            </a:r>
            <a:r>
              <a:rPr lang="en-US" sz="2600" kern="0" dirty="0">
                <a:latin typeface="Calibri" panose="020F0502020204030204" pitchFamily="34" charset="0"/>
                <a:ea typeface="Calibri" panose="020F0502020204030204" pitchFamily="34" charset="0"/>
                <a:cs typeface="Calibri" panose="020F0502020204030204" pitchFamily="34" charset="0"/>
              </a:rPr>
              <a:t>crew has more access to information than citizens today</a:t>
            </a:r>
            <a:r>
              <a:rPr lang="en-US" sz="2600" kern="0" dirty="0">
                <a:solidFill>
                  <a:srgbClr val="C00000"/>
                </a:solidFill>
                <a:latin typeface="Calibri" panose="020F0502020204030204" pitchFamily="34" charset="0"/>
                <a:ea typeface="Calibri" panose="020F0502020204030204" pitchFamily="34" charset="0"/>
                <a:cs typeface="Calibri" panose="020F0502020204030204" pitchFamily="34" charset="0"/>
              </a:rPr>
              <a:t>.</a:t>
            </a:r>
          </a:p>
          <a:p>
            <a:pPr>
              <a:spcAft>
                <a:spcPts val="1200"/>
              </a:spcAft>
            </a:pPr>
            <a:r>
              <a:rPr lang="en-US" sz="2600" u="sng" kern="0" dirty="0">
                <a:latin typeface="Calibri" panose="020F0502020204030204" pitchFamily="34" charset="0"/>
                <a:ea typeface="Calibri" panose="020F0502020204030204" pitchFamily="34" charset="0"/>
                <a:cs typeface="Calibri" panose="020F0502020204030204" pitchFamily="34" charset="0"/>
              </a:rPr>
              <a:t>IQ:</a:t>
            </a:r>
            <a:r>
              <a:rPr lang="en-US" sz="2600" kern="0" dirty="0">
                <a:latin typeface="Calibri" panose="020F0502020204030204" pitchFamily="34" charset="0"/>
                <a:ea typeface="Calibri" panose="020F0502020204030204" pitchFamily="34" charset="0"/>
                <a:cs typeface="Calibri" panose="020F0502020204030204" pitchFamily="34" charset="0"/>
              </a:rPr>
              <a:t> Average IQ has increased by 18 points over past 6 decades</a:t>
            </a:r>
          </a:p>
          <a:p>
            <a:pPr>
              <a:spcAft>
                <a:spcPts val="1200"/>
              </a:spcAft>
            </a:pPr>
            <a:r>
              <a:rPr lang="en-US" sz="2600" kern="0" dirty="0">
                <a:latin typeface="Calibri" panose="020F0502020204030204" pitchFamily="34" charset="0"/>
                <a:ea typeface="Calibri" panose="020F0502020204030204" pitchFamily="34" charset="0"/>
                <a:cs typeface="Calibri" panose="020F0502020204030204" pitchFamily="34" charset="0"/>
              </a:rPr>
              <a:t>Generation: Young citizens are the best educated, most informed, most cosmopolitan generation in human history.</a:t>
            </a:r>
          </a:p>
          <a:p>
            <a:pPr>
              <a:spcAft>
                <a:spcPts val="1200"/>
              </a:spcAft>
            </a:pPr>
            <a:r>
              <a:rPr lang="en-US" sz="2600" kern="0" dirty="0">
                <a:solidFill>
                  <a:srgbClr val="C00000"/>
                </a:solidFill>
                <a:latin typeface="Calibri" panose="020F0502020204030204" pitchFamily="34" charset="0"/>
                <a:ea typeface="Calibri" panose="020F0502020204030204" pitchFamily="34" charset="0"/>
                <a:cs typeface="Calibri" panose="020F0502020204030204" pitchFamily="34" charset="0"/>
              </a:rPr>
              <a:t>Consequence: Political sophistication and engagement should increase</a:t>
            </a:r>
          </a:p>
          <a:p>
            <a:endParaRPr lang="en-US" sz="2000" b="1" kern="0" dirty="0"/>
          </a:p>
        </p:txBody>
      </p:sp>
      <p:sp>
        <p:nvSpPr>
          <p:cNvPr id="3" name="Rectangle 2"/>
          <p:cNvSpPr txBox="1">
            <a:spLocks noChangeArrowheads="1"/>
          </p:cNvSpPr>
          <p:nvPr/>
        </p:nvSpPr>
        <p:spPr>
          <a:xfrm>
            <a:off x="609600" y="381000"/>
            <a:ext cx="7848600" cy="609600"/>
          </a:xfrm>
          <a:prstGeom prst="rect">
            <a:avLst/>
          </a:prstGeom>
          <a:ln w="28575">
            <a:solidFill>
              <a:srgbClr val="0070C0"/>
            </a:solidFill>
          </a:ln>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kern="0" dirty="0">
                <a:solidFill>
                  <a:srgbClr val="C00000"/>
                </a:solidFill>
                <a:latin typeface="Calibri" panose="020F0502020204030204" pitchFamily="34" charset="0"/>
                <a:ea typeface="Calibri" panose="020F0502020204030204" pitchFamily="34" charset="0"/>
                <a:cs typeface="Calibri" panose="020F0502020204030204" pitchFamily="34" charset="0"/>
              </a:rPr>
              <a:t>Cognitive Mobilization</a:t>
            </a:r>
          </a:p>
        </p:txBody>
      </p:sp>
      <p:sp>
        <p:nvSpPr>
          <p:cNvPr id="4" name="Slide Number Placeholder 3">
            <a:extLst>
              <a:ext uri="{FF2B5EF4-FFF2-40B4-BE49-F238E27FC236}">
                <a16:creationId xmlns:a16="http://schemas.microsoft.com/office/drawing/2014/main" id="{E0BC5D2B-E2BC-9305-7F2B-D82829323332}"/>
              </a:ext>
            </a:extLst>
          </p:cNvPr>
          <p:cNvSpPr>
            <a:spLocks noGrp="1"/>
          </p:cNvSpPr>
          <p:nvPr>
            <p:ph type="sldNum" sz="quarter" idx="12"/>
          </p:nvPr>
        </p:nvSpPr>
        <p:spPr/>
        <p:txBody>
          <a:bodyPr/>
          <a:lstStyle/>
          <a:p>
            <a:pPr>
              <a:defRPr/>
            </a:pPr>
            <a:fld id="{D46F6442-ADF0-48F2-8094-CC0033C55807}" type="slidenum">
              <a:rPr lang="en-US" smtClean="0"/>
              <a:pPr>
                <a:defRPr/>
              </a:pPr>
              <a:t>6</a:t>
            </a:fld>
            <a:endParaRPr lang="en-US"/>
          </a:p>
        </p:txBody>
      </p:sp>
    </p:spTree>
    <p:extLst>
      <p:ext uri="{BB962C8B-B14F-4D97-AF65-F5344CB8AC3E}">
        <p14:creationId xmlns:p14="http://schemas.microsoft.com/office/powerpoint/2010/main" val="5551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95400" y="1747244"/>
            <a:ext cx="6553200" cy="3733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u="sng" kern="0" dirty="0">
                <a:latin typeface="Calibri" panose="020F0502020204030204" pitchFamily="34" charset="0"/>
                <a:cs typeface="Calibri" panose="020F0502020204030204" pitchFamily="34" charset="0"/>
              </a:rPr>
              <a:t>Scarcity Hypothesis</a:t>
            </a:r>
            <a:r>
              <a:rPr lang="en-US" sz="2400" kern="0" dirty="0">
                <a:latin typeface="Calibri" panose="020F0502020204030204" pitchFamily="34" charset="0"/>
                <a:cs typeface="Calibri" panose="020F0502020204030204" pitchFamily="34" charset="0"/>
              </a:rPr>
              <a:t> (People value most what they don’t have, and take what they do have for granted)</a:t>
            </a:r>
          </a:p>
          <a:p>
            <a:endParaRPr lang="en-US" sz="2400" b="1" kern="0" dirty="0">
              <a:solidFill>
                <a:srgbClr val="008000"/>
              </a:solidFill>
              <a:latin typeface="Calibri" panose="020F0502020204030204" pitchFamily="34" charset="0"/>
              <a:cs typeface="Calibri" panose="020F0502020204030204" pitchFamily="34" charset="0"/>
            </a:endParaRPr>
          </a:p>
          <a:p>
            <a:r>
              <a:rPr lang="en-US" sz="2400" u="sng" kern="0" dirty="0">
                <a:latin typeface="Calibri" panose="020F0502020204030204" pitchFamily="34" charset="0"/>
                <a:cs typeface="Calibri" panose="020F0502020204030204" pitchFamily="34" charset="0"/>
              </a:rPr>
              <a:t>Socialization Hypothesis</a:t>
            </a:r>
            <a:r>
              <a:rPr lang="en-US" sz="2400" kern="0" dirty="0">
                <a:latin typeface="Calibri" panose="020F0502020204030204" pitchFamily="34" charset="0"/>
                <a:cs typeface="Calibri" panose="020F0502020204030204" pitchFamily="34" charset="0"/>
              </a:rPr>
              <a:t> (Values learned early in life tend to persist during the life cycle)</a:t>
            </a:r>
          </a:p>
          <a:p>
            <a:endParaRPr lang="en-US" sz="2400" b="1" kern="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Thus, as societal conditions change, citizens’ value priorities should also change.</a:t>
            </a:r>
          </a:p>
          <a:p>
            <a:endParaRPr lang="en-US" sz="2000" b="1" kern="0" dirty="0">
              <a:latin typeface="Calibri" panose="020F0502020204030204" pitchFamily="34" charset="0"/>
              <a:cs typeface="Calibri" panose="020F0502020204030204" pitchFamily="34" charset="0"/>
            </a:endParaRPr>
          </a:p>
        </p:txBody>
      </p:sp>
      <p:sp>
        <p:nvSpPr>
          <p:cNvPr id="3" name="Rectangle 2"/>
          <p:cNvSpPr txBox="1">
            <a:spLocks noChangeArrowheads="1"/>
          </p:cNvSpPr>
          <p:nvPr/>
        </p:nvSpPr>
        <p:spPr>
          <a:xfrm>
            <a:off x="1409700" y="338836"/>
            <a:ext cx="6324600" cy="684212"/>
          </a:xfrm>
          <a:prstGeom prst="rect">
            <a:avLst/>
          </a:prstGeom>
          <a:ln w="28575">
            <a:solidFill>
              <a:srgbClr val="0070C0"/>
            </a:solidFill>
          </a:ln>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kern="0" dirty="0">
                <a:solidFill>
                  <a:srgbClr val="C00000"/>
                </a:solidFill>
                <a:latin typeface="Calibri" panose="020F0502020204030204" pitchFamily="34" charset="0"/>
                <a:ea typeface="Calibri" panose="020F0502020204030204" pitchFamily="34" charset="0"/>
                <a:cs typeface="Calibri" panose="020F0502020204030204" pitchFamily="34" charset="0"/>
              </a:rPr>
              <a:t>Inglehart Model of Value Change</a:t>
            </a:r>
          </a:p>
        </p:txBody>
      </p:sp>
      <p:sp>
        <p:nvSpPr>
          <p:cNvPr id="5" name="Slide Number Placeholder 4">
            <a:extLst>
              <a:ext uri="{FF2B5EF4-FFF2-40B4-BE49-F238E27FC236}">
                <a16:creationId xmlns:a16="http://schemas.microsoft.com/office/drawing/2014/main" id="{B372C041-88D5-F8A8-13C1-88B720FA4249}"/>
              </a:ext>
            </a:extLst>
          </p:cNvPr>
          <p:cNvSpPr>
            <a:spLocks noGrp="1"/>
          </p:cNvSpPr>
          <p:nvPr>
            <p:ph type="sldNum" sz="quarter" idx="12"/>
          </p:nvPr>
        </p:nvSpPr>
        <p:spPr/>
        <p:txBody>
          <a:bodyPr/>
          <a:lstStyle/>
          <a:p>
            <a:pPr>
              <a:defRPr/>
            </a:pPr>
            <a:fld id="{D46F6442-ADF0-48F2-8094-CC0033C55807}" type="slidenum">
              <a:rPr lang="en-US" smtClean="0"/>
              <a:pPr>
                <a:defRPr/>
              </a:pPr>
              <a:t>7</a:t>
            </a:fld>
            <a:endParaRPr lang="en-US"/>
          </a:p>
        </p:txBody>
      </p:sp>
    </p:spTree>
    <p:extLst>
      <p:ext uri="{BB962C8B-B14F-4D97-AF65-F5344CB8AC3E}">
        <p14:creationId xmlns:p14="http://schemas.microsoft.com/office/powerpoint/2010/main" val="4632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ln w="28575">
            <a:solidFill>
              <a:srgbClr val="0070C0"/>
            </a:solidFill>
          </a:ln>
        </p:spPr>
        <p:txBody>
          <a:bodyPr/>
          <a:lstStyle/>
          <a:p>
            <a:r>
              <a:rPr lang="en-US" sz="2800" dirty="0">
                <a:solidFill>
                  <a:srgbClr val="C00000"/>
                </a:solidFill>
                <a:latin typeface="Calibri" panose="020F0502020204030204" pitchFamily="34" charset="0"/>
                <a:cs typeface="Calibri" panose="020F0502020204030204" pitchFamily="34" charset="0"/>
              </a:rPr>
              <a:t>Pinker on the Modernization Process</a:t>
            </a:r>
          </a:p>
        </p:txBody>
      </p:sp>
      <p:sp>
        <p:nvSpPr>
          <p:cNvPr id="3" name="Text Placeholder 2"/>
          <p:cNvSpPr>
            <a:spLocks noGrp="1"/>
          </p:cNvSpPr>
          <p:nvPr>
            <p:ph type="body" sz="half" idx="1"/>
          </p:nvPr>
        </p:nvSpPr>
        <p:spPr>
          <a:xfrm>
            <a:off x="1981200" y="1295400"/>
            <a:ext cx="6705600" cy="4800600"/>
          </a:xfrm>
        </p:spPr>
        <p:txBody>
          <a:bodyPr/>
          <a:lstStyle/>
          <a:p>
            <a:pPr marL="0" indent="0">
              <a:spcBef>
                <a:spcPts val="600"/>
              </a:spcBef>
              <a:buNone/>
            </a:pPr>
            <a:r>
              <a:rPr lang="en-US" sz="20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“As societies shift from agrarian to industrial to informational, their citizens become less anxious about fending off enemies and other existential threats and more eager to pursue opportunities in life and to express their ideals. This, in turn, tilts their values toward greater </a:t>
            </a:r>
            <a:r>
              <a:rPr lang="en-US" sz="2200" dirty="0">
                <a:latin typeface="Calibri" panose="020F0502020204030204" pitchFamily="34" charset="0"/>
                <a:ea typeface="Calibri" panose="020F0502020204030204" pitchFamily="34" charset="0"/>
                <a:cs typeface="Calibri" panose="020F0502020204030204" pitchFamily="34" charset="0"/>
              </a:rPr>
              <a:t>freedom for themselves and others. . . . People begin to prioritize freedom over security, diversity over uniformity, autonomy over authority, creativity over discipline, and individuality over conformity.” </a:t>
            </a:r>
            <a:br>
              <a:rPr lang="en-US" sz="2200" dirty="0">
                <a:latin typeface="Calibri" panose="020F0502020204030204" pitchFamily="34" charset="0"/>
                <a:ea typeface="Calibri" panose="020F0502020204030204" pitchFamily="34" charset="0"/>
                <a:cs typeface="Calibri" panose="020F0502020204030204" pitchFamily="34" charset="0"/>
              </a:rPr>
            </a:b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Steven Pinker, </a:t>
            </a:r>
            <a:r>
              <a:rPr lang="en-US" sz="16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Enlightenment Now: The Case for Reason, Science, Humanism, and Progress</a:t>
            </a:r>
            <a:r>
              <a:rPr lang="en-US" sz="16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2018</a:t>
            </a:r>
          </a:p>
        </p:txBody>
      </p:sp>
      <p:pic>
        <p:nvPicPr>
          <p:cNvPr id="4" name="Picture 3">
            <a:extLst>
              <a:ext uri="{FF2B5EF4-FFF2-40B4-BE49-F238E27FC236}">
                <a16:creationId xmlns:a16="http://schemas.microsoft.com/office/drawing/2014/main" id="{05D56A58-738F-DDC3-0090-BF982C0611DA}"/>
              </a:ext>
            </a:extLst>
          </p:cNvPr>
          <p:cNvPicPr>
            <a:picLocks noChangeAspect="1"/>
          </p:cNvPicPr>
          <p:nvPr/>
        </p:nvPicPr>
        <p:blipFill>
          <a:blip r:embed="rId2"/>
          <a:srcRect l="30000" t="9961" r="31666" b="32483"/>
          <a:stretch/>
        </p:blipFill>
        <p:spPr>
          <a:xfrm>
            <a:off x="76200" y="1100721"/>
            <a:ext cx="1794878" cy="1794879"/>
          </a:xfrm>
          <a:prstGeom prst="rect">
            <a:avLst/>
          </a:prstGeom>
        </p:spPr>
      </p:pic>
      <p:sp>
        <p:nvSpPr>
          <p:cNvPr id="5" name="Slide Number Placeholder 4">
            <a:extLst>
              <a:ext uri="{FF2B5EF4-FFF2-40B4-BE49-F238E27FC236}">
                <a16:creationId xmlns:a16="http://schemas.microsoft.com/office/drawing/2014/main" id="{869531B2-9C9C-3FC6-C5C4-9044B26DF00E}"/>
              </a:ext>
            </a:extLst>
          </p:cNvPr>
          <p:cNvSpPr>
            <a:spLocks noGrp="1"/>
          </p:cNvSpPr>
          <p:nvPr>
            <p:ph type="sldNum" sz="quarter" idx="12"/>
          </p:nvPr>
        </p:nvSpPr>
        <p:spPr/>
        <p:txBody>
          <a:bodyPr/>
          <a:lstStyle/>
          <a:p>
            <a:pPr>
              <a:defRPr/>
            </a:pPr>
            <a:fld id="{DAE9B6A9-6847-4B2F-9526-EC74806499CD}" type="slidenum">
              <a:rPr lang="en-US" smtClean="0"/>
              <a:pPr>
                <a:defRPr/>
              </a:pPr>
              <a:t>8</a:t>
            </a:fld>
            <a:endParaRPr lang="en-US"/>
          </a:p>
        </p:txBody>
      </p:sp>
    </p:spTree>
    <p:extLst>
      <p:ext uri="{BB962C8B-B14F-4D97-AF65-F5344CB8AC3E}">
        <p14:creationId xmlns:p14="http://schemas.microsoft.com/office/powerpoint/2010/main" val="355658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381000"/>
            <a:ext cx="7010400" cy="838200"/>
          </a:xfrm>
          <a:ln w="28575">
            <a:solidFill>
              <a:srgbClr val="0070C0"/>
            </a:solidFill>
          </a:ln>
        </p:spPr>
        <p:txBody>
          <a:bodyPr>
            <a:normAutofit/>
          </a:bodyPr>
          <a:lstStyle/>
          <a:p>
            <a:pPr>
              <a:defRPr/>
            </a:pPr>
            <a:r>
              <a:rPr lang="en-US" sz="2800" dirty="0">
                <a:solidFill>
                  <a:srgbClr val="C00000"/>
                </a:solidFill>
                <a:latin typeface="Calibri" panose="020F0502020204030204" pitchFamily="34" charset="0"/>
                <a:cs typeface="Calibri" panose="020F0502020204030204" pitchFamily="34" charset="0"/>
              </a:rPr>
              <a:t>Material and Postmaterial Values</a:t>
            </a:r>
          </a:p>
        </p:txBody>
      </p:sp>
      <p:sp>
        <p:nvSpPr>
          <p:cNvPr id="8195" name="Rectangle 3"/>
          <p:cNvSpPr>
            <a:spLocks noGrp="1" noChangeArrowheads="1"/>
          </p:cNvSpPr>
          <p:nvPr>
            <p:ph sz="half" idx="1"/>
          </p:nvPr>
        </p:nvSpPr>
        <p:spPr>
          <a:xfrm>
            <a:off x="1143000" y="1635369"/>
            <a:ext cx="3352800" cy="3165231"/>
          </a:xfrm>
        </p:spPr>
        <p:txBody>
          <a:bodyPr>
            <a:normAutofit/>
          </a:bodyPr>
          <a:lstStyle/>
          <a:p>
            <a:pPr>
              <a:buFontTx/>
              <a:buNone/>
            </a:pPr>
            <a:r>
              <a:rPr lang="en-US" sz="2400" u="sng" dirty="0">
                <a:solidFill>
                  <a:srgbClr val="C00000"/>
                </a:solidFill>
                <a:latin typeface="Calibri" panose="020F0502020204030204" pitchFamily="34" charset="0"/>
                <a:cs typeface="Calibri" panose="020F0502020204030204" pitchFamily="34" charset="0"/>
              </a:rPr>
              <a:t>Materialist Values</a:t>
            </a:r>
            <a:endParaRPr lang="en-US" sz="2400" dirty="0">
              <a:solidFill>
                <a:srgbClr val="C00000"/>
              </a:solidFill>
              <a:latin typeface="Calibri" panose="020F0502020204030204" pitchFamily="34" charset="0"/>
              <a:cs typeface="Calibri" panose="020F0502020204030204" pitchFamily="34" charset="0"/>
            </a:endParaRPr>
          </a:p>
          <a:p>
            <a:r>
              <a:rPr lang="en-US" sz="2400" dirty="0">
                <a:solidFill>
                  <a:srgbClr val="C00000"/>
                </a:solidFill>
                <a:latin typeface="Calibri" panose="020F0502020204030204" pitchFamily="34" charset="0"/>
                <a:cs typeface="Calibri" panose="020F0502020204030204" pitchFamily="34" charset="0"/>
              </a:rPr>
              <a:t>Economic Security</a:t>
            </a:r>
          </a:p>
          <a:p>
            <a:r>
              <a:rPr lang="en-US" sz="2400" dirty="0">
                <a:solidFill>
                  <a:srgbClr val="C00000"/>
                </a:solidFill>
                <a:latin typeface="Calibri" panose="020F0502020204030204" pitchFamily="34" charset="0"/>
                <a:cs typeface="Calibri" panose="020F0502020204030204" pitchFamily="34" charset="0"/>
              </a:rPr>
              <a:t>National Security</a:t>
            </a:r>
          </a:p>
          <a:p>
            <a:r>
              <a:rPr lang="en-US" sz="2400" dirty="0">
                <a:solidFill>
                  <a:srgbClr val="C00000"/>
                </a:solidFill>
                <a:latin typeface="Calibri" panose="020F0502020204030204" pitchFamily="34" charset="0"/>
                <a:cs typeface="Calibri" panose="020F0502020204030204" pitchFamily="34" charset="0"/>
              </a:rPr>
              <a:t>Law and Order</a:t>
            </a:r>
          </a:p>
          <a:p>
            <a:r>
              <a:rPr lang="en-US" sz="2400" dirty="0">
                <a:solidFill>
                  <a:srgbClr val="C00000"/>
                </a:solidFill>
                <a:latin typeface="Calibri" panose="020F0502020204030204" pitchFamily="34" charset="0"/>
                <a:cs typeface="Calibri" panose="020F0502020204030204" pitchFamily="34" charset="0"/>
              </a:rPr>
              <a:t>Traditional Lifestyles</a:t>
            </a:r>
          </a:p>
          <a:p>
            <a:r>
              <a:rPr lang="en-US" sz="2400" dirty="0">
                <a:solidFill>
                  <a:srgbClr val="C00000"/>
                </a:solidFill>
                <a:latin typeface="Calibri" panose="020F0502020204030204" pitchFamily="34" charset="0"/>
                <a:cs typeface="Calibri" panose="020F0502020204030204" pitchFamily="34" charset="0"/>
              </a:rPr>
              <a:t>Status Quo</a:t>
            </a:r>
          </a:p>
          <a:p>
            <a:r>
              <a:rPr lang="en-US" sz="2400" dirty="0">
                <a:solidFill>
                  <a:srgbClr val="C00000"/>
                </a:solidFill>
                <a:latin typeface="Calibri" panose="020F0502020204030204" pitchFamily="34" charset="0"/>
                <a:cs typeface="Calibri" panose="020F0502020204030204" pitchFamily="34" charset="0"/>
              </a:rPr>
              <a:t>Quantity of Life</a:t>
            </a:r>
          </a:p>
        </p:txBody>
      </p:sp>
      <p:sp>
        <p:nvSpPr>
          <p:cNvPr id="8196" name="Rectangle 4"/>
          <p:cNvSpPr>
            <a:spLocks noGrp="1" noChangeArrowheads="1"/>
          </p:cNvSpPr>
          <p:nvPr>
            <p:ph sz="half" idx="2"/>
          </p:nvPr>
        </p:nvSpPr>
        <p:spPr>
          <a:xfrm>
            <a:off x="4724400" y="1623646"/>
            <a:ext cx="4267200" cy="3557954"/>
          </a:xfrm>
        </p:spPr>
        <p:txBody>
          <a:bodyPr>
            <a:normAutofit/>
          </a:bodyPr>
          <a:lstStyle/>
          <a:p>
            <a:pPr>
              <a:buFontTx/>
              <a:buNone/>
            </a:pPr>
            <a:r>
              <a:rPr lang="en-US" sz="2400" u="sng" dirty="0" err="1">
                <a:solidFill>
                  <a:srgbClr val="002060"/>
                </a:solidFill>
                <a:latin typeface="Calibri" panose="020F0502020204030204" pitchFamily="34" charset="0"/>
                <a:cs typeface="Calibri" panose="020F0502020204030204" pitchFamily="34" charset="0"/>
              </a:rPr>
              <a:t>Postmaterial</a:t>
            </a:r>
            <a:r>
              <a:rPr lang="en-US" sz="2400" u="sng" dirty="0">
                <a:solidFill>
                  <a:srgbClr val="002060"/>
                </a:solidFill>
                <a:latin typeface="Calibri" panose="020F0502020204030204" pitchFamily="34" charset="0"/>
                <a:cs typeface="Calibri" panose="020F0502020204030204" pitchFamily="34" charset="0"/>
              </a:rPr>
              <a:t> Values</a:t>
            </a:r>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Social Justice</a:t>
            </a:r>
          </a:p>
          <a:p>
            <a:r>
              <a:rPr lang="en-US" sz="2400" dirty="0">
                <a:solidFill>
                  <a:srgbClr val="002060"/>
                </a:solidFill>
                <a:latin typeface="Calibri" panose="020F0502020204030204" pitchFamily="34" charset="0"/>
                <a:cs typeface="Calibri" panose="020F0502020204030204" pitchFamily="34" charset="0"/>
              </a:rPr>
              <a:t>International Cooperation</a:t>
            </a:r>
          </a:p>
          <a:p>
            <a:r>
              <a:rPr lang="en-US" sz="2400" dirty="0">
                <a:solidFill>
                  <a:srgbClr val="002060"/>
                </a:solidFill>
                <a:latin typeface="Calibri" panose="020F0502020204030204" pitchFamily="34" charset="0"/>
                <a:cs typeface="Calibri" panose="020F0502020204030204" pitchFamily="34" charset="0"/>
              </a:rPr>
              <a:t>Participation/discuss</a:t>
            </a:r>
          </a:p>
          <a:p>
            <a:r>
              <a:rPr lang="en-US" sz="2400" dirty="0">
                <a:solidFill>
                  <a:srgbClr val="002060"/>
                </a:solidFill>
                <a:latin typeface="Calibri" panose="020F0502020204030204" pitchFamily="34" charset="0"/>
                <a:cs typeface="Calibri" panose="020F0502020204030204" pitchFamily="34" charset="0"/>
              </a:rPr>
              <a:t>Lifestyle Choice</a:t>
            </a:r>
          </a:p>
          <a:p>
            <a:r>
              <a:rPr lang="en-US" sz="2400" dirty="0">
                <a:solidFill>
                  <a:srgbClr val="002060"/>
                </a:solidFill>
                <a:latin typeface="Calibri" panose="020F0502020204030204" pitchFamily="34" charset="0"/>
                <a:cs typeface="Calibri" panose="020F0502020204030204" pitchFamily="34" charset="0"/>
              </a:rPr>
              <a:t>Open to Change</a:t>
            </a:r>
          </a:p>
          <a:p>
            <a:r>
              <a:rPr lang="en-US" sz="2400" dirty="0">
                <a:solidFill>
                  <a:srgbClr val="002060"/>
                </a:solidFill>
                <a:latin typeface="Calibri" panose="020F0502020204030204" pitchFamily="34" charset="0"/>
                <a:cs typeface="Calibri" panose="020F0502020204030204" pitchFamily="34" charset="0"/>
              </a:rPr>
              <a:t>Quality of Life</a:t>
            </a:r>
          </a:p>
        </p:txBody>
      </p:sp>
      <p:sp>
        <p:nvSpPr>
          <p:cNvPr id="2" name="Slide Number Placeholder 1">
            <a:extLst>
              <a:ext uri="{FF2B5EF4-FFF2-40B4-BE49-F238E27FC236}">
                <a16:creationId xmlns:a16="http://schemas.microsoft.com/office/drawing/2014/main" id="{AC24D34D-867F-37AC-0C3E-4102745B0343}"/>
              </a:ext>
            </a:extLst>
          </p:cNvPr>
          <p:cNvSpPr>
            <a:spLocks noGrp="1"/>
          </p:cNvSpPr>
          <p:nvPr>
            <p:ph type="sldNum" sz="quarter" idx="12"/>
          </p:nvPr>
        </p:nvSpPr>
        <p:spPr/>
        <p:txBody>
          <a:bodyPr/>
          <a:lstStyle/>
          <a:p>
            <a:pPr>
              <a:defRPr/>
            </a:pPr>
            <a:fld id="{929F549B-E178-43FB-964A-21DFB2568BD7}" type="slidenum">
              <a:rPr lang="en-US" smtClean="0"/>
              <a:pPr>
                <a:defRPr/>
              </a:pPr>
              <a:t>9</a:t>
            </a:fld>
            <a:endParaRPr lang="en-US"/>
          </a:p>
        </p:txBody>
      </p:sp>
    </p:spTree>
    <p:extLst>
      <p:ext uri="{BB962C8B-B14F-4D97-AF65-F5344CB8AC3E}">
        <p14:creationId xmlns:p14="http://schemas.microsoft.com/office/powerpoint/2010/main" val="239866257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1231</TotalTime>
  <Words>1013</Words>
  <Application>Microsoft Office PowerPoint</Application>
  <PresentationFormat>On-screen Show (4:3)</PresentationFormat>
  <Paragraphs>202</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Default Design</vt:lpstr>
      <vt:lpstr>PowerPoint Presentation</vt:lpstr>
      <vt:lpstr>The Questions</vt:lpstr>
      <vt:lpstr>Interview with Ronald Inglehart</vt:lpstr>
      <vt:lpstr>Social Modernization Thesis</vt:lpstr>
      <vt:lpstr>Social Modernization Changes Citizens</vt:lpstr>
      <vt:lpstr>PowerPoint Presentation</vt:lpstr>
      <vt:lpstr>PowerPoint Presentation</vt:lpstr>
      <vt:lpstr>Pinker on the Modernization Process</vt:lpstr>
      <vt:lpstr>Material and Postmaterial Values</vt:lpstr>
      <vt:lpstr>Concepts and Survey Questions</vt:lpstr>
      <vt:lpstr>PowerPoint Presentation</vt:lpstr>
      <vt:lpstr>The Distribution of Values Among the American Public</vt:lpstr>
      <vt:lpstr>PowerPoint Presentation</vt:lpstr>
      <vt:lpstr>How the Balance of Values Has Changed Over Time</vt:lpstr>
      <vt:lpstr>Question:</vt:lpstr>
      <vt:lpstr>Economic and Value Change</vt:lpstr>
      <vt:lpstr>Affluence and Postmaterialism</vt:lpstr>
      <vt:lpstr>PowerPoint Presentation</vt:lpstr>
      <vt:lpstr>Generations and Postmaterialism</vt:lpstr>
      <vt:lpstr>Expected Consequences of Value Change</vt:lpstr>
      <vt:lpstr>Two Possible Models of Social Change</vt:lpstr>
      <vt:lpstr>The End</vt:lpstr>
    </vt:vector>
  </TitlesOfParts>
  <Company>University of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Advanced Industrial Democracies</dc:title>
  <dc:creator>School of Social Sciences</dc:creator>
  <cp:lastModifiedBy>Timothy Hellwig</cp:lastModifiedBy>
  <cp:revision>127</cp:revision>
  <cp:lastPrinted>2024-05-19T17:28:08Z</cp:lastPrinted>
  <dcterms:created xsi:type="dcterms:W3CDTF">2005-10-10T23:35:58Z</dcterms:created>
  <dcterms:modified xsi:type="dcterms:W3CDTF">2026-01-30T21:11:04Z</dcterms:modified>
</cp:coreProperties>
</file>