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5" r:id="rId2"/>
    <p:sldId id="271" r:id="rId3"/>
    <p:sldId id="280" r:id="rId4"/>
    <p:sldId id="281" r:id="rId5"/>
    <p:sldId id="282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2" r:id="rId14"/>
    <p:sldId id="291" r:id="rId15"/>
    <p:sldId id="293" r:id="rId16"/>
    <p:sldId id="294" r:id="rId17"/>
    <p:sldId id="296" r:id="rId18"/>
    <p:sldId id="295" r:id="rId19"/>
    <p:sldId id="276" r:id="rId20"/>
    <p:sldId id="268" r:id="rId21"/>
    <p:sldId id="272" r:id="rId22"/>
  </p:sldIdLst>
  <p:sldSz cx="9144000" cy="6858000" type="screen4x3"/>
  <p:notesSz cx="6858000" cy="9144000"/>
  <p:photoAlbum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E7EF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58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06_issues_ideology\ch6_survey_marginal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06_issues_ideology\ch6_survey_marginal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06_issues_ideology\ch6_survey_marginal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>
                <a:solidFill>
                  <a:srgbClr val="C00000"/>
                </a:solidFill>
                <a:latin typeface="+mn-lt"/>
              </a:rPr>
              <a:t>Divorce</a:t>
            </a:r>
          </a:p>
        </c:rich>
      </c:tx>
      <c:layout>
        <c:manualLayout>
          <c:xMode val="edge"/>
          <c:yMode val="edge"/>
          <c:x val="0.41551115117980369"/>
          <c:y val="7.15128208785903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275237975178469E-2"/>
          <c:y val="8.8342171392018651E-2"/>
          <c:w val="0.89457276083363491"/>
          <c:h val="0.67769941190558969"/>
        </c:manualLayout>
      </c:layout>
      <c:lineChart>
        <c:grouping val="standard"/>
        <c:varyColors val="0"/>
        <c:ser>
          <c:idx val="4"/>
          <c:order val="0"/>
          <c:tx>
            <c:strRef>
              <c:f>interpolated!$B$2</c:f>
              <c:strCache>
                <c:ptCount val="1"/>
                <c:pt idx="0">
                  <c:v>USA</c:v>
                </c:pt>
              </c:strCache>
            </c:strRef>
          </c:tx>
          <c:spPr>
            <a:ln w="19050" cap="rnd">
              <a:solidFill>
                <a:sysClr val="windowText" lastClr="000000"/>
              </a:solidFill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interpolated!$B$3:$B$44</c:f>
              <c:numCache>
                <c:formatCode>General</c:formatCode>
                <c:ptCount val="42"/>
                <c:pt idx="1">
                  <c:v>4.6799998</c:v>
                </c:pt>
                <c:pt idx="2">
                  <c:v>4.7074999000000002</c:v>
                </c:pt>
                <c:pt idx="3">
                  <c:v>4.7349999</c:v>
                </c:pt>
                <c:pt idx="4">
                  <c:v>4.7624998999999999</c:v>
                </c:pt>
                <c:pt idx="5">
                  <c:v>4.79</c:v>
                </c:pt>
                <c:pt idx="6">
                  <c:v>4.8174999999999999</c:v>
                </c:pt>
                <c:pt idx="7">
                  <c:v>4.8449999999999998</c:v>
                </c:pt>
                <c:pt idx="8">
                  <c:v>4.8725000999999999</c:v>
                </c:pt>
                <c:pt idx="9">
                  <c:v>4.9000000999999997</c:v>
                </c:pt>
                <c:pt idx="10">
                  <c:v>4.9660000999999996</c:v>
                </c:pt>
                <c:pt idx="11">
                  <c:v>5.0320001000000003</c:v>
                </c:pt>
                <c:pt idx="12">
                  <c:v>5.0979999999999999</c:v>
                </c:pt>
                <c:pt idx="13">
                  <c:v>5.1639999999999997</c:v>
                </c:pt>
                <c:pt idx="14">
                  <c:v>5.23</c:v>
                </c:pt>
                <c:pt idx="15">
                  <c:v>5.4024999999999999</c:v>
                </c:pt>
                <c:pt idx="16">
                  <c:v>5.5750000000000002</c:v>
                </c:pt>
                <c:pt idx="17">
                  <c:v>5.7475000999999999</c:v>
                </c:pt>
                <c:pt idx="18">
                  <c:v>5.9200001000000002</c:v>
                </c:pt>
                <c:pt idx="19">
                  <c:v>5.9042858000000003</c:v>
                </c:pt>
                <c:pt idx="20">
                  <c:v>5.8885715000000003</c:v>
                </c:pt>
                <c:pt idx="21">
                  <c:v>5.8728572000000003</c:v>
                </c:pt>
                <c:pt idx="22">
                  <c:v>5.8571429000000004</c:v>
                </c:pt>
                <c:pt idx="23">
                  <c:v>5.8414286000000004</c:v>
                </c:pt>
                <c:pt idx="24">
                  <c:v>5.8257142000000002</c:v>
                </c:pt>
                <c:pt idx="25">
                  <c:v>5.8099999000000002</c:v>
                </c:pt>
                <c:pt idx="26">
                  <c:v>5.8879998999999996</c:v>
                </c:pt>
                <c:pt idx="27">
                  <c:v>5.9659998999999999</c:v>
                </c:pt>
                <c:pt idx="28">
                  <c:v>6.0439999000000002</c:v>
                </c:pt>
                <c:pt idx="29">
                  <c:v>6.1219998000000002</c:v>
                </c:pt>
                <c:pt idx="30">
                  <c:v>6.1999997999999996</c:v>
                </c:pt>
                <c:pt idx="31">
                  <c:v>6.2666665000000004</c:v>
                </c:pt>
                <c:pt idx="32">
                  <c:v>6.3333332000000002</c:v>
                </c:pt>
                <c:pt idx="33">
                  <c:v>6.3999999000000001</c:v>
                </c:pt>
                <c:pt idx="34">
                  <c:v>6.4666664999999997</c:v>
                </c:pt>
                <c:pt idx="35">
                  <c:v>6.5333332000000004</c:v>
                </c:pt>
                <c:pt idx="36">
                  <c:v>6.5999999000000003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54-4EBF-93DB-C17A30853455}"/>
            </c:ext>
          </c:extLst>
        </c:ser>
        <c:ser>
          <c:idx val="5"/>
          <c:order val="1"/>
          <c:tx>
            <c:strRef>
              <c:f>interpolated!$C$2</c:f>
              <c:strCache>
                <c:ptCount val="1"/>
                <c:pt idx="0">
                  <c:v>GBR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interpolated!$C$3:$C$44</c:f>
              <c:numCache>
                <c:formatCode>General</c:formatCode>
                <c:ptCount val="42"/>
                <c:pt idx="0">
                  <c:v>5.1399999000000003</c:v>
                </c:pt>
                <c:pt idx="1">
                  <c:v>5.1444443</c:v>
                </c:pt>
                <c:pt idx="2">
                  <c:v>5.1488886999999997</c:v>
                </c:pt>
                <c:pt idx="3">
                  <c:v>5.1533331999999996</c:v>
                </c:pt>
                <c:pt idx="4">
                  <c:v>5.1577776000000002</c:v>
                </c:pt>
                <c:pt idx="5">
                  <c:v>5.1622221000000001</c:v>
                </c:pt>
                <c:pt idx="6">
                  <c:v>5.1666664999999998</c:v>
                </c:pt>
                <c:pt idx="7">
                  <c:v>5.1711109000000004</c:v>
                </c:pt>
                <c:pt idx="8">
                  <c:v>5.1755554000000004</c:v>
                </c:pt>
                <c:pt idx="9">
                  <c:v>5.1799998</c:v>
                </c:pt>
                <c:pt idx="10">
                  <c:v>5.3462499000000001</c:v>
                </c:pt>
                <c:pt idx="11">
                  <c:v>5.5124998999999999</c:v>
                </c:pt>
                <c:pt idx="12">
                  <c:v>5.67875</c:v>
                </c:pt>
                <c:pt idx="13">
                  <c:v>5.8449999999999998</c:v>
                </c:pt>
                <c:pt idx="14">
                  <c:v>6.0112500999999998</c:v>
                </c:pt>
                <c:pt idx="15">
                  <c:v>6.1775000999999996</c:v>
                </c:pt>
                <c:pt idx="16">
                  <c:v>6.3437501999999997</c:v>
                </c:pt>
                <c:pt idx="17">
                  <c:v>6.5100002000000003</c:v>
                </c:pt>
                <c:pt idx="18">
                  <c:v>6.4957145000000001</c:v>
                </c:pt>
                <c:pt idx="19">
                  <c:v>6.4814287000000004</c:v>
                </c:pt>
                <c:pt idx="20">
                  <c:v>6.4671428999999998</c:v>
                </c:pt>
                <c:pt idx="21">
                  <c:v>6.4528572000000004</c:v>
                </c:pt>
                <c:pt idx="22">
                  <c:v>6.4385713999999998</c:v>
                </c:pt>
                <c:pt idx="23">
                  <c:v>6.4242856000000002</c:v>
                </c:pt>
                <c:pt idx="24">
                  <c:v>6.4099997999999996</c:v>
                </c:pt>
                <c:pt idx="25">
                  <c:v>6.2924999000000001</c:v>
                </c:pt>
                <c:pt idx="26">
                  <c:v>6.1749999999999998</c:v>
                </c:pt>
                <c:pt idx="27">
                  <c:v>6.0575000000000001</c:v>
                </c:pt>
                <c:pt idx="28">
                  <c:v>5.9400000999999998</c:v>
                </c:pt>
                <c:pt idx="29">
                  <c:v>6.0855556000000002</c:v>
                </c:pt>
                <c:pt idx="30">
                  <c:v>6.2311112</c:v>
                </c:pt>
                <c:pt idx="31">
                  <c:v>6.3766667000000004</c:v>
                </c:pt>
                <c:pt idx="32">
                  <c:v>6.5222223000000001</c:v>
                </c:pt>
                <c:pt idx="33">
                  <c:v>6.6677777999999996</c:v>
                </c:pt>
                <c:pt idx="34">
                  <c:v>6.8133334000000003</c:v>
                </c:pt>
                <c:pt idx="35">
                  <c:v>6.9588888999999998</c:v>
                </c:pt>
                <c:pt idx="36">
                  <c:v>7.1044444999999996</c:v>
                </c:pt>
                <c:pt idx="37">
                  <c:v>7.25</c:v>
                </c:pt>
                <c:pt idx="38">
                  <c:v>7.42</c:v>
                </c:pt>
                <c:pt idx="39">
                  <c:v>7.5899998999999996</c:v>
                </c:pt>
                <c:pt idx="40">
                  <c:v>7.7599999000000004</c:v>
                </c:pt>
                <c:pt idx="41">
                  <c:v>7.9299998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54-4EBF-93DB-C17A30853455}"/>
            </c:ext>
          </c:extLst>
        </c:ser>
        <c:ser>
          <c:idx val="6"/>
          <c:order val="2"/>
          <c:tx>
            <c:strRef>
              <c:f>interpolated!$D$2</c:f>
              <c:strCache>
                <c:ptCount val="1"/>
                <c:pt idx="0">
                  <c:v>FRA</c:v>
                </c:pt>
              </c:strCache>
            </c:strRef>
          </c:tx>
          <c:spPr>
            <a:ln w="19050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interpolated!$D$3:$D$44</c:f>
              <c:numCache>
                <c:formatCode>General</c:formatCode>
                <c:ptCount val="42"/>
                <c:pt idx="0">
                  <c:v>5.52</c:v>
                </c:pt>
                <c:pt idx="1">
                  <c:v>5.5344443999999999</c:v>
                </c:pt>
                <c:pt idx="2">
                  <c:v>5.5488888999999997</c:v>
                </c:pt>
                <c:pt idx="3">
                  <c:v>5.5633334000000003</c:v>
                </c:pt>
                <c:pt idx="4">
                  <c:v>5.5777777999999998</c:v>
                </c:pt>
                <c:pt idx="5">
                  <c:v>5.5922223000000004</c:v>
                </c:pt>
                <c:pt idx="6">
                  <c:v>5.6066666999999999</c:v>
                </c:pt>
                <c:pt idx="7">
                  <c:v>5.6211111999999996</c:v>
                </c:pt>
                <c:pt idx="8">
                  <c:v>5.6355556</c:v>
                </c:pt>
                <c:pt idx="9">
                  <c:v>5.6500000999999997</c:v>
                </c:pt>
                <c:pt idx="10">
                  <c:v>5.7200001</c:v>
                </c:pt>
                <c:pt idx="11">
                  <c:v>5.7900001000000003</c:v>
                </c:pt>
                <c:pt idx="12">
                  <c:v>5.8600000999999997</c:v>
                </c:pt>
                <c:pt idx="13">
                  <c:v>5.9300001</c:v>
                </c:pt>
                <c:pt idx="14">
                  <c:v>6.0000001999999997</c:v>
                </c:pt>
                <c:pt idx="15">
                  <c:v>6.0700002</c:v>
                </c:pt>
                <c:pt idx="16">
                  <c:v>6.1400002000000002</c:v>
                </c:pt>
                <c:pt idx="17">
                  <c:v>6.2100001999999996</c:v>
                </c:pt>
                <c:pt idx="18">
                  <c:v>6.2800001999999999</c:v>
                </c:pt>
                <c:pt idx="19">
                  <c:v>6.3614287000000003</c:v>
                </c:pt>
                <c:pt idx="20">
                  <c:v>6.4428573</c:v>
                </c:pt>
                <c:pt idx="21">
                  <c:v>6.5242858000000004</c:v>
                </c:pt>
                <c:pt idx="22">
                  <c:v>6.6057142999999998</c:v>
                </c:pt>
                <c:pt idx="23">
                  <c:v>6.6871428000000002</c:v>
                </c:pt>
                <c:pt idx="24">
                  <c:v>6.7685713999999999</c:v>
                </c:pt>
                <c:pt idx="25">
                  <c:v>6.8499999000000003</c:v>
                </c:pt>
                <c:pt idx="26">
                  <c:v>6.6949999</c:v>
                </c:pt>
                <c:pt idx="27">
                  <c:v>6.54</c:v>
                </c:pt>
                <c:pt idx="28">
                  <c:v>6.6329998999999997</c:v>
                </c:pt>
                <c:pt idx="29">
                  <c:v>6.7259998999999997</c:v>
                </c:pt>
                <c:pt idx="30">
                  <c:v>6.8189998999999997</c:v>
                </c:pt>
                <c:pt idx="31">
                  <c:v>6.9119998999999996</c:v>
                </c:pt>
                <c:pt idx="32">
                  <c:v>7.0049998999999996</c:v>
                </c:pt>
                <c:pt idx="33">
                  <c:v>7.0979998999999996</c:v>
                </c:pt>
                <c:pt idx="34">
                  <c:v>7.1909998000000002</c:v>
                </c:pt>
                <c:pt idx="35">
                  <c:v>7.2839998000000001</c:v>
                </c:pt>
                <c:pt idx="36">
                  <c:v>7.3769998000000001</c:v>
                </c:pt>
                <c:pt idx="37">
                  <c:v>7.4699998000000001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154-4EBF-93DB-C17A30853455}"/>
            </c:ext>
          </c:extLst>
        </c:ser>
        <c:ser>
          <c:idx val="7"/>
          <c:order val="3"/>
          <c:tx>
            <c:strRef>
              <c:f>interpolated!$E$2</c:f>
              <c:strCache>
                <c:ptCount val="1"/>
                <c:pt idx="0">
                  <c:v>FRG</c:v>
                </c:pt>
              </c:strCache>
            </c:strRef>
          </c:tx>
          <c:spPr>
            <a:ln w="19050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interpolated!$E$3:$E$44</c:f>
              <c:numCache>
                <c:formatCode>General</c:formatCode>
                <c:ptCount val="42"/>
                <c:pt idx="0">
                  <c:v>5.2399997999999997</c:v>
                </c:pt>
                <c:pt idx="1">
                  <c:v>5.2633330999999997</c:v>
                </c:pt>
                <c:pt idx="2">
                  <c:v>5.2866663999999997</c:v>
                </c:pt>
                <c:pt idx="3">
                  <c:v>5.3099997999999999</c:v>
                </c:pt>
                <c:pt idx="4">
                  <c:v>5.3333330999999999</c:v>
                </c:pt>
                <c:pt idx="5">
                  <c:v>5.3566665000000002</c:v>
                </c:pt>
                <c:pt idx="6">
                  <c:v>5.3799998000000002</c:v>
                </c:pt>
                <c:pt idx="7">
                  <c:v>5.4033331000000002</c:v>
                </c:pt>
                <c:pt idx="8">
                  <c:v>5.4266664999999996</c:v>
                </c:pt>
                <c:pt idx="9">
                  <c:v>5.4499997999999996</c:v>
                </c:pt>
                <c:pt idx="10">
                  <c:v>5.6557141</c:v>
                </c:pt>
                <c:pt idx="11">
                  <c:v>5.8614284000000003</c:v>
                </c:pt>
                <c:pt idx="12">
                  <c:v>6.0671426999999998</c:v>
                </c:pt>
                <c:pt idx="13">
                  <c:v>6.2728570000000001</c:v>
                </c:pt>
                <c:pt idx="14">
                  <c:v>6.4785712999999996</c:v>
                </c:pt>
                <c:pt idx="15">
                  <c:v>6.6842855999999999</c:v>
                </c:pt>
                <c:pt idx="16">
                  <c:v>6.8899999000000003</c:v>
                </c:pt>
                <c:pt idx="17">
                  <c:v>6.3799998999999996</c:v>
                </c:pt>
                <c:pt idx="18">
                  <c:v>5.8699998999999998</c:v>
                </c:pt>
                <c:pt idx="19">
                  <c:v>5.9657141999999999</c:v>
                </c:pt>
                <c:pt idx="20">
                  <c:v>6.0614284999999999</c:v>
                </c:pt>
                <c:pt idx="21">
                  <c:v>6.1571427999999999</c:v>
                </c:pt>
                <c:pt idx="22">
                  <c:v>6.2528570999999999</c:v>
                </c:pt>
                <c:pt idx="23">
                  <c:v>6.3485714</c:v>
                </c:pt>
                <c:pt idx="24">
                  <c:v>6.4442857</c:v>
                </c:pt>
                <c:pt idx="25">
                  <c:v>6.54</c:v>
                </c:pt>
                <c:pt idx="26">
                  <c:v>6.3899999000000003</c:v>
                </c:pt>
                <c:pt idx="27">
                  <c:v>6.2399997999999997</c:v>
                </c:pt>
                <c:pt idx="28">
                  <c:v>6.2919998000000001</c:v>
                </c:pt>
                <c:pt idx="29">
                  <c:v>6.3439999</c:v>
                </c:pt>
                <c:pt idx="30">
                  <c:v>6.3959998999999996</c:v>
                </c:pt>
                <c:pt idx="31">
                  <c:v>6.4480000000000004</c:v>
                </c:pt>
                <c:pt idx="32">
                  <c:v>6.5</c:v>
                </c:pt>
                <c:pt idx="33">
                  <c:v>6.7774999999999999</c:v>
                </c:pt>
                <c:pt idx="34">
                  <c:v>7.0550001</c:v>
                </c:pt>
                <c:pt idx="35">
                  <c:v>7.3325000999999999</c:v>
                </c:pt>
                <c:pt idx="36">
                  <c:v>7.6100000999999997</c:v>
                </c:pt>
                <c:pt idx="37">
                  <c:v>7.4000000999999997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154-4EBF-93DB-C17A308534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1694400"/>
        <c:axId val="248085568"/>
        <c:extLst>
          <c:ext xmlns:c15="http://schemas.microsoft.com/office/drawing/2012/chart" uri="{02D57815-91ED-43cb-92C2-25804820EDAC}">
            <c15:filteredLineSeries>
              <c15:ser>
                <c:idx val="0"/>
                <c:order val="4"/>
                <c:tx>
                  <c:strRef>
                    <c:extLst>
                      <c:ext uri="{02D57815-91ED-43cb-92C2-25804820EDAC}">
                        <c15:formulaRef>
                          <c15:sqref>interpolated!$B$2</c15:sqref>
                        </c15:formulaRef>
                      </c:ext>
                    </c:extLst>
                    <c:strCache>
                      <c:ptCount val="1"/>
                      <c:pt idx="0">
                        <c:v>USA</c:v>
                      </c:pt>
                    </c:strCache>
                  </c:strRef>
                </c:tx>
                <c:spPr>
                  <a:ln w="19050" cap="rnd">
                    <a:solidFill>
                      <a:schemeClr val="tx1">
                        <a:lumMod val="50000"/>
                        <a:lumOff val="50000"/>
                      </a:scheme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interpolated!$A$3:$A$44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0">
                        <c:v>1981</c:v>
                      </c:pt>
                      <c:pt idx="1">
                        <c:v>1982</c:v>
                      </c:pt>
                      <c:pt idx="2">
                        <c:v>1983</c:v>
                      </c:pt>
                      <c:pt idx="3">
                        <c:v>1984</c:v>
                      </c:pt>
                      <c:pt idx="4">
                        <c:v>1985</c:v>
                      </c:pt>
                      <c:pt idx="5">
                        <c:v>1986</c:v>
                      </c:pt>
                      <c:pt idx="6">
                        <c:v>1987</c:v>
                      </c:pt>
                      <c:pt idx="7">
                        <c:v>1988</c:v>
                      </c:pt>
                      <c:pt idx="8">
                        <c:v>1989</c:v>
                      </c:pt>
                      <c:pt idx="9">
                        <c:v>1990</c:v>
                      </c:pt>
                      <c:pt idx="10">
                        <c:v>1991</c:v>
                      </c:pt>
                      <c:pt idx="11">
                        <c:v>1992</c:v>
                      </c:pt>
                      <c:pt idx="12">
                        <c:v>1993</c:v>
                      </c:pt>
                      <c:pt idx="13">
                        <c:v>1994</c:v>
                      </c:pt>
                      <c:pt idx="14">
                        <c:v>1995</c:v>
                      </c:pt>
                      <c:pt idx="15">
                        <c:v>1996</c:v>
                      </c:pt>
                      <c:pt idx="16">
                        <c:v>1997</c:v>
                      </c:pt>
                      <c:pt idx="17">
                        <c:v>1998</c:v>
                      </c:pt>
                      <c:pt idx="18">
                        <c:v>1999</c:v>
                      </c:pt>
                      <c:pt idx="19">
                        <c:v>2000</c:v>
                      </c:pt>
                      <c:pt idx="20">
                        <c:v>2001</c:v>
                      </c:pt>
                      <c:pt idx="21">
                        <c:v>2002</c:v>
                      </c:pt>
                      <c:pt idx="22">
                        <c:v>2003</c:v>
                      </c:pt>
                      <c:pt idx="23">
                        <c:v>2004</c:v>
                      </c:pt>
                      <c:pt idx="24">
                        <c:v>2005</c:v>
                      </c:pt>
                      <c:pt idx="25">
                        <c:v>2006</c:v>
                      </c:pt>
                      <c:pt idx="26">
                        <c:v>2007</c:v>
                      </c:pt>
                      <c:pt idx="27">
                        <c:v>2008</c:v>
                      </c:pt>
                      <c:pt idx="28">
                        <c:v>2009</c:v>
                      </c:pt>
                      <c:pt idx="29">
                        <c:v>2010</c:v>
                      </c:pt>
                      <c:pt idx="30">
                        <c:v>2011</c:v>
                      </c:pt>
                      <c:pt idx="31">
                        <c:v>2012</c:v>
                      </c:pt>
                      <c:pt idx="32">
                        <c:v>2013</c:v>
                      </c:pt>
                      <c:pt idx="33">
                        <c:v>2014</c:v>
                      </c:pt>
                      <c:pt idx="34">
                        <c:v>2015</c:v>
                      </c:pt>
                      <c:pt idx="35">
                        <c:v>2016</c:v>
                      </c:pt>
                      <c:pt idx="36">
                        <c:v>2017</c:v>
                      </c:pt>
                      <c:pt idx="37">
                        <c:v>2018</c:v>
                      </c:pt>
                      <c:pt idx="38">
                        <c:v>2019</c:v>
                      </c:pt>
                      <c:pt idx="39">
                        <c:v>2020</c:v>
                      </c:pt>
                      <c:pt idx="40">
                        <c:v>2021</c:v>
                      </c:pt>
                      <c:pt idx="41">
                        <c:v>2022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interpolated!$B$3:$B$44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1">
                        <c:v>4.6799998</c:v>
                      </c:pt>
                      <c:pt idx="2">
                        <c:v>4.7074999000000002</c:v>
                      </c:pt>
                      <c:pt idx="3">
                        <c:v>4.7349999</c:v>
                      </c:pt>
                      <c:pt idx="4">
                        <c:v>4.7624998999999999</c:v>
                      </c:pt>
                      <c:pt idx="5">
                        <c:v>4.79</c:v>
                      </c:pt>
                      <c:pt idx="6">
                        <c:v>4.8174999999999999</c:v>
                      </c:pt>
                      <c:pt idx="7">
                        <c:v>4.8449999999999998</c:v>
                      </c:pt>
                      <c:pt idx="8">
                        <c:v>4.8725000999999999</c:v>
                      </c:pt>
                      <c:pt idx="9">
                        <c:v>4.9000000999999997</c:v>
                      </c:pt>
                      <c:pt idx="10">
                        <c:v>4.9660000999999996</c:v>
                      </c:pt>
                      <c:pt idx="11">
                        <c:v>5.0320001000000003</c:v>
                      </c:pt>
                      <c:pt idx="12">
                        <c:v>5.0979999999999999</c:v>
                      </c:pt>
                      <c:pt idx="13">
                        <c:v>5.1639999999999997</c:v>
                      </c:pt>
                      <c:pt idx="14">
                        <c:v>5.23</c:v>
                      </c:pt>
                      <c:pt idx="15">
                        <c:v>5.4024999999999999</c:v>
                      </c:pt>
                      <c:pt idx="16">
                        <c:v>5.5750000000000002</c:v>
                      </c:pt>
                      <c:pt idx="17">
                        <c:v>5.7475000999999999</c:v>
                      </c:pt>
                      <c:pt idx="18">
                        <c:v>5.9200001000000002</c:v>
                      </c:pt>
                      <c:pt idx="19">
                        <c:v>5.9042858000000003</c:v>
                      </c:pt>
                      <c:pt idx="20">
                        <c:v>5.8885715000000003</c:v>
                      </c:pt>
                      <c:pt idx="21">
                        <c:v>5.8728572000000003</c:v>
                      </c:pt>
                      <c:pt idx="22">
                        <c:v>5.8571429000000004</c:v>
                      </c:pt>
                      <c:pt idx="23">
                        <c:v>5.8414286000000004</c:v>
                      </c:pt>
                      <c:pt idx="24">
                        <c:v>5.8257142000000002</c:v>
                      </c:pt>
                      <c:pt idx="25">
                        <c:v>5.8099999000000002</c:v>
                      </c:pt>
                      <c:pt idx="26">
                        <c:v>5.8879998999999996</c:v>
                      </c:pt>
                      <c:pt idx="27">
                        <c:v>5.9659998999999999</c:v>
                      </c:pt>
                      <c:pt idx="28">
                        <c:v>6.0439999000000002</c:v>
                      </c:pt>
                      <c:pt idx="29">
                        <c:v>6.1219998000000002</c:v>
                      </c:pt>
                      <c:pt idx="30">
                        <c:v>6.1999997999999996</c:v>
                      </c:pt>
                      <c:pt idx="31">
                        <c:v>6.2666665000000004</c:v>
                      </c:pt>
                      <c:pt idx="32">
                        <c:v>6.3333332000000002</c:v>
                      </c:pt>
                      <c:pt idx="33">
                        <c:v>6.3999999000000001</c:v>
                      </c:pt>
                      <c:pt idx="34">
                        <c:v>6.4666664999999997</c:v>
                      </c:pt>
                      <c:pt idx="35">
                        <c:v>6.5333332000000004</c:v>
                      </c:pt>
                      <c:pt idx="36">
                        <c:v>6.5999999000000003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E154-4EBF-93DB-C17A30853455}"/>
                  </c:ext>
                </c:extLst>
              </c15:ser>
            </c15:filteredLineSeries>
            <c15:filteredLineSeries>
              <c15:ser>
                <c:idx val="1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interpolated!$C$2</c15:sqref>
                        </c15:formulaRef>
                      </c:ext>
                    </c:extLst>
                    <c:strCache>
                      <c:ptCount val="1"/>
                      <c:pt idx="0">
                        <c:v>GBR</c:v>
                      </c:pt>
                    </c:strCache>
                  </c:strRef>
                </c:tx>
                <c:spPr>
                  <a:ln w="19050" cap="rnd">
                    <a:solidFill>
                      <a:schemeClr val="tx1"/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interpolated!$A$3:$A$44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0">
                        <c:v>1981</c:v>
                      </c:pt>
                      <c:pt idx="1">
                        <c:v>1982</c:v>
                      </c:pt>
                      <c:pt idx="2">
                        <c:v>1983</c:v>
                      </c:pt>
                      <c:pt idx="3">
                        <c:v>1984</c:v>
                      </c:pt>
                      <c:pt idx="4">
                        <c:v>1985</c:v>
                      </c:pt>
                      <c:pt idx="5">
                        <c:v>1986</c:v>
                      </c:pt>
                      <c:pt idx="6">
                        <c:v>1987</c:v>
                      </c:pt>
                      <c:pt idx="7">
                        <c:v>1988</c:v>
                      </c:pt>
                      <c:pt idx="8">
                        <c:v>1989</c:v>
                      </c:pt>
                      <c:pt idx="9">
                        <c:v>1990</c:v>
                      </c:pt>
                      <c:pt idx="10">
                        <c:v>1991</c:v>
                      </c:pt>
                      <c:pt idx="11">
                        <c:v>1992</c:v>
                      </c:pt>
                      <c:pt idx="12">
                        <c:v>1993</c:v>
                      </c:pt>
                      <c:pt idx="13">
                        <c:v>1994</c:v>
                      </c:pt>
                      <c:pt idx="14">
                        <c:v>1995</c:v>
                      </c:pt>
                      <c:pt idx="15">
                        <c:v>1996</c:v>
                      </c:pt>
                      <c:pt idx="16">
                        <c:v>1997</c:v>
                      </c:pt>
                      <c:pt idx="17">
                        <c:v>1998</c:v>
                      </c:pt>
                      <c:pt idx="18">
                        <c:v>1999</c:v>
                      </c:pt>
                      <c:pt idx="19">
                        <c:v>2000</c:v>
                      </c:pt>
                      <c:pt idx="20">
                        <c:v>2001</c:v>
                      </c:pt>
                      <c:pt idx="21">
                        <c:v>2002</c:v>
                      </c:pt>
                      <c:pt idx="22">
                        <c:v>2003</c:v>
                      </c:pt>
                      <c:pt idx="23">
                        <c:v>2004</c:v>
                      </c:pt>
                      <c:pt idx="24">
                        <c:v>2005</c:v>
                      </c:pt>
                      <c:pt idx="25">
                        <c:v>2006</c:v>
                      </c:pt>
                      <c:pt idx="26">
                        <c:v>2007</c:v>
                      </c:pt>
                      <c:pt idx="27">
                        <c:v>2008</c:v>
                      </c:pt>
                      <c:pt idx="28">
                        <c:v>2009</c:v>
                      </c:pt>
                      <c:pt idx="29">
                        <c:v>2010</c:v>
                      </c:pt>
                      <c:pt idx="30">
                        <c:v>2011</c:v>
                      </c:pt>
                      <c:pt idx="31">
                        <c:v>2012</c:v>
                      </c:pt>
                      <c:pt idx="32">
                        <c:v>2013</c:v>
                      </c:pt>
                      <c:pt idx="33">
                        <c:v>2014</c:v>
                      </c:pt>
                      <c:pt idx="34">
                        <c:v>2015</c:v>
                      </c:pt>
                      <c:pt idx="35">
                        <c:v>2016</c:v>
                      </c:pt>
                      <c:pt idx="36">
                        <c:v>2017</c:v>
                      </c:pt>
                      <c:pt idx="37">
                        <c:v>2018</c:v>
                      </c:pt>
                      <c:pt idx="38">
                        <c:v>2019</c:v>
                      </c:pt>
                      <c:pt idx="39">
                        <c:v>2020</c:v>
                      </c:pt>
                      <c:pt idx="40">
                        <c:v>2021</c:v>
                      </c:pt>
                      <c:pt idx="41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interpolated!$C$3:$C$44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0">
                        <c:v>5.1399999000000003</c:v>
                      </c:pt>
                      <c:pt idx="1">
                        <c:v>5.1444443</c:v>
                      </c:pt>
                      <c:pt idx="2">
                        <c:v>5.1488886999999997</c:v>
                      </c:pt>
                      <c:pt idx="3">
                        <c:v>5.1533331999999996</c:v>
                      </c:pt>
                      <c:pt idx="4">
                        <c:v>5.1577776000000002</c:v>
                      </c:pt>
                      <c:pt idx="5">
                        <c:v>5.1622221000000001</c:v>
                      </c:pt>
                      <c:pt idx="6">
                        <c:v>5.1666664999999998</c:v>
                      </c:pt>
                      <c:pt idx="7">
                        <c:v>5.1711109000000004</c:v>
                      </c:pt>
                      <c:pt idx="8">
                        <c:v>5.1755554000000004</c:v>
                      </c:pt>
                      <c:pt idx="9">
                        <c:v>5.1799998</c:v>
                      </c:pt>
                      <c:pt idx="10">
                        <c:v>5.3462499000000001</c:v>
                      </c:pt>
                      <c:pt idx="11">
                        <c:v>5.5124998999999999</c:v>
                      </c:pt>
                      <c:pt idx="12">
                        <c:v>5.67875</c:v>
                      </c:pt>
                      <c:pt idx="13">
                        <c:v>5.8449999999999998</c:v>
                      </c:pt>
                      <c:pt idx="14">
                        <c:v>6.0112500999999998</c:v>
                      </c:pt>
                      <c:pt idx="15">
                        <c:v>6.1775000999999996</c:v>
                      </c:pt>
                      <c:pt idx="16">
                        <c:v>6.3437501999999997</c:v>
                      </c:pt>
                      <c:pt idx="17">
                        <c:v>6.5100002000000003</c:v>
                      </c:pt>
                      <c:pt idx="18">
                        <c:v>6.4957145000000001</c:v>
                      </c:pt>
                      <c:pt idx="19">
                        <c:v>6.4814287000000004</c:v>
                      </c:pt>
                      <c:pt idx="20">
                        <c:v>6.4671428999999998</c:v>
                      </c:pt>
                      <c:pt idx="21">
                        <c:v>6.4528572000000004</c:v>
                      </c:pt>
                      <c:pt idx="22">
                        <c:v>6.4385713999999998</c:v>
                      </c:pt>
                      <c:pt idx="23">
                        <c:v>6.4242856000000002</c:v>
                      </c:pt>
                      <c:pt idx="24">
                        <c:v>6.4099997999999996</c:v>
                      </c:pt>
                      <c:pt idx="25">
                        <c:v>6.2924999000000001</c:v>
                      </c:pt>
                      <c:pt idx="26">
                        <c:v>6.1749999999999998</c:v>
                      </c:pt>
                      <c:pt idx="27">
                        <c:v>6.0575000000000001</c:v>
                      </c:pt>
                      <c:pt idx="28">
                        <c:v>5.9400000999999998</c:v>
                      </c:pt>
                      <c:pt idx="29">
                        <c:v>6.0855556000000002</c:v>
                      </c:pt>
                      <c:pt idx="30">
                        <c:v>6.2311112</c:v>
                      </c:pt>
                      <c:pt idx="31">
                        <c:v>6.3766667000000004</c:v>
                      </c:pt>
                      <c:pt idx="32">
                        <c:v>6.5222223000000001</c:v>
                      </c:pt>
                      <c:pt idx="33">
                        <c:v>6.6677777999999996</c:v>
                      </c:pt>
                      <c:pt idx="34">
                        <c:v>6.8133334000000003</c:v>
                      </c:pt>
                      <c:pt idx="35">
                        <c:v>6.9588888999999998</c:v>
                      </c:pt>
                      <c:pt idx="36">
                        <c:v>7.1044444999999996</c:v>
                      </c:pt>
                      <c:pt idx="37">
                        <c:v>7.25</c:v>
                      </c:pt>
                      <c:pt idx="38">
                        <c:v>7.42</c:v>
                      </c:pt>
                      <c:pt idx="39">
                        <c:v>7.5899998999999996</c:v>
                      </c:pt>
                      <c:pt idx="40">
                        <c:v>7.7599999000000004</c:v>
                      </c:pt>
                      <c:pt idx="41">
                        <c:v>7.9299998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E154-4EBF-93DB-C17A30853455}"/>
                  </c:ext>
                </c:extLst>
              </c15:ser>
            </c15:filteredLineSeries>
            <c15:filteredLineSeries>
              <c15:ser>
                <c:idx val="2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interpolated!$D$2</c15:sqref>
                        </c15:formulaRef>
                      </c:ext>
                    </c:extLst>
                    <c:strCache>
                      <c:ptCount val="1"/>
                      <c:pt idx="0">
                        <c:v>FRA</c:v>
                      </c:pt>
                    </c:strCache>
                  </c:strRef>
                </c:tx>
                <c:spPr>
                  <a:ln w="19050" cap="rnd">
                    <a:solidFill>
                      <a:schemeClr val="tx1"/>
                    </a:solidFill>
                    <a:prstDash val="sysDash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interpolated!$A$3:$A$44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0">
                        <c:v>1981</c:v>
                      </c:pt>
                      <c:pt idx="1">
                        <c:v>1982</c:v>
                      </c:pt>
                      <c:pt idx="2">
                        <c:v>1983</c:v>
                      </c:pt>
                      <c:pt idx="3">
                        <c:v>1984</c:v>
                      </c:pt>
                      <c:pt idx="4">
                        <c:v>1985</c:v>
                      </c:pt>
                      <c:pt idx="5">
                        <c:v>1986</c:v>
                      </c:pt>
                      <c:pt idx="6">
                        <c:v>1987</c:v>
                      </c:pt>
                      <c:pt idx="7">
                        <c:v>1988</c:v>
                      </c:pt>
                      <c:pt idx="8">
                        <c:v>1989</c:v>
                      </c:pt>
                      <c:pt idx="9">
                        <c:v>1990</c:v>
                      </c:pt>
                      <c:pt idx="10">
                        <c:v>1991</c:v>
                      </c:pt>
                      <c:pt idx="11">
                        <c:v>1992</c:v>
                      </c:pt>
                      <c:pt idx="12">
                        <c:v>1993</c:v>
                      </c:pt>
                      <c:pt idx="13">
                        <c:v>1994</c:v>
                      </c:pt>
                      <c:pt idx="14">
                        <c:v>1995</c:v>
                      </c:pt>
                      <c:pt idx="15">
                        <c:v>1996</c:v>
                      </c:pt>
                      <c:pt idx="16">
                        <c:v>1997</c:v>
                      </c:pt>
                      <c:pt idx="17">
                        <c:v>1998</c:v>
                      </c:pt>
                      <c:pt idx="18">
                        <c:v>1999</c:v>
                      </c:pt>
                      <c:pt idx="19">
                        <c:v>2000</c:v>
                      </c:pt>
                      <c:pt idx="20">
                        <c:v>2001</c:v>
                      </c:pt>
                      <c:pt idx="21">
                        <c:v>2002</c:v>
                      </c:pt>
                      <c:pt idx="22">
                        <c:v>2003</c:v>
                      </c:pt>
                      <c:pt idx="23">
                        <c:v>2004</c:v>
                      </c:pt>
                      <c:pt idx="24">
                        <c:v>2005</c:v>
                      </c:pt>
                      <c:pt idx="25">
                        <c:v>2006</c:v>
                      </c:pt>
                      <c:pt idx="26">
                        <c:v>2007</c:v>
                      </c:pt>
                      <c:pt idx="27">
                        <c:v>2008</c:v>
                      </c:pt>
                      <c:pt idx="28">
                        <c:v>2009</c:v>
                      </c:pt>
                      <c:pt idx="29">
                        <c:v>2010</c:v>
                      </c:pt>
                      <c:pt idx="30">
                        <c:v>2011</c:v>
                      </c:pt>
                      <c:pt idx="31">
                        <c:v>2012</c:v>
                      </c:pt>
                      <c:pt idx="32">
                        <c:v>2013</c:v>
                      </c:pt>
                      <c:pt idx="33">
                        <c:v>2014</c:v>
                      </c:pt>
                      <c:pt idx="34">
                        <c:v>2015</c:v>
                      </c:pt>
                      <c:pt idx="35">
                        <c:v>2016</c:v>
                      </c:pt>
                      <c:pt idx="36">
                        <c:v>2017</c:v>
                      </c:pt>
                      <c:pt idx="37">
                        <c:v>2018</c:v>
                      </c:pt>
                      <c:pt idx="38">
                        <c:v>2019</c:v>
                      </c:pt>
                      <c:pt idx="39">
                        <c:v>2020</c:v>
                      </c:pt>
                      <c:pt idx="40">
                        <c:v>2021</c:v>
                      </c:pt>
                      <c:pt idx="41">
                        <c:v>2022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interpolated!$D$3:$D$44</c15:sqref>
                        </c15:formulaRef>
                      </c:ext>
                    </c:extLst>
                    <c:numCache>
                      <c:formatCode>General</c:formatCode>
                      <c:ptCount val="42"/>
                      <c:pt idx="0">
                        <c:v>5.52</c:v>
                      </c:pt>
                      <c:pt idx="1">
                        <c:v>5.5344443999999999</c:v>
                      </c:pt>
                      <c:pt idx="2">
                        <c:v>5.5488888999999997</c:v>
                      </c:pt>
                      <c:pt idx="3">
                        <c:v>5.5633334000000003</c:v>
                      </c:pt>
                      <c:pt idx="4">
                        <c:v>5.5777777999999998</c:v>
                      </c:pt>
                      <c:pt idx="5">
                        <c:v>5.5922223000000004</c:v>
                      </c:pt>
                      <c:pt idx="6">
                        <c:v>5.6066666999999999</c:v>
                      </c:pt>
                      <c:pt idx="7">
                        <c:v>5.6211111999999996</c:v>
                      </c:pt>
                      <c:pt idx="8">
                        <c:v>5.6355556</c:v>
                      </c:pt>
                      <c:pt idx="9">
                        <c:v>5.6500000999999997</c:v>
                      </c:pt>
                      <c:pt idx="10">
                        <c:v>5.7200001</c:v>
                      </c:pt>
                      <c:pt idx="11">
                        <c:v>5.7900001000000003</c:v>
                      </c:pt>
                      <c:pt idx="12">
                        <c:v>5.8600000999999997</c:v>
                      </c:pt>
                      <c:pt idx="13">
                        <c:v>5.9300001</c:v>
                      </c:pt>
                      <c:pt idx="14">
                        <c:v>6.0000001999999997</c:v>
                      </c:pt>
                      <c:pt idx="15">
                        <c:v>6.0700002</c:v>
                      </c:pt>
                      <c:pt idx="16">
                        <c:v>6.1400002000000002</c:v>
                      </c:pt>
                      <c:pt idx="17">
                        <c:v>6.2100001999999996</c:v>
                      </c:pt>
                      <c:pt idx="18">
                        <c:v>6.2800001999999999</c:v>
                      </c:pt>
                      <c:pt idx="19">
                        <c:v>6.3614287000000003</c:v>
                      </c:pt>
                      <c:pt idx="20">
                        <c:v>6.4428573</c:v>
                      </c:pt>
                      <c:pt idx="21">
                        <c:v>6.5242858000000004</c:v>
                      </c:pt>
                      <c:pt idx="22">
                        <c:v>6.6057142999999998</c:v>
                      </c:pt>
                      <c:pt idx="23">
                        <c:v>6.6871428000000002</c:v>
                      </c:pt>
                      <c:pt idx="24">
                        <c:v>6.7685713999999999</c:v>
                      </c:pt>
                      <c:pt idx="25">
                        <c:v>6.8499999000000003</c:v>
                      </c:pt>
                      <c:pt idx="26">
                        <c:v>6.6949999</c:v>
                      </c:pt>
                      <c:pt idx="27">
                        <c:v>6.54</c:v>
                      </c:pt>
                      <c:pt idx="28">
                        <c:v>6.6329998999999997</c:v>
                      </c:pt>
                      <c:pt idx="29">
                        <c:v>6.7259998999999997</c:v>
                      </c:pt>
                      <c:pt idx="30">
                        <c:v>6.8189998999999997</c:v>
                      </c:pt>
                      <c:pt idx="31">
                        <c:v>6.9119998999999996</c:v>
                      </c:pt>
                      <c:pt idx="32">
                        <c:v>7.0049998999999996</c:v>
                      </c:pt>
                      <c:pt idx="33">
                        <c:v>7.0979998999999996</c:v>
                      </c:pt>
                      <c:pt idx="34">
                        <c:v>7.1909998000000002</c:v>
                      </c:pt>
                      <c:pt idx="35">
                        <c:v>7.2839998000000001</c:v>
                      </c:pt>
                      <c:pt idx="36">
                        <c:v>7.3769998000000001</c:v>
                      </c:pt>
                      <c:pt idx="37">
                        <c:v>7.4699998000000001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E154-4EBF-93DB-C17A30853455}"/>
                  </c:ext>
                </c:extLst>
              </c15:ser>
            </c15:filteredLineSeries>
          </c:ext>
        </c:extLst>
      </c:lineChart>
      <c:catAx>
        <c:axId val="541694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8085568"/>
        <c:crosses val="autoZero"/>
        <c:auto val="1"/>
        <c:lblAlgn val="ctr"/>
        <c:lblOffset val="100"/>
        <c:tickLblSkip val="5"/>
        <c:noMultiLvlLbl val="0"/>
      </c:catAx>
      <c:valAx>
        <c:axId val="248085568"/>
        <c:scaling>
          <c:orientation val="minMax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1694400"/>
        <c:crosses val="autoZero"/>
        <c:crossBetween val="between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22091734884547873"/>
          <c:y val="0.8480346925399177"/>
          <c:w val="0.55224665205956214"/>
          <c:h val="8.0452486581491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>
                <a:solidFill>
                  <a:srgbClr val="C00000"/>
                </a:solidFill>
              </a:rPr>
              <a:t>Homosexuality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015155595818134E-2"/>
          <c:y val="0.17805014922227058"/>
          <c:w val="0.9059696888083637"/>
          <c:h val="0.61181878135997747"/>
        </c:manualLayout>
      </c:layout>
      <c:lineChart>
        <c:grouping val="standard"/>
        <c:varyColors val="0"/>
        <c:ser>
          <c:idx val="0"/>
          <c:order val="0"/>
          <c:tx>
            <c:strRef>
              <c:f>interpolated!$J$2</c:f>
              <c:strCache>
                <c:ptCount val="1"/>
                <c:pt idx="0">
                  <c:v>USA</c:v>
                </c:pt>
              </c:strCache>
            </c:strRef>
          </c:tx>
          <c:spPr>
            <a:ln w="19050" cap="rnd">
              <a:solidFill>
                <a:schemeClr val="tx1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interpolated!$J$3:$J$44</c:f>
              <c:numCache>
                <c:formatCode>General</c:formatCode>
                <c:ptCount val="42"/>
                <c:pt idx="1">
                  <c:v>2.4000001000000002</c:v>
                </c:pt>
                <c:pt idx="2">
                  <c:v>2.4812501</c:v>
                </c:pt>
                <c:pt idx="3">
                  <c:v>2.5625000999999998</c:v>
                </c:pt>
                <c:pt idx="4">
                  <c:v>2.6437499999999998</c:v>
                </c:pt>
                <c:pt idx="5">
                  <c:v>2.7250000000000001</c:v>
                </c:pt>
                <c:pt idx="6">
                  <c:v>2.8062499999999999</c:v>
                </c:pt>
                <c:pt idx="7">
                  <c:v>2.8875000000000002</c:v>
                </c:pt>
                <c:pt idx="8">
                  <c:v>2.96875</c:v>
                </c:pt>
                <c:pt idx="9">
                  <c:v>3.05</c:v>
                </c:pt>
                <c:pt idx="10">
                  <c:v>3.1739999999999999</c:v>
                </c:pt>
                <c:pt idx="11">
                  <c:v>3.298</c:v>
                </c:pt>
                <c:pt idx="12">
                  <c:v>3.4220000000000002</c:v>
                </c:pt>
                <c:pt idx="13">
                  <c:v>3.5460001000000001</c:v>
                </c:pt>
                <c:pt idx="14">
                  <c:v>3.6700001000000002</c:v>
                </c:pt>
                <c:pt idx="15">
                  <c:v>3.9425001000000002</c:v>
                </c:pt>
                <c:pt idx="16">
                  <c:v>4.2150002000000004</c:v>
                </c:pt>
                <c:pt idx="17">
                  <c:v>4.4875002000000004</c:v>
                </c:pt>
                <c:pt idx="18">
                  <c:v>4.7600002000000003</c:v>
                </c:pt>
                <c:pt idx="19">
                  <c:v>4.7228573000000003</c:v>
                </c:pt>
                <c:pt idx="20">
                  <c:v>4.6857144000000002</c:v>
                </c:pt>
                <c:pt idx="21">
                  <c:v>4.6485716000000004</c:v>
                </c:pt>
                <c:pt idx="22">
                  <c:v>4.6114287000000003</c:v>
                </c:pt>
                <c:pt idx="23">
                  <c:v>4.5742858000000002</c:v>
                </c:pt>
                <c:pt idx="24">
                  <c:v>4.5371429000000001</c:v>
                </c:pt>
                <c:pt idx="25">
                  <c:v>4.5</c:v>
                </c:pt>
                <c:pt idx="26">
                  <c:v>4.68</c:v>
                </c:pt>
                <c:pt idx="27">
                  <c:v>4.8600000000000003</c:v>
                </c:pt>
                <c:pt idx="28">
                  <c:v>5.0400001000000003</c:v>
                </c:pt>
                <c:pt idx="29">
                  <c:v>5.2200001</c:v>
                </c:pt>
                <c:pt idx="30">
                  <c:v>5.4000000999999997</c:v>
                </c:pt>
                <c:pt idx="31">
                  <c:v>5.5833333999999999</c:v>
                </c:pt>
                <c:pt idx="32">
                  <c:v>5.7666667</c:v>
                </c:pt>
                <c:pt idx="33">
                  <c:v>5.95</c:v>
                </c:pt>
                <c:pt idx="34">
                  <c:v>6.1333333999999997</c:v>
                </c:pt>
                <c:pt idx="35">
                  <c:v>6.3166666999999999</c:v>
                </c:pt>
                <c:pt idx="36">
                  <c:v>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17-4353-82B5-F14FB96CED97}"/>
            </c:ext>
          </c:extLst>
        </c:ser>
        <c:ser>
          <c:idx val="1"/>
          <c:order val="1"/>
          <c:tx>
            <c:strRef>
              <c:f>interpolated!$K$2</c:f>
              <c:strCache>
                <c:ptCount val="1"/>
                <c:pt idx="0">
                  <c:v>GBR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interpolated!$K$3:$K$44</c:f>
              <c:numCache>
                <c:formatCode>General</c:formatCode>
                <c:ptCount val="42"/>
                <c:pt idx="0">
                  <c:v>3.6900000999999998</c:v>
                </c:pt>
                <c:pt idx="1">
                  <c:v>3.6600001</c:v>
                </c:pt>
                <c:pt idx="2">
                  <c:v>3.6300001000000002</c:v>
                </c:pt>
                <c:pt idx="3">
                  <c:v>3.6000000999999999</c:v>
                </c:pt>
                <c:pt idx="4">
                  <c:v>3.5700001000000001</c:v>
                </c:pt>
                <c:pt idx="5">
                  <c:v>3.5400000999999999</c:v>
                </c:pt>
                <c:pt idx="6">
                  <c:v>3.5100001000000001</c:v>
                </c:pt>
                <c:pt idx="7">
                  <c:v>3.4800000999999998</c:v>
                </c:pt>
                <c:pt idx="8">
                  <c:v>3.4500001</c:v>
                </c:pt>
                <c:pt idx="9">
                  <c:v>3.4200001000000002</c:v>
                </c:pt>
                <c:pt idx="10">
                  <c:v>3.64</c:v>
                </c:pt>
                <c:pt idx="11">
                  <c:v>3.86</c:v>
                </c:pt>
                <c:pt idx="12">
                  <c:v>4.08</c:v>
                </c:pt>
                <c:pt idx="13">
                  <c:v>4.3</c:v>
                </c:pt>
                <c:pt idx="14">
                  <c:v>4.5199999000000002</c:v>
                </c:pt>
                <c:pt idx="15">
                  <c:v>4.7399998999999999</c:v>
                </c:pt>
                <c:pt idx="16">
                  <c:v>4.9599998999999997</c:v>
                </c:pt>
                <c:pt idx="17">
                  <c:v>5.1799998</c:v>
                </c:pt>
                <c:pt idx="18">
                  <c:v>5.2485713000000001</c:v>
                </c:pt>
                <c:pt idx="19">
                  <c:v>5.3171426999999998</c:v>
                </c:pt>
                <c:pt idx="20">
                  <c:v>5.3857141000000004</c:v>
                </c:pt>
                <c:pt idx="21">
                  <c:v>5.4542856000000004</c:v>
                </c:pt>
                <c:pt idx="22">
                  <c:v>5.5228570000000001</c:v>
                </c:pt>
                <c:pt idx="23">
                  <c:v>5.5914283999999999</c:v>
                </c:pt>
                <c:pt idx="24">
                  <c:v>5.6599997999999996</c:v>
                </c:pt>
                <c:pt idx="25">
                  <c:v>5.5949999000000004</c:v>
                </c:pt>
                <c:pt idx="26">
                  <c:v>5.53</c:v>
                </c:pt>
                <c:pt idx="27">
                  <c:v>5.4649999999999999</c:v>
                </c:pt>
                <c:pt idx="28">
                  <c:v>5.4000000999999997</c:v>
                </c:pt>
                <c:pt idx="29">
                  <c:v>5.6133334000000001</c:v>
                </c:pt>
                <c:pt idx="30">
                  <c:v>5.8266667999999999</c:v>
                </c:pt>
                <c:pt idx="31">
                  <c:v>6.0400001000000003</c:v>
                </c:pt>
                <c:pt idx="32">
                  <c:v>6.2533335000000001</c:v>
                </c:pt>
                <c:pt idx="33">
                  <c:v>6.4666667999999996</c:v>
                </c:pt>
                <c:pt idx="34">
                  <c:v>6.6800001</c:v>
                </c:pt>
                <c:pt idx="35">
                  <c:v>6.8933334999999998</c:v>
                </c:pt>
                <c:pt idx="36">
                  <c:v>7.1066668000000002</c:v>
                </c:pt>
                <c:pt idx="37">
                  <c:v>7.3200002</c:v>
                </c:pt>
                <c:pt idx="38">
                  <c:v>7.4500001999999999</c:v>
                </c:pt>
                <c:pt idx="39">
                  <c:v>7.5800001999999997</c:v>
                </c:pt>
                <c:pt idx="40">
                  <c:v>7.7100001999999996</c:v>
                </c:pt>
                <c:pt idx="41">
                  <c:v>7.8400002000000004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17-4353-82B5-F14FB96CED97}"/>
            </c:ext>
          </c:extLst>
        </c:ser>
        <c:ser>
          <c:idx val="2"/>
          <c:order val="2"/>
          <c:tx>
            <c:strRef>
              <c:f>interpolated!$L$2</c:f>
              <c:strCache>
                <c:ptCount val="1"/>
                <c:pt idx="0">
                  <c:v>FRA</c:v>
                </c:pt>
              </c:strCache>
            </c:strRef>
          </c:tx>
          <c:spPr>
            <a:ln w="19050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interpolated!$L$3:$L$44</c:f>
              <c:numCache>
                <c:formatCode>General</c:formatCode>
                <c:ptCount val="42"/>
                <c:pt idx="0">
                  <c:v>3.4400000999999998</c:v>
                </c:pt>
                <c:pt idx="1">
                  <c:v>3.4933334</c:v>
                </c:pt>
                <c:pt idx="2">
                  <c:v>3.5466666999999998</c:v>
                </c:pt>
                <c:pt idx="3">
                  <c:v>3.6000000999999999</c:v>
                </c:pt>
                <c:pt idx="4">
                  <c:v>3.6533334000000002</c:v>
                </c:pt>
                <c:pt idx="5">
                  <c:v>3.7066667</c:v>
                </c:pt>
                <c:pt idx="6">
                  <c:v>3.7600001000000001</c:v>
                </c:pt>
                <c:pt idx="7">
                  <c:v>3.8133333999999999</c:v>
                </c:pt>
                <c:pt idx="8">
                  <c:v>3.8666667000000001</c:v>
                </c:pt>
                <c:pt idx="9">
                  <c:v>3.9200001000000002</c:v>
                </c:pt>
                <c:pt idx="10">
                  <c:v>4.0622223000000002</c:v>
                </c:pt>
                <c:pt idx="11">
                  <c:v>4.2044445000000001</c:v>
                </c:pt>
                <c:pt idx="12">
                  <c:v>4.3466667000000001</c:v>
                </c:pt>
                <c:pt idx="13">
                  <c:v>4.4888887999999998</c:v>
                </c:pt>
                <c:pt idx="14">
                  <c:v>4.6311109999999998</c:v>
                </c:pt>
                <c:pt idx="15">
                  <c:v>4.7733331999999997</c:v>
                </c:pt>
                <c:pt idx="16">
                  <c:v>4.9155553999999997</c:v>
                </c:pt>
                <c:pt idx="17">
                  <c:v>5.0577775999999997</c:v>
                </c:pt>
                <c:pt idx="18">
                  <c:v>5.1999997999999996</c:v>
                </c:pt>
                <c:pt idx="19">
                  <c:v>5.3771427000000003</c:v>
                </c:pt>
                <c:pt idx="20">
                  <c:v>5.5542856</c:v>
                </c:pt>
                <c:pt idx="21">
                  <c:v>5.7314284999999998</c:v>
                </c:pt>
                <c:pt idx="22">
                  <c:v>5.9085713999999996</c:v>
                </c:pt>
                <c:pt idx="23">
                  <c:v>6.0857143000000002</c:v>
                </c:pt>
                <c:pt idx="24">
                  <c:v>6.2628572</c:v>
                </c:pt>
                <c:pt idx="25">
                  <c:v>6.4400000999999998</c:v>
                </c:pt>
                <c:pt idx="26">
                  <c:v>6.0450001000000002</c:v>
                </c:pt>
                <c:pt idx="27">
                  <c:v>5.6500000999999997</c:v>
                </c:pt>
                <c:pt idx="28">
                  <c:v>5.7780000999999999</c:v>
                </c:pt>
                <c:pt idx="29">
                  <c:v>5.9059999999999997</c:v>
                </c:pt>
                <c:pt idx="30">
                  <c:v>6.0339999999999998</c:v>
                </c:pt>
                <c:pt idx="31">
                  <c:v>6.1619999999999999</c:v>
                </c:pt>
                <c:pt idx="32">
                  <c:v>6.29</c:v>
                </c:pt>
                <c:pt idx="33">
                  <c:v>6.4179998999999999</c:v>
                </c:pt>
                <c:pt idx="34">
                  <c:v>6.5459999</c:v>
                </c:pt>
                <c:pt idx="35">
                  <c:v>6.6739999000000001</c:v>
                </c:pt>
                <c:pt idx="36">
                  <c:v>6.8019999000000002</c:v>
                </c:pt>
                <c:pt idx="37">
                  <c:v>6.9299998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17-4353-82B5-F14FB96CED97}"/>
            </c:ext>
          </c:extLst>
        </c:ser>
        <c:ser>
          <c:idx val="3"/>
          <c:order val="3"/>
          <c:tx>
            <c:strRef>
              <c:f>interpolated!$M$2</c:f>
              <c:strCache>
                <c:ptCount val="1"/>
                <c:pt idx="0">
                  <c:v>FRG</c:v>
                </c:pt>
              </c:strCache>
            </c:strRef>
          </c:tx>
          <c:spPr>
            <a:ln w="19050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interpolated!$M$3:$M$44</c:f>
              <c:numCache>
                <c:formatCode>General</c:formatCode>
                <c:ptCount val="42"/>
                <c:pt idx="0">
                  <c:v>3.77</c:v>
                </c:pt>
                <c:pt idx="1">
                  <c:v>3.8255555000000001</c:v>
                </c:pt>
                <c:pt idx="2">
                  <c:v>3.8811111</c:v>
                </c:pt>
                <c:pt idx="3">
                  <c:v>3.9366666000000001</c:v>
                </c:pt>
                <c:pt idx="4">
                  <c:v>3.9922222000000001</c:v>
                </c:pt>
                <c:pt idx="5">
                  <c:v>4.0477778000000004</c:v>
                </c:pt>
                <c:pt idx="6">
                  <c:v>4.1033333000000001</c:v>
                </c:pt>
                <c:pt idx="7">
                  <c:v>4.1588889</c:v>
                </c:pt>
                <c:pt idx="8">
                  <c:v>4.2144443999999996</c:v>
                </c:pt>
                <c:pt idx="9">
                  <c:v>4.2699999999999996</c:v>
                </c:pt>
                <c:pt idx="10">
                  <c:v>4.5914286000000004</c:v>
                </c:pt>
                <c:pt idx="11">
                  <c:v>4.9128571000000001</c:v>
                </c:pt>
                <c:pt idx="12">
                  <c:v>5.2342857</c:v>
                </c:pt>
                <c:pt idx="13">
                  <c:v>5.5557143</c:v>
                </c:pt>
                <c:pt idx="14">
                  <c:v>5.8771427999999997</c:v>
                </c:pt>
                <c:pt idx="15">
                  <c:v>6.1985713999999996</c:v>
                </c:pt>
                <c:pt idx="16">
                  <c:v>6.52</c:v>
                </c:pt>
                <c:pt idx="17">
                  <c:v>5.9300001</c:v>
                </c:pt>
                <c:pt idx="18">
                  <c:v>5.3400002000000004</c:v>
                </c:pt>
                <c:pt idx="19">
                  <c:v>5.4714286999999997</c:v>
                </c:pt>
                <c:pt idx="20">
                  <c:v>5.6028573000000002</c:v>
                </c:pt>
                <c:pt idx="21">
                  <c:v>5.7342858999999997</c:v>
                </c:pt>
                <c:pt idx="22">
                  <c:v>5.8657145000000002</c:v>
                </c:pt>
                <c:pt idx="23">
                  <c:v>5.9971430999999997</c:v>
                </c:pt>
                <c:pt idx="24">
                  <c:v>6.1285715999999999</c:v>
                </c:pt>
                <c:pt idx="25">
                  <c:v>6.2600002000000003</c:v>
                </c:pt>
                <c:pt idx="26">
                  <c:v>5.9750000999999999</c:v>
                </c:pt>
                <c:pt idx="27">
                  <c:v>5.6900000999999998</c:v>
                </c:pt>
                <c:pt idx="28">
                  <c:v>5.7700000999999999</c:v>
                </c:pt>
                <c:pt idx="29">
                  <c:v>5.8500000999999999</c:v>
                </c:pt>
                <c:pt idx="30">
                  <c:v>5.9300001</c:v>
                </c:pt>
                <c:pt idx="31">
                  <c:v>6.0100001000000001</c:v>
                </c:pt>
                <c:pt idx="32">
                  <c:v>6.0900002000000004</c:v>
                </c:pt>
                <c:pt idx="33">
                  <c:v>6.5100001000000001</c:v>
                </c:pt>
                <c:pt idx="34">
                  <c:v>6.9300001</c:v>
                </c:pt>
                <c:pt idx="35">
                  <c:v>7.35</c:v>
                </c:pt>
                <c:pt idx="36">
                  <c:v>7.77</c:v>
                </c:pt>
                <c:pt idx="37">
                  <c:v>7.8600000999999997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17-4353-82B5-F14FB96CED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5820336"/>
        <c:axId val="23194768"/>
      </c:lineChart>
      <c:catAx>
        <c:axId val="61582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194768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23194768"/>
        <c:scaling>
          <c:orientation val="minMax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5820336"/>
        <c:crosses val="autoZero"/>
        <c:crossBetween val="midCat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>
                <a:solidFill>
                  <a:srgbClr val="C00000"/>
                </a:solidFill>
              </a:rPr>
              <a:t>Abortion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614814376090729E-2"/>
          <c:y val="0.11830510485168502"/>
          <c:w val="0.89631148839342656"/>
          <c:h val="0.622981055516033"/>
        </c:manualLayout>
      </c:layout>
      <c:lineChart>
        <c:grouping val="standard"/>
        <c:varyColors val="0"/>
        <c:ser>
          <c:idx val="0"/>
          <c:order val="0"/>
          <c:tx>
            <c:strRef>
              <c:f>interpolated!$F$2</c:f>
              <c:strCache>
                <c:ptCount val="1"/>
                <c:pt idx="0">
                  <c:v>USA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interpolated!$F$3:$F$44</c:f>
              <c:numCache>
                <c:formatCode>General</c:formatCode>
                <c:ptCount val="42"/>
                <c:pt idx="1">
                  <c:v>3.52</c:v>
                </c:pt>
                <c:pt idx="2">
                  <c:v>3.58</c:v>
                </c:pt>
                <c:pt idx="3">
                  <c:v>3.64</c:v>
                </c:pt>
                <c:pt idx="4">
                  <c:v>3.7</c:v>
                </c:pt>
                <c:pt idx="5">
                  <c:v>3.76</c:v>
                </c:pt>
                <c:pt idx="6">
                  <c:v>3.82</c:v>
                </c:pt>
                <c:pt idx="7">
                  <c:v>3.88</c:v>
                </c:pt>
                <c:pt idx="8">
                  <c:v>3.94</c:v>
                </c:pt>
                <c:pt idx="9">
                  <c:v>4</c:v>
                </c:pt>
                <c:pt idx="10">
                  <c:v>3.98</c:v>
                </c:pt>
                <c:pt idx="11">
                  <c:v>3.96</c:v>
                </c:pt>
                <c:pt idx="12">
                  <c:v>3.9400000999999998</c:v>
                </c:pt>
                <c:pt idx="13">
                  <c:v>3.9200001000000002</c:v>
                </c:pt>
                <c:pt idx="14">
                  <c:v>3.9000001000000002</c:v>
                </c:pt>
                <c:pt idx="15">
                  <c:v>4.0150001</c:v>
                </c:pt>
                <c:pt idx="16">
                  <c:v>4.1300001000000002</c:v>
                </c:pt>
                <c:pt idx="17">
                  <c:v>4.2450001000000004</c:v>
                </c:pt>
                <c:pt idx="18">
                  <c:v>4.3600000999999997</c:v>
                </c:pt>
                <c:pt idx="19">
                  <c:v>4.3742858</c:v>
                </c:pt>
                <c:pt idx="20">
                  <c:v>4.3885715000000003</c:v>
                </c:pt>
                <c:pt idx="21">
                  <c:v>4.4028571999999997</c:v>
                </c:pt>
                <c:pt idx="22">
                  <c:v>4.4171429</c:v>
                </c:pt>
                <c:pt idx="23">
                  <c:v>4.4314286000000003</c:v>
                </c:pt>
                <c:pt idx="24">
                  <c:v>4.4457142999999997</c:v>
                </c:pt>
                <c:pt idx="25">
                  <c:v>4.46</c:v>
                </c:pt>
                <c:pt idx="26">
                  <c:v>4.53</c:v>
                </c:pt>
                <c:pt idx="27">
                  <c:v>4.5999999999999996</c:v>
                </c:pt>
                <c:pt idx="28">
                  <c:v>4.67</c:v>
                </c:pt>
                <c:pt idx="29">
                  <c:v>4.74</c:v>
                </c:pt>
                <c:pt idx="30">
                  <c:v>4.8099999000000002</c:v>
                </c:pt>
                <c:pt idx="31">
                  <c:v>4.8533333000000001</c:v>
                </c:pt>
                <c:pt idx="32">
                  <c:v>4.8966666999999999</c:v>
                </c:pt>
                <c:pt idx="33">
                  <c:v>4.9400000999999998</c:v>
                </c:pt>
                <c:pt idx="34">
                  <c:v>4.9833334000000002</c:v>
                </c:pt>
                <c:pt idx="35">
                  <c:v>5.0266668000000001</c:v>
                </c:pt>
                <c:pt idx="36">
                  <c:v>5.0700002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46-4920-8D7D-CCD35A9767FB}"/>
            </c:ext>
          </c:extLst>
        </c:ser>
        <c:ser>
          <c:idx val="1"/>
          <c:order val="1"/>
          <c:tx>
            <c:strRef>
              <c:f>interpolated!$G$2</c:f>
              <c:strCache>
                <c:ptCount val="1"/>
                <c:pt idx="0">
                  <c:v>GBR</c:v>
                </c:pt>
              </c:strCache>
            </c:strRef>
          </c:tx>
          <c:spPr>
            <a:ln w="19050" cap="rnd">
              <a:solidFill>
                <a:srgbClr val="FF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interpolated!$G$3:$G$44</c:f>
              <c:numCache>
                <c:formatCode>General</c:formatCode>
                <c:ptCount val="42"/>
                <c:pt idx="0">
                  <c:v>4.1599997999999996</c:v>
                </c:pt>
                <c:pt idx="1">
                  <c:v>4.1833331999999999</c:v>
                </c:pt>
                <c:pt idx="2">
                  <c:v>4.2066664999999999</c:v>
                </c:pt>
                <c:pt idx="3">
                  <c:v>4.2299999000000001</c:v>
                </c:pt>
                <c:pt idx="4">
                  <c:v>4.2533332000000001</c:v>
                </c:pt>
                <c:pt idx="5">
                  <c:v>4.2766665000000001</c:v>
                </c:pt>
                <c:pt idx="6">
                  <c:v>4.2999999000000004</c:v>
                </c:pt>
                <c:pt idx="7">
                  <c:v>4.3233332000000004</c:v>
                </c:pt>
                <c:pt idx="8">
                  <c:v>4.3466665000000004</c:v>
                </c:pt>
                <c:pt idx="9">
                  <c:v>4.3699998999999998</c:v>
                </c:pt>
                <c:pt idx="10">
                  <c:v>4.4837499000000003</c:v>
                </c:pt>
                <c:pt idx="11">
                  <c:v>4.5975000000000001</c:v>
                </c:pt>
                <c:pt idx="12">
                  <c:v>4.7112499999999997</c:v>
                </c:pt>
                <c:pt idx="13">
                  <c:v>4.8250000000000002</c:v>
                </c:pt>
                <c:pt idx="14">
                  <c:v>4.9387501</c:v>
                </c:pt>
                <c:pt idx="15">
                  <c:v>5.0525000999999996</c:v>
                </c:pt>
                <c:pt idx="16">
                  <c:v>5.1662502000000003</c:v>
                </c:pt>
                <c:pt idx="17">
                  <c:v>5.2800001999999999</c:v>
                </c:pt>
                <c:pt idx="18">
                  <c:v>5.2328573</c:v>
                </c:pt>
                <c:pt idx="19">
                  <c:v>5.1857144000000002</c:v>
                </c:pt>
                <c:pt idx="20">
                  <c:v>5.1385715000000003</c:v>
                </c:pt>
                <c:pt idx="21">
                  <c:v>5.0914286000000004</c:v>
                </c:pt>
                <c:pt idx="22">
                  <c:v>5.0442856000000003</c:v>
                </c:pt>
                <c:pt idx="23">
                  <c:v>4.9971427000000004</c:v>
                </c:pt>
                <c:pt idx="24">
                  <c:v>4.9499997999999996</c:v>
                </c:pt>
                <c:pt idx="25">
                  <c:v>4.9024998999999996</c:v>
                </c:pt>
                <c:pt idx="26">
                  <c:v>4.8550000000000004</c:v>
                </c:pt>
                <c:pt idx="27">
                  <c:v>4.8075001000000004</c:v>
                </c:pt>
                <c:pt idx="28">
                  <c:v>4.7600002000000003</c:v>
                </c:pt>
                <c:pt idx="29">
                  <c:v>4.927778</c:v>
                </c:pt>
                <c:pt idx="30">
                  <c:v>5.0955557000000002</c:v>
                </c:pt>
                <c:pt idx="31">
                  <c:v>5.2633334999999999</c:v>
                </c:pt>
                <c:pt idx="32">
                  <c:v>5.4311112000000001</c:v>
                </c:pt>
                <c:pt idx="33">
                  <c:v>5.5988889999999998</c:v>
                </c:pt>
                <c:pt idx="34">
                  <c:v>5.7666667</c:v>
                </c:pt>
                <c:pt idx="35">
                  <c:v>5.9344444999999997</c:v>
                </c:pt>
                <c:pt idx="36">
                  <c:v>6.1022221999999999</c:v>
                </c:pt>
                <c:pt idx="37">
                  <c:v>6.27</c:v>
                </c:pt>
                <c:pt idx="38">
                  <c:v>6.4124999999999996</c:v>
                </c:pt>
                <c:pt idx="39">
                  <c:v>6.5550001</c:v>
                </c:pt>
                <c:pt idx="40">
                  <c:v>6.6975001000000001</c:v>
                </c:pt>
                <c:pt idx="41">
                  <c:v>6.8400002000000004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F46-4920-8D7D-CCD35A9767FB}"/>
            </c:ext>
          </c:extLst>
        </c:ser>
        <c:ser>
          <c:idx val="2"/>
          <c:order val="2"/>
          <c:tx>
            <c:strRef>
              <c:f>interpolated!$H$2</c:f>
              <c:strCache>
                <c:ptCount val="1"/>
                <c:pt idx="0">
                  <c:v>FRA</c:v>
                </c:pt>
              </c:strCache>
            </c:strRef>
          </c:tx>
          <c:spPr>
            <a:ln w="19050" cap="rnd">
              <a:solidFill>
                <a:srgbClr val="0070C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interpolated!$H$3:$H$44</c:f>
              <c:numCache>
                <c:formatCode>General</c:formatCode>
                <c:ptCount val="42"/>
                <c:pt idx="0">
                  <c:v>5.1300001000000002</c:v>
                </c:pt>
                <c:pt idx="1">
                  <c:v>5.1144445000000003</c:v>
                </c:pt>
                <c:pt idx="2">
                  <c:v>5.0988889000000004</c:v>
                </c:pt>
                <c:pt idx="3">
                  <c:v>5.0833332999999996</c:v>
                </c:pt>
                <c:pt idx="4">
                  <c:v>5.0677776999999997</c:v>
                </c:pt>
                <c:pt idx="5">
                  <c:v>5.0522220999999998</c:v>
                </c:pt>
                <c:pt idx="6">
                  <c:v>5.0366666000000002</c:v>
                </c:pt>
                <c:pt idx="7">
                  <c:v>5.0211110000000003</c:v>
                </c:pt>
                <c:pt idx="8">
                  <c:v>5.0055554000000004</c:v>
                </c:pt>
                <c:pt idx="9">
                  <c:v>4.9899997999999997</c:v>
                </c:pt>
                <c:pt idx="10">
                  <c:v>5.0577775999999997</c:v>
                </c:pt>
                <c:pt idx="11">
                  <c:v>5.1255553999999997</c:v>
                </c:pt>
                <c:pt idx="12">
                  <c:v>5.1933331000000003</c:v>
                </c:pt>
                <c:pt idx="13">
                  <c:v>5.2611109000000003</c:v>
                </c:pt>
                <c:pt idx="14">
                  <c:v>5.3288887000000003</c:v>
                </c:pt>
                <c:pt idx="15">
                  <c:v>5.3966665000000003</c:v>
                </c:pt>
                <c:pt idx="16">
                  <c:v>5.4644443000000003</c:v>
                </c:pt>
                <c:pt idx="17">
                  <c:v>5.5322221000000003</c:v>
                </c:pt>
                <c:pt idx="18">
                  <c:v>5.5999999000000003</c:v>
                </c:pt>
                <c:pt idx="19">
                  <c:v>5.7185712999999998</c:v>
                </c:pt>
                <c:pt idx="20">
                  <c:v>5.8371427000000002</c:v>
                </c:pt>
                <c:pt idx="21">
                  <c:v>5.9557142000000001</c:v>
                </c:pt>
                <c:pt idx="22">
                  <c:v>6.0742855999999996</c:v>
                </c:pt>
                <c:pt idx="23">
                  <c:v>6.1928570000000001</c:v>
                </c:pt>
                <c:pt idx="24">
                  <c:v>6.3114283999999996</c:v>
                </c:pt>
                <c:pt idx="25">
                  <c:v>6.4299998</c:v>
                </c:pt>
                <c:pt idx="26">
                  <c:v>6.1999997999999996</c:v>
                </c:pt>
                <c:pt idx="27">
                  <c:v>5.9699998000000001</c:v>
                </c:pt>
                <c:pt idx="28">
                  <c:v>6.0759998</c:v>
                </c:pt>
                <c:pt idx="29">
                  <c:v>6.1819999000000001</c:v>
                </c:pt>
                <c:pt idx="30">
                  <c:v>6.2879999</c:v>
                </c:pt>
                <c:pt idx="31">
                  <c:v>6.3940000000000001</c:v>
                </c:pt>
                <c:pt idx="32">
                  <c:v>6.5</c:v>
                </c:pt>
                <c:pt idx="33">
                  <c:v>6.6059999999999999</c:v>
                </c:pt>
                <c:pt idx="34">
                  <c:v>6.7120001</c:v>
                </c:pt>
                <c:pt idx="35">
                  <c:v>6.8180000999999999</c:v>
                </c:pt>
                <c:pt idx="36">
                  <c:v>6.9240002</c:v>
                </c:pt>
                <c:pt idx="37">
                  <c:v>7.0300001999999999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F46-4920-8D7D-CCD35A9767FB}"/>
            </c:ext>
          </c:extLst>
        </c:ser>
        <c:ser>
          <c:idx val="3"/>
          <c:order val="3"/>
          <c:tx>
            <c:strRef>
              <c:f>interpolated!$I$2</c:f>
              <c:strCache>
                <c:ptCount val="1"/>
                <c:pt idx="0">
                  <c:v>FRG</c:v>
                </c:pt>
              </c:strCache>
            </c:strRef>
          </c:tx>
          <c:spPr>
            <a:ln w="19050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interpolated!$A$3:$A$44</c:f>
              <c:numCache>
                <c:formatCode>General</c:formatCode>
                <c:ptCount val="42"/>
                <c:pt idx="0">
                  <c:v>1981</c:v>
                </c:pt>
                <c:pt idx="1">
                  <c:v>1982</c:v>
                </c:pt>
                <c:pt idx="2">
                  <c:v>1983</c:v>
                </c:pt>
                <c:pt idx="3">
                  <c:v>1984</c:v>
                </c:pt>
                <c:pt idx="4">
                  <c:v>1985</c:v>
                </c:pt>
                <c:pt idx="5">
                  <c:v>1986</c:v>
                </c:pt>
                <c:pt idx="6">
                  <c:v>1987</c:v>
                </c:pt>
                <c:pt idx="7">
                  <c:v>1988</c:v>
                </c:pt>
                <c:pt idx="8">
                  <c:v>1989</c:v>
                </c:pt>
                <c:pt idx="9">
                  <c:v>1990</c:v>
                </c:pt>
                <c:pt idx="10">
                  <c:v>1991</c:v>
                </c:pt>
                <c:pt idx="11">
                  <c:v>1992</c:v>
                </c:pt>
                <c:pt idx="12">
                  <c:v>1993</c:v>
                </c:pt>
                <c:pt idx="13">
                  <c:v>1994</c:v>
                </c:pt>
                <c:pt idx="14">
                  <c:v>1995</c:v>
                </c:pt>
                <c:pt idx="15">
                  <c:v>1996</c:v>
                </c:pt>
                <c:pt idx="16">
                  <c:v>1997</c:v>
                </c:pt>
                <c:pt idx="17">
                  <c:v>1998</c:v>
                </c:pt>
                <c:pt idx="18">
                  <c:v>1999</c:v>
                </c:pt>
                <c:pt idx="19">
                  <c:v>2000</c:v>
                </c:pt>
                <c:pt idx="20">
                  <c:v>2001</c:v>
                </c:pt>
                <c:pt idx="21">
                  <c:v>2002</c:v>
                </c:pt>
                <c:pt idx="22">
                  <c:v>2003</c:v>
                </c:pt>
                <c:pt idx="23">
                  <c:v>2004</c:v>
                </c:pt>
                <c:pt idx="24">
                  <c:v>2005</c:v>
                </c:pt>
                <c:pt idx="25">
                  <c:v>2006</c:v>
                </c:pt>
                <c:pt idx="26">
                  <c:v>2007</c:v>
                </c:pt>
                <c:pt idx="27">
                  <c:v>2008</c:v>
                </c:pt>
                <c:pt idx="28">
                  <c:v>2009</c:v>
                </c:pt>
                <c:pt idx="29">
                  <c:v>2010</c:v>
                </c:pt>
                <c:pt idx="30">
                  <c:v>2011</c:v>
                </c:pt>
                <c:pt idx="31">
                  <c:v>2012</c:v>
                </c:pt>
                <c:pt idx="32">
                  <c:v>2013</c:v>
                </c:pt>
                <c:pt idx="33">
                  <c:v>2014</c:v>
                </c:pt>
                <c:pt idx="34">
                  <c:v>2015</c:v>
                </c:pt>
                <c:pt idx="35">
                  <c:v>2016</c:v>
                </c:pt>
                <c:pt idx="36">
                  <c:v>2017</c:v>
                </c:pt>
                <c:pt idx="37">
                  <c:v>2018</c:v>
                </c:pt>
                <c:pt idx="38">
                  <c:v>2019</c:v>
                </c:pt>
                <c:pt idx="39">
                  <c:v>2020</c:v>
                </c:pt>
                <c:pt idx="40">
                  <c:v>2021</c:v>
                </c:pt>
                <c:pt idx="41">
                  <c:v>2022</c:v>
                </c:pt>
              </c:numCache>
            </c:numRef>
          </c:cat>
          <c:val>
            <c:numRef>
              <c:f>interpolated!$I$3:$I$44</c:f>
              <c:numCache>
                <c:formatCode>General</c:formatCode>
                <c:ptCount val="42"/>
                <c:pt idx="0">
                  <c:v>4.1300001000000002</c:v>
                </c:pt>
                <c:pt idx="1">
                  <c:v>4.1644446000000004</c:v>
                </c:pt>
                <c:pt idx="2">
                  <c:v>4.1988890000000003</c:v>
                </c:pt>
                <c:pt idx="3">
                  <c:v>4.2333334000000002</c:v>
                </c:pt>
                <c:pt idx="4">
                  <c:v>4.2677778999999996</c:v>
                </c:pt>
                <c:pt idx="5">
                  <c:v>4.3022223000000004</c:v>
                </c:pt>
                <c:pt idx="6">
                  <c:v>4.3366667000000003</c:v>
                </c:pt>
                <c:pt idx="7">
                  <c:v>4.3711111999999996</c:v>
                </c:pt>
                <c:pt idx="8">
                  <c:v>4.4055555999999996</c:v>
                </c:pt>
                <c:pt idx="9">
                  <c:v>4.4400000999999998</c:v>
                </c:pt>
                <c:pt idx="10">
                  <c:v>4.5971428999999997</c:v>
                </c:pt>
                <c:pt idx="11">
                  <c:v>4.7542856999999996</c:v>
                </c:pt>
                <c:pt idx="12">
                  <c:v>4.9114285999999998</c:v>
                </c:pt>
                <c:pt idx="13">
                  <c:v>5.0685713999999997</c:v>
                </c:pt>
                <c:pt idx="14">
                  <c:v>5.2257142999999999</c:v>
                </c:pt>
                <c:pt idx="15">
                  <c:v>5.3828570999999998</c:v>
                </c:pt>
                <c:pt idx="16">
                  <c:v>5.54</c:v>
                </c:pt>
                <c:pt idx="17">
                  <c:v>5.2149998999999996</c:v>
                </c:pt>
                <c:pt idx="18">
                  <c:v>4.8899999000000003</c:v>
                </c:pt>
                <c:pt idx="19">
                  <c:v>4.9114285000000004</c:v>
                </c:pt>
                <c:pt idx="20">
                  <c:v>4.9328570000000003</c:v>
                </c:pt>
                <c:pt idx="21">
                  <c:v>4.9542856000000004</c:v>
                </c:pt>
                <c:pt idx="22">
                  <c:v>4.9757141999999996</c:v>
                </c:pt>
                <c:pt idx="23">
                  <c:v>4.9971427999999998</c:v>
                </c:pt>
                <c:pt idx="24">
                  <c:v>5.0185713999999999</c:v>
                </c:pt>
                <c:pt idx="25">
                  <c:v>5.04</c:v>
                </c:pt>
                <c:pt idx="26">
                  <c:v>4.8949999999999996</c:v>
                </c:pt>
                <c:pt idx="27">
                  <c:v>4.75</c:v>
                </c:pt>
                <c:pt idx="28">
                  <c:v>4.7539999999999996</c:v>
                </c:pt>
                <c:pt idx="29">
                  <c:v>4.758</c:v>
                </c:pt>
                <c:pt idx="30">
                  <c:v>4.7619999999999996</c:v>
                </c:pt>
                <c:pt idx="31">
                  <c:v>4.766</c:v>
                </c:pt>
                <c:pt idx="32">
                  <c:v>4.7699999999999996</c:v>
                </c:pt>
                <c:pt idx="33">
                  <c:v>5.1100000000000003</c:v>
                </c:pt>
                <c:pt idx="34">
                  <c:v>5.45</c:v>
                </c:pt>
                <c:pt idx="35">
                  <c:v>5.7900001000000003</c:v>
                </c:pt>
                <c:pt idx="36">
                  <c:v>6.1300001000000002</c:v>
                </c:pt>
                <c:pt idx="37">
                  <c:v>5.46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F46-4920-8D7D-CCD35A976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16096"/>
        <c:axId val="257678896"/>
      </c:lineChart>
      <c:catAx>
        <c:axId val="1371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678896"/>
        <c:crosses val="autoZero"/>
        <c:auto val="1"/>
        <c:lblAlgn val="ctr"/>
        <c:lblOffset val="100"/>
        <c:tickLblSkip val="5"/>
        <c:noMultiLvlLbl val="0"/>
      </c:catAx>
      <c:valAx>
        <c:axId val="257678896"/>
        <c:scaling>
          <c:orientation val="minMax"/>
          <c:max val="9"/>
          <c:min val="1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16096"/>
        <c:crosses val="autoZero"/>
        <c:crossBetween val="between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DB388-948E-425F-8C36-B89400029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636F94-F9F8-4DF0-9B17-884680BA4B54}">
      <dgm:prSet phldrT="[Text]" phldr="0" custT="1"/>
      <dgm:spPr/>
      <dgm:t>
        <a:bodyPr/>
        <a:lstStyle/>
        <a:p>
          <a:r>
            <a:rPr lang="en-US" sz="2400" dirty="0"/>
            <a:t>How do issue opinions differ across the United States and Europe?</a:t>
          </a:r>
        </a:p>
      </dgm:t>
    </dgm:pt>
    <dgm:pt modelId="{A470A526-39FD-46C5-A445-DEFE1F995E1F}" type="parTrans" cxnId="{93A1BA11-449F-40EE-B39B-B7E6F750645D}">
      <dgm:prSet/>
      <dgm:spPr/>
      <dgm:t>
        <a:bodyPr/>
        <a:lstStyle/>
        <a:p>
          <a:endParaRPr lang="en-US"/>
        </a:p>
      </dgm:t>
    </dgm:pt>
    <dgm:pt modelId="{E8A4B32E-32E6-4E99-B382-2FB1C1BE9DAE}" type="sibTrans" cxnId="{93A1BA11-449F-40EE-B39B-B7E6F750645D}">
      <dgm:prSet/>
      <dgm:spPr/>
      <dgm:t>
        <a:bodyPr/>
        <a:lstStyle/>
        <a:p>
          <a:endParaRPr lang="en-US"/>
        </a:p>
      </dgm:t>
    </dgm:pt>
    <dgm:pt modelId="{644B84A1-AA3F-410B-ACA4-68A9CA602BE3}">
      <dgm:prSet phldrT="[Text]" phldr="1"/>
      <dgm:spPr/>
      <dgm:t>
        <a:bodyPr/>
        <a:lstStyle/>
        <a:p>
          <a:endParaRPr lang="en-US" dirty="0"/>
        </a:p>
      </dgm:t>
    </dgm:pt>
    <dgm:pt modelId="{8CE6FEB0-7AE2-46BA-9F66-55B813526F57}" type="parTrans" cxnId="{FD6CE3CB-CB4F-4ECE-BEE5-B838160233FF}">
      <dgm:prSet/>
      <dgm:spPr/>
      <dgm:t>
        <a:bodyPr/>
        <a:lstStyle/>
        <a:p>
          <a:endParaRPr lang="en-US"/>
        </a:p>
      </dgm:t>
    </dgm:pt>
    <dgm:pt modelId="{28C3DB09-9713-4720-A881-BD84C62F9942}" type="sibTrans" cxnId="{FD6CE3CB-CB4F-4ECE-BEE5-B838160233FF}">
      <dgm:prSet/>
      <dgm:spPr/>
      <dgm:t>
        <a:bodyPr/>
        <a:lstStyle/>
        <a:p>
          <a:endParaRPr lang="en-US"/>
        </a:p>
      </dgm:t>
    </dgm:pt>
    <dgm:pt modelId="{86894EC7-C2EC-437A-BA1F-2CF6FFE80AE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400" b="0" dirty="0">
              <a:latin typeface="+mn-lt"/>
            </a:rPr>
            <a:t>What are issue opinions?</a:t>
          </a:r>
        </a:p>
      </dgm:t>
    </dgm:pt>
    <dgm:pt modelId="{A77E8636-4DE0-43FF-A1AB-B87A71A86F7D}" type="parTrans" cxnId="{88F9614E-9405-4978-8B13-3C3E052231B5}">
      <dgm:prSet/>
      <dgm:spPr/>
      <dgm:t>
        <a:bodyPr/>
        <a:lstStyle/>
        <a:p>
          <a:endParaRPr lang="en-US"/>
        </a:p>
      </dgm:t>
    </dgm:pt>
    <dgm:pt modelId="{E6A4EB70-D2CC-459B-B468-73F1257E8DBD}" type="sibTrans" cxnId="{88F9614E-9405-4978-8B13-3C3E052231B5}">
      <dgm:prSet/>
      <dgm:spPr/>
      <dgm:t>
        <a:bodyPr/>
        <a:lstStyle/>
        <a:p>
          <a:endParaRPr lang="en-US"/>
        </a:p>
      </dgm:t>
    </dgm:pt>
    <dgm:pt modelId="{39E6F30C-BAA9-47A7-A783-3EEBD11520DA}">
      <dgm:prSet custT="1"/>
      <dgm:spPr/>
      <dgm:t>
        <a:bodyPr/>
        <a:lstStyle/>
        <a:p>
          <a:r>
            <a:rPr lang="en-US" sz="2400" dirty="0"/>
            <a:t>What determines the positions people take on the issues?</a:t>
          </a:r>
        </a:p>
      </dgm:t>
    </dgm:pt>
    <dgm:pt modelId="{9FC62A72-D2CC-4830-ACF3-460C5B07A344}" type="parTrans" cxnId="{64DA51DB-5B81-4EEB-8E02-D26C555BE5EA}">
      <dgm:prSet/>
      <dgm:spPr/>
      <dgm:t>
        <a:bodyPr/>
        <a:lstStyle/>
        <a:p>
          <a:endParaRPr lang="en-US"/>
        </a:p>
      </dgm:t>
    </dgm:pt>
    <dgm:pt modelId="{D80A2821-BB26-4EBD-8EFF-65133D0DAAE4}" type="sibTrans" cxnId="{64DA51DB-5B81-4EEB-8E02-D26C555BE5EA}">
      <dgm:prSet/>
      <dgm:spPr/>
      <dgm:t>
        <a:bodyPr/>
        <a:lstStyle/>
        <a:p>
          <a:endParaRPr lang="en-US"/>
        </a:p>
      </dgm:t>
    </dgm:pt>
    <dgm:pt modelId="{04C9550E-8BBC-489C-AD6D-38DF3489F137}">
      <dgm:prSet custT="1"/>
      <dgm:spPr/>
      <dgm:t>
        <a:bodyPr/>
        <a:lstStyle/>
        <a:p>
          <a:r>
            <a:rPr lang="en-US" sz="2400" dirty="0"/>
            <a:t>What are issue publics?</a:t>
          </a:r>
        </a:p>
      </dgm:t>
    </dgm:pt>
    <dgm:pt modelId="{16E2054C-8E16-4C99-8DC4-72A9C8E58477}" type="sibTrans" cxnId="{38C252DB-837B-43A5-A237-AC61A238CF4E}">
      <dgm:prSet/>
      <dgm:spPr/>
      <dgm:t>
        <a:bodyPr/>
        <a:lstStyle/>
        <a:p>
          <a:endParaRPr lang="en-US"/>
        </a:p>
      </dgm:t>
    </dgm:pt>
    <dgm:pt modelId="{5EC949DA-382C-4B32-815F-B69AB2E92227}" type="parTrans" cxnId="{38C252DB-837B-43A5-A237-AC61A238CF4E}">
      <dgm:prSet/>
      <dgm:spPr/>
      <dgm:t>
        <a:bodyPr/>
        <a:lstStyle/>
        <a:p>
          <a:endParaRPr lang="en-US"/>
        </a:p>
      </dgm:t>
    </dgm:pt>
    <dgm:pt modelId="{219EB8DA-3BAA-4A13-B242-CA2CEEDF59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dirty="0"/>
            <a:t>How do issue opinions differ across the United States and Europe?</a:t>
          </a:r>
        </a:p>
      </dgm:t>
    </dgm:pt>
    <dgm:pt modelId="{A2E38130-2E5A-46E5-8D6A-D81623BA3364}" type="parTrans" cxnId="{54E10216-9E35-41D6-9101-2E520BE099D6}">
      <dgm:prSet/>
      <dgm:spPr/>
      <dgm:t>
        <a:bodyPr/>
        <a:lstStyle/>
        <a:p>
          <a:endParaRPr lang="en-US"/>
        </a:p>
      </dgm:t>
    </dgm:pt>
    <dgm:pt modelId="{2C80811E-6DA4-44B3-AAC3-38387CD590AD}" type="sibTrans" cxnId="{54E10216-9E35-41D6-9101-2E520BE099D6}">
      <dgm:prSet/>
      <dgm:spPr/>
      <dgm:t>
        <a:bodyPr/>
        <a:lstStyle/>
        <a:p>
          <a:endParaRPr lang="en-US"/>
        </a:p>
      </dgm:t>
    </dgm:pt>
    <dgm:pt modelId="{EEB44AAF-66A0-4781-BDFC-FEC8D7318219}" type="pres">
      <dgm:prSet presAssocID="{E4FDB388-948E-425F-8C36-B89400029461}" presName="linear" presStyleCnt="0">
        <dgm:presLayoutVars>
          <dgm:animLvl val="lvl"/>
          <dgm:resizeHandles val="exact"/>
        </dgm:presLayoutVars>
      </dgm:prSet>
      <dgm:spPr/>
    </dgm:pt>
    <dgm:pt modelId="{BDC68553-291B-434F-8683-94E2A1CDB02E}" type="pres">
      <dgm:prSet presAssocID="{86894EC7-C2EC-437A-BA1F-2CF6FFE80A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1B4571-B420-4C71-8872-5454B28CBF28}" type="pres">
      <dgm:prSet presAssocID="{E6A4EB70-D2CC-459B-B468-73F1257E8DBD}" presName="spacer" presStyleCnt="0"/>
      <dgm:spPr/>
    </dgm:pt>
    <dgm:pt modelId="{FCF39DE0-4A8A-4517-9D38-D6211D009493}" type="pres">
      <dgm:prSet presAssocID="{04C9550E-8BBC-489C-AD6D-38DF3489F13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F17CC08-DA2D-467D-9CBC-0FF62A341385}" type="pres">
      <dgm:prSet presAssocID="{16E2054C-8E16-4C99-8DC4-72A9C8E58477}" presName="spacer" presStyleCnt="0"/>
      <dgm:spPr/>
    </dgm:pt>
    <dgm:pt modelId="{A5E872CE-35AE-444F-B784-BDD340410C90}" type="pres">
      <dgm:prSet presAssocID="{39E6F30C-BAA9-47A7-A783-3EEBD11520D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8107767-ED6E-4EB5-94CD-E3F5F332CB5C}" type="pres">
      <dgm:prSet presAssocID="{D80A2821-BB26-4EBD-8EFF-65133D0DAAE4}" presName="spacer" presStyleCnt="0"/>
      <dgm:spPr/>
    </dgm:pt>
    <dgm:pt modelId="{8B5CB8B6-9A4B-4072-9566-A165ED643D0C}" type="pres">
      <dgm:prSet presAssocID="{219EB8DA-3BAA-4A13-B242-CA2CEEDF59B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5668D2A-D267-49BA-82AB-629970720101}" type="pres">
      <dgm:prSet presAssocID="{2C80811E-6DA4-44B3-AAC3-38387CD590AD}" presName="spacer" presStyleCnt="0"/>
      <dgm:spPr/>
    </dgm:pt>
    <dgm:pt modelId="{5387B2DE-4C6A-4717-915C-996607D40BB5}" type="pres">
      <dgm:prSet presAssocID="{60636F94-F9F8-4DF0-9B17-884680BA4B54}" presName="parentText" presStyleLbl="node1" presStyleIdx="4" presStyleCnt="5" custLinFactY="5307" custLinFactNeighborY="100000">
        <dgm:presLayoutVars>
          <dgm:chMax val="0"/>
          <dgm:bulletEnabled val="1"/>
        </dgm:presLayoutVars>
      </dgm:prSet>
      <dgm:spPr/>
    </dgm:pt>
    <dgm:pt modelId="{1B7F4A3D-72E2-4966-8020-A746044E54E4}" type="pres">
      <dgm:prSet presAssocID="{60636F94-F9F8-4DF0-9B17-884680BA4B5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297930B-5067-461E-8EBE-99B49106A1A0}" type="presOf" srcId="{86894EC7-C2EC-437A-BA1F-2CF6FFE80AEA}" destId="{BDC68553-291B-434F-8683-94E2A1CDB02E}" srcOrd="0" destOrd="0" presId="urn:microsoft.com/office/officeart/2005/8/layout/vList2"/>
    <dgm:cxn modelId="{93A1BA11-449F-40EE-B39B-B7E6F750645D}" srcId="{E4FDB388-948E-425F-8C36-B89400029461}" destId="{60636F94-F9F8-4DF0-9B17-884680BA4B54}" srcOrd="4" destOrd="0" parTransId="{A470A526-39FD-46C5-A445-DEFE1F995E1F}" sibTransId="{E8A4B32E-32E6-4E99-B382-2FB1C1BE9DAE}"/>
    <dgm:cxn modelId="{54E10216-9E35-41D6-9101-2E520BE099D6}" srcId="{E4FDB388-948E-425F-8C36-B89400029461}" destId="{219EB8DA-3BAA-4A13-B242-CA2CEEDF59B4}" srcOrd="3" destOrd="0" parTransId="{A2E38130-2E5A-46E5-8D6A-D81623BA3364}" sibTransId="{2C80811E-6DA4-44B3-AAC3-38387CD590AD}"/>
    <dgm:cxn modelId="{BB94D83C-4E1A-44C0-B49F-5C2C0373C63D}" type="presOf" srcId="{39E6F30C-BAA9-47A7-A783-3EEBD11520DA}" destId="{A5E872CE-35AE-444F-B784-BDD340410C90}" srcOrd="0" destOrd="0" presId="urn:microsoft.com/office/officeart/2005/8/layout/vList2"/>
    <dgm:cxn modelId="{58454541-386E-484E-A6E8-56769E769A6B}" type="presOf" srcId="{E4FDB388-948E-425F-8C36-B89400029461}" destId="{EEB44AAF-66A0-4781-BDFC-FEC8D7318219}" srcOrd="0" destOrd="0" presId="urn:microsoft.com/office/officeart/2005/8/layout/vList2"/>
    <dgm:cxn modelId="{88F9614E-9405-4978-8B13-3C3E052231B5}" srcId="{E4FDB388-948E-425F-8C36-B89400029461}" destId="{86894EC7-C2EC-437A-BA1F-2CF6FFE80AEA}" srcOrd="0" destOrd="0" parTransId="{A77E8636-4DE0-43FF-A1AB-B87A71A86F7D}" sibTransId="{E6A4EB70-D2CC-459B-B468-73F1257E8DBD}"/>
    <dgm:cxn modelId="{543EF474-D634-4A58-9604-4A51945E6020}" type="presOf" srcId="{04C9550E-8BBC-489C-AD6D-38DF3489F137}" destId="{FCF39DE0-4A8A-4517-9D38-D6211D009493}" srcOrd="0" destOrd="0" presId="urn:microsoft.com/office/officeart/2005/8/layout/vList2"/>
    <dgm:cxn modelId="{E0B8347C-CAC1-4C6C-BF9A-33EF289C187A}" type="presOf" srcId="{219EB8DA-3BAA-4A13-B242-CA2CEEDF59B4}" destId="{8B5CB8B6-9A4B-4072-9566-A165ED643D0C}" srcOrd="0" destOrd="0" presId="urn:microsoft.com/office/officeart/2005/8/layout/vList2"/>
    <dgm:cxn modelId="{19503B81-F305-457A-8188-AD58687AB68A}" type="presOf" srcId="{644B84A1-AA3F-410B-ACA4-68A9CA602BE3}" destId="{1B7F4A3D-72E2-4966-8020-A746044E54E4}" srcOrd="0" destOrd="0" presId="urn:microsoft.com/office/officeart/2005/8/layout/vList2"/>
    <dgm:cxn modelId="{D64935B9-934B-462A-990F-039C064FA177}" type="presOf" srcId="{60636F94-F9F8-4DF0-9B17-884680BA4B54}" destId="{5387B2DE-4C6A-4717-915C-996607D40BB5}" srcOrd="0" destOrd="0" presId="urn:microsoft.com/office/officeart/2005/8/layout/vList2"/>
    <dgm:cxn modelId="{FD6CE3CB-CB4F-4ECE-BEE5-B838160233FF}" srcId="{60636F94-F9F8-4DF0-9B17-884680BA4B54}" destId="{644B84A1-AA3F-410B-ACA4-68A9CA602BE3}" srcOrd="0" destOrd="0" parTransId="{8CE6FEB0-7AE2-46BA-9F66-55B813526F57}" sibTransId="{28C3DB09-9713-4720-A881-BD84C62F9942}"/>
    <dgm:cxn modelId="{64DA51DB-5B81-4EEB-8E02-D26C555BE5EA}" srcId="{E4FDB388-948E-425F-8C36-B89400029461}" destId="{39E6F30C-BAA9-47A7-A783-3EEBD11520DA}" srcOrd="2" destOrd="0" parTransId="{9FC62A72-D2CC-4830-ACF3-460C5B07A344}" sibTransId="{D80A2821-BB26-4EBD-8EFF-65133D0DAAE4}"/>
    <dgm:cxn modelId="{38C252DB-837B-43A5-A237-AC61A238CF4E}" srcId="{E4FDB388-948E-425F-8C36-B89400029461}" destId="{04C9550E-8BBC-489C-AD6D-38DF3489F137}" srcOrd="1" destOrd="0" parTransId="{5EC949DA-382C-4B32-815F-B69AB2E92227}" sibTransId="{16E2054C-8E16-4C99-8DC4-72A9C8E58477}"/>
    <dgm:cxn modelId="{39D25176-881F-4BB5-A2D9-FB6EDE54A02F}" type="presParOf" srcId="{EEB44AAF-66A0-4781-BDFC-FEC8D7318219}" destId="{BDC68553-291B-434F-8683-94E2A1CDB02E}" srcOrd="0" destOrd="0" presId="urn:microsoft.com/office/officeart/2005/8/layout/vList2"/>
    <dgm:cxn modelId="{74C9DAA3-5F96-42AD-B19F-8A3B93A8DC64}" type="presParOf" srcId="{EEB44AAF-66A0-4781-BDFC-FEC8D7318219}" destId="{A21B4571-B420-4C71-8872-5454B28CBF28}" srcOrd="1" destOrd="0" presId="urn:microsoft.com/office/officeart/2005/8/layout/vList2"/>
    <dgm:cxn modelId="{204E5070-6DFE-4BBD-B5E4-0EC4AC110539}" type="presParOf" srcId="{EEB44AAF-66A0-4781-BDFC-FEC8D7318219}" destId="{FCF39DE0-4A8A-4517-9D38-D6211D009493}" srcOrd="2" destOrd="0" presId="urn:microsoft.com/office/officeart/2005/8/layout/vList2"/>
    <dgm:cxn modelId="{C8FAFFFB-DF82-44FD-BDB8-E8EE92D98F6A}" type="presParOf" srcId="{EEB44AAF-66A0-4781-BDFC-FEC8D7318219}" destId="{0F17CC08-DA2D-467D-9CBC-0FF62A341385}" srcOrd="3" destOrd="0" presId="urn:microsoft.com/office/officeart/2005/8/layout/vList2"/>
    <dgm:cxn modelId="{F109D7D1-BDC7-4811-9158-0FEDAADD6C52}" type="presParOf" srcId="{EEB44AAF-66A0-4781-BDFC-FEC8D7318219}" destId="{A5E872CE-35AE-444F-B784-BDD340410C90}" srcOrd="4" destOrd="0" presId="urn:microsoft.com/office/officeart/2005/8/layout/vList2"/>
    <dgm:cxn modelId="{292CCB24-35D6-4E6C-BCCE-C980433118A4}" type="presParOf" srcId="{EEB44AAF-66A0-4781-BDFC-FEC8D7318219}" destId="{A8107767-ED6E-4EB5-94CD-E3F5F332CB5C}" srcOrd="5" destOrd="0" presId="urn:microsoft.com/office/officeart/2005/8/layout/vList2"/>
    <dgm:cxn modelId="{750A6D57-486B-4BEA-8E1B-661912486651}" type="presParOf" srcId="{EEB44AAF-66A0-4781-BDFC-FEC8D7318219}" destId="{8B5CB8B6-9A4B-4072-9566-A165ED643D0C}" srcOrd="6" destOrd="0" presId="urn:microsoft.com/office/officeart/2005/8/layout/vList2"/>
    <dgm:cxn modelId="{FA89D106-ACD0-4EE2-B8E9-CC2E1C0537DA}" type="presParOf" srcId="{EEB44AAF-66A0-4781-BDFC-FEC8D7318219}" destId="{65668D2A-D267-49BA-82AB-629970720101}" srcOrd="7" destOrd="0" presId="urn:microsoft.com/office/officeart/2005/8/layout/vList2"/>
    <dgm:cxn modelId="{C83E5FD7-DCAC-4178-9DB1-42829112C766}" type="presParOf" srcId="{EEB44AAF-66A0-4781-BDFC-FEC8D7318219}" destId="{5387B2DE-4C6A-4717-915C-996607D40BB5}" srcOrd="8" destOrd="0" presId="urn:microsoft.com/office/officeart/2005/8/layout/vList2"/>
    <dgm:cxn modelId="{F937C93A-F2F1-4A18-A6DB-3C3181E6627F}" type="presParOf" srcId="{EEB44AAF-66A0-4781-BDFC-FEC8D7318219}" destId="{1B7F4A3D-72E2-4966-8020-A746044E54E4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FDB388-948E-425F-8C36-B89400029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94EC7-C2EC-437A-BA1F-2CF6FFE80AE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>
              <a:latin typeface="+mn-lt"/>
            </a:rPr>
            <a:t>How to make sense of the flurry of issues? Use Left/Right attitudes to summarize broad political orientations</a:t>
          </a:r>
          <a:endParaRPr lang="en-US" sz="2200" b="0" dirty="0">
            <a:latin typeface="+mn-lt"/>
          </a:endParaRPr>
        </a:p>
      </dgm:t>
    </dgm:pt>
    <dgm:pt modelId="{A77E8636-4DE0-43FF-A1AB-B87A71A86F7D}" type="parTrans" cxnId="{88F9614E-9405-4978-8B13-3C3E052231B5}">
      <dgm:prSet/>
      <dgm:spPr/>
      <dgm:t>
        <a:bodyPr/>
        <a:lstStyle/>
        <a:p>
          <a:endParaRPr lang="en-US"/>
        </a:p>
      </dgm:t>
    </dgm:pt>
    <dgm:pt modelId="{E6A4EB70-D2CC-459B-B468-73F1257E8DBD}" type="sibTrans" cxnId="{88F9614E-9405-4978-8B13-3C3E052231B5}">
      <dgm:prSet/>
      <dgm:spPr/>
      <dgm:t>
        <a:bodyPr/>
        <a:lstStyle/>
        <a:p>
          <a:endParaRPr lang="en-US"/>
        </a:p>
      </dgm:t>
    </dgm:pt>
    <dgm:pt modelId="{39E6F30C-BAA9-47A7-A783-3EEBD11520DA}">
      <dgm:prSet custT="1"/>
      <dgm:spPr/>
      <dgm:t>
        <a:bodyPr/>
        <a:lstStyle/>
        <a:p>
          <a:r>
            <a:rPr lang="en-US" sz="2200" dirty="0">
              <a:latin typeface="+mn-lt"/>
            </a:rPr>
            <a:t>Left/Right attitudes encapsulate positions on the issues of greatest personal concern.</a:t>
          </a:r>
          <a:endParaRPr lang="en-US" sz="2200" dirty="0"/>
        </a:p>
      </dgm:t>
    </dgm:pt>
    <dgm:pt modelId="{9FC62A72-D2CC-4830-ACF3-460C5B07A344}" type="parTrans" cxnId="{64DA51DB-5B81-4EEB-8E02-D26C555BE5EA}">
      <dgm:prSet/>
      <dgm:spPr/>
      <dgm:t>
        <a:bodyPr/>
        <a:lstStyle/>
        <a:p>
          <a:endParaRPr lang="en-US"/>
        </a:p>
      </dgm:t>
    </dgm:pt>
    <dgm:pt modelId="{D80A2821-BB26-4EBD-8EFF-65133D0DAAE4}" type="sibTrans" cxnId="{64DA51DB-5B81-4EEB-8E02-D26C555BE5EA}">
      <dgm:prSet/>
      <dgm:spPr/>
      <dgm:t>
        <a:bodyPr/>
        <a:lstStyle/>
        <a:p>
          <a:endParaRPr lang="en-US"/>
        </a:p>
      </dgm:t>
    </dgm:pt>
    <dgm:pt modelId="{04C9550E-8BBC-489C-AD6D-38DF3489F137}">
      <dgm:prSet custT="1"/>
      <dgm:spPr/>
      <dgm:t>
        <a:bodyPr/>
        <a:lstStyle/>
        <a:p>
          <a:r>
            <a:rPr lang="en-US" sz="2200" dirty="0">
              <a:latin typeface="+mn-lt"/>
            </a:rPr>
            <a:t>What does Left/Right mean? Traditionally: defined by positions on economic issues Today: positions are also shaped by positions on cultural issues.</a:t>
          </a:r>
          <a:endParaRPr lang="en-US" sz="2200" dirty="0"/>
        </a:p>
      </dgm:t>
    </dgm:pt>
    <dgm:pt modelId="{16E2054C-8E16-4C99-8DC4-72A9C8E58477}" type="sibTrans" cxnId="{38C252DB-837B-43A5-A237-AC61A238CF4E}">
      <dgm:prSet/>
      <dgm:spPr/>
      <dgm:t>
        <a:bodyPr/>
        <a:lstStyle/>
        <a:p>
          <a:endParaRPr lang="en-US"/>
        </a:p>
      </dgm:t>
    </dgm:pt>
    <dgm:pt modelId="{5EC949DA-382C-4B32-815F-B69AB2E92227}" type="parTrans" cxnId="{38C252DB-837B-43A5-A237-AC61A238CF4E}">
      <dgm:prSet/>
      <dgm:spPr/>
      <dgm:t>
        <a:bodyPr/>
        <a:lstStyle/>
        <a:p>
          <a:endParaRPr lang="en-US"/>
        </a:p>
      </dgm:t>
    </dgm:pt>
    <dgm:pt modelId="{219EB8DA-3BAA-4A13-B242-CA2CEEDF59B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>
              <a:latin typeface="+mn-lt"/>
            </a:rPr>
            <a:t>People’s ability to place themselves on a Left/Right scale does not mean they have sophisticated framework or theoretical dogma </a:t>
          </a:r>
          <a:endParaRPr lang="en-US" sz="2200" dirty="0"/>
        </a:p>
      </dgm:t>
    </dgm:pt>
    <dgm:pt modelId="{A2E38130-2E5A-46E5-8D6A-D81623BA3364}" type="parTrans" cxnId="{54E10216-9E35-41D6-9101-2E520BE099D6}">
      <dgm:prSet/>
      <dgm:spPr/>
      <dgm:t>
        <a:bodyPr/>
        <a:lstStyle/>
        <a:p>
          <a:endParaRPr lang="en-US"/>
        </a:p>
      </dgm:t>
    </dgm:pt>
    <dgm:pt modelId="{2C80811E-6DA4-44B3-AAC3-38387CD590AD}" type="sibTrans" cxnId="{54E10216-9E35-41D6-9101-2E520BE099D6}">
      <dgm:prSet/>
      <dgm:spPr/>
      <dgm:t>
        <a:bodyPr/>
        <a:lstStyle/>
        <a:p>
          <a:endParaRPr lang="en-US"/>
        </a:p>
      </dgm:t>
    </dgm:pt>
    <dgm:pt modelId="{EEB44AAF-66A0-4781-BDFC-FEC8D7318219}" type="pres">
      <dgm:prSet presAssocID="{E4FDB388-948E-425F-8C36-B89400029461}" presName="linear" presStyleCnt="0">
        <dgm:presLayoutVars>
          <dgm:animLvl val="lvl"/>
          <dgm:resizeHandles val="exact"/>
        </dgm:presLayoutVars>
      </dgm:prSet>
      <dgm:spPr/>
    </dgm:pt>
    <dgm:pt modelId="{BDC68553-291B-434F-8683-94E2A1CDB02E}" type="pres">
      <dgm:prSet presAssocID="{86894EC7-C2EC-437A-BA1F-2CF6FFE80AE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21B4571-B420-4C71-8872-5454B28CBF28}" type="pres">
      <dgm:prSet presAssocID="{E6A4EB70-D2CC-459B-B468-73F1257E8DBD}" presName="spacer" presStyleCnt="0"/>
      <dgm:spPr/>
    </dgm:pt>
    <dgm:pt modelId="{FCF39DE0-4A8A-4517-9D38-D6211D009493}" type="pres">
      <dgm:prSet presAssocID="{04C9550E-8BBC-489C-AD6D-38DF3489F13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F17CC08-DA2D-467D-9CBC-0FF62A341385}" type="pres">
      <dgm:prSet presAssocID="{16E2054C-8E16-4C99-8DC4-72A9C8E58477}" presName="spacer" presStyleCnt="0"/>
      <dgm:spPr/>
    </dgm:pt>
    <dgm:pt modelId="{A5E872CE-35AE-444F-B784-BDD340410C90}" type="pres">
      <dgm:prSet presAssocID="{39E6F30C-BAA9-47A7-A783-3EEBD11520D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8107767-ED6E-4EB5-94CD-E3F5F332CB5C}" type="pres">
      <dgm:prSet presAssocID="{D80A2821-BB26-4EBD-8EFF-65133D0DAAE4}" presName="spacer" presStyleCnt="0"/>
      <dgm:spPr/>
    </dgm:pt>
    <dgm:pt modelId="{8B5CB8B6-9A4B-4072-9566-A165ED643D0C}" type="pres">
      <dgm:prSet presAssocID="{219EB8DA-3BAA-4A13-B242-CA2CEEDF59B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297930B-5067-461E-8EBE-99B49106A1A0}" type="presOf" srcId="{86894EC7-C2EC-437A-BA1F-2CF6FFE80AEA}" destId="{BDC68553-291B-434F-8683-94E2A1CDB02E}" srcOrd="0" destOrd="0" presId="urn:microsoft.com/office/officeart/2005/8/layout/vList2"/>
    <dgm:cxn modelId="{54E10216-9E35-41D6-9101-2E520BE099D6}" srcId="{E4FDB388-948E-425F-8C36-B89400029461}" destId="{219EB8DA-3BAA-4A13-B242-CA2CEEDF59B4}" srcOrd="3" destOrd="0" parTransId="{A2E38130-2E5A-46E5-8D6A-D81623BA3364}" sibTransId="{2C80811E-6DA4-44B3-AAC3-38387CD590AD}"/>
    <dgm:cxn modelId="{BB94D83C-4E1A-44C0-B49F-5C2C0373C63D}" type="presOf" srcId="{39E6F30C-BAA9-47A7-A783-3EEBD11520DA}" destId="{A5E872CE-35AE-444F-B784-BDD340410C90}" srcOrd="0" destOrd="0" presId="urn:microsoft.com/office/officeart/2005/8/layout/vList2"/>
    <dgm:cxn modelId="{58454541-386E-484E-A6E8-56769E769A6B}" type="presOf" srcId="{E4FDB388-948E-425F-8C36-B89400029461}" destId="{EEB44AAF-66A0-4781-BDFC-FEC8D7318219}" srcOrd="0" destOrd="0" presId="urn:microsoft.com/office/officeart/2005/8/layout/vList2"/>
    <dgm:cxn modelId="{88F9614E-9405-4978-8B13-3C3E052231B5}" srcId="{E4FDB388-948E-425F-8C36-B89400029461}" destId="{86894EC7-C2EC-437A-BA1F-2CF6FFE80AEA}" srcOrd="0" destOrd="0" parTransId="{A77E8636-4DE0-43FF-A1AB-B87A71A86F7D}" sibTransId="{E6A4EB70-D2CC-459B-B468-73F1257E8DBD}"/>
    <dgm:cxn modelId="{543EF474-D634-4A58-9604-4A51945E6020}" type="presOf" srcId="{04C9550E-8BBC-489C-AD6D-38DF3489F137}" destId="{FCF39DE0-4A8A-4517-9D38-D6211D009493}" srcOrd="0" destOrd="0" presId="urn:microsoft.com/office/officeart/2005/8/layout/vList2"/>
    <dgm:cxn modelId="{E0B8347C-CAC1-4C6C-BF9A-33EF289C187A}" type="presOf" srcId="{219EB8DA-3BAA-4A13-B242-CA2CEEDF59B4}" destId="{8B5CB8B6-9A4B-4072-9566-A165ED643D0C}" srcOrd="0" destOrd="0" presId="urn:microsoft.com/office/officeart/2005/8/layout/vList2"/>
    <dgm:cxn modelId="{64DA51DB-5B81-4EEB-8E02-D26C555BE5EA}" srcId="{E4FDB388-948E-425F-8C36-B89400029461}" destId="{39E6F30C-BAA9-47A7-A783-3EEBD11520DA}" srcOrd="2" destOrd="0" parTransId="{9FC62A72-D2CC-4830-ACF3-460C5B07A344}" sibTransId="{D80A2821-BB26-4EBD-8EFF-65133D0DAAE4}"/>
    <dgm:cxn modelId="{38C252DB-837B-43A5-A237-AC61A238CF4E}" srcId="{E4FDB388-948E-425F-8C36-B89400029461}" destId="{04C9550E-8BBC-489C-AD6D-38DF3489F137}" srcOrd="1" destOrd="0" parTransId="{5EC949DA-382C-4B32-815F-B69AB2E92227}" sibTransId="{16E2054C-8E16-4C99-8DC4-72A9C8E58477}"/>
    <dgm:cxn modelId="{39D25176-881F-4BB5-A2D9-FB6EDE54A02F}" type="presParOf" srcId="{EEB44AAF-66A0-4781-BDFC-FEC8D7318219}" destId="{BDC68553-291B-434F-8683-94E2A1CDB02E}" srcOrd="0" destOrd="0" presId="urn:microsoft.com/office/officeart/2005/8/layout/vList2"/>
    <dgm:cxn modelId="{74C9DAA3-5F96-42AD-B19F-8A3B93A8DC64}" type="presParOf" srcId="{EEB44AAF-66A0-4781-BDFC-FEC8D7318219}" destId="{A21B4571-B420-4C71-8872-5454B28CBF28}" srcOrd="1" destOrd="0" presId="urn:microsoft.com/office/officeart/2005/8/layout/vList2"/>
    <dgm:cxn modelId="{204E5070-6DFE-4BBD-B5E4-0EC4AC110539}" type="presParOf" srcId="{EEB44AAF-66A0-4781-BDFC-FEC8D7318219}" destId="{FCF39DE0-4A8A-4517-9D38-D6211D009493}" srcOrd="2" destOrd="0" presId="urn:microsoft.com/office/officeart/2005/8/layout/vList2"/>
    <dgm:cxn modelId="{C8FAFFFB-DF82-44FD-BDB8-E8EE92D98F6A}" type="presParOf" srcId="{EEB44AAF-66A0-4781-BDFC-FEC8D7318219}" destId="{0F17CC08-DA2D-467D-9CBC-0FF62A341385}" srcOrd="3" destOrd="0" presId="urn:microsoft.com/office/officeart/2005/8/layout/vList2"/>
    <dgm:cxn modelId="{F109D7D1-BDC7-4811-9158-0FEDAADD6C52}" type="presParOf" srcId="{EEB44AAF-66A0-4781-BDFC-FEC8D7318219}" destId="{A5E872CE-35AE-444F-B784-BDD340410C90}" srcOrd="4" destOrd="0" presId="urn:microsoft.com/office/officeart/2005/8/layout/vList2"/>
    <dgm:cxn modelId="{292CCB24-35D6-4E6C-BCCE-C980433118A4}" type="presParOf" srcId="{EEB44AAF-66A0-4781-BDFC-FEC8D7318219}" destId="{A8107767-ED6E-4EB5-94CD-E3F5F332CB5C}" srcOrd="5" destOrd="0" presId="urn:microsoft.com/office/officeart/2005/8/layout/vList2"/>
    <dgm:cxn modelId="{750A6D57-486B-4BEA-8E1B-661912486651}" type="presParOf" srcId="{EEB44AAF-66A0-4781-BDFC-FEC8D7318219}" destId="{8B5CB8B6-9A4B-4072-9566-A165ED643D0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58C6A0-1CD9-4648-A05A-EB830055507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8EF809-0F25-4795-AA11-9331950EACD8}">
      <dgm:prSet custT="1"/>
      <dgm:spPr/>
      <dgm:t>
        <a:bodyPr/>
        <a:lstStyle/>
        <a:p>
          <a:r>
            <a:rPr lang="en-US" sz="2200" dirty="0"/>
            <a:t>Conflicting trends:  liberalization of values on social issues alongside conservative tilt on socioeconomic matters.</a:t>
          </a:r>
        </a:p>
      </dgm:t>
    </dgm:pt>
    <dgm:pt modelId="{89D6779D-3C8A-4377-AF96-9171C584A07A}" type="parTrans" cxnId="{D7652EA8-7BAA-4382-A9CD-567988AC193C}">
      <dgm:prSet/>
      <dgm:spPr/>
      <dgm:t>
        <a:bodyPr/>
        <a:lstStyle/>
        <a:p>
          <a:endParaRPr lang="en-US"/>
        </a:p>
      </dgm:t>
    </dgm:pt>
    <dgm:pt modelId="{FE5E630D-8D53-47C5-B0E6-9043DCB06A00}" type="sibTrans" cxnId="{D7652EA8-7BAA-4382-A9CD-567988AC193C}">
      <dgm:prSet/>
      <dgm:spPr/>
      <dgm:t>
        <a:bodyPr/>
        <a:lstStyle/>
        <a:p>
          <a:endParaRPr lang="en-US"/>
        </a:p>
      </dgm:t>
    </dgm:pt>
    <dgm:pt modelId="{8D1E17DE-7AC8-45D2-903E-B923006B1453}">
      <dgm:prSet custT="1"/>
      <dgm:spPr/>
      <dgm:t>
        <a:bodyPr/>
        <a:lstStyle/>
        <a:p>
          <a:r>
            <a:rPr lang="en-US" sz="2200" dirty="0"/>
            <a:t>The number of issue publics is increasing, and this changes the nature of political representation</a:t>
          </a:r>
        </a:p>
      </dgm:t>
    </dgm:pt>
    <dgm:pt modelId="{C5A75275-80A3-4374-908D-947ADBEDC2E5}" type="parTrans" cxnId="{268CA23E-8F0B-4754-8BA6-9211479175CE}">
      <dgm:prSet/>
      <dgm:spPr/>
      <dgm:t>
        <a:bodyPr/>
        <a:lstStyle/>
        <a:p>
          <a:endParaRPr lang="en-US"/>
        </a:p>
      </dgm:t>
    </dgm:pt>
    <dgm:pt modelId="{90A0ABD4-3DA4-4497-ADC5-3D0445DD31B3}" type="sibTrans" cxnId="{268CA23E-8F0B-4754-8BA6-9211479175CE}">
      <dgm:prSet/>
      <dgm:spPr/>
      <dgm:t>
        <a:bodyPr/>
        <a:lstStyle/>
        <a:p>
          <a:endParaRPr lang="en-US"/>
        </a:p>
      </dgm:t>
    </dgm:pt>
    <dgm:pt modelId="{62BFBFCE-164E-4FD9-9EC9-9D5E1168B598}">
      <dgm:prSet custT="1"/>
      <dgm:spPr/>
      <dgm:t>
        <a:bodyPr/>
        <a:lstStyle/>
        <a:p>
          <a:r>
            <a:rPr lang="en-US" sz="2200" dirty="0"/>
            <a:t>Today, more people are interested in more issues.</a:t>
          </a:r>
        </a:p>
      </dgm:t>
    </dgm:pt>
    <dgm:pt modelId="{5B8A7E11-5EDD-4D1C-A1CF-E0ABA4D1090C}" type="parTrans" cxnId="{42B38D8D-DD62-448D-B42F-F4CC7E012A92}">
      <dgm:prSet/>
      <dgm:spPr/>
      <dgm:t>
        <a:bodyPr/>
        <a:lstStyle/>
        <a:p>
          <a:endParaRPr lang="en-US"/>
        </a:p>
      </dgm:t>
    </dgm:pt>
    <dgm:pt modelId="{11EC7605-1CC2-4CF2-AFDE-449D69A19148}" type="sibTrans" cxnId="{42B38D8D-DD62-448D-B42F-F4CC7E012A92}">
      <dgm:prSet/>
      <dgm:spPr/>
      <dgm:t>
        <a:bodyPr/>
        <a:lstStyle/>
        <a:p>
          <a:endParaRPr lang="en-US"/>
        </a:p>
      </dgm:t>
    </dgm:pt>
    <dgm:pt modelId="{0124E7CF-5C70-425C-8CB2-54C74091EBD3}">
      <dgm:prSet custT="1"/>
      <dgm:spPr/>
      <dgm:t>
        <a:bodyPr/>
        <a:lstStyle/>
        <a:p>
          <a:r>
            <a:rPr lang="en-US" sz="2200" dirty="0"/>
            <a:t>Issue interests have diversified. Not just socioeconomic issues but also social equality, climate change, immigration, moral issues, and foreign policy</a:t>
          </a:r>
        </a:p>
      </dgm:t>
    </dgm:pt>
    <dgm:pt modelId="{B354FD27-C2FA-4A85-A7E5-3A1F8850BCE1}" type="parTrans" cxnId="{469E251F-E5D7-4472-84CB-DAFE85571E12}">
      <dgm:prSet/>
      <dgm:spPr/>
      <dgm:t>
        <a:bodyPr/>
        <a:lstStyle/>
        <a:p>
          <a:endParaRPr lang="en-US"/>
        </a:p>
      </dgm:t>
    </dgm:pt>
    <dgm:pt modelId="{833BACE3-23C0-4C0C-B9C0-8816BCC63CD4}" type="sibTrans" cxnId="{469E251F-E5D7-4472-84CB-DAFE85571E12}">
      <dgm:prSet/>
      <dgm:spPr/>
      <dgm:t>
        <a:bodyPr/>
        <a:lstStyle/>
        <a:p>
          <a:endParaRPr lang="en-US"/>
        </a:p>
      </dgm:t>
    </dgm:pt>
    <dgm:pt modelId="{FF4FD014-EA46-460A-A3A1-432C856A5579}" type="pres">
      <dgm:prSet presAssocID="{1758C6A0-1CD9-4648-A05A-EB830055507A}" presName="linear" presStyleCnt="0">
        <dgm:presLayoutVars>
          <dgm:animLvl val="lvl"/>
          <dgm:resizeHandles val="exact"/>
        </dgm:presLayoutVars>
      </dgm:prSet>
      <dgm:spPr/>
    </dgm:pt>
    <dgm:pt modelId="{062FB1E7-2743-4823-ABFB-B633015849F5}" type="pres">
      <dgm:prSet presAssocID="{62BFBFCE-164E-4FD9-9EC9-9D5E1168B598}" presName="parentText" presStyleLbl="node1" presStyleIdx="0" presStyleCnt="4" custLinFactY="-66647" custLinFactNeighborX="-294" custLinFactNeighborY="-100000">
        <dgm:presLayoutVars>
          <dgm:chMax val="0"/>
          <dgm:bulletEnabled val="1"/>
        </dgm:presLayoutVars>
      </dgm:prSet>
      <dgm:spPr/>
    </dgm:pt>
    <dgm:pt modelId="{59FC8881-802F-4079-824A-2F9F9C19A4F9}" type="pres">
      <dgm:prSet presAssocID="{11EC7605-1CC2-4CF2-AFDE-449D69A19148}" presName="spacer" presStyleCnt="0"/>
      <dgm:spPr/>
    </dgm:pt>
    <dgm:pt modelId="{A4A88A01-DABF-494D-A2FE-98E348B886CB}" type="pres">
      <dgm:prSet presAssocID="{0124E7CF-5C70-425C-8CB2-54C74091EBD3}" presName="parentText" presStyleLbl="node1" presStyleIdx="1" presStyleCnt="4" custScaleY="153559" custLinFactY="-4389" custLinFactNeighborY="-100000">
        <dgm:presLayoutVars>
          <dgm:chMax val="0"/>
          <dgm:bulletEnabled val="1"/>
        </dgm:presLayoutVars>
      </dgm:prSet>
      <dgm:spPr/>
    </dgm:pt>
    <dgm:pt modelId="{C39D0DEA-E63E-40F1-8F8C-068537C06832}" type="pres">
      <dgm:prSet presAssocID="{833BACE3-23C0-4C0C-B9C0-8816BCC63CD4}" presName="spacer" presStyleCnt="0"/>
      <dgm:spPr/>
    </dgm:pt>
    <dgm:pt modelId="{BFDAABD0-64E6-46D3-8CFF-D57B93B8C72D}" type="pres">
      <dgm:prSet presAssocID="{8D1E17DE-7AC8-45D2-903E-B923006B1453}" presName="parentText" presStyleLbl="node1" presStyleIdx="2" presStyleCnt="4" custLinFactNeighborY="72191">
        <dgm:presLayoutVars>
          <dgm:chMax val="0"/>
          <dgm:bulletEnabled val="1"/>
        </dgm:presLayoutVars>
      </dgm:prSet>
      <dgm:spPr/>
    </dgm:pt>
    <dgm:pt modelId="{DD6FEB53-34F5-42A9-9BE6-F0F03629079E}" type="pres">
      <dgm:prSet presAssocID="{90A0ABD4-3DA4-4497-ADC5-3D0445DD31B3}" presName="spacer" presStyleCnt="0"/>
      <dgm:spPr/>
    </dgm:pt>
    <dgm:pt modelId="{9F588EEE-32EC-4BFC-9D01-2F9536113B88}" type="pres">
      <dgm:prSet presAssocID="{F38EF809-0F25-4795-AA11-9331950EACD8}" presName="parentText" presStyleLbl="node1" presStyleIdx="3" presStyleCnt="4" custLinFactY="13656" custLinFactNeighborY="100000">
        <dgm:presLayoutVars>
          <dgm:chMax val="0"/>
          <dgm:bulletEnabled val="1"/>
        </dgm:presLayoutVars>
      </dgm:prSet>
      <dgm:spPr/>
    </dgm:pt>
  </dgm:ptLst>
  <dgm:cxnLst>
    <dgm:cxn modelId="{469E251F-E5D7-4472-84CB-DAFE85571E12}" srcId="{1758C6A0-1CD9-4648-A05A-EB830055507A}" destId="{0124E7CF-5C70-425C-8CB2-54C74091EBD3}" srcOrd="1" destOrd="0" parTransId="{B354FD27-C2FA-4A85-A7E5-3A1F8850BCE1}" sibTransId="{833BACE3-23C0-4C0C-B9C0-8816BCC63CD4}"/>
    <dgm:cxn modelId="{94FDE42A-9B92-4528-BB18-D27630DA8905}" type="presOf" srcId="{0124E7CF-5C70-425C-8CB2-54C74091EBD3}" destId="{A4A88A01-DABF-494D-A2FE-98E348B886CB}" srcOrd="0" destOrd="0" presId="urn:microsoft.com/office/officeart/2005/8/layout/vList2"/>
    <dgm:cxn modelId="{268CA23E-8F0B-4754-8BA6-9211479175CE}" srcId="{1758C6A0-1CD9-4648-A05A-EB830055507A}" destId="{8D1E17DE-7AC8-45D2-903E-B923006B1453}" srcOrd="2" destOrd="0" parTransId="{C5A75275-80A3-4374-908D-947ADBEDC2E5}" sibTransId="{90A0ABD4-3DA4-4497-ADC5-3D0445DD31B3}"/>
    <dgm:cxn modelId="{42B38D8D-DD62-448D-B42F-F4CC7E012A92}" srcId="{1758C6A0-1CD9-4648-A05A-EB830055507A}" destId="{62BFBFCE-164E-4FD9-9EC9-9D5E1168B598}" srcOrd="0" destOrd="0" parTransId="{5B8A7E11-5EDD-4D1C-A1CF-E0ABA4D1090C}" sibTransId="{11EC7605-1CC2-4CF2-AFDE-449D69A19148}"/>
    <dgm:cxn modelId="{D7652EA8-7BAA-4382-A9CD-567988AC193C}" srcId="{1758C6A0-1CD9-4648-A05A-EB830055507A}" destId="{F38EF809-0F25-4795-AA11-9331950EACD8}" srcOrd="3" destOrd="0" parTransId="{89D6779D-3C8A-4377-AF96-9171C584A07A}" sibTransId="{FE5E630D-8D53-47C5-B0E6-9043DCB06A00}"/>
    <dgm:cxn modelId="{F04158B0-77C1-4AAA-970A-A6DA64CE77B9}" type="presOf" srcId="{8D1E17DE-7AC8-45D2-903E-B923006B1453}" destId="{BFDAABD0-64E6-46D3-8CFF-D57B93B8C72D}" srcOrd="0" destOrd="0" presId="urn:microsoft.com/office/officeart/2005/8/layout/vList2"/>
    <dgm:cxn modelId="{2EEDA9C6-D21C-440C-9C00-FF5EAB4225AC}" type="presOf" srcId="{1758C6A0-1CD9-4648-A05A-EB830055507A}" destId="{FF4FD014-EA46-460A-A3A1-432C856A5579}" srcOrd="0" destOrd="0" presId="urn:microsoft.com/office/officeart/2005/8/layout/vList2"/>
    <dgm:cxn modelId="{451C25D3-6C2C-4994-9B92-EF4742521152}" type="presOf" srcId="{F38EF809-0F25-4795-AA11-9331950EACD8}" destId="{9F588EEE-32EC-4BFC-9D01-2F9536113B88}" srcOrd="0" destOrd="0" presId="urn:microsoft.com/office/officeart/2005/8/layout/vList2"/>
    <dgm:cxn modelId="{562B16DE-A177-44E9-8D1F-DA418FD547CA}" type="presOf" srcId="{62BFBFCE-164E-4FD9-9EC9-9D5E1168B598}" destId="{062FB1E7-2743-4823-ABFB-B633015849F5}" srcOrd="0" destOrd="0" presId="urn:microsoft.com/office/officeart/2005/8/layout/vList2"/>
    <dgm:cxn modelId="{88038D8F-8688-4DD4-9929-77D8966FB71E}" type="presParOf" srcId="{FF4FD014-EA46-460A-A3A1-432C856A5579}" destId="{062FB1E7-2743-4823-ABFB-B633015849F5}" srcOrd="0" destOrd="0" presId="urn:microsoft.com/office/officeart/2005/8/layout/vList2"/>
    <dgm:cxn modelId="{5E5F7C3D-B94D-436B-94FC-9E57E50CC866}" type="presParOf" srcId="{FF4FD014-EA46-460A-A3A1-432C856A5579}" destId="{59FC8881-802F-4079-824A-2F9F9C19A4F9}" srcOrd="1" destOrd="0" presId="urn:microsoft.com/office/officeart/2005/8/layout/vList2"/>
    <dgm:cxn modelId="{BD5032C8-C41F-4796-BFDD-1C5C0FF481CE}" type="presParOf" srcId="{FF4FD014-EA46-460A-A3A1-432C856A5579}" destId="{A4A88A01-DABF-494D-A2FE-98E348B886CB}" srcOrd="2" destOrd="0" presId="urn:microsoft.com/office/officeart/2005/8/layout/vList2"/>
    <dgm:cxn modelId="{839C6973-6F45-402B-8566-D539E96A042F}" type="presParOf" srcId="{FF4FD014-EA46-460A-A3A1-432C856A5579}" destId="{C39D0DEA-E63E-40F1-8F8C-068537C06832}" srcOrd="3" destOrd="0" presId="urn:microsoft.com/office/officeart/2005/8/layout/vList2"/>
    <dgm:cxn modelId="{DFEAF9B6-E8B4-4BED-BF6F-CD6931600443}" type="presParOf" srcId="{FF4FD014-EA46-460A-A3A1-432C856A5579}" destId="{BFDAABD0-64E6-46D3-8CFF-D57B93B8C72D}" srcOrd="4" destOrd="0" presId="urn:microsoft.com/office/officeart/2005/8/layout/vList2"/>
    <dgm:cxn modelId="{ADCCE02D-43ED-47CE-83B6-FBE1F6351B9F}" type="presParOf" srcId="{FF4FD014-EA46-460A-A3A1-432C856A5579}" destId="{DD6FEB53-34F5-42A9-9BE6-F0F03629079E}" srcOrd="5" destOrd="0" presId="urn:microsoft.com/office/officeart/2005/8/layout/vList2"/>
    <dgm:cxn modelId="{06AB8BE7-B224-4F7E-8BD5-EDFC9352911A}" type="presParOf" srcId="{FF4FD014-EA46-460A-A3A1-432C856A5579}" destId="{9F588EEE-32EC-4BFC-9D01-2F9536113B8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68553-291B-434F-8683-94E2A1CDB02E}">
      <dsp:nvSpPr>
        <dsp:cNvPr id="0" name=""/>
        <dsp:cNvSpPr/>
      </dsp:nvSpPr>
      <dsp:spPr>
        <a:xfrm>
          <a:off x="0" y="2197"/>
          <a:ext cx="6096000" cy="92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400" b="0" kern="1200" dirty="0">
              <a:latin typeface="+mn-lt"/>
            </a:rPr>
            <a:t>What are issue opinions?</a:t>
          </a:r>
        </a:p>
      </dsp:txBody>
      <dsp:txXfrm>
        <a:off x="45353" y="47550"/>
        <a:ext cx="6005294" cy="838363"/>
      </dsp:txXfrm>
    </dsp:sp>
    <dsp:sp modelId="{FCF39DE0-4A8A-4517-9D38-D6211D009493}">
      <dsp:nvSpPr>
        <dsp:cNvPr id="0" name=""/>
        <dsp:cNvSpPr/>
      </dsp:nvSpPr>
      <dsp:spPr>
        <a:xfrm>
          <a:off x="0" y="944134"/>
          <a:ext cx="6096000" cy="92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are issue publics?</a:t>
          </a:r>
        </a:p>
      </dsp:txBody>
      <dsp:txXfrm>
        <a:off x="45353" y="989487"/>
        <a:ext cx="6005294" cy="838363"/>
      </dsp:txXfrm>
    </dsp:sp>
    <dsp:sp modelId="{A5E872CE-35AE-444F-B784-BDD340410C90}">
      <dsp:nvSpPr>
        <dsp:cNvPr id="0" name=""/>
        <dsp:cNvSpPr/>
      </dsp:nvSpPr>
      <dsp:spPr>
        <a:xfrm>
          <a:off x="0" y="1886071"/>
          <a:ext cx="6096000" cy="92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determines the positions people take on the issues?</a:t>
          </a:r>
        </a:p>
      </dsp:txBody>
      <dsp:txXfrm>
        <a:off x="45353" y="1931424"/>
        <a:ext cx="6005294" cy="838363"/>
      </dsp:txXfrm>
    </dsp:sp>
    <dsp:sp modelId="{8B5CB8B6-9A4B-4072-9566-A165ED643D0C}">
      <dsp:nvSpPr>
        <dsp:cNvPr id="0" name=""/>
        <dsp:cNvSpPr/>
      </dsp:nvSpPr>
      <dsp:spPr>
        <a:xfrm>
          <a:off x="0" y="2828009"/>
          <a:ext cx="6096000" cy="92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kern="1200" dirty="0"/>
            <a:t>How do issue opinions differ across the United States and Europe?</a:t>
          </a:r>
        </a:p>
      </dsp:txBody>
      <dsp:txXfrm>
        <a:off x="45353" y="2873362"/>
        <a:ext cx="6005294" cy="838363"/>
      </dsp:txXfrm>
    </dsp:sp>
    <dsp:sp modelId="{5387B2DE-4C6A-4717-915C-996607D40BB5}">
      <dsp:nvSpPr>
        <dsp:cNvPr id="0" name=""/>
        <dsp:cNvSpPr/>
      </dsp:nvSpPr>
      <dsp:spPr>
        <a:xfrm>
          <a:off x="0" y="3846130"/>
          <a:ext cx="6096000" cy="9290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How do issue opinions differ across the United States and Europe?</a:t>
          </a:r>
        </a:p>
      </dsp:txBody>
      <dsp:txXfrm>
        <a:off x="45353" y="3891483"/>
        <a:ext cx="6005294" cy="838363"/>
      </dsp:txXfrm>
    </dsp:sp>
    <dsp:sp modelId="{1B7F4A3D-72E2-4966-8020-A746044E54E4}">
      <dsp:nvSpPr>
        <dsp:cNvPr id="0" name=""/>
        <dsp:cNvSpPr/>
      </dsp:nvSpPr>
      <dsp:spPr>
        <a:xfrm>
          <a:off x="0" y="4699016"/>
          <a:ext cx="6096000" cy="739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400" kern="1200" dirty="0"/>
        </a:p>
      </dsp:txBody>
      <dsp:txXfrm>
        <a:off x="0" y="4699016"/>
        <a:ext cx="6096000" cy="739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68553-291B-434F-8683-94E2A1CDB02E}">
      <dsp:nvSpPr>
        <dsp:cNvPr id="0" name=""/>
        <dsp:cNvSpPr/>
      </dsp:nvSpPr>
      <dsp:spPr>
        <a:xfrm>
          <a:off x="0" y="367"/>
          <a:ext cx="6553200" cy="1182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>
              <a:latin typeface="+mn-lt"/>
            </a:rPr>
            <a:t>How to make sense of the flurry of issues? Use Left/Right attitudes to summarize broad political orientations</a:t>
          </a:r>
          <a:endParaRPr lang="en-US" sz="2200" b="0" kern="1200" dirty="0">
            <a:latin typeface="+mn-lt"/>
          </a:endParaRPr>
        </a:p>
      </dsp:txBody>
      <dsp:txXfrm>
        <a:off x="57745" y="58112"/>
        <a:ext cx="6437710" cy="1067421"/>
      </dsp:txXfrm>
    </dsp:sp>
    <dsp:sp modelId="{FCF39DE0-4A8A-4517-9D38-D6211D009493}">
      <dsp:nvSpPr>
        <dsp:cNvPr id="0" name=""/>
        <dsp:cNvSpPr/>
      </dsp:nvSpPr>
      <dsp:spPr>
        <a:xfrm>
          <a:off x="0" y="1197552"/>
          <a:ext cx="6553200" cy="1182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+mn-lt"/>
            </a:rPr>
            <a:t>What does Left/Right mean? Traditionally: defined by positions on economic issues Today: positions are also shaped by positions on cultural issues.</a:t>
          </a:r>
          <a:endParaRPr lang="en-US" sz="2200" kern="1200" dirty="0"/>
        </a:p>
      </dsp:txBody>
      <dsp:txXfrm>
        <a:off x="57745" y="1255297"/>
        <a:ext cx="6437710" cy="1067421"/>
      </dsp:txXfrm>
    </dsp:sp>
    <dsp:sp modelId="{A5E872CE-35AE-444F-B784-BDD340410C90}">
      <dsp:nvSpPr>
        <dsp:cNvPr id="0" name=""/>
        <dsp:cNvSpPr/>
      </dsp:nvSpPr>
      <dsp:spPr>
        <a:xfrm>
          <a:off x="0" y="2394736"/>
          <a:ext cx="6553200" cy="1182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+mn-lt"/>
            </a:rPr>
            <a:t>Left/Right attitudes encapsulate positions on the issues of greatest personal concern.</a:t>
          </a:r>
          <a:endParaRPr lang="en-US" sz="2200" kern="1200" dirty="0"/>
        </a:p>
      </dsp:txBody>
      <dsp:txXfrm>
        <a:off x="57745" y="2452481"/>
        <a:ext cx="6437710" cy="1067421"/>
      </dsp:txXfrm>
    </dsp:sp>
    <dsp:sp modelId="{8B5CB8B6-9A4B-4072-9566-A165ED643D0C}">
      <dsp:nvSpPr>
        <dsp:cNvPr id="0" name=""/>
        <dsp:cNvSpPr/>
      </dsp:nvSpPr>
      <dsp:spPr>
        <a:xfrm>
          <a:off x="0" y="3591921"/>
          <a:ext cx="6553200" cy="11829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>
              <a:latin typeface="+mn-lt"/>
            </a:rPr>
            <a:t>People’s ability to place themselves on a Left/Right scale does not mean they have sophisticated framework or theoretical dogma </a:t>
          </a:r>
          <a:endParaRPr lang="en-US" sz="2200" kern="1200" dirty="0"/>
        </a:p>
      </dsp:txBody>
      <dsp:txXfrm>
        <a:off x="57745" y="3649666"/>
        <a:ext cx="6437710" cy="10674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2FB1E7-2743-4823-ABFB-B633015849F5}">
      <dsp:nvSpPr>
        <dsp:cNvPr id="0" name=""/>
        <dsp:cNvSpPr/>
      </dsp:nvSpPr>
      <dsp:spPr>
        <a:xfrm>
          <a:off x="0" y="0"/>
          <a:ext cx="6477000" cy="10365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Today, more people are interested in more issues.</a:t>
          </a:r>
        </a:p>
      </dsp:txBody>
      <dsp:txXfrm>
        <a:off x="50600" y="50600"/>
        <a:ext cx="6375800" cy="935346"/>
      </dsp:txXfrm>
    </dsp:sp>
    <dsp:sp modelId="{A4A88A01-DABF-494D-A2FE-98E348B886CB}">
      <dsp:nvSpPr>
        <dsp:cNvPr id="0" name=""/>
        <dsp:cNvSpPr/>
      </dsp:nvSpPr>
      <dsp:spPr>
        <a:xfrm>
          <a:off x="0" y="1123754"/>
          <a:ext cx="6477000" cy="15917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Issue interests have diversified. Not just socioeconomic issues but also social equality, climate change, immigration, moral issues, and foreign policy</a:t>
          </a:r>
        </a:p>
      </dsp:txBody>
      <dsp:txXfrm>
        <a:off x="77701" y="1201455"/>
        <a:ext cx="6321598" cy="1436309"/>
      </dsp:txXfrm>
    </dsp:sp>
    <dsp:sp modelId="{BFDAABD0-64E6-46D3-8CFF-D57B93B8C72D}">
      <dsp:nvSpPr>
        <dsp:cNvPr id="0" name=""/>
        <dsp:cNvSpPr/>
      </dsp:nvSpPr>
      <dsp:spPr>
        <a:xfrm>
          <a:off x="0" y="2800154"/>
          <a:ext cx="6477000" cy="10365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The number of issue publics is increasing, and this changes the nature of political representation</a:t>
          </a:r>
        </a:p>
      </dsp:txBody>
      <dsp:txXfrm>
        <a:off x="50600" y="2850754"/>
        <a:ext cx="6375800" cy="935346"/>
      </dsp:txXfrm>
    </dsp:sp>
    <dsp:sp modelId="{9F588EEE-32EC-4BFC-9D01-2F9536113B88}">
      <dsp:nvSpPr>
        <dsp:cNvPr id="0" name=""/>
        <dsp:cNvSpPr/>
      </dsp:nvSpPr>
      <dsp:spPr>
        <a:xfrm>
          <a:off x="0" y="3973407"/>
          <a:ext cx="6477000" cy="10365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Conflicting trends:  liberalization of values on social issues alongside conservative tilt on socioeconomic matters.</a:t>
          </a:r>
        </a:p>
      </dsp:txBody>
      <dsp:txXfrm>
        <a:off x="50600" y="4024007"/>
        <a:ext cx="6375800" cy="935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86DF0-DE2E-4F21-B936-8A7C749AD249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40FA4-70F0-43FF-B137-1218D25F2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52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AD8A5-870B-4CD1-855E-7B24116BA616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AB98A3-1564-4156-B24F-C72B00F735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31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C1ED-FB45-4979-8932-A9B6605A635C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0A5F9-A878-416C-8C36-ACD4CDAC7E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703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94480F-0D43-4670-A253-55AC8DDE51B5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5569E-738A-4AD8-AF76-02DE520706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26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3822D-FFA3-4AF7-9259-14ABA3A8CCE7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4D65D9-A047-4921-B27F-619239AFD3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04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EC19C-28A6-4BF7-A9C7-7E60652A7329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B23C2-88D8-454C-8A0C-31DB79BA50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37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88664-3E2F-42D1-8B24-70197FEB6F52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5559-2F00-4C1C-8FB4-F680B120E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01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853B4-E559-4641-842D-21EC05B8A043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FCAAF-C8B9-4516-A696-A328670A4B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964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836D4-DA28-4633-8661-7B36D7001997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8D17D-086A-4A45-A147-9161C6CD6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41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0262-7CC0-4FC5-9E91-9F56D1D0EE08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B68FF-4BD3-4446-81B2-CA7BDFCB7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654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B4BA1-70A3-4919-BBEF-C96B3DF69964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DA993-34F1-4471-BF61-B9063757E5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462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CB6B9-EEAB-4773-B5D5-A86550E4BF43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BE5AC-566F-43C8-9881-1064BC3C2D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022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C2E9F7-D8F9-47D7-8CDA-658DCF2A4116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E505A87-C394-4150-BB5E-FAEF5BC169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838200"/>
            <a:ext cx="8229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b="1" dirty="0">
                <a:solidFill>
                  <a:srgbClr val="C00000"/>
                </a:solidFill>
              </a:rPr>
              <a:t>Chapter 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63546" y="1914411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+mn-lt"/>
              </a:rPr>
              <a:t>Issues and Ideological Orientations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A1164-587D-86D6-832D-36F7DACDF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2DD0422-5B5B-439D-F685-AD93D7A02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429000"/>
            <a:ext cx="609600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257D3C3-A413-F9AD-F76B-7795303CB09F}"/>
              </a:ext>
            </a:extLst>
          </p:cNvPr>
          <p:cNvSpPr txBox="1"/>
          <p:nvPr/>
        </p:nvSpPr>
        <p:spPr>
          <a:xfrm>
            <a:off x="1884623" y="6439638"/>
            <a:ext cx="5527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Citizen Politics &amp; Democracy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8</a:t>
            </a:r>
            <a:r>
              <a:rPr lang="en-US" sz="1400" baseline="30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Russell J. Dalton &amp; Timothy Hellwig</a:t>
            </a:r>
          </a:p>
        </p:txBody>
      </p:sp>
    </p:spTree>
    <p:extLst>
      <p:ext uri="{BB962C8B-B14F-4D97-AF65-F5344CB8AC3E}">
        <p14:creationId xmlns:p14="http://schemas.microsoft.com/office/powerpoint/2010/main" val="270563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DC60C-95B3-BE60-4D00-ABEC5F3AD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B41F-3E3B-0E95-0AE2-D6EE9B4D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391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Support for Immigration to the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60108B-E7DC-B4F3-CB6F-0C53C9EE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5DE6EA-6AA1-EC1C-70D9-AC53761C7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871" y="1378662"/>
            <a:ext cx="6799129" cy="40192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00675D-2CAD-B97A-6C62-1A0198C0A497}"/>
              </a:ext>
            </a:extLst>
          </p:cNvPr>
          <p:cNvSpPr txBox="1"/>
          <p:nvPr/>
        </p:nvSpPr>
        <p:spPr>
          <a:xfrm>
            <a:off x="1219200" y="5399966"/>
            <a:ext cx="6934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Notes: Solid line displays percent saying the number of immigrants to America nowadays</a:t>
            </a:r>
          </a:p>
          <a:p>
            <a:r>
              <a:rPr lang="en-US" sz="1400" dirty="0">
                <a:latin typeface="+mn-lt"/>
              </a:rPr>
              <a:t>should be increased (a lot or a little); dashed line displays percent saying the number</a:t>
            </a:r>
          </a:p>
          <a:p>
            <a:r>
              <a:rPr lang="en-US" sz="1400" dirty="0">
                <a:latin typeface="+mn-lt"/>
              </a:rPr>
              <a:t>should be reduced (a lot or a little).</a:t>
            </a:r>
          </a:p>
          <a:p>
            <a:endParaRPr lang="en-US" sz="14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Source: General Social Survey, 2004–24.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EBE986-B7CD-C7C8-A319-94267ACEE14A}"/>
              </a:ext>
            </a:extLst>
          </p:cNvPr>
          <p:cNvSpPr txBox="1"/>
          <p:nvPr/>
        </p:nvSpPr>
        <p:spPr>
          <a:xfrm>
            <a:off x="762000" y="1006465"/>
            <a:ext cx="73914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for immigration has declined in the 2020s</a:t>
            </a:r>
          </a:p>
        </p:txBody>
      </p:sp>
    </p:spTree>
    <p:extLst>
      <p:ext uri="{BB962C8B-B14F-4D97-AF65-F5344CB8AC3E}">
        <p14:creationId xmlns:p14="http://schemas.microsoft.com/office/powerpoint/2010/main" val="295229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848F6-465E-4469-B296-2650B59C2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A44C3-E8BB-E3CA-DBD3-41029FCBE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670" y="136525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Attitudes toward Immigrants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5EF13C-255D-6BB5-C6EF-AAF37B11B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819E46-9641-B02C-9E6A-E0FFC45E84E2}"/>
              </a:ext>
            </a:extLst>
          </p:cNvPr>
          <p:cNvSpPr txBox="1"/>
          <p:nvPr/>
        </p:nvSpPr>
        <p:spPr>
          <a:xfrm>
            <a:off x="802530" y="776287"/>
            <a:ext cx="776754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Americans are slightly more tolerant of immigrants;  Germans are slightly less, but all four publics display some negativity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F8E39-01BF-40BD-9649-5F97666BC64A}"/>
              </a:ext>
            </a:extLst>
          </p:cNvPr>
          <p:cNvSpPr txBox="1"/>
          <p:nvPr/>
        </p:nvSpPr>
        <p:spPr>
          <a:xfrm>
            <a:off x="152400" y="5573881"/>
            <a:ext cx="26264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Note: Table entries are the percentages agreeing with each statement. Sources: 2021 Transatlantic Trends Survey (top row only); 2018 Pew Global Attitudes Project (remaining rows).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2D29EAA-3548-928D-25C0-7D6645436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477" y="1570730"/>
            <a:ext cx="5522070" cy="5127131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86364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E534C-1E87-EF31-5769-CDF53FFFA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BB572-796E-A22E-86F5-DA0CDFD2D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74638"/>
            <a:ext cx="8153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Attitudes toward Gender Equality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0A202-12CE-C477-8D3B-A5B4DD23E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24F701-297B-7A0A-0EE8-EE9E3BA698F0}"/>
              </a:ext>
            </a:extLst>
          </p:cNvPr>
          <p:cNvSpPr txBox="1"/>
          <p:nvPr/>
        </p:nvSpPr>
        <p:spPr>
          <a:xfrm>
            <a:off x="381000" y="981979"/>
            <a:ext cx="822959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Large majorities favor gender equality in the workplace and politics.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9ADC32-7FE5-EA27-8F35-1CF56D615AFE}"/>
              </a:ext>
            </a:extLst>
          </p:cNvPr>
          <p:cNvSpPr txBox="1"/>
          <p:nvPr/>
        </p:nvSpPr>
        <p:spPr>
          <a:xfrm>
            <a:off x="7225282" y="4539263"/>
            <a:ext cx="19227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Note: Table entries are the percentages who disagree with each statement. Missing data were excluded from the calculation of percentages.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981A61-17C1-9C3A-1E43-D945A194D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40" y="1449668"/>
            <a:ext cx="6665494" cy="4746199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57844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5A399-1136-4784-3958-303002152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EB0D0-2B03-6B9F-E490-F3B5BBAA9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36525"/>
            <a:ext cx="7772400" cy="5630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Social and Moral Issues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FEE614-280E-B787-65BD-0B2E0CE30D0B}"/>
              </a:ext>
            </a:extLst>
          </p:cNvPr>
          <p:cNvSpPr txBox="1"/>
          <p:nvPr/>
        </p:nvSpPr>
        <p:spPr>
          <a:xfrm>
            <a:off x="762001" y="752443"/>
            <a:ext cx="786480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Growing tolerance across Western democracies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1345A2-7B38-60B2-DD73-0578AC2B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13</a:t>
            </a:fld>
            <a:endParaRPr lang="en-US" alt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C4E8596-09EE-022A-60FF-4E3D5218D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6968750"/>
              </p:ext>
            </p:extLst>
          </p:nvPr>
        </p:nvGraphicFramePr>
        <p:xfrm>
          <a:off x="4572000" y="1157274"/>
          <a:ext cx="4291519" cy="2663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C38FC50-2D3F-92AF-1436-7977AE2E55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4635962"/>
              </p:ext>
            </p:extLst>
          </p:nvPr>
        </p:nvGraphicFramePr>
        <p:xfrm>
          <a:off x="441016" y="3737257"/>
          <a:ext cx="4175240" cy="2762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5BA5449-9EF5-AF12-C870-3E9A756A1E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6431826"/>
              </p:ext>
            </p:extLst>
          </p:nvPr>
        </p:nvGraphicFramePr>
        <p:xfrm>
          <a:off x="295072" y="1152553"/>
          <a:ext cx="4356066" cy="2663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93C3ACE-A425-C457-A2ED-A75B772492C5}"/>
              </a:ext>
            </a:extLst>
          </p:cNvPr>
          <p:cNvSpPr txBox="1"/>
          <p:nvPr/>
        </p:nvSpPr>
        <p:spPr>
          <a:xfrm>
            <a:off x="5003259" y="5154924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Sources: 1981–2022 WVS &amp; EVS </a:t>
            </a:r>
            <a:r>
              <a:rPr lang="en-US" sz="1200" dirty="0" err="1">
                <a:latin typeface="+mn-lt"/>
              </a:rPr>
              <a:t>trendfiles</a:t>
            </a:r>
            <a:r>
              <a:rPr lang="en-US" sz="1200" dirty="0">
                <a:latin typeface="+mn-lt"/>
              </a:rPr>
              <a:t>. </a:t>
            </a:r>
          </a:p>
          <a:p>
            <a:r>
              <a:rPr lang="en-US" sz="1200" dirty="0">
                <a:latin typeface="+mn-lt"/>
              </a:rPr>
              <a:t>Note: Figure entries are the country average (mean) values where 1 means “never justified” and 10 means “always justified.”</a:t>
            </a:r>
          </a:p>
        </p:txBody>
      </p:sp>
    </p:spTree>
    <p:extLst>
      <p:ext uri="{BB962C8B-B14F-4D97-AF65-F5344CB8AC3E}">
        <p14:creationId xmlns:p14="http://schemas.microsoft.com/office/powerpoint/2010/main" val="186305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25282-60C2-E6E8-62DB-A9C5562F6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247BE-4BC0-1BEC-AAE4-E3C70B86C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36525"/>
            <a:ext cx="7837748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Social and Moral Issues: A Values Cleavage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19639-079A-E34F-7971-F17E430B4CDB}"/>
              </a:ext>
            </a:extLst>
          </p:cNvPr>
          <p:cNvSpPr txBox="1"/>
          <p:nvPr/>
        </p:nvSpPr>
        <p:spPr>
          <a:xfrm>
            <a:off x="794675" y="821616"/>
            <a:ext cx="7772399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+mn-lt"/>
              </a:rPr>
              <a:t>Postmaterial</a:t>
            </a:r>
            <a:r>
              <a:rPr lang="en-US" sz="2000" dirty="0">
                <a:latin typeface="+mn-lt"/>
              </a:rPr>
              <a:t> values: related to liberal opinions on social and moral issues and prioritize the environment over the economy  </a:t>
            </a:r>
          </a:p>
          <a:p>
            <a:r>
              <a:rPr lang="en-US" sz="2000" dirty="0">
                <a:latin typeface="+mn-lt"/>
              </a:rPr>
              <a:t>Age: effects run in the opposite directions.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7D52F-C153-57FE-32E7-C4332846B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14</a:t>
            </a:fld>
            <a:endParaRPr lang="en-US" alt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A8C2C36-2196-7739-0E14-43CCB4E9DE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459" y="2018452"/>
            <a:ext cx="6557081" cy="38862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7CF3904-2480-BCF4-7389-93F2945C7E1E}"/>
              </a:ext>
            </a:extLst>
          </p:cNvPr>
          <p:cNvSpPr txBox="1"/>
          <p:nvPr/>
        </p:nvSpPr>
        <p:spPr>
          <a:xfrm>
            <a:off x="808836" y="6040430"/>
            <a:ext cx="7980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Source: 2017 EVS/WVS; for the US, Britain, France, and Germany combined.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Figures are Pearson correlations between </a:t>
            </a:r>
            <a:r>
              <a:rPr lang="en-US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postmaterial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values on the left and age on the right, with four examples of cultural issues. </a:t>
            </a:r>
          </a:p>
        </p:txBody>
      </p:sp>
    </p:spTree>
    <p:extLst>
      <p:ext uri="{BB962C8B-B14F-4D97-AF65-F5344CB8AC3E}">
        <p14:creationId xmlns:p14="http://schemas.microsoft.com/office/powerpoint/2010/main" val="4073777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3528C-EA8E-595C-F278-AB42128C4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5132B-3F4B-E91F-FFA4-DB7DB27CF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865" y="134436"/>
            <a:ext cx="80010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Foreign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30B216-738A-1DCA-4D9F-AC287382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631E7E-0BB8-7DBF-D17E-C0D0BF7A8DD5}"/>
              </a:ext>
            </a:extLst>
          </p:cNvPr>
          <p:cNvSpPr txBox="1"/>
          <p:nvPr/>
        </p:nvSpPr>
        <p:spPr>
          <a:xfrm>
            <a:off x="506427" y="2601962"/>
            <a:ext cx="208881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Is “all politics local”?  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Usually, yes. 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But important foreign policy events can galvanize public sentiment.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3A2287-1749-3630-6763-3D865C822107}"/>
              </a:ext>
            </a:extLst>
          </p:cNvPr>
          <p:cNvSpPr txBox="1"/>
          <p:nvPr/>
        </p:nvSpPr>
        <p:spPr>
          <a:xfrm>
            <a:off x="3505200" y="6385023"/>
            <a:ext cx="4912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+mn-lt"/>
              </a:rPr>
              <a:t>Note: Table entries are the percentage responses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5CDF92-CB46-CA9D-86C9-1527CB804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479" y="1584060"/>
            <a:ext cx="5988386" cy="4832092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9DA081-5D84-DF36-7EBC-712785A73F51}"/>
              </a:ext>
            </a:extLst>
          </p:cNvPr>
          <p:cNvSpPr txBox="1"/>
          <p:nvPr/>
        </p:nvSpPr>
        <p:spPr>
          <a:xfrm>
            <a:off x="720865" y="847501"/>
            <a:ext cx="80010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Foreign policy opinions depend on international conditions; majorities support cooperation and international institutions</a:t>
            </a:r>
          </a:p>
        </p:txBody>
      </p:sp>
    </p:spTree>
    <p:extLst>
      <p:ext uri="{BB962C8B-B14F-4D97-AF65-F5344CB8AC3E}">
        <p14:creationId xmlns:p14="http://schemas.microsoft.com/office/powerpoint/2010/main" val="4033450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F025F-EFDF-E44B-A94A-CFAF68FA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7F548-17BD-763E-02C0-764781117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Summarizing Issue Opinions as Left &amp; Right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8CD2B-0329-9D12-E204-3371E3821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19B1C4-2C19-91D6-01E0-B4BA41843558}"/>
              </a:ext>
            </a:extLst>
          </p:cNvPr>
          <p:cNvSpPr txBox="1"/>
          <p:nvPr/>
        </p:nvSpPr>
        <p:spPr>
          <a:xfrm>
            <a:off x="762000" y="1768991"/>
            <a:ext cx="777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How can we make sense of the flurry of issues? Use Left/Right attitudes to summarize broad political orientations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What does Left/Right mean?</a:t>
            </a:r>
          </a:p>
          <a:p>
            <a:r>
              <a:rPr lang="en-US" sz="2000" dirty="0">
                <a:latin typeface="+mn-lt"/>
              </a:rPr>
              <a:t>Traditionally: defined by positions on economic issues</a:t>
            </a:r>
          </a:p>
          <a:p>
            <a:r>
              <a:rPr lang="en-US" sz="2000" dirty="0">
                <a:latin typeface="+mn-lt"/>
              </a:rPr>
              <a:t>Today: positions are also shaped by positions on cultural issues.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Left/Right attitudes encapsulate positions on the issues of greatest personal concern.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People’s ability to place themselves on a Left/Right scale does not mean they have sophisticated framework or theoretical dogma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C5276-A223-6CD2-AD8A-ABE7423ED057}"/>
              </a:ext>
            </a:extLst>
          </p:cNvPr>
          <p:cNvSpPr txBox="1"/>
          <p:nvPr/>
        </p:nvSpPr>
        <p:spPr>
          <a:xfrm>
            <a:off x="1143000" y="1201005"/>
            <a:ext cx="7195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Tim, what about </a:t>
            </a:r>
            <a:r>
              <a:rPr lang="en-US" b="1" dirty="0" err="1">
                <a:solidFill>
                  <a:schemeClr val="tx2"/>
                </a:solidFill>
              </a:rPr>
              <a:t>smartart</a:t>
            </a:r>
            <a:r>
              <a:rPr lang="en-US" b="1" dirty="0">
                <a:solidFill>
                  <a:schemeClr val="tx2"/>
                </a:solidFill>
              </a:rPr>
              <a:t> for these bullet points? Like on slide 2</a:t>
            </a:r>
          </a:p>
        </p:txBody>
      </p:sp>
    </p:spTree>
    <p:extLst>
      <p:ext uri="{BB962C8B-B14F-4D97-AF65-F5344CB8AC3E}">
        <p14:creationId xmlns:p14="http://schemas.microsoft.com/office/powerpoint/2010/main" val="4238861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D82CB-540F-6C3D-1505-2B143CBA3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AE5C-0E7C-F0E5-0E50-37D3A94920A1}"/>
              </a:ext>
            </a:extLst>
          </p:cNvPr>
          <p:cNvSpPr txBox="1">
            <a:spLocks/>
          </p:cNvSpPr>
          <p:nvPr/>
        </p:nvSpPr>
        <p:spPr>
          <a:xfrm>
            <a:off x="1219200" y="381000"/>
            <a:ext cx="6553200" cy="6096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solidFill>
                  <a:srgbClr val="C00000"/>
                </a:solidFill>
              </a:rPr>
              <a:t>Summarizing Issue Opinions as Left &amp; Right</a:t>
            </a:r>
            <a:endParaRPr lang="en-US" altLang="en-US" sz="2800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F970E97-29D8-200C-F2D8-6857A08727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028030"/>
              </p:ext>
            </p:extLst>
          </p:nvPr>
        </p:nvGraphicFramePr>
        <p:xfrm>
          <a:off x="1219200" y="1143000"/>
          <a:ext cx="65532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F1B8E5-A098-738D-E9C3-E4464B149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1257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C7FFA4-F35C-163E-9B80-57FEC664D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32CD9-5BB7-5209-13A0-C5A56D4A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Summarizing Issue Opinions as Left &amp; Right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2B2F52-D270-B4A8-D33B-42C1EC57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029AFF-5D97-BCEE-51A6-DEB9B9476FA6}"/>
              </a:ext>
            </a:extLst>
          </p:cNvPr>
          <p:cNvSpPr txBox="1"/>
          <p:nvPr/>
        </p:nvSpPr>
        <p:spPr>
          <a:xfrm>
            <a:off x="762000" y="1054130"/>
            <a:ext cx="77724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Americans lean more to the right (more conservative) than other Western nations. Citizens in continental Europe, including Germany and France, lean further to the left (more liberal).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38535-E06B-AF7B-1991-159C141A03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878" y="2132429"/>
            <a:ext cx="6281307" cy="4344571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937BFC-7264-7CD4-8099-DA1676A29154}"/>
              </a:ext>
            </a:extLst>
          </p:cNvPr>
          <p:cNvSpPr txBox="1"/>
          <p:nvPr/>
        </p:nvSpPr>
        <p:spPr>
          <a:xfrm>
            <a:off x="7311153" y="4316178"/>
            <a:ext cx="13716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Note: The Left/Right Scale is coded (0) Left to (10) Right; the figure presents the national</a:t>
            </a: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average score.</a:t>
            </a:r>
          </a:p>
          <a:p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Source: CSES Module 5 (2016–2021).</a:t>
            </a:r>
          </a:p>
        </p:txBody>
      </p:sp>
    </p:spTree>
    <p:extLst>
      <p:ext uri="{BB962C8B-B14F-4D97-AF65-F5344CB8AC3E}">
        <p14:creationId xmlns:p14="http://schemas.microsoft.com/office/powerpoint/2010/main" val="1000993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62635" y="381000"/>
            <a:ext cx="6462165" cy="5715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What Does this Evidence Show?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BCBC8E7-A429-E912-6C53-F15C55944B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983630"/>
              </p:ext>
            </p:extLst>
          </p:nvPr>
        </p:nvGraphicFramePr>
        <p:xfrm>
          <a:off x="1447800" y="1086046"/>
          <a:ext cx="6477000" cy="5009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0336E6-5CD9-B853-D5F5-5DBD0E2AF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70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381000"/>
            <a:ext cx="6096000" cy="6096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Questions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1BAE45-E843-28E6-37AC-FA5E39DD8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8915580"/>
              </p:ext>
            </p:extLst>
          </p:nvPr>
        </p:nvGraphicFramePr>
        <p:xfrm>
          <a:off x="1524000" y="1143000"/>
          <a:ext cx="6096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34F8AD-0C2A-6125-2E23-6847360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229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0"/>
            <a:ext cx="6858000" cy="2554545"/>
          </a:xfrm>
          <a:prstGeom prst="rect">
            <a:avLst/>
          </a:prstGeom>
          <a:solidFill>
            <a:srgbClr val="DBEEF4"/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This chapter has surveyed a range of different issues, from economics to cultural to foreign policy. </a:t>
            </a:r>
          </a:p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Which of these sets of issues matters most to you when deciding whether to participate in politics and how you </a:t>
            </a:r>
            <a:r>
              <a:rPr lang="en-US" sz="2000" dirty="0" err="1">
                <a:latin typeface="+mn-lt"/>
              </a:rPr>
              <a:t>participte</a:t>
            </a:r>
            <a:r>
              <a:rPr lang="en-US" sz="2000" dirty="0">
                <a:latin typeface="+mn-lt"/>
              </a:rPr>
              <a:t>?</a:t>
            </a:r>
          </a:p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Do your issue concerns change over time, or do you find yourself identifying consistently with the same issue publics?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38400" y="912544"/>
            <a:ext cx="4267200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  <a:latin typeface="+mn-lt"/>
              </a:rPr>
              <a:t>Which Issues Matter Most?</a:t>
            </a:r>
            <a:endParaRPr lang="en-US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4329A-5BEB-546B-EE32-691315DE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7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533401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End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AEFF71D-F254-4DE3-6FA6-C347AEE94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B98A3-1564-4156-B24F-C72B00F735FF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29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23FCE-C9CA-279E-A9AE-23B40F977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463A-D1D3-BBD1-F23C-7D1C3EE69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Issues: The Currency of Politics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C7808D-7EF5-514B-1853-92C711810C61}"/>
              </a:ext>
            </a:extLst>
          </p:cNvPr>
          <p:cNvSpPr txBox="1"/>
          <p:nvPr/>
        </p:nvSpPr>
        <p:spPr>
          <a:xfrm>
            <a:off x="914400" y="1371600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Issue opinions </a:t>
            </a:r>
          </a:p>
          <a:p>
            <a:endParaRPr lang="en-US" sz="2200" b="1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identify citizens’ preferences for government action and their expectations for the political process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represent the translation of general values into specific political concerns.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are shaped by cues from political elites, events, and political context.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are a </a:t>
            </a:r>
            <a:r>
              <a:rPr lang="en-US" sz="2200" u="sng" dirty="0">
                <a:latin typeface="+mn-lt"/>
              </a:rPr>
              <a:t>dynamic</a:t>
            </a:r>
            <a:r>
              <a:rPr lang="en-US" sz="2200" dirty="0">
                <a:latin typeface="+mn-lt"/>
              </a:rPr>
              <a:t> part of politics – can change from election to election</a:t>
            </a:r>
          </a:p>
          <a:p>
            <a:endParaRPr lang="en-US" sz="22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FA358-AE58-D678-47CE-7ABFC95CB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571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996F7-25FA-3E6E-7341-E285AC12D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B4D61-D4E0-B711-69E2-7CD894D68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Issues: The Currency of Politics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99EA87-C6B4-7A2E-364C-327E5CE589C1}"/>
              </a:ext>
            </a:extLst>
          </p:cNvPr>
          <p:cNvSpPr txBox="1"/>
          <p:nvPr/>
        </p:nvSpPr>
        <p:spPr>
          <a:xfrm>
            <a:off x="777510" y="1219329"/>
            <a:ext cx="78486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+mn-lt"/>
              </a:rPr>
              <a:t>Issue publics </a:t>
            </a:r>
          </a:p>
          <a:p>
            <a:endParaRPr lang="en-US" sz="2200" b="1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An issue area on which people focus their attention.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Usually only a minority of the public is informed on any issue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But most people are members of at least one issue public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latin typeface="+mn-lt"/>
              </a:rPr>
              <a:t>Examples: education, health care, civil rights, climate, foreign affairs, immigration, and so on.</a:t>
            </a:r>
          </a:p>
          <a:p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Voters’ issue </a:t>
            </a:r>
            <a:r>
              <a:rPr lang="en-US" sz="2200" dirty="0">
                <a:solidFill>
                  <a:srgbClr val="C00000"/>
                </a:solidFill>
                <a:latin typeface="+mn-lt"/>
              </a:rPr>
              <a:t>demands</a:t>
            </a:r>
            <a:r>
              <a:rPr lang="en-US" sz="2200" dirty="0">
                <a:latin typeface="+mn-lt"/>
              </a:rPr>
              <a:t> are balanced against the </a:t>
            </a:r>
            <a:r>
              <a:rPr lang="en-US" sz="2200" dirty="0">
                <a:solidFill>
                  <a:srgbClr val="C00000"/>
                </a:solidFill>
                <a:latin typeface="+mn-lt"/>
              </a:rPr>
              <a:t>supply</a:t>
            </a:r>
            <a:r>
              <a:rPr lang="en-US" sz="2200" dirty="0">
                <a:latin typeface="+mn-lt"/>
              </a:rPr>
              <a:t> of policy choices from political parties.</a:t>
            </a:r>
          </a:p>
          <a:p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The relationship between issues and the vote is stronger as people become more sophisticated and involved in politics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98B346-4EFA-983B-9C5C-1CD9045BB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6178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EA62C-731C-E80E-39D3-47EC95562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FF0EF-F530-5948-FBEE-103706F2D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74638"/>
            <a:ext cx="80010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Socioeconomic Issues: What Should Government Do?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AB738-B680-4C30-AD9F-CA55BE08396F}"/>
              </a:ext>
            </a:extLst>
          </p:cNvPr>
          <p:cNvSpPr txBox="1"/>
          <p:nvPr/>
        </p:nvSpPr>
        <p:spPr>
          <a:xfrm>
            <a:off x="609600" y="1219200"/>
            <a:ext cx="2241395" cy="23698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Americans, British, and Germans are similar in their overall expectations for government; the French are most likely to favor activist government.</a:t>
            </a:r>
            <a:endParaRPr lang="en-US" sz="22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D99AB-2FA0-8658-E7CC-76965B7D5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5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7AA2F0-8200-1A6F-1ABD-95C21EE3C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3395" y="984155"/>
            <a:ext cx="5531005" cy="58543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CF07DC6-1E90-AECE-586A-D9A87F7B775C}"/>
              </a:ext>
            </a:extLst>
          </p:cNvPr>
          <p:cNvSpPr txBox="1"/>
          <p:nvPr/>
        </p:nvSpPr>
        <p:spPr>
          <a:xfrm>
            <a:off x="761999" y="5705812"/>
            <a:ext cx="22413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Note: Table entries are the percentages who say that the government should “definitely be” responsible for the area. </a:t>
            </a:r>
          </a:p>
        </p:txBody>
      </p:sp>
    </p:spTree>
    <p:extLst>
      <p:ext uri="{BB962C8B-B14F-4D97-AF65-F5344CB8AC3E}">
        <p14:creationId xmlns:p14="http://schemas.microsoft.com/office/powerpoint/2010/main" val="92543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348AD-B928-3D74-F304-CEAA4D0E2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B0C38-ECCA-9025-5006-E468A93B8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3058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Socioeconomic Issues: Americans’ Spending Preferences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F987A1-A135-8384-183C-4501E200C197}"/>
              </a:ext>
            </a:extLst>
          </p:cNvPr>
          <p:cNvSpPr txBox="1"/>
          <p:nvPr/>
        </p:nvSpPr>
        <p:spPr>
          <a:xfrm>
            <a:off x="6705600" y="1089898"/>
            <a:ext cx="1828800" cy="26468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Americans lean toward more spending on many social policies, while</a:t>
            </a:r>
          </a:p>
          <a:p>
            <a:r>
              <a:rPr lang="en-US" dirty="0">
                <a:latin typeface="+mn-lt"/>
              </a:rPr>
              <a:t>favoring cuts in foreign aid, the space program, and the military. </a:t>
            </a:r>
            <a:endParaRPr lang="en-US" sz="22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272571-BBB0-BF83-6DBF-E7FEC88E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6E6F9D-41E6-F996-B8C8-23E19E5EB0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089898"/>
            <a:ext cx="5886152" cy="4853702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EFCBFD-C489-DC7C-76DB-CD66F5A2804F}"/>
              </a:ext>
            </a:extLst>
          </p:cNvPr>
          <p:cNvSpPr txBox="1"/>
          <p:nvPr/>
        </p:nvSpPr>
        <p:spPr>
          <a:xfrm>
            <a:off x="1219200" y="6261159"/>
            <a:ext cx="5661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Note: Table entries are the percentages saying “too little” is being spent on the problem</a:t>
            </a:r>
          </a:p>
          <a:p>
            <a:r>
              <a:rPr lang="en-US" sz="1200" dirty="0">
                <a:latin typeface="+mn-lt"/>
              </a:rPr>
              <a:t>minus the percentages saying “too much.” </a:t>
            </a:r>
          </a:p>
        </p:txBody>
      </p:sp>
    </p:spTree>
    <p:extLst>
      <p:ext uri="{BB962C8B-B14F-4D97-AF65-F5344CB8AC3E}">
        <p14:creationId xmlns:p14="http://schemas.microsoft.com/office/powerpoint/2010/main" val="2241088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96721-FB4A-359A-CFD0-AA3AF739F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574F-532F-E0ED-8C18-E29FEE6B7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864"/>
            <a:ext cx="8839200" cy="64633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Socioeconomic Issues: Spending Preferences Across Nations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4BEC57-39A8-D54D-CE81-2A25653A9156}"/>
              </a:ext>
            </a:extLst>
          </p:cNvPr>
          <p:cNvSpPr txBox="1"/>
          <p:nvPr/>
        </p:nvSpPr>
        <p:spPr>
          <a:xfrm>
            <a:off x="762001" y="1459955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+mn-lt"/>
            </a:endParaRPr>
          </a:p>
          <a:p>
            <a:endParaRPr lang="en-US" sz="22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1247A3-8E13-FD55-E866-0108E6D4B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7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196823-687A-7903-4461-006A3C94B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184" y="1862381"/>
            <a:ext cx="7492741" cy="4259986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02CED30-5DF4-1187-8D6D-FE276583F29C}"/>
              </a:ext>
            </a:extLst>
          </p:cNvPr>
          <p:cNvSpPr txBox="1"/>
          <p:nvPr/>
        </p:nvSpPr>
        <p:spPr>
          <a:xfrm>
            <a:off x="760752" y="6125517"/>
            <a:ext cx="7567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n-lt"/>
              </a:rPr>
              <a:t>Note: Table entries are the percentages saying “too little” is being spent on the problem minus the percentages saying “too much.”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CD5EE5-0971-27A0-4EA7-88728ED991FF}"/>
              </a:ext>
            </a:extLst>
          </p:cNvPr>
          <p:cNvSpPr txBox="1"/>
          <p:nvPr/>
        </p:nvSpPr>
        <p:spPr>
          <a:xfrm>
            <a:off x="152400" y="1095374"/>
            <a:ext cx="883920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In 2016, Americans favored more public spending, but less than Europeans; there tend to be more areas where people want to spend more than spend less.</a:t>
            </a:r>
          </a:p>
        </p:txBody>
      </p:sp>
    </p:spTree>
    <p:extLst>
      <p:ext uri="{BB962C8B-B14F-4D97-AF65-F5344CB8AC3E}">
        <p14:creationId xmlns:p14="http://schemas.microsoft.com/office/powerpoint/2010/main" val="3116918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AD1A7-E4DC-2D87-39B6-0BBB89D1FA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A1D23-4722-C9BE-B448-52751500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Climate and the Environment: Thinking Green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256AFE-C1BB-25CC-3C80-518F99CE0AD6}"/>
              </a:ext>
            </a:extLst>
          </p:cNvPr>
          <p:cNvSpPr txBox="1"/>
          <p:nvPr/>
        </p:nvSpPr>
        <p:spPr>
          <a:xfrm>
            <a:off x="776160" y="1029010"/>
            <a:ext cx="7758239" cy="430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There is substantial support for environmental protection.</a:t>
            </a:r>
            <a:endParaRPr lang="en-US" sz="2200" dirty="0"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48AD2D-2AAC-B304-C267-0D2B5F905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185" y="1574507"/>
            <a:ext cx="5845629" cy="5008855"/>
          </a:xfrm>
          <a:prstGeom prst="rect">
            <a:avLst/>
          </a:prstGeom>
          <a:ln w="254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021948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84879-ED08-1BF0-74DF-09C1369F7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2F913-B2E6-4E3D-A3DD-8A4F021E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7772400" cy="639762"/>
          </a:xfrm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en-US" sz="2800" dirty="0">
                <a:solidFill>
                  <a:srgbClr val="C00000"/>
                </a:solidFill>
                <a:latin typeface="+mn-lt"/>
              </a:rPr>
              <a:t>Race, Ethnicity, and Immigration in Europe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85A46E-B882-30FF-B90C-348C87D4B72E}"/>
              </a:ext>
            </a:extLst>
          </p:cNvPr>
          <p:cNvSpPr txBox="1"/>
          <p:nvPr/>
        </p:nvSpPr>
        <p:spPr>
          <a:xfrm>
            <a:off x="785602" y="1676400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1960s-1980s: Decolonization in Britain and France contributed to more immigration. Germany had “guest-worker” policy to address labor force shortages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1990s: Steep increase in immigrants and asylum seekers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2015: Refugee crisis from Middle East &amp; North Africa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E318B9-A2AA-A984-7091-AE7A0FE2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8D17D-086A-4A45-A147-9161C6CD6D22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8BD24D-77FE-7677-81EF-D17B670B3C15}"/>
              </a:ext>
            </a:extLst>
          </p:cNvPr>
          <p:cNvSpPr txBox="1"/>
          <p:nvPr/>
        </p:nvSpPr>
        <p:spPr>
          <a:xfrm>
            <a:off x="762000" y="990600"/>
            <a:ext cx="7848600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Issues of race, ethnicity, and immigration have risen in salience as West European societies have become more diverse.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5B6D95-CA74-81A5-4BC7-7F3431C6D35E}"/>
              </a:ext>
            </a:extLst>
          </p:cNvPr>
          <p:cNvSpPr txBox="1"/>
          <p:nvPr/>
        </p:nvSpPr>
        <p:spPr>
          <a:xfrm>
            <a:off x="870626" y="4673769"/>
            <a:ext cx="78486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Result: greater cultural differences and political tensions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1279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1250</Words>
  <Application>Microsoft Office PowerPoint</Application>
  <PresentationFormat>On-screen Show (4:3)</PresentationFormat>
  <Paragraphs>140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Arial</vt:lpstr>
      <vt:lpstr>Calibri</vt:lpstr>
      <vt:lpstr>Office Theme</vt:lpstr>
      <vt:lpstr>PowerPoint Presentation</vt:lpstr>
      <vt:lpstr>PowerPoint Presentation</vt:lpstr>
      <vt:lpstr>Issues: The Currency of Politics</vt:lpstr>
      <vt:lpstr>Issues: The Currency of Politics</vt:lpstr>
      <vt:lpstr>Socioeconomic Issues: What Should Government Do?</vt:lpstr>
      <vt:lpstr>Socioeconomic Issues: Americans’ Spending Preferences</vt:lpstr>
      <vt:lpstr>Socioeconomic Issues: Spending Preferences Across Nations </vt:lpstr>
      <vt:lpstr>Climate and the Environment: Thinking Green</vt:lpstr>
      <vt:lpstr>Race, Ethnicity, and Immigration in Europe</vt:lpstr>
      <vt:lpstr>Support for Immigration to the United States</vt:lpstr>
      <vt:lpstr>Attitudes toward Immigrants</vt:lpstr>
      <vt:lpstr>Attitudes toward Gender Equality</vt:lpstr>
      <vt:lpstr>Social and Moral Issues</vt:lpstr>
      <vt:lpstr>Social and Moral Issues: A Values Cleavage</vt:lpstr>
      <vt:lpstr>Foreign Policy</vt:lpstr>
      <vt:lpstr>Summarizing Issue Opinions as Left &amp; Right</vt:lpstr>
      <vt:lpstr>PowerPoint Presentation</vt:lpstr>
      <vt:lpstr>Summarizing Issue Opinions as Left &amp; Right</vt:lpstr>
      <vt:lpstr>PowerPoint Presentation</vt:lpstr>
      <vt:lpstr>PowerPoint Presentation</vt:lpstr>
      <vt:lpstr>The End</vt:lpstr>
    </vt:vector>
  </TitlesOfParts>
  <Company>C &amp; M Digitals (P)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Timothy Hellwig</cp:lastModifiedBy>
  <cp:revision>66</cp:revision>
  <dcterms:created xsi:type="dcterms:W3CDTF">2013-06-20T12:50:57Z</dcterms:created>
  <dcterms:modified xsi:type="dcterms:W3CDTF">2026-01-30T21:12:01Z</dcterms:modified>
</cp:coreProperties>
</file>