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70" r:id="rId2"/>
    <p:sldId id="271" r:id="rId3"/>
    <p:sldId id="264" r:id="rId4"/>
    <p:sldId id="280" r:id="rId5"/>
    <p:sldId id="281" r:id="rId6"/>
    <p:sldId id="282" r:id="rId7"/>
    <p:sldId id="284" r:id="rId8"/>
    <p:sldId id="283" r:id="rId9"/>
    <p:sldId id="285" r:id="rId10"/>
    <p:sldId id="286" r:id="rId11"/>
    <p:sldId id="265" r:id="rId12"/>
    <p:sldId id="258" r:id="rId13"/>
    <p:sldId id="293" r:id="rId14"/>
    <p:sldId id="294" r:id="rId15"/>
    <p:sldId id="295" r:id="rId16"/>
    <p:sldId id="290" r:id="rId17"/>
    <p:sldId id="268" r:id="rId18"/>
    <p:sldId id="291" r:id="rId19"/>
  </p:sldIdLst>
  <p:sldSz cx="9144000" cy="6858000" type="screen4x3"/>
  <p:notesSz cx="6858000" cy="9144000"/>
  <p:photoAlbum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7850" autoAdjust="0"/>
  </p:normalViewPr>
  <p:slideViewPr>
    <p:cSldViewPr>
      <p:cViewPr varScale="1">
        <p:scale>
          <a:sx n="94" d="100"/>
          <a:sy n="94" d="100"/>
        </p:scale>
        <p:origin x="2434" y="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4FDB388-948E-425F-8C36-B8940002946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6894EC7-C2EC-437A-BA1F-2CF6FFE80AEA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sz="2200" dirty="0"/>
            <a:t>Where do party systems come from?</a:t>
          </a:r>
          <a:endParaRPr lang="en-US" sz="2200" b="0" dirty="0">
            <a:latin typeface="+mn-lt"/>
          </a:endParaRPr>
        </a:p>
      </dgm:t>
    </dgm:pt>
    <dgm:pt modelId="{A77E8636-4DE0-43FF-A1AB-B87A71A86F7D}" type="parTrans" cxnId="{88F9614E-9405-4978-8B13-3C3E052231B5}">
      <dgm:prSet/>
      <dgm:spPr/>
      <dgm:t>
        <a:bodyPr/>
        <a:lstStyle/>
        <a:p>
          <a:endParaRPr lang="en-US"/>
        </a:p>
      </dgm:t>
    </dgm:pt>
    <dgm:pt modelId="{E6A4EB70-D2CC-459B-B468-73F1257E8DBD}" type="sibTrans" cxnId="{88F9614E-9405-4978-8B13-3C3E052231B5}">
      <dgm:prSet/>
      <dgm:spPr/>
      <dgm:t>
        <a:bodyPr/>
        <a:lstStyle/>
        <a:p>
          <a:endParaRPr lang="en-US"/>
        </a:p>
      </dgm:t>
    </dgm:pt>
    <dgm:pt modelId="{39E6F30C-BAA9-47A7-A783-3EEBD11520DA}">
      <dgm:prSet custT="1"/>
      <dgm:spPr/>
      <dgm:t>
        <a:bodyPr/>
        <a:lstStyle/>
        <a:p>
          <a:r>
            <a:rPr lang="en-US" sz="2200" dirty="0"/>
            <a:t>What are social cleavages and how do they structure competition among political parties?</a:t>
          </a:r>
        </a:p>
      </dgm:t>
    </dgm:pt>
    <dgm:pt modelId="{9FC62A72-D2CC-4830-ACF3-460C5B07A344}" type="parTrans" cxnId="{64DA51DB-5B81-4EEB-8E02-D26C555BE5EA}">
      <dgm:prSet/>
      <dgm:spPr/>
      <dgm:t>
        <a:bodyPr/>
        <a:lstStyle/>
        <a:p>
          <a:endParaRPr lang="en-US"/>
        </a:p>
      </dgm:t>
    </dgm:pt>
    <dgm:pt modelId="{D80A2821-BB26-4EBD-8EFF-65133D0DAAE4}" type="sibTrans" cxnId="{64DA51DB-5B81-4EEB-8E02-D26C555BE5EA}">
      <dgm:prSet/>
      <dgm:spPr/>
      <dgm:t>
        <a:bodyPr/>
        <a:lstStyle/>
        <a:p>
          <a:endParaRPr lang="en-US"/>
        </a:p>
      </dgm:t>
    </dgm:pt>
    <dgm:pt modelId="{04C9550E-8BBC-489C-AD6D-38DF3489F137}">
      <dgm:prSet custT="1"/>
      <dgm:spPr/>
      <dgm:t>
        <a:bodyPr/>
        <a:lstStyle/>
        <a:p>
          <a:r>
            <a:rPr lang="en-US" sz="2200" dirty="0"/>
            <a:t>How is the supply of political parties different in the United States, Britain, France, and Germany?</a:t>
          </a:r>
        </a:p>
      </dgm:t>
    </dgm:pt>
    <dgm:pt modelId="{16E2054C-8E16-4C99-8DC4-72A9C8E58477}" type="sibTrans" cxnId="{38C252DB-837B-43A5-A237-AC61A238CF4E}">
      <dgm:prSet/>
      <dgm:spPr/>
      <dgm:t>
        <a:bodyPr/>
        <a:lstStyle/>
        <a:p>
          <a:endParaRPr lang="en-US"/>
        </a:p>
      </dgm:t>
    </dgm:pt>
    <dgm:pt modelId="{5EC949DA-382C-4B32-815F-B69AB2E92227}" type="parTrans" cxnId="{38C252DB-837B-43A5-A237-AC61A238CF4E}">
      <dgm:prSet/>
      <dgm:spPr/>
      <dgm:t>
        <a:bodyPr/>
        <a:lstStyle/>
        <a:p>
          <a:endParaRPr lang="en-US"/>
        </a:p>
      </dgm:t>
    </dgm:pt>
    <dgm:pt modelId="{219EB8DA-3BAA-4A13-B242-CA2CEEDF59B4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2200" dirty="0"/>
            <a:t>What is the party space and how does it matter for representing citizens?</a:t>
          </a:r>
        </a:p>
      </dgm:t>
    </dgm:pt>
    <dgm:pt modelId="{A2E38130-2E5A-46E5-8D6A-D81623BA3364}" type="parTrans" cxnId="{54E10216-9E35-41D6-9101-2E520BE099D6}">
      <dgm:prSet/>
      <dgm:spPr/>
      <dgm:t>
        <a:bodyPr/>
        <a:lstStyle/>
        <a:p>
          <a:endParaRPr lang="en-US"/>
        </a:p>
      </dgm:t>
    </dgm:pt>
    <dgm:pt modelId="{2C80811E-6DA4-44B3-AAC3-38387CD590AD}" type="sibTrans" cxnId="{54E10216-9E35-41D6-9101-2E520BE099D6}">
      <dgm:prSet/>
      <dgm:spPr/>
      <dgm:t>
        <a:bodyPr/>
        <a:lstStyle/>
        <a:p>
          <a:endParaRPr lang="en-US"/>
        </a:p>
      </dgm:t>
    </dgm:pt>
    <dgm:pt modelId="{EEB44AAF-66A0-4781-BDFC-FEC8D7318219}" type="pres">
      <dgm:prSet presAssocID="{E4FDB388-948E-425F-8C36-B89400029461}" presName="linear" presStyleCnt="0">
        <dgm:presLayoutVars>
          <dgm:animLvl val="lvl"/>
          <dgm:resizeHandles val="exact"/>
        </dgm:presLayoutVars>
      </dgm:prSet>
      <dgm:spPr/>
    </dgm:pt>
    <dgm:pt modelId="{BDC68553-291B-434F-8683-94E2A1CDB02E}" type="pres">
      <dgm:prSet presAssocID="{86894EC7-C2EC-437A-BA1F-2CF6FFE80AEA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A21B4571-B420-4C71-8872-5454B28CBF28}" type="pres">
      <dgm:prSet presAssocID="{E6A4EB70-D2CC-459B-B468-73F1257E8DBD}" presName="spacer" presStyleCnt="0"/>
      <dgm:spPr/>
    </dgm:pt>
    <dgm:pt modelId="{FCF39DE0-4A8A-4517-9D38-D6211D009493}" type="pres">
      <dgm:prSet presAssocID="{04C9550E-8BBC-489C-AD6D-38DF3489F137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0F17CC08-DA2D-467D-9CBC-0FF62A341385}" type="pres">
      <dgm:prSet presAssocID="{16E2054C-8E16-4C99-8DC4-72A9C8E58477}" presName="spacer" presStyleCnt="0"/>
      <dgm:spPr/>
    </dgm:pt>
    <dgm:pt modelId="{A5E872CE-35AE-444F-B784-BDD340410C90}" type="pres">
      <dgm:prSet presAssocID="{39E6F30C-BAA9-47A7-A783-3EEBD11520DA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A8107767-ED6E-4EB5-94CD-E3F5F332CB5C}" type="pres">
      <dgm:prSet presAssocID="{D80A2821-BB26-4EBD-8EFF-65133D0DAAE4}" presName="spacer" presStyleCnt="0"/>
      <dgm:spPr/>
    </dgm:pt>
    <dgm:pt modelId="{8B5CB8B6-9A4B-4072-9566-A165ED643D0C}" type="pres">
      <dgm:prSet presAssocID="{219EB8DA-3BAA-4A13-B242-CA2CEEDF59B4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F297930B-5067-461E-8EBE-99B49106A1A0}" type="presOf" srcId="{86894EC7-C2EC-437A-BA1F-2CF6FFE80AEA}" destId="{BDC68553-291B-434F-8683-94E2A1CDB02E}" srcOrd="0" destOrd="0" presId="urn:microsoft.com/office/officeart/2005/8/layout/vList2"/>
    <dgm:cxn modelId="{54E10216-9E35-41D6-9101-2E520BE099D6}" srcId="{E4FDB388-948E-425F-8C36-B89400029461}" destId="{219EB8DA-3BAA-4A13-B242-CA2CEEDF59B4}" srcOrd="3" destOrd="0" parTransId="{A2E38130-2E5A-46E5-8D6A-D81623BA3364}" sibTransId="{2C80811E-6DA4-44B3-AAC3-38387CD590AD}"/>
    <dgm:cxn modelId="{BB94D83C-4E1A-44C0-B49F-5C2C0373C63D}" type="presOf" srcId="{39E6F30C-BAA9-47A7-A783-3EEBD11520DA}" destId="{A5E872CE-35AE-444F-B784-BDD340410C90}" srcOrd="0" destOrd="0" presId="urn:microsoft.com/office/officeart/2005/8/layout/vList2"/>
    <dgm:cxn modelId="{58454541-386E-484E-A6E8-56769E769A6B}" type="presOf" srcId="{E4FDB388-948E-425F-8C36-B89400029461}" destId="{EEB44AAF-66A0-4781-BDFC-FEC8D7318219}" srcOrd="0" destOrd="0" presId="urn:microsoft.com/office/officeart/2005/8/layout/vList2"/>
    <dgm:cxn modelId="{88F9614E-9405-4978-8B13-3C3E052231B5}" srcId="{E4FDB388-948E-425F-8C36-B89400029461}" destId="{86894EC7-C2EC-437A-BA1F-2CF6FFE80AEA}" srcOrd="0" destOrd="0" parTransId="{A77E8636-4DE0-43FF-A1AB-B87A71A86F7D}" sibTransId="{E6A4EB70-D2CC-459B-B468-73F1257E8DBD}"/>
    <dgm:cxn modelId="{543EF474-D634-4A58-9604-4A51945E6020}" type="presOf" srcId="{04C9550E-8BBC-489C-AD6D-38DF3489F137}" destId="{FCF39DE0-4A8A-4517-9D38-D6211D009493}" srcOrd="0" destOrd="0" presId="urn:microsoft.com/office/officeart/2005/8/layout/vList2"/>
    <dgm:cxn modelId="{E0B8347C-CAC1-4C6C-BF9A-33EF289C187A}" type="presOf" srcId="{219EB8DA-3BAA-4A13-B242-CA2CEEDF59B4}" destId="{8B5CB8B6-9A4B-4072-9566-A165ED643D0C}" srcOrd="0" destOrd="0" presId="urn:microsoft.com/office/officeart/2005/8/layout/vList2"/>
    <dgm:cxn modelId="{64DA51DB-5B81-4EEB-8E02-D26C555BE5EA}" srcId="{E4FDB388-948E-425F-8C36-B89400029461}" destId="{39E6F30C-BAA9-47A7-A783-3EEBD11520DA}" srcOrd="2" destOrd="0" parTransId="{9FC62A72-D2CC-4830-ACF3-460C5B07A344}" sibTransId="{D80A2821-BB26-4EBD-8EFF-65133D0DAAE4}"/>
    <dgm:cxn modelId="{38C252DB-837B-43A5-A237-AC61A238CF4E}" srcId="{E4FDB388-948E-425F-8C36-B89400029461}" destId="{04C9550E-8BBC-489C-AD6D-38DF3489F137}" srcOrd="1" destOrd="0" parTransId="{5EC949DA-382C-4B32-815F-B69AB2E92227}" sibTransId="{16E2054C-8E16-4C99-8DC4-72A9C8E58477}"/>
    <dgm:cxn modelId="{39D25176-881F-4BB5-A2D9-FB6EDE54A02F}" type="presParOf" srcId="{EEB44AAF-66A0-4781-BDFC-FEC8D7318219}" destId="{BDC68553-291B-434F-8683-94E2A1CDB02E}" srcOrd="0" destOrd="0" presId="urn:microsoft.com/office/officeart/2005/8/layout/vList2"/>
    <dgm:cxn modelId="{74C9DAA3-5F96-42AD-B19F-8A3B93A8DC64}" type="presParOf" srcId="{EEB44AAF-66A0-4781-BDFC-FEC8D7318219}" destId="{A21B4571-B420-4C71-8872-5454B28CBF28}" srcOrd="1" destOrd="0" presId="urn:microsoft.com/office/officeart/2005/8/layout/vList2"/>
    <dgm:cxn modelId="{204E5070-6DFE-4BBD-B5E4-0EC4AC110539}" type="presParOf" srcId="{EEB44AAF-66A0-4781-BDFC-FEC8D7318219}" destId="{FCF39DE0-4A8A-4517-9D38-D6211D009493}" srcOrd="2" destOrd="0" presId="urn:microsoft.com/office/officeart/2005/8/layout/vList2"/>
    <dgm:cxn modelId="{C8FAFFFB-DF82-44FD-BDB8-E8EE92D98F6A}" type="presParOf" srcId="{EEB44AAF-66A0-4781-BDFC-FEC8D7318219}" destId="{0F17CC08-DA2D-467D-9CBC-0FF62A341385}" srcOrd="3" destOrd="0" presId="urn:microsoft.com/office/officeart/2005/8/layout/vList2"/>
    <dgm:cxn modelId="{F109D7D1-BDC7-4811-9158-0FEDAADD6C52}" type="presParOf" srcId="{EEB44AAF-66A0-4781-BDFC-FEC8D7318219}" destId="{A5E872CE-35AE-444F-B784-BDD340410C90}" srcOrd="4" destOrd="0" presId="urn:microsoft.com/office/officeart/2005/8/layout/vList2"/>
    <dgm:cxn modelId="{292CCB24-35D6-4E6C-BCCE-C980433118A4}" type="presParOf" srcId="{EEB44AAF-66A0-4781-BDFC-FEC8D7318219}" destId="{A8107767-ED6E-4EB5-94CD-E3F5F332CB5C}" srcOrd="5" destOrd="0" presId="urn:microsoft.com/office/officeart/2005/8/layout/vList2"/>
    <dgm:cxn modelId="{750A6D57-486B-4BEA-8E1B-661912486651}" type="presParOf" srcId="{EEB44AAF-66A0-4781-BDFC-FEC8D7318219}" destId="{8B5CB8B6-9A4B-4072-9566-A165ED643D0C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C68553-291B-434F-8683-94E2A1CDB02E}">
      <dsp:nvSpPr>
        <dsp:cNvPr id="0" name=""/>
        <dsp:cNvSpPr/>
      </dsp:nvSpPr>
      <dsp:spPr>
        <a:xfrm>
          <a:off x="0" y="7279"/>
          <a:ext cx="6096000" cy="10670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2200" kern="1200" dirty="0"/>
            <a:t>Where do party systems come from?</a:t>
          </a:r>
          <a:endParaRPr lang="en-US" sz="2200" b="0" kern="1200" dirty="0">
            <a:latin typeface="+mn-lt"/>
          </a:endParaRPr>
        </a:p>
      </dsp:txBody>
      <dsp:txXfrm>
        <a:off x="52089" y="59368"/>
        <a:ext cx="5991822" cy="962862"/>
      </dsp:txXfrm>
    </dsp:sp>
    <dsp:sp modelId="{FCF39DE0-4A8A-4517-9D38-D6211D009493}">
      <dsp:nvSpPr>
        <dsp:cNvPr id="0" name=""/>
        <dsp:cNvSpPr/>
      </dsp:nvSpPr>
      <dsp:spPr>
        <a:xfrm>
          <a:off x="0" y="1238480"/>
          <a:ext cx="6096000" cy="10670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How is the supply of political parties different in the United States, Britain, France, and Germany?</a:t>
          </a:r>
        </a:p>
      </dsp:txBody>
      <dsp:txXfrm>
        <a:off x="52089" y="1290569"/>
        <a:ext cx="5991822" cy="962862"/>
      </dsp:txXfrm>
    </dsp:sp>
    <dsp:sp modelId="{A5E872CE-35AE-444F-B784-BDD340410C90}">
      <dsp:nvSpPr>
        <dsp:cNvPr id="0" name=""/>
        <dsp:cNvSpPr/>
      </dsp:nvSpPr>
      <dsp:spPr>
        <a:xfrm>
          <a:off x="0" y="2469680"/>
          <a:ext cx="6096000" cy="10670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What are social cleavages and how do they structure competition among political parties?</a:t>
          </a:r>
        </a:p>
      </dsp:txBody>
      <dsp:txXfrm>
        <a:off x="52089" y="2521769"/>
        <a:ext cx="5991822" cy="962862"/>
      </dsp:txXfrm>
    </dsp:sp>
    <dsp:sp modelId="{8B5CB8B6-9A4B-4072-9566-A165ED643D0C}">
      <dsp:nvSpPr>
        <dsp:cNvPr id="0" name=""/>
        <dsp:cNvSpPr/>
      </dsp:nvSpPr>
      <dsp:spPr>
        <a:xfrm>
          <a:off x="0" y="3700880"/>
          <a:ext cx="6096000" cy="10670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2200" kern="1200" dirty="0"/>
            <a:t>What is the party space and how does it matter for representing citizens?</a:t>
          </a:r>
        </a:p>
      </dsp:txBody>
      <dsp:txXfrm>
        <a:off x="52089" y="3752969"/>
        <a:ext cx="5991822" cy="9628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5EF7B12-421F-645C-9758-C1E969F413E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3DB6808-28D0-3B78-31F2-1833EF0F81D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BADDA0-58A2-4FE5-B241-BA4CBD84BA0C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308CAD-EF95-B192-377A-7AC5F65F161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2FD382-2AFE-3D9E-8F6E-A9CCA9B0B21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0A591A-2699-4A37-B4A1-74898642D0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05101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51787B-F819-4164-A34F-21018F6BEAF3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E2B640-DB0B-4AF7-8FDD-24F96C889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46157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E2B640-DB0B-4AF7-8FDD-24F96C889BA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0961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E2B640-DB0B-4AF7-8FDD-24F96C889BA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8314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E2B640-DB0B-4AF7-8FDD-24F96C889BA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8380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E2B640-DB0B-4AF7-8FDD-24F96C889BA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6741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E2B640-DB0B-4AF7-8FDD-24F96C889BA4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0089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E1D2EE-2264-6AD9-07FD-D45B6A43A0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932D9A2-D742-2EC6-57E6-E72FB8549CB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EE23147-55E6-46B4-D597-980ED242F95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5AA4CE-8662-57D1-D720-78BB7B1FBD6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E2B640-DB0B-4AF7-8FDD-24F96C889BA4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5674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76D14B-3542-8433-C6F0-747EE50179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7A7D3A0-3256-5839-5D71-4F14B99D4EB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190ECDF-7AEA-BA43-A641-B81C51C5A11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31F781-58F1-96BF-0E6D-BAE686ABC63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E2B640-DB0B-4AF7-8FDD-24F96C889BA4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2442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F00634-F4F9-36B6-76DF-1A3025D559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B4C2A51-A1FA-03A2-FECC-F0B91CEEA31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4F14996-B869-2C44-D2AC-E4C58B5ECCA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640CE8-3077-98A0-DC15-57EC192D13C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E2B640-DB0B-4AF7-8FDD-24F96C889BA4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1427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92D87E-F8AB-4A60-9C66-1C412D4FCC53}" type="datetime1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Citizen Politics &amp; Democracy, 8th ed © Dalton &amp; Hellwig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F8D8C4-A5B5-4F64-B8F4-965ED6D1EF6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368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973129-980E-47BA-90BE-C72237CAC904}" type="datetime1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Citizen Politics &amp; Democracy, 8th ed © Dalton &amp; Hellwig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4EEFBD-DBAD-4938-A9E1-812F2E0FE42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5664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4B7833-0AD2-4BC8-8F1F-83EA9965588B}" type="datetime1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Citizen Politics &amp; Democracy, 8th ed © Dalton &amp; Hellwig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58D5C-1E7A-4DFA-ADA4-E841DC40D8E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4754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C2F1CA-7D9E-4D32-ABE6-93DC53535416}" type="datetime1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Citizen Politics &amp; Democracy, 8th ed © Dalton &amp; Hellwig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569B28-3A28-4DD7-B5EE-CA690444E05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10408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FF3BE3-1B24-4C91-AAB5-07B0CBB87983}" type="datetime1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Citizen Politics &amp; Democracy, 8th ed © Dalton &amp; Hellwig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D00BED-8939-4ED0-A572-12B11B2398C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792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6DD3D4-4A67-43AC-8DD0-08D9F93BDD81}" type="datetime1">
              <a:rPr lang="en-US" smtClean="0"/>
              <a:t>2/3/2026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Citizen Politics &amp; Democracy, 8th ed © Dalton &amp; Hellwig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3085D9-AFCE-46C4-A550-E77B842B7F3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2083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63A54F-4E2D-4014-92C4-BCB65EEBF3F7}" type="datetime1">
              <a:rPr lang="en-US" smtClean="0"/>
              <a:t>2/3/2026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Citizen Politics &amp; Democracy, 8th ed © Dalton &amp; Hellwig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EB9A1A-FBEF-44D7-8BD6-D8795067D82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590406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5B3091-89E0-46E6-B06B-01341E9CFDB8}" type="datetime1">
              <a:rPr lang="en-US" smtClean="0"/>
              <a:t>2/3/2026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Citizen Politics &amp; Democracy, 8th ed © Dalton &amp; Hellwig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9081B6-21AA-40D5-BD14-C1B8F87C4B3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15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DF8E35-2C75-423F-BE41-63D9516BA5C7}" type="datetime1">
              <a:rPr lang="en-US" smtClean="0"/>
              <a:t>2/3/2026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Citizen Politics &amp; Democracy, 8th ed © Dalton &amp; Hellwig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784F91-5DCE-437B-8546-1D628699728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2115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1D2B06-6D64-4F6A-A42D-A341F7A2C0E8}" type="datetime1">
              <a:rPr lang="en-US" smtClean="0"/>
              <a:t>2/3/2026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Citizen Politics &amp; Democracy, 8th ed © Dalton &amp; Hellwig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53D3EA-92D3-47BC-86A8-7A90D418C3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7421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108681-4284-4E99-BE5A-B96D1BE44D96}" type="datetime1">
              <a:rPr lang="en-US" smtClean="0"/>
              <a:t>2/3/2026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Citizen Politics &amp; Democracy, 8th ed © Dalton &amp; Hellwig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6C6BD3-817D-4DD6-BFFC-9E6D6A0CE91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1450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DF35523-D0B9-4710-9EDB-AE01E9285ECE}" type="datetime1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Citizen Politics &amp; Democracy, 8th ed © Dalton &amp; Hellwig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FADF891C-5614-480F-9813-928C3E61D3E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>
                <a:solidFill>
                  <a:srgbClr val="C00000"/>
                </a:solidFill>
              </a:rPr>
              <a:t>Chapter 7</a:t>
            </a:r>
          </a:p>
        </p:txBody>
      </p:sp>
      <p:sp>
        <p:nvSpPr>
          <p:cNvPr id="2051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596679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en-US" b="1" dirty="0"/>
              <a:t>Elections and Political Parties</a:t>
            </a:r>
          </a:p>
        </p:txBody>
      </p:sp>
      <p:pic>
        <p:nvPicPr>
          <p:cNvPr id="6" name="Picture 5" descr="A group of posters in a grass field&#10;&#10;Description automatically generated">
            <a:extLst>
              <a:ext uri="{FF2B5EF4-FFF2-40B4-BE49-F238E27FC236}">
                <a16:creationId xmlns:a16="http://schemas.microsoft.com/office/drawing/2014/main" id="{BF00C9ED-E9CB-8BA8-C6E9-0CEC92196C1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322094"/>
            <a:ext cx="9144000" cy="3890211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D437705-36DC-CD28-DB5D-9676B4FD1F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569B28-3A28-4DD7-B5EE-CA690444E057}" type="slidenum">
              <a:rPr lang="en-US" altLang="en-US" smtClean="0"/>
              <a:pPr>
                <a:defRPr/>
              </a:pPr>
              <a:t>1</a:t>
            </a:fld>
            <a:endParaRPr lang="en-US" alt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1484DA2-82FE-5656-58FC-7FE9ABD18E0E}"/>
              </a:ext>
            </a:extLst>
          </p:cNvPr>
          <p:cNvSpPr txBox="1"/>
          <p:nvPr/>
        </p:nvSpPr>
        <p:spPr>
          <a:xfrm>
            <a:off x="1808423" y="6429473"/>
            <a:ext cx="552715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Citizen Politics &amp; Democracy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8</a:t>
            </a:r>
            <a:r>
              <a:rPr lang="en-US" sz="1400" baseline="300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ed </a:t>
            </a:r>
            <a:r>
              <a:rPr lang="en-GB" sz="14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© 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Russell J. Dalton &amp; Timothy Hellwig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7A318536-DB46-5E9C-0A6E-71B4196BF2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4862120"/>
              </p:ext>
            </p:extLst>
          </p:nvPr>
        </p:nvGraphicFramePr>
        <p:xfrm>
          <a:off x="657726" y="1207373"/>
          <a:ext cx="7800474" cy="526872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04303">
                  <a:extLst>
                    <a:ext uri="{9D8B030D-6E8A-4147-A177-3AD203B41FA5}">
                      <a16:colId xmlns:a16="http://schemas.microsoft.com/office/drawing/2014/main" val="506167175"/>
                    </a:ext>
                  </a:extLst>
                </a:gridCol>
                <a:gridCol w="764033">
                  <a:extLst>
                    <a:ext uri="{9D8B030D-6E8A-4147-A177-3AD203B41FA5}">
                      <a16:colId xmlns:a16="http://schemas.microsoft.com/office/drawing/2014/main" val="790503790"/>
                    </a:ext>
                  </a:extLst>
                </a:gridCol>
                <a:gridCol w="729884">
                  <a:extLst>
                    <a:ext uri="{9D8B030D-6E8A-4147-A177-3AD203B41FA5}">
                      <a16:colId xmlns:a16="http://schemas.microsoft.com/office/drawing/2014/main" val="2329087023"/>
                    </a:ext>
                  </a:extLst>
                </a:gridCol>
                <a:gridCol w="557177">
                  <a:extLst>
                    <a:ext uri="{9D8B030D-6E8A-4147-A177-3AD203B41FA5}">
                      <a16:colId xmlns:a16="http://schemas.microsoft.com/office/drawing/2014/main" val="2058650208"/>
                    </a:ext>
                  </a:extLst>
                </a:gridCol>
                <a:gridCol w="226730">
                  <a:extLst>
                    <a:ext uri="{9D8B030D-6E8A-4147-A177-3AD203B41FA5}">
                      <a16:colId xmlns:a16="http://schemas.microsoft.com/office/drawing/2014/main" val="1545733423"/>
                    </a:ext>
                  </a:extLst>
                </a:gridCol>
                <a:gridCol w="1285607">
                  <a:extLst>
                    <a:ext uri="{9D8B030D-6E8A-4147-A177-3AD203B41FA5}">
                      <a16:colId xmlns:a16="http://schemas.microsoft.com/office/drawing/2014/main" val="3131108313"/>
                    </a:ext>
                  </a:extLst>
                </a:gridCol>
                <a:gridCol w="1432740">
                  <a:extLst>
                    <a:ext uri="{9D8B030D-6E8A-4147-A177-3AD203B41FA5}">
                      <a16:colId xmlns:a16="http://schemas.microsoft.com/office/drawing/2014/main" val="2041980092"/>
                    </a:ext>
                  </a:extLst>
                </a:gridCol>
              </a:tblGrid>
              <a:tr h="142859">
                <a:tc>
                  <a:txBody>
                    <a:bodyPr/>
                    <a:lstStyle/>
                    <a:p>
                      <a:pPr marL="0" marR="0" algn="l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600" b="1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Party</a:t>
                      </a:r>
                    </a:p>
                  </a:txBody>
                  <a:tcPr marL="40581" marR="40581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600" b="1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Year start</a:t>
                      </a:r>
                    </a:p>
                  </a:txBody>
                  <a:tcPr marL="40581" marR="40581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600" b="1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Pct votes</a:t>
                      </a:r>
                    </a:p>
                  </a:txBody>
                  <a:tcPr marL="40581" marR="40581" marT="0" marB="0"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b="1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No. Seats</a:t>
                      </a:r>
                      <a:endParaRPr lang="en-US" dirty="0"/>
                    </a:p>
                  </a:txBody>
                  <a:tcPr marL="40581" marR="40581" marT="0" marB="0"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600" b="1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Party Structure</a:t>
                      </a:r>
                    </a:p>
                  </a:txBody>
                  <a:tcPr marL="40581" marR="40581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600" b="1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Party Structure</a:t>
                      </a:r>
                    </a:p>
                  </a:txBody>
                  <a:tcPr marL="40581" marR="40581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600" b="1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Yrs Gov’t, 1977-2024</a:t>
                      </a:r>
                    </a:p>
                  </a:txBody>
                  <a:tcPr marL="40581" marR="40581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3759838"/>
                  </a:ext>
                </a:extLst>
              </a:tr>
              <a:tr h="142859">
                <a:tc gridSpan="7">
                  <a:txBody>
                    <a:bodyPr/>
                    <a:lstStyle/>
                    <a:p>
                      <a:pPr marL="0" marR="0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 kern="100" dirty="0">
                          <a:effectLst/>
                          <a:latin typeface="+mn-lt"/>
                        </a:rPr>
                        <a:t>Germany (2025) </a:t>
                      </a:r>
                      <a:endParaRPr lang="en-US" sz="1600" b="1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/>
                </a:tc>
                <a:extLst>
                  <a:ext uri="{0D108BD9-81ED-4DB2-BD59-A6C34878D82A}">
                    <a16:rowId xmlns:a16="http://schemas.microsoft.com/office/drawing/2014/main" val="3407341394"/>
                  </a:ext>
                </a:extLst>
              </a:tr>
              <a:tr h="142859">
                <a:tc>
                  <a:txBody>
                    <a:bodyPr/>
                    <a:lstStyle/>
                    <a:p>
                      <a:pPr marL="0" marR="0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kern="100" dirty="0">
                          <a:effectLst/>
                          <a:latin typeface="+mn-lt"/>
                        </a:rPr>
                        <a:t>Die </a:t>
                      </a:r>
                      <a:r>
                        <a:rPr lang="en-GB" sz="1600" kern="100" dirty="0" err="1">
                          <a:effectLst/>
                          <a:latin typeface="+mn-lt"/>
                        </a:rPr>
                        <a:t>Linke</a:t>
                      </a:r>
                      <a:endParaRPr lang="en-US" sz="16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kern="100">
                          <a:effectLst/>
                          <a:latin typeface="+mn-lt"/>
                        </a:rPr>
                        <a:t>1990</a:t>
                      </a:r>
                      <a:endParaRPr lang="en-US" sz="1600" kern="1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8.8</a:t>
                      </a:r>
                      <a:endParaRPr lang="en-US" sz="16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64</a:t>
                      </a:r>
                      <a:endParaRPr lang="en-US" sz="16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kern="100">
                          <a:effectLst/>
                          <a:latin typeface="+mn-lt"/>
                        </a:rPr>
                        <a:t>Centralized</a:t>
                      </a:r>
                      <a:endParaRPr lang="en-US" sz="16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GB" sz="1600" kern="100" dirty="0">
                          <a:effectLst/>
                          <a:latin typeface="+mn-lt"/>
                        </a:rPr>
                        <a:t>0</a:t>
                      </a:r>
                      <a:endParaRPr lang="en-US" sz="16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3701823"/>
                  </a:ext>
                </a:extLst>
              </a:tr>
              <a:tr h="305183">
                <a:tc>
                  <a:txBody>
                    <a:bodyPr/>
                    <a:lstStyle/>
                    <a:p>
                      <a:pPr marL="0" marR="0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kern="100" dirty="0">
                          <a:effectLst/>
                          <a:latin typeface="+mn-lt"/>
                        </a:rPr>
                        <a:t>Social Democrats (SPD)</a:t>
                      </a:r>
                      <a:endParaRPr lang="en-US" sz="16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kern="100">
                          <a:effectLst/>
                          <a:latin typeface="+mn-lt"/>
                        </a:rPr>
                        <a:t>1863</a:t>
                      </a:r>
                      <a:endParaRPr lang="en-US" sz="1600" kern="1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16.4</a:t>
                      </a:r>
                      <a:endParaRPr lang="en-US" sz="16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120</a:t>
                      </a:r>
                      <a:endParaRPr lang="en-US" sz="16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kern="100">
                          <a:effectLst/>
                          <a:latin typeface="+mn-lt"/>
                        </a:rPr>
                        <a:t>Centralized</a:t>
                      </a:r>
                      <a:endParaRPr lang="en-US" sz="16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600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</a:p>
                  </a:txBody>
                  <a:tcPr marL="40581" marR="40581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0502349"/>
                  </a:ext>
                </a:extLst>
              </a:tr>
              <a:tr h="142859">
                <a:tc>
                  <a:txBody>
                    <a:bodyPr/>
                    <a:lstStyle/>
                    <a:p>
                      <a:pPr marL="0" marR="0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kern="100" dirty="0">
                          <a:effectLst/>
                          <a:latin typeface="+mn-lt"/>
                        </a:rPr>
                        <a:t>Greens (</a:t>
                      </a:r>
                      <a:r>
                        <a:rPr lang="en-GB" sz="1600" kern="100" dirty="0" err="1">
                          <a:effectLst/>
                          <a:latin typeface="+mn-lt"/>
                        </a:rPr>
                        <a:t>Grüne</a:t>
                      </a:r>
                      <a:r>
                        <a:rPr lang="en-GB" sz="1600" kern="100" dirty="0">
                          <a:effectLst/>
                          <a:latin typeface="+mn-lt"/>
                        </a:rPr>
                        <a:t>)</a:t>
                      </a:r>
                      <a:endParaRPr lang="en-US" sz="16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kern="100" dirty="0">
                          <a:effectLst/>
                          <a:latin typeface="+mn-lt"/>
                        </a:rPr>
                        <a:t>1980</a:t>
                      </a:r>
                      <a:endParaRPr lang="en-US" sz="16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kern="100" dirty="0">
                          <a:effectLst/>
                          <a:latin typeface="+mn-lt"/>
                        </a:rPr>
                        <a:t>11.6</a:t>
                      </a:r>
                      <a:endParaRPr lang="en-US" sz="16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kern="100" dirty="0">
                          <a:effectLst/>
                          <a:latin typeface="+mn-lt"/>
                        </a:rPr>
                        <a:t>85</a:t>
                      </a:r>
                      <a:endParaRPr lang="en-US" sz="16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kern="100" dirty="0">
                          <a:effectLst/>
                          <a:latin typeface="+mn-lt"/>
                        </a:rPr>
                        <a:t>Decentralized</a:t>
                      </a:r>
                      <a:endParaRPr lang="en-US" sz="16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GB" sz="1600" kern="100" dirty="0">
                          <a:effectLst/>
                          <a:latin typeface="+mn-lt"/>
                        </a:rPr>
                        <a:t>11</a:t>
                      </a:r>
                      <a:endParaRPr lang="en-US" sz="16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2457434"/>
                  </a:ext>
                </a:extLst>
              </a:tr>
              <a:tr h="142859">
                <a:tc>
                  <a:txBody>
                    <a:bodyPr/>
                    <a:lstStyle/>
                    <a:p>
                      <a:pPr marL="0" marR="0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kern="100" dirty="0">
                          <a:effectLst/>
                          <a:latin typeface="+mn-lt"/>
                        </a:rPr>
                        <a:t>Free Democrats (FDP)</a:t>
                      </a:r>
                      <a:endParaRPr lang="en-US" sz="16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kern="100">
                          <a:effectLst/>
                          <a:latin typeface="+mn-lt"/>
                        </a:rPr>
                        <a:t>1948</a:t>
                      </a:r>
                      <a:endParaRPr lang="en-US" sz="1600" kern="1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4.3</a:t>
                      </a:r>
                      <a:endParaRPr lang="en-US" sz="16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6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kern="100" dirty="0">
                          <a:effectLst/>
                          <a:latin typeface="+mn-lt"/>
                        </a:rPr>
                        <a:t>Decentralized</a:t>
                      </a:r>
                      <a:endParaRPr lang="en-US" sz="16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GB" sz="1600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  <a:endParaRPr lang="en-US" sz="16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4988983"/>
                  </a:ext>
                </a:extLst>
              </a:tr>
              <a:tr h="142859">
                <a:tc>
                  <a:txBody>
                    <a:bodyPr/>
                    <a:lstStyle/>
                    <a:p>
                      <a:pPr marL="0" marR="0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kern="100" dirty="0">
                          <a:effectLst/>
                          <a:latin typeface="+mn-lt"/>
                        </a:rPr>
                        <a:t>Christian Democrats (CDU/CSU) </a:t>
                      </a:r>
                      <a:endParaRPr lang="en-US" sz="16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kern="100">
                          <a:effectLst/>
                          <a:latin typeface="+mn-lt"/>
                        </a:rPr>
                        <a:t>1950</a:t>
                      </a:r>
                      <a:endParaRPr lang="en-US" sz="1600" kern="1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kern="100" dirty="0">
                          <a:effectLst/>
                          <a:latin typeface="+mn-lt"/>
                        </a:rPr>
                        <a:t>28.5</a:t>
                      </a:r>
                      <a:endParaRPr lang="en-US" sz="16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208</a:t>
                      </a:r>
                      <a:endParaRPr lang="en-US" sz="16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kern="100" dirty="0">
                          <a:effectLst/>
                          <a:latin typeface="+mn-lt"/>
                        </a:rPr>
                        <a:t>Mixed</a:t>
                      </a:r>
                      <a:endParaRPr lang="en-US" sz="16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GB" sz="1600" kern="100" dirty="0">
                          <a:effectLst/>
                          <a:latin typeface="+mn-lt"/>
                        </a:rPr>
                        <a:t>32</a:t>
                      </a:r>
                      <a:endParaRPr lang="en-US" sz="16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5641739"/>
                  </a:ext>
                </a:extLst>
              </a:tr>
              <a:tr h="142859">
                <a:tc>
                  <a:txBody>
                    <a:bodyPr/>
                    <a:lstStyle/>
                    <a:p>
                      <a:pPr marL="0" marR="0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kern="100">
                          <a:effectLst/>
                          <a:latin typeface="+mn-lt"/>
                        </a:rPr>
                        <a:t>Alternative for Germany (AfD)</a:t>
                      </a:r>
                      <a:endParaRPr lang="en-US" sz="1600" kern="1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kern="100">
                          <a:effectLst/>
                          <a:latin typeface="+mn-lt"/>
                        </a:rPr>
                        <a:t>2013</a:t>
                      </a:r>
                      <a:endParaRPr lang="en-US" sz="1600" kern="1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20.8</a:t>
                      </a:r>
                      <a:endParaRPr lang="en-US" sz="16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151</a:t>
                      </a:r>
                      <a:endParaRPr lang="en-US" sz="16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kern="100" dirty="0">
                          <a:effectLst/>
                          <a:latin typeface="+mn-lt"/>
                        </a:rPr>
                        <a:t>Mixed</a:t>
                      </a:r>
                      <a:endParaRPr lang="en-US" sz="16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GB" sz="1600" kern="100" dirty="0">
                          <a:effectLst/>
                          <a:latin typeface="+mn-lt"/>
                        </a:rPr>
                        <a:t>0</a:t>
                      </a:r>
                    </a:p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endParaRPr lang="en-US" sz="16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8456713"/>
                  </a:ext>
                </a:extLst>
              </a:tr>
              <a:tr h="142859">
                <a:tc gridSpan="7">
                  <a:txBody>
                    <a:bodyPr/>
                    <a:lstStyle/>
                    <a:p>
                      <a:pPr marL="0" marR="0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 kern="100" dirty="0">
                          <a:effectLst/>
                          <a:latin typeface="+mn-lt"/>
                        </a:rPr>
                        <a:t>France (2024)</a:t>
                      </a:r>
                      <a:endParaRPr lang="en-US" sz="1600" b="1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/>
                </a:tc>
                <a:extLst>
                  <a:ext uri="{0D108BD9-81ED-4DB2-BD59-A6C34878D82A}">
                    <a16:rowId xmlns:a16="http://schemas.microsoft.com/office/drawing/2014/main" val="1606857066"/>
                  </a:ext>
                </a:extLst>
              </a:tr>
              <a:tr h="142859">
                <a:tc>
                  <a:txBody>
                    <a:bodyPr/>
                    <a:lstStyle/>
                    <a:p>
                      <a:pPr marL="0" marR="0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kern="100" dirty="0">
                          <a:effectLst/>
                          <a:latin typeface="+mn-lt"/>
                        </a:rPr>
                        <a:t>New Popular Front (NFP)</a:t>
                      </a:r>
                      <a:endParaRPr lang="en-US" sz="16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kern="100" dirty="0">
                          <a:effectLst/>
                          <a:latin typeface="+mn-lt"/>
                        </a:rPr>
                        <a:t>2017</a:t>
                      </a:r>
                      <a:endParaRPr lang="en-US" sz="16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kern="100" dirty="0">
                          <a:effectLst/>
                          <a:latin typeface="+mn-lt"/>
                        </a:rPr>
                        <a:t>28.0</a:t>
                      </a:r>
                      <a:endParaRPr lang="en-US" sz="16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kern="100" dirty="0">
                          <a:effectLst/>
                          <a:latin typeface="+mn-lt"/>
                        </a:rPr>
                        <a:t>178</a:t>
                      </a:r>
                      <a:endParaRPr lang="en-US" sz="16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kern="100" dirty="0">
                          <a:effectLst/>
                          <a:latin typeface="+mn-lt"/>
                        </a:rPr>
                        <a:t>Decentralized</a:t>
                      </a:r>
                      <a:endParaRPr lang="en-US" sz="16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GB" sz="1600" kern="100" dirty="0">
                          <a:effectLst/>
                          <a:latin typeface="+mn-lt"/>
                        </a:rPr>
                        <a:t>20</a:t>
                      </a:r>
                      <a:endParaRPr lang="en-US" sz="16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0668723"/>
                  </a:ext>
                </a:extLst>
              </a:tr>
              <a:tr h="142859">
                <a:tc>
                  <a:txBody>
                    <a:bodyPr/>
                    <a:lstStyle/>
                    <a:p>
                      <a:pPr marL="0" marR="0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kern="100" dirty="0">
                          <a:effectLst/>
                          <a:latin typeface="+mn-lt"/>
                        </a:rPr>
                        <a:t>Ensemble bloc</a:t>
                      </a:r>
                      <a:endParaRPr lang="en-US" sz="16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kern="100" dirty="0">
                          <a:effectLst/>
                          <a:latin typeface="+mn-lt"/>
                        </a:rPr>
                        <a:t>2016</a:t>
                      </a:r>
                      <a:endParaRPr lang="en-US" sz="16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kern="100" dirty="0">
                          <a:effectLst/>
                          <a:latin typeface="+mn-lt"/>
                        </a:rPr>
                        <a:t>20.0</a:t>
                      </a:r>
                      <a:endParaRPr lang="en-US" sz="16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kern="100" dirty="0">
                          <a:effectLst/>
                          <a:latin typeface="+mn-lt"/>
                        </a:rPr>
                        <a:t>150</a:t>
                      </a:r>
                      <a:endParaRPr lang="en-US" sz="16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kern="100" dirty="0">
                          <a:effectLst/>
                          <a:latin typeface="+mn-lt"/>
                        </a:rPr>
                        <a:t>Decentralized</a:t>
                      </a:r>
                      <a:endParaRPr lang="en-US" sz="16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GB" sz="1600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6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906410"/>
                  </a:ext>
                </a:extLst>
              </a:tr>
              <a:tr h="142859">
                <a:tc>
                  <a:txBody>
                    <a:bodyPr/>
                    <a:lstStyle/>
                    <a:p>
                      <a:pPr marL="0" marR="0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kern="100">
                          <a:effectLst/>
                          <a:latin typeface="+mn-lt"/>
                        </a:rPr>
                        <a:t>The Republicans (LR)</a:t>
                      </a:r>
                      <a:endParaRPr lang="en-US" sz="1600" kern="1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kern="100">
                          <a:effectLst/>
                          <a:latin typeface="+mn-lt"/>
                        </a:rPr>
                        <a:t>1976</a:t>
                      </a:r>
                      <a:endParaRPr lang="en-US" sz="1600" kern="1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kern="100" dirty="0">
                          <a:effectLst/>
                          <a:latin typeface="+mn-lt"/>
                        </a:rPr>
                        <a:t>10.5</a:t>
                      </a:r>
                      <a:endParaRPr lang="en-US" sz="16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kern="100" dirty="0">
                          <a:effectLst/>
                          <a:latin typeface="+mn-lt"/>
                        </a:rPr>
                        <a:t>56</a:t>
                      </a:r>
                      <a:endParaRPr lang="en-US" sz="16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kern="100" dirty="0">
                          <a:effectLst/>
                          <a:latin typeface="+mn-lt"/>
                        </a:rPr>
                        <a:t>Mixed</a:t>
                      </a:r>
                      <a:endParaRPr lang="en-US" sz="16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GB" sz="1600" kern="100" dirty="0">
                          <a:effectLst/>
                          <a:latin typeface="+mn-lt"/>
                        </a:rPr>
                        <a:t>21</a:t>
                      </a:r>
                      <a:endParaRPr lang="en-US" sz="16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39085629"/>
                  </a:ext>
                </a:extLst>
              </a:tr>
              <a:tr h="142859">
                <a:tc>
                  <a:txBody>
                    <a:bodyPr/>
                    <a:lstStyle/>
                    <a:p>
                      <a:pPr marL="0" marR="0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kern="100">
                          <a:effectLst/>
                          <a:latin typeface="+mn-lt"/>
                        </a:rPr>
                        <a:t>National Rally (RN)</a:t>
                      </a:r>
                      <a:endParaRPr lang="en-US" sz="1600" kern="1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kern="100">
                          <a:effectLst/>
                          <a:latin typeface="+mn-lt"/>
                        </a:rPr>
                        <a:t>1972</a:t>
                      </a:r>
                      <a:endParaRPr lang="en-US" sz="1600" kern="1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29.3</a:t>
                      </a:r>
                      <a:endParaRPr lang="en-US" sz="16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kern="100" dirty="0">
                          <a:effectLst/>
                          <a:latin typeface="+mn-lt"/>
                        </a:rPr>
                        <a:t>125</a:t>
                      </a:r>
                      <a:endParaRPr lang="en-US" sz="16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kern="100" dirty="0">
                          <a:effectLst/>
                          <a:latin typeface="+mn-lt"/>
                        </a:rPr>
                        <a:t>Personalistic</a:t>
                      </a:r>
                      <a:endParaRPr lang="en-US" sz="16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GB" sz="1600" kern="100" dirty="0">
                          <a:effectLst/>
                          <a:latin typeface="+mn-lt"/>
                        </a:rPr>
                        <a:t>0</a:t>
                      </a:r>
                      <a:endParaRPr lang="en-US" sz="16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4443273"/>
                  </a:ext>
                </a:extLst>
              </a:tr>
              <a:tr h="142859">
                <a:tc>
                  <a:txBody>
                    <a:bodyPr/>
                    <a:lstStyle/>
                    <a:p>
                      <a:pPr marL="0" marR="0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kern="100" dirty="0">
                          <a:effectLst/>
                          <a:latin typeface="+mn-lt"/>
                        </a:rPr>
                        <a:t>Other parties</a:t>
                      </a:r>
                      <a:endParaRPr lang="en-US" sz="16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  <a:latin typeface="+mn-lt"/>
                        </a:rPr>
                        <a:t> </a:t>
                      </a:r>
                      <a:endParaRPr lang="en-US" sz="1600" kern="1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kern="100" dirty="0">
                          <a:effectLst/>
                          <a:latin typeface="+mn-lt"/>
                        </a:rPr>
                        <a:t>12.2</a:t>
                      </a:r>
                      <a:endParaRPr lang="en-US" sz="16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68</a:t>
                      </a:r>
                      <a:endParaRPr lang="en-US" sz="16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600" kern="100" dirty="0">
                          <a:effectLst/>
                          <a:latin typeface="+mn-lt"/>
                        </a:rPr>
                        <a:t>0</a:t>
                      </a:r>
                      <a:endParaRPr lang="en-US" sz="16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7537865"/>
                  </a:ext>
                </a:extLst>
              </a:tr>
            </a:tbl>
          </a:graphicData>
        </a:graphic>
      </p:graphicFrame>
      <p:sp>
        <p:nvSpPr>
          <p:cNvPr id="3" name="Title 1">
            <a:extLst>
              <a:ext uri="{FF2B5EF4-FFF2-40B4-BE49-F238E27FC236}">
                <a16:creationId xmlns:a16="http://schemas.microsoft.com/office/drawing/2014/main" id="{B8087018-41EC-1B9B-943D-88833A53CE72}"/>
              </a:ext>
            </a:extLst>
          </p:cNvPr>
          <p:cNvSpPr txBox="1">
            <a:spLocks/>
          </p:cNvSpPr>
          <p:nvPr/>
        </p:nvSpPr>
        <p:spPr>
          <a:xfrm>
            <a:off x="685800" y="192897"/>
            <a:ext cx="7772400" cy="507238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2800" dirty="0">
                <a:solidFill>
                  <a:srgbClr val="C00000"/>
                </a:solidFill>
                <a:latin typeface="+mn-lt"/>
              </a:rPr>
              <a:t>Party Systems: Germany and France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B0D95-9080-3995-E8C9-4E01381A7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784F91-5DCE-437B-8546-1D628699728B}" type="slidenum">
              <a:rPr lang="en-US" altLang="en-US" smtClean="0"/>
              <a:pPr>
                <a:defRPr/>
              </a:pPr>
              <a:t>10</a:t>
            </a:fld>
            <a:endParaRPr lang="en-US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2E9E08-2EFF-F5AE-7FAD-DAE5B21D508F}"/>
              </a:ext>
            </a:extLst>
          </p:cNvPr>
          <p:cNvSpPr txBox="1"/>
          <p:nvPr/>
        </p:nvSpPr>
        <p:spPr>
          <a:xfrm>
            <a:off x="685800" y="700135"/>
            <a:ext cx="777240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en-US" sz="2000" dirty="0">
                <a:latin typeface="+mn-lt"/>
              </a:rPr>
              <a:t>Party systems vary in the number of parties and their characteristics</a:t>
            </a:r>
            <a:endParaRPr lang="en-US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593160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422" y="156136"/>
            <a:ext cx="8382000" cy="563562"/>
          </a:xfrm>
          <a:ln w="28575">
            <a:solidFill>
              <a:schemeClr val="accent1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en-US" sz="2800" dirty="0">
                <a:solidFill>
                  <a:srgbClr val="C00000"/>
                </a:solidFill>
                <a:latin typeface="+mn-lt"/>
              </a:rPr>
              <a:t>The Structure of Political Space</a:t>
            </a:r>
          </a:p>
        </p:txBody>
      </p:sp>
      <p:sp>
        <p:nvSpPr>
          <p:cNvPr id="6" name="Line 5">
            <a:extLst>
              <a:ext uri="{FF2B5EF4-FFF2-40B4-BE49-F238E27FC236}">
                <a16:creationId xmlns:a16="http://schemas.microsoft.com/office/drawing/2014/main" id="{340045DC-2718-0307-AA77-8702065CCA32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1662112"/>
            <a:ext cx="0" cy="4876800"/>
          </a:xfrm>
          <a:prstGeom prst="line">
            <a:avLst/>
          </a:prstGeom>
          <a:noFill/>
          <a:ln w="101600">
            <a:solidFill>
              <a:schemeClr val="accent2"/>
            </a:solidFill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Line 4">
            <a:extLst>
              <a:ext uri="{FF2B5EF4-FFF2-40B4-BE49-F238E27FC236}">
                <a16:creationId xmlns:a16="http://schemas.microsoft.com/office/drawing/2014/main" id="{8A67FBE7-0FA1-2C46-0A1F-80EB42CB44B8}"/>
              </a:ext>
            </a:extLst>
          </p:cNvPr>
          <p:cNvSpPr>
            <a:spLocks noChangeShapeType="1"/>
          </p:cNvSpPr>
          <p:nvPr/>
        </p:nvSpPr>
        <p:spPr bwMode="auto">
          <a:xfrm>
            <a:off x="1436949" y="3886200"/>
            <a:ext cx="6324600" cy="0"/>
          </a:xfrm>
          <a:prstGeom prst="line">
            <a:avLst/>
          </a:prstGeom>
          <a:noFill/>
          <a:ln w="127000">
            <a:solidFill>
              <a:schemeClr val="accent2"/>
            </a:solidFill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DA6FEBF-A18D-1B63-CE00-49E8652648A1}"/>
              </a:ext>
            </a:extLst>
          </p:cNvPr>
          <p:cNvSpPr txBox="1"/>
          <p:nvPr/>
        </p:nvSpPr>
        <p:spPr>
          <a:xfrm>
            <a:off x="1898243" y="2107168"/>
            <a:ext cx="21453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Economic cleavage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170B99F-848C-3EAF-8251-727C59474879}"/>
              </a:ext>
            </a:extLst>
          </p:cNvPr>
          <p:cNvSpPr txBox="1"/>
          <p:nvPr/>
        </p:nvSpPr>
        <p:spPr>
          <a:xfrm>
            <a:off x="5803321" y="4953000"/>
            <a:ext cx="19582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+mn-lt"/>
              </a:rPr>
              <a:t>Cultural cleavage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4D95D9FE-068E-583B-FAD1-416425849C7C}"/>
              </a:ext>
            </a:extLst>
          </p:cNvPr>
          <p:cNvCxnSpPr>
            <a:cxnSpLocks/>
          </p:cNvCxnSpPr>
          <p:nvPr/>
        </p:nvCxnSpPr>
        <p:spPr>
          <a:xfrm>
            <a:off x="3200400" y="2590800"/>
            <a:ext cx="0" cy="83820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B7A2A986-8977-1728-9FC9-DAB683B75FB9}"/>
              </a:ext>
            </a:extLst>
          </p:cNvPr>
          <p:cNvCxnSpPr>
            <a:cxnSpLocks/>
          </p:cNvCxnSpPr>
          <p:nvPr/>
        </p:nvCxnSpPr>
        <p:spPr>
          <a:xfrm flipH="1">
            <a:off x="4800600" y="5137666"/>
            <a:ext cx="908339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EAD259B8-A56C-DF11-11DE-659735E20A44}"/>
              </a:ext>
            </a:extLst>
          </p:cNvPr>
          <p:cNvSpPr txBox="1"/>
          <p:nvPr/>
        </p:nvSpPr>
        <p:spPr>
          <a:xfrm>
            <a:off x="636360" y="4100512"/>
            <a:ext cx="15986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+mn-lt"/>
              </a:rPr>
              <a:t>Economic left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75A8C66-2C35-AFB2-31C7-F36004A4C1E3}"/>
              </a:ext>
            </a:extLst>
          </p:cNvPr>
          <p:cNvSpPr txBox="1"/>
          <p:nvPr/>
        </p:nvSpPr>
        <p:spPr>
          <a:xfrm>
            <a:off x="6973649" y="4192858"/>
            <a:ext cx="17363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+mn-lt"/>
              </a:rPr>
              <a:t>Economic right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CB866ED-0C1B-3EA8-486F-1F214C54778C}"/>
              </a:ext>
            </a:extLst>
          </p:cNvPr>
          <p:cNvSpPr txBox="1"/>
          <p:nvPr/>
        </p:nvSpPr>
        <p:spPr>
          <a:xfrm>
            <a:off x="1981200" y="6396146"/>
            <a:ext cx="23783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+mn-lt"/>
              </a:rPr>
              <a:t>Cultural conservative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738A49C-7F90-5FEC-55CF-9947E3EEE7C5}"/>
              </a:ext>
            </a:extLst>
          </p:cNvPr>
          <p:cNvSpPr txBox="1"/>
          <p:nvPr/>
        </p:nvSpPr>
        <p:spPr>
          <a:xfrm>
            <a:off x="4800600" y="1494900"/>
            <a:ext cx="17098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Cultural liberal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E869D8-3CA1-1C8E-08A7-26F078B6F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569B28-3A28-4DD7-B5EE-CA690444E057}" type="slidenum">
              <a:rPr lang="en-US" altLang="en-US" smtClean="0"/>
              <a:pPr>
                <a:defRPr/>
              </a:pPr>
              <a:t>11</a:t>
            </a:fld>
            <a:endParaRPr lang="en-US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3880B3-3C79-B6AA-1751-5CFF05A9A3DF}"/>
              </a:ext>
            </a:extLst>
          </p:cNvPr>
          <p:cNvSpPr txBox="1"/>
          <p:nvPr/>
        </p:nvSpPr>
        <p:spPr>
          <a:xfrm>
            <a:off x="480422" y="729924"/>
            <a:ext cx="8358778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+mn-lt"/>
              </a:rPr>
              <a:t>In most Western democracies, the historic economic cleavage which once strongly shaped party competition has been joined by a new cultural cleavage.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43D7C47D-37BC-D83D-4E42-9F441E47F8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80629" y="1098742"/>
            <a:ext cx="6306542" cy="5682420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381000" y="209321"/>
            <a:ext cx="8307421" cy="505353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fontAlgn="auto" hangingPunct="1">
              <a:defRPr/>
            </a:pPr>
            <a:r>
              <a:rPr lang="en-US" sz="2800" dirty="0">
                <a:solidFill>
                  <a:srgbClr val="C00000"/>
                </a:solidFill>
                <a:latin typeface="+mn-lt"/>
              </a:rPr>
              <a:t>The American Political Space</a:t>
            </a:r>
          </a:p>
          <a:p>
            <a:pPr eaLnBrk="1" fontAlgn="auto" hangingPunct="1">
              <a:defRPr/>
            </a:pPr>
            <a:r>
              <a:rPr lang="en-US" sz="2000" dirty="0"/>
              <a:t> </a:t>
            </a:r>
            <a:endParaRPr lang="en-US" sz="2000" dirty="0">
              <a:latin typeface="+mn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550C0C3-0645-5B6D-844D-46F55A660B6E}"/>
              </a:ext>
            </a:extLst>
          </p:cNvPr>
          <p:cNvSpPr txBox="1"/>
          <p:nvPr/>
        </p:nvSpPr>
        <p:spPr>
          <a:xfrm>
            <a:off x="0" y="6484734"/>
            <a:ext cx="337733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Source: Chapel Hill Expert Survey, 2019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25EE50-FCBB-112A-D40C-2D5208D86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784F91-5DCE-437B-8546-1D628699728B}" type="slidenum">
              <a:rPr lang="en-US" altLang="en-US" smtClean="0"/>
              <a:pPr>
                <a:defRPr/>
              </a:pPr>
              <a:t>12</a:t>
            </a:fld>
            <a:endParaRPr lang="en-US" alt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AE1153F-1792-281E-B8C5-F2BAB23042DE}"/>
              </a:ext>
            </a:extLst>
          </p:cNvPr>
          <p:cNvSpPr txBox="1"/>
          <p:nvPr/>
        </p:nvSpPr>
        <p:spPr>
          <a:xfrm>
            <a:off x="381000" y="714674"/>
            <a:ext cx="830580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+mn-lt"/>
              </a:rPr>
              <a:t>American political actors now reflect a mix of economic and cultural positions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AA5E8EB-3956-ACEB-C86D-E03010C7E156}"/>
              </a:ext>
            </a:extLst>
          </p:cNvPr>
          <p:cNvSpPr txBox="1"/>
          <p:nvPr/>
        </p:nvSpPr>
        <p:spPr>
          <a:xfrm>
            <a:off x="2510064" y="6267480"/>
            <a:ext cx="4495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+mn-lt"/>
              </a:rPr>
              <a:t>Liberal                                                          Conservative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9C6E758-B68D-4A5A-0DBB-747F1B1B0674}"/>
              </a:ext>
            </a:extLst>
          </p:cNvPr>
          <p:cNvSpPr txBox="1"/>
          <p:nvPr/>
        </p:nvSpPr>
        <p:spPr>
          <a:xfrm rot="16200000">
            <a:off x="-500828" y="3522031"/>
            <a:ext cx="47185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+mn-lt"/>
              </a:rPr>
              <a:t>Conservative                                                             Liberal                         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C0BFF3-F51C-EF47-222E-EA91A0A82B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C6917201-D590-46F8-0F35-900F5EE83F0B}"/>
              </a:ext>
            </a:extLst>
          </p:cNvPr>
          <p:cNvSpPr txBox="1">
            <a:spLocks/>
          </p:cNvSpPr>
          <p:nvPr/>
        </p:nvSpPr>
        <p:spPr>
          <a:xfrm>
            <a:off x="381000" y="185472"/>
            <a:ext cx="8307421" cy="505353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fontAlgn="auto" hangingPunct="1">
              <a:defRPr/>
            </a:pPr>
            <a:r>
              <a:rPr lang="en-US" sz="2800" dirty="0">
                <a:solidFill>
                  <a:srgbClr val="C00000"/>
                </a:solidFill>
                <a:latin typeface="+mn-lt"/>
              </a:rPr>
              <a:t>The British Political Space</a:t>
            </a:r>
          </a:p>
          <a:p>
            <a:pPr eaLnBrk="1" fontAlgn="auto" hangingPunct="1">
              <a:defRPr/>
            </a:pPr>
            <a:r>
              <a:rPr lang="en-US" sz="2000" dirty="0"/>
              <a:t> </a:t>
            </a:r>
            <a:endParaRPr lang="en-US" sz="2000" dirty="0">
              <a:latin typeface="+mn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356AC3C-9167-882B-F9C0-1DA5AFA66393}"/>
              </a:ext>
            </a:extLst>
          </p:cNvPr>
          <p:cNvSpPr txBox="1"/>
          <p:nvPr/>
        </p:nvSpPr>
        <p:spPr>
          <a:xfrm>
            <a:off x="0" y="6484734"/>
            <a:ext cx="337733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Source: Chapel Hill Expert Survey, 2019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DD6F14-A4F8-3E01-06FA-DFE8FFB709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784F91-5DCE-437B-8546-1D628699728B}" type="slidenum">
              <a:rPr lang="en-US" altLang="en-US" smtClean="0"/>
              <a:pPr>
                <a:defRPr/>
              </a:pPr>
              <a:t>13</a:t>
            </a:fld>
            <a:endParaRPr lang="en-US" alt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9A2D525-A2F1-5184-588C-BBA9AAB48F14}"/>
              </a:ext>
            </a:extLst>
          </p:cNvPr>
          <p:cNvSpPr txBox="1"/>
          <p:nvPr/>
        </p:nvSpPr>
        <p:spPr>
          <a:xfrm>
            <a:off x="381000" y="714674"/>
            <a:ext cx="830580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en-US" sz="2000" dirty="0">
              <a:latin typeface="+mn-lt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F390FAC-76E1-E230-FD60-A26D061077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620" y="1114784"/>
            <a:ext cx="7380759" cy="5369950"/>
          </a:xfrm>
          <a:prstGeom prst="rect">
            <a:avLst/>
          </a:prstGeom>
        </p:spPr>
      </p:pic>
      <p:sp>
        <p:nvSpPr>
          <p:cNvPr id="3" name="Flowchart: Connector 2">
            <a:extLst>
              <a:ext uri="{FF2B5EF4-FFF2-40B4-BE49-F238E27FC236}">
                <a16:creationId xmlns:a16="http://schemas.microsoft.com/office/drawing/2014/main" id="{7BE0BDE0-AE14-3568-0D2F-89433BB1E691}"/>
              </a:ext>
            </a:extLst>
          </p:cNvPr>
          <p:cNvSpPr/>
          <p:nvPr/>
        </p:nvSpPr>
        <p:spPr>
          <a:xfrm>
            <a:off x="5429250" y="4932564"/>
            <a:ext cx="228600" cy="228600"/>
          </a:xfrm>
          <a:prstGeom prst="flowChartConnector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lowchart: Connector 6">
            <a:extLst>
              <a:ext uri="{FF2B5EF4-FFF2-40B4-BE49-F238E27FC236}">
                <a16:creationId xmlns:a16="http://schemas.microsoft.com/office/drawing/2014/main" id="{F8045EAD-64FB-095E-5A2C-FE81059E4A21}"/>
              </a:ext>
            </a:extLst>
          </p:cNvPr>
          <p:cNvSpPr/>
          <p:nvPr/>
        </p:nvSpPr>
        <p:spPr>
          <a:xfrm>
            <a:off x="4372600" y="1882320"/>
            <a:ext cx="294858" cy="338554"/>
          </a:xfrm>
          <a:prstGeom prst="flowChartConnector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Connector 8">
            <a:extLst>
              <a:ext uri="{FF2B5EF4-FFF2-40B4-BE49-F238E27FC236}">
                <a16:creationId xmlns:a16="http://schemas.microsoft.com/office/drawing/2014/main" id="{C9ED6E11-1268-74FC-9B58-D5C982C86C68}"/>
              </a:ext>
            </a:extLst>
          </p:cNvPr>
          <p:cNvSpPr/>
          <p:nvPr/>
        </p:nvSpPr>
        <p:spPr>
          <a:xfrm flipH="1">
            <a:off x="3086701" y="2147172"/>
            <a:ext cx="499645" cy="510702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Connector 9">
            <a:extLst>
              <a:ext uri="{FF2B5EF4-FFF2-40B4-BE49-F238E27FC236}">
                <a16:creationId xmlns:a16="http://schemas.microsoft.com/office/drawing/2014/main" id="{A1333B30-6D8E-9285-36F4-7036CDBACEB6}"/>
              </a:ext>
            </a:extLst>
          </p:cNvPr>
          <p:cNvSpPr/>
          <p:nvPr/>
        </p:nvSpPr>
        <p:spPr>
          <a:xfrm flipH="1">
            <a:off x="3477017" y="1662234"/>
            <a:ext cx="218658" cy="248197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lowchart: Connector 10">
            <a:extLst>
              <a:ext uri="{FF2B5EF4-FFF2-40B4-BE49-F238E27FC236}">
                <a16:creationId xmlns:a16="http://schemas.microsoft.com/office/drawing/2014/main" id="{A24FAF53-8528-7A27-F81F-C95B27B6FB3F}"/>
              </a:ext>
            </a:extLst>
          </p:cNvPr>
          <p:cNvSpPr/>
          <p:nvPr/>
        </p:nvSpPr>
        <p:spPr>
          <a:xfrm flipH="1">
            <a:off x="4014710" y="2333476"/>
            <a:ext cx="262432" cy="235768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lowchart: Connector 11">
            <a:extLst>
              <a:ext uri="{FF2B5EF4-FFF2-40B4-BE49-F238E27FC236}">
                <a16:creationId xmlns:a16="http://schemas.microsoft.com/office/drawing/2014/main" id="{CD724BF2-DEF6-00E3-E9DB-E4FC98E7AD6B}"/>
              </a:ext>
            </a:extLst>
          </p:cNvPr>
          <p:cNvSpPr/>
          <p:nvPr/>
        </p:nvSpPr>
        <p:spPr>
          <a:xfrm flipH="1">
            <a:off x="5105400" y="3672604"/>
            <a:ext cx="609600" cy="661530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lowchart: Connector 12">
            <a:extLst>
              <a:ext uri="{FF2B5EF4-FFF2-40B4-BE49-F238E27FC236}">
                <a16:creationId xmlns:a16="http://schemas.microsoft.com/office/drawing/2014/main" id="{E59492C8-2BF3-A51D-7BFD-872E7F21022C}"/>
              </a:ext>
            </a:extLst>
          </p:cNvPr>
          <p:cNvSpPr/>
          <p:nvPr/>
        </p:nvSpPr>
        <p:spPr>
          <a:xfrm flipH="1">
            <a:off x="3923470" y="2578139"/>
            <a:ext cx="262432" cy="235768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1682A5F-37A5-591A-8F84-C0B9C4583EB6}"/>
              </a:ext>
            </a:extLst>
          </p:cNvPr>
          <p:cNvSpPr txBox="1"/>
          <p:nvPr/>
        </p:nvSpPr>
        <p:spPr>
          <a:xfrm>
            <a:off x="2590800" y="5970418"/>
            <a:ext cx="4495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+mn-lt"/>
              </a:rPr>
              <a:t>Liberal                                                          Conservative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3C596F3-090B-1955-8B38-46B700F8C493}"/>
              </a:ext>
            </a:extLst>
          </p:cNvPr>
          <p:cNvSpPr txBox="1"/>
          <p:nvPr/>
        </p:nvSpPr>
        <p:spPr>
          <a:xfrm rot="16200000">
            <a:off x="-132642" y="3295175"/>
            <a:ext cx="47185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+mn-lt"/>
              </a:rPr>
              <a:t>Conservative                                                             Liberal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30010378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E57A4D-83A4-DCFC-48CA-DE2176BAB0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78D3C4E5-69E0-5E55-0D68-F3D7507E547B}"/>
              </a:ext>
            </a:extLst>
          </p:cNvPr>
          <p:cNvSpPr txBox="1">
            <a:spLocks/>
          </p:cNvSpPr>
          <p:nvPr/>
        </p:nvSpPr>
        <p:spPr>
          <a:xfrm>
            <a:off x="381000" y="185472"/>
            <a:ext cx="8307421" cy="505353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fontAlgn="auto" hangingPunct="1">
              <a:defRPr/>
            </a:pPr>
            <a:r>
              <a:rPr lang="en-US" sz="2800" dirty="0">
                <a:solidFill>
                  <a:srgbClr val="C00000"/>
                </a:solidFill>
                <a:latin typeface="+mn-lt"/>
              </a:rPr>
              <a:t>The French Political Space</a:t>
            </a:r>
          </a:p>
          <a:p>
            <a:pPr eaLnBrk="1" fontAlgn="auto" hangingPunct="1">
              <a:defRPr/>
            </a:pPr>
            <a:r>
              <a:rPr lang="en-US" sz="2000" dirty="0"/>
              <a:t> </a:t>
            </a:r>
            <a:endParaRPr lang="en-US" sz="2000" dirty="0">
              <a:latin typeface="+mn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2E38B5A-9DC4-3640-6E89-71622706D283}"/>
              </a:ext>
            </a:extLst>
          </p:cNvPr>
          <p:cNvSpPr txBox="1"/>
          <p:nvPr/>
        </p:nvSpPr>
        <p:spPr>
          <a:xfrm>
            <a:off x="0" y="6484734"/>
            <a:ext cx="337733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Source: Chapel Hill Expert Survey, 2019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F9E012A-2BF0-A291-1FAF-172772416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784F91-5DCE-437B-8546-1D628699728B}" type="slidenum">
              <a:rPr lang="en-US" altLang="en-US" smtClean="0"/>
              <a:pPr>
                <a:defRPr/>
              </a:pPr>
              <a:t>14</a:t>
            </a:fld>
            <a:endParaRPr lang="en-US" alt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FF0B7EF-0790-4009-7F86-EA857A8F8E4B}"/>
              </a:ext>
            </a:extLst>
          </p:cNvPr>
          <p:cNvSpPr txBox="1"/>
          <p:nvPr/>
        </p:nvSpPr>
        <p:spPr>
          <a:xfrm>
            <a:off x="381000" y="714674"/>
            <a:ext cx="830580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en-US" sz="2000" dirty="0">
              <a:latin typeface="+mn-lt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1F2CEDA-6C0C-9604-0A35-ABF66C039F1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122" y="1102538"/>
            <a:ext cx="7393988" cy="5382196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3" name="Oval 2">
            <a:extLst>
              <a:ext uri="{FF2B5EF4-FFF2-40B4-BE49-F238E27FC236}">
                <a16:creationId xmlns:a16="http://schemas.microsoft.com/office/drawing/2014/main" id="{345CFCA7-7BCC-5721-749B-F7A981574AD0}"/>
              </a:ext>
            </a:extLst>
          </p:cNvPr>
          <p:cNvSpPr/>
          <p:nvPr/>
        </p:nvSpPr>
        <p:spPr>
          <a:xfrm>
            <a:off x="5105400" y="4690371"/>
            <a:ext cx="422486" cy="400110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64519900-335D-5A34-6730-BCF654FDB526}"/>
              </a:ext>
            </a:extLst>
          </p:cNvPr>
          <p:cNvSpPr/>
          <p:nvPr/>
        </p:nvSpPr>
        <p:spPr>
          <a:xfrm>
            <a:off x="2743200" y="2596966"/>
            <a:ext cx="228600" cy="228600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C2C43C16-B730-084F-E2A4-32CF84DD6132}"/>
              </a:ext>
            </a:extLst>
          </p:cNvPr>
          <p:cNvSpPr/>
          <p:nvPr/>
        </p:nvSpPr>
        <p:spPr>
          <a:xfrm>
            <a:off x="3544111" y="1930432"/>
            <a:ext cx="304800" cy="304800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EF744398-CF17-1A53-2E0F-1DB34FF31DEA}"/>
              </a:ext>
            </a:extLst>
          </p:cNvPr>
          <p:cNvSpPr/>
          <p:nvPr/>
        </p:nvSpPr>
        <p:spPr>
          <a:xfrm>
            <a:off x="3657600" y="2429164"/>
            <a:ext cx="304800" cy="304800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307A3DAF-7FBE-CAE3-EBA4-2BECA1D8F844}"/>
              </a:ext>
            </a:extLst>
          </p:cNvPr>
          <p:cNvSpPr/>
          <p:nvPr/>
        </p:nvSpPr>
        <p:spPr>
          <a:xfrm>
            <a:off x="4896732" y="2581564"/>
            <a:ext cx="422486" cy="400110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EBE6FBB5-D6ED-EAB3-279C-2222C7186AE3}"/>
              </a:ext>
            </a:extLst>
          </p:cNvPr>
          <p:cNvSpPr/>
          <p:nvPr/>
        </p:nvSpPr>
        <p:spPr>
          <a:xfrm>
            <a:off x="5867400" y="4267200"/>
            <a:ext cx="228600" cy="228600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11876039-8C59-7410-6876-0C21FCD2C994}"/>
              </a:ext>
            </a:extLst>
          </p:cNvPr>
          <p:cNvSpPr/>
          <p:nvPr/>
        </p:nvSpPr>
        <p:spPr>
          <a:xfrm>
            <a:off x="5078991" y="3139317"/>
            <a:ext cx="228600" cy="228600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6D287B3-C7C9-6D62-60D1-3CD105B555F2}"/>
              </a:ext>
            </a:extLst>
          </p:cNvPr>
          <p:cNvSpPr txBox="1"/>
          <p:nvPr/>
        </p:nvSpPr>
        <p:spPr>
          <a:xfrm>
            <a:off x="2590800" y="5970418"/>
            <a:ext cx="4495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+mn-lt"/>
              </a:rPr>
              <a:t>Liberal                                                          Conservative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28163EC-8079-DBF5-9FD0-08EF4CE201A2}"/>
              </a:ext>
            </a:extLst>
          </p:cNvPr>
          <p:cNvSpPr txBox="1"/>
          <p:nvPr/>
        </p:nvSpPr>
        <p:spPr>
          <a:xfrm rot="16200000">
            <a:off x="-279833" y="3369546"/>
            <a:ext cx="47185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+mn-lt"/>
              </a:rPr>
              <a:t>Conservative                                                             Liberal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8386531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8F4366-6DD8-5E79-BB06-C7C498670A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88C157B0-FBC3-F96C-C45D-E2A7673359D6}"/>
              </a:ext>
            </a:extLst>
          </p:cNvPr>
          <p:cNvSpPr txBox="1">
            <a:spLocks/>
          </p:cNvSpPr>
          <p:nvPr/>
        </p:nvSpPr>
        <p:spPr>
          <a:xfrm>
            <a:off x="381000" y="185472"/>
            <a:ext cx="8307421" cy="505353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fontAlgn="auto" hangingPunct="1">
              <a:defRPr/>
            </a:pPr>
            <a:r>
              <a:rPr lang="en-US" sz="2800" dirty="0">
                <a:solidFill>
                  <a:srgbClr val="C00000"/>
                </a:solidFill>
                <a:latin typeface="+mn-lt"/>
              </a:rPr>
              <a:t>The German Political Space</a:t>
            </a:r>
          </a:p>
          <a:p>
            <a:pPr eaLnBrk="1" fontAlgn="auto" hangingPunct="1">
              <a:defRPr/>
            </a:pPr>
            <a:r>
              <a:rPr lang="en-US" sz="2000" dirty="0"/>
              <a:t> </a:t>
            </a:r>
            <a:endParaRPr lang="en-US" sz="2000" dirty="0">
              <a:latin typeface="+mn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A13BAD7-D35D-778C-CF93-4726FA2E82D2}"/>
              </a:ext>
            </a:extLst>
          </p:cNvPr>
          <p:cNvSpPr txBox="1"/>
          <p:nvPr/>
        </p:nvSpPr>
        <p:spPr>
          <a:xfrm>
            <a:off x="0" y="6484734"/>
            <a:ext cx="337733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Source: Chapel Hill Expert Survey, 2019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7AADF69-1A05-F1F6-AA54-8B529CACA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784F91-5DCE-437B-8546-1D628699728B}" type="slidenum">
              <a:rPr lang="en-US" altLang="en-US" smtClean="0"/>
              <a:pPr>
                <a:defRPr/>
              </a:pPr>
              <a:t>15</a:t>
            </a:fld>
            <a:endParaRPr lang="en-US" alt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2E546EC-CEA5-0F86-56B8-0991BB9A2421}"/>
              </a:ext>
            </a:extLst>
          </p:cNvPr>
          <p:cNvSpPr txBox="1"/>
          <p:nvPr/>
        </p:nvSpPr>
        <p:spPr>
          <a:xfrm>
            <a:off x="381000" y="714674"/>
            <a:ext cx="830580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en-US" sz="2000" dirty="0">
              <a:latin typeface="+mn-lt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2F1C695-F26B-5164-F09B-C36FF3A9ACE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642" y="1150452"/>
            <a:ext cx="7364516" cy="5358133"/>
          </a:xfrm>
          <a:prstGeom prst="rect">
            <a:avLst/>
          </a:prstGeom>
        </p:spPr>
      </p:pic>
      <p:sp>
        <p:nvSpPr>
          <p:cNvPr id="3" name="Flowchart: Connector 2">
            <a:extLst>
              <a:ext uri="{FF2B5EF4-FFF2-40B4-BE49-F238E27FC236}">
                <a16:creationId xmlns:a16="http://schemas.microsoft.com/office/drawing/2014/main" id="{5F12B069-AC51-96CE-864E-9FD9A5980684}"/>
              </a:ext>
            </a:extLst>
          </p:cNvPr>
          <p:cNvSpPr/>
          <p:nvPr/>
        </p:nvSpPr>
        <p:spPr>
          <a:xfrm>
            <a:off x="4724400" y="3689443"/>
            <a:ext cx="457200" cy="457200"/>
          </a:xfrm>
          <a:prstGeom prst="flowChartConnector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Connector 8">
            <a:extLst>
              <a:ext uri="{FF2B5EF4-FFF2-40B4-BE49-F238E27FC236}">
                <a16:creationId xmlns:a16="http://schemas.microsoft.com/office/drawing/2014/main" id="{F66A9DAD-4465-EA6D-CBC6-8C7E75F06B5A}"/>
              </a:ext>
            </a:extLst>
          </p:cNvPr>
          <p:cNvSpPr/>
          <p:nvPr/>
        </p:nvSpPr>
        <p:spPr>
          <a:xfrm>
            <a:off x="4075889" y="1882302"/>
            <a:ext cx="304800" cy="304800"/>
          </a:xfrm>
          <a:prstGeom prst="flowChartConnector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Connector 9">
            <a:extLst>
              <a:ext uri="{FF2B5EF4-FFF2-40B4-BE49-F238E27FC236}">
                <a16:creationId xmlns:a16="http://schemas.microsoft.com/office/drawing/2014/main" id="{1F6969D1-C515-BCE8-00D4-7CAA45D982F2}"/>
              </a:ext>
            </a:extLst>
          </p:cNvPr>
          <p:cNvSpPr/>
          <p:nvPr/>
        </p:nvSpPr>
        <p:spPr>
          <a:xfrm>
            <a:off x="3048000" y="2514600"/>
            <a:ext cx="228600" cy="228600"/>
          </a:xfrm>
          <a:prstGeom prst="flowChartConnector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lowchart: Connector 10">
            <a:extLst>
              <a:ext uri="{FF2B5EF4-FFF2-40B4-BE49-F238E27FC236}">
                <a16:creationId xmlns:a16="http://schemas.microsoft.com/office/drawing/2014/main" id="{DB05FE45-C03C-9F76-0F23-C07A799D7E80}"/>
              </a:ext>
            </a:extLst>
          </p:cNvPr>
          <p:cNvSpPr/>
          <p:nvPr/>
        </p:nvSpPr>
        <p:spPr>
          <a:xfrm>
            <a:off x="5828780" y="2799945"/>
            <a:ext cx="228600" cy="228600"/>
          </a:xfrm>
          <a:prstGeom prst="flowChartConnector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lowchart: Connector 11">
            <a:extLst>
              <a:ext uri="{FF2B5EF4-FFF2-40B4-BE49-F238E27FC236}">
                <a16:creationId xmlns:a16="http://schemas.microsoft.com/office/drawing/2014/main" id="{E157B59B-341C-FD20-7595-7E9E48C9FF88}"/>
              </a:ext>
            </a:extLst>
          </p:cNvPr>
          <p:cNvSpPr/>
          <p:nvPr/>
        </p:nvSpPr>
        <p:spPr>
          <a:xfrm>
            <a:off x="5410200" y="5181600"/>
            <a:ext cx="304800" cy="304800"/>
          </a:xfrm>
          <a:prstGeom prst="flowChartConnector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lowchart: Connector 12">
            <a:extLst>
              <a:ext uri="{FF2B5EF4-FFF2-40B4-BE49-F238E27FC236}">
                <a16:creationId xmlns:a16="http://schemas.microsoft.com/office/drawing/2014/main" id="{7F3BF49A-111C-37B3-5377-B5BADADA9ADF}"/>
              </a:ext>
            </a:extLst>
          </p:cNvPr>
          <p:cNvSpPr/>
          <p:nvPr/>
        </p:nvSpPr>
        <p:spPr>
          <a:xfrm>
            <a:off x="4114799" y="2799945"/>
            <a:ext cx="191311" cy="228600"/>
          </a:xfrm>
          <a:prstGeom prst="flowChartConnector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BD30406-3514-BDE5-D1AF-68294C6FBE6A}"/>
              </a:ext>
            </a:extLst>
          </p:cNvPr>
          <p:cNvSpPr txBox="1"/>
          <p:nvPr/>
        </p:nvSpPr>
        <p:spPr>
          <a:xfrm>
            <a:off x="2590800" y="5970418"/>
            <a:ext cx="4495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+mn-lt"/>
              </a:rPr>
              <a:t>Liberal                                                          Conservative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B25CD3F-81A0-13AE-F3EB-DB8D8C20FBC3}"/>
              </a:ext>
            </a:extLst>
          </p:cNvPr>
          <p:cNvSpPr txBox="1"/>
          <p:nvPr/>
        </p:nvSpPr>
        <p:spPr>
          <a:xfrm rot="16200000">
            <a:off x="-165018" y="3496561"/>
            <a:ext cx="47185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+mn-lt"/>
              </a:rPr>
              <a:t>Conservative                                                             Liberal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30414346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609600" y="275493"/>
            <a:ext cx="7772400" cy="838200"/>
          </a:xfrm>
          <a:ln w="28575">
            <a:solidFill>
              <a:schemeClr val="accent1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en-US" altLang="en-US" sz="2800" dirty="0">
                <a:solidFill>
                  <a:srgbClr val="C00000"/>
                </a:solidFill>
                <a:latin typeface="+mn-lt"/>
              </a:rPr>
              <a:t>Party Systems Today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1618940"/>
            <a:ext cx="7772400" cy="4553260"/>
          </a:xfrm>
        </p:spPr>
        <p:txBody>
          <a:bodyPr/>
          <a:lstStyle/>
          <a:p>
            <a:pPr marL="342900" indent="-342900" algn="l">
              <a:spcAft>
                <a:spcPts val="180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United States: citizens’ choices limited to parties and candidates </a:t>
            </a:r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with </a:t>
            </a:r>
            <a:r>
              <a:rPr lang="en-US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economically leftist and culturally liberal or economically laissez-faire and cultural traditional positions.  </a:t>
            </a:r>
          </a:p>
          <a:p>
            <a:pPr marL="342900" indent="-342900" algn="l">
              <a:spcAft>
                <a:spcPts val="180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Europe: </a:t>
            </a:r>
            <a:r>
              <a:rPr lang="en-US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multiparty systems offer wider range of choices. </a:t>
            </a:r>
          </a:p>
          <a:p>
            <a:pPr marL="342900" indent="-342900" algn="l">
              <a:spcAft>
                <a:spcPts val="1800"/>
              </a:spcAft>
              <a:buFont typeface="Arial" panose="020B0604020202020204" pitchFamily="34" charset="0"/>
              <a:buChar char="•"/>
              <a:defRPr/>
            </a:pPr>
            <a:r>
              <a:rPr lang="en-US" sz="200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Multi-dimensional space </a:t>
            </a:r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provides possibility of better representation.</a:t>
            </a:r>
          </a:p>
          <a:p>
            <a:pPr marL="342900" indent="-342900" algn="l">
              <a:spcAft>
                <a:spcPts val="180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But party supply is still limited.</a:t>
            </a:r>
          </a:p>
          <a:p>
            <a:pPr marL="800100" lvl="1" indent="-342900" algn="l">
              <a:spcAft>
                <a:spcPts val="180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Few parties combine market-friendly economic positions with liberal cultural views. </a:t>
            </a:r>
          </a:p>
          <a:p>
            <a:pPr marL="800100" lvl="1" indent="-342900" algn="l">
              <a:spcAft>
                <a:spcPts val="180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Traditional center-left parties have deserted working class voters on the economic left and cultural right.  </a:t>
            </a:r>
            <a:endParaRPr lang="en-GB" sz="2000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E8D371-C903-680F-F402-AB2E45F40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F8D8C4-A5B5-4F64-B8F4-965ED6D1EF6C}" type="slidenum">
              <a:rPr lang="en-US" altLang="en-US" smtClean="0"/>
              <a:pPr>
                <a:defRPr/>
              </a:pPr>
              <a:t>16</a:t>
            </a:fld>
            <a:endParaRPr lang="en-US" alt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4339ED5-833C-B2B4-337F-D0B1C0C106F7}"/>
              </a:ext>
            </a:extLst>
          </p:cNvPr>
          <p:cNvSpPr txBox="1"/>
          <p:nvPr/>
        </p:nvSpPr>
        <p:spPr>
          <a:xfrm>
            <a:off x="609600" y="1166261"/>
            <a:ext cx="777240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+mn-lt"/>
              </a:rPr>
              <a:t>Is there a “best” party system? </a:t>
            </a:r>
          </a:p>
        </p:txBody>
      </p:sp>
    </p:spTree>
    <p:extLst>
      <p:ext uri="{BB962C8B-B14F-4D97-AF65-F5344CB8AC3E}">
        <p14:creationId xmlns:p14="http://schemas.microsoft.com/office/powerpoint/2010/main" val="23436502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2286000"/>
            <a:ext cx="6858000" cy="307776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2200" b="1" dirty="0">
              <a:latin typeface="+mn-lt"/>
            </a:endParaRPr>
          </a:p>
          <a:p>
            <a:pPr algn="ctr"/>
            <a:r>
              <a:rPr lang="en-US" sz="2200" dirty="0">
                <a:latin typeface="+mn-lt"/>
              </a:rPr>
              <a:t>How do party systems matter for political representation?</a:t>
            </a:r>
          </a:p>
          <a:p>
            <a:pPr algn="ctr"/>
            <a:endParaRPr lang="en-US" sz="2200" dirty="0">
              <a:latin typeface="+mn-lt"/>
            </a:endParaRPr>
          </a:p>
          <a:p>
            <a:pPr algn="ctr"/>
            <a:r>
              <a:rPr lang="en-US" sz="2200" dirty="0">
                <a:latin typeface="+mn-lt"/>
              </a:rPr>
              <a:t>If the United States had multiparty systems like Europe, would this change the relationship between voters, governments? </a:t>
            </a:r>
          </a:p>
          <a:p>
            <a:pPr algn="ctr"/>
            <a:endParaRPr lang="en-US" sz="2200" dirty="0">
              <a:latin typeface="+mn-lt"/>
            </a:endParaRPr>
          </a:p>
          <a:p>
            <a:pPr algn="ctr"/>
            <a:r>
              <a:rPr lang="en-US" sz="2200" dirty="0">
                <a:latin typeface="+mn-lt"/>
              </a:rPr>
              <a:t>Would it improve the democratic process?</a:t>
            </a:r>
          </a:p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438400" y="1078735"/>
            <a:ext cx="4267200" cy="523220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C00000"/>
                </a:solidFill>
                <a:latin typeface="+mn-lt"/>
              </a:rPr>
              <a:t>Thought Experiment</a:t>
            </a:r>
          </a:p>
        </p:txBody>
      </p:sp>
    </p:spTree>
    <p:extLst>
      <p:ext uri="{BB962C8B-B14F-4D97-AF65-F5344CB8AC3E}">
        <p14:creationId xmlns:p14="http://schemas.microsoft.com/office/powerpoint/2010/main" val="19154470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47487D-4227-1724-75B3-573D60D065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599AA799-E948-D81B-7CA2-F6C724C3D9C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62000" y="533400"/>
            <a:ext cx="7772400" cy="1470025"/>
          </a:xfrm>
        </p:spPr>
        <p:txBody>
          <a:bodyPr/>
          <a:lstStyle/>
          <a:p>
            <a:pPr eaLnBrk="1" hangingPunct="1"/>
            <a:r>
              <a:rPr lang="en-US" altLang="en-US" sz="2800" dirty="0">
                <a:solidFill>
                  <a:srgbClr val="C00000"/>
                </a:solidFill>
              </a:rPr>
              <a:t>The End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B7560B7-7B40-189D-DB2F-2C5B8402BA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F8D8C4-A5B5-4F64-B8F4-965ED6D1EF6C}" type="slidenum">
              <a:rPr lang="en-US" altLang="en-US" smtClean="0"/>
              <a:pPr>
                <a:defRPr/>
              </a:pPr>
              <a:t>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62922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524000" y="381000"/>
            <a:ext cx="6096000" cy="609600"/>
          </a:xfrm>
          <a:prstGeom prst="rect">
            <a:avLst/>
          </a:prstGeom>
          <a:ln w="28575">
            <a:solidFill>
              <a:srgbClr val="0070C0"/>
            </a:solidFill>
          </a:ln>
        </p:spPr>
        <p:txBody>
          <a:bodyPr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2800" dirty="0">
                <a:solidFill>
                  <a:srgbClr val="C00000"/>
                </a:solidFill>
                <a:latin typeface="+mn-lt"/>
              </a:rPr>
              <a:t>The Questions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B61BAE45-E843-28E6-37AC-FA5E39DD843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61872003"/>
              </p:ext>
            </p:extLst>
          </p:nvPr>
        </p:nvGraphicFramePr>
        <p:xfrm>
          <a:off x="1524000" y="1143000"/>
          <a:ext cx="6096000" cy="4775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B34F8AD-0C2A-6125-2E23-6847360B3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B68FF-4BD3-4446-81B2-CA7BDFCB79E8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82292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609600" y="304800"/>
            <a:ext cx="7772400" cy="838200"/>
          </a:xfrm>
          <a:ln w="28575">
            <a:solidFill>
              <a:schemeClr val="accent1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en-US" altLang="en-US" sz="2800" dirty="0">
                <a:solidFill>
                  <a:srgbClr val="C00000"/>
                </a:solidFill>
                <a:latin typeface="+mn-lt"/>
              </a:rPr>
              <a:t>Political Parties &amp; Democracy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1219200"/>
            <a:ext cx="7772400" cy="3733800"/>
          </a:xfrm>
        </p:spPr>
        <p:txBody>
          <a:bodyPr/>
          <a:lstStyle/>
          <a:p>
            <a:pPr algn="l">
              <a:spcAft>
                <a:spcPts val="1800"/>
              </a:spcAft>
              <a:defRPr/>
            </a:pPr>
            <a:r>
              <a:rPr lang="en-GB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“Parties are inevitable. No one has shown how representative government could be worked without them.” </a:t>
            </a:r>
            <a:br>
              <a:rPr lang="en-GB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GB" sz="2000" dirty="0">
                <a:solidFill>
                  <a:schemeClr val="bg1">
                    <a:lumMod val="50000"/>
                  </a:schemeClr>
                </a:solidFill>
              </a:rPr>
              <a:t>- James Bryce, 1921</a:t>
            </a:r>
          </a:p>
          <a:p>
            <a:pPr algn="l">
              <a:spcAft>
                <a:spcPts val="1800"/>
              </a:spcAft>
              <a:defRPr/>
            </a:pPr>
            <a:r>
              <a:rPr lang="en-GB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“Modern democracy is unthinkable save in terms of political parties”</a:t>
            </a:r>
            <a:br>
              <a:rPr lang="en-GB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GB" sz="2000" dirty="0">
                <a:solidFill>
                  <a:schemeClr val="bg1">
                    <a:lumMod val="50000"/>
                  </a:schemeClr>
                </a:solidFill>
              </a:rPr>
              <a:t>- E. E. Schattschneider, 1942</a:t>
            </a:r>
          </a:p>
          <a:p>
            <a:pPr marL="342900" indent="-342900" algn="l">
              <a:spcAft>
                <a:spcPts val="180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Parties and electoral processes serve as the </a:t>
            </a:r>
            <a:r>
              <a:rPr lang="en-US" sz="20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supply side 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of citizen politics</a:t>
            </a:r>
            <a:endParaRPr lang="en-US" sz="2000" dirty="0">
              <a:solidFill>
                <a:srgbClr val="0070C0"/>
              </a:solidFill>
            </a:endParaRPr>
          </a:p>
          <a:p>
            <a:pPr marL="342900" indent="-342900" algn="l">
              <a:spcAft>
                <a:spcPts val="1800"/>
              </a:spcAft>
              <a:buFont typeface="Arial" panose="020B0604020202020204" pitchFamily="34" charset="0"/>
              <a:buChar char="•"/>
              <a:defRPr/>
            </a:pPr>
            <a:r>
              <a:rPr lang="en-GB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Chain of representation: Political parties link voters and candidates to governments and policy outcomes. </a:t>
            </a:r>
            <a:endParaRPr lang="en-US" sz="2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l">
              <a:spcAft>
                <a:spcPts val="1800"/>
              </a:spcAft>
              <a:defRPr/>
            </a:pPr>
            <a:endParaRPr lang="en-US" sz="2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4EE564-B929-06EF-A461-9961D975E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F8D8C4-A5B5-4F64-B8F4-965ED6D1EF6C}" type="slidenum">
              <a:rPr lang="en-US" altLang="en-US" smtClean="0"/>
              <a:pPr>
                <a:defRPr/>
              </a:pPr>
              <a:t>3</a:t>
            </a:fld>
            <a:endParaRPr lang="en-US" alt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8A671F2-BF17-C621-85BC-305B17825CF7}"/>
              </a:ext>
            </a:extLst>
          </p:cNvPr>
          <p:cNvSpPr txBox="1">
            <a:spLocks/>
          </p:cNvSpPr>
          <p:nvPr/>
        </p:nvSpPr>
        <p:spPr bwMode="auto">
          <a:xfrm>
            <a:off x="637674" y="5260343"/>
            <a:ext cx="7772400" cy="838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accent1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z="2800" dirty="0">
              <a:solidFill>
                <a:srgbClr val="C00000"/>
              </a:solidFill>
              <a:latin typeface="+mn-lt"/>
            </a:endParaRPr>
          </a:p>
        </p:txBody>
      </p:sp>
      <p:pic>
        <p:nvPicPr>
          <p:cNvPr id="5" name="Graphic 4" descr="Link with solid fill">
            <a:extLst>
              <a:ext uri="{FF2B5EF4-FFF2-40B4-BE49-F238E27FC236}">
                <a16:creationId xmlns:a16="http://schemas.microsoft.com/office/drawing/2014/main" id="{1C03CF9D-44D7-238E-F8E9-B4BE8B6913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8883030">
            <a:off x="2782695" y="5336002"/>
            <a:ext cx="599224" cy="64763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5F96FD5-ED68-F579-33C9-4C75A0FE5068}"/>
              </a:ext>
            </a:extLst>
          </p:cNvPr>
          <p:cNvSpPr txBox="1"/>
          <p:nvPr/>
        </p:nvSpPr>
        <p:spPr>
          <a:xfrm>
            <a:off x="637674" y="5459764"/>
            <a:ext cx="22486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voters &amp; candidates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64819B6-19C7-E4F8-A0D4-4F25595DAF37}"/>
              </a:ext>
            </a:extLst>
          </p:cNvPr>
          <p:cNvSpPr txBox="1"/>
          <p:nvPr/>
        </p:nvSpPr>
        <p:spPr>
          <a:xfrm>
            <a:off x="3305479" y="5440529"/>
            <a:ext cx="178405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1800"/>
              </a:spcAft>
              <a:defRPr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political parties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7BB48D6-629F-2340-A7E3-BEF322BB7739}"/>
              </a:ext>
            </a:extLst>
          </p:cNvPr>
          <p:cNvSpPr txBox="1"/>
          <p:nvPr/>
        </p:nvSpPr>
        <p:spPr>
          <a:xfrm>
            <a:off x="5544080" y="5438745"/>
            <a:ext cx="1508467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1800"/>
              </a:spcAft>
              <a:defRPr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government</a:t>
            </a:r>
          </a:p>
        </p:txBody>
      </p:sp>
      <p:pic>
        <p:nvPicPr>
          <p:cNvPr id="16" name="Graphic 15" descr="Link with solid fill">
            <a:extLst>
              <a:ext uri="{FF2B5EF4-FFF2-40B4-BE49-F238E27FC236}">
                <a16:creationId xmlns:a16="http://schemas.microsoft.com/office/drawing/2014/main" id="{D5481E6C-DED0-3CC9-8C5A-93B97DD2DA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8883030">
            <a:off x="4976456" y="5320615"/>
            <a:ext cx="634196" cy="647632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0184D524-0822-31C6-F30E-62A1D8B67E99}"/>
              </a:ext>
            </a:extLst>
          </p:cNvPr>
          <p:cNvSpPr txBox="1"/>
          <p:nvPr/>
        </p:nvSpPr>
        <p:spPr>
          <a:xfrm>
            <a:off x="7532445" y="5438744"/>
            <a:ext cx="80731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1800"/>
              </a:spcAft>
              <a:defRPr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policy</a:t>
            </a:r>
          </a:p>
        </p:txBody>
      </p:sp>
      <p:pic>
        <p:nvPicPr>
          <p:cNvPr id="18" name="Graphic 17" descr="Link with solid fill">
            <a:extLst>
              <a:ext uri="{FF2B5EF4-FFF2-40B4-BE49-F238E27FC236}">
                <a16:creationId xmlns:a16="http://schemas.microsoft.com/office/drawing/2014/main" id="{2F6BA3DC-7858-E403-AD9F-DE2FA4FB77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8883030">
            <a:off x="6977769" y="5348426"/>
            <a:ext cx="634196" cy="647632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609600" y="304800"/>
            <a:ext cx="7772400" cy="603333"/>
          </a:xfrm>
          <a:ln w="28575">
            <a:solidFill>
              <a:schemeClr val="accent1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en-US" altLang="en-US" sz="2800" dirty="0">
                <a:solidFill>
                  <a:srgbClr val="C00000"/>
                </a:solidFill>
                <a:latin typeface="+mn-lt"/>
              </a:rPr>
              <a:t>The History of Party Systems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1798609"/>
            <a:ext cx="7620000" cy="1050925"/>
          </a:xfrm>
        </p:spPr>
        <p:txBody>
          <a:bodyPr/>
          <a:lstStyle/>
          <a:p>
            <a:pPr algn="l">
              <a:spcBef>
                <a:spcPts val="600"/>
              </a:spcBef>
              <a:spcAft>
                <a:spcPts val="600"/>
              </a:spcAft>
              <a:defRPr/>
            </a:pPr>
            <a:r>
              <a:rPr lang="en-US" sz="20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ITC Berkeley Oldstyle Std Bk"/>
              </a:rPr>
              <a:t>“The party systems of the 1960s reflect…the cleavage structures of the 1920s.” </a:t>
            </a:r>
            <a:br>
              <a:rPr lang="en-US" sz="20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ITC Berkeley Oldstyle Std Bk"/>
              </a:rPr>
            </a:br>
            <a:r>
              <a:rPr lang="en-US" sz="2000" dirty="0">
                <a:solidFill>
                  <a:schemeClr val="bg1">
                    <a:lumMod val="50000"/>
                  </a:schemeClr>
                </a:solidFill>
                <a:effectLst/>
                <a:ea typeface="Times New Roman" panose="02020603050405020304" pitchFamily="18" charset="0"/>
                <a:cs typeface="ITC Berkeley Oldstyle Std Bk"/>
              </a:rPr>
              <a:t>-  </a:t>
            </a:r>
            <a:r>
              <a:rPr lang="en-US" sz="2000" dirty="0" err="1">
                <a:solidFill>
                  <a:schemeClr val="bg1">
                    <a:lumMod val="50000"/>
                  </a:schemeClr>
                </a:solidFill>
                <a:effectLst/>
                <a:ea typeface="Times New Roman" panose="02020603050405020304" pitchFamily="18" charset="0"/>
                <a:cs typeface="ITC Berkeley Oldstyle Std Bk"/>
              </a:rPr>
              <a:t>Lipset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effectLst/>
                <a:ea typeface="Times New Roman" panose="02020603050405020304" pitchFamily="18" charset="0"/>
                <a:cs typeface="ITC Berkeley Oldstyle Std Bk"/>
              </a:rPr>
              <a:t> &amp; </a:t>
            </a:r>
            <a:r>
              <a:rPr lang="en-US" sz="2000" dirty="0" err="1">
                <a:solidFill>
                  <a:schemeClr val="bg1">
                    <a:lumMod val="50000"/>
                  </a:schemeClr>
                </a:solidFill>
                <a:effectLst/>
                <a:ea typeface="Times New Roman" panose="02020603050405020304" pitchFamily="18" charset="0"/>
                <a:cs typeface="ITC Berkeley Oldstyle Std Bk"/>
              </a:rPr>
              <a:t>Rokkan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effectLst/>
                <a:ea typeface="Times New Roman" panose="02020603050405020304" pitchFamily="18" charset="0"/>
                <a:cs typeface="ITC Berkeley Oldstyle Std Bk"/>
              </a:rPr>
              <a:t> (1967, 50)</a:t>
            </a:r>
            <a:endParaRPr lang="en-GB" sz="2000" dirty="0">
              <a:solidFill>
                <a:schemeClr val="bg1">
                  <a:lumMod val="50000"/>
                </a:schemeClr>
              </a:solidFill>
            </a:endParaRPr>
          </a:p>
          <a:p>
            <a:pPr algn="l">
              <a:spcBef>
                <a:spcPts val="3000"/>
              </a:spcBef>
              <a:spcAft>
                <a:spcPts val="1800"/>
              </a:spcAft>
              <a:defRPr/>
            </a:pPr>
            <a:r>
              <a:rPr lang="en-GB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486E8F8-7B7C-B915-801E-9D0D3E87B9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7565031"/>
              </p:ext>
            </p:extLst>
          </p:nvPr>
        </p:nvGraphicFramePr>
        <p:xfrm>
          <a:off x="838200" y="3007805"/>
          <a:ext cx="7467600" cy="304716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38400">
                  <a:extLst>
                    <a:ext uri="{9D8B030D-6E8A-4147-A177-3AD203B41FA5}">
                      <a16:colId xmlns:a16="http://schemas.microsoft.com/office/drawing/2014/main" val="3927145516"/>
                    </a:ext>
                  </a:extLst>
                </a:gridCol>
                <a:gridCol w="2228850">
                  <a:extLst>
                    <a:ext uri="{9D8B030D-6E8A-4147-A177-3AD203B41FA5}">
                      <a16:colId xmlns:a16="http://schemas.microsoft.com/office/drawing/2014/main" val="2622395752"/>
                    </a:ext>
                  </a:extLst>
                </a:gridCol>
                <a:gridCol w="2800350">
                  <a:extLst>
                    <a:ext uri="{9D8B030D-6E8A-4147-A177-3AD203B41FA5}">
                      <a16:colId xmlns:a16="http://schemas.microsoft.com/office/drawing/2014/main" val="853123367"/>
                    </a:ext>
                  </a:extLst>
                </a:gridCol>
              </a:tblGrid>
              <a:tr h="53790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Historic Era</a:t>
                      </a: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Cleavage</a:t>
                      </a:r>
                      <a:endParaRPr lang="en-US" sz="20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Voting Groups</a:t>
                      </a:r>
                      <a:endParaRPr lang="en-US" sz="20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1812324"/>
                  </a:ext>
                </a:extLst>
              </a:tr>
              <a:tr h="355460">
                <a:tc>
                  <a:txBody>
                    <a:bodyPr/>
                    <a:lstStyle/>
                    <a:p>
                      <a:pPr marL="0" marR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National Revolution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Center/periphery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Region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8483282"/>
                  </a:ext>
                </a:extLst>
              </a:tr>
              <a:tr h="355460">
                <a:tc>
                  <a:txBody>
                    <a:bodyPr/>
                    <a:lstStyle/>
                    <a:p>
                      <a:pPr marL="0" marR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Church/state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Religious denomination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2261500"/>
                  </a:ext>
                </a:extLst>
              </a:tr>
              <a:tr h="177730">
                <a:tc>
                  <a:txBody>
                    <a:bodyPr/>
                    <a:lstStyle/>
                    <a:p>
                      <a:pPr marL="0" marR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Religious/secular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2189109"/>
                  </a:ext>
                </a:extLst>
              </a:tr>
              <a:tr h="177730">
                <a:tc gridSpan="3">
                  <a:txBody>
                    <a:bodyPr/>
                    <a:lstStyle/>
                    <a:p>
                      <a:pPr marL="0" marR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marL="0" marR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470321"/>
                  </a:ext>
                </a:extLst>
              </a:tr>
              <a:tr h="355460">
                <a:tc>
                  <a:txBody>
                    <a:bodyPr/>
                    <a:lstStyle/>
                    <a:p>
                      <a:pPr marL="0" marR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Industrial Revolution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Land/industry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Urban/rural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2906694"/>
                  </a:ext>
                </a:extLst>
              </a:tr>
              <a:tr h="355460">
                <a:tc>
                  <a:txBody>
                    <a:bodyPr/>
                    <a:lstStyle/>
                    <a:p>
                      <a:pPr marL="0" marR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Owners/workers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Middle/working class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1291966"/>
                  </a:ext>
                </a:extLst>
              </a:tr>
              <a:tr h="710921">
                <a:tc>
                  <a:txBody>
                    <a:bodyPr/>
                    <a:lstStyle/>
                    <a:p>
                      <a:pPr marL="0" marR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 err="1">
                          <a:effectLst/>
                        </a:rPr>
                        <a:t>Postindustrial</a:t>
                      </a:r>
                      <a:br>
                        <a:rPr lang="en-GB" sz="2000" dirty="0">
                          <a:effectLst/>
                        </a:rPr>
                      </a:br>
                      <a:r>
                        <a:rPr lang="en-GB" sz="2000" dirty="0">
                          <a:effectLst/>
                        </a:rPr>
                        <a:t>Revolution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Cultural values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Cultural liberals/cultural conservatives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7842543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AF2595-B156-5B6D-AD98-DDEC37295B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F8D8C4-A5B5-4F64-B8F4-965ED6D1EF6C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9E421A-10A4-60E7-E44A-E19E55A42839}"/>
              </a:ext>
            </a:extLst>
          </p:cNvPr>
          <p:cNvSpPr txBox="1"/>
          <p:nvPr/>
        </p:nvSpPr>
        <p:spPr>
          <a:xfrm>
            <a:off x="609600" y="999428"/>
            <a:ext cx="7772400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latin typeface="+mn-lt"/>
              </a:rPr>
              <a:t>Modern party systems reflect the historical patterns of national and socioeconomic development. </a:t>
            </a:r>
          </a:p>
        </p:txBody>
      </p:sp>
    </p:spTree>
    <p:extLst>
      <p:ext uri="{BB962C8B-B14F-4D97-AF65-F5344CB8AC3E}">
        <p14:creationId xmlns:p14="http://schemas.microsoft.com/office/powerpoint/2010/main" val="21587843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914400" y="304800"/>
            <a:ext cx="7467600" cy="838200"/>
          </a:xfrm>
          <a:ln w="28575">
            <a:solidFill>
              <a:schemeClr val="accent1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en-US" altLang="en-US" sz="2800" dirty="0">
                <a:solidFill>
                  <a:srgbClr val="C00000"/>
                </a:solidFill>
                <a:latin typeface="+mn-lt"/>
              </a:rPr>
              <a:t>The American Party System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524000"/>
            <a:ext cx="7467600" cy="3505200"/>
          </a:xfrm>
        </p:spPr>
        <p:txBody>
          <a:bodyPr/>
          <a:lstStyle/>
          <a:p>
            <a:pPr marL="342900" indent="-342900" algn="l">
              <a:spcAft>
                <a:spcPts val="1800"/>
              </a:spcAft>
              <a:buFont typeface="Arial" panose="020B0604020202020204" pitchFamily="34" charset="0"/>
              <a:buChar char="•"/>
              <a:defRPr/>
            </a:pPr>
            <a:r>
              <a:rPr lang="en-GB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Two dominant parties; power shifts back and forth between them</a:t>
            </a:r>
          </a:p>
          <a:p>
            <a:pPr marL="342900" indent="-342900" algn="l">
              <a:spcAft>
                <a:spcPts val="1800"/>
              </a:spcAft>
              <a:buFont typeface="Arial" panose="020B0604020202020204" pitchFamily="34" charset="0"/>
              <a:buChar char="•"/>
              <a:defRPr/>
            </a:pPr>
            <a:r>
              <a:rPr lang="en-GB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Members of Congress selected from single-member electoral districts</a:t>
            </a:r>
          </a:p>
          <a:p>
            <a:pPr marL="342900" indent="-342900" algn="l">
              <a:spcAft>
                <a:spcPts val="1800"/>
              </a:spcAft>
              <a:buFont typeface="Arial" panose="020B0604020202020204" pitchFamily="34" charset="0"/>
              <a:buChar char="•"/>
              <a:defRPr/>
            </a:pPr>
            <a:r>
              <a:rPr lang="en-GB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Democrats and Republicans largest vote getter in nearly all districts</a:t>
            </a:r>
          </a:p>
          <a:p>
            <a:pPr marL="342900" indent="-342900" algn="l">
              <a:spcAft>
                <a:spcPts val="1800"/>
              </a:spcAft>
              <a:buFont typeface="Arial" panose="020B0604020202020204" pitchFamily="34" charset="0"/>
              <a:buChar char="•"/>
              <a:defRPr/>
            </a:pPr>
            <a:r>
              <a:rPr lang="en-GB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American parties are weak with decentralized organization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E6019C-8442-F1CE-E6C0-5DF733105A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F8D8C4-A5B5-4F64-B8F4-965ED6D1EF6C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17649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914400" y="304800"/>
            <a:ext cx="7315200" cy="838200"/>
          </a:xfrm>
          <a:ln w="28575">
            <a:solidFill>
              <a:schemeClr val="accent1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en-US" altLang="en-US" sz="2800" dirty="0">
                <a:solidFill>
                  <a:srgbClr val="C00000"/>
                </a:solidFill>
                <a:latin typeface="+mn-lt"/>
              </a:rPr>
              <a:t>The British Party System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524000"/>
            <a:ext cx="7315200" cy="4114800"/>
          </a:xfrm>
        </p:spPr>
        <p:txBody>
          <a:bodyPr/>
          <a:lstStyle/>
          <a:p>
            <a:pPr marL="342900" indent="-342900" algn="l">
              <a:spcAft>
                <a:spcPts val="1800"/>
              </a:spcAft>
              <a:buFont typeface="Arial" panose="020B0604020202020204" pitchFamily="34" charset="0"/>
              <a:buChar char="•"/>
              <a:defRPr/>
            </a:pPr>
            <a:r>
              <a:rPr lang="en-GB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Most of 20</a:t>
            </a:r>
            <a:r>
              <a:rPr lang="en-GB" sz="2200" baseline="30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th</a:t>
            </a:r>
            <a:r>
              <a:rPr lang="en-GB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Century: A “two-and-a-half” party system with Conservative, Labour, Liberals</a:t>
            </a:r>
          </a:p>
          <a:p>
            <a:pPr marL="342900" indent="-342900" algn="l">
              <a:spcAft>
                <a:spcPts val="1800"/>
              </a:spcAft>
              <a:buFont typeface="Arial" panose="020B0604020202020204" pitchFamily="34" charset="0"/>
              <a:buChar char="•"/>
              <a:defRPr/>
            </a:pPr>
            <a:r>
              <a:rPr lang="en-GB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Today: party choices have expanded: regional parties, extreme parties</a:t>
            </a:r>
          </a:p>
          <a:p>
            <a:pPr marL="342900" indent="-342900" algn="l">
              <a:spcAft>
                <a:spcPts val="1800"/>
              </a:spcAft>
              <a:buFont typeface="Arial" panose="020B0604020202020204" pitchFamily="34" charset="0"/>
              <a:buChar char="•"/>
              <a:defRPr/>
            </a:pPr>
            <a:r>
              <a:rPr lang="en-GB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Members of Parliament selected from single-member electoral districts</a:t>
            </a:r>
          </a:p>
          <a:p>
            <a:pPr marL="342900" indent="-342900" algn="l">
              <a:spcAft>
                <a:spcPts val="1800"/>
              </a:spcAft>
              <a:buFont typeface="Arial" panose="020B0604020202020204" pitchFamily="34" charset="0"/>
              <a:buChar char="•"/>
              <a:defRPr/>
            </a:pPr>
            <a:r>
              <a:rPr lang="en-GB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British parties are strong and disciplined with centralized organization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8F30C2-9AA3-9307-58C2-06A67DD43C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F8D8C4-A5B5-4F64-B8F4-965ED6D1EF6C}" type="slidenum">
              <a:rPr lang="en-US" altLang="en-US" smtClean="0"/>
              <a:pPr>
                <a:defRPr/>
              </a:pPr>
              <a:t>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675988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914400" y="304800"/>
            <a:ext cx="7467600" cy="838200"/>
          </a:xfrm>
          <a:ln w="28575">
            <a:solidFill>
              <a:schemeClr val="accent1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en-US" altLang="en-US" sz="2800" dirty="0">
                <a:solidFill>
                  <a:srgbClr val="C00000"/>
                </a:solidFill>
                <a:latin typeface="+mn-lt"/>
              </a:rPr>
              <a:t>The French Party System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295400"/>
            <a:ext cx="7467600" cy="4648200"/>
          </a:xfrm>
        </p:spPr>
        <p:txBody>
          <a:bodyPr/>
          <a:lstStyle/>
          <a:p>
            <a:pPr marL="342900" indent="-342900" algn="l">
              <a:spcAft>
                <a:spcPts val="1800"/>
              </a:spcAft>
              <a:buFont typeface="Arial" panose="020B0604020202020204" pitchFamily="34" charset="0"/>
              <a:buChar char="•"/>
              <a:defRPr/>
            </a:pPr>
            <a:r>
              <a:rPr lang="en-GB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A multiparty system with large menu of choice for citizens</a:t>
            </a:r>
          </a:p>
          <a:p>
            <a:pPr marL="342900" indent="-342900" algn="l">
              <a:spcAft>
                <a:spcPts val="1800"/>
              </a:spcAft>
              <a:buFont typeface="Arial" panose="020B0604020202020204" pitchFamily="34" charset="0"/>
              <a:buChar char="•"/>
              <a:defRPr/>
            </a:pPr>
            <a:r>
              <a:rPr lang="en-GB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Most of 20</a:t>
            </a:r>
            <a:r>
              <a:rPr lang="en-GB" sz="2000" baseline="30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th</a:t>
            </a:r>
            <a:r>
              <a:rPr lang="en-GB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Century: party competition in two blocs: on </a:t>
            </a:r>
            <a:r>
              <a:rPr lang="en-GB" sz="2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center</a:t>
            </a:r>
            <a:r>
              <a:rPr lang="en-GB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-right and </a:t>
            </a:r>
            <a:r>
              <a:rPr lang="en-GB" sz="2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center</a:t>
            </a:r>
            <a:r>
              <a:rPr lang="en-GB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-left</a:t>
            </a:r>
          </a:p>
          <a:p>
            <a:pPr marL="342900" indent="-342900" algn="l">
              <a:spcAft>
                <a:spcPts val="1800"/>
              </a:spcAft>
              <a:buFont typeface="Arial" panose="020B0604020202020204" pitchFamily="34" charset="0"/>
              <a:buChar char="•"/>
              <a:defRPr/>
            </a:pPr>
            <a:r>
              <a:rPr lang="en-GB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Today: fragmented system with old parties on </a:t>
            </a:r>
            <a:r>
              <a:rPr lang="en-GB" sz="2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center</a:t>
            </a:r>
            <a:r>
              <a:rPr lang="en-GB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-right (Gaullists) and </a:t>
            </a:r>
            <a:r>
              <a:rPr lang="en-GB" sz="2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center</a:t>
            </a:r>
            <a:r>
              <a:rPr lang="en-GB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-left (Socialists) in decline.</a:t>
            </a:r>
          </a:p>
          <a:p>
            <a:pPr marL="342900" indent="-342900" algn="l">
              <a:spcAft>
                <a:spcPts val="1800"/>
              </a:spcAft>
              <a:buFont typeface="Arial" panose="020B0604020202020204" pitchFamily="34" charset="0"/>
              <a:buChar char="•"/>
              <a:defRPr/>
            </a:pPr>
            <a:r>
              <a:rPr lang="en-GB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Two-tour electoral system. Candidates compete in single-member districts in first round; if none wins majority, second round picks winner by plurality.</a:t>
            </a:r>
          </a:p>
          <a:p>
            <a:pPr marL="342900" indent="-342900" algn="l">
              <a:spcAft>
                <a:spcPts val="1800"/>
              </a:spcAft>
              <a:buFont typeface="Arial" panose="020B0604020202020204" pitchFamily="34" charset="0"/>
              <a:buChar char="•"/>
              <a:defRPr/>
            </a:pPr>
            <a:r>
              <a:rPr lang="en-GB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Party system more personalized, less institutionalized compared to European </a:t>
            </a:r>
            <a:r>
              <a:rPr lang="en-GB" sz="2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neighbors</a:t>
            </a:r>
            <a:r>
              <a:rPr lang="en-GB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F61A3A-6B36-3C14-D785-4185B1F05C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F8D8C4-A5B5-4F64-B8F4-965ED6D1EF6C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15870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838200" y="304800"/>
            <a:ext cx="7543800" cy="838200"/>
          </a:xfrm>
          <a:ln w="28575">
            <a:solidFill>
              <a:schemeClr val="accent1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en-US" altLang="en-US" sz="2800" dirty="0">
                <a:solidFill>
                  <a:srgbClr val="C00000"/>
                </a:solidFill>
                <a:latin typeface="+mn-lt"/>
              </a:rPr>
              <a:t>The German Party System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1524000"/>
            <a:ext cx="7543800" cy="3657600"/>
          </a:xfrm>
        </p:spPr>
        <p:txBody>
          <a:bodyPr/>
          <a:lstStyle/>
          <a:p>
            <a:pPr marL="342900" indent="-342900" algn="l">
              <a:spcAft>
                <a:spcPts val="1800"/>
              </a:spcAft>
              <a:buFont typeface="Arial" panose="020B0604020202020204" pitchFamily="34" charset="0"/>
              <a:buChar char="•"/>
              <a:defRPr/>
            </a:pPr>
            <a:r>
              <a:rPr lang="en-GB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A multiparty system; larger menu of choice for citizens</a:t>
            </a:r>
          </a:p>
          <a:p>
            <a:pPr marL="342900" indent="-342900" algn="l">
              <a:spcAft>
                <a:spcPts val="1800"/>
              </a:spcAft>
              <a:buFont typeface="Arial" panose="020B0604020202020204" pitchFamily="34" charset="0"/>
              <a:buChar char="•"/>
              <a:defRPr/>
            </a:pPr>
            <a:r>
              <a:rPr lang="en-GB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Electoral system is a mix of single member districts for candidates (first vote, or </a:t>
            </a:r>
            <a:r>
              <a:rPr lang="en-GB" sz="2200" i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Erststimme</a:t>
            </a:r>
            <a:r>
              <a:rPr lang="en-GB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) and multi-member districts from party lists (second vote, or </a:t>
            </a:r>
            <a:r>
              <a:rPr lang="en-GB" sz="2200" i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Zweitstimme</a:t>
            </a:r>
            <a:r>
              <a:rPr lang="en-GB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).</a:t>
            </a:r>
          </a:p>
          <a:p>
            <a:pPr marL="342900" indent="-342900" algn="l">
              <a:spcAft>
                <a:spcPts val="1800"/>
              </a:spcAft>
              <a:buFont typeface="Arial" panose="020B0604020202020204" pitchFamily="34" charset="0"/>
              <a:buChar char="•"/>
              <a:defRPr/>
            </a:pPr>
            <a:r>
              <a:rPr lang="en-GB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Public financing of campaigns, free access to media creates more level playing field</a:t>
            </a:r>
          </a:p>
          <a:p>
            <a:pPr marL="342900" indent="-342900" algn="l">
              <a:spcAft>
                <a:spcPts val="1800"/>
              </a:spcAft>
              <a:buFont typeface="Arial" panose="020B0604020202020204" pitchFamily="34" charset="0"/>
              <a:buChar char="•"/>
              <a:defRPr/>
            </a:pPr>
            <a:r>
              <a:rPr lang="en-GB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“Party government”: parties organize Bundestag activities and majority selects federal chancellor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D6F734-009C-CE3C-11A1-4BF86DD8C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F8D8C4-A5B5-4F64-B8F4-965ED6D1EF6C}" type="slidenum">
              <a:rPr lang="en-US" altLang="en-US" smtClean="0"/>
              <a:pPr>
                <a:defRPr/>
              </a:pPr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96892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7A318536-DB46-5E9C-0A6E-71B4196BF2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0463371"/>
              </p:ext>
            </p:extLst>
          </p:nvPr>
        </p:nvGraphicFramePr>
        <p:xfrm>
          <a:off x="661481" y="1109829"/>
          <a:ext cx="7796717" cy="54451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51471">
                  <a:extLst>
                    <a:ext uri="{9D8B030D-6E8A-4147-A177-3AD203B41FA5}">
                      <a16:colId xmlns:a16="http://schemas.microsoft.com/office/drawing/2014/main" val="506167175"/>
                    </a:ext>
                  </a:extLst>
                </a:gridCol>
                <a:gridCol w="771537">
                  <a:extLst>
                    <a:ext uri="{9D8B030D-6E8A-4147-A177-3AD203B41FA5}">
                      <a16:colId xmlns:a16="http://schemas.microsoft.com/office/drawing/2014/main" val="790503790"/>
                    </a:ext>
                  </a:extLst>
                </a:gridCol>
                <a:gridCol w="737053">
                  <a:extLst>
                    <a:ext uri="{9D8B030D-6E8A-4147-A177-3AD203B41FA5}">
                      <a16:colId xmlns:a16="http://schemas.microsoft.com/office/drawing/2014/main" val="2329087023"/>
                    </a:ext>
                  </a:extLst>
                </a:gridCol>
                <a:gridCol w="562650">
                  <a:extLst>
                    <a:ext uri="{9D8B030D-6E8A-4147-A177-3AD203B41FA5}">
                      <a16:colId xmlns:a16="http://schemas.microsoft.com/office/drawing/2014/main" val="2058650208"/>
                    </a:ext>
                  </a:extLst>
                </a:gridCol>
                <a:gridCol w="226592">
                  <a:extLst>
                    <a:ext uri="{9D8B030D-6E8A-4147-A177-3AD203B41FA5}">
                      <a16:colId xmlns:a16="http://schemas.microsoft.com/office/drawing/2014/main" val="1545733423"/>
                    </a:ext>
                  </a:extLst>
                </a:gridCol>
                <a:gridCol w="1300601">
                  <a:extLst>
                    <a:ext uri="{9D8B030D-6E8A-4147-A177-3AD203B41FA5}">
                      <a16:colId xmlns:a16="http://schemas.microsoft.com/office/drawing/2014/main" val="151095662"/>
                    </a:ext>
                  </a:extLst>
                </a:gridCol>
                <a:gridCol w="1446813">
                  <a:extLst>
                    <a:ext uri="{9D8B030D-6E8A-4147-A177-3AD203B41FA5}">
                      <a16:colId xmlns:a16="http://schemas.microsoft.com/office/drawing/2014/main" val="2041980092"/>
                    </a:ext>
                  </a:extLst>
                </a:gridCol>
              </a:tblGrid>
              <a:tr h="142859">
                <a:tc>
                  <a:txBody>
                    <a:bodyPr/>
                    <a:lstStyle/>
                    <a:p>
                      <a:pPr marL="0" marR="0" algn="l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1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Party</a:t>
                      </a:r>
                    </a:p>
                  </a:txBody>
                  <a:tcPr marL="40581" marR="40581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1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Year start</a:t>
                      </a:r>
                    </a:p>
                  </a:txBody>
                  <a:tcPr marL="40581" marR="40581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1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Pct votes</a:t>
                      </a:r>
                    </a:p>
                  </a:txBody>
                  <a:tcPr marL="40581" marR="40581" marT="0" marB="0"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No.     Seats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marL="40581" marR="40581" marT="0" marB="0"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1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Party </a:t>
                      </a:r>
                    </a:p>
                    <a:p>
                      <a:pPr marL="0" marR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1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Structure</a:t>
                      </a:r>
                    </a:p>
                  </a:txBody>
                  <a:tcPr marL="40581" marR="40581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1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Party </a:t>
                      </a:r>
                    </a:p>
                    <a:p>
                      <a:pPr marL="0" marR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1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Structure</a:t>
                      </a:r>
                    </a:p>
                  </a:txBody>
                  <a:tcPr marL="40581" marR="40581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1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Years in Government, 1977-2024</a:t>
                      </a:r>
                    </a:p>
                  </a:txBody>
                  <a:tcPr marL="40581" marR="40581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3759838"/>
                  </a:ext>
                </a:extLst>
              </a:tr>
              <a:tr h="142859"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kern="100" dirty="0">
                          <a:effectLst/>
                          <a:latin typeface="+mn-lt"/>
                        </a:rPr>
                        <a:t>United States (2024)</a:t>
                      </a:r>
                      <a:endParaRPr lang="en-US" sz="1800" b="1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/>
                </a:tc>
                <a:tc hMerge="1"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/>
                </a:tc>
                <a:extLst>
                  <a:ext uri="{0D108BD9-81ED-4DB2-BD59-A6C34878D82A}">
                    <a16:rowId xmlns:a16="http://schemas.microsoft.com/office/drawing/2014/main" val="2093745803"/>
                  </a:ext>
                </a:extLst>
              </a:tr>
              <a:tr h="142859">
                <a:tc>
                  <a:txBody>
                    <a:bodyPr/>
                    <a:lstStyle/>
                    <a:p>
                      <a:pPr marL="0" marR="0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kern="100" dirty="0">
                          <a:effectLst/>
                          <a:latin typeface="+mn-lt"/>
                        </a:rPr>
                        <a:t>Democrats (Dem)</a:t>
                      </a:r>
                      <a:endParaRPr lang="en-US" sz="18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kern="100">
                          <a:effectLst/>
                          <a:latin typeface="+mn-lt"/>
                        </a:rPr>
                        <a:t>1832</a:t>
                      </a:r>
                      <a:endParaRPr lang="en-US" sz="1800" kern="1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kern="100" dirty="0">
                          <a:effectLst/>
                          <a:latin typeface="+mn-lt"/>
                        </a:rPr>
                        <a:t>47.2</a:t>
                      </a:r>
                      <a:endParaRPr lang="en-US" sz="18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kern="100" dirty="0">
                          <a:effectLst/>
                          <a:latin typeface="+mn-lt"/>
                        </a:rPr>
                        <a:t>215</a:t>
                      </a:r>
                      <a:endParaRPr lang="en-US" sz="18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kern="100" dirty="0">
                          <a:effectLst/>
                          <a:latin typeface="+mn-lt"/>
                        </a:rPr>
                        <a:t>Decentralized</a:t>
                      </a:r>
                      <a:endParaRPr lang="en-US" sz="18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GB" sz="1800" kern="100" dirty="0">
                          <a:effectLst/>
                          <a:latin typeface="+mn-lt"/>
                        </a:rPr>
                        <a:t>19 </a:t>
                      </a:r>
                      <a:endParaRPr lang="en-US" sz="18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5044303"/>
                  </a:ext>
                </a:extLst>
              </a:tr>
              <a:tr h="142859">
                <a:tc>
                  <a:txBody>
                    <a:bodyPr/>
                    <a:lstStyle/>
                    <a:p>
                      <a:pPr marL="0" marR="0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kern="100" dirty="0">
                          <a:effectLst/>
                          <a:latin typeface="+mn-lt"/>
                        </a:rPr>
                        <a:t>Republicans (Rep)</a:t>
                      </a:r>
                      <a:endParaRPr lang="en-US" sz="18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kern="100" dirty="0">
                          <a:effectLst/>
                          <a:latin typeface="+mn-lt"/>
                        </a:rPr>
                        <a:t>1856</a:t>
                      </a:r>
                      <a:endParaRPr lang="en-US" sz="18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kern="100" dirty="0">
                          <a:effectLst/>
                          <a:latin typeface="+mn-lt"/>
                        </a:rPr>
                        <a:t> 49.8</a:t>
                      </a:r>
                      <a:endParaRPr lang="en-US" sz="18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kern="100" dirty="0">
                          <a:effectLst/>
                          <a:latin typeface="+mn-lt"/>
                        </a:rPr>
                        <a:t>220</a:t>
                      </a:r>
                      <a:endParaRPr lang="en-US" sz="18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kern="100" dirty="0">
                          <a:effectLst/>
                          <a:latin typeface="+mn-lt"/>
                        </a:rPr>
                        <a:t>Decentralized</a:t>
                      </a:r>
                      <a:endParaRPr lang="en-US" sz="18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GB" sz="1800" kern="100" dirty="0">
                          <a:effectLst/>
                          <a:latin typeface="+mn-lt"/>
                        </a:rPr>
                        <a:t>21 </a:t>
                      </a:r>
                    </a:p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endParaRPr lang="en-US" sz="18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8263278"/>
                  </a:ext>
                </a:extLst>
              </a:tr>
              <a:tr h="142859">
                <a:tc gridSpan="7">
                  <a:txBody>
                    <a:bodyPr/>
                    <a:lstStyle/>
                    <a:p>
                      <a:pPr marL="0" marR="0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1" kern="100" dirty="0">
                          <a:effectLst/>
                          <a:latin typeface="+mn-lt"/>
                        </a:rPr>
                        <a:t>Great Britain (2024)</a:t>
                      </a:r>
                      <a:r>
                        <a:rPr lang="en-US" sz="1800" b="1" kern="100" dirty="0">
                          <a:effectLst/>
                          <a:latin typeface="+mn-lt"/>
                        </a:rPr>
                        <a:t> </a:t>
                      </a:r>
                      <a:endParaRPr lang="en-US" sz="1800" b="1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/>
                </a:tc>
                <a:extLst>
                  <a:ext uri="{0D108BD9-81ED-4DB2-BD59-A6C34878D82A}">
                    <a16:rowId xmlns:a16="http://schemas.microsoft.com/office/drawing/2014/main" val="2355463975"/>
                  </a:ext>
                </a:extLst>
              </a:tr>
              <a:tr h="142859">
                <a:tc>
                  <a:txBody>
                    <a:bodyPr/>
                    <a:lstStyle/>
                    <a:p>
                      <a:pPr marL="0" marR="0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kern="100" dirty="0">
                          <a:effectLst/>
                          <a:latin typeface="+mn-lt"/>
                        </a:rPr>
                        <a:t>Labour (Lab)</a:t>
                      </a:r>
                      <a:endParaRPr lang="en-US" sz="18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kern="100">
                          <a:effectLst/>
                          <a:latin typeface="+mn-lt"/>
                        </a:rPr>
                        <a:t>1900</a:t>
                      </a:r>
                      <a:endParaRPr lang="en-US" sz="1800" kern="1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kern="100" dirty="0">
                          <a:effectLst/>
                          <a:latin typeface="+mn-lt"/>
                        </a:rPr>
                        <a:t> 33.7</a:t>
                      </a:r>
                      <a:endParaRPr lang="en-US" sz="18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kern="100" dirty="0">
                          <a:effectLst/>
                          <a:latin typeface="+mn-lt"/>
                        </a:rPr>
                        <a:t>412</a:t>
                      </a:r>
                      <a:endParaRPr lang="en-US" sz="18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kern="100" dirty="0">
                          <a:effectLst/>
                          <a:latin typeface="+mn-lt"/>
                        </a:rPr>
                        <a:t>Centralized</a:t>
                      </a:r>
                      <a:endParaRPr lang="en-US" sz="18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GB" sz="1800" kern="100" dirty="0">
                          <a:effectLst/>
                          <a:latin typeface="+mn-lt"/>
                        </a:rPr>
                        <a:t>15</a:t>
                      </a:r>
                      <a:endParaRPr lang="en-US" sz="18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538414"/>
                  </a:ext>
                </a:extLst>
              </a:tr>
              <a:tr h="142859">
                <a:tc>
                  <a:txBody>
                    <a:bodyPr/>
                    <a:lstStyle/>
                    <a:p>
                      <a:pPr marL="0" marR="0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Green Party</a:t>
                      </a:r>
                    </a:p>
                  </a:txBody>
                  <a:tcPr marL="40581" marR="40581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1990</a:t>
                      </a:r>
                    </a:p>
                  </a:txBody>
                  <a:tcPr marL="40581" marR="40581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6.7</a:t>
                      </a:r>
                    </a:p>
                  </a:txBody>
                  <a:tcPr marL="40581" marR="40581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40581" marR="40581" marT="0" marB="0"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Mixed</a:t>
                      </a:r>
                    </a:p>
                  </a:txBody>
                  <a:tcPr marL="40581" marR="40581" marT="0" marB="0"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800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40581" marR="40581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1347644"/>
                  </a:ext>
                </a:extLst>
              </a:tr>
              <a:tr h="142859">
                <a:tc>
                  <a:txBody>
                    <a:bodyPr/>
                    <a:lstStyle/>
                    <a:p>
                      <a:pPr marL="0" marR="0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kern="100" dirty="0">
                          <a:effectLst/>
                          <a:latin typeface="+mn-lt"/>
                        </a:rPr>
                        <a:t>Liberal Democrats (LibDem)</a:t>
                      </a:r>
                      <a:endParaRPr lang="en-US" sz="18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kern="100" dirty="0">
                          <a:effectLst/>
                          <a:latin typeface="+mn-lt"/>
                        </a:rPr>
                        <a:t>1987</a:t>
                      </a:r>
                      <a:endParaRPr lang="en-US" sz="18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kern="100" dirty="0">
                          <a:effectLst/>
                          <a:latin typeface="+mn-lt"/>
                        </a:rPr>
                        <a:t> 12.2</a:t>
                      </a:r>
                      <a:endParaRPr lang="en-US" sz="18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kern="100" dirty="0">
                          <a:effectLst/>
                          <a:latin typeface="+mn-lt"/>
                        </a:rPr>
                        <a:t>72 </a:t>
                      </a:r>
                      <a:endParaRPr lang="en-US" sz="18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kern="100" dirty="0">
                          <a:effectLst/>
                          <a:latin typeface="+mn-lt"/>
                        </a:rPr>
                        <a:t>Decentralized</a:t>
                      </a:r>
                      <a:endParaRPr lang="en-US" sz="18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GB" sz="1800" kern="100" dirty="0">
                          <a:effectLst/>
                          <a:latin typeface="+mn-lt"/>
                        </a:rPr>
                        <a:t>2</a:t>
                      </a:r>
                      <a:endParaRPr lang="en-US" sz="18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0070884"/>
                  </a:ext>
                </a:extLst>
              </a:tr>
              <a:tr h="142859">
                <a:tc>
                  <a:txBody>
                    <a:bodyPr/>
                    <a:lstStyle/>
                    <a:p>
                      <a:pPr marL="0" marR="0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kern="100" dirty="0">
                          <a:effectLst/>
                          <a:latin typeface="+mn-lt"/>
                        </a:rPr>
                        <a:t>Conservatives (Con)</a:t>
                      </a:r>
                      <a:endParaRPr lang="en-US" sz="18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kern="100" dirty="0">
                          <a:effectLst/>
                          <a:latin typeface="+mn-lt"/>
                        </a:rPr>
                        <a:t>1830</a:t>
                      </a:r>
                      <a:endParaRPr lang="en-US" sz="18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kern="100" dirty="0">
                          <a:effectLst/>
                          <a:latin typeface="+mn-lt"/>
                        </a:rPr>
                        <a:t> 23.7</a:t>
                      </a:r>
                      <a:endParaRPr lang="en-US" sz="18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kern="100" dirty="0">
                          <a:effectLst/>
                          <a:latin typeface="+mn-lt"/>
                        </a:rPr>
                        <a:t>121 </a:t>
                      </a:r>
                      <a:endParaRPr lang="en-US" sz="18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kern="100" dirty="0">
                          <a:effectLst/>
                          <a:latin typeface="+mn-lt"/>
                        </a:rPr>
                        <a:t>Mixed</a:t>
                      </a:r>
                      <a:endParaRPr lang="en-US" sz="18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GB" sz="1800" kern="100" dirty="0">
                          <a:effectLst/>
                          <a:latin typeface="+mn-lt"/>
                        </a:rPr>
                        <a:t>32</a:t>
                      </a:r>
                      <a:endParaRPr lang="en-US" sz="18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9171218"/>
                  </a:ext>
                </a:extLst>
              </a:tr>
              <a:tr h="142859">
                <a:tc>
                  <a:txBody>
                    <a:bodyPr/>
                    <a:lstStyle/>
                    <a:p>
                      <a:pPr marL="0" marR="0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Reform</a:t>
                      </a:r>
                    </a:p>
                  </a:txBody>
                  <a:tcPr marL="40581" marR="40581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2018</a:t>
                      </a:r>
                    </a:p>
                  </a:txBody>
                  <a:tcPr marL="40581" marR="40581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14.3</a:t>
                      </a:r>
                    </a:p>
                  </a:txBody>
                  <a:tcPr marL="40581" marR="40581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40581" marR="40581" marT="0" marB="0"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Personalistic</a:t>
                      </a:r>
                    </a:p>
                  </a:txBody>
                  <a:tcPr marL="40581" marR="40581" marT="0" marB="0"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800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40581" marR="40581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4939303"/>
                  </a:ext>
                </a:extLst>
              </a:tr>
              <a:tr h="142859">
                <a:tc>
                  <a:txBody>
                    <a:bodyPr/>
                    <a:lstStyle/>
                    <a:p>
                      <a:pPr marL="0" marR="0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kern="100" dirty="0">
                          <a:effectLst/>
                          <a:latin typeface="+mn-lt"/>
                        </a:rPr>
                        <a:t>Scottish National Party (SNP)</a:t>
                      </a:r>
                      <a:endParaRPr lang="en-US" sz="18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kern="100" dirty="0">
                          <a:effectLst/>
                          <a:latin typeface="+mn-lt"/>
                        </a:rPr>
                        <a:t>1934</a:t>
                      </a:r>
                      <a:endParaRPr lang="en-US" sz="18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kern="100" dirty="0">
                          <a:effectLst/>
                          <a:latin typeface="+mn-lt"/>
                        </a:rPr>
                        <a:t> 2.5</a:t>
                      </a:r>
                      <a:endParaRPr lang="en-US" sz="18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kern="100" dirty="0">
                          <a:effectLst/>
                          <a:latin typeface="+mn-lt"/>
                        </a:rPr>
                        <a:t>9 </a:t>
                      </a:r>
                      <a:endParaRPr lang="en-US" sz="18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kern="100" dirty="0">
                          <a:effectLst/>
                          <a:latin typeface="+mn-lt"/>
                        </a:rPr>
                        <a:t>Mixed</a:t>
                      </a:r>
                      <a:endParaRPr lang="en-US" sz="18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800" kern="100" dirty="0">
                          <a:effectLst/>
                          <a:latin typeface="+mn-lt"/>
                        </a:rPr>
                        <a:t>0</a:t>
                      </a:r>
                      <a:endParaRPr lang="en-US" sz="18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33034000"/>
                  </a:ext>
                </a:extLst>
              </a:tr>
              <a:tr h="142859">
                <a:tc>
                  <a:txBody>
                    <a:bodyPr/>
                    <a:lstStyle/>
                    <a:p>
                      <a:pPr marL="0" marR="0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kern="100" dirty="0">
                          <a:effectLst/>
                          <a:latin typeface="+mn-lt"/>
                        </a:rPr>
                        <a:t>Other parties</a:t>
                      </a:r>
                      <a:endParaRPr lang="en-US" sz="18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  <a:latin typeface="+mn-lt"/>
                        </a:rPr>
                        <a:t> </a:t>
                      </a:r>
                      <a:endParaRPr lang="en-US" sz="18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kern="100" dirty="0">
                          <a:effectLst/>
                          <a:latin typeface="+mn-lt"/>
                        </a:rPr>
                        <a:t> 6.9</a:t>
                      </a:r>
                      <a:endParaRPr lang="en-US" sz="18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kern="100" dirty="0">
                          <a:effectLst/>
                          <a:latin typeface="+mn-lt"/>
                        </a:rPr>
                        <a:t>27 </a:t>
                      </a:r>
                      <a:endParaRPr lang="en-US" sz="18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GB" sz="1800" kern="100" dirty="0">
                          <a:effectLst/>
                          <a:latin typeface="+mn-lt"/>
                        </a:rPr>
                        <a:t>0</a:t>
                      </a:r>
                      <a:endParaRPr lang="en-US" sz="180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1" marR="40581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6652150"/>
                  </a:ext>
                </a:extLst>
              </a:tr>
            </a:tbl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id="{E2782F16-4367-4659-D061-2633CCEEED7F}"/>
              </a:ext>
            </a:extLst>
          </p:cNvPr>
          <p:cNvSpPr txBox="1">
            <a:spLocks/>
          </p:cNvSpPr>
          <p:nvPr/>
        </p:nvSpPr>
        <p:spPr>
          <a:xfrm>
            <a:off x="673640" y="136525"/>
            <a:ext cx="7772400" cy="53340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2800" dirty="0">
                <a:solidFill>
                  <a:srgbClr val="C00000"/>
                </a:solidFill>
                <a:latin typeface="+mn-lt"/>
              </a:rPr>
              <a:t>Party Systems: The US and Great Britain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D16244-744E-FE7F-2FC5-836F3DFB2A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784F91-5DCE-437B-8546-1D628699728B}" type="slidenum">
              <a:rPr lang="en-US" altLang="en-US" smtClean="0"/>
              <a:pPr>
                <a:defRPr/>
              </a:pPr>
              <a:t>9</a:t>
            </a:fld>
            <a:endParaRPr lang="en-US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85A9A41-6F4E-68A0-019D-139AB9E11C58}"/>
              </a:ext>
            </a:extLst>
          </p:cNvPr>
          <p:cNvSpPr txBox="1"/>
          <p:nvPr/>
        </p:nvSpPr>
        <p:spPr>
          <a:xfrm>
            <a:off x="673641" y="680170"/>
            <a:ext cx="777240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en-US" sz="2000" dirty="0">
                <a:latin typeface="+mn-lt"/>
              </a:rPr>
              <a:t>Party systems vary in the number of parties and their characteristics</a:t>
            </a:r>
            <a:endParaRPr lang="en-US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586456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1152</TotalTime>
  <Words>1047</Words>
  <Application>Microsoft Office PowerPoint</Application>
  <PresentationFormat>On-screen Show (4:3)</PresentationFormat>
  <Paragraphs>272</Paragraphs>
  <Slides>18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Aptos</vt:lpstr>
      <vt:lpstr>Arial</vt:lpstr>
      <vt:lpstr>Calibri</vt:lpstr>
      <vt:lpstr>Times New Roman</vt:lpstr>
      <vt:lpstr>Office Theme</vt:lpstr>
      <vt:lpstr>Chapter 7</vt:lpstr>
      <vt:lpstr>PowerPoint Presentation</vt:lpstr>
      <vt:lpstr>Political Parties &amp; Democracy</vt:lpstr>
      <vt:lpstr>The History of Party Systems</vt:lpstr>
      <vt:lpstr>The American Party System</vt:lpstr>
      <vt:lpstr>The British Party System</vt:lpstr>
      <vt:lpstr>The French Party System</vt:lpstr>
      <vt:lpstr>The German Party System</vt:lpstr>
      <vt:lpstr>PowerPoint Presentation</vt:lpstr>
      <vt:lpstr>PowerPoint Presentation</vt:lpstr>
      <vt:lpstr>The Structure of Political Space</vt:lpstr>
      <vt:lpstr>PowerPoint Presentation</vt:lpstr>
      <vt:lpstr>PowerPoint Presentation</vt:lpstr>
      <vt:lpstr>PowerPoint Presentation</vt:lpstr>
      <vt:lpstr>PowerPoint Presentation</vt:lpstr>
      <vt:lpstr>Party Systems Today</vt:lpstr>
      <vt:lpstr>PowerPoint Presentation</vt:lpstr>
      <vt:lpstr>The End</vt:lpstr>
    </vt:vector>
  </TitlesOfParts>
  <Company>C &amp; M Digitals (P) Ltd.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Administrator</dc:creator>
  <cp:lastModifiedBy>Timothy Hellwig</cp:lastModifiedBy>
  <cp:revision>62</cp:revision>
  <dcterms:created xsi:type="dcterms:W3CDTF">2013-06-20T13:07:33Z</dcterms:created>
  <dcterms:modified xsi:type="dcterms:W3CDTF">2026-02-03T22:39:05Z</dcterms:modified>
</cp:coreProperties>
</file>