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70" r:id="rId2"/>
    <p:sldId id="264" r:id="rId3"/>
    <p:sldId id="271" r:id="rId4"/>
    <p:sldId id="281" r:id="rId5"/>
    <p:sldId id="282" r:id="rId6"/>
    <p:sldId id="284" r:id="rId7"/>
    <p:sldId id="296" r:id="rId8"/>
    <p:sldId id="297" r:id="rId9"/>
    <p:sldId id="298" r:id="rId10"/>
    <p:sldId id="300" r:id="rId11"/>
    <p:sldId id="301" r:id="rId12"/>
    <p:sldId id="285" r:id="rId13"/>
    <p:sldId id="303" r:id="rId14"/>
    <p:sldId id="302" r:id="rId15"/>
    <p:sldId id="286" r:id="rId16"/>
    <p:sldId id="258" r:id="rId17"/>
    <p:sldId id="268" r:id="rId18"/>
    <p:sldId id="291" r:id="rId19"/>
  </p:sldIdLst>
  <p:sldSz cx="9144000" cy="6858000" type="screen4x3"/>
  <p:notesSz cx="6858000" cy="9144000"/>
  <p:photoAlbum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956" autoAdjust="0"/>
  </p:normalViewPr>
  <p:slideViewPr>
    <p:cSldViewPr>
      <p:cViewPr varScale="1">
        <p:scale>
          <a:sx n="91" d="100"/>
          <a:sy n="91" d="100"/>
        </p:scale>
        <p:origin x="79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hellwig\Dropbox\projects\Citizen%20Politics\Ch10_attitudes\tabfigs_citizen_ch1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hellwig\Dropbox\projects\Citizen%20Politics\Ch10_attitudes\tabfigs_citizen_ch10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'fig10.3'!$C$19</c:f>
              <c:strCache>
                <c:ptCount val="1"/>
                <c:pt idx="0">
                  <c:v>USA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'fig10.3'!$B$20:$B$24</c:f>
              <c:strCache>
                <c:ptCount val="5"/>
                <c:pt idx="0">
                  <c:v>Left</c:v>
                </c:pt>
                <c:pt idx="2">
                  <c:v>Center</c:v>
                </c:pt>
                <c:pt idx="4">
                  <c:v>Right</c:v>
                </c:pt>
              </c:strCache>
            </c:strRef>
          </c:cat>
          <c:val>
            <c:numRef>
              <c:f>'fig10.3'!$C$20:$C$24</c:f>
              <c:numCache>
                <c:formatCode>General</c:formatCode>
                <c:ptCount val="5"/>
                <c:pt idx="0">
                  <c:v>1.38</c:v>
                </c:pt>
                <c:pt idx="1">
                  <c:v>7.57</c:v>
                </c:pt>
                <c:pt idx="2">
                  <c:v>36.07</c:v>
                </c:pt>
                <c:pt idx="3">
                  <c:v>74</c:v>
                </c:pt>
                <c:pt idx="4">
                  <c:v>83.58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DC0-44CE-B311-8D2D342D0DBE}"/>
            </c:ext>
          </c:extLst>
        </c:ser>
        <c:ser>
          <c:idx val="1"/>
          <c:order val="1"/>
          <c:tx>
            <c:strRef>
              <c:f>'fig10.3'!$D$19</c:f>
              <c:strCache>
                <c:ptCount val="1"/>
                <c:pt idx="0">
                  <c:v>UK</c:v>
                </c:pt>
              </c:strCache>
            </c:strRef>
          </c:tx>
          <c:spPr>
            <a:ln w="28575" cap="rnd">
              <a:solidFill>
                <a:srgbClr val="FF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'fig10.3'!$B$20:$B$24</c:f>
              <c:strCache>
                <c:ptCount val="5"/>
                <c:pt idx="0">
                  <c:v>Left</c:v>
                </c:pt>
                <c:pt idx="2">
                  <c:v>Center</c:v>
                </c:pt>
                <c:pt idx="4">
                  <c:v>Right</c:v>
                </c:pt>
              </c:strCache>
            </c:strRef>
          </c:cat>
          <c:val>
            <c:numRef>
              <c:f>'fig10.3'!$D$20:$D$24</c:f>
              <c:numCache>
                <c:formatCode>General</c:formatCode>
                <c:ptCount val="5"/>
                <c:pt idx="0">
                  <c:v>5.0599999999999996</c:v>
                </c:pt>
                <c:pt idx="1">
                  <c:v>5.08</c:v>
                </c:pt>
                <c:pt idx="2">
                  <c:v>30.1</c:v>
                </c:pt>
                <c:pt idx="3">
                  <c:v>64.23</c:v>
                </c:pt>
                <c:pt idx="4">
                  <c:v>78.569999999999993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DC0-44CE-B311-8D2D342D0DBE}"/>
            </c:ext>
          </c:extLst>
        </c:ser>
        <c:ser>
          <c:idx val="2"/>
          <c:order val="2"/>
          <c:tx>
            <c:strRef>
              <c:f>'fig10.3'!$E$19</c:f>
              <c:strCache>
                <c:ptCount val="1"/>
                <c:pt idx="0">
                  <c:v>France</c:v>
                </c:pt>
              </c:strCache>
            </c:strRef>
          </c:tx>
          <c:spPr>
            <a:ln w="28575" cap="rnd">
              <a:solidFill>
                <a:srgbClr val="0070C0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'fig10.3'!$B$20:$B$24</c:f>
              <c:strCache>
                <c:ptCount val="5"/>
                <c:pt idx="0">
                  <c:v>Left</c:v>
                </c:pt>
                <c:pt idx="2">
                  <c:v>Center</c:v>
                </c:pt>
                <c:pt idx="4">
                  <c:v>Right</c:v>
                </c:pt>
              </c:strCache>
            </c:strRef>
          </c:cat>
          <c:val>
            <c:numRef>
              <c:f>'fig10.3'!$E$20:$E$24</c:f>
              <c:numCache>
                <c:formatCode>General</c:formatCode>
                <c:ptCount val="5"/>
                <c:pt idx="0">
                  <c:v>10.27</c:v>
                </c:pt>
                <c:pt idx="1">
                  <c:v>17.09</c:v>
                </c:pt>
                <c:pt idx="2">
                  <c:v>44.18</c:v>
                </c:pt>
                <c:pt idx="3">
                  <c:v>49.71</c:v>
                </c:pt>
                <c:pt idx="4">
                  <c:v>80.5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DC0-44CE-B311-8D2D342D0DBE}"/>
            </c:ext>
          </c:extLst>
        </c:ser>
        <c:ser>
          <c:idx val="3"/>
          <c:order val="3"/>
          <c:tx>
            <c:strRef>
              <c:f>'fig10.3'!$F$19</c:f>
              <c:strCache>
                <c:ptCount val="1"/>
                <c:pt idx="0">
                  <c:v>Germany</c:v>
                </c:pt>
              </c:strCache>
            </c:strRef>
          </c:tx>
          <c:spPr>
            <a:ln w="28575" cap="rnd">
              <a:solidFill>
                <a:srgbClr val="FFC000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'fig10.3'!$B$20:$B$24</c:f>
              <c:strCache>
                <c:ptCount val="5"/>
                <c:pt idx="0">
                  <c:v>Left</c:v>
                </c:pt>
                <c:pt idx="2">
                  <c:v>Center</c:v>
                </c:pt>
                <c:pt idx="4">
                  <c:v>Right</c:v>
                </c:pt>
              </c:strCache>
            </c:strRef>
          </c:cat>
          <c:val>
            <c:numRef>
              <c:f>'fig10.3'!$F$20:$F$24</c:f>
              <c:numCache>
                <c:formatCode>General</c:formatCode>
                <c:ptCount val="5"/>
                <c:pt idx="0">
                  <c:v>4.1100000000000003</c:v>
                </c:pt>
                <c:pt idx="1">
                  <c:v>9.24</c:v>
                </c:pt>
                <c:pt idx="2">
                  <c:v>54.36</c:v>
                </c:pt>
                <c:pt idx="3">
                  <c:v>76.73</c:v>
                </c:pt>
                <c:pt idx="4">
                  <c:v>84.8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DC0-44CE-B311-8D2D342D0D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14114687"/>
        <c:axId val="314115167"/>
      </c:lineChart>
      <c:catAx>
        <c:axId val="3141146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4115167"/>
        <c:crosses val="autoZero"/>
        <c:auto val="1"/>
        <c:lblAlgn val="ctr"/>
        <c:lblOffset val="100"/>
        <c:noMultiLvlLbl val="0"/>
      </c:catAx>
      <c:valAx>
        <c:axId val="314115167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>
                    <a:solidFill>
                      <a:schemeClr val="tx1"/>
                    </a:solidFill>
                    <a:latin typeface="+mn-lt"/>
                    <a:cs typeface="Times New Roman" panose="02020603050405020304" pitchFamily="18" charset="0"/>
                  </a:rPr>
                  <a:t>Percent voting</a:t>
                </a:r>
                <a:r>
                  <a:rPr lang="en-US" sz="1800" baseline="0">
                    <a:solidFill>
                      <a:schemeClr val="tx1"/>
                    </a:solidFill>
                    <a:latin typeface="+mn-lt"/>
                    <a:cs typeface="Times New Roman" panose="02020603050405020304" pitchFamily="18" charset="0"/>
                  </a:rPr>
                  <a:t> for Right Party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3141146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'fig10.4'!$C$19</c:f>
              <c:strCache>
                <c:ptCount val="1"/>
                <c:pt idx="0">
                  <c:v>USA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'fig10.4'!$B$20:$B$22</c:f>
              <c:strCache>
                <c:ptCount val="3"/>
                <c:pt idx="0">
                  <c:v>Worse</c:v>
                </c:pt>
                <c:pt idx="1">
                  <c:v>Same</c:v>
                </c:pt>
                <c:pt idx="2">
                  <c:v>Better</c:v>
                </c:pt>
              </c:strCache>
            </c:strRef>
          </c:cat>
          <c:val>
            <c:numRef>
              <c:f>'fig10.4'!$C$20:$C$22</c:f>
              <c:numCache>
                <c:formatCode>General</c:formatCode>
                <c:ptCount val="3"/>
                <c:pt idx="0">
                  <c:v>25.36</c:v>
                </c:pt>
                <c:pt idx="1">
                  <c:v>74.86</c:v>
                </c:pt>
                <c:pt idx="2">
                  <c:v>93.85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F3E-4D42-81F9-2001E9FDF6E4}"/>
            </c:ext>
          </c:extLst>
        </c:ser>
        <c:ser>
          <c:idx val="1"/>
          <c:order val="1"/>
          <c:tx>
            <c:strRef>
              <c:f>'fig10.4'!$D$19</c:f>
              <c:strCache>
                <c:ptCount val="1"/>
                <c:pt idx="0">
                  <c:v>UK</c:v>
                </c:pt>
              </c:strCache>
            </c:strRef>
          </c:tx>
          <c:spPr>
            <a:ln w="28575" cap="rnd">
              <a:solidFill>
                <a:srgbClr val="FF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'fig10.4'!$B$20:$B$22</c:f>
              <c:strCache>
                <c:ptCount val="3"/>
                <c:pt idx="0">
                  <c:v>Worse</c:v>
                </c:pt>
                <c:pt idx="1">
                  <c:v>Same</c:v>
                </c:pt>
                <c:pt idx="2">
                  <c:v>Better</c:v>
                </c:pt>
              </c:strCache>
            </c:strRef>
          </c:cat>
          <c:val>
            <c:numRef>
              <c:f>'fig10.4'!$D$20:$D$22</c:f>
              <c:numCache>
                <c:formatCode>General</c:formatCode>
                <c:ptCount val="3"/>
                <c:pt idx="0">
                  <c:v>12.37</c:v>
                </c:pt>
                <c:pt idx="1">
                  <c:v>14.17</c:v>
                </c:pt>
                <c:pt idx="2">
                  <c:v>21.27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F3E-4D42-81F9-2001E9FDF6E4}"/>
            </c:ext>
          </c:extLst>
        </c:ser>
        <c:ser>
          <c:idx val="2"/>
          <c:order val="2"/>
          <c:tx>
            <c:strRef>
              <c:f>'fig10.4'!$E$19</c:f>
              <c:strCache>
                <c:ptCount val="1"/>
                <c:pt idx="0">
                  <c:v>France</c:v>
                </c:pt>
              </c:strCache>
            </c:strRef>
          </c:tx>
          <c:spPr>
            <a:ln w="28575" cap="rnd">
              <a:solidFill>
                <a:srgbClr val="0070C0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'fig10.4'!$B$20:$B$22</c:f>
              <c:strCache>
                <c:ptCount val="3"/>
                <c:pt idx="0">
                  <c:v>Worse</c:v>
                </c:pt>
                <c:pt idx="1">
                  <c:v>Same</c:v>
                </c:pt>
                <c:pt idx="2">
                  <c:v>Better</c:v>
                </c:pt>
              </c:strCache>
            </c:strRef>
          </c:cat>
          <c:val>
            <c:numRef>
              <c:f>'fig10.4'!$E$20:$E$22</c:f>
              <c:numCache>
                <c:formatCode>General</c:formatCode>
                <c:ptCount val="3"/>
                <c:pt idx="0">
                  <c:v>19.21</c:v>
                </c:pt>
                <c:pt idx="1">
                  <c:v>27.29</c:v>
                </c:pt>
                <c:pt idx="2">
                  <c:v>44.15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F3E-4D42-81F9-2001E9FDF6E4}"/>
            </c:ext>
          </c:extLst>
        </c:ser>
        <c:ser>
          <c:idx val="3"/>
          <c:order val="3"/>
          <c:tx>
            <c:strRef>
              <c:f>'fig10.4'!$F$19</c:f>
              <c:strCache>
                <c:ptCount val="1"/>
                <c:pt idx="0">
                  <c:v>Germany</c:v>
                </c:pt>
              </c:strCache>
            </c:strRef>
          </c:tx>
          <c:spPr>
            <a:ln w="28575" cap="rnd">
              <a:solidFill>
                <a:srgbClr val="FFC000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'fig10.4'!$B$20:$B$22</c:f>
              <c:strCache>
                <c:ptCount val="3"/>
                <c:pt idx="0">
                  <c:v>Worse</c:v>
                </c:pt>
                <c:pt idx="1">
                  <c:v>Same</c:v>
                </c:pt>
                <c:pt idx="2">
                  <c:v>Better</c:v>
                </c:pt>
              </c:strCache>
            </c:strRef>
          </c:cat>
          <c:val>
            <c:numRef>
              <c:f>'fig10.4'!$F$20:$F$22</c:f>
              <c:numCache>
                <c:formatCode>General</c:formatCode>
                <c:ptCount val="3"/>
                <c:pt idx="0">
                  <c:v>31.78</c:v>
                </c:pt>
                <c:pt idx="1">
                  <c:v>46.66</c:v>
                </c:pt>
                <c:pt idx="2">
                  <c:v>51.69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F3E-4D42-81F9-2001E9FDF6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14114687"/>
        <c:axId val="314115167"/>
      </c:lineChart>
      <c:catAx>
        <c:axId val="3141146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4115167"/>
        <c:crosses val="autoZero"/>
        <c:auto val="1"/>
        <c:lblAlgn val="ctr"/>
        <c:lblOffset val="100"/>
        <c:noMultiLvlLbl val="0"/>
      </c:catAx>
      <c:valAx>
        <c:axId val="314115167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r>
                  <a:rPr lang="en-US" sz="160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Percent voting</a:t>
                </a:r>
                <a:r>
                  <a:rPr lang="en-US" sz="1600" baseline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for Incumbent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3141146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7741238951731594"/>
          <c:y val="0.86236434302295284"/>
          <c:w val="0.64928191813153691"/>
          <c:h val="9.373294814534323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7954466740941956E-2"/>
          <c:y val="3.8169622434023921E-2"/>
          <c:w val="0.88800189320597223"/>
          <c:h val="0.7296554799582091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Most Salient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rgbClr val="0070C0"/>
              </a:solidFill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Unemployment</c:v>
                </c:pt>
                <c:pt idx="1">
                  <c:v>Inequality</c:v>
                </c:pt>
                <c:pt idx="2">
                  <c:v>Taxes</c:v>
                </c:pt>
                <c:pt idx="3">
                  <c:v>Deficits</c:v>
                </c:pt>
                <c:pt idx="5">
                  <c:v>Global warming</c:v>
                </c:pt>
                <c:pt idx="6">
                  <c:v>Crime</c:v>
                </c:pt>
                <c:pt idx="7">
                  <c:v>Immigration</c:v>
                </c:pt>
                <c:pt idx="8">
                  <c:v>Terrorism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0.51</c:v>
                </c:pt>
                <c:pt idx="1">
                  <c:v>0.52</c:v>
                </c:pt>
                <c:pt idx="2">
                  <c:v>0.43</c:v>
                </c:pt>
                <c:pt idx="3">
                  <c:v>0.46</c:v>
                </c:pt>
                <c:pt idx="5">
                  <c:v>0.47</c:v>
                </c:pt>
                <c:pt idx="6">
                  <c:v>0.56000000000000005</c:v>
                </c:pt>
                <c:pt idx="7">
                  <c:v>0.65</c:v>
                </c:pt>
                <c:pt idx="8">
                  <c:v>0.47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074-4CC0-AE19-6F93A3F28CB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Not Most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 w="12700">
              <a:solidFill>
                <a:schemeClr val="bg1">
                  <a:lumMod val="75000"/>
                </a:schemeClr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 w="12700">
                <a:solidFill>
                  <a:schemeClr val="bg1">
                    <a:lumMod val="75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A074-4CC0-AE19-6F93A3F28CBB}"/>
              </c:ext>
            </c:extLst>
          </c:dPt>
          <c:dPt>
            <c:idx val="1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 w="12700">
                <a:solidFill>
                  <a:schemeClr val="bg1">
                    <a:lumMod val="75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A074-4CC0-AE19-6F93A3F28CBB}"/>
              </c:ext>
            </c:extLst>
          </c:dPt>
          <c:dPt>
            <c:idx val="2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 w="12700">
                <a:solidFill>
                  <a:schemeClr val="bg1">
                    <a:lumMod val="75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A074-4CC0-AE19-6F93A3F28CBB}"/>
              </c:ext>
            </c:extLst>
          </c:dPt>
          <c:dPt>
            <c:idx val="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 w="12700">
                <a:solidFill>
                  <a:schemeClr val="bg1">
                    <a:lumMod val="75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A074-4CC0-AE19-6F93A3F28CBB}"/>
              </c:ext>
            </c:extLst>
          </c:dPt>
          <c:dPt>
            <c:idx val="6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 w="12700">
                <a:solidFill>
                  <a:schemeClr val="bg1">
                    <a:lumMod val="75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A074-4CC0-AE19-6F93A3F28CBB}"/>
              </c:ext>
            </c:extLst>
          </c:dPt>
          <c:dPt>
            <c:idx val="7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 w="12700">
                <a:solidFill>
                  <a:schemeClr val="bg1">
                    <a:lumMod val="75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A074-4CC0-AE19-6F93A3F28CBB}"/>
              </c:ext>
            </c:extLst>
          </c:dPt>
          <c:dPt>
            <c:idx val="8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 w="12700">
                <a:solidFill>
                  <a:schemeClr val="bg1">
                    <a:lumMod val="75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A074-4CC0-AE19-6F93A3F28CBB}"/>
              </c:ext>
            </c:extLst>
          </c:dPt>
          <c:cat>
            <c:strRef>
              <c:f>Sheet1!$A$2:$A$10</c:f>
              <c:strCache>
                <c:ptCount val="9"/>
                <c:pt idx="0">
                  <c:v>Unemployment</c:v>
                </c:pt>
                <c:pt idx="1">
                  <c:v>Inequality</c:v>
                </c:pt>
                <c:pt idx="2">
                  <c:v>Taxes</c:v>
                </c:pt>
                <c:pt idx="3">
                  <c:v>Deficits</c:v>
                </c:pt>
                <c:pt idx="5">
                  <c:v>Global warming</c:v>
                </c:pt>
                <c:pt idx="6">
                  <c:v>Crime</c:v>
                </c:pt>
                <c:pt idx="7">
                  <c:v>Immigration</c:v>
                </c:pt>
                <c:pt idx="8">
                  <c:v>Terrorism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0.47</c:v>
                </c:pt>
                <c:pt idx="1">
                  <c:v>0.4</c:v>
                </c:pt>
                <c:pt idx="2">
                  <c:v>0.28000000000000003</c:v>
                </c:pt>
                <c:pt idx="3">
                  <c:v>0.36</c:v>
                </c:pt>
                <c:pt idx="5">
                  <c:v>0.28000000000000003</c:v>
                </c:pt>
                <c:pt idx="6">
                  <c:v>0.39</c:v>
                </c:pt>
                <c:pt idx="7">
                  <c:v>0.36</c:v>
                </c:pt>
                <c:pt idx="8">
                  <c:v>0.36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A074-4CC0-AE19-6F93A3F28C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10"/>
        <c:axId val="1965017584"/>
        <c:axId val="1965019248"/>
      </c:barChart>
      <c:catAx>
        <c:axId val="1965017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965019248"/>
        <c:crosses val="autoZero"/>
        <c:auto val="1"/>
        <c:lblAlgn val="ctr"/>
        <c:lblOffset val="100"/>
        <c:noMultiLvlLbl val="0"/>
      </c:catAx>
      <c:valAx>
        <c:axId val="1965019248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965017584"/>
        <c:crosses val="autoZero"/>
        <c:crossBetween val="between"/>
      </c:valAx>
      <c:spPr>
        <a:noFill/>
        <a:ln>
          <a:solidFill>
            <a:schemeClr val="accent2">
              <a:lumMod val="75000"/>
            </a:schemeClr>
          </a:solidFill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29115097496755671"/>
          <c:y val="5.7525621797275397E-2"/>
          <c:w val="0.41544158331559905"/>
          <c:h val="7.531145383686543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FDB388-948E-425F-8C36-B8940002946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6894EC7-C2EC-437A-BA1F-2CF6FFE80AEA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2200" dirty="0"/>
            <a:t>What is required for issue voting?</a:t>
          </a:r>
          <a:endParaRPr lang="en-US" sz="2200" b="0" dirty="0">
            <a:latin typeface="+mn-lt"/>
          </a:endParaRPr>
        </a:p>
      </dgm:t>
    </dgm:pt>
    <dgm:pt modelId="{A77E8636-4DE0-43FF-A1AB-B87A71A86F7D}" type="parTrans" cxnId="{88F9614E-9405-4978-8B13-3C3E052231B5}">
      <dgm:prSet/>
      <dgm:spPr/>
      <dgm:t>
        <a:bodyPr/>
        <a:lstStyle/>
        <a:p>
          <a:endParaRPr lang="en-US"/>
        </a:p>
      </dgm:t>
    </dgm:pt>
    <dgm:pt modelId="{E6A4EB70-D2CC-459B-B468-73F1257E8DBD}" type="sibTrans" cxnId="{88F9614E-9405-4978-8B13-3C3E052231B5}">
      <dgm:prSet/>
      <dgm:spPr/>
      <dgm:t>
        <a:bodyPr/>
        <a:lstStyle/>
        <a:p>
          <a:endParaRPr lang="en-US"/>
        </a:p>
      </dgm:t>
    </dgm:pt>
    <dgm:pt modelId="{39E6F30C-BAA9-47A7-A783-3EEBD11520DA}">
      <dgm:prSet custT="1"/>
      <dgm:spPr/>
      <dgm:t>
        <a:bodyPr/>
        <a:lstStyle/>
        <a:p>
          <a:r>
            <a:rPr lang="en-US" sz="2200" dirty="0"/>
            <a:t>Which issues are most important for understanding voter choices?</a:t>
          </a:r>
        </a:p>
      </dgm:t>
    </dgm:pt>
    <dgm:pt modelId="{9FC62A72-D2CC-4830-ACF3-460C5B07A344}" type="parTrans" cxnId="{64DA51DB-5B81-4EEB-8E02-D26C555BE5EA}">
      <dgm:prSet/>
      <dgm:spPr/>
      <dgm:t>
        <a:bodyPr/>
        <a:lstStyle/>
        <a:p>
          <a:endParaRPr lang="en-US"/>
        </a:p>
      </dgm:t>
    </dgm:pt>
    <dgm:pt modelId="{D80A2821-BB26-4EBD-8EFF-65133D0DAAE4}" type="sibTrans" cxnId="{64DA51DB-5B81-4EEB-8E02-D26C555BE5EA}">
      <dgm:prSet/>
      <dgm:spPr/>
      <dgm:t>
        <a:bodyPr/>
        <a:lstStyle/>
        <a:p>
          <a:endParaRPr lang="en-US"/>
        </a:p>
      </dgm:t>
    </dgm:pt>
    <dgm:pt modelId="{219EB8DA-3BAA-4A13-B242-CA2CEEDF59B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2200" dirty="0"/>
            <a:t>Does performance in office matter for government support?</a:t>
          </a:r>
        </a:p>
      </dgm:t>
    </dgm:pt>
    <dgm:pt modelId="{A2E38130-2E5A-46E5-8D6A-D81623BA3364}" type="parTrans" cxnId="{54E10216-9E35-41D6-9101-2E520BE099D6}">
      <dgm:prSet/>
      <dgm:spPr/>
      <dgm:t>
        <a:bodyPr/>
        <a:lstStyle/>
        <a:p>
          <a:endParaRPr lang="en-US"/>
        </a:p>
      </dgm:t>
    </dgm:pt>
    <dgm:pt modelId="{2C80811E-6DA4-44B3-AAC3-38387CD590AD}" type="sibTrans" cxnId="{54E10216-9E35-41D6-9101-2E520BE099D6}">
      <dgm:prSet/>
      <dgm:spPr/>
      <dgm:t>
        <a:bodyPr/>
        <a:lstStyle/>
        <a:p>
          <a:endParaRPr lang="en-US"/>
        </a:p>
      </dgm:t>
    </dgm:pt>
    <dgm:pt modelId="{6EE49408-49EA-455F-9F0D-E5D1306C42D0}">
      <dgm:prSet custT="1"/>
      <dgm:spPr/>
      <dgm:t>
        <a:bodyPr/>
        <a:lstStyle/>
        <a:p>
          <a:r>
            <a:rPr lang="en-GB" sz="2200" dirty="0">
              <a:solidFill>
                <a:schemeClr val="bg1"/>
              </a:solidFill>
            </a:rPr>
            <a:t>What are the types of issues and how do they matter for how voters decide? </a:t>
          </a:r>
          <a:endParaRPr lang="en-US" sz="2200" b="0" dirty="0">
            <a:solidFill>
              <a:schemeClr val="bg1"/>
            </a:solidFill>
            <a:latin typeface="+mn-lt"/>
          </a:endParaRPr>
        </a:p>
      </dgm:t>
    </dgm:pt>
    <dgm:pt modelId="{1CBD20ED-3F2D-4E31-B958-71E35EF3AC0D}" type="parTrans" cxnId="{84A79E4F-98AD-4448-BAC2-DE6FEAF2084E}">
      <dgm:prSet/>
      <dgm:spPr/>
      <dgm:t>
        <a:bodyPr/>
        <a:lstStyle/>
        <a:p>
          <a:endParaRPr lang="en-US"/>
        </a:p>
      </dgm:t>
    </dgm:pt>
    <dgm:pt modelId="{35D08BAB-08F2-4001-A28F-9FAF52AB5863}" type="sibTrans" cxnId="{84A79E4F-98AD-4448-BAC2-DE6FEAF2084E}">
      <dgm:prSet/>
      <dgm:spPr/>
      <dgm:t>
        <a:bodyPr/>
        <a:lstStyle/>
        <a:p>
          <a:endParaRPr lang="en-US"/>
        </a:p>
      </dgm:t>
    </dgm:pt>
    <dgm:pt modelId="{7CF27B4E-7919-49AC-A0F0-6C10FE6C6A9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2200"/>
            <a:t>Are candidate images beneficial or harmful as predictors of the vote?</a:t>
          </a:r>
          <a:endParaRPr lang="en-US" sz="2200" dirty="0"/>
        </a:p>
      </dgm:t>
    </dgm:pt>
    <dgm:pt modelId="{C71378D4-D90A-4DE8-B89E-BB6157CE20EC}" type="parTrans" cxnId="{683F6E56-B310-444E-AF9D-16D7A1246AFF}">
      <dgm:prSet/>
      <dgm:spPr/>
      <dgm:t>
        <a:bodyPr/>
        <a:lstStyle/>
        <a:p>
          <a:endParaRPr lang="en-US"/>
        </a:p>
      </dgm:t>
    </dgm:pt>
    <dgm:pt modelId="{BF126309-0944-4BF5-AAB6-2755DF304B79}" type="sibTrans" cxnId="{683F6E56-B310-444E-AF9D-16D7A1246AFF}">
      <dgm:prSet/>
      <dgm:spPr/>
      <dgm:t>
        <a:bodyPr/>
        <a:lstStyle/>
        <a:p>
          <a:endParaRPr lang="en-US"/>
        </a:p>
      </dgm:t>
    </dgm:pt>
    <dgm:pt modelId="{EEB44AAF-66A0-4781-BDFC-FEC8D7318219}" type="pres">
      <dgm:prSet presAssocID="{E4FDB388-948E-425F-8C36-B89400029461}" presName="linear" presStyleCnt="0">
        <dgm:presLayoutVars>
          <dgm:animLvl val="lvl"/>
          <dgm:resizeHandles val="exact"/>
        </dgm:presLayoutVars>
      </dgm:prSet>
      <dgm:spPr/>
    </dgm:pt>
    <dgm:pt modelId="{BDC68553-291B-434F-8683-94E2A1CDB02E}" type="pres">
      <dgm:prSet presAssocID="{86894EC7-C2EC-437A-BA1F-2CF6FFE80AEA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A21B4571-B420-4C71-8872-5454B28CBF28}" type="pres">
      <dgm:prSet presAssocID="{E6A4EB70-D2CC-459B-B468-73F1257E8DBD}" presName="spacer" presStyleCnt="0"/>
      <dgm:spPr/>
    </dgm:pt>
    <dgm:pt modelId="{A1408128-0371-4D59-A2FB-DDDB462E41FD}" type="pres">
      <dgm:prSet presAssocID="{6EE49408-49EA-455F-9F0D-E5D1306C42D0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80A3B6EC-C68B-4A85-B4A3-59FEC6278EBF}" type="pres">
      <dgm:prSet presAssocID="{35D08BAB-08F2-4001-A28F-9FAF52AB5863}" presName="spacer" presStyleCnt="0"/>
      <dgm:spPr/>
    </dgm:pt>
    <dgm:pt modelId="{A5E872CE-35AE-444F-B784-BDD340410C90}" type="pres">
      <dgm:prSet presAssocID="{39E6F30C-BAA9-47A7-A783-3EEBD11520DA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A8107767-ED6E-4EB5-94CD-E3F5F332CB5C}" type="pres">
      <dgm:prSet presAssocID="{D80A2821-BB26-4EBD-8EFF-65133D0DAAE4}" presName="spacer" presStyleCnt="0"/>
      <dgm:spPr/>
    </dgm:pt>
    <dgm:pt modelId="{8B5CB8B6-9A4B-4072-9566-A165ED643D0C}" type="pres">
      <dgm:prSet presAssocID="{219EB8DA-3BAA-4A13-B242-CA2CEEDF59B4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0A2794B7-E306-4269-BDE7-1D1C82C0A3A2}" type="pres">
      <dgm:prSet presAssocID="{2C80811E-6DA4-44B3-AAC3-38387CD590AD}" presName="spacer" presStyleCnt="0"/>
      <dgm:spPr/>
    </dgm:pt>
    <dgm:pt modelId="{0A97F040-6A1A-4B18-AD78-B8B95A0ABB32}" type="pres">
      <dgm:prSet presAssocID="{7CF27B4E-7919-49AC-A0F0-6C10FE6C6A94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F297930B-5067-461E-8EBE-99B49106A1A0}" type="presOf" srcId="{86894EC7-C2EC-437A-BA1F-2CF6FFE80AEA}" destId="{BDC68553-291B-434F-8683-94E2A1CDB02E}" srcOrd="0" destOrd="0" presId="urn:microsoft.com/office/officeart/2005/8/layout/vList2"/>
    <dgm:cxn modelId="{54E10216-9E35-41D6-9101-2E520BE099D6}" srcId="{E4FDB388-948E-425F-8C36-B89400029461}" destId="{219EB8DA-3BAA-4A13-B242-CA2CEEDF59B4}" srcOrd="3" destOrd="0" parTransId="{A2E38130-2E5A-46E5-8D6A-D81623BA3364}" sibTransId="{2C80811E-6DA4-44B3-AAC3-38387CD590AD}"/>
    <dgm:cxn modelId="{BB94D83C-4E1A-44C0-B49F-5C2C0373C63D}" type="presOf" srcId="{39E6F30C-BAA9-47A7-A783-3EEBD11520DA}" destId="{A5E872CE-35AE-444F-B784-BDD340410C90}" srcOrd="0" destOrd="0" presId="urn:microsoft.com/office/officeart/2005/8/layout/vList2"/>
    <dgm:cxn modelId="{58454541-386E-484E-A6E8-56769E769A6B}" type="presOf" srcId="{E4FDB388-948E-425F-8C36-B89400029461}" destId="{EEB44AAF-66A0-4781-BDFC-FEC8D7318219}" srcOrd="0" destOrd="0" presId="urn:microsoft.com/office/officeart/2005/8/layout/vList2"/>
    <dgm:cxn modelId="{91AA0266-6D3D-4ED2-ADBC-82B4C5A55A6F}" type="presOf" srcId="{7CF27B4E-7919-49AC-A0F0-6C10FE6C6A94}" destId="{0A97F040-6A1A-4B18-AD78-B8B95A0ABB32}" srcOrd="0" destOrd="0" presId="urn:microsoft.com/office/officeart/2005/8/layout/vList2"/>
    <dgm:cxn modelId="{88F9614E-9405-4978-8B13-3C3E052231B5}" srcId="{E4FDB388-948E-425F-8C36-B89400029461}" destId="{86894EC7-C2EC-437A-BA1F-2CF6FFE80AEA}" srcOrd="0" destOrd="0" parTransId="{A77E8636-4DE0-43FF-A1AB-B87A71A86F7D}" sibTransId="{E6A4EB70-D2CC-459B-B468-73F1257E8DBD}"/>
    <dgm:cxn modelId="{84A79E4F-98AD-4448-BAC2-DE6FEAF2084E}" srcId="{E4FDB388-948E-425F-8C36-B89400029461}" destId="{6EE49408-49EA-455F-9F0D-E5D1306C42D0}" srcOrd="1" destOrd="0" parTransId="{1CBD20ED-3F2D-4E31-B958-71E35EF3AC0D}" sibTransId="{35D08BAB-08F2-4001-A28F-9FAF52AB5863}"/>
    <dgm:cxn modelId="{683F6E56-B310-444E-AF9D-16D7A1246AFF}" srcId="{E4FDB388-948E-425F-8C36-B89400029461}" destId="{7CF27B4E-7919-49AC-A0F0-6C10FE6C6A94}" srcOrd="4" destOrd="0" parTransId="{C71378D4-D90A-4DE8-B89E-BB6157CE20EC}" sibTransId="{BF126309-0944-4BF5-AAB6-2755DF304B79}"/>
    <dgm:cxn modelId="{E0B8347C-CAC1-4C6C-BF9A-33EF289C187A}" type="presOf" srcId="{219EB8DA-3BAA-4A13-B242-CA2CEEDF59B4}" destId="{8B5CB8B6-9A4B-4072-9566-A165ED643D0C}" srcOrd="0" destOrd="0" presId="urn:microsoft.com/office/officeart/2005/8/layout/vList2"/>
    <dgm:cxn modelId="{64DA51DB-5B81-4EEB-8E02-D26C555BE5EA}" srcId="{E4FDB388-948E-425F-8C36-B89400029461}" destId="{39E6F30C-BAA9-47A7-A783-3EEBD11520DA}" srcOrd="2" destOrd="0" parTransId="{9FC62A72-D2CC-4830-ACF3-460C5B07A344}" sibTransId="{D80A2821-BB26-4EBD-8EFF-65133D0DAAE4}"/>
    <dgm:cxn modelId="{9A23BDE2-1F94-4D3B-855C-82D73EAACF82}" type="presOf" srcId="{6EE49408-49EA-455F-9F0D-E5D1306C42D0}" destId="{A1408128-0371-4D59-A2FB-DDDB462E41FD}" srcOrd="0" destOrd="0" presId="urn:microsoft.com/office/officeart/2005/8/layout/vList2"/>
    <dgm:cxn modelId="{39D25176-881F-4BB5-A2D9-FB6EDE54A02F}" type="presParOf" srcId="{EEB44AAF-66A0-4781-BDFC-FEC8D7318219}" destId="{BDC68553-291B-434F-8683-94E2A1CDB02E}" srcOrd="0" destOrd="0" presId="urn:microsoft.com/office/officeart/2005/8/layout/vList2"/>
    <dgm:cxn modelId="{74C9DAA3-5F96-42AD-B19F-8A3B93A8DC64}" type="presParOf" srcId="{EEB44AAF-66A0-4781-BDFC-FEC8D7318219}" destId="{A21B4571-B420-4C71-8872-5454B28CBF28}" srcOrd="1" destOrd="0" presId="urn:microsoft.com/office/officeart/2005/8/layout/vList2"/>
    <dgm:cxn modelId="{05ACECF5-8AE5-4A85-96B6-239765DAE158}" type="presParOf" srcId="{EEB44AAF-66A0-4781-BDFC-FEC8D7318219}" destId="{A1408128-0371-4D59-A2FB-DDDB462E41FD}" srcOrd="2" destOrd="0" presId="urn:microsoft.com/office/officeart/2005/8/layout/vList2"/>
    <dgm:cxn modelId="{D6327902-DC38-4601-B292-048DE22D1E81}" type="presParOf" srcId="{EEB44AAF-66A0-4781-BDFC-FEC8D7318219}" destId="{80A3B6EC-C68B-4A85-B4A3-59FEC6278EBF}" srcOrd="3" destOrd="0" presId="urn:microsoft.com/office/officeart/2005/8/layout/vList2"/>
    <dgm:cxn modelId="{F109D7D1-BDC7-4811-9158-0FEDAADD6C52}" type="presParOf" srcId="{EEB44AAF-66A0-4781-BDFC-FEC8D7318219}" destId="{A5E872CE-35AE-444F-B784-BDD340410C90}" srcOrd="4" destOrd="0" presId="urn:microsoft.com/office/officeart/2005/8/layout/vList2"/>
    <dgm:cxn modelId="{292CCB24-35D6-4E6C-BCCE-C980433118A4}" type="presParOf" srcId="{EEB44AAF-66A0-4781-BDFC-FEC8D7318219}" destId="{A8107767-ED6E-4EB5-94CD-E3F5F332CB5C}" srcOrd="5" destOrd="0" presId="urn:microsoft.com/office/officeart/2005/8/layout/vList2"/>
    <dgm:cxn modelId="{750A6D57-486B-4BEA-8E1B-661912486651}" type="presParOf" srcId="{EEB44AAF-66A0-4781-BDFC-FEC8D7318219}" destId="{8B5CB8B6-9A4B-4072-9566-A165ED643D0C}" srcOrd="6" destOrd="0" presId="urn:microsoft.com/office/officeart/2005/8/layout/vList2"/>
    <dgm:cxn modelId="{248BA0F6-39D8-4D0F-A361-8F6CA2149FE8}" type="presParOf" srcId="{EEB44AAF-66A0-4781-BDFC-FEC8D7318219}" destId="{0A2794B7-E306-4269-BDE7-1D1C82C0A3A2}" srcOrd="7" destOrd="0" presId="urn:microsoft.com/office/officeart/2005/8/layout/vList2"/>
    <dgm:cxn modelId="{2861A015-9899-4C2D-8A3C-6065DDFAAAC3}" type="presParOf" srcId="{EEB44AAF-66A0-4781-BDFC-FEC8D7318219}" destId="{0A97F040-6A1A-4B18-AD78-B8B95A0ABB32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3BE1D6F-115D-4E19-9EFB-FDB41C3984A4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99E4C33-3F75-4409-A711-C2E712814DD6}">
      <dgm:prSet phldrT="[Text]"/>
      <dgm:spPr/>
      <dgm:t>
        <a:bodyPr/>
        <a:lstStyle/>
        <a:p>
          <a:r>
            <a:rPr lang="en-US" dirty="0"/>
            <a:t>Do voters base evaluations on their personal economic situation or on the broader national economy?</a:t>
          </a:r>
        </a:p>
      </dgm:t>
    </dgm:pt>
    <dgm:pt modelId="{618F6622-D161-4D36-928E-46F9AFB09C9D}" type="parTrans" cxnId="{ED8FD50E-56E5-43F1-9505-72366ADBE855}">
      <dgm:prSet/>
      <dgm:spPr/>
      <dgm:t>
        <a:bodyPr/>
        <a:lstStyle/>
        <a:p>
          <a:endParaRPr lang="en-US"/>
        </a:p>
      </dgm:t>
    </dgm:pt>
    <dgm:pt modelId="{20181F64-BFEA-4048-8264-BB622C56038D}" type="sibTrans" cxnId="{ED8FD50E-56E5-43F1-9505-72366ADBE855}">
      <dgm:prSet/>
      <dgm:spPr/>
      <dgm:t>
        <a:bodyPr/>
        <a:lstStyle/>
        <a:p>
          <a:endParaRPr lang="en-US"/>
        </a:p>
      </dgm:t>
    </dgm:pt>
    <dgm:pt modelId="{4977261D-D8B6-40E1-9894-ACAF7960F5DE}">
      <dgm:prSet phldrT="[Text]" phldr="0"/>
      <dgm:spPr/>
      <dgm:t>
        <a:bodyPr/>
        <a:lstStyle/>
        <a:p>
          <a:r>
            <a:rPr lang="en-US" dirty="0"/>
            <a:t>Are voters retrospective or prospective in their economic evaluations?</a:t>
          </a:r>
        </a:p>
      </dgm:t>
    </dgm:pt>
    <dgm:pt modelId="{9D6C1B65-9F47-48A4-BCB5-72936D130F48}" type="parTrans" cxnId="{47BFABCC-4DB5-43B7-AADD-B943171DAF49}">
      <dgm:prSet/>
      <dgm:spPr/>
      <dgm:t>
        <a:bodyPr/>
        <a:lstStyle/>
        <a:p>
          <a:endParaRPr lang="en-US"/>
        </a:p>
      </dgm:t>
    </dgm:pt>
    <dgm:pt modelId="{BE19A3ED-AA87-46FA-BC44-C672A56ECD30}" type="sibTrans" cxnId="{47BFABCC-4DB5-43B7-AADD-B943171DAF49}">
      <dgm:prSet/>
      <dgm:spPr/>
      <dgm:t>
        <a:bodyPr/>
        <a:lstStyle/>
        <a:p>
          <a:endParaRPr lang="en-US"/>
        </a:p>
      </dgm:t>
    </dgm:pt>
    <dgm:pt modelId="{44B2CCB4-2BA9-4308-9188-8FCFBA43367A}">
      <dgm:prSet phldrT="[Text]" phldr="0"/>
      <dgm:spPr/>
      <dgm:t>
        <a:bodyPr/>
        <a:lstStyle/>
        <a:p>
          <a:r>
            <a:rPr lang="en-US" dirty="0"/>
            <a:t>How does the economy compare to other performance areas (foreign policy, health care, environment)?</a:t>
          </a:r>
        </a:p>
      </dgm:t>
    </dgm:pt>
    <dgm:pt modelId="{E16A7697-B9BF-48E4-A767-8EB8C3968CFB}" type="parTrans" cxnId="{F0E7F9A1-69C7-4063-A5A3-A57BB6A21478}">
      <dgm:prSet/>
      <dgm:spPr/>
      <dgm:t>
        <a:bodyPr/>
        <a:lstStyle/>
        <a:p>
          <a:endParaRPr lang="en-US"/>
        </a:p>
      </dgm:t>
    </dgm:pt>
    <dgm:pt modelId="{C8BB17E2-5B60-4353-B9D7-FD6B7324BFD2}" type="sibTrans" cxnId="{F0E7F9A1-69C7-4063-A5A3-A57BB6A21478}">
      <dgm:prSet/>
      <dgm:spPr/>
      <dgm:t>
        <a:bodyPr/>
        <a:lstStyle/>
        <a:p>
          <a:endParaRPr lang="en-US"/>
        </a:p>
      </dgm:t>
    </dgm:pt>
    <dgm:pt modelId="{1C097CB6-E667-4B3C-9FCD-CBBE844023FA}">
      <dgm:prSet phldrT="[Text]" phldr="0"/>
      <dgm:spPr/>
      <dgm:t>
        <a:bodyPr/>
        <a:lstStyle/>
        <a:p>
          <a:r>
            <a:rPr lang="en-US" dirty="0"/>
            <a:t>Causality: do voters support parties based on the economy or do voters evaluate the economy based on who’s in charge?</a:t>
          </a:r>
        </a:p>
      </dgm:t>
    </dgm:pt>
    <dgm:pt modelId="{32C15CEA-59A4-42E9-8CCF-AA22BD332A8B}" type="parTrans" cxnId="{AAB9A01D-5C22-4FAA-9425-068BD6D644D7}">
      <dgm:prSet/>
      <dgm:spPr/>
      <dgm:t>
        <a:bodyPr/>
        <a:lstStyle/>
        <a:p>
          <a:endParaRPr lang="en-US"/>
        </a:p>
      </dgm:t>
    </dgm:pt>
    <dgm:pt modelId="{CEDC565E-728A-4008-90A8-19D54CC8387E}" type="sibTrans" cxnId="{AAB9A01D-5C22-4FAA-9425-068BD6D644D7}">
      <dgm:prSet/>
      <dgm:spPr/>
      <dgm:t>
        <a:bodyPr/>
        <a:lstStyle/>
        <a:p>
          <a:endParaRPr lang="en-US"/>
        </a:p>
      </dgm:t>
    </dgm:pt>
    <dgm:pt modelId="{B97458D9-04A2-4C22-9337-937B05800B52}">
      <dgm:prSet phldrT="[Text]" phldr="0" custT="1"/>
      <dgm:spPr/>
      <dgm:t>
        <a:bodyPr/>
        <a:lstStyle/>
        <a:p>
          <a:r>
            <a:rPr lang="en-US" sz="1800" dirty="0"/>
            <a:t>Are voters able to attribute responsibility? Depends on electoral and party systems.</a:t>
          </a:r>
        </a:p>
      </dgm:t>
    </dgm:pt>
    <dgm:pt modelId="{60A9907C-5960-4041-922E-98E9154AD6ED}" type="parTrans" cxnId="{02118AC6-4DE9-4F27-A077-2DE9948AA4D9}">
      <dgm:prSet/>
      <dgm:spPr/>
      <dgm:t>
        <a:bodyPr/>
        <a:lstStyle/>
        <a:p>
          <a:endParaRPr lang="en-US"/>
        </a:p>
      </dgm:t>
    </dgm:pt>
    <dgm:pt modelId="{6EC30774-913A-4472-954F-0EDE7589796A}" type="sibTrans" cxnId="{02118AC6-4DE9-4F27-A077-2DE9948AA4D9}">
      <dgm:prSet/>
      <dgm:spPr/>
      <dgm:t>
        <a:bodyPr/>
        <a:lstStyle/>
        <a:p>
          <a:endParaRPr lang="en-US"/>
        </a:p>
      </dgm:t>
    </dgm:pt>
    <dgm:pt modelId="{AD5FB738-F55F-43B1-B90B-9959D9666415}" type="pres">
      <dgm:prSet presAssocID="{03BE1D6F-115D-4E19-9EFB-FDB41C3984A4}" presName="diagram" presStyleCnt="0">
        <dgm:presLayoutVars>
          <dgm:dir/>
          <dgm:resizeHandles val="exact"/>
        </dgm:presLayoutVars>
      </dgm:prSet>
      <dgm:spPr/>
    </dgm:pt>
    <dgm:pt modelId="{56B7145B-8678-4D94-BAA6-F9FC3D65B198}" type="pres">
      <dgm:prSet presAssocID="{D99E4C33-3F75-4409-A711-C2E712814DD6}" presName="node" presStyleLbl="node1" presStyleIdx="0" presStyleCnt="5">
        <dgm:presLayoutVars>
          <dgm:bulletEnabled val="1"/>
        </dgm:presLayoutVars>
      </dgm:prSet>
      <dgm:spPr/>
    </dgm:pt>
    <dgm:pt modelId="{E04F5065-36B6-42EA-8E0D-D5D8AD2CED5F}" type="pres">
      <dgm:prSet presAssocID="{20181F64-BFEA-4048-8264-BB622C56038D}" presName="sibTrans" presStyleCnt="0"/>
      <dgm:spPr/>
    </dgm:pt>
    <dgm:pt modelId="{9BBC0541-B983-4A6C-ADC1-3597E6C86CDF}" type="pres">
      <dgm:prSet presAssocID="{4977261D-D8B6-40E1-9894-ACAF7960F5DE}" presName="node" presStyleLbl="node1" presStyleIdx="1" presStyleCnt="5">
        <dgm:presLayoutVars>
          <dgm:bulletEnabled val="1"/>
        </dgm:presLayoutVars>
      </dgm:prSet>
      <dgm:spPr/>
    </dgm:pt>
    <dgm:pt modelId="{840878D6-582C-4AB1-8BF1-0FF0D9A2CAD3}" type="pres">
      <dgm:prSet presAssocID="{BE19A3ED-AA87-46FA-BC44-C672A56ECD30}" presName="sibTrans" presStyleCnt="0"/>
      <dgm:spPr/>
    </dgm:pt>
    <dgm:pt modelId="{CBB8631E-38AF-4B0C-865C-E66DF787CBFE}" type="pres">
      <dgm:prSet presAssocID="{44B2CCB4-2BA9-4308-9188-8FCFBA43367A}" presName="node" presStyleLbl="node1" presStyleIdx="2" presStyleCnt="5">
        <dgm:presLayoutVars>
          <dgm:bulletEnabled val="1"/>
        </dgm:presLayoutVars>
      </dgm:prSet>
      <dgm:spPr/>
    </dgm:pt>
    <dgm:pt modelId="{F3D68002-A6B7-4157-895F-D9E1AE4DB9CB}" type="pres">
      <dgm:prSet presAssocID="{C8BB17E2-5B60-4353-B9D7-FD6B7324BFD2}" presName="sibTrans" presStyleCnt="0"/>
      <dgm:spPr/>
    </dgm:pt>
    <dgm:pt modelId="{9CB8BAB4-9B25-4253-89C1-9B736797383E}" type="pres">
      <dgm:prSet presAssocID="{1C097CB6-E667-4B3C-9FCD-CBBE844023FA}" presName="node" presStyleLbl="node1" presStyleIdx="3" presStyleCnt="5">
        <dgm:presLayoutVars>
          <dgm:bulletEnabled val="1"/>
        </dgm:presLayoutVars>
      </dgm:prSet>
      <dgm:spPr/>
    </dgm:pt>
    <dgm:pt modelId="{8CEE56CC-2820-4938-8352-05691859E59F}" type="pres">
      <dgm:prSet presAssocID="{CEDC565E-728A-4008-90A8-19D54CC8387E}" presName="sibTrans" presStyleCnt="0"/>
      <dgm:spPr/>
    </dgm:pt>
    <dgm:pt modelId="{A792385E-E964-49F6-BCFF-DCFE3FBF731F}" type="pres">
      <dgm:prSet presAssocID="{B97458D9-04A2-4C22-9337-937B05800B52}" presName="node" presStyleLbl="node1" presStyleIdx="4" presStyleCnt="5">
        <dgm:presLayoutVars>
          <dgm:bulletEnabled val="1"/>
        </dgm:presLayoutVars>
      </dgm:prSet>
      <dgm:spPr/>
    </dgm:pt>
  </dgm:ptLst>
  <dgm:cxnLst>
    <dgm:cxn modelId="{ED8FD50E-56E5-43F1-9505-72366ADBE855}" srcId="{03BE1D6F-115D-4E19-9EFB-FDB41C3984A4}" destId="{D99E4C33-3F75-4409-A711-C2E712814DD6}" srcOrd="0" destOrd="0" parTransId="{618F6622-D161-4D36-928E-46F9AFB09C9D}" sibTransId="{20181F64-BFEA-4048-8264-BB622C56038D}"/>
    <dgm:cxn modelId="{AAB9A01D-5C22-4FAA-9425-068BD6D644D7}" srcId="{03BE1D6F-115D-4E19-9EFB-FDB41C3984A4}" destId="{1C097CB6-E667-4B3C-9FCD-CBBE844023FA}" srcOrd="3" destOrd="0" parTransId="{32C15CEA-59A4-42E9-8CCF-AA22BD332A8B}" sibTransId="{CEDC565E-728A-4008-90A8-19D54CC8387E}"/>
    <dgm:cxn modelId="{5A75CF21-E648-49CB-8090-1A8D7A77D4F4}" type="presOf" srcId="{B97458D9-04A2-4C22-9337-937B05800B52}" destId="{A792385E-E964-49F6-BCFF-DCFE3FBF731F}" srcOrd="0" destOrd="0" presId="urn:microsoft.com/office/officeart/2005/8/layout/default"/>
    <dgm:cxn modelId="{F0E7F9A1-69C7-4063-A5A3-A57BB6A21478}" srcId="{03BE1D6F-115D-4E19-9EFB-FDB41C3984A4}" destId="{44B2CCB4-2BA9-4308-9188-8FCFBA43367A}" srcOrd="2" destOrd="0" parTransId="{E16A7697-B9BF-48E4-A767-8EB8C3968CFB}" sibTransId="{C8BB17E2-5B60-4353-B9D7-FD6B7324BFD2}"/>
    <dgm:cxn modelId="{E8DD11AA-000C-49F3-A955-730E2E909EB7}" type="presOf" srcId="{44B2CCB4-2BA9-4308-9188-8FCFBA43367A}" destId="{CBB8631E-38AF-4B0C-865C-E66DF787CBFE}" srcOrd="0" destOrd="0" presId="urn:microsoft.com/office/officeart/2005/8/layout/default"/>
    <dgm:cxn modelId="{34520AB4-B878-495B-92A3-C9EC3A829515}" type="presOf" srcId="{1C097CB6-E667-4B3C-9FCD-CBBE844023FA}" destId="{9CB8BAB4-9B25-4253-89C1-9B736797383E}" srcOrd="0" destOrd="0" presId="urn:microsoft.com/office/officeart/2005/8/layout/default"/>
    <dgm:cxn modelId="{02118AC6-4DE9-4F27-A077-2DE9948AA4D9}" srcId="{03BE1D6F-115D-4E19-9EFB-FDB41C3984A4}" destId="{B97458D9-04A2-4C22-9337-937B05800B52}" srcOrd="4" destOrd="0" parTransId="{60A9907C-5960-4041-922E-98E9154AD6ED}" sibTransId="{6EC30774-913A-4472-954F-0EDE7589796A}"/>
    <dgm:cxn modelId="{47BFABCC-4DB5-43B7-AADD-B943171DAF49}" srcId="{03BE1D6F-115D-4E19-9EFB-FDB41C3984A4}" destId="{4977261D-D8B6-40E1-9894-ACAF7960F5DE}" srcOrd="1" destOrd="0" parTransId="{9D6C1B65-9F47-48A4-BCB5-72936D130F48}" sibTransId="{BE19A3ED-AA87-46FA-BC44-C672A56ECD30}"/>
    <dgm:cxn modelId="{630692D3-EB64-46D2-9235-0D9DEA2957F8}" type="presOf" srcId="{4977261D-D8B6-40E1-9894-ACAF7960F5DE}" destId="{9BBC0541-B983-4A6C-ADC1-3597E6C86CDF}" srcOrd="0" destOrd="0" presId="urn:microsoft.com/office/officeart/2005/8/layout/default"/>
    <dgm:cxn modelId="{D668CDF1-469F-4B7A-B238-E7F18E0B61F5}" type="presOf" srcId="{D99E4C33-3F75-4409-A711-C2E712814DD6}" destId="{56B7145B-8678-4D94-BAA6-F9FC3D65B198}" srcOrd="0" destOrd="0" presId="urn:microsoft.com/office/officeart/2005/8/layout/default"/>
    <dgm:cxn modelId="{C869F5F4-2B31-4434-8D69-9A6CF6396DB2}" type="presOf" srcId="{03BE1D6F-115D-4E19-9EFB-FDB41C3984A4}" destId="{AD5FB738-F55F-43B1-B90B-9959D9666415}" srcOrd="0" destOrd="0" presId="urn:microsoft.com/office/officeart/2005/8/layout/default"/>
    <dgm:cxn modelId="{E2FA22FE-A959-436A-9736-D7F8A05E7FDF}" type="presParOf" srcId="{AD5FB738-F55F-43B1-B90B-9959D9666415}" destId="{56B7145B-8678-4D94-BAA6-F9FC3D65B198}" srcOrd="0" destOrd="0" presId="urn:microsoft.com/office/officeart/2005/8/layout/default"/>
    <dgm:cxn modelId="{633C2AF0-FEAB-4CB0-8632-E8ADC65F8521}" type="presParOf" srcId="{AD5FB738-F55F-43B1-B90B-9959D9666415}" destId="{E04F5065-36B6-42EA-8E0D-D5D8AD2CED5F}" srcOrd="1" destOrd="0" presId="urn:microsoft.com/office/officeart/2005/8/layout/default"/>
    <dgm:cxn modelId="{2157DEFA-DCD5-4FFC-A7FD-014B7470168D}" type="presParOf" srcId="{AD5FB738-F55F-43B1-B90B-9959D9666415}" destId="{9BBC0541-B983-4A6C-ADC1-3597E6C86CDF}" srcOrd="2" destOrd="0" presId="urn:microsoft.com/office/officeart/2005/8/layout/default"/>
    <dgm:cxn modelId="{90BC799F-6C11-487B-B46E-27A6E7E47AD6}" type="presParOf" srcId="{AD5FB738-F55F-43B1-B90B-9959D9666415}" destId="{840878D6-582C-4AB1-8BF1-0FF0D9A2CAD3}" srcOrd="3" destOrd="0" presId="urn:microsoft.com/office/officeart/2005/8/layout/default"/>
    <dgm:cxn modelId="{9014EBCC-6210-47DB-9619-8F612EF56764}" type="presParOf" srcId="{AD5FB738-F55F-43B1-B90B-9959D9666415}" destId="{CBB8631E-38AF-4B0C-865C-E66DF787CBFE}" srcOrd="4" destOrd="0" presId="urn:microsoft.com/office/officeart/2005/8/layout/default"/>
    <dgm:cxn modelId="{5FF601B5-3F9E-41F1-AB99-C4A3C3D98544}" type="presParOf" srcId="{AD5FB738-F55F-43B1-B90B-9959D9666415}" destId="{F3D68002-A6B7-4157-895F-D9E1AE4DB9CB}" srcOrd="5" destOrd="0" presId="urn:microsoft.com/office/officeart/2005/8/layout/default"/>
    <dgm:cxn modelId="{9C9211C0-84E0-4299-BD23-34D6CDE80731}" type="presParOf" srcId="{AD5FB738-F55F-43B1-B90B-9959D9666415}" destId="{9CB8BAB4-9B25-4253-89C1-9B736797383E}" srcOrd="6" destOrd="0" presId="urn:microsoft.com/office/officeart/2005/8/layout/default"/>
    <dgm:cxn modelId="{BC2FC806-6A73-4487-9518-B711337BAE90}" type="presParOf" srcId="{AD5FB738-F55F-43B1-B90B-9959D9666415}" destId="{8CEE56CC-2820-4938-8352-05691859E59F}" srcOrd="7" destOrd="0" presId="urn:microsoft.com/office/officeart/2005/8/layout/default"/>
    <dgm:cxn modelId="{D2E44B78-EFE4-47C6-8F17-E364D6D21AF7}" type="presParOf" srcId="{AD5FB738-F55F-43B1-B90B-9959D9666415}" destId="{A792385E-E964-49F6-BCFF-DCFE3FBF731F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C68553-291B-434F-8683-94E2A1CDB02E}">
      <dsp:nvSpPr>
        <dsp:cNvPr id="0" name=""/>
        <dsp:cNvSpPr/>
      </dsp:nvSpPr>
      <dsp:spPr>
        <a:xfrm>
          <a:off x="0" y="305"/>
          <a:ext cx="6096000" cy="9435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2200" kern="1200" dirty="0"/>
            <a:t>What is required for issue voting?</a:t>
          </a:r>
          <a:endParaRPr lang="en-US" sz="2200" b="0" kern="1200" dirty="0">
            <a:latin typeface="+mn-lt"/>
          </a:endParaRPr>
        </a:p>
      </dsp:txBody>
      <dsp:txXfrm>
        <a:off x="46059" y="46364"/>
        <a:ext cx="6003882" cy="851403"/>
      </dsp:txXfrm>
    </dsp:sp>
    <dsp:sp modelId="{A1408128-0371-4D59-A2FB-DDDB462E41FD}">
      <dsp:nvSpPr>
        <dsp:cNvPr id="0" name=""/>
        <dsp:cNvSpPr/>
      </dsp:nvSpPr>
      <dsp:spPr>
        <a:xfrm>
          <a:off x="0" y="958072"/>
          <a:ext cx="6096000" cy="9435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>
              <a:solidFill>
                <a:schemeClr val="bg1"/>
              </a:solidFill>
            </a:rPr>
            <a:t>What are the types of issues and how do they matter for how voters decide? </a:t>
          </a:r>
          <a:endParaRPr lang="en-US" sz="2200" b="0" kern="1200" dirty="0">
            <a:solidFill>
              <a:schemeClr val="bg1"/>
            </a:solidFill>
            <a:latin typeface="+mn-lt"/>
          </a:endParaRPr>
        </a:p>
      </dsp:txBody>
      <dsp:txXfrm>
        <a:off x="46059" y="1004131"/>
        <a:ext cx="6003882" cy="851403"/>
      </dsp:txXfrm>
    </dsp:sp>
    <dsp:sp modelId="{A5E872CE-35AE-444F-B784-BDD340410C90}">
      <dsp:nvSpPr>
        <dsp:cNvPr id="0" name=""/>
        <dsp:cNvSpPr/>
      </dsp:nvSpPr>
      <dsp:spPr>
        <a:xfrm>
          <a:off x="0" y="1915839"/>
          <a:ext cx="6096000" cy="9435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Which issues are most important for understanding voter choices?</a:t>
          </a:r>
        </a:p>
      </dsp:txBody>
      <dsp:txXfrm>
        <a:off x="46059" y="1961898"/>
        <a:ext cx="6003882" cy="851403"/>
      </dsp:txXfrm>
    </dsp:sp>
    <dsp:sp modelId="{8B5CB8B6-9A4B-4072-9566-A165ED643D0C}">
      <dsp:nvSpPr>
        <dsp:cNvPr id="0" name=""/>
        <dsp:cNvSpPr/>
      </dsp:nvSpPr>
      <dsp:spPr>
        <a:xfrm>
          <a:off x="0" y="2873606"/>
          <a:ext cx="6096000" cy="9435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2200" kern="1200" dirty="0"/>
            <a:t>Does performance in office matter for government support?</a:t>
          </a:r>
        </a:p>
      </dsp:txBody>
      <dsp:txXfrm>
        <a:off x="46059" y="2919665"/>
        <a:ext cx="6003882" cy="851403"/>
      </dsp:txXfrm>
    </dsp:sp>
    <dsp:sp modelId="{0A97F040-6A1A-4B18-AD78-B8B95A0ABB32}">
      <dsp:nvSpPr>
        <dsp:cNvPr id="0" name=""/>
        <dsp:cNvSpPr/>
      </dsp:nvSpPr>
      <dsp:spPr>
        <a:xfrm>
          <a:off x="0" y="3831372"/>
          <a:ext cx="6096000" cy="9435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2200" kern="1200"/>
            <a:t>Are candidate images beneficial or harmful as predictors of the vote?</a:t>
          </a:r>
          <a:endParaRPr lang="en-US" sz="2200" kern="1200" dirty="0"/>
        </a:p>
      </dsp:txBody>
      <dsp:txXfrm>
        <a:off x="46059" y="3877431"/>
        <a:ext cx="6003882" cy="8514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B7145B-8678-4D94-BAA6-F9FC3D65B198}">
      <dsp:nvSpPr>
        <dsp:cNvPr id="0" name=""/>
        <dsp:cNvSpPr/>
      </dsp:nvSpPr>
      <dsp:spPr>
        <a:xfrm>
          <a:off x="785650" y="2567"/>
          <a:ext cx="2626332" cy="15757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Do voters base evaluations on their personal economic situation or on the broader national economy?</a:t>
          </a:r>
        </a:p>
      </dsp:txBody>
      <dsp:txXfrm>
        <a:off x="785650" y="2567"/>
        <a:ext cx="2626332" cy="1575799"/>
      </dsp:txXfrm>
    </dsp:sp>
    <dsp:sp modelId="{9BBC0541-B983-4A6C-ADC1-3597E6C86CDF}">
      <dsp:nvSpPr>
        <dsp:cNvPr id="0" name=""/>
        <dsp:cNvSpPr/>
      </dsp:nvSpPr>
      <dsp:spPr>
        <a:xfrm>
          <a:off x="3674616" y="2567"/>
          <a:ext cx="2626332" cy="15757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Are voters retrospective or prospective in their economic evaluations?</a:t>
          </a:r>
        </a:p>
      </dsp:txBody>
      <dsp:txXfrm>
        <a:off x="3674616" y="2567"/>
        <a:ext cx="2626332" cy="1575799"/>
      </dsp:txXfrm>
    </dsp:sp>
    <dsp:sp modelId="{CBB8631E-38AF-4B0C-865C-E66DF787CBFE}">
      <dsp:nvSpPr>
        <dsp:cNvPr id="0" name=""/>
        <dsp:cNvSpPr/>
      </dsp:nvSpPr>
      <dsp:spPr>
        <a:xfrm>
          <a:off x="785650" y="1841000"/>
          <a:ext cx="2626332" cy="15757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How does the economy compare to other performance areas (foreign policy, health care, environment)?</a:t>
          </a:r>
        </a:p>
      </dsp:txBody>
      <dsp:txXfrm>
        <a:off x="785650" y="1841000"/>
        <a:ext cx="2626332" cy="1575799"/>
      </dsp:txXfrm>
    </dsp:sp>
    <dsp:sp modelId="{9CB8BAB4-9B25-4253-89C1-9B736797383E}">
      <dsp:nvSpPr>
        <dsp:cNvPr id="0" name=""/>
        <dsp:cNvSpPr/>
      </dsp:nvSpPr>
      <dsp:spPr>
        <a:xfrm>
          <a:off x="3674616" y="1841000"/>
          <a:ext cx="2626332" cy="15757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Causality: do voters support parties based on the economy or do voters evaluate the economy based on who’s in charge?</a:t>
          </a:r>
        </a:p>
      </dsp:txBody>
      <dsp:txXfrm>
        <a:off x="3674616" y="1841000"/>
        <a:ext cx="2626332" cy="1575799"/>
      </dsp:txXfrm>
    </dsp:sp>
    <dsp:sp modelId="{A792385E-E964-49F6-BCFF-DCFE3FBF731F}">
      <dsp:nvSpPr>
        <dsp:cNvPr id="0" name=""/>
        <dsp:cNvSpPr/>
      </dsp:nvSpPr>
      <dsp:spPr>
        <a:xfrm>
          <a:off x="2230133" y="3679433"/>
          <a:ext cx="2626332" cy="15757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Are voters able to attribute responsibility? Depends on electoral and party systems.</a:t>
          </a:r>
        </a:p>
      </dsp:txBody>
      <dsp:txXfrm>
        <a:off x="2230133" y="3679433"/>
        <a:ext cx="2626332" cy="15757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5EF7B12-421F-645C-9758-C1E969F413E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DB6808-28D0-3B78-31F2-1833EF0F81D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BADDA0-58A2-4FE5-B241-BA4CBD84BA0C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308CAD-EF95-B192-377A-7AC5F65F161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2FD382-2AFE-3D9E-8F6E-A9CCA9B0B21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0A591A-2699-4A37-B4A1-74898642D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05101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24T21:29:18.605"/>
    </inkml:context>
    <inkml:brush xml:id="br0">
      <inkml:brushProperty name="width" value="0.07938" units="cm"/>
      <inkml:brushProperty name="height" value="0.07938" units="cm"/>
      <inkml:brushProperty name="color" value="#E71224"/>
    </inkml:brush>
  </inkml:definitions>
  <inkml:trace contextRef="#ctx0" brushRef="#br0">4675 2337 24489,'-2'92'0,"-3"-1"0,-4 1 0,-4-1 0,-3-1 0,-4 0 0,-3-2 0,-3 0 0,-4-1 0,-4-2 0,-3-1 0,-3-1 0,-3-2 0,-3-2 0,-4-2 0,-2-1 0,-4-3 0,-2-2 0,-3-3 0,-3-1 0,-2-4 0,-2-2 0,-3-3 0,-3-2 0,-1-4 0,-2-2 0,-2-4 0,-2-3 0,-2-3 0,-1-3 0,-1-3 0,-2-4 0,-1-4 0,-1-3 0,0-3 0,-2-4 0,0-3 0,0-4 0,-1-4 0,1-3 0,-1-4 0,0-3 0,1-4 0,0-4 0,0-3 0,2-4 0,0-3 0,1-3 0,1-4 0,2-4 0,1-3 0,1-3 0,2-3 0,2-3 0,2-4 0,2-2 0,1-4 0,3-2 0,3-3 0,2-2 0,2-4 0,3-1 0,3-3 0,2-2 0,4-3 0,2-1 0,4-2 0,3-2 0,3-2 0,3-1 0,3-1 0,4-2 0,4-1 0,3 0 0,3-2 0,4 0 0,3-1 0,4-1 0,4 1 0,3-1 0,4 0 0,3 1 0,4-1 0,4 1 0,3 1 0,4 0 0,3 2 0,3 0 0,4 1 0,4 2 0,3 1 0,3 1 0,3 2 0,3 2 0,4 2 0,2 1 0,4 3 0,2 2 0,3 3 0,3 1 0,2 4 0,2 2 0,3 3 0,3 2 0,1 4 0,2 2 0,2 4 0,2 3 0,2 3 0,1 3 0,1 3 0,2 4 0,1 4 0,1 3 0,0 3 0,2 4 0,0 3 0,0 4 0,1 4 0,0 3 0,-1 4 0,1 3 0,-1 4 0,0 4 0,0 3 0,-2 4 0,0 3 0,-1 3 0,-1 4 0,-2 4 0,-1 3 0,-1 3 0,-2 3 0,-2 3 0,-2 4 0,-2 2 0,-1 4 0,-3 2 0,-3 3 0,-2 2 0,-2 4 0,-3 1 0,-3 3 0,-2 2 0,-4 3 0,-2 1 0,-4 2 0,-3 2 0,-3 2 0,-3 1 0,-3 1 0,-4 2 0,-4 1 0,-3 0 0,-3 2 0,-4 0 0,-3 1 0,-4 1 0,-4-1 0,-3 1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24T21:29:49.84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0 24575,'0'0'-8191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24T21:29:55.18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24575,'0'0'-8191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51787B-F819-4164-A34F-21018F6BEAF3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E2B640-DB0B-4AF7-8FDD-24F96C889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46157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E2B640-DB0B-4AF7-8FDD-24F96C889BA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0961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7B64EF-38C2-54DF-847D-46DE6F1497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8E89A40-62EE-8F35-0D18-E720BF87B8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853E41F-2F89-BF3F-8414-B75AF42C6B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611211-7128-29BA-241E-78E96DB3E5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E2B640-DB0B-4AF7-8FDD-24F96C889BA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6010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AB4735-F67F-99F8-9737-D7A64D9384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FCE19A5-3549-73D6-30E6-51BB46543B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E9272E-ED46-55FC-4DD8-97BAD82CCD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97EA8B-BE1D-4039-8C03-D50F1E0986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E2B640-DB0B-4AF7-8FDD-24F96C889BA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8897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AD8F45-2931-089D-8211-578F50EAB4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24EB285-5219-414A-9AE4-D85783D1ED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B11ADCC-3052-F225-F5B8-2815026F4F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A2A94E-6766-76D4-80A3-9836CAEE9E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E2B640-DB0B-4AF7-8FDD-24F96C889BA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8207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E2B640-DB0B-4AF7-8FDD-24F96C889BA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8380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688535-5E9E-90D8-9C74-849AB47602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15E686F-8D5E-E55B-DCC9-8C44B1A813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05E99D8-2CAB-1375-DD0F-731A69B6ED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ABA16E-B1B8-2339-EDB7-D0C163E9EC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E2B640-DB0B-4AF7-8FDD-24F96C889BA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4683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188F77-D0EC-9A4C-9F5E-C9BF6C36EA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6440327-7826-2421-6588-3666F96E3A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0DED901-1037-43B6-3C02-F213AA5FC8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C875C7-30CB-D123-607D-43F4AD18F3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E2B640-DB0B-4AF7-8FDD-24F96C889BA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9067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E2B640-DB0B-4AF7-8FDD-24F96C889BA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008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92D87E-F8AB-4A60-9C66-1C412D4FCC53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Citizen Politics &amp; Democracy, 8th ed © Dalton &amp; Hellwig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F8D8C4-A5B5-4F64-B8F4-965ED6D1EF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368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973129-980E-47BA-90BE-C72237CAC904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Citizen Politics &amp; Democracy, 8th ed © Dalton &amp; Hellwig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4EEFBD-DBAD-4938-A9E1-812F2E0FE4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5664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4B7833-0AD2-4BC8-8F1F-83EA9965588B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Citizen Politics &amp; Democracy, 8th ed © Dalton &amp; Hellwig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58D5C-1E7A-4DFA-ADA4-E841DC40D8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4754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C2F1CA-7D9E-4D32-ABE6-93DC53535416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Citizen Politics &amp; Democracy, 8th ed © Dalton &amp; Hellwig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569B28-3A28-4DD7-B5EE-CA690444E05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1040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FF3BE3-1B24-4C91-AAB5-07B0CBB87983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Citizen Politics &amp; Democracy, 8th ed © Dalton &amp; Hellwig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D00BED-8939-4ED0-A572-12B11B2398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792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DD3D4-4A67-43AC-8DD0-08D9F93BDD81}" type="datetime1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Citizen Politics &amp; Democracy, 8th ed © Dalton &amp; Hellwig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3085D9-AFCE-46C4-A550-E77B842B7F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2083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63A54F-4E2D-4014-92C4-BCB65EEBF3F7}" type="datetime1">
              <a:rPr lang="en-US" smtClean="0"/>
              <a:t>1/30/2026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Citizen Politics &amp; Democracy, 8th ed © Dalton &amp; Hellwig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EB9A1A-FBEF-44D7-8BD6-D8795067D8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9040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5B3091-89E0-46E6-B06B-01341E9CFDB8}" type="datetime1">
              <a:rPr lang="en-US" smtClean="0"/>
              <a:t>1/30/2026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Citizen Politics &amp; Democracy, 8th ed © Dalton &amp; Hellwig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081B6-21AA-40D5-BD14-C1B8F87C4B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15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F8E35-2C75-423F-BE41-63D9516BA5C7}" type="datetime1">
              <a:rPr lang="en-US" smtClean="0"/>
              <a:t>1/30/2026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Citizen Politics &amp; Democracy, 8th ed © Dalton &amp; Hellwig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784F91-5DCE-437B-8546-1D62869972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2115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D2B06-6D64-4F6A-A42D-A341F7A2C0E8}" type="datetime1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Citizen Politics &amp; Democracy, 8th ed © Dalton &amp; Hellwig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3D3EA-92D3-47BC-86A8-7A90D418C3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7421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108681-4284-4E99-BE5A-B96D1BE44D96}" type="datetime1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Citizen Politics &amp; Democracy, 8th ed © Dalton &amp; Hellwig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6C6BD3-817D-4DD6-BFFC-9E6D6A0CE9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1450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DF35523-D0B9-4710-9EDB-AE01E9285ECE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Citizen Politics &amp; Democracy, 8th ed © Dalton &amp; Hellwig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ADF891C-5614-480F-9813-928C3E61D3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customXml" Target="../ink/ink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>
                <a:solidFill>
                  <a:srgbClr val="C00000"/>
                </a:solidFill>
              </a:rPr>
              <a:t>Chapter 10</a:t>
            </a:r>
          </a:p>
        </p:txBody>
      </p:sp>
      <p:sp>
        <p:nvSpPr>
          <p:cNvPr id="2051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96679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b="1" dirty="0"/>
              <a:t>Attitudes and Vote Choice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437705-36DC-CD28-DB5D-9676B4FD1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569B28-3A28-4DD7-B5EE-CA690444E057}" type="slidenum">
              <a:rPr lang="en-US" altLang="en-US" smtClean="0"/>
              <a:pPr>
                <a:defRPr/>
              </a:pPr>
              <a:t>1</a:t>
            </a:fld>
            <a:endParaRPr lang="en-US" alt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1484DA2-82FE-5656-58FC-7FE9ABD18E0E}"/>
              </a:ext>
            </a:extLst>
          </p:cNvPr>
          <p:cNvSpPr txBox="1"/>
          <p:nvPr/>
        </p:nvSpPr>
        <p:spPr>
          <a:xfrm>
            <a:off x="1808423" y="6413698"/>
            <a:ext cx="55271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Citizen Politics &amp; Democracy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8</a:t>
            </a:r>
            <a:r>
              <a:rPr lang="en-US" sz="1400" baseline="300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ed </a:t>
            </a:r>
            <a:r>
              <a:rPr lang="en-GB" sz="14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© 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Russell J. Dalton &amp; Timothy Hellwig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705A20F-5CA1-5013-F49B-4490620B67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8437" y="2503681"/>
            <a:ext cx="3667125" cy="3667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098C746-DF4C-C8D3-AB92-C4FD83E4139A}"/>
              </a:ext>
            </a:extLst>
          </p:cNvPr>
          <p:cNvSpPr txBox="1"/>
          <p:nvPr/>
        </p:nvSpPr>
        <p:spPr>
          <a:xfrm rot="2165167">
            <a:off x="1396009" y="2737945"/>
            <a:ext cx="17373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badi" panose="020B0604020104020204" pitchFamily="34" charset="0"/>
                <a:cs typeface="Aharoni" panose="020F0502020204030204" pitchFamily="2" charset="-79"/>
              </a:rPr>
              <a:t>HEALTH CARE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69A18D5-8100-690C-9F9C-6C15FD1C0538}"/>
              </a:ext>
            </a:extLst>
          </p:cNvPr>
          <p:cNvSpPr txBox="1"/>
          <p:nvPr/>
        </p:nvSpPr>
        <p:spPr>
          <a:xfrm rot="21159617">
            <a:off x="6396838" y="3979280"/>
            <a:ext cx="18316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badi" panose="020B0604020104020204" pitchFamily="34" charset="0"/>
                <a:cs typeface="Aharoni" panose="020F0502020204030204" pitchFamily="2" charset="-79"/>
              </a:rPr>
              <a:t>ENVIRONMENT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99EC53-9117-9383-C3F5-6EDC927FEA62}"/>
              </a:ext>
            </a:extLst>
          </p:cNvPr>
          <p:cNvSpPr txBox="1"/>
          <p:nvPr/>
        </p:nvSpPr>
        <p:spPr>
          <a:xfrm rot="20528288">
            <a:off x="1073218" y="5309339"/>
            <a:ext cx="16996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badi" panose="020B0604020104020204" pitchFamily="34" charset="0"/>
                <a:cs typeface="Aharoni" panose="020F0502020204030204" pitchFamily="2" charset="-79"/>
              </a:rPr>
              <a:t>IMMIGRATION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7861856-5B3C-DD80-C8CB-3DC9FECA5A21}"/>
              </a:ext>
            </a:extLst>
          </p:cNvPr>
          <p:cNvSpPr txBox="1"/>
          <p:nvPr/>
        </p:nvSpPr>
        <p:spPr>
          <a:xfrm rot="19975943">
            <a:off x="5963352" y="3005313"/>
            <a:ext cx="18517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badi" panose="020B0604020104020204" pitchFamily="34" charset="0"/>
                <a:cs typeface="Aharoni" panose="020F0502020204030204" pitchFamily="2" charset="-79"/>
              </a:rPr>
              <a:t>THE ECONOMY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7640FC7-0436-C739-A8B0-F91A752F2D08}"/>
              </a:ext>
            </a:extLst>
          </p:cNvPr>
          <p:cNvSpPr txBox="1"/>
          <p:nvPr/>
        </p:nvSpPr>
        <p:spPr>
          <a:xfrm>
            <a:off x="1239038" y="4099175"/>
            <a:ext cx="13131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badi" panose="020B0604020104020204" pitchFamily="34" charset="0"/>
                <a:cs typeface="Aharoni" panose="020F0502020204030204" pitchFamily="2" charset="-79"/>
              </a:rPr>
              <a:t>PENSIONS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AA418B6-1B2E-94C8-5446-CDF3CB222326}"/>
              </a:ext>
            </a:extLst>
          </p:cNvPr>
          <p:cNvSpPr txBox="1"/>
          <p:nvPr/>
        </p:nvSpPr>
        <p:spPr>
          <a:xfrm rot="1335829">
            <a:off x="6163674" y="5470477"/>
            <a:ext cx="20569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badi" panose="020B0604020104020204" pitchFamily="34" charset="0"/>
                <a:cs typeface="Aharoni" panose="020F0502020204030204" pitchFamily="2" charset="-79"/>
              </a:rPr>
              <a:t>FOREIGN POLICY</a:t>
            </a: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BA2FBE76-F6E6-047E-CD5B-0BCC96540DDB}"/>
              </a:ext>
            </a:extLst>
          </p:cNvPr>
          <p:cNvSpPr/>
          <p:nvPr/>
        </p:nvSpPr>
        <p:spPr>
          <a:xfrm>
            <a:off x="2546093" y="4174170"/>
            <a:ext cx="198470" cy="250120"/>
          </a:xfrm>
          <a:prstGeom prst="right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85BE2C77-8962-7EBF-B469-EC27AF59F051}"/>
              </a:ext>
            </a:extLst>
          </p:cNvPr>
          <p:cNvSpPr/>
          <p:nvPr/>
        </p:nvSpPr>
        <p:spPr>
          <a:xfrm rot="2175143">
            <a:off x="2926637" y="3384071"/>
            <a:ext cx="198470" cy="250120"/>
          </a:xfrm>
          <a:prstGeom prst="right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83119382-E6F9-4FC2-9EA2-700220BDDB0E}"/>
              </a:ext>
            </a:extLst>
          </p:cNvPr>
          <p:cNvSpPr/>
          <p:nvPr/>
        </p:nvSpPr>
        <p:spPr>
          <a:xfrm rot="8536490">
            <a:off x="5878388" y="3551098"/>
            <a:ext cx="198470" cy="250120"/>
          </a:xfrm>
          <a:prstGeom prst="right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38A1D991-C7B4-BBC7-03D4-E63E20F78FA7}"/>
              </a:ext>
            </a:extLst>
          </p:cNvPr>
          <p:cNvSpPr/>
          <p:nvPr/>
        </p:nvSpPr>
        <p:spPr>
          <a:xfrm>
            <a:off x="3429000" y="3886200"/>
            <a:ext cx="198470" cy="250120"/>
          </a:xfrm>
          <a:prstGeom prst="right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DD0190CA-7495-2A62-C975-AB3954FF0EDF}"/>
              </a:ext>
            </a:extLst>
          </p:cNvPr>
          <p:cNvSpPr/>
          <p:nvPr/>
        </p:nvSpPr>
        <p:spPr>
          <a:xfrm>
            <a:off x="3581400" y="4038600"/>
            <a:ext cx="198470" cy="250120"/>
          </a:xfrm>
          <a:prstGeom prst="right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D2638554-B487-96E3-AFF4-E59DFAB0F914}"/>
              </a:ext>
            </a:extLst>
          </p:cNvPr>
          <p:cNvSpPr/>
          <p:nvPr/>
        </p:nvSpPr>
        <p:spPr>
          <a:xfrm rot="20800747">
            <a:off x="2750811" y="5108937"/>
            <a:ext cx="198470" cy="250120"/>
          </a:xfrm>
          <a:prstGeom prst="right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11C2A3B2-3F6F-7FDF-7530-47BABC3852EC}"/>
              </a:ext>
            </a:extLst>
          </p:cNvPr>
          <p:cNvSpPr/>
          <p:nvPr/>
        </p:nvSpPr>
        <p:spPr>
          <a:xfrm rot="12293677">
            <a:off x="6077730" y="5108938"/>
            <a:ext cx="198470" cy="250120"/>
          </a:xfrm>
          <a:prstGeom prst="right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0F4FF873-DDA4-D7A0-BAF8-1A40F32DD8E1}"/>
              </a:ext>
            </a:extLst>
          </p:cNvPr>
          <p:cNvSpPr/>
          <p:nvPr/>
        </p:nvSpPr>
        <p:spPr>
          <a:xfrm rot="10257123">
            <a:off x="6220389" y="4177709"/>
            <a:ext cx="198470" cy="250120"/>
          </a:xfrm>
          <a:prstGeom prst="right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5779F0-E035-2BA4-AE88-DDAD97266F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AC58B27-914E-E231-A72C-6FAE5F21ACE4}"/>
              </a:ext>
            </a:extLst>
          </p:cNvPr>
          <p:cNvSpPr txBox="1">
            <a:spLocks/>
          </p:cNvSpPr>
          <p:nvPr/>
        </p:nvSpPr>
        <p:spPr>
          <a:xfrm>
            <a:off x="673640" y="136525"/>
            <a:ext cx="7772400" cy="549276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2600" dirty="0">
                <a:solidFill>
                  <a:srgbClr val="C00000"/>
                </a:solidFill>
                <a:latin typeface="+mn-lt"/>
              </a:rPr>
              <a:t>Left/Right Attitudes and the Vote: France &amp; Germany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C941FC-DBC0-3F7C-CFD4-ED263604E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784F91-5DCE-437B-8546-1D628699728B}" type="slidenum">
              <a:rPr lang="en-US" altLang="en-US" smtClean="0"/>
              <a:pPr>
                <a:defRPr/>
              </a:pPr>
              <a:t>10</a:t>
            </a:fld>
            <a:endParaRPr lang="en-US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FC08354-60DC-7038-19DD-C06AFF0DB476}"/>
              </a:ext>
            </a:extLst>
          </p:cNvPr>
          <p:cNvSpPr txBox="1"/>
          <p:nvPr/>
        </p:nvSpPr>
        <p:spPr>
          <a:xfrm>
            <a:off x="673640" y="725077"/>
            <a:ext cx="7772400" cy="14465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Most people vote based on </a:t>
            </a:r>
            <a:r>
              <a:rPr lang="en-US" sz="2200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broad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political orientations rather than issue-by-issue analyses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Positions on the Left/Right scale capture the </a:t>
            </a:r>
            <a:r>
              <a:rPr lang="en-US" sz="2200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general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impact of policy preferences on voting choice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C04A61-5746-7F16-AC3B-6A792A62FD5B}"/>
              </a:ext>
            </a:extLst>
          </p:cNvPr>
          <p:cNvSpPr txBox="1"/>
          <p:nvPr/>
        </p:nvSpPr>
        <p:spPr>
          <a:xfrm>
            <a:off x="6308686" y="2786658"/>
            <a:ext cx="235004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+mn-lt"/>
              </a:rPr>
              <a:t>People perceive parties to be located along left/right dimension; the average citizen is near the middle</a:t>
            </a:r>
          </a:p>
          <a:p>
            <a:endParaRPr lang="en-US" sz="2000" dirty="0">
              <a:latin typeface="+mn-lt"/>
            </a:endParaRPr>
          </a:p>
          <a:p>
            <a:r>
              <a:rPr lang="en-US" sz="1400" dirty="0">
                <a:latin typeface="+mn-lt"/>
              </a:rPr>
              <a:t>Sources: FES 2024 &amp; GLES 2025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C5DBDDC-3710-2A10-F945-9E18C7FDD5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3693" y="2159594"/>
            <a:ext cx="5400357" cy="4561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81322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E2BF7E-7E46-7C1E-3B26-EA56F9A1FF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D6AED0D-78EC-F46E-6C1F-D0BE2C85C52E}"/>
              </a:ext>
            </a:extLst>
          </p:cNvPr>
          <p:cNvSpPr txBox="1">
            <a:spLocks/>
          </p:cNvSpPr>
          <p:nvPr/>
        </p:nvSpPr>
        <p:spPr>
          <a:xfrm>
            <a:off x="673640" y="136525"/>
            <a:ext cx="7772400" cy="549276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2600" dirty="0">
                <a:solidFill>
                  <a:srgbClr val="C00000"/>
                </a:solidFill>
                <a:latin typeface="+mn-lt"/>
              </a:rPr>
              <a:t>The Power of Left/Right Attitudes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BB9095-7F9C-1057-4AF6-BFA9C1E06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784F91-5DCE-437B-8546-1D628699728B}" type="slidenum">
              <a:rPr lang="en-US" altLang="en-US" smtClean="0"/>
              <a:pPr>
                <a:defRPr/>
              </a:pPr>
              <a:t>11</a:t>
            </a:fld>
            <a:endParaRPr lang="en-US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CCE3467-E468-FF2E-67F1-76A5A4F0B681}"/>
              </a:ext>
            </a:extLst>
          </p:cNvPr>
          <p:cNvSpPr txBox="1"/>
          <p:nvPr/>
        </p:nvSpPr>
        <p:spPr>
          <a:xfrm>
            <a:off x="673640" y="725077"/>
            <a:ext cx="7772400" cy="43088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How much do citizens’ left/right positions influence their vote?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482E0D9-67F6-2F25-94D4-2DF28D915C8C}"/>
              </a:ext>
            </a:extLst>
          </p:cNvPr>
          <p:cNvSpPr txBox="1"/>
          <p:nvPr/>
        </p:nvSpPr>
        <p:spPr>
          <a:xfrm>
            <a:off x="838200" y="1243287"/>
            <a:ext cx="7467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Percentage of people voting for a Right party based on the voter’s self-placement on the Left/Right scale. </a:t>
            </a:r>
            <a:endParaRPr lang="en-US" sz="2000" b="1" dirty="0">
              <a:latin typeface="+mn-lt"/>
            </a:endParaRP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51A7495-855D-5413-216E-290689080C1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1487191"/>
              </p:ext>
            </p:extLst>
          </p:nvPr>
        </p:nvGraphicFramePr>
        <p:xfrm>
          <a:off x="1740440" y="2007718"/>
          <a:ext cx="5879560" cy="42613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6F353B97-AF46-2AE6-418B-8AB70401A214}"/>
              </a:ext>
            </a:extLst>
          </p:cNvPr>
          <p:cNvSpPr txBox="1"/>
          <p:nvPr/>
        </p:nvSpPr>
        <p:spPr>
          <a:xfrm>
            <a:off x="1740440" y="6263451"/>
            <a:ext cx="610242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400" b="0" i="0" u="none" strike="noStrike" baseline="0" dirty="0">
                <a:latin typeface="+mn-lt"/>
              </a:rPr>
              <a:t>Sources: American National Election Study 2024; British Election Study 2024;</a:t>
            </a:r>
          </a:p>
          <a:p>
            <a:pPr algn="l"/>
            <a:r>
              <a:rPr lang="en-US" sz="1400" b="0" i="0" u="none" strike="noStrike" baseline="0" dirty="0">
                <a:latin typeface="+mn-lt"/>
              </a:rPr>
              <a:t>French Election Study 2024; German Longitudinal Election Study 2025.</a:t>
            </a:r>
            <a:endParaRPr lang="en-US" sz="1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90367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2782F16-4367-4659-D061-2633CCEEED7F}"/>
              </a:ext>
            </a:extLst>
          </p:cNvPr>
          <p:cNvSpPr txBox="1">
            <a:spLocks/>
          </p:cNvSpPr>
          <p:nvPr/>
        </p:nvSpPr>
        <p:spPr>
          <a:xfrm>
            <a:off x="673640" y="136525"/>
            <a:ext cx="7772400" cy="53340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2800" dirty="0">
                <a:solidFill>
                  <a:srgbClr val="C00000"/>
                </a:solidFill>
                <a:latin typeface="+mn-lt"/>
              </a:rPr>
              <a:t>Performance Issues and the Vote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D16244-744E-FE7F-2FC5-836F3DFB2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784F91-5DCE-437B-8546-1D628699728B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85A9A41-6F4E-68A0-019D-139AB9E11C58}"/>
              </a:ext>
            </a:extLst>
          </p:cNvPr>
          <p:cNvSpPr txBox="1"/>
          <p:nvPr/>
        </p:nvSpPr>
        <p:spPr>
          <a:xfrm>
            <a:off x="673641" y="680170"/>
            <a:ext cx="7772400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+mn-lt"/>
              </a:rPr>
              <a:t>Can the government deliver? It makes little sense to care about policy positions if the government is unable to make good on its promises.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D6F0C86-7F81-6C3B-1B3B-5EF7360926DC}"/>
              </a:ext>
            </a:extLst>
          </p:cNvPr>
          <p:cNvSpPr txBox="1"/>
          <p:nvPr/>
        </p:nvSpPr>
        <p:spPr>
          <a:xfrm>
            <a:off x="651563" y="1372144"/>
            <a:ext cx="77724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000" dirty="0">
                <a:latin typeface="+mn-lt"/>
              </a:rPr>
              <a:t>V</a:t>
            </a:r>
            <a:r>
              <a:rPr lang="en-US" sz="2000" b="0" i="0" u="none" strike="noStrike" baseline="0" dirty="0">
                <a:latin typeface="+mn-lt"/>
              </a:rPr>
              <a:t>oters “typically have one</a:t>
            </a:r>
            <a:r>
              <a:rPr lang="en-US" sz="2000" dirty="0">
                <a:latin typeface="+mn-lt"/>
              </a:rPr>
              <a:t> comparatively </a:t>
            </a:r>
            <a:r>
              <a:rPr lang="en-US" sz="2000" b="0" i="0" u="none" strike="noStrike" baseline="0" dirty="0">
                <a:latin typeface="+mn-lt"/>
              </a:rPr>
              <a:t>hard bit of data: they know what life has been like during the incumbent’s administration.” 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Fiorina (1981, 5) 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DED12FD4-0E64-4BCC-9599-37A683410A4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4960673"/>
              </p:ext>
            </p:extLst>
          </p:nvPr>
        </p:nvGraphicFramePr>
        <p:xfrm>
          <a:off x="2501781" y="2090274"/>
          <a:ext cx="6261219" cy="4158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457F03DD-7E64-D418-EA65-BD521B78CCAB}"/>
              </a:ext>
            </a:extLst>
          </p:cNvPr>
          <p:cNvSpPr txBox="1"/>
          <p:nvPr/>
        </p:nvSpPr>
        <p:spPr>
          <a:xfrm>
            <a:off x="2666670" y="6177830"/>
            <a:ext cx="585524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400" b="0" i="0" u="none" strike="noStrike" baseline="0" dirty="0">
                <a:latin typeface="+mn-lt"/>
              </a:rPr>
              <a:t>Sources: American National Election Study 2024; British Election Study 2024; French Election Study 2024; German Longitudinal Election Study 2025.</a:t>
            </a:r>
            <a:endParaRPr lang="en-US" sz="1400" dirty="0">
              <a:latin typeface="+mn-l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29E82EA-608A-9137-90E6-DDD178D69AE0}"/>
              </a:ext>
            </a:extLst>
          </p:cNvPr>
          <p:cNvSpPr txBox="1"/>
          <p:nvPr/>
        </p:nvSpPr>
        <p:spPr>
          <a:xfrm>
            <a:off x="673640" y="2676244"/>
            <a:ext cx="168856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latin typeface="Swiss721BT-Light"/>
              </a:rPr>
              <a:t>Percentage voting for the incumbent based on perception of the </a:t>
            </a:r>
            <a:r>
              <a:rPr lang="en-US" sz="1800" b="1" i="0" u="none" strike="noStrike" baseline="0" dirty="0">
                <a:latin typeface="Swiss721BT-Light"/>
              </a:rPr>
              <a:t>economy</a:t>
            </a:r>
            <a:r>
              <a:rPr lang="en-US" sz="1800" b="0" i="0" u="none" strike="noStrike" baseline="0" dirty="0">
                <a:latin typeface="Swiss721BT-Light"/>
              </a:rPr>
              <a:t> over the last twelve months.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6456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FC3452-6040-F964-9203-53CAE57CA3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5CFCE83-58B2-5B62-B1A2-900FB05D8CB7}"/>
              </a:ext>
            </a:extLst>
          </p:cNvPr>
          <p:cNvSpPr txBox="1">
            <a:spLocks/>
          </p:cNvSpPr>
          <p:nvPr/>
        </p:nvSpPr>
        <p:spPr>
          <a:xfrm>
            <a:off x="673640" y="136525"/>
            <a:ext cx="7772400" cy="53340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2800" dirty="0">
                <a:solidFill>
                  <a:srgbClr val="C00000"/>
                </a:solidFill>
                <a:latin typeface="+mn-lt"/>
              </a:rPr>
              <a:t>Performance Issues and the Vote: Debates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A4B232-BB6A-EF3F-3279-3E873E23A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784F91-5DCE-437B-8546-1D628699728B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8D4A3B-397B-CB8B-7B9D-C7BCEEC18FA9}"/>
              </a:ext>
            </a:extLst>
          </p:cNvPr>
          <p:cNvSpPr txBox="1"/>
          <p:nvPr/>
        </p:nvSpPr>
        <p:spPr>
          <a:xfrm>
            <a:off x="673641" y="680170"/>
            <a:ext cx="7772400" cy="43088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+mn-lt"/>
              </a:rPr>
              <a:t>Though performance matters, questions remain open for debate</a:t>
            </a:r>
          </a:p>
        </p:txBody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716EF33E-A3C9-9FA5-BE4C-CBF280C833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74476555"/>
              </p:ext>
            </p:extLst>
          </p:nvPr>
        </p:nvGraphicFramePr>
        <p:xfrm>
          <a:off x="1219200" y="1295400"/>
          <a:ext cx="70866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003002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E4A611-64B2-B2D8-38E6-0ACCF2DB99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76104E7-73EE-5E08-A9DF-FD815F339A06}"/>
              </a:ext>
            </a:extLst>
          </p:cNvPr>
          <p:cNvSpPr txBox="1">
            <a:spLocks/>
          </p:cNvSpPr>
          <p:nvPr/>
        </p:nvSpPr>
        <p:spPr>
          <a:xfrm>
            <a:off x="673640" y="136525"/>
            <a:ext cx="7772400" cy="53340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2800" dirty="0">
                <a:solidFill>
                  <a:srgbClr val="C00000"/>
                </a:solidFill>
                <a:latin typeface="+mn-lt"/>
              </a:rPr>
              <a:t>Candidate Images and the Vote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A94AB4-44C3-F60E-C8C0-E88B84940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784F91-5DCE-437B-8546-1D628699728B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2628788-D9F5-BA39-89D0-C2A72B265286}"/>
              </a:ext>
            </a:extLst>
          </p:cNvPr>
          <p:cNvSpPr txBox="1"/>
          <p:nvPr/>
        </p:nvSpPr>
        <p:spPr>
          <a:xfrm>
            <a:off x="673641" y="680170"/>
            <a:ext cx="7772400" cy="43088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+mn-lt"/>
              </a:rPr>
              <a:t>Candidate images also may matter.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98304D1-0A57-D9AA-25F8-2B81A6EA547E}"/>
              </a:ext>
            </a:extLst>
          </p:cNvPr>
          <p:cNvSpPr txBox="1"/>
          <p:nvPr/>
        </p:nvSpPr>
        <p:spPr>
          <a:xfrm>
            <a:off x="673640" y="1219200"/>
            <a:ext cx="7772400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200" b="0" i="0" u="none" strike="noStrike" baseline="0" dirty="0">
                <a:solidFill>
                  <a:srgbClr val="C00000"/>
                </a:solidFill>
                <a:latin typeface="+mn-lt"/>
              </a:rPr>
              <a:t>One view</a:t>
            </a:r>
            <a:r>
              <a:rPr lang="en-US" sz="2200" b="0" i="0" u="none" strike="noStrike" baseline="0" dirty="0">
                <a:latin typeface="+mn-lt"/>
              </a:rPr>
              <a:t>: impact of candidate image on </a:t>
            </a:r>
            <a:r>
              <a:rPr lang="en-US" sz="2200" dirty="0">
                <a:latin typeface="+mn-lt"/>
              </a:rPr>
              <a:t>vote is a concern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b="0" i="0" u="none" strike="noStrike" baseline="0" dirty="0">
                <a:latin typeface="+mn-lt"/>
              </a:rPr>
              <a:t>People’s vote may turn on superficial criteria such as candidate’s looks, style, or social media persona.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Candidate images are not independent of party preferences. Example from 2024 US election:</a:t>
            </a: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DE01E2F5-9EB3-754B-5F6C-7C38AAA65B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4933916"/>
              </p:ext>
            </p:extLst>
          </p:nvPr>
        </p:nvGraphicFramePr>
        <p:xfrm>
          <a:off x="1054640" y="2988265"/>
          <a:ext cx="7010400" cy="114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3688256104"/>
                    </a:ext>
                  </a:extLst>
                </a:gridCol>
                <a:gridCol w="2159000">
                  <a:extLst>
                    <a:ext uri="{9D8B030D-6E8A-4147-A177-3AD203B41FA5}">
                      <a16:colId xmlns:a16="http://schemas.microsoft.com/office/drawing/2014/main" val="3320251327"/>
                    </a:ext>
                  </a:extLst>
                </a:gridCol>
                <a:gridCol w="2336800">
                  <a:extLst>
                    <a:ext uri="{9D8B030D-6E8A-4147-A177-3AD203B41FA5}">
                      <a16:colId xmlns:a16="http://schemas.microsoft.com/office/drawing/2014/main" val="3095900564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r>
                        <a:rPr lang="en-US" dirty="0"/>
                        <a:t>Party vote for Congress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Like Kamala Harris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Like Donald Trump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7089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Democrat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3567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Republican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0966960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BE3497CA-B7EB-9B5F-F8A4-217C80BF88D1}"/>
              </a:ext>
            </a:extLst>
          </p:cNvPr>
          <p:cNvSpPr txBox="1"/>
          <p:nvPr/>
        </p:nvSpPr>
        <p:spPr>
          <a:xfrm>
            <a:off x="693580" y="4353795"/>
            <a:ext cx="777240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200" b="0" i="0" u="none" strike="noStrike" baseline="0" dirty="0">
                <a:solidFill>
                  <a:srgbClr val="C00000"/>
                </a:solidFill>
                <a:latin typeface="+mn-lt"/>
              </a:rPr>
              <a:t>Another view</a:t>
            </a:r>
            <a:r>
              <a:rPr lang="en-US" sz="2200" b="0" i="0" u="none" strike="noStrike" baseline="0" dirty="0">
                <a:latin typeface="+mn-lt"/>
              </a:rPr>
              <a:t>: impact of candidat</a:t>
            </a:r>
            <a:r>
              <a:rPr lang="en-US" sz="2200" dirty="0">
                <a:latin typeface="+mn-lt"/>
              </a:rPr>
              <a:t>e images on vote is informative.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b="0" i="0" u="none" strike="noStrike" baseline="0" dirty="0">
                <a:latin typeface="+mn-lt"/>
              </a:rPr>
              <a:t>Character, competence, and other personal qualities of a candidate provide important information about her/his likely performance in office.</a:t>
            </a:r>
            <a:endParaRPr lang="en-US" sz="2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870075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8087018-41EC-1B9B-943D-88833A53CE72}"/>
              </a:ext>
            </a:extLst>
          </p:cNvPr>
          <p:cNvSpPr txBox="1">
            <a:spLocks/>
          </p:cNvSpPr>
          <p:nvPr/>
        </p:nvSpPr>
        <p:spPr>
          <a:xfrm>
            <a:off x="685800" y="192897"/>
            <a:ext cx="7772400" cy="507238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2800" dirty="0">
                <a:solidFill>
                  <a:srgbClr val="C00000"/>
                </a:solidFill>
                <a:latin typeface="+mn-lt"/>
              </a:rPr>
              <a:t>The End of the Causal Funnel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B0D95-9080-3995-E8C9-4E01381A7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784F91-5DCE-437B-8546-1D628699728B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2E9E08-2EFF-F5AE-7FAD-DAE5B21D508F}"/>
              </a:ext>
            </a:extLst>
          </p:cNvPr>
          <p:cNvSpPr txBox="1"/>
          <p:nvPr/>
        </p:nvSpPr>
        <p:spPr>
          <a:xfrm>
            <a:off x="685800" y="776248"/>
            <a:ext cx="777240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Correlates of the vote in elections in the U.S., Britain, France, &amp; Germany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A05E6DC-1EFB-2893-2506-E8DD825BC5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263203" y="-103351"/>
            <a:ext cx="4617594" cy="734936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49558B9-EB35-2682-FAA7-4DC315584B08}"/>
              </a:ext>
            </a:extLst>
          </p:cNvPr>
          <p:cNvSpPr txBox="1"/>
          <p:nvPr/>
        </p:nvSpPr>
        <p:spPr>
          <a:xfrm>
            <a:off x="1020726" y="5926439"/>
            <a:ext cx="743747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0" i="0" u="none" strike="noStrike" baseline="0" dirty="0">
                <a:latin typeface="+mn-lt"/>
              </a:rPr>
              <a:t>Note: Figure entries are standardized coefficients from multiple regression models with parties (legislative elections) and candidates (presidential elections) coded using public perceptions of their Left/Right positions. </a:t>
            </a:r>
            <a:r>
              <a:rPr lang="en-US" sz="1400" dirty="0">
                <a:latin typeface="+mn-lt"/>
              </a:rPr>
              <a:t>Sources: ANES Study 2024, FES 2024, BES 2024; GLES 2025. </a:t>
            </a:r>
          </a:p>
        </p:txBody>
      </p:sp>
    </p:spTree>
    <p:extLst>
      <p:ext uri="{BB962C8B-B14F-4D97-AF65-F5344CB8AC3E}">
        <p14:creationId xmlns:p14="http://schemas.microsoft.com/office/powerpoint/2010/main" val="18593160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77758" y="49596"/>
            <a:ext cx="8307421" cy="505353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auto" hangingPunct="1">
              <a:defRPr/>
            </a:pPr>
            <a:r>
              <a:rPr lang="en-US" sz="2800" dirty="0" err="1">
                <a:solidFill>
                  <a:srgbClr val="C00000"/>
                </a:solidFill>
                <a:latin typeface="+mn-lt"/>
              </a:rPr>
              <a:t>Subpublics</a:t>
            </a:r>
            <a:r>
              <a:rPr lang="en-US" sz="2800" dirty="0">
                <a:solidFill>
                  <a:srgbClr val="C00000"/>
                </a:solidFill>
                <a:latin typeface="+mn-lt"/>
              </a:rPr>
              <a:t>: Issue Salience &amp; Issue Voting</a:t>
            </a:r>
          </a:p>
          <a:p>
            <a:pPr eaLnBrk="1" fontAlgn="auto" hangingPunct="1">
              <a:defRPr/>
            </a:pPr>
            <a:r>
              <a:rPr lang="en-US" sz="2000" dirty="0"/>
              <a:t> </a:t>
            </a:r>
            <a:endParaRPr lang="en-US" sz="2000" dirty="0">
              <a:latin typeface="+mn-lt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25EE50-FCBB-112A-D40C-2D5208D86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784F91-5DCE-437B-8546-1D628699728B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AE1153F-1792-281E-B8C5-F2BAB23042DE}"/>
              </a:ext>
            </a:extLst>
          </p:cNvPr>
          <p:cNvSpPr txBox="1"/>
          <p:nvPr/>
        </p:nvSpPr>
        <p:spPr>
          <a:xfrm>
            <a:off x="390773" y="640821"/>
            <a:ext cx="8305800" cy="14465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The concept of issue publics suggests that interests are not evenly distributed.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The power of issue voting depends both on the voter’s position on the issue and the salience of the issue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B41DE04-B6F8-7089-F7B1-F475F05CBBA8}"/>
              </a:ext>
            </a:extLst>
          </p:cNvPr>
          <p:cNvSpPr txBox="1"/>
          <p:nvPr/>
        </p:nvSpPr>
        <p:spPr>
          <a:xfrm>
            <a:off x="379379" y="2701194"/>
            <a:ext cx="2167119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+mn-lt"/>
              </a:rPr>
              <a:t>Issues and the Vote, France 2017</a:t>
            </a:r>
          </a:p>
          <a:p>
            <a:r>
              <a:rPr lang="en-US" dirty="0">
                <a:latin typeface="+mn-lt"/>
              </a:rPr>
              <a:t>If respondent views issue as important, they are more likely to base their vote on party competency on the issue</a:t>
            </a:r>
          </a:p>
          <a:p>
            <a:endParaRPr lang="en-US" dirty="0">
              <a:latin typeface="+mn-lt"/>
            </a:endParaRPr>
          </a:p>
          <a:p>
            <a:endParaRPr lang="en-US" dirty="0">
              <a:latin typeface="+mn-lt"/>
            </a:endParaRPr>
          </a:p>
          <a:p>
            <a:endParaRPr lang="en-US" dirty="0">
              <a:latin typeface="+mn-lt"/>
            </a:endParaRPr>
          </a:p>
          <a:p>
            <a:r>
              <a:rPr lang="en-US" sz="1400" dirty="0">
                <a:latin typeface="+mn-lt"/>
              </a:rPr>
              <a:t>Source: FES 2017.</a:t>
            </a:r>
          </a:p>
          <a:p>
            <a:r>
              <a:rPr lang="en-US" sz="1400" dirty="0">
                <a:latin typeface="+mn-lt"/>
              </a:rPr>
              <a:t>Note: Figure entries are Cramér’s V correlations.</a:t>
            </a: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85468D0C-496B-986F-EB33-EAB6F189D4A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60366955"/>
              </p:ext>
            </p:extLst>
          </p:nvPr>
        </p:nvGraphicFramePr>
        <p:xfrm>
          <a:off x="2438400" y="2057400"/>
          <a:ext cx="5991225" cy="47510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676400"/>
            <a:ext cx="6858000" cy="40934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2000" dirty="0">
              <a:latin typeface="+mn-lt"/>
            </a:endParaRPr>
          </a:p>
          <a:p>
            <a:pPr algn="ctr"/>
            <a:r>
              <a:rPr lang="en-US" sz="2000" dirty="0">
                <a:latin typeface="+mn-lt"/>
              </a:rPr>
              <a:t>Chapters 8, 9, and 10 have documented changes in citizen politics in recent decades:</a:t>
            </a:r>
          </a:p>
          <a:p>
            <a:pPr algn="ctr"/>
            <a:endParaRPr lang="en-US" sz="2000" dirty="0">
              <a:latin typeface="+mn-lt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>
                <a:latin typeface="+mn-lt"/>
              </a:rPr>
              <a:t>The long-term determinants of voting have weakened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>
                <a:latin typeface="+mn-lt"/>
              </a:rPr>
              <a:t>The importance of short-term factors has increased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>
                <a:latin typeface="+mn-lt"/>
              </a:rPr>
              <a:t>Voters are more fragmented into separate </a:t>
            </a:r>
            <a:r>
              <a:rPr lang="en-US" sz="2000">
                <a:latin typeface="+mn-lt"/>
              </a:rPr>
              <a:t>subpublics </a:t>
            </a:r>
            <a:endParaRPr lang="en-US" sz="2000" dirty="0">
              <a:latin typeface="+mn-lt"/>
            </a:endParaRPr>
          </a:p>
          <a:p>
            <a:pPr algn="ctr"/>
            <a:endParaRPr lang="en-US" sz="2000" dirty="0">
              <a:latin typeface="+mn-lt"/>
            </a:endParaRPr>
          </a:p>
          <a:p>
            <a:pPr algn="ctr"/>
            <a:r>
              <a:rPr lang="en-US" sz="2000" dirty="0">
                <a:latin typeface="+mn-lt"/>
              </a:rPr>
              <a:t>What are the consequences of these changes for democracy? If mass publics have changed, does that mean a more just, free, and equal political system? Or does it suggest a decline in the quality of democracy?</a:t>
            </a:r>
          </a:p>
          <a:p>
            <a:pPr algn="ctr"/>
            <a:endParaRPr lang="en-US" sz="2000" dirty="0"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38400" y="685800"/>
            <a:ext cx="4267200" cy="523220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+mn-lt"/>
              </a:rPr>
              <a:t>Thought Provoking</a:t>
            </a:r>
          </a:p>
        </p:txBody>
      </p:sp>
    </p:spTree>
    <p:extLst>
      <p:ext uri="{BB962C8B-B14F-4D97-AF65-F5344CB8AC3E}">
        <p14:creationId xmlns:p14="http://schemas.microsoft.com/office/powerpoint/2010/main" val="19154470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47487D-4227-1724-75B3-573D60D065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599AA799-E948-D81B-7CA2-F6C724C3D9C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62000" y="533400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en-US" sz="2800" dirty="0">
                <a:solidFill>
                  <a:srgbClr val="C00000"/>
                </a:solidFill>
              </a:rPr>
              <a:t>The End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B7560B7-7B40-189D-DB2F-2C5B8402B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8D8C4-A5B5-4F64-B8F4-965ED6D1EF6C}" type="slidenum">
              <a:rPr lang="en-US" altLang="en-US" smtClean="0"/>
              <a:pPr>
                <a:defRPr/>
              </a:pPr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292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09600" y="304800"/>
            <a:ext cx="7772400" cy="838200"/>
          </a:xfrm>
          <a:ln w="28575">
            <a:solidFill>
              <a:schemeClr val="accent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altLang="en-US" sz="2800" dirty="0">
                <a:solidFill>
                  <a:srgbClr val="C00000"/>
                </a:solidFill>
                <a:latin typeface="+mn-lt"/>
              </a:rPr>
              <a:t>The Funnel of Causality Redux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5409530"/>
            <a:ext cx="7772400" cy="1129382"/>
          </a:xfrm>
        </p:spPr>
        <p:txBody>
          <a:bodyPr/>
          <a:lstStyle/>
          <a:p>
            <a:r>
              <a:rPr lang="en-US" sz="2200" dirty="0">
                <a:solidFill>
                  <a:schemeClr val="tx1"/>
                </a:solidFill>
              </a:rPr>
              <a:t>Electoral politics may begin as competition between rival groups or party camps, but elections ultimately revolve around issues, what voters demand, and what political parties pledge to supply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4EE564-B929-06EF-A461-9961D975E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8D8C4-A5B5-4F64-B8F4-965ED6D1EF6C}" type="slidenum">
              <a:rPr lang="en-US" altLang="en-US" smtClean="0"/>
              <a:pPr>
                <a:defRPr/>
              </a:pPr>
              <a:t>2</a:t>
            </a:fld>
            <a:endParaRPr lang="en-US" alt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08AF84C-9572-688E-48AD-63092EFD72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1558" y="1448470"/>
            <a:ext cx="6185723" cy="383796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315C0C68-7B00-5C4E-A925-EBA28A53D393}"/>
                  </a:ext>
                </a:extLst>
              </p14:cNvPr>
              <p14:cNvContentPartPr/>
              <p14:nvPr/>
            </p14:nvContentPartPr>
            <p14:xfrm>
              <a:off x="5255816" y="2454243"/>
              <a:ext cx="1683360" cy="168300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315C0C68-7B00-5C4E-A925-EBA28A53D393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241416" y="2439843"/>
                <a:ext cx="1711440" cy="1711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8D445C12-FA29-180F-9B18-B0CAAF8D0B50}"/>
                  </a:ext>
                </a:extLst>
              </p14:cNvPr>
              <p14:cNvContentPartPr/>
              <p14:nvPr/>
            </p14:nvContentPartPr>
            <p14:xfrm>
              <a:off x="-1996384" y="1717323"/>
              <a:ext cx="360" cy="36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8D445C12-FA29-180F-9B18-B0CAAF8D0B50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-2002504" y="1711203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7C70462A-612C-4A79-EC61-57FE317F4ECF}"/>
                  </a:ext>
                </a:extLst>
              </p14:cNvPr>
              <p14:cNvContentPartPr/>
              <p14:nvPr/>
            </p14:nvContentPartPr>
            <p14:xfrm>
              <a:off x="6445256" y="2542443"/>
              <a:ext cx="360" cy="36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7C70462A-612C-4A79-EC61-57FE317F4ECF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439136" y="2536323"/>
                <a:ext cx="12600" cy="126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524000" y="381000"/>
            <a:ext cx="6096000" cy="609600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2800" dirty="0">
                <a:solidFill>
                  <a:srgbClr val="C00000"/>
                </a:solidFill>
                <a:latin typeface="+mn-lt"/>
              </a:rPr>
              <a:t>The Questions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B61BAE45-E843-28E6-37AC-FA5E39DD843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86134905"/>
              </p:ext>
            </p:extLst>
          </p:nvPr>
        </p:nvGraphicFramePr>
        <p:xfrm>
          <a:off x="1524000" y="1143000"/>
          <a:ext cx="6096000" cy="4775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B34F8AD-0C2A-6125-2E23-6847360B3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68FF-4BD3-4446-81B2-CA7BDFCB79E8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8229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914400" y="304800"/>
            <a:ext cx="7467600" cy="838200"/>
          </a:xfrm>
          <a:ln w="28575">
            <a:solidFill>
              <a:schemeClr val="accent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altLang="en-US" sz="2800" dirty="0">
                <a:solidFill>
                  <a:srgbClr val="C00000"/>
                </a:solidFill>
                <a:latin typeface="+mn-lt"/>
              </a:rPr>
              <a:t>Requirements for Issue Voting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219200"/>
            <a:ext cx="7467600" cy="4800600"/>
          </a:xfrm>
        </p:spPr>
        <p:txBody>
          <a:bodyPr/>
          <a:lstStyle/>
          <a:p>
            <a:pPr marL="342900" indent="-342900" algn="l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</a:rPr>
              <a:t>Issue voting often presumes a sophisticated electorate</a:t>
            </a:r>
          </a:p>
          <a:p>
            <a:pPr marL="342900" indent="-342900" algn="l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</a:rPr>
              <a:t>Requirements for issue voting from </a:t>
            </a:r>
            <a:r>
              <a:rPr lang="en-US" sz="2200" i="1" dirty="0">
                <a:solidFill>
                  <a:schemeClr val="tx1"/>
                </a:solidFill>
              </a:rPr>
              <a:t>The American Voter </a:t>
            </a:r>
            <a:r>
              <a:rPr lang="en-US" sz="2200" dirty="0">
                <a:solidFill>
                  <a:schemeClr val="tx1"/>
                </a:solidFill>
              </a:rPr>
              <a:t>(Campbell et al. 1960).  Issue voters should: </a:t>
            </a:r>
          </a:p>
          <a:p>
            <a:pPr marL="457200" indent="-457200" algn="l">
              <a:spcBef>
                <a:spcPts val="400"/>
              </a:spcBef>
              <a:buFont typeface="+mj-lt"/>
              <a:buAutoNum type="arabicPeriod"/>
            </a:pPr>
            <a:r>
              <a:rPr lang="en-US" sz="2200" dirty="0">
                <a:solidFill>
                  <a:schemeClr val="tx1"/>
                </a:solidFill>
              </a:rPr>
              <a:t>be interested in the issue.</a:t>
            </a:r>
          </a:p>
          <a:p>
            <a:pPr marL="457200" indent="-457200" algn="l">
              <a:spcBef>
                <a:spcPts val="400"/>
              </a:spcBef>
              <a:buFont typeface="+mj-lt"/>
              <a:buAutoNum type="arabicPeriod"/>
            </a:pPr>
            <a:r>
              <a:rPr lang="en-US" sz="2200" dirty="0">
                <a:solidFill>
                  <a:schemeClr val="tx1"/>
                </a:solidFill>
              </a:rPr>
              <a:t>hold an opinion on the issue.</a:t>
            </a:r>
          </a:p>
          <a:p>
            <a:pPr marL="457200" indent="-457200" algn="l">
              <a:spcBef>
                <a:spcPts val="400"/>
              </a:spcBef>
              <a:buFont typeface="+mj-lt"/>
              <a:buAutoNum type="arabicPeriod"/>
            </a:pPr>
            <a:r>
              <a:rPr lang="en-US" sz="2200" dirty="0">
                <a:solidFill>
                  <a:schemeClr val="tx1"/>
                </a:solidFill>
              </a:rPr>
              <a:t>know the party/candidate positions on the issue.</a:t>
            </a:r>
          </a:p>
          <a:p>
            <a:pPr marL="342900" indent="-342900" algn="l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1"/>
                </a:solidFill>
              </a:rPr>
              <a:t>This is a </a:t>
            </a:r>
            <a:r>
              <a:rPr lang="en-GB" sz="2200" u="sng" dirty="0">
                <a:solidFill>
                  <a:schemeClr val="tx1"/>
                </a:solidFill>
              </a:rPr>
              <a:t>high bar </a:t>
            </a:r>
            <a:r>
              <a:rPr lang="en-GB" sz="2200" dirty="0">
                <a:solidFill>
                  <a:schemeClr val="tx1"/>
                </a:solidFill>
              </a:rPr>
              <a:t>which many voters cannot clear. </a:t>
            </a:r>
            <a:br>
              <a:rPr lang="en-GB" sz="2200" dirty="0">
                <a:solidFill>
                  <a:schemeClr val="tx1"/>
                </a:solidFill>
              </a:rPr>
            </a:br>
            <a:endParaRPr lang="en-GB" sz="2200" dirty="0">
              <a:solidFill>
                <a:schemeClr val="tx1"/>
              </a:solidFill>
            </a:endParaRPr>
          </a:p>
          <a:p>
            <a:pPr marL="342900" indent="-342900" algn="l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GB" sz="2200" b="1" dirty="0">
                <a:solidFill>
                  <a:schemeClr val="tx1"/>
                </a:solidFill>
              </a:rPr>
              <a:t>A more optimistic view: </a:t>
            </a:r>
            <a:r>
              <a:rPr lang="en-US" sz="2200" dirty="0">
                <a:solidFill>
                  <a:schemeClr val="tx1"/>
                </a:solidFill>
              </a:rPr>
              <a:t>People are “moved by concern about the central and relevant questions of public policy…” “Voters are not fools” </a:t>
            </a:r>
            <a:r>
              <a:rPr lang="en-US" sz="2200" dirty="0">
                <a:solidFill>
                  <a:schemeClr val="bg1">
                    <a:lumMod val="50000"/>
                  </a:schemeClr>
                </a:solidFill>
              </a:rPr>
              <a:t>V. O. Key (1966)</a:t>
            </a:r>
          </a:p>
          <a:p>
            <a:pPr marL="342900" indent="-342900" algn="l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</a:rPr>
              <a:t>Optimistic view in practice: voters are issue specialists--they focus on a few major issues use them to inform their vote.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E6019C-8442-F1CE-E6C0-5DF733105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8D8C4-A5B5-4F64-B8F4-965ED6D1EF6C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1764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914400" y="304800"/>
            <a:ext cx="7315200" cy="838200"/>
          </a:xfrm>
          <a:ln w="28575">
            <a:solidFill>
              <a:schemeClr val="accent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altLang="en-US" sz="2800" dirty="0">
                <a:solidFill>
                  <a:srgbClr val="C00000"/>
                </a:solidFill>
                <a:latin typeface="+mn-lt"/>
              </a:rPr>
              <a:t>Types of Issues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189129"/>
            <a:ext cx="7315200" cy="609600"/>
          </a:xfrm>
          <a:solidFill>
            <a:schemeClr val="accent1">
              <a:tint val="20000"/>
            </a:schemeClr>
          </a:solidFill>
        </p:spPr>
        <p:txBody>
          <a:bodyPr/>
          <a:lstStyle/>
          <a:p>
            <a:pPr>
              <a:spcAft>
                <a:spcPts val="1800"/>
              </a:spcAft>
              <a:defRPr/>
            </a:pPr>
            <a:r>
              <a:rPr lang="en-US" sz="2200" dirty="0">
                <a:solidFill>
                  <a:schemeClr val="tx1"/>
                </a:solidFill>
              </a:rPr>
              <a:t>Different types of issues may affect voting choices.</a:t>
            </a:r>
            <a:endParaRPr lang="en-GB" sz="22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8F30C2-9AA3-9307-58C2-06A67DD43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8D8C4-A5B5-4F64-B8F4-965ED6D1EF6C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86E59FE-1A3F-68CC-6A9C-988D9E1DD0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3601458"/>
              </p:ext>
            </p:extLst>
          </p:nvPr>
        </p:nvGraphicFramePr>
        <p:xfrm>
          <a:off x="1295400" y="2006600"/>
          <a:ext cx="6553200" cy="179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8300">
                  <a:extLst>
                    <a:ext uri="{9D8B030D-6E8A-4147-A177-3AD203B41FA5}">
                      <a16:colId xmlns:a16="http://schemas.microsoft.com/office/drawing/2014/main" val="3268510365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1751422988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3475546833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30106653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Time Frame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Position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Performance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Attribute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78890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/>
                        <a:t>Retrospective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Policy appraisal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Performance evaluation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en-US" sz="2000" dirty="0"/>
                    </a:p>
                    <a:p>
                      <a:r>
                        <a:rPr lang="en-US" sz="2000" dirty="0"/>
                        <a:t>Attribute voting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51635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/>
                        <a:t>Prospective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Policy mandate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Anticipatory judgment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322509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B0BF0DD-02EF-95DA-353F-8BA948B81AB0}"/>
              </a:ext>
            </a:extLst>
          </p:cNvPr>
          <p:cNvSpPr txBox="1"/>
          <p:nvPr/>
        </p:nvSpPr>
        <p:spPr>
          <a:xfrm>
            <a:off x="914400" y="3955983"/>
            <a:ext cx="7315200" cy="1887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22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Position issues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n-US" sz="22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conflicts over different policy goals</a:t>
            </a:r>
          </a:p>
          <a:p>
            <a:pPr marL="342900" indent="-34290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22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Performance issues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judgments about effectiveness an officeholder or party pursues political goals</a:t>
            </a:r>
          </a:p>
          <a:p>
            <a:pPr marL="342900" indent="-34290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22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Attributes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traits or characteristics of the parties or candidates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08335D67-242F-B417-40E1-8709C71E245A}"/>
              </a:ext>
            </a:extLst>
          </p:cNvPr>
          <p:cNvSpPr txBox="1">
            <a:spLocks/>
          </p:cNvSpPr>
          <p:nvPr/>
        </p:nvSpPr>
        <p:spPr bwMode="auto">
          <a:xfrm>
            <a:off x="914400" y="5943599"/>
            <a:ext cx="7315200" cy="777875"/>
          </a:xfrm>
          <a:prstGeom prst="rect">
            <a:avLst/>
          </a:prstGeom>
          <a:solidFill>
            <a:schemeClr val="accent1">
              <a:tint val="2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>
                <a:solidFill>
                  <a:schemeClr val="tx1"/>
                </a:solidFill>
              </a:rPr>
              <a:t>Type of issue and time frame 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</a:t>
            </a:r>
            <a:r>
              <a:rPr lang="en-US" sz="2200" dirty="0">
                <a:solidFill>
                  <a:schemeClr val="tx1"/>
                </a:solidFill>
              </a:rPr>
              <a:t> typology of the different types of issue calculations that voters employ</a:t>
            </a:r>
            <a:endParaRPr lang="en-GB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5988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895350" y="304800"/>
            <a:ext cx="7467600" cy="838200"/>
          </a:xfrm>
          <a:ln w="28575">
            <a:solidFill>
              <a:schemeClr val="accent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altLang="en-US" sz="2800" dirty="0">
                <a:solidFill>
                  <a:srgbClr val="C00000"/>
                </a:solidFill>
                <a:latin typeface="+mn-lt"/>
              </a:rPr>
              <a:t>Position Issues and the Vote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143000"/>
            <a:ext cx="7467600" cy="1264033"/>
          </a:xfrm>
        </p:spPr>
        <p:txBody>
          <a:bodyPr/>
          <a:lstStyle/>
          <a:p>
            <a:pPr algn="l">
              <a:spcBef>
                <a:spcPts val="0"/>
              </a:spcBef>
            </a:pPr>
            <a:r>
              <a:rPr lang="en-GB" sz="2200" dirty="0">
                <a:solidFill>
                  <a:schemeClr val="tx1"/>
                </a:solidFill>
              </a:rPr>
              <a:t>Which issues matter most for how voters decide? </a:t>
            </a:r>
          </a:p>
          <a:p>
            <a:pPr algn="l">
              <a:spcBef>
                <a:spcPts val="0"/>
              </a:spcBef>
            </a:pPr>
            <a:r>
              <a:rPr lang="en-GB" sz="2200" dirty="0">
                <a:solidFill>
                  <a:schemeClr val="tx1"/>
                </a:solidFill>
              </a:rPr>
              <a:t>Difficult </a:t>
            </a:r>
            <a:r>
              <a:rPr lang="en-US" sz="2200" dirty="0">
                <a:solidFill>
                  <a:schemeClr val="tx1"/>
                </a:solidFill>
              </a:rPr>
              <a:t>to compare issue influence across time or nations. Indeed, the impact of specific issues </a:t>
            </a:r>
            <a:r>
              <a:rPr lang="en-US" sz="2200" i="1" dirty="0">
                <a:solidFill>
                  <a:schemeClr val="tx1"/>
                </a:solidFill>
              </a:rPr>
              <a:t>should </a:t>
            </a:r>
            <a:r>
              <a:rPr lang="en-US" sz="2200" dirty="0">
                <a:solidFill>
                  <a:schemeClr val="tx1"/>
                </a:solidFill>
              </a:rPr>
              <a:t>shift over time.</a:t>
            </a:r>
          </a:p>
          <a:p>
            <a:pPr algn="l"/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F61A3A-6B36-3C14-D785-4185B1F05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8D8C4-A5B5-4F64-B8F4-965ED6D1EF6C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8B06658-50B8-DBA0-7471-D02610280C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2030" y="2785808"/>
            <a:ext cx="6852340" cy="319131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D2D78F1-DE73-84AB-619D-6A11BAE22A1E}"/>
              </a:ext>
            </a:extLst>
          </p:cNvPr>
          <p:cNvSpPr txBox="1"/>
          <p:nvPr/>
        </p:nvSpPr>
        <p:spPr>
          <a:xfrm>
            <a:off x="971550" y="2355376"/>
            <a:ext cx="7353300" cy="43088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+mn-lt"/>
              </a:rPr>
              <a:t>A snapshot of issue voting: Left/Right &amp; Role of Government</a:t>
            </a:r>
            <a:endParaRPr lang="en-GB" sz="2200" dirty="0">
              <a:solidFill>
                <a:schemeClr val="tx1">
                  <a:lumMod val="95000"/>
                  <a:lumOff val="5000"/>
                </a:schemeClr>
              </a:solidFill>
              <a:latin typeface="+mn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C794A6B-1555-13BF-E882-4154614E0904}"/>
              </a:ext>
            </a:extLst>
          </p:cNvPr>
          <p:cNvSpPr txBox="1"/>
          <p:nvPr/>
        </p:nvSpPr>
        <p:spPr>
          <a:xfrm>
            <a:off x="1028700" y="6029688"/>
            <a:ext cx="720090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400" b="0" i="0" u="none" strike="noStrike" baseline="0" dirty="0">
                <a:latin typeface="+mn-lt"/>
              </a:rPr>
              <a:t>Sources: Left/Right attitudes: ANES 2024; BES 2024; FES 2024; </a:t>
            </a:r>
            <a:r>
              <a:rPr lang="en-US" sz="1400" dirty="0">
                <a:latin typeface="+mn-lt"/>
              </a:rPr>
              <a:t>G</a:t>
            </a:r>
            <a:r>
              <a:rPr lang="en-US" sz="1400" b="0" i="0" u="none" strike="noStrike" baseline="0" dirty="0">
                <a:latin typeface="+mn-lt"/>
              </a:rPr>
              <a:t>LES 2025; Role of government in economy: 2020 ISSP.  Note: Figures are Cramer’s V coefficients between issue positions and party vote preference. </a:t>
            </a:r>
            <a:endParaRPr lang="en-US" sz="1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11587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AB3F4A-3C6B-FE10-0F93-BBE84CA9DA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9F63B6D6-C2BE-D119-6B02-C3EA295268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304800"/>
            <a:ext cx="7467600" cy="838200"/>
          </a:xfrm>
          <a:ln w="28575">
            <a:solidFill>
              <a:schemeClr val="accent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altLang="en-US" sz="2800" dirty="0">
                <a:solidFill>
                  <a:srgbClr val="C00000"/>
                </a:solidFill>
                <a:latin typeface="+mn-lt"/>
              </a:rPr>
              <a:t>Position Issues and the Vote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489B83-3C5E-7113-0FAA-D5F992F0F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8D8C4-A5B5-4F64-B8F4-965ED6D1EF6C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F468046-0BF6-E820-0641-83EADBCA3389}"/>
              </a:ext>
            </a:extLst>
          </p:cNvPr>
          <p:cNvSpPr txBox="1"/>
          <p:nvPr/>
        </p:nvSpPr>
        <p:spPr>
          <a:xfrm>
            <a:off x="886326" y="1258747"/>
            <a:ext cx="1745039" cy="178510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+mn-lt"/>
              </a:rPr>
              <a:t>A snapshot of issue voting: Immigration, Environment, &amp; Gender</a:t>
            </a:r>
            <a:endParaRPr lang="en-GB" sz="2200" dirty="0">
              <a:solidFill>
                <a:schemeClr val="tx1">
                  <a:lumMod val="95000"/>
                  <a:lumOff val="5000"/>
                </a:schemeClr>
              </a:solidFill>
              <a:latin typeface="+mn-lt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9D7DEBF-A813-2335-99B7-58466A491A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7296" y="1548679"/>
            <a:ext cx="5520641" cy="517279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F8FFCA8-2126-7AF0-38F0-6877E2D3FB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349" y="1200873"/>
            <a:ext cx="5486400" cy="28993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5BF71B5-AFE8-BF21-9078-92BA1B229F90}"/>
              </a:ext>
            </a:extLst>
          </p:cNvPr>
          <p:cNvSpPr txBox="1"/>
          <p:nvPr/>
        </p:nvSpPr>
        <p:spPr>
          <a:xfrm>
            <a:off x="886326" y="4528436"/>
            <a:ext cx="174504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400" b="0" i="0" u="none" strike="noStrike" baseline="0" dirty="0">
                <a:latin typeface="Swiss721BT-Light"/>
              </a:rPr>
              <a:t>Sources: 2020 ISSP &amp; 2017–21 WVS.</a:t>
            </a:r>
          </a:p>
          <a:p>
            <a:pPr algn="l"/>
            <a:r>
              <a:rPr lang="en-US" sz="1400" b="0" i="0" u="none" strike="noStrike" baseline="0" dirty="0">
                <a:latin typeface="Swiss721BT-Light"/>
              </a:rPr>
              <a:t>Note: Table reports Cramer’s V coefficients between issue positions and party vote preference.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5131765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F4EDC6-4790-1EA3-31EB-AC0FA42E46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FB6CDC0F-A862-0EAC-2FB7-D71AE02FAC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304800"/>
            <a:ext cx="7467600" cy="838200"/>
          </a:xfrm>
          <a:ln w="28575">
            <a:solidFill>
              <a:schemeClr val="accent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altLang="en-US" sz="2800" dirty="0">
                <a:solidFill>
                  <a:srgbClr val="C00000"/>
                </a:solidFill>
                <a:latin typeface="+mn-lt"/>
              </a:rPr>
              <a:t>Position Issues and the Vote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5EE430-300E-47AE-4464-EC2634FA5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8D8C4-A5B5-4F64-B8F4-965ED6D1EF6C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498E766-2092-95BB-A938-6E09BB16D44B}"/>
              </a:ext>
            </a:extLst>
          </p:cNvPr>
          <p:cNvSpPr txBox="1"/>
          <p:nvPr/>
        </p:nvSpPr>
        <p:spPr>
          <a:xfrm>
            <a:off x="886326" y="1258747"/>
            <a:ext cx="1745039" cy="178510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+mn-lt"/>
              </a:rPr>
              <a:t>A snapshot of issue voting: Moral issues  &amp; Foreign Policy</a:t>
            </a:r>
            <a:endParaRPr lang="en-GB" sz="2200" dirty="0">
              <a:solidFill>
                <a:schemeClr val="tx1">
                  <a:lumMod val="95000"/>
                  <a:lumOff val="5000"/>
                </a:schemeClr>
              </a:solidFill>
              <a:latin typeface="+mn-lt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39596E0-3362-EBD5-0528-DA660BA7FC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6321" y="1290830"/>
            <a:ext cx="5563385" cy="274776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1C98CCC-8AC3-C767-720D-A178FC86D521}"/>
              </a:ext>
            </a:extLst>
          </p:cNvPr>
          <p:cNvSpPr txBox="1"/>
          <p:nvPr/>
        </p:nvSpPr>
        <p:spPr>
          <a:xfrm>
            <a:off x="886326" y="4528436"/>
            <a:ext cx="174504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400" b="0" i="0" u="none" strike="noStrike" baseline="0" dirty="0">
                <a:latin typeface="Swiss721BT-Light"/>
              </a:rPr>
              <a:t>Sources: 2016 ISSP &amp; 2017–21 WVS.</a:t>
            </a:r>
          </a:p>
          <a:p>
            <a:pPr algn="l"/>
            <a:r>
              <a:rPr lang="en-US" sz="1400" b="0" i="0" u="none" strike="noStrike" baseline="0" dirty="0">
                <a:latin typeface="Swiss721BT-Light"/>
              </a:rPr>
              <a:t>Note: Table reports Cramer’s V coefficients between issue positions and party vote preference.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1716935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151EA4-282B-75E2-4FF7-959BFA661D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B73C0832-9E02-E338-75CF-A27BA24CBE1E}"/>
              </a:ext>
            </a:extLst>
          </p:cNvPr>
          <p:cNvSpPr txBox="1">
            <a:spLocks/>
          </p:cNvSpPr>
          <p:nvPr/>
        </p:nvSpPr>
        <p:spPr>
          <a:xfrm>
            <a:off x="673640" y="136525"/>
            <a:ext cx="7772400" cy="53340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2800" dirty="0">
                <a:solidFill>
                  <a:srgbClr val="C00000"/>
                </a:solidFill>
                <a:latin typeface="+mn-lt"/>
              </a:rPr>
              <a:t>Left/Right Attitudes and the Vote: US &amp; UK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2585D9-6733-7E01-3878-F2781C28B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784F91-5DCE-437B-8546-1D628699728B}" type="slidenum">
              <a:rPr lang="en-US" altLang="en-US" smtClean="0"/>
              <a:pPr>
                <a:defRPr/>
              </a:pPr>
              <a:t>9</a:t>
            </a:fld>
            <a:endParaRPr lang="en-US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E7C495-08AB-9135-203D-6BFA63DD6EB9}"/>
              </a:ext>
            </a:extLst>
          </p:cNvPr>
          <p:cNvSpPr txBox="1"/>
          <p:nvPr/>
        </p:nvSpPr>
        <p:spPr>
          <a:xfrm>
            <a:off x="673640" y="805753"/>
            <a:ext cx="7772400" cy="14465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Most people vote based on </a:t>
            </a:r>
            <a:r>
              <a:rPr lang="en-US" sz="2200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broad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political orientations rather than issue-by-issue analyses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Positions on the Left/Right scale capture the </a:t>
            </a:r>
            <a:r>
              <a:rPr lang="en-US" sz="2200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general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impact of policy preferences on voting choice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9A07056-9B32-BFD2-9917-EB0C0230DC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40" y="2395818"/>
            <a:ext cx="5193760" cy="443403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C42DE3A-848D-DE9E-D38B-8A2169196065}"/>
              </a:ext>
            </a:extLst>
          </p:cNvPr>
          <p:cNvSpPr txBox="1"/>
          <p:nvPr/>
        </p:nvSpPr>
        <p:spPr>
          <a:xfrm>
            <a:off x="6096000" y="2819400"/>
            <a:ext cx="235004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+mn-lt"/>
              </a:rPr>
              <a:t>People perceive parties to be located along left/right dimension; the average citizen is near the middle</a:t>
            </a:r>
          </a:p>
          <a:p>
            <a:endParaRPr lang="en-US" sz="2000" dirty="0">
              <a:latin typeface="+mn-lt"/>
            </a:endParaRPr>
          </a:p>
          <a:p>
            <a:r>
              <a:rPr lang="en-US" sz="1400" dirty="0">
                <a:latin typeface="+mn-lt"/>
              </a:rPr>
              <a:t>Sources: ANES 2024 &amp; BES 2024 </a:t>
            </a:r>
          </a:p>
        </p:txBody>
      </p:sp>
    </p:spTree>
    <p:extLst>
      <p:ext uri="{BB962C8B-B14F-4D97-AF65-F5344CB8AC3E}">
        <p14:creationId xmlns:p14="http://schemas.microsoft.com/office/powerpoint/2010/main" val="282767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1458</TotalTime>
  <Words>1274</Words>
  <Application>Microsoft Office PowerPoint</Application>
  <PresentationFormat>On-screen Show (4:3)</PresentationFormat>
  <Paragraphs>153</Paragraphs>
  <Slides>18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Abadi</vt:lpstr>
      <vt:lpstr>Aptos</vt:lpstr>
      <vt:lpstr>Arial</vt:lpstr>
      <vt:lpstr>Calibri</vt:lpstr>
      <vt:lpstr>Swiss721BT-Light</vt:lpstr>
      <vt:lpstr>Wingdings</vt:lpstr>
      <vt:lpstr>Office Theme</vt:lpstr>
      <vt:lpstr>Chapter 10</vt:lpstr>
      <vt:lpstr>The Funnel of Causality Redux</vt:lpstr>
      <vt:lpstr>PowerPoint Presentation</vt:lpstr>
      <vt:lpstr>Requirements for Issue Voting</vt:lpstr>
      <vt:lpstr>Types of Issues</vt:lpstr>
      <vt:lpstr>Position Issues and the Vote</vt:lpstr>
      <vt:lpstr>Position Issues and the Vote</vt:lpstr>
      <vt:lpstr>Position Issues and the Vote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End</vt:lpstr>
    </vt:vector>
  </TitlesOfParts>
  <Company>C &amp; M Digitals (P) Ltd.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Timothy Hellwig</cp:lastModifiedBy>
  <cp:revision>69</cp:revision>
  <dcterms:created xsi:type="dcterms:W3CDTF">2013-06-20T13:07:33Z</dcterms:created>
  <dcterms:modified xsi:type="dcterms:W3CDTF">2026-01-30T21:23:16Z</dcterms:modified>
</cp:coreProperties>
</file>