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5" r:id="rId2"/>
    <p:sldId id="257" r:id="rId3"/>
    <p:sldId id="266" r:id="rId4"/>
    <p:sldId id="267" r:id="rId5"/>
    <p:sldId id="268" r:id="rId6"/>
    <p:sldId id="269" r:id="rId7"/>
    <p:sldId id="271" r:id="rId8"/>
    <p:sldId id="270" r:id="rId9"/>
    <p:sldId id="272" r:id="rId10"/>
    <p:sldId id="273" r:id="rId11"/>
    <p:sldId id="261" r:id="rId12"/>
    <p:sldId id="259" r:id="rId13"/>
    <p:sldId id="260" r:id="rId14"/>
    <p:sldId id="274" r:id="rId15"/>
    <p:sldId id="263" r:id="rId16"/>
    <p:sldId id="291" r:id="rId17"/>
  </p:sldIdLst>
  <p:sldSz cx="9144000" cy="6858000" type="screen4x3"/>
  <p:notesSz cx="6858000" cy="9144000"/>
  <p:photoAlbum/>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8" d="100"/>
          <a:sy n="98" d="100"/>
        </p:scale>
        <p:origin x="58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Sheet1!$B$20</c:f>
              <c:strCache>
                <c:ptCount val="1"/>
                <c:pt idx="0">
                  <c:v>USA</c:v>
                </c:pt>
              </c:strCache>
            </c:strRef>
          </c:tx>
          <c:spPr>
            <a:ln w="28575" cap="rnd">
              <a:solidFill>
                <a:schemeClr val="tx1"/>
              </a:solidFill>
              <a:round/>
            </a:ln>
            <a:effectLst/>
          </c:spPr>
          <c:marker>
            <c:symbol val="square"/>
            <c:size val="7"/>
            <c:spPr>
              <a:solidFill>
                <a:schemeClr val="tx1"/>
              </a:solidFill>
              <a:ln w="9525">
                <a:solidFill>
                  <a:schemeClr val="tx1"/>
                </a:solidFill>
              </a:ln>
              <a:effectLst/>
            </c:spPr>
          </c:marker>
          <c:cat>
            <c:strRef>
              <c:f>Sheet1!$A$21:$A$26</c:f>
              <c:strCache>
                <c:ptCount val="6"/>
                <c:pt idx="0">
                  <c:v>under 30</c:v>
                </c:pt>
                <c:pt idx="1">
                  <c:v>30s</c:v>
                </c:pt>
                <c:pt idx="2">
                  <c:v>40s</c:v>
                </c:pt>
                <c:pt idx="3">
                  <c:v>50s</c:v>
                </c:pt>
                <c:pt idx="4">
                  <c:v>60s</c:v>
                </c:pt>
                <c:pt idx="5">
                  <c:v>70 and over</c:v>
                </c:pt>
              </c:strCache>
            </c:strRef>
          </c:cat>
          <c:val>
            <c:numRef>
              <c:f>Sheet1!$B$21:$B$26</c:f>
              <c:numCache>
                <c:formatCode>General</c:formatCode>
                <c:ptCount val="6"/>
                <c:pt idx="0">
                  <c:v>58.05</c:v>
                </c:pt>
                <c:pt idx="1">
                  <c:v>58.88</c:v>
                </c:pt>
                <c:pt idx="2">
                  <c:v>62.81</c:v>
                </c:pt>
                <c:pt idx="3">
                  <c:v>63.98</c:v>
                </c:pt>
                <c:pt idx="4">
                  <c:v>71.69</c:v>
                </c:pt>
                <c:pt idx="5">
                  <c:v>74.260000000000005</c:v>
                </c:pt>
              </c:numCache>
            </c:numRef>
          </c:val>
          <c:smooth val="0"/>
          <c:extLst>
            <c:ext xmlns:c16="http://schemas.microsoft.com/office/drawing/2014/chart" uri="{C3380CC4-5D6E-409C-BE32-E72D297353CC}">
              <c16:uniqueId val="{00000000-C22C-4EE0-8193-B100FA028043}"/>
            </c:ext>
          </c:extLst>
        </c:ser>
        <c:ser>
          <c:idx val="1"/>
          <c:order val="1"/>
          <c:tx>
            <c:strRef>
              <c:f>Sheet1!$C$20</c:f>
              <c:strCache>
                <c:ptCount val="1"/>
                <c:pt idx="0">
                  <c:v>GB</c:v>
                </c:pt>
              </c:strCache>
            </c:strRef>
          </c:tx>
          <c:spPr>
            <a:ln w="28575" cap="rnd">
              <a:solidFill>
                <a:schemeClr val="accent2"/>
              </a:solidFill>
              <a:round/>
            </a:ln>
            <a:effectLst/>
          </c:spPr>
          <c:marker>
            <c:symbol val="circle"/>
            <c:size val="7"/>
            <c:spPr>
              <a:solidFill>
                <a:schemeClr val="accent2"/>
              </a:solidFill>
              <a:ln w="9525">
                <a:solidFill>
                  <a:schemeClr val="accent2"/>
                </a:solidFill>
              </a:ln>
              <a:effectLst/>
            </c:spPr>
          </c:marker>
          <c:cat>
            <c:strRef>
              <c:f>Sheet1!$A$21:$A$26</c:f>
              <c:strCache>
                <c:ptCount val="6"/>
                <c:pt idx="0">
                  <c:v>under 30</c:v>
                </c:pt>
                <c:pt idx="1">
                  <c:v>30s</c:v>
                </c:pt>
                <c:pt idx="2">
                  <c:v>40s</c:v>
                </c:pt>
                <c:pt idx="3">
                  <c:v>50s</c:v>
                </c:pt>
                <c:pt idx="4">
                  <c:v>60s</c:v>
                </c:pt>
                <c:pt idx="5">
                  <c:v>70 and over</c:v>
                </c:pt>
              </c:strCache>
            </c:strRef>
          </c:cat>
          <c:val>
            <c:numRef>
              <c:f>Sheet1!$C$21:$C$26</c:f>
              <c:numCache>
                <c:formatCode>General</c:formatCode>
                <c:ptCount val="6"/>
                <c:pt idx="0">
                  <c:v>65.180000000000007</c:v>
                </c:pt>
                <c:pt idx="1">
                  <c:v>57.18</c:v>
                </c:pt>
                <c:pt idx="2">
                  <c:v>59.21</c:v>
                </c:pt>
                <c:pt idx="3">
                  <c:v>66.819999999999993</c:v>
                </c:pt>
                <c:pt idx="4">
                  <c:v>74.849999999999994</c:v>
                </c:pt>
                <c:pt idx="5">
                  <c:v>80.430000000000007</c:v>
                </c:pt>
              </c:numCache>
            </c:numRef>
          </c:val>
          <c:smooth val="0"/>
          <c:extLst>
            <c:ext xmlns:c16="http://schemas.microsoft.com/office/drawing/2014/chart" uri="{C3380CC4-5D6E-409C-BE32-E72D297353CC}">
              <c16:uniqueId val="{00000001-C22C-4EE0-8193-B100FA028043}"/>
            </c:ext>
          </c:extLst>
        </c:ser>
        <c:ser>
          <c:idx val="2"/>
          <c:order val="2"/>
          <c:tx>
            <c:strRef>
              <c:f>Sheet1!$D$20</c:f>
              <c:strCache>
                <c:ptCount val="1"/>
                <c:pt idx="0">
                  <c:v>France</c:v>
                </c:pt>
              </c:strCache>
            </c:strRef>
          </c:tx>
          <c:spPr>
            <a:ln w="28575" cap="rnd">
              <a:solidFill>
                <a:schemeClr val="accent1"/>
              </a:solidFill>
              <a:round/>
            </a:ln>
            <a:effectLst/>
          </c:spPr>
          <c:marker>
            <c:symbol val="circle"/>
            <c:size val="7"/>
            <c:spPr>
              <a:solidFill>
                <a:schemeClr val="accent1"/>
              </a:solidFill>
              <a:ln w="25400" cmpd="sng">
                <a:solidFill>
                  <a:srgbClr val="0070C0">
                    <a:alpha val="99000"/>
                  </a:srgbClr>
                </a:solidFill>
              </a:ln>
              <a:effectLst/>
            </c:spPr>
          </c:marker>
          <c:cat>
            <c:strRef>
              <c:f>Sheet1!$A$21:$A$26</c:f>
              <c:strCache>
                <c:ptCount val="6"/>
                <c:pt idx="0">
                  <c:v>under 30</c:v>
                </c:pt>
                <c:pt idx="1">
                  <c:v>30s</c:v>
                </c:pt>
                <c:pt idx="2">
                  <c:v>40s</c:v>
                </c:pt>
                <c:pt idx="3">
                  <c:v>50s</c:v>
                </c:pt>
                <c:pt idx="4">
                  <c:v>60s</c:v>
                </c:pt>
                <c:pt idx="5">
                  <c:v>70 and over</c:v>
                </c:pt>
              </c:strCache>
            </c:strRef>
          </c:cat>
          <c:val>
            <c:numRef>
              <c:f>Sheet1!$D$21:$D$26</c:f>
              <c:numCache>
                <c:formatCode>General</c:formatCode>
                <c:ptCount val="6"/>
                <c:pt idx="0">
                  <c:v>53.03</c:v>
                </c:pt>
                <c:pt idx="1">
                  <c:v>56.06</c:v>
                </c:pt>
                <c:pt idx="2">
                  <c:v>55.79</c:v>
                </c:pt>
                <c:pt idx="3">
                  <c:v>57.63</c:v>
                </c:pt>
                <c:pt idx="4">
                  <c:v>61.13</c:v>
                </c:pt>
                <c:pt idx="5">
                  <c:v>64.510000000000005</c:v>
                </c:pt>
              </c:numCache>
            </c:numRef>
          </c:val>
          <c:smooth val="0"/>
          <c:extLst>
            <c:ext xmlns:c16="http://schemas.microsoft.com/office/drawing/2014/chart" uri="{C3380CC4-5D6E-409C-BE32-E72D297353CC}">
              <c16:uniqueId val="{00000002-C22C-4EE0-8193-B100FA028043}"/>
            </c:ext>
          </c:extLst>
        </c:ser>
        <c:ser>
          <c:idx val="3"/>
          <c:order val="3"/>
          <c:tx>
            <c:strRef>
              <c:f>Sheet1!$E$20</c:f>
              <c:strCache>
                <c:ptCount val="1"/>
                <c:pt idx="0">
                  <c:v>Germany</c:v>
                </c:pt>
              </c:strCache>
            </c:strRef>
          </c:tx>
          <c:spPr>
            <a:ln w="28575" cap="rnd">
              <a:solidFill>
                <a:srgbClr val="FFC000"/>
              </a:solidFill>
              <a:round/>
            </a:ln>
            <a:effectLst/>
          </c:spPr>
          <c:marker>
            <c:symbol val="diamond"/>
            <c:size val="7"/>
            <c:spPr>
              <a:solidFill>
                <a:srgbClr val="FFC000"/>
              </a:solidFill>
              <a:ln w="9525">
                <a:solidFill>
                  <a:srgbClr val="FFC000"/>
                </a:solidFill>
              </a:ln>
              <a:effectLst/>
            </c:spPr>
          </c:marker>
          <c:dPt>
            <c:idx val="3"/>
            <c:marker>
              <c:symbol val="diamond"/>
              <c:size val="7"/>
              <c:spPr>
                <a:solidFill>
                  <a:srgbClr val="FFC000"/>
                </a:solidFill>
                <a:ln w="9525">
                  <a:solidFill>
                    <a:srgbClr val="FFC000"/>
                  </a:solidFill>
                </a:ln>
                <a:effectLst/>
              </c:spPr>
            </c:marker>
            <c:bubble3D val="0"/>
            <c:extLst>
              <c:ext xmlns:c16="http://schemas.microsoft.com/office/drawing/2014/chart" uri="{C3380CC4-5D6E-409C-BE32-E72D297353CC}">
                <c16:uniqueId val="{00000003-C22C-4EE0-8193-B100FA028043}"/>
              </c:ext>
            </c:extLst>
          </c:dPt>
          <c:cat>
            <c:strRef>
              <c:f>Sheet1!$A$21:$A$26</c:f>
              <c:strCache>
                <c:ptCount val="6"/>
                <c:pt idx="0">
                  <c:v>under 30</c:v>
                </c:pt>
                <c:pt idx="1">
                  <c:v>30s</c:v>
                </c:pt>
                <c:pt idx="2">
                  <c:v>40s</c:v>
                </c:pt>
                <c:pt idx="3">
                  <c:v>50s</c:v>
                </c:pt>
                <c:pt idx="4">
                  <c:v>60s</c:v>
                </c:pt>
                <c:pt idx="5">
                  <c:v>70 and over</c:v>
                </c:pt>
              </c:strCache>
            </c:strRef>
          </c:cat>
          <c:val>
            <c:numRef>
              <c:f>Sheet1!$E$21:$E$26</c:f>
              <c:numCache>
                <c:formatCode>General</c:formatCode>
                <c:ptCount val="6"/>
                <c:pt idx="0">
                  <c:v>85.85</c:v>
                </c:pt>
                <c:pt idx="1">
                  <c:v>88.51</c:v>
                </c:pt>
                <c:pt idx="2">
                  <c:v>82.51</c:v>
                </c:pt>
                <c:pt idx="3">
                  <c:v>79.77</c:v>
                </c:pt>
                <c:pt idx="4">
                  <c:v>81.94</c:v>
                </c:pt>
                <c:pt idx="5">
                  <c:v>88.02</c:v>
                </c:pt>
              </c:numCache>
            </c:numRef>
          </c:val>
          <c:smooth val="0"/>
          <c:extLst>
            <c:ext xmlns:c16="http://schemas.microsoft.com/office/drawing/2014/chart" uri="{C3380CC4-5D6E-409C-BE32-E72D297353CC}">
              <c16:uniqueId val="{00000004-C22C-4EE0-8193-B100FA028043}"/>
            </c:ext>
          </c:extLst>
        </c:ser>
        <c:dLbls>
          <c:showLegendKey val="0"/>
          <c:showVal val="0"/>
          <c:showCatName val="0"/>
          <c:showSerName val="0"/>
          <c:showPercent val="0"/>
          <c:showBubbleSize val="0"/>
        </c:dLbls>
        <c:marker val="1"/>
        <c:smooth val="0"/>
        <c:axId val="1895711760"/>
        <c:axId val="1895722800"/>
      </c:lineChart>
      <c:catAx>
        <c:axId val="1895711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95722800"/>
        <c:crosses val="autoZero"/>
        <c:auto val="1"/>
        <c:lblAlgn val="ctr"/>
        <c:lblOffset val="100"/>
        <c:noMultiLvlLbl val="0"/>
      </c:catAx>
      <c:valAx>
        <c:axId val="1895722800"/>
        <c:scaling>
          <c:orientation val="minMax"/>
          <c:min val="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Percentage with Parisanship</a:t>
                </a:r>
              </a:p>
              <a:p>
                <a:pPr>
                  <a:defRPr sz="1800"/>
                </a:pPr>
                <a:endParaRPr lang="en-US" sz="1800"/>
              </a:p>
            </c:rich>
          </c:tx>
          <c:layout>
            <c:manualLayout>
              <c:xMode val="edge"/>
              <c:yMode val="edge"/>
              <c:x val="2.2872827081427266E-2"/>
              <c:y val="0.162604664171077"/>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1895711760"/>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895863906403395"/>
          <c:y val="2.4729831306297984E-2"/>
          <c:w val="0.7935301837270341"/>
          <c:h val="0.89317163756897255"/>
        </c:manualLayout>
      </c:layout>
      <c:scatterChart>
        <c:scatterStyle val="lineMarker"/>
        <c:varyColors val="0"/>
        <c:ser>
          <c:idx val="0"/>
          <c:order val="0"/>
          <c:tx>
            <c:strRef>
              <c:f>Sheet1!$B$1</c:f>
              <c:strCache>
                <c:ptCount val="1"/>
                <c:pt idx="0">
                  <c:v>USA</c:v>
                </c:pt>
              </c:strCache>
            </c:strRef>
          </c:tx>
          <c:spPr>
            <a:ln w="28575" cap="rnd">
              <a:solidFill>
                <a:schemeClr val="tx1"/>
              </a:solidFill>
              <a:round/>
            </a:ln>
            <a:effectLst/>
          </c:spPr>
          <c:marker>
            <c:symbol val="circle"/>
            <c:size val="5"/>
            <c:spPr>
              <a:solidFill>
                <a:schemeClr val="tx1"/>
              </a:solidFill>
              <a:ln w="9525">
                <a:solidFill>
                  <a:schemeClr val="tx1"/>
                </a:solidFill>
              </a:ln>
              <a:effectLst/>
            </c:spPr>
          </c:marker>
          <c:dLbls>
            <c:dLbl>
              <c:idx val="2"/>
              <c:layout>
                <c:manualLayout>
                  <c:x val="-8.3333333333333356E-2"/>
                  <c:y val="-5.1413881748072043E-2"/>
                </c:manualLayout>
              </c:layout>
              <c:tx>
                <c:rich>
                  <a:bodyPr/>
                  <a:lstStyle/>
                  <a:p>
                    <a:r>
                      <a:rPr lang="en-US"/>
                      <a:t>USA</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CD0-4A37-A10E-175D5EAE9F9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Times New Roman" panose="02020603050405020304" pitchFamily="18"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Sheet1!$A$2:$A$20</c:f>
              <c:numCache>
                <c:formatCode>General</c:formatCode>
                <c:ptCount val="19"/>
                <c:pt idx="0">
                  <c:v>1952</c:v>
                </c:pt>
                <c:pt idx="1">
                  <c:v>1956</c:v>
                </c:pt>
                <c:pt idx="2">
                  <c:v>1960</c:v>
                </c:pt>
                <c:pt idx="3">
                  <c:v>1964</c:v>
                </c:pt>
                <c:pt idx="4">
                  <c:v>1968</c:v>
                </c:pt>
                <c:pt idx="5">
                  <c:v>1972</c:v>
                </c:pt>
                <c:pt idx="6">
                  <c:v>1976</c:v>
                </c:pt>
                <c:pt idx="7">
                  <c:v>1980</c:v>
                </c:pt>
                <c:pt idx="8">
                  <c:v>1984</c:v>
                </c:pt>
                <c:pt idx="9">
                  <c:v>1988</c:v>
                </c:pt>
                <c:pt idx="10">
                  <c:v>1992</c:v>
                </c:pt>
                <c:pt idx="11">
                  <c:v>1996</c:v>
                </c:pt>
                <c:pt idx="12">
                  <c:v>2000</c:v>
                </c:pt>
                <c:pt idx="13">
                  <c:v>2004</c:v>
                </c:pt>
                <c:pt idx="14">
                  <c:v>2008</c:v>
                </c:pt>
                <c:pt idx="15">
                  <c:v>2012</c:v>
                </c:pt>
                <c:pt idx="16">
                  <c:v>2016</c:v>
                </c:pt>
                <c:pt idx="17">
                  <c:v>2020</c:v>
                </c:pt>
                <c:pt idx="18">
                  <c:v>2024</c:v>
                </c:pt>
              </c:numCache>
            </c:numRef>
          </c:xVal>
          <c:yVal>
            <c:numRef>
              <c:f>Sheet1!$B$2:$B$20</c:f>
              <c:numCache>
                <c:formatCode>General</c:formatCode>
                <c:ptCount val="19"/>
                <c:pt idx="0">
                  <c:v>77</c:v>
                </c:pt>
                <c:pt idx="1">
                  <c:v>76</c:v>
                </c:pt>
                <c:pt idx="2">
                  <c:v>77</c:v>
                </c:pt>
                <c:pt idx="3">
                  <c:v>77</c:v>
                </c:pt>
                <c:pt idx="4">
                  <c:v>70</c:v>
                </c:pt>
                <c:pt idx="5">
                  <c:v>65</c:v>
                </c:pt>
                <c:pt idx="6">
                  <c:v>63</c:v>
                </c:pt>
                <c:pt idx="7">
                  <c:v>65</c:v>
                </c:pt>
                <c:pt idx="8">
                  <c:v>65</c:v>
                </c:pt>
                <c:pt idx="9">
                  <c:v>64</c:v>
                </c:pt>
                <c:pt idx="10">
                  <c:v>64</c:v>
                </c:pt>
                <c:pt idx="11">
                  <c:v>64</c:v>
                </c:pt>
                <c:pt idx="12">
                  <c:v>59</c:v>
                </c:pt>
                <c:pt idx="13">
                  <c:v>60</c:v>
                </c:pt>
                <c:pt idx="14">
                  <c:v>61</c:v>
                </c:pt>
                <c:pt idx="15">
                  <c:v>62</c:v>
                </c:pt>
                <c:pt idx="16">
                  <c:v>63</c:v>
                </c:pt>
                <c:pt idx="17">
                  <c:v>69</c:v>
                </c:pt>
                <c:pt idx="18">
                  <c:v>66</c:v>
                </c:pt>
              </c:numCache>
            </c:numRef>
          </c:yVal>
          <c:smooth val="0"/>
          <c:extLst>
            <c:ext xmlns:c16="http://schemas.microsoft.com/office/drawing/2014/chart" uri="{C3380CC4-5D6E-409C-BE32-E72D297353CC}">
              <c16:uniqueId val="{00000001-3CD0-4A37-A10E-175D5EAE9F99}"/>
            </c:ext>
          </c:extLst>
        </c:ser>
        <c:ser>
          <c:idx val="1"/>
          <c:order val="1"/>
          <c:tx>
            <c:strRef>
              <c:f>Sheet1!$C$1</c:f>
              <c:strCache>
                <c:ptCount val="1"/>
                <c:pt idx="0">
                  <c:v>GB</c:v>
                </c:pt>
              </c:strCache>
            </c:strRef>
          </c:tx>
          <c:spPr>
            <a:ln w="28575" cap="rnd">
              <a:solidFill>
                <a:schemeClr val="accent2"/>
              </a:solidFill>
              <a:prstDash val="sysDash"/>
              <a:round/>
            </a:ln>
            <a:effectLst/>
          </c:spPr>
          <c:marker>
            <c:symbol val="circle"/>
            <c:size val="5"/>
            <c:spPr>
              <a:solidFill>
                <a:schemeClr val="accent2"/>
              </a:solidFill>
              <a:ln w="9525">
                <a:solidFill>
                  <a:schemeClr val="accent2"/>
                </a:solidFill>
              </a:ln>
              <a:effectLst/>
            </c:spPr>
          </c:marker>
          <c:dLbls>
            <c:dLbl>
              <c:idx val="3"/>
              <c:layout>
                <c:manualLayout>
                  <c:x val="-5.0925337632079971E-17"/>
                  <c:y val="-3.4275921165381321E-2"/>
                </c:manualLayout>
              </c:layout>
              <c:tx>
                <c:rich>
                  <a:bodyPr/>
                  <a:lstStyle/>
                  <a:p>
                    <a:r>
                      <a:rPr lang="en-US"/>
                      <a:t>GB</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3CD0-4A37-A10E-175D5EAE9F9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Times New Roman" panose="02020603050405020304" pitchFamily="18"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Sheet1!$A$49:$A$64</c:f>
              <c:numCache>
                <c:formatCode>General</c:formatCode>
                <c:ptCount val="16"/>
                <c:pt idx="0">
                  <c:v>1964</c:v>
                </c:pt>
                <c:pt idx="1">
                  <c:v>1966</c:v>
                </c:pt>
                <c:pt idx="2">
                  <c:v>1970</c:v>
                </c:pt>
                <c:pt idx="3">
                  <c:v>1974</c:v>
                </c:pt>
                <c:pt idx="4">
                  <c:v>1979</c:v>
                </c:pt>
                <c:pt idx="5">
                  <c:v>1983</c:v>
                </c:pt>
                <c:pt idx="6">
                  <c:v>1987</c:v>
                </c:pt>
                <c:pt idx="7">
                  <c:v>1992</c:v>
                </c:pt>
                <c:pt idx="8">
                  <c:v>1997</c:v>
                </c:pt>
                <c:pt idx="9">
                  <c:v>2001</c:v>
                </c:pt>
                <c:pt idx="10">
                  <c:v>2005</c:v>
                </c:pt>
                <c:pt idx="11">
                  <c:v>2010</c:v>
                </c:pt>
                <c:pt idx="12">
                  <c:v>2015</c:v>
                </c:pt>
                <c:pt idx="13">
                  <c:v>2017</c:v>
                </c:pt>
                <c:pt idx="14">
                  <c:v>2019</c:v>
                </c:pt>
                <c:pt idx="15">
                  <c:v>2024</c:v>
                </c:pt>
              </c:numCache>
            </c:numRef>
          </c:xVal>
          <c:yVal>
            <c:numRef>
              <c:f>Sheet1!$C$49:$C$64</c:f>
              <c:numCache>
                <c:formatCode>General</c:formatCode>
                <c:ptCount val="16"/>
                <c:pt idx="0">
                  <c:v>93</c:v>
                </c:pt>
                <c:pt idx="1">
                  <c:v>92</c:v>
                </c:pt>
                <c:pt idx="2">
                  <c:v>92</c:v>
                </c:pt>
                <c:pt idx="3">
                  <c:v>90</c:v>
                </c:pt>
                <c:pt idx="4">
                  <c:v>87</c:v>
                </c:pt>
                <c:pt idx="5">
                  <c:v>86</c:v>
                </c:pt>
                <c:pt idx="6">
                  <c:v>86</c:v>
                </c:pt>
                <c:pt idx="7">
                  <c:v>89</c:v>
                </c:pt>
                <c:pt idx="8">
                  <c:v>87</c:v>
                </c:pt>
                <c:pt idx="9">
                  <c:v>84</c:v>
                </c:pt>
                <c:pt idx="10">
                  <c:v>77</c:v>
                </c:pt>
                <c:pt idx="11">
                  <c:v>75</c:v>
                </c:pt>
                <c:pt idx="12">
                  <c:v>81</c:v>
                </c:pt>
                <c:pt idx="13">
                  <c:v>81</c:v>
                </c:pt>
                <c:pt idx="14">
                  <c:v>75</c:v>
                </c:pt>
                <c:pt idx="15">
                  <c:v>67</c:v>
                </c:pt>
              </c:numCache>
            </c:numRef>
          </c:yVal>
          <c:smooth val="0"/>
          <c:extLst>
            <c:ext xmlns:c16="http://schemas.microsoft.com/office/drawing/2014/chart" uri="{C3380CC4-5D6E-409C-BE32-E72D297353CC}">
              <c16:uniqueId val="{00000003-3CD0-4A37-A10E-175D5EAE9F99}"/>
            </c:ext>
          </c:extLst>
        </c:ser>
        <c:ser>
          <c:idx val="2"/>
          <c:order val="2"/>
          <c:tx>
            <c:strRef>
              <c:f>Sheet1!$E$1</c:f>
              <c:strCache>
                <c:ptCount val="1"/>
                <c:pt idx="0">
                  <c:v>F</c:v>
                </c:pt>
              </c:strCache>
            </c:strRef>
          </c:tx>
          <c:spPr>
            <a:ln w="28575" cap="rnd">
              <a:solidFill>
                <a:srgbClr val="0070C0"/>
              </a:solidFill>
              <a:prstDash val="dash"/>
              <a:round/>
            </a:ln>
            <a:effectLst/>
          </c:spPr>
          <c:marker>
            <c:symbol val="circle"/>
            <c:size val="5"/>
            <c:spPr>
              <a:solidFill>
                <a:srgbClr val="0070C0"/>
              </a:solidFill>
              <a:ln w="9525">
                <a:solidFill>
                  <a:srgbClr val="0070C0"/>
                </a:solidFill>
              </a:ln>
              <a:effectLst/>
            </c:spPr>
          </c:marker>
          <c:dLbls>
            <c:dLbl>
              <c:idx val="1"/>
              <c:layout>
                <c:manualLayout>
                  <c:x val="-5.5554785708660315E-3"/>
                  <c:y val="0.10633718483662859"/>
                </c:manualLayout>
              </c:layout>
              <c:tx>
                <c:rich>
                  <a:bodyPr/>
                  <a:lstStyle/>
                  <a:p>
                    <a:r>
                      <a:rPr lang="en-US"/>
                      <a:t>France</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3CD0-4A37-A10E-175D5EAE9F9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Times New Roman" panose="02020603050405020304" pitchFamily="18"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Sheet1!$A$35:$A$48</c:f>
              <c:numCache>
                <c:formatCode>General</c:formatCode>
                <c:ptCount val="14"/>
                <c:pt idx="0">
                  <c:v>1968</c:v>
                </c:pt>
                <c:pt idx="1">
                  <c:v>1975</c:v>
                </c:pt>
                <c:pt idx="2">
                  <c:v>1978</c:v>
                </c:pt>
                <c:pt idx="3">
                  <c:v>1981</c:v>
                </c:pt>
                <c:pt idx="4">
                  <c:v>1986</c:v>
                </c:pt>
                <c:pt idx="5">
                  <c:v>1988</c:v>
                </c:pt>
                <c:pt idx="6">
                  <c:v>1994</c:v>
                </c:pt>
                <c:pt idx="7">
                  <c:v>1999</c:v>
                </c:pt>
                <c:pt idx="8">
                  <c:v>2002</c:v>
                </c:pt>
                <c:pt idx="9">
                  <c:v>2009</c:v>
                </c:pt>
                <c:pt idx="10">
                  <c:v>2012</c:v>
                </c:pt>
                <c:pt idx="11">
                  <c:v>2017</c:v>
                </c:pt>
                <c:pt idx="12">
                  <c:v>2022</c:v>
                </c:pt>
                <c:pt idx="13">
                  <c:v>2024</c:v>
                </c:pt>
              </c:numCache>
            </c:numRef>
          </c:xVal>
          <c:yVal>
            <c:numRef>
              <c:f>Sheet1!$E$35:$E$48</c:f>
              <c:numCache>
                <c:formatCode>General</c:formatCode>
                <c:ptCount val="14"/>
                <c:pt idx="0">
                  <c:v>76</c:v>
                </c:pt>
                <c:pt idx="1">
                  <c:v>61</c:v>
                </c:pt>
                <c:pt idx="2">
                  <c:v>58</c:v>
                </c:pt>
                <c:pt idx="3">
                  <c:v>59</c:v>
                </c:pt>
                <c:pt idx="4">
                  <c:v>58</c:v>
                </c:pt>
                <c:pt idx="5">
                  <c:v>57</c:v>
                </c:pt>
                <c:pt idx="6">
                  <c:v>54</c:v>
                </c:pt>
                <c:pt idx="7">
                  <c:v>46</c:v>
                </c:pt>
                <c:pt idx="8">
                  <c:v>57</c:v>
                </c:pt>
                <c:pt idx="9">
                  <c:v>57</c:v>
                </c:pt>
                <c:pt idx="10">
                  <c:v>60</c:v>
                </c:pt>
                <c:pt idx="11">
                  <c:v>51</c:v>
                </c:pt>
                <c:pt idx="12">
                  <c:v>62</c:v>
                </c:pt>
                <c:pt idx="13">
                  <c:v>58</c:v>
                </c:pt>
              </c:numCache>
            </c:numRef>
          </c:yVal>
          <c:smooth val="0"/>
          <c:extLst>
            <c:ext xmlns:c16="http://schemas.microsoft.com/office/drawing/2014/chart" uri="{C3380CC4-5D6E-409C-BE32-E72D297353CC}">
              <c16:uniqueId val="{00000005-3CD0-4A37-A10E-175D5EAE9F99}"/>
            </c:ext>
          </c:extLst>
        </c:ser>
        <c:ser>
          <c:idx val="3"/>
          <c:order val="3"/>
          <c:tx>
            <c:strRef>
              <c:f>Sheet1!$D$1</c:f>
              <c:strCache>
                <c:ptCount val="1"/>
                <c:pt idx="0">
                  <c:v>FRG</c:v>
                </c:pt>
              </c:strCache>
            </c:strRef>
          </c:tx>
          <c:spPr>
            <a:ln w="28575" cap="rnd">
              <a:solidFill>
                <a:srgbClr val="FFC000"/>
              </a:solidFill>
              <a:round/>
            </a:ln>
            <a:effectLst/>
          </c:spPr>
          <c:marker>
            <c:symbol val="none"/>
          </c:marker>
          <c:dLbls>
            <c:dLbl>
              <c:idx val="3"/>
              <c:layout>
                <c:manualLayout>
                  <c:x val="-5.5555555555555558E-3"/>
                  <c:y val="-4.7986289631533847E-2"/>
                </c:manualLayout>
              </c:layout>
              <c:tx>
                <c:rich>
                  <a:bodyPr/>
                  <a:lstStyle/>
                  <a:p>
                    <a:r>
                      <a:rPr lang="en-US"/>
                      <a:t>Germany</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3CD0-4A37-A10E-175D5EAE9F9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Times New Roman" panose="02020603050405020304" pitchFamily="18"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Sheet1!$A$21:$A$34</c:f>
              <c:numCache>
                <c:formatCode>General</c:formatCode>
                <c:ptCount val="14"/>
                <c:pt idx="0">
                  <c:v>1972</c:v>
                </c:pt>
                <c:pt idx="1">
                  <c:v>1976</c:v>
                </c:pt>
                <c:pt idx="2">
                  <c:v>1980</c:v>
                </c:pt>
                <c:pt idx="3">
                  <c:v>1983</c:v>
                </c:pt>
                <c:pt idx="4">
                  <c:v>1987</c:v>
                </c:pt>
                <c:pt idx="5">
                  <c:v>1990</c:v>
                </c:pt>
                <c:pt idx="6">
                  <c:v>1994</c:v>
                </c:pt>
                <c:pt idx="7">
                  <c:v>1998</c:v>
                </c:pt>
                <c:pt idx="8">
                  <c:v>2002</c:v>
                </c:pt>
                <c:pt idx="9">
                  <c:v>2005</c:v>
                </c:pt>
                <c:pt idx="10">
                  <c:v>2009</c:v>
                </c:pt>
                <c:pt idx="11">
                  <c:v>2013</c:v>
                </c:pt>
                <c:pt idx="12">
                  <c:v>2016</c:v>
                </c:pt>
                <c:pt idx="13">
                  <c:v>2021</c:v>
                </c:pt>
              </c:numCache>
            </c:numRef>
          </c:xVal>
          <c:yVal>
            <c:numRef>
              <c:f>Sheet1!$D$21:$D$34</c:f>
              <c:numCache>
                <c:formatCode>General</c:formatCode>
                <c:ptCount val="14"/>
                <c:pt idx="0">
                  <c:v>75</c:v>
                </c:pt>
                <c:pt idx="1">
                  <c:v>81</c:v>
                </c:pt>
                <c:pt idx="2">
                  <c:v>75</c:v>
                </c:pt>
                <c:pt idx="3">
                  <c:v>74</c:v>
                </c:pt>
                <c:pt idx="4">
                  <c:v>72</c:v>
                </c:pt>
                <c:pt idx="5">
                  <c:v>71</c:v>
                </c:pt>
                <c:pt idx="6">
                  <c:v>67</c:v>
                </c:pt>
                <c:pt idx="7">
                  <c:v>62</c:v>
                </c:pt>
                <c:pt idx="8">
                  <c:v>65</c:v>
                </c:pt>
                <c:pt idx="9">
                  <c:v>64</c:v>
                </c:pt>
                <c:pt idx="10">
                  <c:v>61</c:v>
                </c:pt>
                <c:pt idx="11">
                  <c:v>59</c:v>
                </c:pt>
                <c:pt idx="12">
                  <c:v>59</c:v>
                </c:pt>
                <c:pt idx="13">
                  <c:v>74</c:v>
                </c:pt>
              </c:numCache>
            </c:numRef>
          </c:yVal>
          <c:smooth val="0"/>
          <c:extLst>
            <c:ext xmlns:c16="http://schemas.microsoft.com/office/drawing/2014/chart" uri="{C3380CC4-5D6E-409C-BE32-E72D297353CC}">
              <c16:uniqueId val="{00000007-3CD0-4A37-A10E-175D5EAE9F99}"/>
            </c:ext>
          </c:extLst>
        </c:ser>
        <c:dLbls>
          <c:showLegendKey val="0"/>
          <c:showVal val="0"/>
          <c:showCatName val="0"/>
          <c:showSerName val="0"/>
          <c:showPercent val="0"/>
          <c:showBubbleSize val="0"/>
        </c:dLbls>
        <c:axId val="583597455"/>
        <c:axId val="583599119"/>
      </c:scatterChart>
      <c:valAx>
        <c:axId val="583597455"/>
        <c:scaling>
          <c:orientation val="minMax"/>
          <c:max val="2025"/>
          <c:min val="1950"/>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Times New Roman" panose="02020603050405020304" pitchFamily="18" charset="0"/>
              </a:defRPr>
            </a:pPr>
            <a:endParaRPr lang="en-US"/>
          </a:p>
        </c:txPr>
        <c:crossAx val="583599119"/>
        <c:crosses val="autoZero"/>
        <c:crossBetween val="midCat"/>
      </c:valAx>
      <c:valAx>
        <c:axId val="583599119"/>
        <c:scaling>
          <c:orientation val="minMax"/>
          <c:min val="4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Times New Roman" panose="02020603050405020304" pitchFamily="18" charset="0"/>
                  </a:defRPr>
                </a:pPr>
                <a:r>
                  <a:rPr lang="en-US" sz="1600" b="0">
                    <a:latin typeface="+mn-lt"/>
                    <a:cs typeface="Times New Roman" panose="02020603050405020304" pitchFamily="18" charset="0"/>
                  </a:rPr>
                  <a:t>Percentage of Partisans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83597455"/>
        <c:crosses val="autoZero"/>
        <c:crossBetween val="midCat"/>
      </c:valAx>
      <c:spPr>
        <a:noFill/>
        <a:ln>
          <a:solidFill>
            <a:schemeClr val="accent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averages!$B$1</c:f>
              <c:strCache>
                <c:ptCount val="1"/>
                <c:pt idx="0">
                  <c:v>Volatility between elections</c:v>
                </c:pt>
              </c:strCache>
            </c:strRef>
          </c:tx>
          <c:spPr>
            <a:ln w="25400" cap="rnd">
              <a:noFill/>
              <a:round/>
            </a:ln>
            <a:effectLst/>
          </c:spPr>
          <c:marker>
            <c:symbol val="circle"/>
            <c:size val="5"/>
            <c:spPr>
              <a:solidFill>
                <a:schemeClr val="accent1"/>
              </a:solidFill>
              <a:ln w="9525">
                <a:solidFill>
                  <a:schemeClr val="accent1"/>
                </a:solidFill>
              </a:ln>
              <a:effectLst/>
            </c:spPr>
          </c:marker>
          <c:trendline>
            <c:spPr>
              <a:ln w="28575" cap="rnd">
                <a:solidFill>
                  <a:schemeClr val="accent2">
                    <a:lumMod val="50000"/>
                  </a:schemeClr>
                </a:solidFill>
                <a:prstDash val="solid"/>
              </a:ln>
              <a:effectLst/>
            </c:spPr>
            <c:trendlineType val="movingAvg"/>
            <c:period val="5"/>
            <c:dispRSqr val="0"/>
            <c:dispEq val="0"/>
          </c:trendline>
          <c:xVal>
            <c:numRef>
              <c:f>averages!$A$2:$A$79</c:f>
              <c:numCache>
                <c:formatCode>General</c:formatCode>
                <c:ptCount val="78"/>
                <c:pt idx="0">
                  <c:v>1946</c:v>
                </c:pt>
                <c:pt idx="1">
                  <c:v>1947</c:v>
                </c:pt>
                <c:pt idx="2">
                  <c:v>1948</c:v>
                </c:pt>
                <c:pt idx="3">
                  <c:v>1949</c:v>
                </c:pt>
                <c:pt idx="4">
                  <c:v>1950</c:v>
                </c:pt>
                <c:pt idx="5">
                  <c:v>1951</c:v>
                </c:pt>
                <c:pt idx="6">
                  <c:v>1952</c:v>
                </c:pt>
                <c:pt idx="7">
                  <c:v>1953</c:v>
                </c:pt>
                <c:pt idx="8">
                  <c:v>1954</c:v>
                </c:pt>
                <c:pt idx="9">
                  <c:v>1955</c:v>
                </c:pt>
                <c:pt idx="10">
                  <c:v>1956</c:v>
                </c:pt>
                <c:pt idx="11">
                  <c:v>1957</c:v>
                </c:pt>
                <c:pt idx="12">
                  <c:v>1958</c:v>
                </c:pt>
                <c:pt idx="13">
                  <c:v>1959</c:v>
                </c:pt>
                <c:pt idx="14">
                  <c:v>1960</c:v>
                </c:pt>
                <c:pt idx="15">
                  <c:v>1961</c:v>
                </c:pt>
                <c:pt idx="16">
                  <c:v>1962</c:v>
                </c:pt>
                <c:pt idx="17">
                  <c:v>1963</c:v>
                </c:pt>
                <c:pt idx="18">
                  <c:v>1964</c:v>
                </c:pt>
                <c:pt idx="19">
                  <c:v>1965</c:v>
                </c:pt>
                <c:pt idx="20">
                  <c:v>1966</c:v>
                </c:pt>
                <c:pt idx="21">
                  <c:v>1967</c:v>
                </c:pt>
                <c:pt idx="22">
                  <c:v>1968</c:v>
                </c:pt>
                <c:pt idx="23">
                  <c:v>1969</c:v>
                </c:pt>
                <c:pt idx="24">
                  <c:v>1970</c:v>
                </c:pt>
                <c:pt idx="25">
                  <c:v>1971</c:v>
                </c:pt>
                <c:pt idx="26">
                  <c:v>1972</c:v>
                </c:pt>
                <c:pt idx="27">
                  <c:v>1973</c:v>
                </c:pt>
                <c:pt idx="28">
                  <c:v>1974</c:v>
                </c:pt>
                <c:pt idx="29">
                  <c:v>1975</c:v>
                </c:pt>
                <c:pt idx="30">
                  <c:v>1976</c:v>
                </c:pt>
                <c:pt idx="31">
                  <c:v>1977</c:v>
                </c:pt>
                <c:pt idx="32">
                  <c:v>1978</c:v>
                </c:pt>
                <c:pt idx="33">
                  <c:v>1979</c:v>
                </c:pt>
                <c:pt idx="34">
                  <c:v>1980</c:v>
                </c:pt>
                <c:pt idx="35">
                  <c:v>1981</c:v>
                </c:pt>
                <c:pt idx="36">
                  <c:v>1982</c:v>
                </c:pt>
                <c:pt idx="37">
                  <c:v>1983</c:v>
                </c:pt>
                <c:pt idx="38">
                  <c:v>1984</c:v>
                </c:pt>
                <c:pt idx="39">
                  <c:v>1985</c:v>
                </c:pt>
                <c:pt idx="40">
                  <c:v>1986</c:v>
                </c:pt>
                <c:pt idx="41">
                  <c:v>1987</c:v>
                </c:pt>
                <c:pt idx="42">
                  <c:v>1988</c:v>
                </c:pt>
                <c:pt idx="43">
                  <c:v>1989</c:v>
                </c:pt>
                <c:pt idx="44">
                  <c:v>1990</c:v>
                </c:pt>
                <c:pt idx="45">
                  <c:v>1991</c:v>
                </c:pt>
                <c:pt idx="46">
                  <c:v>1992</c:v>
                </c:pt>
                <c:pt idx="47">
                  <c:v>1993</c:v>
                </c:pt>
                <c:pt idx="48">
                  <c:v>1994</c:v>
                </c:pt>
                <c:pt idx="49">
                  <c:v>1995</c:v>
                </c:pt>
                <c:pt idx="50">
                  <c:v>1996</c:v>
                </c:pt>
                <c:pt idx="51">
                  <c:v>1997</c:v>
                </c:pt>
                <c:pt idx="52">
                  <c:v>1998</c:v>
                </c:pt>
                <c:pt idx="53">
                  <c:v>1999</c:v>
                </c:pt>
                <c:pt idx="54">
                  <c:v>2000</c:v>
                </c:pt>
                <c:pt idx="55">
                  <c:v>2001</c:v>
                </c:pt>
                <c:pt idx="56">
                  <c:v>2002</c:v>
                </c:pt>
                <c:pt idx="57">
                  <c:v>2003</c:v>
                </c:pt>
                <c:pt idx="58">
                  <c:v>2004</c:v>
                </c:pt>
                <c:pt idx="59">
                  <c:v>2005</c:v>
                </c:pt>
                <c:pt idx="60">
                  <c:v>2006</c:v>
                </c:pt>
                <c:pt idx="61">
                  <c:v>2007</c:v>
                </c:pt>
                <c:pt idx="62">
                  <c:v>2008</c:v>
                </c:pt>
                <c:pt idx="63">
                  <c:v>2009</c:v>
                </c:pt>
                <c:pt idx="64">
                  <c:v>2010</c:v>
                </c:pt>
                <c:pt idx="65">
                  <c:v>2011</c:v>
                </c:pt>
                <c:pt idx="66">
                  <c:v>2012</c:v>
                </c:pt>
                <c:pt idx="67">
                  <c:v>2013</c:v>
                </c:pt>
                <c:pt idx="68">
                  <c:v>2014</c:v>
                </c:pt>
                <c:pt idx="69">
                  <c:v>2015</c:v>
                </c:pt>
                <c:pt idx="70">
                  <c:v>2016</c:v>
                </c:pt>
                <c:pt idx="71">
                  <c:v>2017</c:v>
                </c:pt>
                <c:pt idx="72">
                  <c:v>2018</c:v>
                </c:pt>
                <c:pt idx="73">
                  <c:v>2019</c:v>
                </c:pt>
                <c:pt idx="74">
                  <c:v>2020</c:v>
                </c:pt>
                <c:pt idx="75">
                  <c:v>2021</c:v>
                </c:pt>
                <c:pt idx="76">
                  <c:v>2022</c:v>
                </c:pt>
                <c:pt idx="77">
                  <c:v>2023</c:v>
                </c:pt>
              </c:numCache>
            </c:numRef>
          </c:xVal>
          <c:yVal>
            <c:numRef>
              <c:f>averages!$B$2:$B$79</c:f>
              <c:numCache>
                <c:formatCode>General</c:formatCode>
                <c:ptCount val="78"/>
                <c:pt idx="0">
                  <c:v>5.6749999999999998</c:v>
                </c:pt>
                <c:pt idx="1">
                  <c:v>14.65</c:v>
                </c:pt>
                <c:pt idx="2">
                  <c:v>9.8785710000000009</c:v>
                </c:pt>
                <c:pt idx="3">
                  <c:v>9.65</c:v>
                </c:pt>
                <c:pt idx="4">
                  <c:v>7.1</c:v>
                </c:pt>
                <c:pt idx="5">
                  <c:v>7.5928570000000004</c:v>
                </c:pt>
                <c:pt idx="6">
                  <c:v>3.6333329999999999</c:v>
                </c:pt>
                <c:pt idx="7">
                  <c:v>8.8937500000000007</c:v>
                </c:pt>
                <c:pt idx="8">
                  <c:v>6.233333</c:v>
                </c:pt>
                <c:pt idx="9">
                  <c:v>8.4124999999999996</c:v>
                </c:pt>
                <c:pt idx="10">
                  <c:v>7.19</c:v>
                </c:pt>
                <c:pt idx="11">
                  <c:v>6.6</c:v>
                </c:pt>
                <c:pt idx="12">
                  <c:v>13.78444</c:v>
                </c:pt>
                <c:pt idx="13">
                  <c:v>3.6</c:v>
                </c:pt>
                <c:pt idx="14">
                  <c:v>5.81</c:v>
                </c:pt>
                <c:pt idx="15">
                  <c:v>6.66</c:v>
                </c:pt>
                <c:pt idx="16">
                  <c:v>9.7799999999999994</c:v>
                </c:pt>
                <c:pt idx="17">
                  <c:v>4.2857139999999996</c:v>
                </c:pt>
                <c:pt idx="18">
                  <c:v>4.125</c:v>
                </c:pt>
                <c:pt idx="19">
                  <c:v>10.27</c:v>
                </c:pt>
                <c:pt idx="20">
                  <c:v>6.5</c:v>
                </c:pt>
                <c:pt idx="21">
                  <c:v>8.15</c:v>
                </c:pt>
                <c:pt idx="22">
                  <c:v>6.4357139999999999</c:v>
                </c:pt>
                <c:pt idx="23">
                  <c:v>6.266667</c:v>
                </c:pt>
                <c:pt idx="24">
                  <c:v>7.65</c:v>
                </c:pt>
                <c:pt idx="25">
                  <c:v>7.97</c:v>
                </c:pt>
                <c:pt idx="26">
                  <c:v>6.4166670000000003</c:v>
                </c:pt>
                <c:pt idx="27">
                  <c:v>13.65</c:v>
                </c:pt>
                <c:pt idx="28">
                  <c:v>6.5333329999999998</c:v>
                </c:pt>
                <c:pt idx="29">
                  <c:v>8.2083329999999997</c:v>
                </c:pt>
                <c:pt idx="30">
                  <c:v>6.7166670000000002</c:v>
                </c:pt>
                <c:pt idx="31">
                  <c:v>12.228569999999999</c:v>
                </c:pt>
                <c:pt idx="32">
                  <c:v>6.2249999999999996</c:v>
                </c:pt>
                <c:pt idx="33">
                  <c:v>6.8363639999999997</c:v>
                </c:pt>
                <c:pt idx="34">
                  <c:v>4.858333</c:v>
                </c:pt>
                <c:pt idx="35">
                  <c:v>12.65</c:v>
                </c:pt>
                <c:pt idx="36">
                  <c:v>12.10833</c:v>
                </c:pt>
                <c:pt idx="37">
                  <c:v>6.25</c:v>
                </c:pt>
                <c:pt idx="38">
                  <c:v>10.08</c:v>
                </c:pt>
                <c:pt idx="39">
                  <c:v>10.31</c:v>
                </c:pt>
                <c:pt idx="40">
                  <c:v>8.5333330000000007</c:v>
                </c:pt>
                <c:pt idx="41">
                  <c:v>9.4499999999999993</c:v>
                </c:pt>
                <c:pt idx="42">
                  <c:v>5.91</c:v>
                </c:pt>
                <c:pt idx="43">
                  <c:v>8.483333</c:v>
                </c:pt>
                <c:pt idx="44">
                  <c:v>9.2937499999999993</c:v>
                </c:pt>
                <c:pt idx="45">
                  <c:v>11.79</c:v>
                </c:pt>
                <c:pt idx="46">
                  <c:v>8.8125</c:v>
                </c:pt>
                <c:pt idx="47">
                  <c:v>18.837499999999999</c:v>
                </c:pt>
                <c:pt idx="48">
                  <c:v>16.264289999999999</c:v>
                </c:pt>
                <c:pt idx="49">
                  <c:v>10.35</c:v>
                </c:pt>
                <c:pt idx="50">
                  <c:v>14.52857</c:v>
                </c:pt>
                <c:pt idx="51">
                  <c:v>12.74</c:v>
                </c:pt>
                <c:pt idx="52">
                  <c:v>10.08333</c:v>
                </c:pt>
                <c:pt idx="53">
                  <c:v>14.338570000000001</c:v>
                </c:pt>
                <c:pt idx="54">
                  <c:v>5.3166669999999998</c:v>
                </c:pt>
                <c:pt idx="55">
                  <c:v>12</c:v>
                </c:pt>
                <c:pt idx="56">
                  <c:v>16.071110000000001</c:v>
                </c:pt>
                <c:pt idx="57">
                  <c:v>11.99</c:v>
                </c:pt>
                <c:pt idx="58">
                  <c:v>8.57</c:v>
                </c:pt>
                <c:pt idx="59">
                  <c:v>11.754289999999999</c:v>
                </c:pt>
                <c:pt idx="60">
                  <c:v>11.58333</c:v>
                </c:pt>
                <c:pt idx="61">
                  <c:v>9.3249999999999993</c:v>
                </c:pt>
                <c:pt idx="62">
                  <c:v>8.5683330000000009</c:v>
                </c:pt>
                <c:pt idx="63">
                  <c:v>11.154999999999999</c:v>
                </c:pt>
                <c:pt idx="64">
                  <c:v>12.02167</c:v>
                </c:pt>
                <c:pt idx="65">
                  <c:v>15.163119999999999</c:v>
                </c:pt>
                <c:pt idx="66">
                  <c:v>24.134170000000001</c:v>
                </c:pt>
                <c:pt idx="67">
                  <c:v>18.347999999999999</c:v>
                </c:pt>
                <c:pt idx="68">
                  <c:v>9.3379999999999992</c:v>
                </c:pt>
                <c:pt idx="69">
                  <c:v>16.952500000000001</c:v>
                </c:pt>
                <c:pt idx="70">
                  <c:v>11.89</c:v>
                </c:pt>
                <c:pt idx="71">
                  <c:v>21.07583</c:v>
                </c:pt>
                <c:pt idx="72">
                  <c:v>18.667999999999999</c:v>
                </c:pt>
                <c:pt idx="73">
                  <c:v>17.95542</c:v>
                </c:pt>
                <c:pt idx="74">
                  <c:v>26.89</c:v>
                </c:pt>
                <c:pt idx="75">
                  <c:v>14.172000000000001</c:v>
                </c:pt>
                <c:pt idx="76">
                  <c:v>20.357140000000001</c:v>
                </c:pt>
                <c:pt idx="77">
                  <c:v>10.085000000000001</c:v>
                </c:pt>
              </c:numCache>
            </c:numRef>
          </c:yVal>
          <c:smooth val="0"/>
          <c:extLst>
            <c:ext xmlns:c16="http://schemas.microsoft.com/office/drawing/2014/chart" uri="{C3380CC4-5D6E-409C-BE32-E72D297353CC}">
              <c16:uniqueId val="{00000001-E339-4B4C-BCA3-5C23BC9EBD02}"/>
            </c:ext>
          </c:extLst>
        </c:ser>
        <c:dLbls>
          <c:showLegendKey val="0"/>
          <c:showVal val="0"/>
          <c:showCatName val="0"/>
          <c:showSerName val="0"/>
          <c:showPercent val="0"/>
          <c:showBubbleSize val="0"/>
        </c:dLbls>
        <c:axId val="1674186576"/>
        <c:axId val="1674202416"/>
      </c:scatterChart>
      <c:valAx>
        <c:axId val="1674186576"/>
        <c:scaling>
          <c:orientation val="minMax"/>
          <c:max val="2025"/>
          <c:min val="1945"/>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Times New Roman" panose="02020603050405020304" pitchFamily="18" charset="0"/>
              </a:defRPr>
            </a:pPr>
            <a:endParaRPr lang="en-US"/>
          </a:p>
        </c:txPr>
        <c:crossAx val="1674202416"/>
        <c:crosses val="autoZero"/>
        <c:crossBetween val="midCat"/>
      </c:valAx>
      <c:valAx>
        <c:axId val="1674202416"/>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Times New Roman" panose="02020603050405020304" pitchFamily="18" charset="0"/>
                  </a:defRPr>
                </a:pPr>
                <a:r>
                  <a:rPr lang="en-US" sz="1600" b="0">
                    <a:solidFill>
                      <a:schemeClr val="tx1"/>
                    </a:solidFill>
                    <a:latin typeface="+mn-lt"/>
                    <a:cs typeface="Times New Roman" panose="02020603050405020304" pitchFamily="18" charset="0"/>
                  </a:rPr>
                  <a:t>Volatility between</a:t>
                </a:r>
                <a:r>
                  <a:rPr lang="en-US" sz="1600" b="0" baseline="0">
                    <a:solidFill>
                      <a:schemeClr val="tx1"/>
                    </a:solidFill>
                    <a:latin typeface="+mn-lt"/>
                    <a:cs typeface="Times New Roman" panose="02020603050405020304" pitchFamily="18" charset="0"/>
                  </a:rPr>
                  <a:t> elections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74186576"/>
        <c:crosses val="autoZero"/>
        <c:crossBetween val="midCat"/>
      </c:valAx>
      <c:spPr>
        <a:noFill/>
        <a:ln>
          <a:solidFill>
            <a:schemeClr val="bg1">
              <a:lumMod val="50000"/>
            </a:schemeClr>
          </a:solidFill>
        </a:ln>
        <a:effectLst/>
      </c:spPr>
    </c:plotArea>
    <c:plotVisOnly val="1"/>
    <c:dispBlanksAs val="gap"/>
    <c:showDLblsOverMax val="0"/>
  </c:chart>
  <c:spPr>
    <a:solidFill>
      <a:schemeClr val="bg1"/>
    </a:solidFill>
    <a:ln w="9525" cap="flat" cmpd="sng" algn="ctr">
      <a:solidFill>
        <a:schemeClr val="bg1"/>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A710D9-9E17-4D64-A2A2-94353DC5DB87}"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n-US"/>
        </a:p>
      </dgm:t>
    </dgm:pt>
    <dgm:pt modelId="{B12BB4DD-E313-4413-B93E-16FC5F9B8AD1}">
      <dgm:prSet/>
      <dgm:spPr/>
      <dgm:t>
        <a:bodyPr/>
        <a:lstStyle/>
        <a:p>
          <a:r>
            <a:rPr lang="en-US" dirty="0"/>
            <a:t>Older, less educated, politically uninvolved, often non-voters.</a:t>
          </a:r>
        </a:p>
      </dgm:t>
    </dgm:pt>
    <dgm:pt modelId="{544C02D0-3DEE-4297-AB65-B8636024DFA3}" type="parTrans" cxnId="{3DB0293C-8760-469A-AC36-61D094B4E215}">
      <dgm:prSet/>
      <dgm:spPr/>
      <dgm:t>
        <a:bodyPr/>
        <a:lstStyle/>
        <a:p>
          <a:endParaRPr lang="en-US"/>
        </a:p>
      </dgm:t>
    </dgm:pt>
    <dgm:pt modelId="{AE9CC844-5EDE-42A5-9521-EFC9CCD904A4}" type="sibTrans" cxnId="{3DB0293C-8760-469A-AC36-61D094B4E215}">
      <dgm:prSet/>
      <dgm:spPr/>
      <dgm:t>
        <a:bodyPr/>
        <a:lstStyle/>
        <a:p>
          <a:endParaRPr lang="en-US"/>
        </a:p>
      </dgm:t>
    </dgm:pt>
    <dgm:pt modelId="{101D303A-3655-4BEB-B77A-4B1BF1600B96}">
      <dgm:prSet/>
      <dgm:spPr/>
      <dgm:t>
        <a:bodyPr/>
        <a:lstStyle/>
        <a:p>
          <a:r>
            <a:rPr lang="en-US" dirty="0"/>
            <a:t>Better educated, issue oriented. Identifies with and votes for the same  party.</a:t>
          </a:r>
        </a:p>
      </dgm:t>
    </dgm:pt>
    <dgm:pt modelId="{AA8D3385-3729-483A-96FF-ED6A5B46B6A4}" type="parTrans" cxnId="{DFDE268F-5A57-41D8-9780-C25881119BE3}">
      <dgm:prSet/>
      <dgm:spPr/>
      <dgm:t>
        <a:bodyPr/>
        <a:lstStyle/>
        <a:p>
          <a:endParaRPr lang="en-US"/>
        </a:p>
      </dgm:t>
    </dgm:pt>
    <dgm:pt modelId="{7B002A38-57BA-4D45-902B-3ABFA94D1493}" type="sibTrans" cxnId="{DFDE268F-5A57-41D8-9780-C25881119BE3}">
      <dgm:prSet/>
      <dgm:spPr/>
      <dgm:t>
        <a:bodyPr/>
        <a:lstStyle/>
        <a:p>
          <a:endParaRPr lang="en-US"/>
        </a:p>
      </dgm:t>
    </dgm:pt>
    <dgm:pt modelId="{67397C6E-A74B-4450-9BCB-4CFA2CD72107}">
      <dgm:prSet/>
      <dgm:spPr/>
      <dgm:t>
        <a:bodyPr/>
        <a:lstStyle/>
        <a:p>
          <a:r>
            <a:rPr lang="en-US" dirty="0"/>
            <a:t>Young, better educated, politically engaged, non-partisan, and votes based on parties’ policies.</a:t>
          </a:r>
        </a:p>
      </dgm:t>
    </dgm:pt>
    <dgm:pt modelId="{4F074BDF-1380-4C8D-BC47-99E2F17F5645}" type="parTrans" cxnId="{F112984F-32BF-44A2-9649-01D98C35CFEC}">
      <dgm:prSet/>
      <dgm:spPr/>
      <dgm:t>
        <a:bodyPr/>
        <a:lstStyle/>
        <a:p>
          <a:endParaRPr lang="en-US"/>
        </a:p>
      </dgm:t>
    </dgm:pt>
    <dgm:pt modelId="{39A54DFC-C54E-4A8A-A9DD-1BD77F8410E2}" type="sibTrans" cxnId="{F112984F-32BF-44A2-9649-01D98C35CFEC}">
      <dgm:prSet/>
      <dgm:spPr/>
      <dgm:t>
        <a:bodyPr/>
        <a:lstStyle/>
        <a:p>
          <a:endParaRPr lang="en-US"/>
        </a:p>
      </dgm:t>
    </dgm:pt>
    <dgm:pt modelId="{87B376E7-77DE-46CC-BA02-7C7EC5700867}">
      <dgm:prSet phldrT="[Text]" phldr="0"/>
      <dgm:spPr/>
      <dgm:t>
        <a:bodyPr/>
        <a:lstStyle/>
        <a:p>
          <a:r>
            <a:rPr lang="en-US" dirty="0"/>
            <a:t>Strong party identity, less  sophisticated, identifies with and relies on party cues on issues and voting.</a:t>
          </a:r>
        </a:p>
      </dgm:t>
    </dgm:pt>
    <dgm:pt modelId="{DBAF5429-3A58-41E0-B670-9161CC2EB4E7}" type="sibTrans" cxnId="{6AAE0341-E6DA-453F-8346-959947755DFD}">
      <dgm:prSet/>
      <dgm:spPr/>
      <dgm:t>
        <a:bodyPr/>
        <a:lstStyle/>
        <a:p>
          <a:endParaRPr lang="en-US"/>
        </a:p>
      </dgm:t>
    </dgm:pt>
    <dgm:pt modelId="{82E4F5E3-741F-46AC-B709-93F36A291285}" type="parTrans" cxnId="{6AAE0341-E6DA-453F-8346-959947755DFD}">
      <dgm:prSet/>
      <dgm:spPr/>
      <dgm:t>
        <a:bodyPr/>
        <a:lstStyle/>
        <a:p>
          <a:endParaRPr lang="en-US"/>
        </a:p>
      </dgm:t>
    </dgm:pt>
    <dgm:pt modelId="{75003885-8B52-432B-AAAB-3900CB92F440}" type="pres">
      <dgm:prSet presAssocID="{A7A710D9-9E17-4D64-A2A2-94353DC5DB87}" presName="Name0" presStyleCnt="0">
        <dgm:presLayoutVars>
          <dgm:dir/>
          <dgm:resizeHandles val="exact"/>
        </dgm:presLayoutVars>
      </dgm:prSet>
      <dgm:spPr/>
    </dgm:pt>
    <dgm:pt modelId="{6F17B6D6-BD40-47FE-89F3-9F4F8EDE21BE}" type="pres">
      <dgm:prSet presAssocID="{A7A710D9-9E17-4D64-A2A2-94353DC5DB87}" presName="bkgdShp" presStyleLbl="alignAccFollowNode1" presStyleIdx="0" presStyleCnt="1" custScaleX="97500" custScaleY="44173"/>
      <dgm:spPr/>
    </dgm:pt>
    <dgm:pt modelId="{54BBE2A7-3797-4285-98DF-EFC15C1CFF6E}" type="pres">
      <dgm:prSet presAssocID="{A7A710D9-9E17-4D64-A2A2-94353DC5DB87}" presName="linComp" presStyleCnt="0"/>
      <dgm:spPr/>
    </dgm:pt>
    <dgm:pt modelId="{C994F3C5-A27C-460F-AF5D-F715532EC77C}" type="pres">
      <dgm:prSet presAssocID="{B12BB4DD-E313-4413-B93E-16FC5F9B8AD1}" presName="compNode" presStyleCnt="0"/>
      <dgm:spPr/>
    </dgm:pt>
    <dgm:pt modelId="{A891D867-7928-4625-B937-6F90C42838FE}" type="pres">
      <dgm:prSet presAssocID="{B12BB4DD-E313-4413-B93E-16FC5F9B8AD1}" presName="node" presStyleLbl="node1" presStyleIdx="0" presStyleCnt="4" custLinFactNeighborX="320" custLinFactNeighborY="-8659">
        <dgm:presLayoutVars>
          <dgm:bulletEnabled val="1"/>
        </dgm:presLayoutVars>
      </dgm:prSet>
      <dgm:spPr/>
    </dgm:pt>
    <dgm:pt modelId="{8A21D33C-B46F-4D0F-B88D-B8EBC8BBF071}" type="pres">
      <dgm:prSet presAssocID="{B12BB4DD-E313-4413-B93E-16FC5F9B8AD1}" presName="invisiNode" presStyleLbl="node1" presStyleIdx="0" presStyleCnt="4"/>
      <dgm:spPr/>
    </dgm:pt>
    <dgm:pt modelId="{D628D918-F6D0-4D7B-9C9E-D03C67DC5EAE}" type="pres">
      <dgm:prSet presAssocID="{B12BB4DD-E313-4413-B93E-16FC5F9B8AD1}" presName="imagNode" presStyleLbl="fgImgPlace1" presStyleIdx="0" presStyleCnt="4" custLinFactNeighborX="-3707" custLinFactNeighborY="-23964"/>
      <dgm:spPr/>
    </dgm:pt>
    <dgm:pt modelId="{C1F3C776-5970-4E41-95B1-2ACCA8D6B95C}" type="pres">
      <dgm:prSet presAssocID="{AE9CC844-5EDE-42A5-9521-EFC9CCD904A4}" presName="sibTrans" presStyleLbl="sibTrans2D1" presStyleIdx="0" presStyleCnt="0"/>
      <dgm:spPr/>
    </dgm:pt>
    <dgm:pt modelId="{14CE598C-BC44-4531-B56A-5B85BA06C290}" type="pres">
      <dgm:prSet presAssocID="{87B376E7-77DE-46CC-BA02-7C7EC5700867}" presName="compNode" presStyleCnt="0"/>
      <dgm:spPr/>
    </dgm:pt>
    <dgm:pt modelId="{BD5285E3-7BC5-4A98-8599-C2780EE7CD7E}" type="pres">
      <dgm:prSet presAssocID="{87B376E7-77DE-46CC-BA02-7C7EC5700867}" presName="node" presStyleLbl="node1" presStyleIdx="1" presStyleCnt="4" custLinFactNeighborX="-1920" custLinFactNeighborY="-8039">
        <dgm:presLayoutVars>
          <dgm:bulletEnabled val="1"/>
        </dgm:presLayoutVars>
      </dgm:prSet>
      <dgm:spPr/>
    </dgm:pt>
    <dgm:pt modelId="{6660FAB4-EDCD-4755-B8E3-4E7684FB3690}" type="pres">
      <dgm:prSet presAssocID="{87B376E7-77DE-46CC-BA02-7C7EC5700867}" presName="invisiNode" presStyleLbl="node1" presStyleIdx="1" presStyleCnt="4"/>
      <dgm:spPr/>
    </dgm:pt>
    <dgm:pt modelId="{DD8E4CEC-8EA5-4BFE-84E9-EEB34A097BFB}" type="pres">
      <dgm:prSet presAssocID="{87B376E7-77DE-46CC-BA02-7C7EC5700867}" presName="imagNode" presStyleLbl="fgImgPlace1" presStyleIdx="1" presStyleCnt="4" custLinFactX="200000" custLinFactY="54465" custLinFactNeighborX="255375" custLinFactNeighborY="100000"/>
      <dgm:spPr/>
    </dgm:pt>
    <dgm:pt modelId="{A402094A-802D-4CC5-89E7-E5D799F4C109}" type="pres">
      <dgm:prSet presAssocID="{DBAF5429-3A58-41E0-B670-9161CC2EB4E7}" presName="sibTrans" presStyleLbl="sibTrans2D1" presStyleIdx="0" presStyleCnt="0"/>
      <dgm:spPr/>
    </dgm:pt>
    <dgm:pt modelId="{9FD549D2-B6BB-416A-8672-14B741B3C115}" type="pres">
      <dgm:prSet presAssocID="{101D303A-3655-4BEB-B77A-4B1BF1600B96}" presName="compNode" presStyleCnt="0"/>
      <dgm:spPr/>
    </dgm:pt>
    <dgm:pt modelId="{B0D8F1D4-42E5-445B-AB0C-2B9A401575D4}" type="pres">
      <dgm:prSet presAssocID="{101D303A-3655-4BEB-B77A-4B1BF1600B96}" presName="node" presStyleLbl="node1" presStyleIdx="2" presStyleCnt="4" custLinFactNeighborX="-949" custLinFactNeighborY="-7562">
        <dgm:presLayoutVars>
          <dgm:bulletEnabled val="1"/>
        </dgm:presLayoutVars>
      </dgm:prSet>
      <dgm:spPr/>
    </dgm:pt>
    <dgm:pt modelId="{F5D8C6EF-C713-42F4-8E72-257CB5AF7A61}" type="pres">
      <dgm:prSet presAssocID="{101D303A-3655-4BEB-B77A-4B1BF1600B96}" presName="invisiNode" presStyleLbl="node1" presStyleIdx="2" presStyleCnt="4"/>
      <dgm:spPr/>
    </dgm:pt>
    <dgm:pt modelId="{B45B1C3C-9C40-47D5-9073-481C53F805AA}" type="pres">
      <dgm:prSet presAssocID="{101D303A-3655-4BEB-B77A-4B1BF1600B96}" presName="imagNode" presStyleLbl="fgImgPlace1" presStyleIdx="2" presStyleCnt="4" custLinFactNeighborX="2919" custLinFactNeighborY="-19583"/>
      <dgm:spPr/>
    </dgm:pt>
    <dgm:pt modelId="{7BFF533F-065C-4C56-BF29-AD6CEBAD1A30}" type="pres">
      <dgm:prSet presAssocID="{7B002A38-57BA-4D45-902B-3ABFA94D1493}" presName="sibTrans" presStyleLbl="sibTrans2D1" presStyleIdx="0" presStyleCnt="0"/>
      <dgm:spPr/>
    </dgm:pt>
    <dgm:pt modelId="{893F8BEA-0120-4B57-9025-5EAF1A1A9FBF}" type="pres">
      <dgm:prSet presAssocID="{67397C6E-A74B-4450-9BCB-4CFA2CD72107}" presName="compNode" presStyleCnt="0"/>
      <dgm:spPr/>
    </dgm:pt>
    <dgm:pt modelId="{363D2D1F-C5E8-4182-8D4C-9ECD56DDDD6B}" type="pres">
      <dgm:prSet presAssocID="{67397C6E-A74B-4450-9BCB-4CFA2CD72107}" presName="node" presStyleLbl="node1" presStyleIdx="3" presStyleCnt="4" custLinFactNeighborX="1074" custLinFactNeighborY="-7769">
        <dgm:presLayoutVars>
          <dgm:bulletEnabled val="1"/>
        </dgm:presLayoutVars>
      </dgm:prSet>
      <dgm:spPr/>
    </dgm:pt>
    <dgm:pt modelId="{81826CF1-512F-4FA9-AD7B-725B2DA45A49}" type="pres">
      <dgm:prSet presAssocID="{67397C6E-A74B-4450-9BCB-4CFA2CD72107}" presName="invisiNode" presStyleLbl="node1" presStyleIdx="3" presStyleCnt="4"/>
      <dgm:spPr/>
    </dgm:pt>
    <dgm:pt modelId="{417D1CA6-A769-4683-8CD8-048C309CBD03}" type="pres">
      <dgm:prSet presAssocID="{67397C6E-A74B-4450-9BCB-4CFA2CD72107}" presName="imagNode" presStyleLbl="fgImgPlace1" presStyleIdx="3" presStyleCnt="4" custLinFactNeighborX="1883" custLinFactNeighborY="-19483"/>
      <dgm:spPr/>
    </dgm:pt>
  </dgm:ptLst>
  <dgm:cxnLst>
    <dgm:cxn modelId="{C2C88102-0B49-4995-B0C0-DD8D07B69B79}" type="presOf" srcId="{AE9CC844-5EDE-42A5-9521-EFC9CCD904A4}" destId="{C1F3C776-5970-4E41-95B1-2ACCA8D6B95C}" srcOrd="0" destOrd="0" presId="urn:microsoft.com/office/officeart/2005/8/layout/pList2"/>
    <dgm:cxn modelId="{D9DD390A-5F8F-40D9-B663-67A39EBF4244}" type="presOf" srcId="{7B002A38-57BA-4D45-902B-3ABFA94D1493}" destId="{7BFF533F-065C-4C56-BF29-AD6CEBAD1A30}" srcOrd="0" destOrd="0" presId="urn:microsoft.com/office/officeart/2005/8/layout/pList2"/>
    <dgm:cxn modelId="{E6F5420C-2BCD-431A-B1AA-319D2E7659F7}" type="presOf" srcId="{B12BB4DD-E313-4413-B93E-16FC5F9B8AD1}" destId="{A891D867-7928-4625-B937-6F90C42838FE}" srcOrd="0" destOrd="0" presId="urn:microsoft.com/office/officeart/2005/8/layout/pList2"/>
    <dgm:cxn modelId="{3DB0293C-8760-469A-AC36-61D094B4E215}" srcId="{A7A710D9-9E17-4D64-A2A2-94353DC5DB87}" destId="{B12BB4DD-E313-4413-B93E-16FC5F9B8AD1}" srcOrd="0" destOrd="0" parTransId="{544C02D0-3DEE-4297-AB65-B8636024DFA3}" sibTransId="{AE9CC844-5EDE-42A5-9521-EFC9CCD904A4}"/>
    <dgm:cxn modelId="{6AAE0341-E6DA-453F-8346-959947755DFD}" srcId="{A7A710D9-9E17-4D64-A2A2-94353DC5DB87}" destId="{87B376E7-77DE-46CC-BA02-7C7EC5700867}" srcOrd="1" destOrd="0" parTransId="{82E4F5E3-741F-46AC-B709-93F36A291285}" sibTransId="{DBAF5429-3A58-41E0-B670-9161CC2EB4E7}"/>
    <dgm:cxn modelId="{123A0B67-6BA6-4E85-ACB5-DACB6C51B098}" type="presOf" srcId="{101D303A-3655-4BEB-B77A-4B1BF1600B96}" destId="{B0D8F1D4-42E5-445B-AB0C-2B9A401575D4}" srcOrd="0" destOrd="0" presId="urn:microsoft.com/office/officeart/2005/8/layout/pList2"/>
    <dgm:cxn modelId="{F112984F-32BF-44A2-9649-01D98C35CFEC}" srcId="{A7A710D9-9E17-4D64-A2A2-94353DC5DB87}" destId="{67397C6E-A74B-4450-9BCB-4CFA2CD72107}" srcOrd="3" destOrd="0" parTransId="{4F074BDF-1380-4C8D-BC47-99E2F17F5645}" sibTransId="{39A54DFC-C54E-4A8A-A9DD-1BD77F8410E2}"/>
    <dgm:cxn modelId="{DFDE268F-5A57-41D8-9780-C25881119BE3}" srcId="{A7A710D9-9E17-4D64-A2A2-94353DC5DB87}" destId="{101D303A-3655-4BEB-B77A-4B1BF1600B96}" srcOrd="2" destOrd="0" parTransId="{AA8D3385-3729-483A-96FF-ED6A5B46B6A4}" sibTransId="{7B002A38-57BA-4D45-902B-3ABFA94D1493}"/>
    <dgm:cxn modelId="{213620AB-209C-4976-82F7-62D7B9AE8646}" type="presOf" srcId="{87B376E7-77DE-46CC-BA02-7C7EC5700867}" destId="{BD5285E3-7BC5-4A98-8599-C2780EE7CD7E}" srcOrd="0" destOrd="0" presId="urn:microsoft.com/office/officeart/2005/8/layout/pList2"/>
    <dgm:cxn modelId="{1E393EB1-9C9B-41A5-B609-734C576E501E}" type="presOf" srcId="{67397C6E-A74B-4450-9BCB-4CFA2CD72107}" destId="{363D2D1F-C5E8-4182-8D4C-9ECD56DDDD6B}" srcOrd="0" destOrd="0" presId="urn:microsoft.com/office/officeart/2005/8/layout/pList2"/>
    <dgm:cxn modelId="{6BF5F0E2-2169-47CA-9F06-93CBAE7422D4}" type="presOf" srcId="{A7A710D9-9E17-4D64-A2A2-94353DC5DB87}" destId="{75003885-8B52-432B-AAAB-3900CB92F440}" srcOrd="0" destOrd="0" presId="urn:microsoft.com/office/officeart/2005/8/layout/pList2"/>
    <dgm:cxn modelId="{8ED979F9-F40E-4AD3-AF6B-80FB5E57E483}" type="presOf" srcId="{DBAF5429-3A58-41E0-B670-9161CC2EB4E7}" destId="{A402094A-802D-4CC5-89E7-E5D799F4C109}" srcOrd="0" destOrd="0" presId="urn:microsoft.com/office/officeart/2005/8/layout/pList2"/>
    <dgm:cxn modelId="{CDCD2C8E-B4AA-4FFC-9E59-B319CC544C78}" type="presParOf" srcId="{75003885-8B52-432B-AAAB-3900CB92F440}" destId="{6F17B6D6-BD40-47FE-89F3-9F4F8EDE21BE}" srcOrd="0" destOrd="0" presId="urn:microsoft.com/office/officeart/2005/8/layout/pList2"/>
    <dgm:cxn modelId="{3E5A858B-AC40-4B1B-9BEC-52D9B2D779E9}" type="presParOf" srcId="{75003885-8B52-432B-AAAB-3900CB92F440}" destId="{54BBE2A7-3797-4285-98DF-EFC15C1CFF6E}" srcOrd="1" destOrd="0" presId="urn:microsoft.com/office/officeart/2005/8/layout/pList2"/>
    <dgm:cxn modelId="{D675A306-08EF-4291-B314-8AB6BB14D14C}" type="presParOf" srcId="{54BBE2A7-3797-4285-98DF-EFC15C1CFF6E}" destId="{C994F3C5-A27C-460F-AF5D-F715532EC77C}" srcOrd="0" destOrd="0" presId="urn:microsoft.com/office/officeart/2005/8/layout/pList2"/>
    <dgm:cxn modelId="{A24156DD-8A68-4857-A30C-D8203FEDF59F}" type="presParOf" srcId="{C994F3C5-A27C-460F-AF5D-F715532EC77C}" destId="{A891D867-7928-4625-B937-6F90C42838FE}" srcOrd="0" destOrd="0" presId="urn:microsoft.com/office/officeart/2005/8/layout/pList2"/>
    <dgm:cxn modelId="{83E1D363-431C-4B82-8957-5ACB722AF32C}" type="presParOf" srcId="{C994F3C5-A27C-460F-AF5D-F715532EC77C}" destId="{8A21D33C-B46F-4D0F-B88D-B8EBC8BBF071}" srcOrd="1" destOrd="0" presId="urn:microsoft.com/office/officeart/2005/8/layout/pList2"/>
    <dgm:cxn modelId="{812BC2B9-4A62-4487-8C6F-425858041BF3}" type="presParOf" srcId="{C994F3C5-A27C-460F-AF5D-F715532EC77C}" destId="{D628D918-F6D0-4D7B-9C9E-D03C67DC5EAE}" srcOrd="2" destOrd="0" presId="urn:microsoft.com/office/officeart/2005/8/layout/pList2"/>
    <dgm:cxn modelId="{BCFE7F24-E7BD-45DF-BE4E-81986EB063CA}" type="presParOf" srcId="{54BBE2A7-3797-4285-98DF-EFC15C1CFF6E}" destId="{C1F3C776-5970-4E41-95B1-2ACCA8D6B95C}" srcOrd="1" destOrd="0" presId="urn:microsoft.com/office/officeart/2005/8/layout/pList2"/>
    <dgm:cxn modelId="{187ADBBA-D54B-42D2-9DFC-04B5E7582390}" type="presParOf" srcId="{54BBE2A7-3797-4285-98DF-EFC15C1CFF6E}" destId="{14CE598C-BC44-4531-B56A-5B85BA06C290}" srcOrd="2" destOrd="0" presId="urn:microsoft.com/office/officeart/2005/8/layout/pList2"/>
    <dgm:cxn modelId="{6FA5473F-2D27-4819-B18B-C7127E75B801}" type="presParOf" srcId="{14CE598C-BC44-4531-B56A-5B85BA06C290}" destId="{BD5285E3-7BC5-4A98-8599-C2780EE7CD7E}" srcOrd="0" destOrd="0" presId="urn:microsoft.com/office/officeart/2005/8/layout/pList2"/>
    <dgm:cxn modelId="{CD5B5750-89A4-44FB-8524-0909EDB3AA36}" type="presParOf" srcId="{14CE598C-BC44-4531-B56A-5B85BA06C290}" destId="{6660FAB4-EDCD-4755-B8E3-4E7684FB3690}" srcOrd="1" destOrd="0" presId="urn:microsoft.com/office/officeart/2005/8/layout/pList2"/>
    <dgm:cxn modelId="{661C2791-95AE-4326-94D9-FE3FECCAE9DD}" type="presParOf" srcId="{14CE598C-BC44-4531-B56A-5B85BA06C290}" destId="{DD8E4CEC-8EA5-4BFE-84E9-EEB34A097BFB}" srcOrd="2" destOrd="0" presId="urn:microsoft.com/office/officeart/2005/8/layout/pList2"/>
    <dgm:cxn modelId="{83DCDE2C-3E78-426E-942E-CBD79BBEEFEE}" type="presParOf" srcId="{54BBE2A7-3797-4285-98DF-EFC15C1CFF6E}" destId="{A402094A-802D-4CC5-89E7-E5D799F4C109}" srcOrd="3" destOrd="0" presId="urn:microsoft.com/office/officeart/2005/8/layout/pList2"/>
    <dgm:cxn modelId="{E21542D4-6FA5-4BAA-A1F8-CE409BAA03AC}" type="presParOf" srcId="{54BBE2A7-3797-4285-98DF-EFC15C1CFF6E}" destId="{9FD549D2-B6BB-416A-8672-14B741B3C115}" srcOrd="4" destOrd="0" presId="urn:microsoft.com/office/officeart/2005/8/layout/pList2"/>
    <dgm:cxn modelId="{F689109F-BCFB-4C67-B245-61AA111FBEA4}" type="presParOf" srcId="{9FD549D2-B6BB-416A-8672-14B741B3C115}" destId="{B0D8F1D4-42E5-445B-AB0C-2B9A401575D4}" srcOrd="0" destOrd="0" presId="urn:microsoft.com/office/officeart/2005/8/layout/pList2"/>
    <dgm:cxn modelId="{B1565134-7AA1-4284-AAB7-DD03FADFD984}" type="presParOf" srcId="{9FD549D2-B6BB-416A-8672-14B741B3C115}" destId="{F5D8C6EF-C713-42F4-8E72-257CB5AF7A61}" srcOrd="1" destOrd="0" presId="urn:microsoft.com/office/officeart/2005/8/layout/pList2"/>
    <dgm:cxn modelId="{2BC9279F-32DA-4B67-BFB3-A3746CD10DD7}" type="presParOf" srcId="{9FD549D2-B6BB-416A-8672-14B741B3C115}" destId="{B45B1C3C-9C40-47D5-9073-481C53F805AA}" srcOrd="2" destOrd="0" presId="urn:microsoft.com/office/officeart/2005/8/layout/pList2"/>
    <dgm:cxn modelId="{42A6CFA9-4AD7-43C4-86B3-B3ED224813E3}" type="presParOf" srcId="{54BBE2A7-3797-4285-98DF-EFC15C1CFF6E}" destId="{7BFF533F-065C-4C56-BF29-AD6CEBAD1A30}" srcOrd="5" destOrd="0" presId="urn:microsoft.com/office/officeart/2005/8/layout/pList2"/>
    <dgm:cxn modelId="{7475A1CA-C947-43BC-92F4-0D0FDBB07266}" type="presParOf" srcId="{54BBE2A7-3797-4285-98DF-EFC15C1CFF6E}" destId="{893F8BEA-0120-4B57-9025-5EAF1A1A9FBF}" srcOrd="6" destOrd="0" presId="urn:microsoft.com/office/officeart/2005/8/layout/pList2"/>
    <dgm:cxn modelId="{EEF6D4D7-EFA0-432C-BD74-4D2452020CCB}" type="presParOf" srcId="{893F8BEA-0120-4B57-9025-5EAF1A1A9FBF}" destId="{363D2D1F-C5E8-4182-8D4C-9ECD56DDDD6B}" srcOrd="0" destOrd="0" presId="urn:microsoft.com/office/officeart/2005/8/layout/pList2"/>
    <dgm:cxn modelId="{DADC2EA4-9AD7-4856-BB23-88C750096507}" type="presParOf" srcId="{893F8BEA-0120-4B57-9025-5EAF1A1A9FBF}" destId="{81826CF1-512F-4FA9-AD7B-725B2DA45A49}" srcOrd="1" destOrd="0" presId="urn:microsoft.com/office/officeart/2005/8/layout/pList2"/>
    <dgm:cxn modelId="{B8A3FC2E-8B4E-409B-90E1-4E5EEF4323BA}" type="presParOf" srcId="{893F8BEA-0120-4B57-9025-5EAF1A1A9FBF}" destId="{417D1CA6-A769-4683-8CD8-048C309CBD03}"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17B6D6-BD40-47FE-89F3-9F4F8EDE21BE}">
      <dsp:nvSpPr>
        <dsp:cNvPr id="0" name=""/>
        <dsp:cNvSpPr/>
      </dsp:nvSpPr>
      <dsp:spPr>
        <a:xfrm>
          <a:off x="107632" y="672001"/>
          <a:ext cx="8395335" cy="106344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28D918-F6D0-4D7B-9C9E-D03C67DC5EAE}">
      <dsp:nvSpPr>
        <dsp:cNvPr id="0" name=""/>
        <dsp:cNvSpPr/>
      </dsp:nvSpPr>
      <dsp:spPr>
        <a:xfrm>
          <a:off x="190952" y="0"/>
          <a:ext cx="1881214" cy="1765458"/>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91D867-7928-4625-B937-6F90C42838FE}">
      <dsp:nvSpPr>
        <dsp:cNvPr id="0" name=""/>
        <dsp:cNvSpPr/>
      </dsp:nvSpPr>
      <dsp:spPr>
        <a:xfrm rot="10800000">
          <a:off x="266709" y="2152658"/>
          <a:ext cx="1881214" cy="2942431"/>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kern="1200" dirty="0"/>
            <a:t>Older, less educated, politically uninvolved, often non-voters.</a:t>
          </a:r>
        </a:p>
      </dsp:txBody>
      <dsp:txXfrm rot="10800000">
        <a:off x="324563" y="2152658"/>
        <a:ext cx="1765506" cy="2884577"/>
      </dsp:txXfrm>
    </dsp:sp>
    <dsp:sp modelId="{DD8E4CEC-8EA5-4BFE-84E9-EEB34A097BFB}">
      <dsp:nvSpPr>
        <dsp:cNvPr id="0" name=""/>
        <dsp:cNvSpPr/>
      </dsp:nvSpPr>
      <dsp:spPr>
        <a:xfrm>
          <a:off x="6729385" y="3048008"/>
          <a:ext cx="1881214" cy="1765458"/>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5285E3-7BC5-4A98-8599-C2780EE7CD7E}">
      <dsp:nvSpPr>
        <dsp:cNvPr id="0" name=""/>
        <dsp:cNvSpPr/>
      </dsp:nvSpPr>
      <dsp:spPr>
        <a:xfrm rot="10800000">
          <a:off x="2293905" y="2170901"/>
          <a:ext cx="1881214" cy="2942431"/>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kern="1200" dirty="0"/>
            <a:t>Strong party identity, less  sophisticated, identifies with and relies on party cues on issues and voting.</a:t>
          </a:r>
        </a:p>
      </dsp:txBody>
      <dsp:txXfrm rot="10800000">
        <a:off x="2351759" y="2170901"/>
        <a:ext cx="1765506" cy="2884577"/>
      </dsp:txXfrm>
    </dsp:sp>
    <dsp:sp modelId="{B45B1C3C-9C40-47D5-9073-481C53F805AA}">
      <dsp:nvSpPr>
        <dsp:cNvPr id="0" name=""/>
        <dsp:cNvSpPr/>
      </dsp:nvSpPr>
      <dsp:spPr>
        <a:xfrm>
          <a:off x="4454273" y="0"/>
          <a:ext cx="1881214" cy="1765458"/>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D8F1D4-42E5-445B-AB0C-2B9A401575D4}">
      <dsp:nvSpPr>
        <dsp:cNvPr id="0" name=""/>
        <dsp:cNvSpPr/>
      </dsp:nvSpPr>
      <dsp:spPr>
        <a:xfrm rot="10800000">
          <a:off x="4381507" y="2184937"/>
          <a:ext cx="1881214" cy="2942431"/>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kern="1200" dirty="0"/>
            <a:t>Better educated, issue oriented. Identifies with and votes for the same  party.</a:t>
          </a:r>
        </a:p>
      </dsp:txBody>
      <dsp:txXfrm rot="10800000">
        <a:off x="4439361" y="2184937"/>
        <a:ext cx="1765506" cy="2884577"/>
      </dsp:txXfrm>
    </dsp:sp>
    <dsp:sp modelId="{417D1CA6-A769-4683-8CD8-048C309CBD03}">
      <dsp:nvSpPr>
        <dsp:cNvPr id="0" name=""/>
        <dsp:cNvSpPr/>
      </dsp:nvSpPr>
      <dsp:spPr>
        <a:xfrm>
          <a:off x="6504119" y="0"/>
          <a:ext cx="1881214" cy="1765458"/>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3D2D1F-C5E8-4182-8D4C-9ECD56DDDD6B}">
      <dsp:nvSpPr>
        <dsp:cNvPr id="0" name=""/>
        <dsp:cNvSpPr/>
      </dsp:nvSpPr>
      <dsp:spPr>
        <a:xfrm rot="10800000">
          <a:off x="6488900" y="2178846"/>
          <a:ext cx="1881214" cy="2942431"/>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kern="1200" dirty="0"/>
            <a:t>Young, better educated, politically engaged, non-partisan, and votes based on parties’ policies.</a:t>
          </a:r>
        </a:p>
      </dsp:txBody>
      <dsp:txXfrm rot="10800000">
        <a:off x="6546754" y="2178846"/>
        <a:ext cx="1765506" cy="2884577"/>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559C48-C0B6-D2B1-078F-3581F66FBEC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a:extLst>
              <a:ext uri="{FF2B5EF4-FFF2-40B4-BE49-F238E27FC236}">
                <a16:creationId xmlns:a16="http://schemas.microsoft.com/office/drawing/2014/main" id="{791A547F-C3EB-3CC5-BCFC-FF0A237216A1}"/>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3B5F7C9E-9DC6-4519-AA28-72427460219F}" type="datetimeFigureOut">
              <a:rPr lang="en-US"/>
              <a:pPr>
                <a:defRPr/>
              </a:pPr>
              <a:t>1/30/2026</a:t>
            </a:fld>
            <a:endParaRPr lang="en-US"/>
          </a:p>
        </p:txBody>
      </p:sp>
      <p:sp>
        <p:nvSpPr>
          <p:cNvPr id="4" name="Slide Image Placeholder 3">
            <a:extLst>
              <a:ext uri="{FF2B5EF4-FFF2-40B4-BE49-F238E27FC236}">
                <a16:creationId xmlns:a16="http://schemas.microsoft.com/office/drawing/2014/main" id="{B54A932D-D546-52E6-45AE-CD2642080D81}"/>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C476FD7-26E3-A5BA-9C79-70277862695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DB1FC98-5EDB-5DB2-9237-45946A430F0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a:extLst>
              <a:ext uri="{FF2B5EF4-FFF2-40B4-BE49-F238E27FC236}">
                <a16:creationId xmlns:a16="http://schemas.microsoft.com/office/drawing/2014/main" id="{A9DB9042-1985-E488-5886-5C23891D3B73}"/>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a:lvl1pPr>
          </a:lstStyle>
          <a:p>
            <a:pPr>
              <a:defRPr/>
            </a:pPr>
            <a:fld id="{9D32AECA-7F2B-4CE6-A532-BB0DF6DBAC1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61448FFC-EC6E-E183-637B-DB599E14093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CA67F00F-CE15-3E9A-B4AB-E179C2AC6F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148" name="Slide Number Placeholder 3">
            <a:extLst>
              <a:ext uri="{FF2B5EF4-FFF2-40B4-BE49-F238E27FC236}">
                <a16:creationId xmlns:a16="http://schemas.microsoft.com/office/drawing/2014/main" id="{4A50131F-A979-5CFE-8732-22417C9805E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3D490F4-BC1A-46C7-9DE4-853E91E48FB4}" type="slidenum">
              <a:rPr lang="en-US" altLang="en-US" smtClean="0"/>
              <a:pPr/>
              <a:t>3</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EF990DB3-C12C-6E76-2951-2886DD0D9CE3}"/>
              </a:ext>
            </a:extLst>
          </p:cNvPr>
          <p:cNvSpPr>
            <a:spLocks noGrp="1"/>
          </p:cNvSpPr>
          <p:nvPr>
            <p:ph type="dt" sz="half" idx="10"/>
          </p:nvPr>
        </p:nvSpPr>
        <p:spPr/>
        <p:txBody>
          <a:bodyPr/>
          <a:lstStyle>
            <a:lvl1pPr>
              <a:defRPr/>
            </a:lvl1pPr>
          </a:lstStyle>
          <a:p>
            <a:pPr>
              <a:defRPr/>
            </a:pPr>
            <a:fld id="{7B887FE2-A815-46C1-B85E-00E774BA344D}" type="datetime1">
              <a:rPr lang="en-US"/>
              <a:pPr>
                <a:defRPr/>
              </a:pPr>
              <a:t>1/30/2026</a:t>
            </a:fld>
            <a:endParaRPr lang="en-US"/>
          </a:p>
        </p:txBody>
      </p:sp>
      <p:sp>
        <p:nvSpPr>
          <p:cNvPr id="5" name="Footer Placeholder 4">
            <a:extLst>
              <a:ext uri="{FF2B5EF4-FFF2-40B4-BE49-F238E27FC236}">
                <a16:creationId xmlns:a16="http://schemas.microsoft.com/office/drawing/2014/main" id="{0C21142F-6024-C44A-A10B-9D3C97C62D3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52CCEEB-DDEE-CC8E-AB5F-6199862E9EA9}"/>
              </a:ext>
            </a:extLst>
          </p:cNvPr>
          <p:cNvSpPr>
            <a:spLocks noGrp="1"/>
          </p:cNvSpPr>
          <p:nvPr>
            <p:ph type="sldNum" sz="quarter" idx="12"/>
          </p:nvPr>
        </p:nvSpPr>
        <p:spPr/>
        <p:txBody>
          <a:bodyPr/>
          <a:lstStyle>
            <a:lvl1pPr>
              <a:defRPr/>
            </a:lvl1pPr>
          </a:lstStyle>
          <a:p>
            <a:pPr>
              <a:defRPr/>
            </a:pPr>
            <a:fld id="{48E012FA-66C1-4AFB-B6CA-F5CD5CEA1621}" type="slidenum">
              <a:rPr lang="en-US" altLang="en-US"/>
              <a:pPr>
                <a:defRPr/>
              </a:pPr>
              <a:t>‹#›</a:t>
            </a:fld>
            <a:endParaRPr lang="en-US" altLang="en-US"/>
          </a:p>
        </p:txBody>
      </p:sp>
    </p:spTree>
    <p:extLst>
      <p:ext uri="{BB962C8B-B14F-4D97-AF65-F5344CB8AC3E}">
        <p14:creationId xmlns:p14="http://schemas.microsoft.com/office/powerpoint/2010/main" val="4051598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034D41-05AD-1449-73D8-916A0DE0BF43}"/>
              </a:ext>
            </a:extLst>
          </p:cNvPr>
          <p:cNvSpPr>
            <a:spLocks noGrp="1"/>
          </p:cNvSpPr>
          <p:nvPr>
            <p:ph type="dt" sz="half" idx="10"/>
          </p:nvPr>
        </p:nvSpPr>
        <p:spPr/>
        <p:txBody>
          <a:bodyPr/>
          <a:lstStyle>
            <a:lvl1pPr>
              <a:defRPr/>
            </a:lvl1pPr>
          </a:lstStyle>
          <a:p>
            <a:pPr>
              <a:defRPr/>
            </a:pPr>
            <a:fld id="{396E747C-1B2D-4EF1-B172-9598D441D09F}" type="datetime1">
              <a:rPr lang="en-US"/>
              <a:pPr>
                <a:defRPr/>
              </a:pPr>
              <a:t>1/30/2026</a:t>
            </a:fld>
            <a:endParaRPr lang="en-US"/>
          </a:p>
        </p:txBody>
      </p:sp>
      <p:sp>
        <p:nvSpPr>
          <p:cNvPr id="5" name="Footer Placeholder 4">
            <a:extLst>
              <a:ext uri="{FF2B5EF4-FFF2-40B4-BE49-F238E27FC236}">
                <a16:creationId xmlns:a16="http://schemas.microsoft.com/office/drawing/2014/main" id="{23FD18B1-DD57-1213-B13E-B93FDAAC037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E288A4F-8370-31B2-E4B1-207E78C074B2}"/>
              </a:ext>
            </a:extLst>
          </p:cNvPr>
          <p:cNvSpPr>
            <a:spLocks noGrp="1"/>
          </p:cNvSpPr>
          <p:nvPr>
            <p:ph type="sldNum" sz="quarter" idx="12"/>
          </p:nvPr>
        </p:nvSpPr>
        <p:spPr/>
        <p:txBody>
          <a:bodyPr/>
          <a:lstStyle>
            <a:lvl1pPr>
              <a:defRPr/>
            </a:lvl1pPr>
          </a:lstStyle>
          <a:p>
            <a:pPr>
              <a:defRPr/>
            </a:pPr>
            <a:fld id="{A210EF03-FF22-497E-A2A4-1D6B618FDD28}" type="slidenum">
              <a:rPr lang="en-US" altLang="en-US"/>
              <a:pPr>
                <a:defRPr/>
              </a:pPr>
              <a:t>‹#›</a:t>
            </a:fld>
            <a:endParaRPr lang="en-US" altLang="en-US"/>
          </a:p>
        </p:txBody>
      </p:sp>
    </p:spTree>
    <p:extLst>
      <p:ext uri="{BB962C8B-B14F-4D97-AF65-F5344CB8AC3E}">
        <p14:creationId xmlns:p14="http://schemas.microsoft.com/office/powerpoint/2010/main" val="2488667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48E01C-DAFE-9093-BD94-35AD55B928A7}"/>
              </a:ext>
            </a:extLst>
          </p:cNvPr>
          <p:cNvSpPr>
            <a:spLocks noGrp="1"/>
          </p:cNvSpPr>
          <p:nvPr>
            <p:ph type="dt" sz="half" idx="10"/>
          </p:nvPr>
        </p:nvSpPr>
        <p:spPr/>
        <p:txBody>
          <a:bodyPr/>
          <a:lstStyle>
            <a:lvl1pPr>
              <a:defRPr/>
            </a:lvl1pPr>
          </a:lstStyle>
          <a:p>
            <a:pPr>
              <a:defRPr/>
            </a:pPr>
            <a:fld id="{4D9C1E78-3622-405E-B010-27C934F00645}" type="datetime1">
              <a:rPr lang="en-US"/>
              <a:pPr>
                <a:defRPr/>
              </a:pPr>
              <a:t>1/30/2026</a:t>
            </a:fld>
            <a:endParaRPr lang="en-US"/>
          </a:p>
        </p:txBody>
      </p:sp>
      <p:sp>
        <p:nvSpPr>
          <p:cNvPr id="5" name="Footer Placeholder 4">
            <a:extLst>
              <a:ext uri="{FF2B5EF4-FFF2-40B4-BE49-F238E27FC236}">
                <a16:creationId xmlns:a16="http://schemas.microsoft.com/office/drawing/2014/main" id="{A26E254F-5AF7-E59B-F049-33482DB2CA1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771494D-37B5-B8AC-A242-5BC7E1705832}"/>
              </a:ext>
            </a:extLst>
          </p:cNvPr>
          <p:cNvSpPr>
            <a:spLocks noGrp="1"/>
          </p:cNvSpPr>
          <p:nvPr>
            <p:ph type="sldNum" sz="quarter" idx="12"/>
          </p:nvPr>
        </p:nvSpPr>
        <p:spPr/>
        <p:txBody>
          <a:bodyPr/>
          <a:lstStyle>
            <a:lvl1pPr>
              <a:defRPr/>
            </a:lvl1pPr>
          </a:lstStyle>
          <a:p>
            <a:pPr>
              <a:defRPr/>
            </a:pPr>
            <a:fld id="{D2757109-868B-4755-92DF-3C768DBA1ABB}" type="slidenum">
              <a:rPr lang="en-US" altLang="en-US"/>
              <a:pPr>
                <a:defRPr/>
              </a:pPr>
              <a:t>‹#›</a:t>
            </a:fld>
            <a:endParaRPr lang="en-US" altLang="en-US"/>
          </a:p>
        </p:txBody>
      </p:sp>
    </p:spTree>
    <p:extLst>
      <p:ext uri="{BB962C8B-B14F-4D97-AF65-F5344CB8AC3E}">
        <p14:creationId xmlns:p14="http://schemas.microsoft.com/office/powerpoint/2010/main" val="460565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7C5EFE-F6DE-B420-915A-396E429C05BA}"/>
              </a:ext>
            </a:extLst>
          </p:cNvPr>
          <p:cNvSpPr>
            <a:spLocks noGrp="1"/>
          </p:cNvSpPr>
          <p:nvPr>
            <p:ph type="dt" sz="half" idx="10"/>
          </p:nvPr>
        </p:nvSpPr>
        <p:spPr/>
        <p:txBody>
          <a:bodyPr/>
          <a:lstStyle>
            <a:lvl1pPr>
              <a:defRPr/>
            </a:lvl1pPr>
          </a:lstStyle>
          <a:p>
            <a:pPr>
              <a:defRPr/>
            </a:pPr>
            <a:fld id="{5D3B7B89-390D-4DA4-9513-0341567F81F8}" type="datetime1">
              <a:rPr lang="en-US"/>
              <a:pPr>
                <a:defRPr/>
              </a:pPr>
              <a:t>1/30/2026</a:t>
            </a:fld>
            <a:endParaRPr lang="en-US"/>
          </a:p>
        </p:txBody>
      </p:sp>
      <p:sp>
        <p:nvSpPr>
          <p:cNvPr id="5" name="Footer Placeholder 4">
            <a:extLst>
              <a:ext uri="{FF2B5EF4-FFF2-40B4-BE49-F238E27FC236}">
                <a16:creationId xmlns:a16="http://schemas.microsoft.com/office/drawing/2014/main" id="{45123403-4363-66F2-96AA-492ED325A00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63BFECD-38A9-34EF-64DD-5C995F906A55}"/>
              </a:ext>
            </a:extLst>
          </p:cNvPr>
          <p:cNvSpPr>
            <a:spLocks noGrp="1"/>
          </p:cNvSpPr>
          <p:nvPr>
            <p:ph type="sldNum" sz="quarter" idx="12"/>
          </p:nvPr>
        </p:nvSpPr>
        <p:spPr/>
        <p:txBody>
          <a:bodyPr/>
          <a:lstStyle>
            <a:lvl1pPr>
              <a:defRPr/>
            </a:lvl1pPr>
          </a:lstStyle>
          <a:p>
            <a:pPr>
              <a:defRPr/>
            </a:pPr>
            <a:fld id="{2111F3CB-AFA2-4E99-9719-C77C28B02704}" type="slidenum">
              <a:rPr lang="en-US" altLang="en-US"/>
              <a:pPr>
                <a:defRPr/>
              </a:pPr>
              <a:t>‹#›</a:t>
            </a:fld>
            <a:endParaRPr lang="en-US" altLang="en-US"/>
          </a:p>
        </p:txBody>
      </p:sp>
    </p:spTree>
    <p:extLst>
      <p:ext uri="{BB962C8B-B14F-4D97-AF65-F5344CB8AC3E}">
        <p14:creationId xmlns:p14="http://schemas.microsoft.com/office/powerpoint/2010/main" val="3175202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65EB68-8F31-7DEE-F7CB-A2F18C137174}"/>
              </a:ext>
            </a:extLst>
          </p:cNvPr>
          <p:cNvSpPr>
            <a:spLocks noGrp="1"/>
          </p:cNvSpPr>
          <p:nvPr>
            <p:ph type="dt" sz="half" idx="10"/>
          </p:nvPr>
        </p:nvSpPr>
        <p:spPr/>
        <p:txBody>
          <a:bodyPr/>
          <a:lstStyle>
            <a:lvl1pPr>
              <a:defRPr/>
            </a:lvl1pPr>
          </a:lstStyle>
          <a:p>
            <a:pPr>
              <a:defRPr/>
            </a:pPr>
            <a:fld id="{E75194C7-0BD3-4DA5-8BAA-1C3E4F0D03DB}" type="datetime1">
              <a:rPr lang="en-US"/>
              <a:pPr>
                <a:defRPr/>
              </a:pPr>
              <a:t>1/30/2026</a:t>
            </a:fld>
            <a:endParaRPr lang="en-US"/>
          </a:p>
        </p:txBody>
      </p:sp>
      <p:sp>
        <p:nvSpPr>
          <p:cNvPr id="5" name="Footer Placeholder 4">
            <a:extLst>
              <a:ext uri="{FF2B5EF4-FFF2-40B4-BE49-F238E27FC236}">
                <a16:creationId xmlns:a16="http://schemas.microsoft.com/office/drawing/2014/main" id="{3529A39A-1EDF-A9A4-5943-5A566784008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4ABC4E3-4964-56B6-67F9-CA14BCE2E103}"/>
              </a:ext>
            </a:extLst>
          </p:cNvPr>
          <p:cNvSpPr>
            <a:spLocks noGrp="1"/>
          </p:cNvSpPr>
          <p:nvPr>
            <p:ph type="sldNum" sz="quarter" idx="12"/>
          </p:nvPr>
        </p:nvSpPr>
        <p:spPr/>
        <p:txBody>
          <a:bodyPr/>
          <a:lstStyle>
            <a:lvl1pPr>
              <a:defRPr/>
            </a:lvl1pPr>
          </a:lstStyle>
          <a:p>
            <a:pPr>
              <a:defRPr/>
            </a:pPr>
            <a:fld id="{AA14AA7F-9A3C-464B-8D4D-D2A1AB77CA41}" type="slidenum">
              <a:rPr lang="en-US" altLang="en-US"/>
              <a:pPr>
                <a:defRPr/>
              </a:pPr>
              <a:t>‹#›</a:t>
            </a:fld>
            <a:endParaRPr lang="en-US" altLang="en-US"/>
          </a:p>
        </p:txBody>
      </p:sp>
    </p:spTree>
    <p:extLst>
      <p:ext uri="{BB962C8B-B14F-4D97-AF65-F5344CB8AC3E}">
        <p14:creationId xmlns:p14="http://schemas.microsoft.com/office/powerpoint/2010/main" val="3354133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1D43A11-936C-4A7D-7057-343251077B56}"/>
              </a:ext>
            </a:extLst>
          </p:cNvPr>
          <p:cNvSpPr>
            <a:spLocks noGrp="1"/>
          </p:cNvSpPr>
          <p:nvPr>
            <p:ph type="dt" sz="half" idx="10"/>
          </p:nvPr>
        </p:nvSpPr>
        <p:spPr/>
        <p:txBody>
          <a:bodyPr/>
          <a:lstStyle>
            <a:lvl1pPr>
              <a:defRPr/>
            </a:lvl1pPr>
          </a:lstStyle>
          <a:p>
            <a:pPr>
              <a:defRPr/>
            </a:pPr>
            <a:fld id="{1909E8E9-7FDB-4D42-A6FC-43C14391D667}" type="datetime1">
              <a:rPr lang="en-US"/>
              <a:pPr>
                <a:defRPr/>
              </a:pPr>
              <a:t>1/30/2026</a:t>
            </a:fld>
            <a:endParaRPr lang="en-US"/>
          </a:p>
        </p:txBody>
      </p:sp>
      <p:sp>
        <p:nvSpPr>
          <p:cNvPr id="6" name="Footer Placeholder 4">
            <a:extLst>
              <a:ext uri="{FF2B5EF4-FFF2-40B4-BE49-F238E27FC236}">
                <a16:creationId xmlns:a16="http://schemas.microsoft.com/office/drawing/2014/main" id="{910E5D99-781B-405D-D769-976C3841CF3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5CA1732-DA90-7DFD-2BF8-E3FEE925B276}"/>
              </a:ext>
            </a:extLst>
          </p:cNvPr>
          <p:cNvSpPr>
            <a:spLocks noGrp="1"/>
          </p:cNvSpPr>
          <p:nvPr>
            <p:ph type="sldNum" sz="quarter" idx="12"/>
          </p:nvPr>
        </p:nvSpPr>
        <p:spPr/>
        <p:txBody>
          <a:bodyPr/>
          <a:lstStyle>
            <a:lvl1pPr>
              <a:defRPr/>
            </a:lvl1pPr>
          </a:lstStyle>
          <a:p>
            <a:pPr>
              <a:defRPr/>
            </a:pPr>
            <a:fld id="{A992B234-6446-4135-88B5-FA49AD55A8D4}" type="slidenum">
              <a:rPr lang="en-US" altLang="en-US"/>
              <a:pPr>
                <a:defRPr/>
              </a:pPr>
              <a:t>‹#›</a:t>
            </a:fld>
            <a:endParaRPr lang="en-US" altLang="en-US"/>
          </a:p>
        </p:txBody>
      </p:sp>
    </p:spTree>
    <p:extLst>
      <p:ext uri="{BB962C8B-B14F-4D97-AF65-F5344CB8AC3E}">
        <p14:creationId xmlns:p14="http://schemas.microsoft.com/office/powerpoint/2010/main" val="1370879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CD92222-B2F0-0CDE-4B0C-6B26269F3B0D}"/>
              </a:ext>
            </a:extLst>
          </p:cNvPr>
          <p:cNvSpPr>
            <a:spLocks noGrp="1"/>
          </p:cNvSpPr>
          <p:nvPr>
            <p:ph type="dt" sz="half" idx="10"/>
          </p:nvPr>
        </p:nvSpPr>
        <p:spPr/>
        <p:txBody>
          <a:bodyPr/>
          <a:lstStyle>
            <a:lvl1pPr>
              <a:defRPr/>
            </a:lvl1pPr>
          </a:lstStyle>
          <a:p>
            <a:pPr>
              <a:defRPr/>
            </a:pPr>
            <a:fld id="{0555347F-7D65-407B-A96A-6B86F237227F}" type="datetime1">
              <a:rPr lang="en-US"/>
              <a:pPr>
                <a:defRPr/>
              </a:pPr>
              <a:t>1/30/2026</a:t>
            </a:fld>
            <a:endParaRPr lang="en-US"/>
          </a:p>
        </p:txBody>
      </p:sp>
      <p:sp>
        <p:nvSpPr>
          <p:cNvPr id="8" name="Footer Placeholder 4">
            <a:extLst>
              <a:ext uri="{FF2B5EF4-FFF2-40B4-BE49-F238E27FC236}">
                <a16:creationId xmlns:a16="http://schemas.microsoft.com/office/drawing/2014/main" id="{D02028B8-DC37-8073-7320-739B4E9C1AE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42B7EE0-003C-1D0E-975C-CCE6F4F3B5AA}"/>
              </a:ext>
            </a:extLst>
          </p:cNvPr>
          <p:cNvSpPr>
            <a:spLocks noGrp="1"/>
          </p:cNvSpPr>
          <p:nvPr>
            <p:ph type="sldNum" sz="quarter" idx="12"/>
          </p:nvPr>
        </p:nvSpPr>
        <p:spPr/>
        <p:txBody>
          <a:bodyPr/>
          <a:lstStyle>
            <a:lvl1pPr>
              <a:defRPr/>
            </a:lvl1pPr>
          </a:lstStyle>
          <a:p>
            <a:pPr>
              <a:defRPr/>
            </a:pPr>
            <a:fld id="{B44EF6F6-9B38-4F05-8AEB-5B346797899B}" type="slidenum">
              <a:rPr lang="en-US" altLang="en-US"/>
              <a:pPr>
                <a:defRPr/>
              </a:pPr>
              <a:t>‹#›</a:t>
            </a:fld>
            <a:endParaRPr lang="en-US" altLang="en-US"/>
          </a:p>
        </p:txBody>
      </p:sp>
    </p:spTree>
    <p:extLst>
      <p:ext uri="{BB962C8B-B14F-4D97-AF65-F5344CB8AC3E}">
        <p14:creationId xmlns:p14="http://schemas.microsoft.com/office/powerpoint/2010/main" val="2465417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A386B06D-36CC-BB00-096F-0B6B91DC3BDD}"/>
              </a:ext>
            </a:extLst>
          </p:cNvPr>
          <p:cNvSpPr>
            <a:spLocks noGrp="1"/>
          </p:cNvSpPr>
          <p:nvPr>
            <p:ph type="dt" sz="half" idx="10"/>
          </p:nvPr>
        </p:nvSpPr>
        <p:spPr/>
        <p:txBody>
          <a:bodyPr/>
          <a:lstStyle>
            <a:lvl1pPr>
              <a:defRPr/>
            </a:lvl1pPr>
          </a:lstStyle>
          <a:p>
            <a:pPr>
              <a:defRPr/>
            </a:pPr>
            <a:fld id="{FA00AF43-685F-4F26-8C3E-6199F84330C9}" type="datetime1">
              <a:rPr lang="en-US"/>
              <a:pPr>
                <a:defRPr/>
              </a:pPr>
              <a:t>1/30/2026</a:t>
            </a:fld>
            <a:endParaRPr lang="en-US"/>
          </a:p>
        </p:txBody>
      </p:sp>
      <p:sp>
        <p:nvSpPr>
          <p:cNvPr id="4" name="Footer Placeholder 4">
            <a:extLst>
              <a:ext uri="{FF2B5EF4-FFF2-40B4-BE49-F238E27FC236}">
                <a16:creationId xmlns:a16="http://schemas.microsoft.com/office/drawing/2014/main" id="{858F1E90-D1A5-70AC-CA31-91D8D4FB7C8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9EEA7B9-BA72-5D98-F5B5-2F284C92C69F}"/>
              </a:ext>
            </a:extLst>
          </p:cNvPr>
          <p:cNvSpPr>
            <a:spLocks noGrp="1"/>
          </p:cNvSpPr>
          <p:nvPr>
            <p:ph type="sldNum" sz="quarter" idx="12"/>
          </p:nvPr>
        </p:nvSpPr>
        <p:spPr/>
        <p:txBody>
          <a:bodyPr/>
          <a:lstStyle>
            <a:lvl1pPr>
              <a:defRPr/>
            </a:lvl1pPr>
          </a:lstStyle>
          <a:p>
            <a:pPr>
              <a:defRPr/>
            </a:pPr>
            <a:fld id="{EA4F5D10-14BE-4E16-B2BB-17132644C517}" type="slidenum">
              <a:rPr lang="en-US" altLang="en-US"/>
              <a:pPr>
                <a:defRPr/>
              </a:pPr>
              <a:t>‹#›</a:t>
            </a:fld>
            <a:endParaRPr lang="en-US" altLang="en-US"/>
          </a:p>
        </p:txBody>
      </p:sp>
    </p:spTree>
    <p:extLst>
      <p:ext uri="{BB962C8B-B14F-4D97-AF65-F5344CB8AC3E}">
        <p14:creationId xmlns:p14="http://schemas.microsoft.com/office/powerpoint/2010/main" val="1671282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99A80C9-A9FC-9644-2F63-6846A2A52F27}"/>
              </a:ext>
            </a:extLst>
          </p:cNvPr>
          <p:cNvSpPr>
            <a:spLocks noGrp="1"/>
          </p:cNvSpPr>
          <p:nvPr>
            <p:ph type="dt" sz="half" idx="10"/>
          </p:nvPr>
        </p:nvSpPr>
        <p:spPr/>
        <p:txBody>
          <a:bodyPr/>
          <a:lstStyle>
            <a:lvl1pPr>
              <a:defRPr/>
            </a:lvl1pPr>
          </a:lstStyle>
          <a:p>
            <a:pPr>
              <a:defRPr/>
            </a:pPr>
            <a:fld id="{144773D1-B29E-4524-AEE4-3587FD1C4EF4}" type="datetime1">
              <a:rPr lang="en-US"/>
              <a:pPr>
                <a:defRPr/>
              </a:pPr>
              <a:t>1/30/2026</a:t>
            </a:fld>
            <a:endParaRPr lang="en-US"/>
          </a:p>
        </p:txBody>
      </p:sp>
      <p:sp>
        <p:nvSpPr>
          <p:cNvPr id="3" name="Footer Placeholder 4">
            <a:extLst>
              <a:ext uri="{FF2B5EF4-FFF2-40B4-BE49-F238E27FC236}">
                <a16:creationId xmlns:a16="http://schemas.microsoft.com/office/drawing/2014/main" id="{EED8CDC4-B519-027D-F008-B87AEE29677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C99246CB-EB86-C7FE-027D-C1A195C20873}"/>
              </a:ext>
            </a:extLst>
          </p:cNvPr>
          <p:cNvSpPr>
            <a:spLocks noGrp="1"/>
          </p:cNvSpPr>
          <p:nvPr>
            <p:ph type="sldNum" sz="quarter" idx="12"/>
          </p:nvPr>
        </p:nvSpPr>
        <p:spPr/>
        <p:txBody>
          <a:bodyPr/>
          <a:lstStyle>
            <a:lvl1pPr>
              <a:defRPr/>
            </a:lvl1pPr>
          </a:lstStyle>
          <a:p>
            <a:pPr>
              <a:defRPr/>
            </a:pPr>
            <a:fld id="{A0387D63-61FE-4C34-80CF-77DCC1857802}" type="slidenum">
              <a:rPr lang="en-US" altLang="en-US"/>
              <a:pPr>
                <a:defRPr/>
              </a:pPr>
              <a:t>‹#›</a:t>
            </a:fld>
            <a:endParaRPr lang="en-US" altLang="en-US"/>
          </a:p>
        </p:txBody>
      </p:sp>
    </p:spTree>
    <p:extLst>
      <p:ext uri="{BB962C8B-B14F-4D97-AF65-F5344CB8AC3E}">
        <p14:creationId xmlns:p14="http://schemas.microsoft.com/office/powerpoint/2010/main" val="1906370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2D1A832-037E-2746-71CE-8CCD0ACBC406}"/>
              </a:ext>
            </a:extLst>
          </p:cNvPr>
          <p:cNvSpPr>
            <a:spLocks noGrp="1"/>
          </p:cNvSpPr>
          <p:nvPr>
            <p:ph type="dt" sz="half" idx="10"/>
          </p:nvPr>
        </p:nvSpPr>
        <p:spPr/>
        <p:txBody>
          <a:bodyPr/>
          <a:lstStyle>
            <a:lvl1pPr>
              <a:defRPr/>
            </a:lvl1pPr>
          </a:lstStyle>
          <a:p>
            <a:pPr>
              <a:defRPr/>
            </a:pPr>
            <a:fld id="{38C987A3-D12A-44CF-9B99-1E48B7F6F51B}" type="datetime1">
              <a:rPr lang="en-US"/>
              <a:pPr>
                <a:defRPr/>
              </a:pPr>
              <a:t>1/30/2026</a:t>
            </a:fld>
            <a:endParaRPr lang="en-US"/>
          </a:p>
        </p:txBody>
      </p:sp>
      <p:sp>
        <p:nvSpPr>
          <p:cNvPr id="6" name="Footer Placeholder 4">
            <a:extLst>
              <a:ext uri="{FF2B5EF4-FFF2-40B4-BE49-F238E27FC236}">
                <a16:creationId xmlns:a16="http://schemas.microsoft.com/office/drawing/2014/main" id="{7C351B3F-6661-799F-44FC-EB579DA61FC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36E5CEE-5103-A73F-9D35-5636D042C54D}"/>
              </a:ext>
            </a:extLst>
          </p:cNvPr>
          <p:cNvSpPr>
            <a:spLocks noGrp="1"/>
          </p:cNvSpPr>
          <p:nvPr>
            <p:ph type="sldNum" sz="quarter" idx="12"/>
          </p:nvPr>
        </p:nvSpPr>
        <p:spPr/>
        <p:txBody>
          <a:bodyPr/>
          <a:lstStyle>
            <a:lvl1pPr>
              <a:defRPr/>
            </a:lvl1pPr>
          </a:lstStyle>
          <a:p>
            <a:pPr>
              <a:defRPr/>
            </a:pPr>
            <a:fld id="{99504059-86B3-4C22-BA48-6BB6670FCC2D}" type="slidenum">
              <a:rPr lang="en-US" altLang="en-US"/>
              <a:pPr>
                <a:defRPr/>
              </a:pPr>
              <a:t>‹#›</a:t>
            </a:fld>
            <a:endParaRPr lang="en-US" altLang="en-US"/>
          </a:p>
        </p:txBody>
      </p:sp>
    </p:spTree>
    <p:extLst>
      <p:ext uri="{BB962C8B-B14F-4D97-AF65-F5344CB8AC3E}">
        <p14:creationId xmlns:p14="http://schemas.microsoft.com/office/powerpoint/2010/main" val="1356858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F260D6D-DE6E-72B5-4E1B-81D72AD62A3F}"/>
              </a:ext>
            </a:extLst>
          </p:cNvPr>
          <p:cNvSpPr>
            <a:spLocks noGrp="1"/>
          </p:cNvSpPr>
          <p:nvPr>
            <p:ph type="dt" sz="half" idx="10"/>
          </p:nvPr>
        </p:nvSpPr>
        <p:spPr/>
        <p:txBody>
          <a:bodyPr/>
          <a:lstStyle>
            <a:lvl1pPr>
              <a:defRPr/>
            </a:lvl1pPr>
          </a:lstStyle>
          <a:p>
            <a:pPr>
              <a:defRPr/>
            </a:pPr>
            <a:fld id="{7C016F11-48F5-4C0C-A2BF-BDD4C2CCE2BB}" type="datetime1">
              <a:rPr lang="en-US"/>
              <a:pPr>
                <a:defRPr/>
              </a:pPr>
              <a:t>1/30/2026</a:t>
            </a:fld>
            <a:endParaRPr lang="en-US"/>
          </a:p>
        </p:txBody>
      </p:sp>
      <p:sp>
        <p:nvSpPr>
          <p:cNvPr id="6" name="Footer Placeholder 4">
            <a:extLst>
              <a:ext uri="{FF2B5EF4-FFF2-40B4-BE49-F238E27FC236}">
                <a16:creationId xmlns:a16="http://schemas.microsoft.com/office/drawing/2014/main" id="{8E0D0D86-8DC6-4600-BE4D-435EBEB1A1A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7281D22-1CDA-1B9E-E529-D29A66D936FE}"/>
              </a:ext>
            </a:extLst>
          </p:cNvPr>
          <p:cNvSpPr>
            <a:spLocks noGrp="1"/>
          </p:cNvSpPr>
          <p:nvPr>
            <p:ph type="sldNum" sz="quarter" idx="12"/>
          </p:nvPr>
        </p:nvSpPr>
        <p:spPr/>
        <p:txBody>
          <a:bodyPr/>
          <a:lstStyle>
            <a:lvl1pPr>
              <a:defRPr/>
            </a:lvl1pPr>
          </a:lstStyle>
          <a:p>
            <a:pPr>
              <a:defRPr/>
            </a:pPr>
            <a:fld id="{15521645-32CF-41CB-92C1-62A66612334E}" type="slidenum">
              <a:rPr lang="en-US" altLang="en-US"/>
              <a:pPr>
                <a:defRPr/>
              </a:pPr>
              <a:t>‹#›</a:t>
            </a:fld>
            <a:endParaRPr lang="en-US" altLang="en-US"/>
          </a:p>
        </p:txBody>
      </p:sp>
    </p:spTree>
    <p:extLst>
      <p:ext uri="{BB962C8B-B14F-4D97-AF65-F5344CB8AC3E}">
        <p14:creationId xmlns:p14="http://schemas.microsoft.com/office/powerpoint/2010/main" val="1290624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26A6C72-BEBC-8B8D-7709-DC6B1A43A793}"/>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84E500D8-C099-2228-B2BB-D064B937B55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68CB67A-34E2-617E-6304-198707A6152C}"/>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FF11C4EC-EE7F-43A1-BB07-49250B6B58E5}" type="datetime1">
              <a:rPr lang="en-US"/>
              <a:pPr>
                <a:defRPr/>
              </a:pPr>
              <a:t>1/30/2026</a:t>
            </a:fld>
            <a:endParaRPr lang="en-US"/>
          </a:p>
        </p:txBody>
      </p:sp>
      <p:sp>
        <p:nvSpPr>
          <p:cNvPr id="5" name="Footer Placeholder 4">
            <a:extLst>
              <a:ext uri="{FF2B5EF4-FFF2-40B4-BE49-F238E27FC236}">
                <a16:creationId xmlns:a16="http://schemas.microsoft.com/office/drawing/2014/main" id="{7BD3D46B-5BA2-65FC-031D-9C53C6E4C4C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C6476BAF-3FF4-2DD2-1B3A-82D7473305C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DABB3EA8-E507-4D1D-9942-CC0B4A8FD9F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03ECCDC7-072A-67F9-D51B-AACB99EE4644}"/>
              </a:ext>
            </a:extLst>
          </p:cNvPr>
          <p:cNvSpPr txBox="1">
            <a:spLocks noChangeArrowheads="1"/>
          </p:cNvSpPr>
          <p:nvPr/>
        </p:nvSpPr>
        <p:spPr bwMode="auto">
          <a:xfrm>
            <a:off x="647700" y="187325"/>
            <a:ext cx="78486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dirty="0">
                <a:solidFill>
                  <a:srgbClr val="C00000"/>
                </a:solidFill>
              </a:rPr>
              <a:t>Chapter 9</a:t>
            </a:r>
          </a:p>
        </p:txBody>
      </p:sp>
      <p:sp>
        <p:nvSpPr>
          <p:cNvPr id="3075" name="Content Placeholder 2">
            <a:extLst>
              <a:ext uri="{FF2B5EF4-FFF2-40B4-BE49-F238E27FC236}">
                <a16:creationId xmlns:a16="http://schemas.microsoft.com/office/drawing/2014/main" id="{1CB692CF-5554-233F-521E-583F63789DE5}"/>
              </a:ext>
            </a:extLst>
          </p:cNvPr>
          <p:cNvSpPr txBox="1">
            <a:spLocks noChangeArrowheads="1"/>
          </p:cNvSpPr>
          <p:nvPr/>
        </p:nvSpPr>
        <p:spPr bwMode="auto">
          <a:xfrm>
            <a:off x="2057400" y="908050"/>
            <a:ext cx="51816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n-US" altLang="en-US" b="1" dirty="0"/>
              <a:t>Partisanship and Voting</a:t>
            </a:r>
          </a:p>
        </p:txBody>
      </p:sp>
      <p:sp>
        <p:nvSpPr>
          <p:cNvPr id="2" name="TextBox 1">
            <a:extLst>
              <a:ext uri="{FF2B5EF4-FFF2-40B4-BE49-F238E27FC236}">
                <a16:creationId xmlns:a16="http://schemas.microsoft.com/office/drawing/2014/main" id="{BC8972AD-48ED-C51D-F89F-49B8AC73ADCE}"/>
              </a:ext>
            </a:extLst>
          </p:cNvPr>
          <p:cNvSpPr txBox="1"/>
          <p:nvPr/>
        </p:nvSpPr>
        <p:spPr>
          <a:xfrm>
            <a:off x="1808163" y="6400800"/>
            <a:ext cx="5527675" cy="307975"/>
          </a:xfrm>
          <a:prstGeom prst="rect">
            <a:avLst/>
          </a:prstGeom>
          <a:noFill/>
        </p:spPr>
        <p:txBody>
          <a:bodyPr wrap="none">
            <a:spAutoFit/>
          </a:bodyPr>
          <a:lstStyle/>
          <a:p>
            <a:pPr>
              <a:defRPr/>
            </a:pPr>
            <a:r>
              <a:rPr lang="en-US" sz="1400" i="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Citizen Politics &amp; Democracy</a:t>
            </a:r>
            <a:r>
              <a:rPr lang="en-US" sz="14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 8</a:t>
            </a:r>
            <a:r>
              <a:rPr lang="en-US" sz="1400" baseline="300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th</a:t>
            </a:r>
            <a:r>
              <a:rPr lang="en-US" sz="14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 ed </a:t>
            </a:r>
            <a:r>
              <a:rPr lang="en-GB" sz="14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 </a:t>
            </a:r>
            <a:r>
              <a:rPr lang="en-US" sz="14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Russell J. Dalton &amp; Timothy Hellwig</a:t>
            </a:r>
          </a:p>
        </p:txBody>
      </p:sp>
      <p:sp>
        <p:nvSpPr>
          <p:cNvPr id="3077" name="Slide Number Placeholder 2">
            <a:extLst>
              <a:ext uri="{FF2B5EF4-FFF2-40B4-BE49-F238E27FC236}">
                <a16:creationId xmlns:a16="http://schemas.microsoft.com/office/drawing/2014/main" id="{CDDB9EB6-2906-F436-8A4B-1EF37920A32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6139D82-AF5C-4A04-8E4B-B057E6A87F25}" type="slidenum">
              <a:rPr lang="en-US" altLang="en-US" sz="1200" smtClean="0">
                <a:solidFill>
                  <a:srgbClr val="898989"/>
                </a:solidFill>
              </a:rPr>
              <a:pPr>
                <a:spcBef>
                  <a:spcPct val="0"/>
                </a:spcBef>
                <a:buFontTx/>
                <a:buNone/>
              </a:pPr>
              <a:t>1</a:t>
            </a:fld>
            <a:endParaRPr lang="en-US" altLang="en-US" sz="1200">
              <a:solidFill>
                <a:srgbClr val="898989"/>
              </a:solidFill>
            </a:endParaRPr>
          </a:p>
        </p:txBody>
      </p:sp>
      <p:pic>
        <p:nvPicPr>
          <p:cNvPr id="3078" name="Picture 7" descr="The Times view on postal ballot delays ...">
            <a:extLst>
              <a:ext uri="{FF2B5EF4-FFF2-40B4-BE49-F238E27FC236}">
                <a16:creationId xmlns:a16="http://schemas.microsoft.com/office/drawing/2014/main" id="{6518E961-9E09-591E-AAE4-FDDA7AF4EC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8145" y="1524000"/>
            <a:ext cx="3581400"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2">
            <a:extLst>
              <a:ext uri="{FF2B5EF4-FFF2-40B4-BE49-F238E27FC236}">
                <a16:creationId xmlns:a16="http://schemas.microsoft.com/office/drawing/2014/main" id="{2CCFBC88-449F-1BAF-1AFB-9A3BEA59CF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345" r="9663"/>
          <a:stretch>
            <a:fillRect/>
          </a:stretch>
        </p:blipFill>
        <p:spPr bwMode="auto">
          <a:xfrm>
            <a:off x="4678145" y="3646872"/>
            <a:ext cx="3596409" cy="2563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5">
            <a:extLst>
              <a:ext uri="{FF2B5EF4-FFF2-40B4-BE49-F238E27FC236}">
                <a16:creationId xmlns:a16="http://schemas.microsoft.com/office/drawing/2014/main" id="{870B7C5E-A237-E5E6-2C9A-1390EB086B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7320"/>
          <a:stretch>
            <a:fillRect/>
          </a:stretch>
        </p:blipFill>
        <p:spPr bwMode="auto">
          <a:xfrm>
            <a:off x="1212731" y="3646872"/>
            <a:ext cx="3100190" cy="2563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1" descr="Can someone find out whom you voted for? No. Here is what you should know :  NPR">
            <a:extLst>
              <a:ext uri="{FF2B5EF4-FFF2-40B4-BE49-F238E27FC236}">
                <a16:creationId xmlns:a16="http://schemas.microsoft.com/office/drawing/2014/main" id="{BE8A97DA-A7AC-FF9B-E618-FCEDAEFD49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2731" y="1608960"/>
            <a:ext cx="3130670" cy="1961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1">
            <a:extLst>
              <a:ext uri="{FF2B5EF4-FFF2-40B4-BE49-F238E27FC236}">
                <a16:creationId xmlns:a16="http://schemas.microsoft.com/office/drawing/2014/main" id="{9F5AE34E-010F-DC1C-3E31-CCB655F75CD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4860F25-3054-4D63-935E-4EEBD8A1C0AD}" type="slidenum">
              <a:rPr lang="en-US" altLang="en-US" sz="1200" smtClean="0">
                <a:solidFill>
                  <a:srgbClr val="898989"/>
                </a:solidFill>
              </a:rPr>
              <a:pPr>
                <a:spcBef>
                  <a:spcPct val="0"/>
                </a:spcBef>
                <a:buFontTx/>
                <a:buNone/>
              </a:pPr>
              <a:t>10</a:t>
            </a:fld>
            <a:endParaRPr lang="en-US" altLang="en-US" sz="1200">
              <a:solidFill>
                <a:srgbClr val="898989"/>
              </a:solidFill>
            </a:endParaRPr>
          </a:p>
        </p:txBody>
      </p:sp>
      <p:sp>
        <p:nvSpPr>
          <p:cNvPr id="3" name="TextBox 2">
            <a:extLst>
              <a:ext uri="{FF2B5EF4-FFF2-40B4-BE49-F238E27FC236}">
                <a16:creationId xmlns:a16="http://schemas.microsoft.com/office/drawing/2014/main" id="{FC4B23F5-123D-D18C-DA3C-166EC1734B2E}"/>
              </a:ext>
            </a:extLst>
          </p:cNvPr>
          <p:cNvSpPr txBox="1"/>
          <p:nvPr/>
        </p:nvSpPr>
        <p:spPr>
          <a:xfrm>
            <a:off x="1250950" y="144463"/>
            <a:ext cx="6813550" cy="523875"/>
          </a:xfrm>
          <a:prstGeom prst="rect">
            <a:avLst/>
          </a:prstGeom>
          <a:noFill/>
          <a:ln w="28575">
            <a:solidFill>
              <a:srgbClr val="0070C0"/>
            </a:solidFill>
          </a:ln>
        </p:spPr>
        <p:txBody>
          <a:bodyPr>
            <a:spAutoFit/>
          </a:bodyPr>
          <a:lstStyle/>
          <a:p>
            <a:pPr algn="ctr" eaLnBrk="1" hangingPunct="1">
              <a:defRPr/>
            </a:pPr>
            <a:r>
              <a:rPr lang="en-US" sz="2800" dirty="0">
                <a:solidFill>
                  <a:srgbClr val="C00000"/>
                </a:solidFill>
                <a:latin typeface="+mn-lt"/>
              </a:rPr>
              <a:t>Cognitive Mobilization and </a:t>
            </a:r>
            <a:r>
              <a:rPr lang="en-US" sz="2800" dirty="0" err="1">
                <a:solidFill>
                  <a:srgbClr val="C00000"/>
                </a:solidFill>
                <a:latin typeface="+mn-lt"/>
              </a:rPr>
              <a:t>Apartisans</a:t>
            </a:r>
            <a:endParaRPr lang="en-US" sz="2800" dirty="0">
              <a:solidFill>
                <a:srgbClr val="C00000"/>
              </a:solidFill>
              <a:latin typeface="+mn-lt"/>
            </a:endParaRPr>
          </a:p>
        </p:txBody>
      </p:sp>
      <p:sp>
        <p:nvSpPr>
          <p:cNvPr id="7" name="Rectangle: Rounded Corners 6">
            <a:extLst>
              <a:ext uri="{FF2B5EF4-FFF2-40B4-BE49-F238E27FC236}">
                <a16:creationId xmlns:a16="http://schemas.microsoft.com/office/drawing/2014/main" id="{FAAB09BA-8B70-6CDA-0EC4-A6B5D9BD3ED7}"/>
              </a:ext>
            </a:extLst>
          </p:cNvPr>
          <p:cNvSpPr/>
          <p:nvPr/>
        </p:nvSpPr>
        <p:spPr>
          <a:xfrm>
            <a:off x="1289050" y="1120775"/>
            <a:ext cx="6705600" cy="9112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lang="en-US" sz="2000" dirty="0"/>
              <a:t>Another cause of dealignment may be the ability of citizens to make political choices without relying on party cues.</a:t>
            </a:r>
          </a:p>
        </p:txBody>
      </p:sp>
      <p:sp>
        <p:nvSpPr>
          <p:cNvPr id="9" name="Rectangle: Rounded Corners 8">
            <a:extLst>
              <a:ext uri="{FF2B5EF4-FFF2-40B4-BE49-F238E27FC236}">
                <a16:creationId xmlns:a16="http://schemas.microsoft.com/office/drawing/2014/main" id="{8ECAC75B-A484-A67B-52A3-26E7E6E2C60C}"/>
              </a:ext>
            </a:extLst>
          </p:cNvPr>
          <p:cNvSpPr/>
          <p:nvPr/>
        </p:nvSpPr>
        <p:spPr>
          <a:xfrm>
            <a:off x="1304925" y="2205038"/>
            <a:ext cx="6705600" cy="122396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lang="en-US" sz="2000" i="1" dirty="0"/>
              <a:t>Cognitive mobilization theory </a:t>
            </a:r>
            <a:r>
              <a:rPr lang="en-US" sz="2000" dirty="0"/>
              <a:t>implies that the growth in</a:t>
            </a:r>
          </a:p>
          <a:p>
            <a:pPr>
              <a:defRPr/>
            </a:pPr>
            <a:r>
              <a:rPr lang="en-US" sz="2000" dirty="0"/>
              <a:t>independents should be concentrated among a distinct group of citizens: the young, the better educated, and those with </a:t>
            </a:r>
            <a:r>
              <a:rPr lang="en-US" sz="2000" dirty="0" err="1"/>
              <a:t>postmaterial</a:t>
            </a:r>
            <a:r>
              <a:rPr lang="en-US" sz="2000" dirty="0"/>
              <a:t> values.</a:t>
            </a:r>
          </a:p>
        </p:txBody>
      </p:sp>
      <p:sp>
        <p:nvSpPr>
          <p:cNvPr id="10" name="Rectangle: Rounded Corners 9">
            <a:extLst>
              <a:ext uri="{FF2B5EF4-FFF2-40B4-BE49-F238E27FC236}">
                <a16:creationId xmlns:a16="http://schemas.microsoft.com/office/drawing/2014/main" id="{8087A891-2E8B-3968-A72D-99522CB66E7E}"/>
              </a:ext>
            </a:extLst>
          </p:cNvPr>
          <p:cNvSpPr/>
          <p:nvPr/>
        </p:nvSpPr>
        <p:spPr>
          <a:xfrm>
            <a:off x="1306513" y="4576763"/>
            <a:ext cx="6705600" cy="78105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lang="en-US" sz="2000" dirty="0"/>
              <a:t>More sophisticated voters should be a boon for the democratic process</a:t>
            </a:r>
            <a:r>
              <a:rPr lang="en-GB" sz="2000" dirty="0"/>
              <a:t>.</a:t>
            </a:r>
            <a:endParaRPr lang="en-US" sz="2000" dirty="0"/>
          </a:p>
        </p:txBody>
      </p:sp>
      <p:sp>
        <p:nvSpPr>
          <p:cNvPr id="11" name="Rectangle: Rounded Corners 10">
            <a:extLst>
              <a:ext uri="{FF2B5EF4-FFF2-40B4-BE49-F238E27FC236}">
                <a16:creationId xmlns:a16="http://schemas.microsoft.com/office/drawing/2014/main" id="{B6A44CED-7CAB-8E53-F36C-D08DCB1FF6F0}"/>
              </a:ext>
            </a:extLst>
          </p:cNvPr>
          <p:cNvSpPr/>
          <p:nvPr/>
        </p:nvSpPr>
        <p:spPr>
          <a:xfrm>
            <a:off x="1304925" y="3536950"/>
            <a:ext cx="6705600" cy="88265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lang="en-US" sz="2000" dirty="0"/>
              <a:t>These individuals have less need for habitual party loyalties and are more likely to make vote choices based on the content of elections.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1">
            <a:extLst>
              <a:ext uri="{FF2B5EF4-FFF2-40B4-BE49-F238E27FC236}">
                <a16:creationId xmlns:a16="http://schemas.microsoft.com/office/drawing/2014/main" id="{EF343776-B892-DB30-6565-54BABFE0FF2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F1E8CE8-C797-4B87-B344-EA7C52424CC6}" type="slidenum">
              <a:rPr lang="en-US" altLang="en-US" sz="1200" smtClean="0">
                <a:solidFill>
                  <a:srgbClr val="898989"/>
                </a:solidFill>
              </a:rPr>
              <a:pPr>
                <a:spcBef>
                  <a:spcPct val="0"/>
                </a:spcBef>
                <a:buFontTx/>
                <a:buNone/>
              </a:pPr>
              <a:t>11</a:t>
            </a:fld>
            <a:endParaRPr lang="en-US" altLang="en-US" sz="1200">
              <a:solidFill>
                <a:srgbClr val="898989"/>
              </a:solidFill>
            </a:endParaRPr>
          </a:p>
        </p:txBody>
      </p:sp>
      <p:graphicFrame>
        <p:nvGraphicFramePr>
          <p:cNvPr id="2" name="Table 1">
            <a:extLst>
              <a:ext uri="{FF2B5EF4-FFF2-40B4-BE49-F238E27FC236}">
                <a16:creationId xmlns:a16="http://schemas.microsoft.com/office/drawing/2014/main" id="{27FEFEFD-7A5F-142E-6519-6E0546C6DEA3}"/>
              </a:ext>
            </a:extLst>
          </p:cNvPr>
          <p:cNvGraphicFramePr>
            <a:graphicFrameLocks noGrp="1"/>
          </p:cNvGraphicFramePr>
          <p:nvPr>
            <p:extLst>
              <p:ext uri="{D42A27DB-BD31-4B8C-83A1-F6EECF244321}">
                <p14:modId xmlns:p14="http://schemas.microsoft.com/office/powerpoint/2010/main" val="1576769330"/>
              </p:ext>
            </p:extLst>
          </p:nvPr>
        </p:nvGraphicFramePr>
        <p:xfrm>
          <a:off x="1258888" y="1828800"/>
          <a:ext cx="6813551" cy="3752850"/>
        </p:xfrm>
        <a:graphic>
          <a:graphicData uri="http://schemas.openxmlformats.org/drawingml/2006/table">
            <a:tbl>
              <a:tblPr firstRow="1" firstCol="1" bandRow="1">
                <a:tableStyleId>{5C22544A-7EE6-4342-B048-85BDC9FD1C3A}</a:tableStyleId>
              </a:tblPr>
              <a:tblGrid>
                <a:gridCol w="1526275">
                  <a:extLst>
                    <a:ext uri="{9D8B030D-6E8A-4147-A177-3AD203B41FA5}">
                      <a16:colId xmlns:a16="http://schemas.microsoft.com/office/drawing/2014/main" val="20000"/>
                    </a:ext>
                  </a:extLst>
                </a:gridCol>
                <a:gridCol w="1528886">
                  <a:extLst>
                    <a:ext uri="{9D8B030D-6E8A-4147-A177-3AD203B41FA5}">
                      <a16:colId xmlns:a16="http://schemas.microsoft.com/office/drawing/2014/main" val="20001"/>
                    </a:ext>
                  </a:extLst>
                </a:gridCol>
                <a:gridCol w="1879195">
                  <a:extLst>
                    <a:ext uri="{9D8B030D-6E8A-4147-A177-3AD203B41FA5}">
                      <a16:colId xmlns:a16="http://schemas.microsoft.com/office/drawing/2014/main" val="20002"/>
                    </a:ext>
                  </a:extLst>
                </a:gridCol>
                <a:gridCol w="1879195">
                  <a:extLst>
                    <a:ext uri="{9D8B030D-6E8A-4147-A177-3AD203B41FA5}">
                      <a16:colId xmlns:a16="http://schemas.microsoft.com/office/drawing/2014/main" val="20003"/>
                    </a:ext>
                  </a:extLst>
                </a:gridCol>
              </a:tblGrid>
              <a:tr h="609600">
                <a:tc>
                  <a:txBody>
                    <a:bodyPr/>
                    <a:lstStyle/>
                    <a:p>
                      <a:pPr marL="0" marR="0">
                        <a:lnSpc>
                          <a:spcPct val="150000"/>
                        </a:lnSpc>
                        <a:buNone/>
                      </a:pPr>
                      <a:r>
                        <a:rPr lang="en-US" sz="2000" kern="100">
                          <a:effectLst/>
                        </a:rPr>
                        <a:t> </a:t>
                      </a:r>
                      <a:endParaRPr lang="en-US" sz="2000" kern="100">
                        <a:solidFill>
                          <a:srgbClr val="0070C0"/>
                        </a:solidFill>
                        <a:effectLst/>
                        <a:latin typeface="Times New Roman" panose="02020603050405020304" pitchFamily="18" charset="0"/>
                        <a:ea typeface="Times New Roman" panose="02020603050405020304" pitchFamily="18" charset="0"/>
                      </a:endParaRPr>
                    </a:p>
                  </a:txBody>
                  <a:tcPr marL="68580" marR="68580" marT="0" marB="0" anchor="ctr"/>
                </a:tc>
                <a:tc gridSpan="3">
                  <a:txBody>
                    <a:bodyPr/>
                    <a:lstStyle/>
                    <a:p>
                      <a:pPr marL="0" marR="0">
                        <a:lnSpc>
                          <a:spcPct val="150000"/>
                        </a:lnSpc>
                        <a:buNone/>
                      </a:pPr>
                      <a:r>
                        <a:rPr lang="en-US" sz="2000" kern="100" dirty="0">
                          <a:effectLst/>
                        </a:rPr>
                        <a:t>                                    Strength of partisanship</a:t>
                      </a:r>
                      <a:endParaRPr lang="en-US" sz="2000" kern="100" dirty="0">
                        <a:solidFill>
                          <a:srgbClr val="0070C0"/>
                        </a:solidFill>
                        <a:effectLst/>
                        <a:latin typeface="Times New Roman" panose="02020603050405020304" pitchFamily="18" charset="0"/>
                      </a:endParaRPr>
                    </a:p>
                  </a:txBody>
                  <a:tcPr marL="68580" marR="68580" marT="0" marB="0" anchor="ctr"/>
                </a:tc>
                <a:tc hMerge="1">
                  <a:txBody>
                    <a:bodyPr/>
                    <a:lstStyle/>
                    <a:p>
                      <a:endParaRPr dirty="0"/>
                    </a:p>
                  </a:txBody>
                  <a:tcPr marL="68580" marR="68580" marT="0" marB="0" anchor="ctr"/>
                </a:tc>
                <a:tc hMerge="1">
                  <a:txBody>
                    <a:bodyPr/>
                    <a:lstStyle/>
                    <a:p>
                      <a:endParaRPr lang="en-US"/>
                    </a:p>
                  </a:txBody>
                  <a:tcPr/>
                </a:tc>
                <a:extLst>
                  <a:ext uri="{0D108BD9-81ED-4DB2-BD59-A6C34878D82A}">
                    <a16:rowId xmlns:a16="http://schemas.microsoft.com/office/drawing/2014/main" val="10000"/>
                  </a:ext>
                </a:extLst>
              </a:tr>
              <a:tr h="1047750">
                <a:tc rowSpan="3">
                  <a:txBody>
                    <a:bodyPr/>
                    <a:lstStyle/>
                    <a:p>
                      <a:pPr marL="0" marR="0">
                        <a:lnSpc>
                          <a:spcPct val="150000"/>
                        </a:lnSpc>
                        <a:buNone/>
                      </a:pPr>
                      <a:r>
                        <a:rPr lang="en-US" sz="2000" kern="100" dirty="0">
                          <a:effectLst/>
                        </a:rPr>
                        <a:t> </a:t>
                      </a:r>
                    </a:p>
                    <a:p>
                      <a:pPr marL="0" marR="0" algn="ctr">
                        <a:lnSpc>
                          <a:spcPct val="150000"/>
                        </a:lnSpc>
                        <a:buNone/>
                      </a:pPr>
                      <a:r>
                        <a:rPr lang="en-US" sz="2000" kern="100" dirty="0">
                          <a:effectLst/>
                        </a:rPr>
                        <a:t>Cognitive mobilization</a:t>
                      </a:r>
                      <a:endParaRPr lang="en-US" sz="2000" kern="100" dirty="0">
                        <a:solidFill>
                          <a:srgbClr val="0070C0"/>
                        </a:solidFill>
                        <a:effectLst/>
                        <a:latin typeface="Times New Roman" panose="02020603050405020304" pitchFamily="18" charset="0"/>
                      </a:endParaRPr>
                    </a:p>
                  </a:txBody>
                  <a:tcPr marL="68580" marR="68580" marT="0" marB="0" anchor="ctr"/>
                </a:tc>
                <a:tc>
                  <a:txBody>
                    <a:bodyPr/>
                    <a:lstStyle/>
                    <a:p>
                      <a:pPr marL="0" marR="0" algn="ctr">
                        <a:lnSpc>
                          <a:spcPct val="150000"/>
                        </a:lnSpc>
                        <a:buNone/>
                      </a:pPr>
                      <a:r>
                        <a:rPr lang="en-US" sz="2000" kern="100">
                          <a:effectLst/>
                        </a:rPr>
                        <a:t> </a:t>
                      </a:r>
                      <a:endParaRPr lang="en-US" sz="2000" kern="100">
                        <a:solidFill>
                          <a:srgbClr val="0070C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50000"/>
                        </a:lnSpc>
                        <a:buNone/>
                      </a:pPr>
                      <a:r>
                        <a:rPr lang="en-US" sz="2000" b="0" kern="100" dirty="0">
                          <a:effectLst/>
                        </a:rPr>
                        <a:t>Independent</a:t>
                      </a:r>
                      <a:endParaRPr lang="en-US" sz="2000" b="0" kern="100" dirty="0">
                        <a:solidFill>
                          <a:srgbClr val="0070C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50000"/>
                        </a:lnSpc>
                        <a:buNone/>
                      </a:pPr>
                      <a:r>
                        <a:rPr lang="en-US" sz="2000" b="0" kern="100" dirty="0">
                          <a:effectLst/>
                        </a:rPr>
                        <a:t>Party identifier</a:t>
                      </a:r>
                      <a:endParaRPr lang="en-US" sz="2000" b="0" kern="100" dirty="0">
                        <a:solidFill>
                          <a:srgbClr val="0070C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1047750">
                <a:tc vMerge="1">
                  <a:txBody>
                    <a:bodyPr/>
                    <a:lstStyle/>
                    <a:p>
                      <a:endParaRPr dirty="0"/>
                    </a:p>
                  </a:txBody>
                  <a:tcPr marL="68580" marR="68580" marT="0" marB="0" anchor="ctr"/>
                </a:tc>
                <a:tc>
                  <a:txBody>
                    <a:bodyPr/>
                    <a:lstStyle/>
                    <a:p>
                      <a:pPr marL="0" marR="0" algn="ctr">
                        <a:lnSpc>
                          <a:spcPct val="150000"/>
                        </a:lnSpc>
                        <a:buNone/>
                      </a:pPr>
                      <a:r>
                        <a:rPr lang="en-US" sz="2000" kern="100" dirty="0">
                          <a:effectLst/>
                        </a:rPr>
                        <a:t>High</a:t>
                      </a:r>
                      <a:endParaRPr lang="en-US" sz="2000" kern="100" dirty="0">
                        <a:solidFill>
                          <a:srgbClr val="0070C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50000"/>
                        </a:lnSpc>
                        <a:buNone/>
                      </a:pPr>
                      <a:r>
                        <a:rPr lang="en-US" sz="2000" b="1" kern="100" dirty="0" err="1">
                          <a:effectLst/>
                        </a:rPr>
                        <a:t>Apartisan</a:t>
                      </a:r>
                      <a:endParaRPr lang="en-US" sz="2000" b="1" kern="100" dirty="0">
                        <a:solidFill>
                          <a:srgbClr val="0070C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50000"/>
                        </a:lnSpc>
                        <a:buNone/>
                      </a:pPr>
                      <a:r>
                        <a:rPr lang="en-US" sz="2000" b="1" kern="100" dirty="0">
                          <a:effectLst/>
                        </a:rPr>
                        <a:t>Cognitive partisan</a:t>
                      </a:r>
                      <a:endParaRPr lang="en-US" sz="2000" b="1" kern="100" dirty="0">
                        <a:solidFill>
                          <a:srgbClr val="0070C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1047750">
                <a:tc vMerge="1">
                  <a:txBody>
                    <a:bodyPr/>
                    <a:lstStyle/>
                    <a:p>
                      <a:endParaRPr lang="en-US"/>
                    </a:p>
                  </a:txBody>
                  <a:tcPr/>
                </a:tc>
                <a:tc>
                  <a:txBody>
                    <a:bodyPr/>
                    <a:lstStyle/>
                    <a:p>
                      <a:pPr marL="0" marR="0" algn="ctr">
                        <a:lnSpc>
                          <a:spcPct val="150000"/>
                        </a:lnSpc>
                        <a:buNone/>
                      </a:pPr>
                      <a:r>
                        <a:rPr lang="en-US" sz="2000" kern="100">
                          <a:effectLst/>
                        </a:rPr>
                        <a:t>Low</a:t>
                      </a:r>
                      <a:endParaRPr lang="en-US" sz="2000" kern="100">
                        <a:solidFill>
                          <a:srgbClr val="0070C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50000"/>
                        </a:lnSpc>
                        <a:buNone/>
                      </a:pPr>
                      <a:r>
                        <a:rPr lang="en-US" sz="2000" b="1" kern="100" dirty="0">
                          <a:effectLst/>
                        </a:rPr>
                        <a:t>Apolitical independent</a:t>
                      </a:r>
                      <a:endParaRPr lang="en-US" sz="2000" b="1" kern="100" dirty="0">
                        <a:solidFill>
                          <a:srgbClr val="0070C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50000"/>
                        </a:lnSpc>
                        <a:buNone/>
                      </a:pPr>
                      <a:r>
                        <a:rPr lang="en-US" sz="2000" b="1" kern="100" dirty="0">
                          <a:effectLst/>
                        </a:rPr>
                        <a:t>Ritual partisan</a:t>
                      </a:r>
                      <a:endParaRPr lang="en-US" sz="2000" b="1" kern="100" dirty="0">
                        <a:solidFill>
                          <a:srgbClr val="0070C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bl>
          </a:graphicData>
        </a:graphic>
      </p:graphicFrame>
      <p:sp>
        <p:nvSpPr>
          <p:cNvPr id="4" name="TextBox 3">
            <a:extLst>
              <a:ext uri="{FF2B5EF4-FFF2-40B4-BE49-F238E27FC236}">
                <a16:creationId xmlns:a16="http://schemas.microsoft.com/office/drawing/2014/main" id="{6A3BCECA-592B-A778-2BFF-A35F0EFE2368}"/>
              </a:ext>
            </a:extLst>
          </p:cNvPr>
          <p:cNvSpPr txBox="1"/>
          <p:nvPr/>
        </p:nvSpPr>
        <p:spPr>
          <a:xfrm>
            <a:off x="1250950" y="144463"/>
            <a:ext cx="6813550" cy="523875"/>
          </a:xfrm>
          <a:prstGeom prst="rect">
            <a:avLst/>
          </a:prstGeom>
          <a:noFill/>
          <a:ln w="28575">
            <a:solidFill>
              <a:srgbClr val="0070C0"/>
            </a:solidFill>
          </a:ln>
        </p:spPr>
        <p:txBody>
          <a:bodyPr>
            <a:spAutoFit/>
          </a:bodyPr>
          <a:lstStyle/>
          <a:p>
            <a:pPr algn="ctr" eaLnBrk="1" hangingPunct="1">
              <a:defRPr/>
            </a:pPr>
            <a:r>
              <a:rPr lang="en-US" sz="2800" dirty="0">
                <a:solidFill>
                  <a:srgbClr val="C00000"/>
                </a:solidFill>
                <a:latin typeface="+mn-lt"/>
              </a:rPr>
              <a:t>Mobilization Patterns</a:t>
            </a:r>
          </a:p>
        </p:txBody>
      </p:sp>
      <p:sp>
        <p:nvSpPr>
          <p:cNvPr id="5" name="TextBox 4">
            <a:extLst>
              <a:ext uri="{FF2B5EF4-FFF2-40B4-BE49-F238E27FC236}">
                <a16:creationId xmlns:a16="http://schemas.microsoft.com/office/drawing/2014/main" id="{335E0C0F-D001-26FE-5C9A-0F848A13CCCE}"/>
              </a:ext>
            </a:extLst>
          </p:cNvPr>
          <p:cNvSpPr txBox="1"/>
          <p:nvPr/>
        </p:nvSpPr>
        <p:spPr>
          <a:xfrm>
            <a:off x="1258888" y="693112"/>
            <a:ext cx="6805612" cy="1015663"/>
          </a:xfrm>
          <a:prstGeom prst="rect">
            <a:avLst/>
          </a:prstGeom>
          <a:solidFill>
            <a:schemeClr val="accent5">
              <a:lumMod val="20000"/>
              <a:lumOff val="80000"/>
            </a:schemeClr>
          </a:solidFill>
        </p:spPr>
        <p:txBody>
          <a:bodyPr>
            <a:spAutoFit/>
          </a:bodyPr>
          <a:lstStyle/>
          <a:p>
            <a:pPr>
              <a:defRPr/>
            </a:pPr>
            <a:r>
              <a:rPr lang="en-US" sz="2000" i="1" dirty="0" err="1">
                <a:latin typeface="+mn-lt"/>
              </a:rPr>
              <a:t>Apartisans</a:t>
            </a:r>
            <a:r>
              <a:rPr lang="en-US" sz="2000" i="1" dirty="0">
                <a:latin typeface="+mn-lt"/>
              </a:rPr>
              <a:t> </a:t>
            </a:r>
            <a:r>
              <a:rPr lang="en-US" sz="2000" dirty="0">
                <a:latin typeface="+mn-lt"/>
              </a:rPr>
              <a:t>are the “new independents.” They possess high levels of political involvement and sophistication, but they don’t identify with any political party.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1">
            <a:extLst>
              <a:ext uri="{FF2B5EF4-FFF2-40B4-BE49-F238E27FC236}">
                <a16:creationId xmlns:a16="http://schemas.microsoft.com/office/drawing/2014/main" id="{B956586F-4DD9-F94A-B78A-CA56B53C052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755E276-42B7-4FA6-B6A7-F01422F64AC2}" type="slidenum">
              <a:rPr lang="en-US" altLang="en-US" sz="1200" smtClean="0">
                <a:solidFill>
                  <a:srgbClr val="898989"/>
                </a:solidFill>
              </a:rPr>
              <a:pPr>
                <a:spcBef>
                  <a:spcPct val="0"/>
                </a:spcBef>
                <a:buFontTx/>
                <a:buNone/>
              </a:pPr>
              <a:t>12</a:t>
            </a:fld>
            <a:endParaRPr lang="en-US" altLang="en-US" sz="1200">
              <a:solidFill>
                <a:srgbClr val="898989"/>
              </a:solidFill>
            </a:endParaRPr>
          </a:p>
        </p:txBody>
      </p:sp>
      <p:graphicFrame>
        <p:nvGraphicFramePr>
          <p:cNvPr id="2" name="Diagram 1">
            <a:extLst>
              <a:ext uri="{FF2B5EF4-FFF2-40B4-BE49-F238E27FC236}">
                <a16:creationId xmlns:a16="http://schemas.microsoft.com/office/drawing/2014/main" id="{0610D9F5-97C0-0DD6-D6AE-51DE2514AFBE}"/>
              </a:ext>
            </a:extLst>
          </p:cNvPr>
          <p:cNvGraphicFramePr/>
          <p:nvPr>
            <p:extLst>
              <p:ext uri="{D42A27DB-BD31-4B8C-83A1-F6EECF244321}">
                <p14:modId xmlns:p14="http://schemas.microsoft.com/office/powerpoint/2010/main" val="706627303"/>
              </p:ext>
            </p:extLst>
          </p:nvPr>
        </p:nvGraphicFramePr>
        <p:xfrm>
          <a:off x="190500" y="1600200"/>
          <a:ext cx="8610600" cy="5349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Rounded Corners 2">
            <a:extLst>
              <a:ext uri="{FF2B5EF4-FFF2-40B4-BE49-F238E27FC236}">
                <a16:creationId xmlns:a16="http://schemas.microsoft.com/office/drawing/2014/main" id="{BCBEDA2B-17B4-2F04-DCBB-1720FD76202A}"/>
              </a:ext>
            </a:extLst>
          </p:cNvPr>
          <p:cNvSpPr/>
          <p:nvPr/>
        </p:nvSpPr>
        <p:spPr>
          <a:xfrm>
            <a:off x="2454275" y="1515924"/>
            <a:ext cx="1905000" cy="1719262"/>
          </a:xfrm>
          <a:prstGeom prst="roundRect">
            <a:avLst>
              <a:gd name="adj" fmla="val 1000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a:defRPr/>
            </a:pPr>
            <a:endParaRPr lang="en-US" dirty="0">
              <a:solidFill>
                <a:srgbClr val="C00000"/>
              </a:solidFill>
            </a:endParaRPr>
          </a:p>
          <a:p>
            <a:pPr algn="ctr">
              <a:defRPr/>
            </a:pPr>
            <a:endParaRPr lang="en-US" sz="2000" dirty="0">
              <a:solidFill>
                <a:srgbClr val="C00000"/>
              </a:solidFill>
            </a:endParaRPr>
          </a:p>
          <a:p>
            <a:pPr algn="ctr">
              <a:defRPr/>
            </a:pPr>
            <a:r>
              <a:rPr lang="en-US" sz="2000" dirty="0">
                <a:solidFill>
                  <a:srgbClr val="C00000"/>
                </a:solidFill>
              </a:rPr>
              <a:t>Ritual Partisan</a:t>
            </a:r>
          </a:p>
        </p:txBody>
      </p:sp>
      <p:sp>
        <p:nvSpPr>
          <p:cNvPr id="4" name="TextBox 3">
            <a:extLst>
              <a:ext uri="{FF2B5EF4-FFF2-40B4-BE49-F238E27FC236}">
                <a16:creationId xmlns:a16="http://schemas.microsoft.com/office/drawing/2014/main" id="{9932E8F5-C278-515B-9CE1-961C0BE61EA2}"/>
              </a:ext>
            </a:extLst>
          </p:cNvPr>
          <p:cNvSpPr txBox="1"/>
          <p:nvPr/>
        </p:nvSpPr>
        <p:spPr>
          <a:xfrm>
            <a:off x="1250950" y="144463"/>
            <a:ext cx="6813550" cy="523875"/>
          </a:xfrm>
          <a:prstGeom prst="rect">
            <a:avLst/>
          </a:prstGeom>
          <a:noFill/>
          <a:ln w="28575">
            <a:solidFill>
              <a:srgbClr val="0070C0"/>
            </a:solidFill>
          </a:ln>
        </p:spPr>
        <p:txBody>
          <a:bodyPr>
            <a:spAutoFit/>
          </a:bodyPr>
          <a:lstStyle/>
          <a:p>
            <a:pPr algn="ctr" eaLnBrk="1" hangingPunct="1">
              <a:defRPr/>
            </a:pPr>
            <a:r>
              <a:rPr lang="en-US" sz="2800" dirty="0">
                <a:solidFill>
                  <a:srgbClr val="C00000"/>
                </a:solidFill>
                <a:latin typeface="+mn-lt"/>
              </a:rPr>
              <a:t>Four Mobilization Types</a:t>
            </a:r>
          </a:p>
        </p:txBody>
      </p:sp>
      <p:sp>
        <p:nvSpPr>
          <p:cNvPr id="6" name="Rectangle: Rounded Corners 5">
            <a:extLst>
              <a:ext uri="{FF2B5EF4-FFF2-40B4-BE49-F238E27FC236}">
                <a16:creationId xmlns:a16="http://schemas.microsoft.com/office/drawing/2014/main" id="{FCAA0C84-0E2F-33CA-6038-C9699B91E3F3}"/>
              </a:ext>
            </a:extLst>
          </p:cNvPr>
          <p:cNvSpPr/>
          <p:nvPr/>
        </p:nvSpPr>
        <p:spPr>
          <a:xfrm>
            <a:off x="4648200" y="1515923"/>
            <a:ext cx="1905000" cy="1717675"/>
          </a:xfrm>
          <a:prstGeom prst="roundRect">
            <a:avLst>
              <a:gd name="adj" fmla="val 1000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a:defRPr/>
            </a:pPr>
            <a:endParaRPr lang="en-US" dirty="0">
              <a:solidFill>
                <a:srgbClr val="C00000"/>
              </a:solidFill>
            </a:endParaRPr>
          </a:p>
          <a:p>
            <a:pPr>
              <a:defRPr/>
            </a:pPr>
            <a:r>
              <a:rPr lang="en-US" dirty="0">
                <a:solidFill>
                  <a:srgbClr val="C00000"/>
                </a:solidFill>
              </a:rPr>
              <a:t>       </a:t>
            </a:r>
          </a:p>
          <a:p>
            <a:pPr>
              <a:defRPr/>
            </a:pPr>
            <a:r>
              <a:rPr lang="en-US" dirty="0">
                <a:solidFill>
                  <a:srgbClr val="C00000"/>
                </a:solidFill>
              </a:rPr>
              <a:t>       Cognitive</a:t>
            </a:r>
          </a:p>
          <a:p>
            <a:pPr algn="ctr">
              <a:defRPr/>
            </a:pPr>
            <a:r>
              <a:rPr lang="en-US" sz="2000" dirty="0">
                <a:solidFill>
                  <a:srgbClr val="C00000"/>
                </a:solidFill>
              </a:rPr>
              <a:t>Partisan</a:t>
            </a:r>
          </a:p>
        </p:txBody>
      </p:sp>
      <p:sp>
        <p:nvSpPr>
          <p:cNvPr id="7" name="Rectangle: Rounded Corners 6">
            <a:extLst>
              <a:ext uri="{FF2B5EF4-FFF2-40B4-BE49-F238E27FC236}">
                <a16:creationId xmlns:a16="http://schemas.microsoft.com/office/drawing/2014/main" id="{3E25C4F5-758F-8C0A-7B1F-A46B8ED27A79}"/>
              </a:ext>
            </a:extLst>
          </p:cNvPr>
          <p:cNvSpPr/>
          <p:nvPr/>
        </p:nvSpPr>
        <p:spPr>
          <a:xfrm>
            <a:off x="405606" y="1515924"/>
            <a:ext cx="1905000" cy="1717675"/>
          </a:xfrm>
          <a:prstGeom prst="roundRect">
            <a:avLst>
              <a:gd name="adj" fmla="val 1000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algn="ctr">
              <a:defRPr/>
            </a:pPr>
            <a:endParaRPr lang="en-US" dirty="0">
              <a:solidFill>
                <a:srgbClr val="C00000"/>
              </a:solidFill>
            </a:endParaRPr>
          </a:p>
          <a:p>
            <a:pPr algn="ctr">
              <a:defRPr/>
            </a:pPr>
            <a:endParaRPr lang="en-US" sz="2000" dirty="0">
              <a:solidFill>
                <a:srgbClr val="C00000"/>
              </a:solidFill>
            </a:endParaRPr>
          </a:p>
          <a:p>
            <a:pPr algn="ctr">
              <a:defRPr/>
            </a:pPr>
            <a:r>
              <a:rPr lang="en-US" sz="2000" dirty="0">
                <a:solidFill>
                  <a:srgbClr val="C00000"/>
                </a:solidFill>
              </a:rPr>
              <a:t>Apolitical </a:t>
            </a:r>
          </a:p>
          <a:p>
            <a:pPr algn="ctr">
              <a:defRPr/>
            </a:pPr>
            <a:r>
              <a:rPr lang="en-US" sz="2000" dirty="0">
                <a:solidFill>
                  <a:srgbClr val="C00000"/>
                </a:solidFill>
              </a:rPr>
              <a:t>Independent</a:t>
            </a:r>
          </a:p>
        </p:txBody>
      </p:sp>
      <p:sp>
        <p:nvSpPr>
          <p:cNvPr id="8" name="Rectangle: Rounded Corners 7">
            <a:extLst>
              <a:ext uri="{FF2B5EF4-FFF2-40B4-BE49-F238E27FC236}">
                <a16:creationId xmlns:a16="http://schemas.microsoft.com/office/drawing/2014/main" id="{FCFC8CAA-0066-5A42-8E49-47CB7FB29215}"/>
              </a:ext>
            </a:extLst>
          </p:cNvPr>
          <p:cNvSpPr/>
          <p:nvPr/>
        </p:nvSpPr>
        <p:spPr>
          <a:xfrm>
            <a:off x="6715157" y="1498677"/>
            <a:ext cx="1905000" cy="1719263"/>
          </a:xfrm>
          <a:prstGeom prst="roundRect">
            <a:avLst>
              <a:gd name="adj" fmla="val 1000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a:defRPr/>
            </a:pPr>
            <a:endParaRPr lang="en-US" dirty="0">
              <a:solidFill>
                <a:srgbClr val="C00000"/>
              </a:solidFill>
            </a:endParaRPr>
          </a:p>
          <a:p>
            <a:pPr>
              <a:defRPr/>
            </a:pPr>
            <a:r>
              <a:rPr lang="en-US" dirty="0">
                <a:solidFill>
                  <a:srgbClr val="C00000"/>
                </a:solidFill>
              </a:rPr>
              <a:t> </a:t>
            </a:r>
          </a:p>
          <a:p>
            <a:pPr>
              <a:defRPr/>
            </a:pPr>
            <a:r>
              <a:rPr lang="en-US" dirty="0">
                <a:solidFill>
                  <a:srgbClr val="C00000"/>
                </a:solidFill>
              </a:rPr>
              <a:t>      </a:t>
            </a:r>
            <a:r>
              <a:rPr lang="en-US" sz="2000" dirty="0" err="1">
                <a:solidFill>
                  <a:srgbClr val="C00000"/>
                </a:solidFill>
              </a:rPr>
              <a:t>Apartisan</a:t>
            </a:r>
            <a:endParaRPr lang="en-US" sz="2000" dirty="0">
              <a:solidFill>
                <a:srgbClr val="C00000"/>
              </a:solidFill>
            </a:endParaRPr>
          </a:p>
        </p:txBody>
      </p:sp>
      <p:sp>
        <p:nvSpPr>
          <p:cNvPr id="9" name="TextBox 8">
            <a:extLst>
              <a:ext uri="{FF2B5EF4-FFF2-40B4-BE49-F238E27FC236}">
                <a16:creationId xmlns:a16="http://schemas.microsoft.com/office/drawing/2014/main" id="{9CFB0398-C0D6-ADEA-A648-1BED47D56109}"/>
              </a:ext>
            </a:extLst>
          </p:cNvPr>
          <p:cNvSpPr txBox="1"/>
          <p:nvPr/>
        </p:nvSpPr>
        <p:spPr>
          <a:xfrm>
            <a:off x="533400" y="706515"/>
            <a:ext cx="7924800" cy="707886"/>
          </a:xfrm>
          <a:prstGeom prst="rect">
            <a:avLst/>
          </a:prstGeom>
          <a:solidFill>
            <a:schemeClr val="accent5">
              <a:lumMod val="20000"/>
              <a:lumOff val="80000"/>
            </a:schemeClr>
          </a:solidFill>
        </p:spPr>
        <p:txBody>
          <a:bodyPr>
            <a:spAutoFit/>
          </a:bodyPr>
          <a:lstStyle/>
          <a:p>
            <a:pPr>
              <a:defRPr/>
            </a:pPr>
            <a:r>
              <a:rPr lang="en-US" sz="2000" dirty="0">
                <a:latin typeface="+mn-lt"/>
              </a:rPr>
              <a:t>The four mobilization types differ in their level of voting and political activity, and in their reliance on party cues.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1">
            <a:extLst>
              <a:ext uri="{FF2B5EF4-FFF2-40B4-BE49-F238E27FC236}">
                <a16:creationId xmlns:a16="http://schemas.microsoft.com/office/drawing/2014/main" id="{5845EF68-4145-9D08-D2B0-0B60DD6246B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A294752-2578-481E-BB59-D4077400A532}" type="slidenum">
              <a:rPr lang="en-US" altLang="en-US" sz="1200" smtClean="0">
                <a:solidFill>
                  <a:srgbClr val="898989"/>
                </a:solidFill>
              </a:rPr>
              <a:pPr>
                <a:spcBef>
                  <a:spcPct val="0"/>
                </a:spcBef>
                <a:buFontTx/>
                <a:buNone/>
              </a:pPr>
              <a:t>13</a:t>
            </a:fld>
            <a:endParaRPr lang="en-US" altLang="en-US" sz="1200">
              <a:solidFill>
                <a:srgbClr val="898989"/>
              </a:solidFill>
            </a:endParaRPr>
          </a:p>
        </p:txBody>
      </p:sp>
      <p:graphicFrame>
        <p:nvGraphicFramePr>
          <p:cNvPr id="2" name="Chart 1">
            <a:extLst>
              <a:ext uri="{FF2B5EF4-FFF2-40B4-BE49-F238E27FC236}">
                <a16:creationId xmlns:a16="http://schemas.microsoft.com/office/drawing/2014/main" id="{36DDFDC2-D58C-BD16-C225-9DA5227E37A5}"/>
              </a:ext>
            </a:extLst>
          </p:cNvPr>
          <p:cNvGraphicFramePr/>
          <p:nvPr/>
        </p:nvGraphicFramePr>
        <p:xfrm>
          <a:off x="1485900" y="1504484"/>
          <a:ext cx="6400800" cy="471795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281CF53A-AB3B-46F5-B669-948598459662}"/>
              </a:ext>
            </a:extLst>
          </p:cNvPr>
          <p:cNvSpPr txBox="1"/>
          <p:nvPr/>
        </p:nvSpPr>
        <p:spPr>
          <a:xfrm>
            <a:off x="1250950" y="144463"/>
            <a:ext cx="6813550" cy="523875"/>
          </a:xfrm>
          <a:prstGeom prst="rect">
            <a:avLst/>
          </a:prstGeom>
          <a:noFill/>
          <a:ln w="28575">
            <a:solidFill>
              <a:srgbClr val="0070C0"/>
            </a:solidFill>
          </a:ln>
        </p:spPr>
        <p:txBody>
          <a:bodyPr>
            <a:spAutoFit/>
          </a:bodyPr>
          <a:lstStyle/>
          <a:p>
            <a:pPr algn="ctr" eaLnBrk="1" hangingPunct="1">
              <a:defRPr/>
            </a:pPr>
            <a:r>
              <a:rPr lang="en-US" sz="2800" dirty="0">
                <a:solidFill>
                  <a:srgbClr val="C00000"/>
                </a:solidFill>
                <a:latin typeface="+mn-lt"/>
              </a:rPr>
              <a:t>Volatility in Party Vote Shares</a:t>
            </a:r>
          </a:p>
        </p:txBody>
      </p:sp>
      <p:sp>
        <p:nvSpPr>
          <p:cNvPr id="4" name="TextBox 3">
            <a:extLst>
              <a:ext uri="{FF2B5EF4-FFF2-40B4-BE49-F238E27FC236}">
                <a16:creationId xmlns:a16="http://schemas.microsoft.com/office/drawing/2014/main" id="{981635A6-8C89-1DAA-F674-73A444B3FC6F}"/>
              </a:ext>
            </a:extLst>
          </p:cNvPr>
          <p:cNvSpPr txBox="1"/>
          <p:nvPr/>
        </p:nvSpPr>
        <p:spPr>
          <a:xfrm>
            <a:off x="1250950" y="762000"/>
            <a:ext cx="6826250" cy="646113"/>
          </a:xfrm>
          <a:prstGeom prst="rect">
            <a:avLst/>
          </a:prstGeom>
          <a:solidFill>
            <a:schemeClr val="accent5">
              <a:lumMod val="20000"/>
              <a:lumOff val="80000"/>
            </a:schemeClr>
          </a:solidFill>
        </p:spPr>
        <p:txBody>
          <a:bodyPr>
            <a:spAutoFit/>
          </a:bodyPr>
          <a:lstStyle/>
          <a:p>
            <a:pPr algn="ctr">
              <a:defRPr/>
            </a:pPr>
            <a:r>
              <a:rPr lang="en-US" dirty="0">
                <a:latin typeface="+mn-lt"/>
              </a:rPr>
              <a:t>One example of dealignment effects is the volatility in party vote shares between elections that have increased over time. </a:t>
            </a:r>
          </a:p>
        </p:txBody>
      </p:sp>
      <p:sp>
        <p:nvSpPr>
          <p:cNvPr id="5" name="TextBox 4">
            <a:extLst>
              <a:ext uri="{FF2B5EF4-FFF2-40B4-BE49-F238E27FC236}">
                <a16:creationId xmlns:a16="http://schemas.microsoft.com/office/drawing/2014/main" id="{F487D2AD-9F00-1656-23CD-33E992777206}"/>
              </a:ext>
            </a:extLst>
          </p:cNvPr>
          <p:cNvSpPr txBox="1"/>
          <p:nvPr/>
        </p:nvSpPr>
        <p:spPr>
          <a:xfrm>
            <a:off x="1409700" y="6119813"/>
            <a:ext cx="6324600" cy="738187"/>
          </a:xfrm>
          <a:prstGeom prst="rect">
            <a:avLst/>
          </a:prstGeom>
          <a:noFill/>
        </p:spPr>
        <p:txBody>
          <a:bodyPr>
            <a:spAutoFit/>
          </a:bodyPr>
          <a:lstStyle/>
          <a:p>
            <a:pPr>
              <a:defRPr/>
            </a:pPr>
            <a:r>
              <a:rPr lang="en-US" sz="1400" dirty="0">
                <a:latin typeface="+mn-lt"/>
              </a:rPr>
              <a:t>The results are based on all legislative elections for 21 established democracies from 1946 until 2023. The dots represent national averages by year; the line reports the five year-running average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1">
            <a:extLst>
              <a:ext uri="{FF2B5EF4-FFF2-40B4-BE49-F238E27FC236}">
                <a16:creationId xmlns:a16="http://schemas.microsoft.com/office/drawing/2014/main" id="{DD399F3C-BCCB-15BB-720E-A6C6E158178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871BC14-EE7B-48F0-B025-D8116573E716}" type="slidenum">
              <a:rPr lang="en-US" altLang="en-US" sz="1200" smtClean="0">
                <a:solidFill>
                  <a:srgbClr val="898989"/>
                </a:solidFill>
              </a:rPr>
              <a:pPr>
                <a:spcBef>
                  <a:spcPct val="0"/>
                </a:spcBef>
                <a:buFontTx/>
                <a:buNone/>
              </a:pPr>
              <a:t>14</a:t>
            </a:fld>
            <a:endParaRPr lang="en-US" altLang="en-US" sz="1200">
              <a:solidFill>
                <a:srgbClr val="898989"/>
              </a:solidFill>
            </a:endParaRPr>
          </a:p>
        </p:txBody>
      </p:sp>
      <p:sp>
        <p:nvSpPr>
          <p:cNvPr id="3" name="TextBox 2">
            <a:extLst>
              <a:ext uri="{FF2B5EF4-FFF2-40B4-BE49-F238E27FC236}">
                <a16:creationId xmlns:a16="http://schemas.microsoft.com/office/drawing/2014/main" id="{CE430FD2-0EFE-CF1D-FE19-1A89209B4B92}"/>
              </a:ext>
            </a:extLst>
          </p:cNvPr>
          <p:cNvSpPr txBox="1"/>
          <p:nvPr/>
        </p:nvSpPr>
        <p:spPr>
          <a:xfrm>
            <a:off x="1044575" y="136525"/>
            <a:ext cx="7054850" cy="523875"/>
          </a:xfrm>
          <a:prstGeom prst="rect">
            <a:avLst/>
          </a:prstGeom>
          <a:noFill/>
          <a:ln w="28575">
            <a:solidFill>
              <a:srgbClr val="0070C0"/>
            </a:solidFill>
          </a:ln>
        </p:spPr>
        <p:txBody>
          <a:bodyPr>
            <a:spAutoFit/>
          </a:bodyPr>
          <a:lstStyle/>
          <a:p>
            <a:pPr algn="ctr" eaLnBrk="1" hangingPunct="1">
              <a:defRPr/>
            </a:pPr>
            <a:r>
              <a:rPr lang="en-US" sz="2800" dirty="0">
                <a:solidFill>
                  <a:srgbClr val="C00000"/>
                </a:solidFill>
                <a:latin typeface="+mn-lt"/>
              </a:rPr>
              <a:t>Other Potential Consequences of Dealignment</a:t>
            </a:r>
          </a:p>
        </p:txBody>
      </p:sp>
      <p:sp>
        <p:nvSpPr>
          <p:cNvPr id="7" name="Rectangle: Rounded Corners 6">
            <a:extLst>
              <a:ext uri="{FF2B5EF4-FFF2-40B4-BE49-F238E27FC236}">
                <a16:creationId xmlns:a16="http://schemas.microsoft.com/office/drawing/2014/main" id="{F6A88CA8-9913-61D8-C0A6-221D4837ED1C}"/>
              </a:ext>
            </a:extLst>
          </p:cNvPr>
          <p:cNvSpPr/>
          <p:nvPr/>
        </p:nvSpPr>
        <p:spPr>
          <a:xfrm>
            <a:off x="1304925" y="1296988"/>
            <a:ext cx="6705600" cy="9112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lang="en-US" sz="2000" dirty="0"/>
              <a:t>Partisan dealignment is paralleled by declining voter turnout and participate in election campaigns (see Chapter 3)</a:t>
            </a:r>
          </a:p>
        </p:txBody>
      </p:sp>
      <p:sp>
        <p:nvSpPr>
          <p:cNvPr id="9" name="Rectangle: Rounded Corners 8">
            <a:extLst>
              <a:ext uri="{FF2B5EF4-FFF2-40B4-BE49-F238E27FC236}">
                <a16:creationId xmlns:a16="http://schemas.microsoft.com/office/drawing/2014/main" id="{482D3650-3BDB-A9BF-C9ED-490B58EB22B1}"/>
              </a:ext>
            </a:extLst>
          </p:cNvPr>
          <p:cNvSpPr/>
          <p:nvPr/>
        </p:nvSpPr>
        <p:spPr>
          <a:xfrm>
            <a:off x="1304925" y="2289175"/>
            <a:ext cx="6705600" cy="50006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lang="en-US" sz="2000" dirty="0"/>
              <a:t>Issues may become more central to voter decisions.</a:t>
            </a:r>
          </a:p>
        </p:txBody>
      </p:sp>
      <p:sp>
        <p:nvSpPr>
          <p:cNvPr id="10" name="Rectangle: Rounded Corners 9">
            <a:extLst>
              <a:ext uri="{FF2B5EF4-FFF2-40B4-BE49-F238E27FC236}">
                <a16:creationId xmlns:a16="http://schemas.microsoft.com/office/drawing/2014/main" id="{DEDE5B5F-F4FF-E352-C454-E47084FCA876}"/>
              </a:ext>
            </a:extLst>
          </p:cNvPr>
          <p:cNvSpPr/>
          <p:nvPr/>
        </p:nvSpPr>
        <p:spPr>
          <a:xfrm>
            <a:off x="1304925" y="2859088"/>
            <a:ext cx="6705600" cy="10271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lang="en-US" sz="2000" dirty="0"/>
              <a:t>Campaigns are more likely to matter more because fewer voters base their choices on standing partisan predispositions, and voters are beginning to choose.</a:t>
            </a:r>
          </a:p>
        </p:txBody>
      </p:sp>
      <p:sp>
        <p:nvSpPr>
          <p:cNvPr id="11" name="Rectangle: Rounded Corners 10">
            <a:extLst>
              <a:ext uri="{FF2B5EF4-FFF2-40B4-BE49-F238E27FC236}">
                <a16:creationId xmlns:a16="http://schemas.microsoft.com/office/drawing/2014/main" id="{310D340D-D465-5CDA-009D-5F2A24F9E246}"/>
              </a:ext>
            </a:extLst>
          </p:cNvPr>
          <p:cNvSpPr/>
          <p:nvPr/>
        </p:nvSpPr>
        <p:spPr>
          <a:xfrm>
            <a:off x="1295400" y="3987800"/>
            <a:ext cx="6705600" cy="78105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lang="en-US" sz="2000" dirty="0"/>
              <a:t>However, parties may come and go with the political tides, making it hard to hold  parties responsible for past actions.</a:t>
            </a:r>
          </a:p>
        </p:txBody>
      </p:sp>
      <p:sp>
        <p:nvSpPr>
          <p:cNvPr id="2" name="Rectangle: Rounded Corners 1">
            <a:extLst>
              <a:ext uri="{FF2B5EF4-FFF2-40B4-BE49-F238E27FC236}">
                <a16:creationId xmlns:a16="http://schemas.microsoft.com/office/drawing/2014/main" id="{C0C9D7D3-F289-365B-BBDB-95317FE30632}"/>
              </a:ext>
            </a:extLst>
          </p:cNvPr>
          <p:cNvSpPr/>
          <p:nvPr/>
        </p:nvSpPr>
        <p:spPr>
          <a:xfrm>
            <a:off x="1304925" y="4868863"/>
            <a:ext cx="6705600" cy="78105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lang="en-US" sz="2000" dirty="0"/>
              <a:t>Candidate-centered politics may increase, diminishing the benefits of responsible party government.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1">
            <a:extLst>
              <a:ext uri="{FF2B5EF4-FFF2-40B4-BE49-F238E27FC236}">
                <a16:creationId xmlns:a16="http://schemas.microsoft.com/office/drawing/2014/main" id="{62418525-E13F-7F5C-672A-B2C40839485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ADC7B36-34F0-4C09-AB84-8CD92DD9A274}" type="slidenum">
              <a:rPr lang="en-US" altLang="en-US" sz="1200" smtClean="0">
                <a:solidFill>
                  <a:srgbClr val="898989"/>
                </a:solidFill>
              </a:rPr>
              <a:pPr>
                <a:spcBef>
                  <a:spcPct val="0"/>
                </a:spcBef>
                <a:buFontTx/>
                <a:buNone/>
              </a:pPr>
              <a:t>15</a:t>
            </a:fld>
            <a:endParaRPr lang="en-US" altLang="en-US" sz="1200">
              <a:solidFill>
                <a:srgbClr val="898989"/>
              </a:solidFill>
            </a:endParaRPr>
          </a:p>
        </p:txBody>
      </p:sp>
      <p:sp>
        <p:nvSpPr>
          <p:cNvPr id="18435" name="TextBox 2">
            <a:extLst>
              <a:ext uri="{FF2B5EF4-FFF2-40B4-BE49-F238E27FC236}">
                <a16:creationId xmlns:a16="http://schemas.microsoft.com/office/drawing/2014/main" id="{F4755A93-93E8-BAB0-6320-B4472C3B0EA4}"/>
              </a:ext>
            </a:extLst>
          </p:cNvPr>
          <p:cNvSpPr txBox="1">
            <a:spLocks noChangeArrowheads="1"/>
          </p:cNvSpPr>
          <p:nvPr/>
        </p:nvSpPr>
        <p:spPr bwMode="auto">
          <a:xfrm>
            <a:off x="1828800" y="2120949"/>
            <a:ext cx="5638800" cy="3077766"/>
          </a:xfrm>
          <a:prstGeom prst="rect">
            <a:avLst/>
          </a:prstGeom>
          <a:noFill/>
          <a:ln w="381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200" dirty="0">
              <a:latin typeface="+mn-lt"/>
            </a:endParaRPr>
          </a:p>
          <a:p>
            <a:pPr algn="ctr">
              <a:spcBef>
                <a:spcPct val="0"/>
              </a:spcBef>
              <a:buFontTx/>
              <a:buNone/>
            </a:pPr>
            <a:r>
              <a:rPr lang="en-US" altLang="en-US" sz="2200" dirty="0">
                <a:latin typeface="+mn-lt"/>
              </a:rPr>
              <a:t>Which pattern of mobilization depicted in this chapter fits you best? </a:t>
            </a:r>
          </a:p>
          <a:p>
            <a:pPr algn="ctr">
              <a:spcBef>
                <a:spcPct val="0"/>
              </a:spcBef>
              <a:buFontTx/>
              <a:buNone/>
            </a:pPr>
            <a:r>
              <a:rPr lang="en-US" altLang="en-US" sz="2200" dirty="0">
                <a:latin typeface="+mn-lt"/>
              </a:rPr>
              <a:t>Are you an </a:t>
            </a:r>
            <a:r>
              <a:rPr lang="en-US" altLang="en-US" sz="2200" dirty="0" err="1">
                <a:latin typeface="+mn-lt"/>
              </a:rPr>
              <a:t>apartisan</a:t>
            </a:r>
            <a:r>
              <a:rPr lang="en-US" altLang="en-US" sz="2200" dirty="0">
                <a:latin typeface="+mn-lt"/>
              </a:rPr>
              <a:t>, an apolitical independent, a cognitive partisan, or a ritual partisan?</a:t>
            </a:r>
          </a:p>
          <a:p>
            <a:pPr algn="ctr">
              <a:spcBef>
                <a:spcPct val="0"/>
              </a:spcBef>
              <a:buFontTx/>
              <a:buNone/>
            </a:pPr>
            <a:endParaRPr lang="en-US" altLang="en-US" sz="2200" dirty="0">
              <a:latin typeface="+mn-lt"/>
            </a:endParaRPr>
          </a:p>
          <a:p>
            <a:pPr algn="ctr">
              <a:spcBef>
                <a:spcPct val="0"/>
              </a:spcBef>
              <a:buFontTx/>
              <a:buNone/>
            </a:pPr>
            <a:r>
              <a:rPr lang="en-US" altLang="en-US" sz="2200" dirty="0">
                <a:latin typeface="+mn-lt"/>
              </a:rPr>
              <a:t>What are the benefits and drawbacks of this pattern of mobilization?</a:t>
            </a:r>
          </a:p>
          <a:p>
            <a:pPr>
              <a:spcBef>
                <a:spcPct val="0"/>
              </a:spcBef>
              <a:buFontTx/>
              <a:buNone/>
            </a:pPr>
            <a:endParaRPr lang="en-US" altLang="en-US" sz="1800" dirty="0">
              <a:latin typeface="Arial" panose="020B0604020202020204" pitchFamily="34" charset="0"/>
            </a:endParaRPr>
          </a:p>
        </p:txBody>
      </p:sp>
      <p:sp>
        <p:nvSpPr>
          <p:cNvPr id="2" name="TextBox 2">
            <a:extLst>
              <a:ext uri="{FF2B5EF4-FFF2-40B4-BE49-F238E27FC236}">
                <a16:creationId xmlns:a16="http://schemas.microsoft.com/office/drawing/2014/main" id="{461F6465-7CE2-15EB-9CE1-9676234DCE25}"/>
              </a:ext>
            </a:extLst>
          </p:cNvPr>
          <p:cNvSpPr txBox="1">
            <a:spLocks noChangeArrowheads="1"/>
          </p:cNvSpPr>
          <p:nvPr/>
        </p:nvSpPr>
        <p:spPr bwMode="auto">
          <a:xfrm>
            <a:off x="1828800" y="1092200"/>
            <a:ext cx="5638800" cy="523220"/>
          </a:xfrm>
          <a:prstGeom prst="rect">
            <a:avLst/>
          </a:prstGeom>
          <a:noFill/>
          <a:ln w="381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dirty="0">
                <a:solidFill>
                  <a:srgbClr val="C00000"/>
                </a:solidFill>
                <a:latin typeface="Swiss721BT-Medium"/>
              </a:rPr>
              <a:t>A Thought Experiment</a:t>
            </a:r>
            <a:endParaRPr lang="en-US" altLang="en-US" sz="1800" dirty="0">
              <a:latin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7487D-4227-1724-75B3-573D60D065EF}"/>
            </a:ext>
          </a:extLst>
        </p:cNvPr>
        <p:cNvGrpSpPr/>
        <p:nvPr/>
      </p:nvGrpSpPr>
      <p:grpSpPr>
        <a:xfrm>
          <a:off x="0" y="0"/>
          <a:ext cx="0" cy="0"/>
          <a:chOff x="0" y="0"/>
          <a:chExt cx="0" cy="0"/>
        </a:xfrm>
      </p:grpSpPr>
      <p:sp>
        <p:nvSpPr>
          <p:cNvPr id="23554" name="Rectangle 2">
            <a:extLst>
              <a:ext uri="{FF2B5EF4-FFF2-40B4-BE49-F238E27FC236}">
                <a16:creationId xmlns:a16="http://schemas.microsoft.com/office/drawing/2014/main" id="{599AA799-E948-D81B-7CA2-F6C724C3D9C6}"/>
              </a:ext>
            </a:extLst>
          </p:cNvPr>
          <p:cNvSpPr>
            <a:spLocks noGrp="1" noChangeArrowheads="1"/>
          </p:cNvSpPr>
          <p:nvPr>
            <p:ph type="ctrTitle"/>
          </p:nvPr>
        </p:nvSpPr>
        <p:spPr>
          <a:xfrm>
            <a:off x="762000" y="533400"/>
            <a:ext cx="7772400" cy="1470025"/>
          </a:xfrm>
        </p:spPr>
        <p:txBody>
          <a:bodyPr/>
          <a:lstStyle/>
          <a:p>
            <a:pPr eaLnBrk="1" hangingPunct="1"/>
            <a:r>
              <a:rPr lang="en-US" altLang="en-US" sz="2800" dirty="0">
                <a:solidFill>
                  <a:srgbClr val="C00000"/>
                </a:solidFill>
              </a:rPr>
              <a:t>The End</a:t>
            </a:r>
          </a:p>
        </p:txBody>
      </p:sp>
      <p:sp>
        <p:nvSpPr>
          <p:cNvPr id="3" name="Slide Number Placeholder 2">
            <a:extLst>
              <a:ext uri="{FF2B5EF4-FFF2-40B4-BE49-F238E27FC236}">
                <a16:creationId xmlns:a16="http://schemas.microsoft.com/office/drawing/2014/main" id="{DB7560B7-7B40-189D-DB2F-2C5B8402BA1B}"/>
              </a:ext>
            </a:extLst>
          </p:cNvPr>
          <p:cNvSpPr>
            <a:spLocks noGrp="1"/>
          </p:cNvSpPr>
          <p:nvPr>
            <p:ph type="sldNum" sz="quarter" idx="12"/>
          </p:nvPr>
        </p:nvSpPr>
        <p:spPr/>
        <p:txBody>
          <a:bodyPr/>
          <a:lstStyle/>
          <a:p>
            <a:pPr>
              <a:defRPr/>
            </a:pPr>
            <a:fld id="{41F8D8C4-A5B5-4F64-B8F4-965ED6D1EF6C}" type="slidenum">
              <a:rPr lang="en-US" altLang="en-US" smtClean="0"/>
              <a:pPr>
                <a:defRPr/>
              </a:pPr>
              <a:t>16</a:t>
            </a:fld>
            <a:endParaRPr lang="en-US" altLang="en-US"/>
          </a:p>
        </p:txBody>
      </p:sp>
    </p:spTree>
    <p:extLst>
      <p:ext uri="{BB962C8B-B14F-4D97-AF65-F5344CB8AC3E}">
        <p14:creationId xmlns:p14="http://schemas.microsoft.com/office/powerpoint/2010/main" val="2206292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C0FF0A-E913-3C7D-5394-CA5372D287D6}"/>
              </a:ext>
            </a:extLst>
          </p:cNvPr>
          <p:cNvSpPr txBox="1"/>
          <p:nvPr/>
        </p:nvSpPr>
        <p:spPr>
          <a:xfrm>
            <a:off x="1066800" y="762000"/>
            <a:ext cx="6889750" cy="708025"/>
          </a:xfrm>
          <a:prstGeom prst="rect">
            <a:avLst/>
          </a:prstGeom>
          <a:solidFill>
            <a:schemeClr val="accent5">
              <a:lumMod val="20000"/>
              <a:lumOff val="80000"/>
            </a:schemeClr>
          </a:solidFill>
        </p:spPr>
        <p:txBody>
          <a:bodyPr>
            <a:spAutoFit/>
          </a:bodyPr>
          <a:lstStyle/>
          <a:p>
            <a:pPr eaLnBrk="1" hangingPunct="1">
              <a:defRPr/>
            </a:pPr>
            <a:r>
              <a:rPr lang="en-US" sz="2000" dirty="0">
                <a:latin typeface="+mn-lt"/>
              </a:rPr>
              <a:t>This figure shows how broad social and psychological elements gradually become focused and specific, leading to voting choice.</a:t>
            </a:r>
          </a:p>
        </p:txBody>
      </p:sp>
      <p:pic>
        <p:nvPicPr>
          <p:cNvPr id="4099" name="Picture 4">
            <a:extLst>
              <a:ext uri="{FF2B5EF4-FFF2-40B4-BE49-F238E27FC236}">
                <a16:creationId xmlns:a16="http://schemas.microsoft.com/office/drawing/2014/main" id="{34D6E477-B633-8115-9A9E-417B7F0313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00" y="1470025"/>
            <a:ext cx="7366000" cy="500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Slide Number Placeholder 3">
            <a:extLst>
              <a:ext uri="{FF2B5EF4-FFF2-40B4-BE49-F238E27FC236}">
                <a16:creationId xmlns:a16="http://schemas.microsoft.com/office/drawing/2014/main" id="{420454D0-8DB7-7AF1-296A-D683904A828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AFBCC2A-5757-4020-AFA7-A0DC3602524F}" type="slidenum">
              <a:rPr lang="en-US" altLang="en-US" sz="1200" smtClean="0">
                <a:solidFill>
                  <a:srgbClr val="898989"/>
                </a:solidFill>
              </a:rPr>
              <a:pPr>
                <a:spcBef>
                  <a:spcPct val="0"/>
                </a:spcBef>
                <a:buFontTx/>
                <a:buNone/>
              </a:pPr>
              <a:t>2</a:t>
            </a:fld>
            <a:endParaRPr lang="en-US" altLang="en-US" sz="1200">
              <a:solidFill>
                <a:srgbClr val="898989"/>
              </a:solidFill>
            </a:endParaRPr>
          </a:p>
        </p:txBody>
      </p:sp>
      <p:sp>
        <p:nvSpPr>
          <p:cNvPr id="7" name="TextBox 6">
            <a:extLst>
              <a:ext uri="{FF2B5EF4-FFF2-40B4-BE49-F238E27FC236}">
                <a16:creationId xmlns:a16="http://schemas.microsoft.com/office/drawing/2014/main" id="{5E922439-6889-B92E-4A04-F60B818B44E6}"/>
              </a:ext>
            </a:extLst>
          </p:cNvPr>
          <p:cNvSpPr txBox="1"/>
          <p:nvPr/>
        </p:nvSpPr>
        <p:spPr>
          <a:xfrm>
            <a:off x="1143000" y="169863"/>
            <a:ext cx="6813550" cy="523875"/>
          </a:xfrm>
          <a:prstGeom prst="rect">
            <a:avLst/>
          </a:prstGeom>
          <a:noFill/>
          <a:ln w="28575">
            <a:solidFill>
              <a:srgbClr val="0070C0"/>
            </a:solidFill>
          </a:ln>
        </p:spPr>
        <p:txBody>
          <a:bodyPr>
            <a:spAutoFit/>
          </a:bodyPr>
          <a:lstStyle/>
          <a:p>
            <a:pPr algn="ctr" eaLnBrk="1" hangingPunct="1">
              <a:defRPr/>
            </a:pPr>
            <a:r>
              <a:rPr lang="en-US" sz="2800" dirty="0">
                <a:solidFill>
                  <a:srgbClr val="C00000"/>
                </a:solidFill>
                <a:latin typeface="+mn-lt"/>
              </a:rPr>
              <a:t>The Social-Psychological Model of Voting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492724F1-B840-9A85-AFF2-B5CF6D596E9A}"/>
              </a:ext>
            </a:extLst>
          </p:cNvPr>
          <p:cNvSpPr/>
          <p:nvPr/>
        </p:nvSpPr>
        <p:spPr>
          <a:xfrm>
            <a:off x="1274763" y="4724400"/>
            <a:ext cx="6705600" cy="9906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eaLnBrk="1">
              <a:defRPr/>
            </a:pPr>
            <a:r>
              <a:rPr lang="en-GB" sz="2000" dirty="0"/>
              <a:t>The factors on the left are </a:t>
            </a:r>
            <a:r>
              <a:rPr lang="en-GB" sz="2000" i="1" dirty="0"/>
              <a:t>conditions of society,</a:t>
            </a:r>
            <a:r>
              <a:rPr lang="en-GB" sz="2000" dirty="0"/>
              <a:t> and then groups; the factors on the right are considerations made by the </a:t>
            </a:r>
            <a:r>
              <a:rPr lang="en-GB" sz="2000" i="1" dirty="0"/>
              <a:t>individual voter.</a:t>
            </a:r>
            <a:endParaRPr lang="en-US" sz="2000" dirty="0"/>
          </a:p>
        </p:txBody>
      </p:sp>
      <p:sp>
        <p:nvSpPr>
          <p:cNvPr id="4" name="Rectangle: Rounded Corners 3">
            <a:extLst>
              <a:ext uri="{FF2B5EF4-FFF2-40B4-BE49-F238E27FC236}">
                <a16:creationId xmlns:a16="http://schemas.microsoft.com/office/drawing/2014/main" id="{94F7FE85-1B4E-DA51-DC7D-59C1AFCAA01E}"/>
              </a:ext>
            </a:extLst>
          </p:cNvPr>
          <p:cNvSpPr/>
          <p:nvPr/>
        </p:nvSpPr>
        <p:spPr>
          <a:xfrm>
            <a:off x="1265238" y="2339975"/>
            <a:ext cx="6705600" cy="9906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eaLnBrk="1" hangingPunct="1">
              <a:defRPr/>
            </a:pPr>
            <a:r>
              <a:rPr lang="en-US" sz="2000" dirty="0"/>
              <a:t>The wide end of the funnel represents social conditions that structure political conflict; attention shifts to explicitly more political factors as we move through the funnel. </a:t>
            </a:r>
          </a:p>
        </p:txBody>
      </p:sp>
      <p:sp>
        <p:nvSpPr>
          <p:cNvPr id="5" name="Rectangle: Rounded Corners 4">
            <a:extLst>
              <a:ext uri="{FF2B5EF4-FFF2-40B4-BE49-F238E27FC236}">
                <a16:creationId xmlns:a16="http://schemas.microsoft.com/office/drawing/2014/main" id="{3439EF07-6660-AE0A-3334-E6DEB1D8BCC6}"/>
              </a:ext>
            </a:extLst>
          </p:cNvPr>
          <p:cNvSpPr/>
          <p:nvPr/>
        </p:nvSpPr>
        <p:spPr>
          <a:xfrm>
            <a:off x="1265238" y="3578225"/>
            <a:ext cx="6705600"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eaLnBrk="1">
              <a:defRPr/>
            </a:pPr>
            <a:r>
              <a:rPr lang="en-GB" sz="2000" dirty="0"/>
              <a:t>The factors on the left of the figure are temporally </a:t>
            </a:r>
            <a:r>
              <a:rPr lang="en-GB" sz="2000" i="1" dirty="0"/>
              <a:t>distant</a:t>
            </a:r>
            <a:r>
              <a:rPr lang="en-GB" sz="2000" dirty="0"/>
              <a:t> from the voting decision; the factors on the right are more </a:t>
            </a:r>
            <a:r>
              <a:rPr lang="en-GB" sz="2000" i="1" dirty="0"/>
              <a:t>proximate</a:t>
            </a:r>
            <a:r>
              <a:rPr lang="en-GB" sz="2000" dirty="0"/>
              <a:t> to voting choice. </a:t>
            </a:r>
            <a:endParaRPr lang="en-US" sz="2000" dirty="0"/>
          </a:p>
        </p:txBody>
      </p:sp>
      <p:sp>
        <p:nvSpPr>
          <p:cNvPr id="6" name="Rectangle: Rounded Corners 5">
            <a:extLst>
              <a:ext uri="{FF2B5EF4-FFF2-40B4-BE49-F238E27FC236}">
                <a16:creationId xmlns:a16="http://schemas.microsoft.com/office/drawing/2014/main" id="{4D3ECD36-E9DC-19E3-5421-C8BF11AE16FF}"/>
              </a:ext>
            </a:extLst>
          </p:cNvPr>
          <p:cNvSpPr/>
          <p:nvPr/>
        </p:nvSpPr>
        <p:spPr>
          <a:xfrm>
            <a:off x="1274763" y="1193800"/>
            <a:ext cx="6705600"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eaLnBrk="1" hangingPunct="1">
              <a:defRPr/>
            </a:pPr>
            <a:r>
              <a:rPr lang="en-US" sz="2000" dirty="0"/>
              <a:t>The funnel of causality connects the various elements—either distant or proximate, or societal versus individual—that influence voting choice</a:t>
            </a:r>
          </a:p>
        </p:txBody>
      </p:sp>
      <p:sp>
        <p:nvSpPr>
          <p:cNvPr id="5126" name="Slide Number Placeholder 1">
            <a:extLst>
              <a:ext uri="{FF2B5EF4-FFF2-40B4-BE49-F238E27FC236}">
                <a16:creationId xmlns:a16="http://schemas.microsoft.com/office/drawing/2014/main" id="{51389136-5130-EF63-9881-76AD4E17FED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6D84D6E-671D-45C0-B0C2-A39723FFD3AD}" type="slidenum">
              <a:rPr lang="en-US" altLang="en-US" sz="1200" smtClean="0">
                <a:solidFill>
                  <a:srgbClr val="898989"/>
                </a:solidFill>
              </a:rPr>
              <a:pPr>
                <a:spcBef>
                  <a:spcPct val="0"/>
                </a:spcBef>
                <a:buFontTx/>
                <a:buNone/>
              </a:pPr>
              <a:t>3</a:t>
            </a:fld>
            <a:endParaRPr lang="en-US" altLang="en-US" sz="1200">
              <a:solidFill>
                <a:srgbClr val="898989"/>
              </a:solidFill>
            </a:endParaRPr>
          </a:p>
        </p:txBody>
      </p:sp>
      <p:sp>
        <p:nvSpPr>
          <p:cNvPr id="2" name="TextBox 1">
            <a:extLst>
              <a:ext uri="{FF2B5EF4-FFF2-40B4-BE49-F238E27FC236}">
                <a16:creationId xmlns:a16="http://schemas.microsoft.com/office/drawing/2014/main" id="{4D9575E7-10C2-A8B0-006C-F10D362ADB9C}"/>
              </a:ext>
            </a:extLst>
          </p:cNvPr>
          <p:cNvSpPr txBox="1"/>
          <p:nvPr/>
        </p:nvSpPr>
        <p:spPr>
          <a:xfrm>
            <a:off x="1295400" y="322263"/>
            <a:ext cx="6675438" cy="523875"/>
          </a:xfrm>
          <a:prstGeom prst="rect">
            <a:avLst/>
          </a:prstGeom>
          <a:noFill/>
          <a:ln w="28575">
            <a:solidFill>
              <a:srgbClr val="0070C0"/>
            </a:solidFill>
          </a:ln>
        </p:spPr>
        <p:txBody>
          <a:bodyPr>
            <a:spAutoFit/>
          </a:bodyPr>
          <a:lstStyle/>
          <a:p>
            <a:pPr algn="ctr" eaLnBrk="1" hangingPunct="1">
              <a:defRPr/>
            </a:pPr>
            <a:r>
              <a:rPr lang="en-US" sz="2800" dirty="0">
                <a:solidFill>
                  <a:srgbClr val="C00000"/>
                </a:solidFill>
                <a:latin typeface="+mn-lt"/>
              </a:rPr>
              <a:t>The Funnel of Causality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81AC1A-E723-FEEF-2A56-E7053E0E2C05}"/>
              </a:ext>
            </a:extLst>
          </p:cNvPr>
          <p:cNvSpPr txBox="1"/>
          <p:nvPr/>
        </p:nvSpPr>
        <p:spPr>
          <a:xfrm>
            <a:off x="533400" y="169863"/>
            <a:ext cx="7924800" cy="523875"/>
          </a:xfrm>
          <a:prstGeom prst="rect">
            <a:avLst/>
          </a:prstGeom>
          <a:noFill/>
          <a:ln w="28575">
            <a:solidFill>
              <a:srgbClr val="0070C0"/>
            </a:solidFill>
          </a:ln>
        </p:spPr>
        <p:txBody>
          <a:bodyPr>
            <a:spAutoFit/>
          </a:bodyPr>
          <a:lstStyle/>
          <a:p>
            <a:pPr algn="ctr" eaLnBrk="1" hangingPunct="1">
              <a:defRPr/>
            </a:pPr>
            <a:r>
              <a:rPr lang="en-US" sz="2800" dirty="0">
                <a:solidFill>
                  <a:srgbClr val="C00000"/>
                </a:solidFill>
                <a:latin typeface="+mn-lt"/>
              </a:rPr>
              <a:t>Party Identification</a:t>
            </a:r>
          </a:p>
        </p:txBody>
      </p:sp>
      <p:sp>
        <p:nvSpPr>
          <p:cNvPr id="3" name="TextBox 2">
            <a:extLst>
              <a:ext uri="{FF2B5EF4-FFF2-40B4-BE49-F238E27FC236}">
                <a16:creationId xmlns:a16="http://schemas.microsoft.com/office/drawing/2014/main" id="{2DCDB7C8-61CA-A8DE-92D5-D2ECC5F71369}"/>
              </a:ext>
            </a:extLst>
          </p:cNvPr>
          <p:cNvSpPr txBox="1"/>
          <p:nvPr/>
        </p:nvSpPr>
        <p:spPr>
          <a:xfrm>
            <a:off x="533400" y="4289933"/>
            <a:ext cx="7924800" cy="2246313"/>
          </a:xfrm>
          <a:prstGeom prst="rect">
            <a:avLst/>
          </a:prstGeom>
          <a:noFill/>
        </p:spPr>
        <p:txBody>
          <a:bodyPr wrap="square">
            <a:spAutoFit/>
          </a:bodyPr>
          <a:lstStyle/>
          <a:p>
            <a:pPr eaLnBrk="1" hangingPunct="1">
              <a:defRPr/>
            </a:pPr>
            <a:r>
              <a:rPr lang="en-US" sz="2000" dirty="0">
                <a:latin typeface="+mn-lt"/>
              </a:rPr>
              <a:t>“Few factors are of greater importance for our national elections than the lasting attachment of tens of millions of Americans to one of the parties. These loyalties establish a basic division of electoral strength within which the competition of particular campaigns takes place. And they are an important factor in ensuring the stability of the party system itself. ... The strength and direction of party identification are of central importance in accounting for attitude and behavior” Campbell et al. 1960, 121.</a:t>
            </a:r>
          </a:p>
        </p:txBody>
      </p:sp>
      <p:sp>
        <p:nvSpPr>
          <p:cNvPr id="7172" name="TextBox 3">
            <a:extLst>
              <a:ext uri="{FF2B5EF4-FFF2-40B4-BE49-F238E27FC236}">
                <a16:creationId xmlns:a16="http://schemas.microsoft.com/office/drawing/2014/main" id="{B74951BE-C0B0-C602-C6A7-5013CDAFE56D}"/>
              </a:ext>
            </a:extLst>
          </p:cNvPr>
          <p:cNvSpPr txBox="1">
            <a:spLocks noChangeArrowheads="1"/>
          </p:cNvSpPr>
          <p:nvPr/>
        </p:nvSpPr>
        <p:spPr bwMode="auto">
          <a:xfrm>
            <a:off x="496824" y="1654874"/>
            <a:ext cx="783748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dirty="0">
                <a:latin typeface="+mn-lt"/>
              </a:rPr>
              <a:t>The first American National Election Studies found many voters begin each election having already decided on their party preference. These loyalties are a central part of an individual’s belief system and provide a source of political cues for other attitudes and behaviors.</a:t>
            </a:r>
          </a:p>
        </p:txBody>
      </p:sp>
      <p:sp>
        <p:nvSpPr>
          <p:cNvPr id="7173" name="TextBox 4">
            <a:extLst>
              <a:ext uri="{FF2B5EF4-FFF2-40B4-BE49-F238E27FC236}">
                <a16:creationId xmlns:a16="http://schemas.microsoft.com/office/drawing/2014/main" id="{E64B58F3-51E7-FECC-6873-1A8C2A635955}"/>
              </a:ext>
            </a:extLst>
          </p:cNvPr>
          <p:cNvSpPr txBox="1">
            <a:spLocks noChangeArrowheads="1"/>
          </p:cNvSpPr>
          <p:nvPr/>
        </p:nvSpPr>
        <p:spPr bwMode="auto">
          <a:xfrm>
            <a:off x="508000" y="3111310"/>
            <a:ext cx="7924800" cy="1015663"/>
          </a:xfrm>
          <a:prstGeom prst="rect">
            <a:avLst/>
          </a:prstGeom>
          <a:solidFill>
            <a:schemeClr val="accent1">
              <a:lumMod val="20000"/>
              <a:lumOff val="80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dirty="0">
                <a:latin typeface="+mn-lt"/>
              </a:rPr>
              <a:t>University of Michigan researchers described these partisan loyalties as a sense of </a:t>
            </a:r>
            <a:r>
              <a:rPr lang="en-US" altLang="en-US" sz="2000" i="1" dirty="0">
                <a:latin typeface="+mn-lt"/>
              </a:rPr>
              <a:t>party identification </a:t>
            </a:r>
            <a:r>
              <a:rPr lang="en-US" altLang="en-US" sz="2000" dirty="0">
                <a:latin typeface="+mn-lt"/>
              </a:rPr>
              <a:t>(PID). They maintained that PID is a long-term, affective, psychological identification with one’s preferred political party </a:t>
            </a:r>
          </a:p>
        </p:txBody>
      </p:sp>
      <p:sp>
        <p:nvSpPr>
          <p:cNvPr id="6" name="TextBox 5">
            <a:extLst>
              <a:ext uri="{FF2B5EF4-FFF2-40B4-BE49-F238E27FC236}">
                <a16:creationId xmlns:a16="http://schemas.microsoft.com/office/drawing/2014/main" id="{C3C4CA6A-C8E5-CA26-3FAB-BEF1801C47CF}"/>
              </a:ext>
            </a:extLst>
          </p:cNvPr>
          <p:cNvSpPr txBox="1"/>
          <p:nvPr/>
        </p:nvSpPr>
        <p:spPr>
          <a:xfrm>
            <a:off x="508000" y="752475"/>
            <a:ext cx="7924800" cy="646113"/>
          </a:xfrm>
          <a:prstGeom prst="rect">
            <a:avLst/>
          </a:prstGeom>
          <a:solidFill>
            <a:schemeClr val="accent5">
              <a:lumMod val="20000"/>
              <a:lumOff val="80000"/>
            </a:schemeClr>
          </a:solidFill>
        </p:spPr>
        <p:txBody>
          <a:bodyPr>
            <a:spAutoFit/>
          </a:bodyPr>
          <a:lstStyle/>
          <a:p>
            <a:pPr eaLnBrk="1" hangingPunct="1">
              <a:defRPr/>
            </a:pPr>
            <a:r>
              <a:rPr lang="en-US" dirty="0"/>
              <a:t>A long-term attachment to a political party is the cornerstone of the social- psychological model.</a:t>
            </a:r>
          </a:p>
        </p:txBody>
      </p:sp>
      <p:sp>
        <p:nvSpPr>
          <p:cNvPr id="7175" name="Slide Number Placeholder 3">
            <a:extLst>
              <a:ext uri="{FF2B5EF4-FFF2-40B4-BE49-F238E27FC236}">
                <a16:creationId xmlns:a16="http://schemas.microsoft.com/office/drawing/2014/main" id="{ADE5C79F-FC29-F084-DDDE-751E657DF42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0736276-863D-4B97-8343-F982931373D0}" type="slidenum">
              <a:rPr lang="en-US" altLang="en-US" sz="1200" smtClean="0">
                <a:solidFill>
                  <a:srgbClr val="898989"/>
                </a:solidFill>
              </a:rPr>
              <a:pPr>
                <a:spcBef>
                  <a:spcPct val="0"/>
                </a:spcBef>
                <a:buFontTx/>
                <a:buNone/>
              </a:pPr>
              <a:t>4</a:t>
            </a:fld>
            <a:endParaRPr lang="en-US" altLang="en-US" sz="1200">
              <a:solidFill>
                <a:srgbClr val="898989"/>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3F37FD-7D85-71F8-90D4-EF87AED5DDAD}"/>
              </a:ext>
            </a:extLst>
          </p:cNvPr>
          <p:cNvSpPr txBox="1"/>
          <p:nvPr/>
        </p:nvSpPr>
        <p:spPr>
          <a:xfrm>
            <a:off x="533400" y="104775"/>
            <a:ext cx="7924800" cy="523875"/>
          </a:xfrm>
          <a:prstGeom prst="rect">
            <a:avLst/>
          </a:prstGeom>
          <a:noFill/>
          <a:ln w="28575">
            <a:solidFill>
              <a:srgbClr val="0070C0"/>
            </a:solidFill>
          </a:ln>
        </p:spPr>
        <p:txBody>
          <a:bodyPr>
            <a:spAutoFit/>
          </a:bodyPr>
          <a:lstStyle/>
          <a:p>
            <a:pPr algn="ctr" eaLnBrk="1" hangingPunct="1">
              <a:defRPr/>
            </a:pPr>
            <a:r>
              <a:rPr lang="en-US" sz="2800" dirty="0">
                <a:solidFill>
                  <a:srgbClr val="C00000"/>
                </a:solidFill>
                <a:latin typeface="+mn-lt"/>
              </a:rPr>
              <a:t>The Learning of Party Identification</a:t>
            </a:r>
          </a:p>
        </p:txBody>
      </p:sp>
      <p:sp>
        <p:nvSpPr>
          <p:cNvPr id="6" name="TextBox 5">
            <a:extLst>
              <a:ext uri="{FF2B5EF4-FFF2-40B4-BE49-F238E27FC236}">
                <a16:creationId xmlns:a16="http://schemas.microsoft.com/office/drawing/2014/main" id="{654DBDED-E534-4F57-2A56-4CF717469D5B}"/>
              </a:ext>
            </a:extLst>
          </p:cNvPr>
          <p:cNvSpPr txBox="1"/>
          <p:nvPr/>
        </p:nvSpPr>
        <p:spPr>
          <a:xfrm>
            <a:off x="546100" y="652463"/>
            <a:ext cx="7899400" cy="646112"/>
          </a:xfrm>
          <a:prstGeom prst="rect">
            <a:avLst/>
          </a:prstGeom>
          <a:solidFill>
            <a:schemeClr val="accent5">
              <a:lumMod val="20000"/>
              <a:lumOff val="80000"/>
            </a:schemeClr>
          </a:solidFill>
        </p:spPr>
        <p:txBody>
          <a:bodyPr>
            <a:spAutoFit/>
          </a:bodyPr>
          <a:lstStyle/>
          <a:p>
            <a:pPr eaLnBrk="1" hangingPunct="1">
              <a:defRPr/>
            </a:pPr>
            <a:r>
              <a:rPr lang="en-US" dirty="0"/>
              <a:t>Party attachments are often “inherited” from one’s parents and generally increase with age and repeated support of the same party.</a:t>
            </a:r>
          </a:p>
        </p:txBody>
      </p:sp>
      <p:graphicFrame>
        <p:nvGraphicFramePr>
          <p:cNvPr id="7" name="Chart 6">
            <a:extLst>
              <a:ext uri="{FF2B5EF4-FFF2-40B4-BE49-F238E27FC236}">
                <a16:creationId xmlns:a16="http://schemas.microsoft.com/office/drawing/2014/main" id="{F2AF748F-79CB-5077-F3E5-C9041F8BA9D6}"/>
              </a:ext>
            </a:extLst>
          </p:cNvPr>
          <p:cNvGraphicFramePr/>
          <p:nvPr/>
        </p:nvGraphicFramePr>
        <p:xfrm>
          <a:off x="1600200" y="1321684"/>
          <a:ext cx="555244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7A9A7E0F-9470-8BCA-9829-14D099FC2059}"/>
              </a:ext>
            </a:extLst>
          </p:cNvPr>
          <p:cNvSpPr txBox="1"/>
          <p:nvPr/>
        </p:nvSpPr>
        <p:spPr>
          <a:xfrm>
            <a:off x="342900" y="5903913"/>
            <a:ext cx="8458200" cy="738664"/>
          </a:xfrm>
          <a:prstGeom prst="rect">
            <a:avLst/>
          </a:prstGeom>
          <a:noFill/>
        </p:spPr>
        <p:txBody>
          <a:bodyPr>
            <a:spAutoFit/>
          </a:bodyPr>
          <a:lstStyle/>
          <a:p>
            <a:pPr eaLnBrk="1" hangingPunct="1">
              <a:defRPr/>
            </a:pPr>
            <a:r>
              <a:rPr lang="en-US" sz="1400" dirty="0">
                <a:latin typeface="+mn-lt"/>
              </a:rPr>
              <a:t>Sources: ANES 2024; BES 2024; FES 2024; GLES 2025.</a:t>
            </a:r>
          </a:p>
          <a:p>
            <a:pPr eaLnBrk="1" hangingPunct="1">
              <a:defRPr/>
            </a:pPr>
            <a:r>
              <a:rPr lang="en-US" sz="1400" dirty="0">
                <a:latin typeface="+mn-lt"/>
              </a:rPr>
              <a:t>Note: The surveys use different partisanship questions, so the level of partisanship is not directly comparable across countries. </a:t>
            </a:r>
          </a:p>
        </p:txBody>
      </p:sp>
      <p:sp>
        <p:nvSpPr>
          <p:cNvPr id="8198" name="Slide Number Placeholder 8">
            <a:extLst>
              <a:ext uri="{FF2B5EF4-FFF2-40B4-BE49-F238E27FC236}">
                <a16:creationId xmlns:a16="http://schemas.microsoft.com/office/drawing/2014/main" id="{1B59070F-22B7-1945-32A4-5026802CAF0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4A6B06F-7843-4E6A-93B5-A4674C6A31E5}" type="slidenum">
              <a:rPr lang="en-US" altLang="en-US" sz="1200" smtClean="0">
                <a:solidFill>
                  <a:srgbClr val="898989"/>
                </a:solidFill>
              </a:rPr>
              <a:pPr>
                <a:spcBef>
                  <a:spcPct val="0"/>
                </a:spcBef>
                <a:buFontTx/>
                <a:buNone/>
              </a:pPr>
              <a:t>5</a:t>
            </a:fld>
            <a:endParaRPr lang="en-US" altLang="en-US" sz="1200">
              <a:solidFill>
                <a:srgbClr val="898989"/>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4A18FC-F4B9-4C6F-A2C1-4026E705EA6E}"/>
              </a:ext>
            </a:extLst>
          </p:cNvPr>
          <p:cNvSpPr txBox="1"/>
          <p:nvPr/>
        </p:nvSpPr>
        <p:spPr>
          <a:xfrm>
            <a:off x="304800" y="211138"/>
            <a:ext cx="3200400" cy="954087"/>
          </a:xfrm>
          <a:prstGeom prst="rect">
            <a:avLst/>
          </a:prstGeom>
          <a:noFill/>
          <a:ln w="28575">
            <a:solidFill>
              <a:srgbClr val="0070C0"/>
            </a:solidFill>
          </a:ln>
        </p:spPr>
        <p:txBody>
          <a:bodyPr>
            <a:spAutoFit/>
          </a:bodyPr>
          <a:lstStyle/>
          <a:p>
            <a:pPr algn="ctr" eaLnBrk="1" hangingPunct="1">
              <a:defRPr/>
            </a:pPr>
            <a:r>
              <a:rPr lang="en-US" sz="2800" dirty="0">
                <a:solidFill>
                  <a:srgbClr val="C00000"/>
                </a:solidFill>
                <a:latin typeface="+mn-lt"/>
              </a:rPr>
              <a:t>The Stability of Party Identification</a:t>
            </a:r>
          </a:p>
        </p:txBody>
      </p:sp>
      <p:sp>
        <p:nvSpPr>
          <p:cNvPr id="6" name="TextBox 5">
            <a:extLst>
              <a:ext uri="{FF2B5EF4-FFF2-40B4-BE49-F238E27FC236}">
                <a16:creationId xmlns:a16="http://schemas.microsoft.com/office/drawing/2014/main" id="{53DB4A78-CD3F-5956-F6C8-4F9CEA330DB8}"/>
              </a:ext>
            </a:extLst>
          </p:cNvPr>
          <p:cNvSpPr txBox="1"/>
          <p:nvPr/>
        </p:nvSpPr>
        <p:spPr>
          <a:xfrm>
            <a:off x="269875" y="1300163"/>
            <a:ext cx="3352800" cy="922337"/>
          </a:xfrm>
          <a:prstGeom prst="rect">
            <a:avLst/>
          </a:prstGeom>
          <a:solidFill>
            <a:schemeClr val="accent5">
              <a:lumMod val="20000"/>
              <a:lumOff val="80000"/>
            </a:schemeClr>
          </a:solidFill>
        </p:spPr>
        <p:txBody>
          <a:bodyPr>
            <a:spAutoFit/>
          </a:bodyPr>
          <a:lstStyle/>
          <a:p>
            <a:pPr eaLnBrk="1" hangingPunct="1">
              <a:defRPr/>
            </a:pPr>
            <a:r>
              <a:rPr lang="en-US" dirty="0"/>
              <a:t>Even when people shift their votes, they often keep the same party identification.</a:t>
            </a:r>
          </a:p>
        </p:txBody>
      </p:sp>
      <p:sp>
        <p:nvSpPr>
          <p:cNvPr id="8" name="TextBox 7">
            <a:extLst>
              <a:ext uri="{FF2B5EF4-FFF2-40B4-BE49-F238E27FC236}">
                <a16:creationId xmlns:a16="http://schemas.microsoft.com/office/drawing/2014/main" id="{E16CD9D9-D572-D8AD-CF9A-DC83ACDEF091}"/>
              </a:ext>
            </a:extLst>
          </p:cNvPr>
          <p:cNvSpPr txBox="1"/>
          <p:nvPr/>
        </p:nvSpPr>
        <p:spPr>
          <a:xfrm>
            <a:off x="304800" y="5157788"/>
            <a:ext cx="2105025" cy="1600200"/>
          </a:xfrm>
          <a:prstGeom prst="rect">
            <a:avLst/>
          </a:prstGeom>
          <a:noFill/>
        </p:spPr>
        <p:txBody>
          <a:bodyPr>
            <a:spAutoFit/>
          </a:bodyPr>
          <a:lstStyle/>
          <a:p>
            <a:pPr eaLnBrk="1" hangingPunct="1">
              <a:defRPr/>
            </a:pPr>
            <a:r>
              <a:rPr lang="en-US" sz="1400" dirty="0">
                <a:latin typeface="+mn-lt"/>
              </a:rPr>
              <a:t>Sources: American National Election Study 2020-2024; British Election Study 2019-2024; French Election Study 2022-2024.</a:t>
            </a:r>
          </a:p>
          <a:p>
            <a:pPr eaLnBrk="1" hangingPunct="1">
              <a:defRPr/>
            </a:pPr>
            <a:endParaRPr lang="en-US" sz="1400" dirty="0">
              <a:latin typeface="+mn-lt"/>
            </a:endParaRPr>
          </a:p>
        </p:txBody>
      </p:sp>
      <p:sp>
        <p:nvSpPr>
          <p:cNvPr id="9221" name="Slide Number Placeholder 8">
            <a:extLst>
              <a:ext uri="{FF2B5EF4-FFF2-40B4-BE49-F238E27FC236}">
                <a16:creationId xmlns:a16="http://schemas.microsoft.com/office/drawing/2014/main" id="{48CF68B9-C939-1B16-7E4E-AD9282FA1BD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585837C-5976-471B-867E-451AEDB9A455}" type="slidenum">
              <a:rPr lang="en-US" altLang="en-US" sz="1200" smtClean="0">
                <a:solidFill>
                  <a:srgbClr val="898989"/>
                </a:solidFill>
              </a:rPr>
              <a:pPr>
                <a:spcBef>
                  <a:spcPct val="0"/>
                </a:spcBef>
                <a:buFontTx/>
                <a:buNone/>
              </a:pPr>
              <a:t>6</a:t>
            </a:fld>
            <a:endParaRPr lang="en-US" altLang="en-US" sz="1200">
              <a:solidFill>
                <a:srgbClr val="898989"/>
              </a:solidFill>
            </a:endParaRPr>
          </a:p>
        </p:txBody>
      </p:sp>
      <p:graphicFrame>
        <p:nvGraphicFramePr>
          <p:cNvPr id="4" name="Table 3">
            <a:extLst>
              <a:ext uri="{FF2B5EF4-FFF2-40B4-BE49-F238E27FC236}">
                <a16:creationId xmlns:a16="http://schemas.microsoft.com/office/drawing/2014/main" id="{98FDCA80-B80A-D752-2823-9A0AD1CEF941}"/>
              </a:ext>
            </a:extLst>
          </p:cNvPr>
          <p:cNvGraphicFramePr>
            <a:graphicFrameLocks noGrp="1"/>
          </p:cNvGraphicFramePr>
          <p:nvPr>
            <p:extLst>
              <p:ext uri="{D42A27DB-BD31-4B8C-83A1-F6EECF244321}">
                <p14:modId xmlns:p14="http://schemas.microsoft.com/office/powerpoint/2010/main" val="358433461"/>
              </p:ext>
            </p:extLst>
          </p:nvPr>
        </p:nvGraphicFramePr>
        <p:xfrm>
          <a:off x="3657601" y="0"/>
          <a:ext cx="5333998" cy="6721475"/>
        </p:xfrm>
        <a:graphic>
          <a:graphicData uri="http://schemas.openxmlformats.org/drawingml/2006/table">
            <a:tbl>
              <a:tblPr firstRow="1" firstCol="1" bandRow="1">
                <a:tableStyleId>{5C22544A-7EE6-4342-B048-85BDC9FD1C3A}</a:tableStyleId>
              </a:tblPr>
              <a:tblGrid>
                <a:gridCol w="1350379">
                  <a:extLst>
                    <a:ext uri="{9D8B030D-6E8A-4147-A177-3AD203B41FA5}">
                      <a16:colId xmlns:a16="http://schemas.microsoft.com/office/drawing/2014/main" val="20000"/>
                    </a:ext>
                  </a:extLst>
                </a:gridCol>
                <a:gridCol w="1350379">
                  <a:extLst>
                    <a:ext uri="{9D8B030D-6E8A-4147-A177-3AD203B41FA5}">
                      <a16:colId xmlns:a16="http://schemas.microsoft.com/office/drawing/2014/main" val="20001"/>
                    </a:ext>
                  </a:extLst>
                </a:gridCol>
                <a:gridCol w="1350379">
                  <a:extLst>
                    <a:ext uri="{9D8B030D-6E8A-4147-A177-3AD203B41FA5}">
                      <a16:colId xmlns:a16="http://schemas.microsoft.com/office/drawing/2014/main" val="20002"/>
                    </a:ext>
                  </a:extLst>
                </a:gridCol>
                <a:gridCol w="1282861">
                  <a:extLst>
                    <a:ext uri="{9D8B030D-6E8A-4147-A177-3AD203B41FA5}">
                      <a16:colId xmlns:a16="http://schemas.microsoft.com/office/drawing/2014/main" val="20003"/>
                    </a:ext>
                  </a:extLst>
                </a:gridCol>
              </a:tblGrid>
              <a:tr h="399860">
                <a:tc gridSpan="4">
                  <a:txBody>
                    <a:bodyPr/>
                    <a:lstStyle/>
                    <a:p>
                      <a:pPr marL="0" marR="0" algn="ctr">
                        <a:lnSpc>
                          <a:spcPct val="150000"/>
                        </a:lnSpc>
                        <a:buNone/>
                      </a:pPr>
                      <a:r>
                        <a:rPr lang="en-US" sz="1800" kern="100" dirty="0">
                          <a:effectLst/>
                        </a:rPr>
                        <a:t>United States, 2020-2024</a:t>
                      </a:r>
                      <a:endParaRPr lang="en-US" sz="1800" kern="100" dirty="0">
                        <a:solidFill>
                          <a:srgbClr val="943634"/>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9860">
                <a:tc rowSpan="2" gridSpan="2">
                  <a:txBody>
                    <a:bodyPr/>
                    <a:lstStyle/>
                    <a:p>
                      <a:pPr marL="0" marR="0">
                        <a:lnSpc>
                          <a:spcPct val="150000"/>
                        </a:lnSpc>
                        <a:buNone/>
                      </a:pPr>
                      <a:r>
                        <a:rPr lang="en-US" sz="1800" kern="100" dirty="0">
                          <a:effectLst/>
                        </a:rPr>
                        <a:t> </a:t>
                      </a:r>
                      <a:endParaRPr lang="en-US" sz="1800" kern="100" dirty="0">
                        <a:solidFill>
                          <a:srgbClr val="943634"/>
                        </a:solidFill>
                        <a:effectLst/>
                        <a:latin typeface="Times New Roman" panose="02020603050405020304" pitchFamily="18" charset="0"/>
                        <a:ea typeface="Times New Roman" panose="02020603050405020304" pitchFamily="18" charset="0"/>
                      </a:endParaRPr>
                    </a:p>
                  </a:txBody>
                  <a:tcPr marL="68580" marR="68580" marT="0" marB="0"/>
                </a:tc>
                <a:tc rowSpan="2" hMerge="1">
                  <a:txBody>
                    <a:bodyPr/>
                    <a:lstStyle/>
                    <a:p>
                      <a:endParaRPr lang="en-US"/>
                    </a:p>
                  </a:txBody>
                  <a:tcPr/>
                </a:tc>
                <a:tc gridSpan="2">
                  <a:txBody>
                    <a:bodyPr/>
                    <a:lstStyle/>
                    <a:p>
                      <a:pPr marL="0" marR="0" algn="ctr">
                        <a:lnSpc>
                          <a:spcPct val="150000"/>
                        </a:lnSpc>
                        <a:buNone/>
                      </a:pPr>
                      <a:r>
                        <a:rPr lang="en-US" sz="1800" kern="100" dirty="0">
                          <a:effectLst/>
                        </a:rPr>
                        <a:t>Vote choice</a:t>
                      </a:r>
                      <a:endParaRPr lang="en-US" sz="1800" kern="100" dirty="0">
                        <a:solidFill>
                          <a:srgbClr val="943634"/>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0001"/>
                  </a:ext>
                </a:extLst>
              </a:tr>
              <a:tr h="399860">
                <a:tc gridSpan="2" vMerge="1">
                  <a:txBody>
                    <a:bodyPr/>
                    <a:lstStyle/>
                    <a:p>
                      <a:endParaRPr lang="en-US"/>
                    </a:p>
                  </a:txBody>
                  <a:tcPr/>
                </a:tc>
                <a:tc hMerge="1" vMerge="1">
                  <a:txBody>
                    <a:bodyPr/>
                    <a:lstStyle/>
                    <a:p>
                      <a:endParaRPr lang="en-US"/>
                    </a:p>
                  </a:txBody>
                  <a:tcPr/>
                </a:tc>
                <a:tc>
                  <a:txBody>
                    <a:bodyPr/>
                    <a:lstStyle/>
                    <a:p>
                      <a:pPr marL="0" marR="0" algn="ctr">
                        <a:lnSpc>
                          <a:spcPct val="150000"/>
                        </a:lnSpc>
                        <a:buNone/>
                      </a:pPr>
                      <a:r>
                        <a:rPr lang="en-US" sz="1800" kern="100">
                          <a:effectLst/>
                        </a:rPr>
                        <a:t>Stable</a:t>
                      </a:r>
                      <a:endParaRPr lang="en-US" sz="1800" kern="100">
                        <a:solidFill>
                          <a:srgbClr val="943634"/>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buNone/>
                      </a:pPr>
                      <a:r>
                        <a:rPr lang="en-US" sz="1800" kern="100">
                          <a:effectLst/>
                        </a:rPr>
                        <a:t>Variable</a:t>
                      </a:r>
                      <a:endParaRPr lang="en-US" sz="1800" kern="100">
                        <a:solidFill>
                          <a:srgbClr val="943634"/>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99860">
                <a:tc rowSpan="2">
                  <a:txBody>
                    <a:bodyPr/>
                    <a:lstStyle/>
                    <a:p>
                      <a:pPr marL="71755" marR="71755">
                        <a:lnSpc>
                          <a:spcPct val="100000"/>
                        </a:lnSpc>
                        <a:buNone/>
                      </a:pPr>
                      <a:r>
                        <a:rPr lang="en-US" sz="1800" kern="100" dirty="0">
                          <a:effectLst/>
                        </a:rPr>
                        <a:t>Party ID</a:t>
                      </a:r>
                      <a:endParaRPr lang="en-US" sz="1800" kern="100" dirty="0">
                        <a:solidFill>
                          <a:srgbClr val="943634"/>
                        </a:solidFill>
                        <a:effectLst/>
                        <a:latin typeface="Times New Roman" panose="02020603050405020304" pitchFamily="18" charset="0"/>
                        <a:ea typeface="Times New Roman" panose="02020603050405020304" pitchFamily="18" charset="0"/>
                      </a:endParaRPr>
                    </a:p>
                  </a:txBody>
                  <a:tcPr marL="68580" marR="68580" marT="0" marB="0" vert="vert270"/>
                </a:tc>
                <a:tc>
                  <a:txBody>
                    <a:bodyPr/>
                    <a:lstStyle/>
                    <a:p>
                      <a:pPr marL="0" marR="0">
                        <a:lnSpc>
                          <a:spcPct val="150000"/>
                        </a:lnSpc>
                        <a:buNone/>
                      </a:pPr>
                      <a:r>
                        <a:rPr lang="en-US" sz="1800" kern="100" dirty="0">
                          <a:effectLst/>
                        </a:rPr>
                        <a:t>Stable</a:t>
                      </a:r>
                      <a:endParaRPr lang="en-US" sz="1800" kern="100" dirty="0">
                        <a:solidFill>
                          <a:srgbClr val="943634"/>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buNone/>
                      </a:pPr>
                      <a:r>
                        <a:rPr lang="en-US" sz="1800" kern="100">
                          <a:effectLst/>
                        </a:rPr>
                        <a:t>43</a:t>
                      </a:r>
                      <a:endParaRPr lang="en-US" sz="1800" kern="100">
                        <a:solidFill>
                          <a:srgbClr val="943634"/>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buNone/>
                      </a:pPr>
                      <a:r>
                        <a:rPr lang="en-US" sz="1800" kern="100" dirty="0">
                          <a:effectLst/>
                        </a:rPr>
                        <a:t>34</a:t>
                      </a:r>
                      <a:endParaRPr lang="en-US" sz="1800" kern="100" dirty="0">
                        <a:solidFill>
                          <a:srgbClr val="943634"/>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99860">
                <a:tc vMerge="1">
                  <a:txBody>
                    <a:bodyPr/>
                    <a:lstStyle/>
                    <a:p>
                      <a:endParaRPr lang="en-US"/>
                    </a:p>
                  </a:txBody>
                  <a:tcPr/>
                </a:tc>
                <a:tc>
                  <a:txBody>
                    <a:bodyPr/>
                    <a:lstStyle/>
                    <a:p>
                      <a:pPr marL="0" marR="0">
                        <a:lnSpc>
                          <a:spcPct val="150000"/>
                        </a:lnSpc>
                        <a:buNone/>
                      </a:pPr>
                      <a:r>
                        <a:rPr lang="en-US" sz="1800" kern="100" dirty="0">
                          <a:effectLst/>
                        </a:rPr>
                        <a:t>Variable</a:t>
                      </a:r>
                      <a:endParaRPr lang="en-US" sz="1800" kern="100" dirty="0">
                        <a:solidFill>
                          <a:srgbClr val="943634"/>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buNone/>
                      </a:pPr>
                      <a:r>
                        <a:rPr lang="en-US" sz="1800" kern="100">
                          <a:effectLst/>
                        </a:rPr>
                        <a:t>9</a:t>
                      </a:r>
                      <a:endParaRPr lang="en-US" sz="1800" kern="100">
                        <a:solidFill>
                          <a:srgbClr val="943634"/>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buNone/>
                      </a:pPr>
                      <a:r>
                        <a:rPr lang="en-US" sz="1800" kern="100" dirty="0">
                          <a:effectLst/>
                        </a:rPr>
                        <a:t>14</a:t>
                      </a:r>
                      <a:endParaRPr lang="en-US" sz="1800" kern="100" dirty="0">
                        <a:solidFill>
                          <a:srgbClr val="943634"/>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11003">
                <a:tc gridSpan="4">
                  <a:txBody>
                    <a:bodyPr/>
                    <a:lstStyle/>
                    <a:p>
                      <a:pPr marL="0" marR="0" algn="ctr">
                        <a:lnSpc>
                          <a:spcPct val="150000"/>
                        </a:lnSpc>
                        <a:buNone/>
                      </a:pPr>
                      <a:r>
                        <a:rPr lang="en-US" sz="1400" kern="100" dirty="0">
                          <a:effectLst/>
                        </a:rPr>
                        <a:t> </a:t>
                      </a:r>
                      <a:endParaRPr lang="en-US" sz="1400" kern="100" dirty="0">
                        <a:solidFill>
                          <a:srgbClr val="943634"/>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399860">
                <a:tc gridSpan="4">
                  <a:txBody>
                    <a:bodyPr/>
                    <a:lstStyle/>
                    <a:p>
                      <a:pPr marL="0" marR="0" algn="ctr">
                        <a:lnSpc>
                          <a:spcPct val="150000"/>
                        </a:lnSpc>
                        <a:buNone/>
                      </a:pPr>
                      <a:r>
                        <a:rPr lang="en-US" sz="1800" kern="100" dirty="0">
                          <a:effectLst/>
                        </a:rPr>
                        <a:t>Great Britain, 2019-2024</a:t>
                      </a:r>
                      <a:endParaRPr lang="en-US" sz="1800" kern="100" dirty="0">
                        <a:solidFill>
                          <a:srgbClr val="943634"/>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399860">
                <a:tc rowSpan="2" gridSpan="2">
                  <a:txBody>
                    <a:bodyPr/>
                    <a:lstStyle/>
                    <a:p>
                      <a:pPr marL="0" marR="0">
                        <a:lnSpc>
                          <a:spcPct val="150000"/>
                        </a:lnSpc>
                        <a:buNone/>
                      </a:pPr>
                      <a:r>
                        <a:rPr lang="en-US" sz="1400" kern="100" dirty="0">
                          <a:effectLst/>
                        </a:rPr>
                        <a:t> </a:t>
                      </a:r>
                      <a:endParaRPr lang="en-US" sz="1400" kern="100" dirty="0">
                        <a:solidFill>
                          <a:srgbClr val="943634"/>
                        </a:solidFill>
                        <a:effectLst/>
                        <a:latin typeface="Times New Roman" panose="02020603050405020304" pitchFamily="18" charset="0"/>
                        <a:ea typeface="Times New Roman" panose="02020603050405020304" pitchFamily="18" charset="0"/>
                      </a:endParaRPr>
                    </a:p>
                  </a:txBody>
                  <a:tcPr marL="68580" marR="68580" marT="0" marB="0"/>
                </a:tc>
                <a:tc rowSpan="2" hMerge="1">
                  <a:txBody>
                    <a:bodyPr/>
                    <a:lstStyle/>
                    <a:p>
                      <a:endParaRPr lang="en-US"/>
                    </a:p>
                  </a:txBody>
                  <a:tcPr/>
                </a:tc>
                <a:tc gridSpan="2">
                  <a:txBody>
                    <a:bodyPr/>
                    <a:lstStyle/>
                    <a:p>
                      <a:pPr marL="0" marR="0" algn="ctr">
                        <a:lnSpc>
                          <a:spcPct val="150000"/>
                        </a:lnSpc>
                        <a:buNone/>
                      </a:pPr>
                      <a:r>
                        <a:rPr lang="en-US" sz="1800" kern="100">
                          <a:effectLst/>
                        </a:rPr>
                        <a:t>Vote Choice</a:t>
                      </a:r>
                      <a:endParaRPr lang="en-US" sz="1800" kern="100">
                        <a:solidFill>
                          <a:srgbClr val="943634"/>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0007"/>
                  </a:ext>
                </a:extLst>
              </a:tr>
              <a:tr h="399860">
                <a:tc gridSpan="2" vMerge="1">
                  <a:txBody>
                    <a:bodyPr/>
                    <a:lstStyle/>
                    <a:p>
                      <a:endParaRPr lang="en-US"/>
                    </a:p>
                  </a:txBody>
                  <a:tcPr/>
                </a:tc>
                <a:tc hMerge="1" vMerge="1">
                  <a:txBody>
                    <a:bodyPr/>
                    <a:lstStyle/>
                    <a:p>
                      <a:endParaRPr lang="en-US"/>
                    </a:p>
                  </a:txBody>
                  <a:tcPr/>
                </a:tc>
                <a:tc>
                  <a:txBody>
                    <a:bodyPr/>
                    <a:lstStyle/>
                    <a:p>
                      <a:pPr marL="0" marR="0" algn="ctr">
                        <a:lnSpc>
                          <a:spcPct val="150000"/>
                        </a:lnSpc>
                        <a:buNone/>
                      </a:pPr>
                      <a:r>
                        <a:rPr lang="en-US" sz="1800" kern="100">
                          <a:effectLst/>
                        </a:rPr>
                        <a:t>Stable</a:t>
                      </a:r>
                      <a:endParaRPr lang="en-US" sz="1800" kern="100">
                        <a:solidFill>
                          <a:srgbClr val="943634"/>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buNone/>
                      </a:pPr>
                      <a:r>
                        <a:rPr lang="en-US" sz="1800" kern="100">
                          <a:effectLst/>
                        </a:rPr>
                        <a:t>Variable</a:t>
                      </a:r>
                      <a:endParaRPr lang="en-US" sz="1800" kern="100">
                        <a:solidFill>
                          <a:srgbClr val="943634"/>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401449">
                <a:tc rowSpan="2">
                  <a:txBody>
                    <a:bodyPr/>
                    <a:lstStyle/>
                    <a:p>
                      <a:pPr marL="71755" marR="71755">
                        <a:lnSpc>
                          <a:spcPct val="100000"/>
                        </a:lnSpc>
                        <a:buNone/>
                      </a:pPr>
                      <a:r>
                        <a:rPr lang="en-US" sz="1800" kern="100" dirty="0">
                          <a:effectLst/>
                          <a:latin typeface="+mn-lt"/>
                        </a:rPr>
                        <a:t>Party   ID</a:t>
                      </a:r>
                      <a:endParaRPr lang="en-US" sz="1800" kern="100" dirty="0">
                        <a:solidFill>
                          <a:srgbClr val="943634"/>
                        </a:solidFill>
                        <a:effectLst/>
                        <a:latin typeface="+mn-lt"/>
                        <a:ea typeface="Times New Roman" panose="02020603050405020304" pitchFamily="18" charset="0"/>
                      </a:endParaRPr>
                    </a:p>
                  </a:txBody>
                  <a:tcPr marL="68580" marR="68580" marT="0" marB="0" vert="vert270"/>
                </a:tc>
                <a:tc>
                  <a:txBody>
                    <a:bodyPr/>
                    <a:lstStyle/>
                    <a:p>
                      <a:pPr marL="0" marR="0">
                        <a:lnSpc>
                          <a:spcPct val="150000"/>
                        </a:lnSpc>
                        <a:buNone/>
                      </a:pPr>
                      <a:r>
                        <a:rPr lang="en-US" sz="1800" kern="100">
                          <a:effectLst/>
                          <a:latin typeface="+mn-lt"/>
                        </a:rPr>
                        <a:t>Stable</a:t>
                      </a:r>
                      <a:endParaRPr lang="en-US" sz="1800" kern="100">
                        <a:solidFill>
                          <a:srgbClr val="943634"/>
                        </a:solidFill>
                        <a:effectLst/>
                        <a:latin typeface="+mn-lt"/>
                        <a:ea typeface="Times New Roman" panose="02020603050405020304" pitchFamily="18" charset="0"/>
                      </a:endParaRPr>
                    </a:p>
                  </a:txBody>
                  <a:tcPr marL="68580" marR="68580" marT="0" marB="0"/>
                </a:tc>
                <a:tc>
                  <a:txBody>
                    <a:bodyPr/>
                    <a:lstStyle/>
                    <a:p>
                      <a:pPr marL="0" marR="0" algn="ctr">
                        <a:lnSpc>
                          <a:spcPct val="150000"/>
                        </a:lnSpc>
                        <a:buNone/>
                      </a:pPr>
                      <a:r>
                        <a:rPr lang="en-US" sz="1800" kern="100">
                          <a:effectLst/>
                          <a:latin typeface="+mn-lt"/>
                        </a:rPr>
                        <a:t>39</a:t>
                      </a:r>
                      <a:endParaRPr lang="en-US" sz="1800" kern="100">
                        <a:solidFill>
                          <a:srgbClr val="943634"/>
                        </a:solidFill>
                        <a:effectLst/>
                        <a:latin typeface="+mn-lt"/>
                        <a:ea typeface="Times New Roman" panose="02020603050405020304" pitchFamily="18" charset="0"/>
                      </a:endParaRPr>
                    </a:p>
                  </a:txBody>
                  <a:tcPr marL="68580" marR="68580" marT="0" marB="0"/>
                </a:tc>
                <a:tc>
                  <a:txBody>
                    <a:bodyPr/>
                    <a:lstStyle/>
                    <a:p>
                      <a:pPr marL="0" marR="0" algn="ctr">
                        <a:lnSpc>
                          <a:spcPct val="150000"/>
                        </a:lnSpc>
                        <a:buNone/>
                      </a:pPr>
                      <a:r>
                        <a:rPr lang="en-US" sz="1800" kern="100">
                          <a:effectLst/>
                          <a:latin typeface="+mn-lt"/>
                        </a:rPr>
                        <a:t>29</a:t>
                      </a:r>
                      <a:endParaRPr lang="en-US" sz="1800" kern="100">
                        <a:solidFill>
                          <a:srgbClr val="943634"/>
                        </a:solidFill>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401449">
                <a:tc vMerge="1">
                  <a:txBody>
                    <a:bodyPr/>
                    <a:lstStyle/>
                    <a:p>
                      <a:endParaRPr lang="en-US"/>
                    </a:p>
                  </a:txBody>
                  <a:tcPr/>
                </a:tc>
                <a:tc>
                  <a:txBody>
                    <a:bodyPr/>
                    <a:lstStyle/>
                    <a:p>
                      <a:pPr marL="0" marR="0">
                        <a:lnSpc>
                          <a:spcPct val="150000"/>
                        </a:lnSpc>
                        <a:buNone/>
                      </a:pPr>
                      <a:r>
                        <a:rPr lang="en-US" sz="1800" kern="100" dirty="0">
                          <a:effectLst/>
                          <a:latin typeface="+mn-lt"/>
                        </a:rPr>
                        <a:t>Variable</a:t>
                      </a:r>
                      <a:endParaRPr lang="en-US" sz="1800" kern="100" dirty="0">
                        <a:solidFill>
                          <a:srgbClr val="943634"/>
                        </a:solidFill>
                        <a:effectLst/>
                        <a:latin typeface="+mn-lt"/>
                        <a:ea typeface="Times New Roman" panose="02020603050405020304" pitchFamily="18" charset="0"/>
                      </a:endParaRPr>
                    </a:p>
                  </a:txBody>
                  <a:tcPr marL="68580" marR="68580" marT="0" marB="0"/>
                </a:tc>
                <a:tc>
                  <a:txBody>
                    <a:bodyPr/>
                    <a:lstStyle/>
                    <a:p>
                      <a:pPr marL="0" marR="0" algn="ctr">
                        <a:lnSpc>
                          <a:spcPct val="150000"/>
                        </a:lnSpc>
                        <a:buNone/>
                      </a:pPr>
                      <a:r>
                        <a:rPr lang="en-US" sz="1800" kern="100">
                          <a:effectLst/>
                          <a:latin typeface="+mn-lt"/>
                        </a:rPr>
                        <a:t>10</a:t>
                      </a:r>
                      <a:endParaRPr lang="en-US" sz="1800" kern="100">
                        <a:solidFill>
                          <a:srgbClr val="943634"/>
                        </a:solidFill>
                        <a:effectLst/>
                        <a:latin typeface="+mn-lt"/>
                        <a:ea typeface="Times New Roman" panose="02020603050405020304" pitchFamily="18" charset="0"/>
                      </a:endParaRPr>
                    </a:p>
                  </a:txBody>
                  <a:tcPr marL="68580" marR="68580" marT="0" marB="0"/>
                </a:tc>
                <a:tc>
                  <a:txBody>
                    <a:bodyPr/>
                    <a:lstStyle/>
                    <a:p>
                      <a:pPr marL="0" marR="0" algn="ctr">
                        <a:lnSpc>
                          <a:spcPct val="150000"/>
                        </a:lnSpc>
                        <a:buNone/>
                      </a:pPr>
                      <a:r>
                        <a:rPr lang="en-US" sz="1800" kern="100" dirty="0">
                          <a:effectLst/>
                          <a:latin typeface="+mn-lt"/>
                        </a:rPr>
                        <a:t>22</a:t>
                      </a:r>
                      <a:endParaRPr lang="en-US" sz="1800" kern="100" dirty="0">
                        <a:solidFill>
                          <a:srgbClr val="943634"/>
                        </a:solidFill>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10010"/>
                  </a:ext>
                </a:extLst>
              </a:tr>
              <a:tr h="401449">
                <a:tc gridSpan="4">
                  <a:txBody>
                    <a:bodyPr/>
                    <a:lstStyle/>
                    <a:p>
                      <a:pPr marL="0" marR="0" algn="ctr">
                        <a:lnSpc>
                          <a:spcPct val="150000"/>
                        </a:lnSpc>
                        <a:buNone/>
                      </a:pPr>
                      <a:endParaRPr lang="en-US" sz="1800" kern="100" dirty="0">
                        <a:solidFill>
                          <a:srgbClr val="943634"/>
                        </a:solidFill>
                        <a:effectLst/>
                        <a:latin typeface="+mn-lt"/>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r h="401449">
                <a:tc gridSpan="4">
                  <a:txBody>
                    <a:bodyPr/>
                    <a:lstStyle/>
                    <a:p>
                      <a:pPr marL="0" marR="0" algn="ctr">
                        <a:lnSpc>
                          <a:spcPct val="150000"/>
                        </a:lnSpc>
                        <a:buNone/>
                      </a:pPr>
                      <a:r>
                        <a:rPr lang="en-US" sz="1800" kern="100">
                          <a:effectLst/>
                          <a:latin typeface="+mn-lt"/>
                        </a:rPr>
                        <a:t>France, 2022-2024</a:t>
                      </a:r>
                      <a:endParaRPr lang="en-US" sz="1800" kern="100">
                        <a:solidFill>
                          <a:srgbClr val="943634"/>
                        </a:solidFill>
                        <a:effectLst/>
                        <a:latin typeface="+mn-lt"/>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r h="401449">
                <a:tc rowSpan="2" gridSpan="2">
                  <a:txBody>
                    <a:bodyPr/>
                    <a:lstStyle/>
                    <a:p>
                      <a:pPr marL="0" marR="0">
                        <a:lnSpc>
                          <a:spcPct val="150000"/>
                        </a:lnSpc>
                        <a:buNone/>
                      </a:pPr>
                      <a:r>
                        <a:rPr lang="en-US" sz="1800" kern="100" dirty="0">
                          <a:effectLst/>
                          <a:latin typeface="+mn-lt"/>
                        </a:rPr>
                        <a:t> </a:t>
                      </a:r>
                      <a:endParaRPr lang="en-US" sz="1800" kern="100" dirty="0">
                        <a:solidFill>
                          <a:srgbClr val="943634"/>
                        </a:solidFill>
                        <a:effectLst/>
                        <a:latin typeface="+mn-lt"/>
                        <a:ea typeface="Times New Roman" panose="02020603050405020304" pitchFamily="18" charset="0"/>
                      </a:endParaRPr>
                    </a:p>
                  </a:txBody>
                  <a:tcPr marL="68580" marR="68580" marT="0" marB="0"/>
                </a:tc>
                <a:tc rowSpan="2" hMerge="1">
                  <a:txBody>
                    <a:bodyPr/>
                    <a:lstStyle/>
                    <a:p>
                      <a:endParaRPr lang="en-US"/>
                    </a:p>
                  </a:txBody>
                  <a:tcPr/>
                </a:tc>
                <a:tc gridSpan="2">
                  <a:txBody>
                    <a:bodyPr/>
                    <a:lstStyle/>
                    <a:p>
                      <a:pPr marL="0" marR="0" algn="ctr">
                        <a:lnSpc>
                          <a:spcPct val="150000"/>
                        </a:lnSpc>
                        <a:buNone/>
                      </a:pPr>
                      <a:r>
                        <a:rPr lang="en-US" sz="1800" kern="100">
                          <a:effectLst/>
                          <a:latin typeface="+mn-lt"/>
                        </a:rPr>
                        <a:t>Vote Choice</a:t>
                      </a:r>
                      <a:endParaRPr lang="en-US" sz="1800" kern="100">
                        <a:solidFill>
                          <a:srgbClr val="943634"/>
                        </a:solidFill>
                        <a:effectLst/>
                        <a:latin typeface="+mn-lt"/>
                        <a:ea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0013"/>
                  </a:ext>
                </a:extLst>
              </a:tr>
              <a:tr h="401449">
                <a:tc gridSpan="2" vMerge="1">
                  <a:txBody>
                    <a:bodyPr/>
                    <a:lstStyle/>
                    <a:p>
                      <a:endParaRPr lang="en-US"/>
                    </a:p>
                  </a:txBody>
                  <a:tcPr/>
                </a:tc>
                <a:tc hMerge="1" vMerge="1">
                  <a:txBody>
                    <a:bodyPr/>
                    <a:lstStyle/>
                    <a:p>
                      <a:endParaRPr lang="en-US"/>
                    </a:p>
                  </a:txBody>
                  <a:tcPr/>
                </a:tc>
                <a:tc>
                  <a:txBody>
                    <a:bodyPr/>
                    <a:lstStyle/>
                    <a:p>
                      <a:pPr marL="0" marR="0" algn="ctr">
                        <a:lnSpc>
                          <a:spcPct val="150000"/>
                        </a:lnSpc>
                        <a:buNone/>
                      </a:pPr>
                      <a:r>
                        <a:rPr lang="en-US" sz="1800" kern="100" dirty="0">
                          <a:effectLst/>
                          <a:latin typeface="+mn-lt"/>
                        </a:rPr>
                        <a:t>Stable</a:t>
                      </a:r>
                      <a:endParaRPr lang="en-US" sz="1800" kern="100" dirty="0">
                        <a:solidFill>
                          <a:srgbClr val="943634"/>
                        </a:solidFill>
                        <a:effectLst/>
                        <a:latin typeface="+mn-lt"/>
                        <a:ea typeface="Times New Roman" panose="02020603050405020304" pitchFamily="18" charset="0"/>
                      </a:endParaRPr>
                    </a:p>
                  </a:txBody>
                  <a:tcPr marL="68580" marR="68580" marT="0" marB="0"/>
                </a:tc>
                <a:tc>
                  <a:txBody>
                    <a:bodyPr/>
                    <a:lstStyle/>
                    <a:p>
                      <a:pPr marL="0" marR="0" algn="ctr">
                        <a:lnSpc>
                          <a:spcPct val="150000"/>
                        </a:lnSpc>
                        <a:buNone/>
                      </a:pPr>
                      <a:r>
                        <a:rPr lang="en-US" sz="1800" kern="100">
                          <a:effectLst/>
                          <a:latin typeface="+mn-lt"/>
                        </a:rPr>
                        <a:t>Variable</a:t>
                      </a:r>
                      <a:endParaRPr lang="en-US" sz="1800" kern="100">
                        <a:solidFill>
                          <a:srgbClr val="943634"/>
                        </a:solidFill>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10014"/>
                  </a:ext>
                </a:extLst>
              </a:tr>
              <a:tr h="401449">
                <a:tc rowSpan="2">
                  <a:txBody>
                    <a:bodyPr/>
                    <a:lstStyle/>
                    <a:p>
                      <a:pPr marL="71755" marR="71755">
                        <a:lnSpc>
                          <a:spcPct val="100000"/>
                        </a:lnSpc>
                        <a:buNone/>
                      </a:pPr>
                      <a:r>
                        <a:rPr lang="en-US" sz="1800" kern="100" dirty="0">
                          <a:effectLst/>
                          <a:latin typeface="+mn-lt"/>
                        </a:rPr>
                        <a:t>Party ID</a:t>
                      </a:r>
                      <a:endParaRPr lang="en-US" sz="1800" kern="100" dirty="0">
                        <a:solidFill>
                          <a:srgbClr val="943634"/>
                        </a:solidFill>
                        <a:effectLst/>
                        <a:latin typeface="+mn-lt"/>
                        <a:ea typeface="Times New Roman" panose="02020603050405020304" pitchFamily="18" charset="0"/>
                      </a:endParaRPr>
                    </a:p>
                  </a:txBody>
                  <a:tcPr marL="68580" marR="68580" marT="0" marB="0" vert="vert270"/>
                </a:tc>
                <a:tc>
                  <a:txBody>
                    <a:bodyPr/>
                    <a:lstStyle/>
                    <a:p>
                      <a:pPr marL="0" marR="0">
                        <a:lnSpc>
                          <a:spcPct val="150000"/>
                        </a:lnSpc>
                        <a:buNone/>
                      </a:pPr>
                      <a:r>
                        <a:rPr lang="en-US" sz="1800" kern="100">
                          <a:effectLst/>
                          <a:latin typeface="+mn-lt"/>
                        </a:rPr>
                        <a:t>Stable</a:t>
                      </a:r>
                      <a:endParaRPr lang="en-US" sz="1800" kern="100">
                        <a:solidFill>
                          <a:srgbClr val="943634"/>
                        </a:solidFill>
                        <a:effectLst/>
                        <a:latin typeface="+mn-lt"/>
                        <a:ea typeface="Times New Roman" panose="02020603050405020304" pitchFamily="18" charset="0"/>
                      </a:endParaRPr>
                    </a:p>
                  </a:txBody>
                  <a:tcPr marL="68580" marR="68580" marT="0" marB="0"/>
                </a:tc>
                <a:tc>
                  <a:txBody>
                    <a:bodyPr/>
                    <a:lstStyle/>
                    <a:p>
                      <a:pPr marL="0" marR="0" algn="ctr">
                        <a:lnSpc>
                          <a:spcPct val="150000"/>
                        </a:lnSpc>
                        <a:buNone/>
                      </a:pPr>
                      <a:r>
                        <a:rPr lang="en-US" sz="1800" kern="100">
                          <a:effectLst/>
                          <a:latin typeface="+mn-lt"/>
                        </a:rPr>
                        <a:t>45</a:t>
                      </a:r>
                      <a:endParaRPr lang="en-US" sz="1800" kern="100">
                        <a:solidFill>
                          <a:srgbClr val="943634"/>
                        </a:solidFill>
                        <a:effectLst/>
                        <a:latin typeface="+mn-lt"/>
                        <a:ea typeface="Times New Roman" panose="02020603050405020304" pitchFamily="18" charset="0"/>
                      </a:endParaRPr>
                    </a:p>
                  </a:txBody>
                  <a:tcPr marL="68580" marR="68580" marT="0" marB="0"/>
                </a:tc>
                <a:tc>
                  <a:txBody>
                    <a:bodyPr/>
                    <a:lstStyle/>
                    <a:p>
                      <a:pPr marL="0" marR="0" algn="ctr">
                        <a:lnSpc>
                          <a:spcPct val="150000"/>
                        </a:lnSpc>
                        <a:buNone/>
                      </a:pPr>
                      <a:r>
                        <a:rPr lang="en-US" sz="1800" kern="100">
                          <a:effectLst/>
                          <a:latin typeface="+mn-lt"/>
                        </a:rPr>
                        <a:t>24</a:t>
                      </a:r>
                      <a:endParaRPr lang="en-US" sz="1800" kern="100">
                        <a:solidFill>
                          <a:srgbClr val="943634"/>
                        </a:solidFill>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10015"/>
                  </a:ext>
                </a:extLst>
              </a:tr>
              <a:tr h="401449">
                <a:tc vMerge="1">
                  <a:txBody>
                    <a:bodyPr/>
                    <a:lstStyle/>
                    <a:p>
                      <a:endParaRPr lang="en-US"/>
                    </a:p>
                  </a:txBody>
                  <a:tcPr/>
                </a:tc>
                <a:tc>
                  <a:txBody>
                    <a:bodyPr/>
                    <a:lstStyle/>
                    <a:p>
                      <a:pPr marL="0" marR="0">
                        <a:lnSpc>
                          <a:spcPct val="150000"/>
                        </a:lnSpc>
                        <a:buNone/>
                      </a:pPr>
                      <a:r>
                        <a:rPr lang="en-US" sz="1800" kern="100" dirty="0">
                          <a:effectLst/>
                          <a:latin typeface="+mn-lt"/>
                        </a:rPr>
                        <a:t>Variable</a:t>
                      </a:r>
                      <a:endParaRPr lang="en-US" sz="1800" kern="100" dirty="0">
                        <a:solidFill>
                          <a:srgbClr val="943634"/>
                        </a:solidFill>
                        <a:effectLst/>
                        <a:latin typeface="+mn-lt"/>
                        <a:ea typeface="Times New Roman" panose="02020603050405020304" pitchFamily="18" charset="0"/>
                      </a:endParaRPr>
                    </a:p>
                  </a:txBody>
                  <a:tcPr marL="68580" marR="68580" marT="0" marB="0"/>
                </a:tc>
                <a:tc>
                  <a:txBody>
                    <a:bodyPr/>
                    <a:lstStyle/>
                    <a:p>
                      <a:pPr marL="0" marR="0" algn="ctr">
                        <a:lnSpc>
                          <a:spcPct val="150000"/>
                        </a:lnSpc>
                        <a:buNone/>
                      </a:pPr>
                      <a:r>
                        <a:rPr lang="en-US" sz="1800" kern="100">
                          <a:effectLst/>
                          <a:latin typeface="+mn-lt"/>
                        </a:rPr>
                        <a:t>13</a:t>
                      </a:r>
                      <a:endParaRPr lang="en-US" sz="1800" kern="100">
                        <a:solidFill>
                          <a:srgbClr val="943634"/>
                        </a:solidFill>
                        <a:effectLst/>
                        <a:latin typeface="+mn-lt"/>
                        <a:ea typeface="Times New Roman" panose="02020603050405020304" pitchFamily="18" charset="0"/>
                      </a:endParaRPr>
                    </a:p>
                  </a:txBody>
                  <a:tcPr marL="68580" marR="68580" marT="0" marB="0"/>
                </a:tc>
                <a:tc>
                  <a:txBody>
                    <a:bodyPr/>
                    <a:lstStyle/>
                    <a:p>
                      <a:pPr marL="0" marR="0" algn="ctr">
                        <a:lnSpc>
                          <a:spcPct val="150000"/>
                        </a:lnSpc>
                        <a:buNone/>
                      </a:pPr>
                      <a:r>
                        <a:rPr lang="en-US" sz="1800" kern="100" dirty="0">
                          <a:effectLst/>
                          <a:latin typeface="+mn-lt"/>
                        </a:rPr>
                        <a:t>18</a:t>
                      </a:r>
                      <a:endParaRPr lang="en-US" sz="1800" kern="100" dirty="0">
                        <a:solidFill>
                          <a:srgbClr val="943634"/>
                        </a:solidFill>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10016"/>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48BEB133-3028-5A3F-C9AB-3AD6D937BC5B}"/>
              </a:ext>
            </a:extLst>
          </p:cNvPr>
          <p:cNvSpPr/>
          <p:nvPr/>
        </p:nvSpPr>
        <p:spPr>
          <a:xfrm>
            <a:off x="1274763" y="4949825"/>
            <a:ext cx="6705600" cy="9906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lang="en-GB" sz="2000" dirty="0"/>
              <a:t>It stabilizes voting patterns for the individual and the party system</a:t>
            </a:r>
            <a:endParaRPr lang="en-US" sz="2000" dirty="0"/>
          </a:p>
        </p:txBody>
      </p:sp>
      <p:sp>
        <p:nvSpPr>
          <p:cNvPr id="4" name="Rectangle: Rounded Corners 3">
            <a:extLst>
              <a:ext uri="{FF2B5EF4-FFF2-40B4-BE49-F238E27FC236}">
                <a16:creationId xmlns:a16="http://schemas.microsoft.com/office/drawing/2014/main" id="{702E4F0C-C4F7-6126-1E1A-71F3D349F22E}"/>
              </a:ext>
            </a:extLst>
          </p:cNvPr>
          <p:cNvSpPr/>
          <p:nvPr/>
        </p:nvSpPr>
        <p:spPr>
          <a:xfrm>
            <a:off x="1255713" y="2060575"/>
            <a:ext cx="6705600" cy="9112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lang="en-GB" sz="2000" dirty="0"/>
              <a:t>It provides cues for evaluating political events, candidates, and issues</a:t>
            </a:r>
            <a:endParaRPr lang="en-US" sz="2000" dirty="0"/>
          </a:p>
        </p:txBody>
      </p:sp>
      <p:sp>
        <p:nvSpPr>
          <p:cNvPr id="5" name="Rectangle: Rounded Corners 4">
            <a:extLst>
              <a:ext uri="{FF2B5EF4-FFF2-40B4-BE49-F238E27FC236}">
                <a16:creationId xmlns:a16="http://schemas.microsoft.com/office/drawing/2014/main" id="{28734A79-F201-7B2C-5264-3647CE69247E}"/>
              </a:ext>
            </a:extLst>
          </p:cNvPr>
          <p:cNvSpPr/>
          <p:nvPr/>
        </p:nvSpPr>
        <p:spPr>
          <a:xfrm>
            <a:off x="1250950" y="3122613"/>
            <a:ext cx="6705600" cy="762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lang="en-GB" sz="2000" dirty="0"/>
              <a:t>It mobilizes participation in campaigns and election turnout</a:t>
            </a:r>
            <a:endParaRPr lang="en-US" sz="2000" dirty="0"/>
          </a:p>
        </p:txBody>
      </p:sp>
      <p:sp>
        <p:nvSpPr>
          <p:cNvPr id="6" name="Rectangle: Rounded Corners 5">
            <a:extLst>
              <a:ext uri="{FF2B5EF4-FFF2-40B4-BE49-F238E27FC236}">
                <a16:creationId xmlns:a16="http://schemas.microsoft.com/office/drawing/2014/main" id="{5BA5AEC3-3FDA-4CBB-A22A-F4D20FB7432E}"/>
              </a:ext>
            </a:extLst>
          </p:cNvPr>
          <p:cNvSpPr/>
          <p:nvPr/>
        </p:nvSpPr>
        <p:spPr>
          <a:xfrm>
            <a:off x="1274763" y="1193800"/>
            <a:ext cx="6705600" cy="7112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eaLnBrk="1" hangingPunct="1">
              <a:defRPr/>
            </a:pPr>
            <a:r>
              <a:rPr lang="en-US" sz="2000" dirty="0"/>
              <a:t>Party ID creates a basis of political identity.</a:t>
            </a:r>
          </a:p>
        </p:txBody>
      </p:sp>
      <p:sp>
        <p:nvSpPr>
          <p:cNvPr id="7" name="TextBox 6">
            <a:extLst>
              <a:ext uri="{FF2B5EF4-FFF2-40B4-BE49-F238E27FC236}">
                <a16:creationId xmlns:a16="http://schemas.microsoft.com/office/drawing/2014/main" id="{4F264961-6610-56B9-0C0C-4761AF6A2EF7}"/>
              </a:ext>
            </a:extLst>
          </p:cNvPr>
          <p:cNvSpPr txBox="1"/>
          <p:nvPr/>
        </p:nvSpPr>
        <p:spPr>
          <a:xfrm>
            <a:off x="1250950" y="144463"/>
            <a:ext cx="6813550" cy="523875"/>
          </a:xfrm>
          <a:prstGeom prst="rect">
            <a:avLst/>
          </a:prstGeom>
          <a:noFill/>
          <a:ln w="28575">
            <a:solidFill>
              <a:srgbClr val="0070C0"/>
            </a:solidFill>
          </a:ln>
        </p:spPr>
        <p:txBody>
          <a:bodyPr>
            <a:spAutoFit/>
          </a:bodyPr>
          <a:lstStyle/>
          <a:p>
            <a:pPr algn="ctr" eaLnBrk="1" hangingPunct="1">
              <a:defRPr/>
            </a:pPr>
            <a:r>
              <a:rPr lang="en-US" sz="2800" dirty="0">
                <a:solidFill>
                  <a:srgbClr val="C00000"/>
                </a:solidFill>
                <a:latin typeface="+mn-lt"/>
              </a:rPr>
              <a:t>Party Identification: The Ultimate Heuristic</a:t>
            </a:r>
          </a:p>
        </p:txBody>
      </p:sp>
      <p:sp>
        <p:nvSpPr>
          <p:cNvPr id="2" name="Rectangle: Rounded Corners 1">
            <a:extLst>
              <a:ext uri="{FF2B5EF4-FFF2-40B4-BE49-F238E27FC236}">
                <a16:creationId xmlns:a16="http://schemas.microsoft.com/office/drawing/2014/main" id="{C199576D-F7AA-E604-E85B-C8669AFD5BE7}"/>
              </a:ext>
            </a:extLst>
          </p:cNvPr>
          <p:cNvSpPr/>
          <p:nvPr/>
        </p:nvSpPr>
        <p:spPr>
          <a:xfrm>
            <a:off x="1274763" y="4037013"/>
            <a:ext cx="6705600" cy="762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lang="en-GB" sz="2000" dirty="0"/>
              <a:t>It provides cues on voting preferences</a:t>
            </a:r>
            <a:endParaRPr lang="en-US" sz="2000" dirty="0"/>
          </a:p>
        </p:txBody>
      </p:sp>
      <p:sp>
        <p:nvSpPr>
          <p:cNvPr id="10248" name="Slide Number Placeholder 7">
            <a:extLst>
              <a:ext uri="{FF2B5EF4-FFF2-40B4-BE49-F238E27FC236}">
                <a16:creationId xmlns:a16="http://schemas.microsoft.com/office/drawing/2014/main" id="{AE363403-3AB7-13B1-281D-311A02FFE16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1A7611B-3021-418E-B5D7-8093D8EBD5EB}" type="slidenum">
              <a:rPr lang="en-US" altLang="en-US" sz="1200" smtClean="0">
                <a:solidFill>
                  <a:srgbClr val="898989"/>
                </a:solidFill>
              </a:rPr>
              <a:pPr>
                <a:spcBef>
                  <a:spcPct val="0"/>
                </a:spcBef>
                <a:buFontTx/>
                <a:buNone/>
              </a:pPr>
              <a:t>7</a:t>
            </a:fld>
            <a:endParaRPr lang="en-US" altLang="en-US" sz="1200">
              <a:solidFill>
                <a:srgbClr val="898989"/>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799109-0D51-9BA0-9121-54DA5B8142C5}"/>
              </a:ext>
            </a:extLst>
          </p:cNvPr>
          <p:cNvSpPr txBox="1"/>
          <p:nvPr/>
        </p:nvSpPr>
        <p:spPr>
          <a:xfrm>
            <a:off x="1250950" y="144463"/>
            <a:ext cx="6813550" cy="523875"/>
          </a:xfrm>
          <a:prstGeom prst="rect">
            <a:avLst/>
          </a:prstGeom>
          <a:noFill/>
          <a:ln w="28575">
            <a:solidFill>
              <a:srgbClr val="0070C0"/>
            </a:solidFill>
          </a:ln>
        </p:spPr>
        <p:txBody>
          <a:bodyPr>
            <a:spAutoFit/>
          </a:bodyPr>
          <a:lstStyle/>
          <a:p>
            <a:pPr algn="ctr" eaLnBrk="1" hangingPunct="1">
              <a:defRPr/>
            </a:pPr>
            <a:r>
              <a:rPr lang="en-US" sz="2800" dirty="0">
                <a:solidFill>
                  <a:srgbClr val="C00000"/>
                </a:solidFill>
                <a:latin typeface="+mn-lt"/>
              </a:rPr>
              <a:t>Dealignment: The Weakening of Party Ties</a:t>
            </a:r>
          </a:p>
        </p:txBody>
      </p:sp>
      <p:graphicFrame>
        <p:nvGraphicFramePr>
          <p:cNvPr id="4" name="Chart 3">
            <a:extLst>
              <a:ext uri="{FF2B5EF4-FFF2-40B4-BE49-F238E27FC236}">
                <a16:creationId xmlns:a16="http://schemas.microsoft.com/office/drawing/2014/main" id="{D70C6DBE-D5C1-2686-1987-598BA277B68C}"/>
              </a:ext>
            </a:extLst>
          </p:cNvPr>
          <p:cNvGraphicFramePr/>
          <p:nvPr/>
        </p:nvGraphicFramePr>
        <p:xfrm>
          <a:off x="1410176" y="1385149"/>
          <a:ext cx="6323648" cy="474260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1F689573-9F47-8C36-D341-1FC5F8D90876}"/>
              </a:ext>
            </a:extLst>
          </p:cNvPr>
          <p:cNvSpPr txBox="1"/>
          <p:nvPr/>
        </p:nvSpPr>
        <p:spPr>
          <a:xfrm>
            <a:off x="1250950" y="730250"/>
            <a:ext cx="6813550" cy="646113"/>
          </a:xfrm>
          <a:prstGeom prst="rect">
            <a:avLst/>
          </a:prstGeom>
          <a:solidFill>
            <a:schemeClr val="accent5">
              <a:lumMod val="20000"/>
              <a:lumOff val="80000"/>
            </a:schemeClr>
          </a:solidFill>
        </p:spPr>
        <p:txBody>
          <a:bodyPr>
            <a:spAutoFit/>
          </a:bodyPr>
          <a:lstStyle/>
          <a:p>
            <a:pPr>
              <a:defRPr/>
            </a:pPr>
            <a:r>
              <a:rPr lang="en-US" dirty="0">
                <a:latin typeface="+mn-lt"/>
              </a:rPr>
              <a:t>The percentage of party identifiers has been trending downward in these four core countries (and in most established democracies).</a:t>
            </a:r>
          </a:p>
        </p:txBody>
      </p:sp>
      <p:sp>
        <p:nvSpPr>
          <p:cNvPr id="6" name="TextBox 5">
            <a:extLst>
              <a:ext uri="{FF2B5EF4-FFF2-40B4-BE49-F238E27FC236}">
                <a16:creationId xmlns:a16="http://schemas.microsoft.com/office/drawing/2014/main" id="{37D29BD8-07B5-4B74-074B-F84CF9B27D5E}"/>
              </a:ext>
            </a:extLst>
          </p:cNvPr>
          <p:cNvSpPr txBox="1"/>
          <p:nvPr/>
        </p:nvSpPr>
        <p:spPr>
          <a:xfrm>
            <a:off x="1143000" y="6137275"/>
            <a:ext cx="6323013" cy="739775"/>
          </a:xfrm>
          <a:prstGeom prst="rect">
            <a:avLst/>
          </a:prstGeom>
          <a:noFill/>
        </p:spPr>
        <p:txBody>
          <a:bodyPr>
            <a:spAutoFit/>
          </a:bodyPr>
          <a:lstStyle/>
          <a:p>
            <a:pPr>
              <a:defRPr/>
            </a:pPr>
            <a:r>
              <a:rPr lang="en-US" sz="1400" dirty="0">
                <a:latin typeface="+mn-lt"/>
              </a:rPr>
              <a:t>Source: Various national election studies.</a:t>
            </a:r>
          </a:p>
          <a:p>
            <a:pPr>
              <a:defRPr/>
            </a:pPr>
            <a:r>
              <a:rPr lang="en-US" sz="1400" dirty="0"/>
              <a:t>Note: The surveys use different partisanship questions, so the level of partisanship is not directly comparable across countries. </a:t>
            </a:r>
            <a:endParaRPr lang="en-US" sz="1400" dirty="0">
              <a:latin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1">
            <a:extLst>
              <a:ext uri="{FF2B5EF4-FFF2-40B4-BE49-F238E27FC236}">
                <a16:creationId xmlns:a16="http://schemas.microsoft.com/office/drawing/2014/main" id="{E7769DCA-9B52-AFA4-F145-831E4F94C1A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B8BF6F9-961B-424B-B53B-206A2F0A8C90}" type="slidenum">
              <a:rPr lang="en-US" altLang="en-US" sz="1200" smtClean="0">
                <a:solidFill>
                  <a:srgbClr val="898989"/>
                </a:solidFill>
              </a:rPr>
              <a:pPr>
                <a:spcBef>
                  <a:spcPct val="0"/>
                </a:spcBef>
                <a:buFontTx/>
                <a:buNone/>
              </a:pPr>
              <a:t>9</a:t>
            </a:fld>
            <a:endParaRPr lang="en-US" altLang="en-US" sz="1200">
              <a:solidFill>
                <a:srgbClr val="898989"/>
              </a:solidFill>
            </a:endParaRPr>
          </a:p>
        </p:txBody>
      </p:sp>
      <p:sp>
        <p:nvSpPr>
          <p:cNvPr id="3" name="TextBox 2">
            <a:extLst>
              <a:ext uri="{FF2B5EF4-FFF2-40B4-BE49-F238E27FC236}">
                <a16:creationId xmlns:a16="http://schemas.microsoft.com/office/drawing/2014/main" id="{4F94BB41-154C-01D1-9711-3BFAFA2D28F8}"/>
              </a:ext>
            </a:extLst>
          </p:cNvPr>
          <p:cNvSpPr txBox="1"/>
          <p:nvPr/>
        </p:nvSpPr>
        <p:spPr>
          <a:xfrm>
            <a:off x="1255713" y="90488"/>
            <a:ext cx="6813550" cy="523875"/>
          </a:xfrm>
          <a:prstGeom prst="rect">
            <a:avLst/>
          </a:prstGeom>
          <a:noFill/>
          <a:ln w="28575">
            <a:solidFill>
              <a:srgbClr val="0070C0"/>
            </a:solidFill>
          </a:ln>
        </p:spPr>
        <p:txBody>
          <a:bodyPr>
            <a:spAutoFit/>
          </a:bodyPr>
          <a:lstStyle/>
          <a:p>
            <a:pPr algn="ctr" eaLnBrk="1" hangingPunct="1">
              <a:defRPr/>
            </a:pPr>
            <a:r>
              <a:rPr lang="en-US" sz="2800" dirty="0">
                <a:solidFill>
                  <a:srgbClr val="C00000"/>
                </a:solidFill>
                <a:latin typeface="+mn-lt"/>
              </a:rPr>
              <a:t>What Eroded Partisanship?</a:t>
            </a:r>
          </a:p>
        </p:txBody>
      </p:sp>
      <p:sp>
        <p:nvSpPr>
          <p:cNvPr id="5" name="TextBox 4">
            <a:extLst>
              <a:ext uri="{FF2B5EF4-FFF2-40B4-BE49-F238E27FC236}">
                <a16:creationId xmlns:a16="http://schemas.microsoft.com/office/drawing/2014/main" id="{A8EF51E4-1CD6-642C-4CD9-D9D0314E539C}"/>
              </a:ext>
            </a:extLst>
          </p:cNvPr>
          <p:cNvSpPr txBox="1"/>
          <p:nvPr/>
        </p:nvSpPr>
        <p:spPr>
          <a:xfrm>
            <a:off x="1246188" y="647700"/>
            <a:ext cx="6813550" cy="646113"/>
          </a:xfrm>
          <a:prstGeom prst="rect">
            <a:avLst/>
          </a:prstGeom>
          <a:solidFill>
            <a:schemeClr val="accent5">
              <a:lumMod val="20000"/>
              <a:lumOff val="80000"/>
            </a:schemeClr>
          </a:solidFill>
        </p:spPr>
        <p:txBody>
          <a:bodyPr>
            <a:spAutoFit/>
          </a:bodyPr>
          <a:lstStyle/>
          <a:p>
            <a:pPr>
              <a:defRPr/>
            </a:pPr>
            <a:r>
              <a:rPr lang="en-US" dirty="0">
                <a:latin typeface="+mn-lt"/>
              </a:rPr>
              <a:t>There are many potential explanations for the downward trend in  party identifiers</a:t>
            </a:r>
          </a:p>
        </p:txBody>
      </p:sp>
      <p:sp>
        <p:nvSpPr>
          <p:cNvPr id="2" name="Rectangle: Rounded Corners 1">
            <a:extLst>
              <a:ext uri="{FF2B5EF4-FFF2-40B4-BE49-F238E27FC236}">
                <a16:creationId xmlns:a16="http://schemas.microsoft.com/office/drawing/2014/main" id="{7632B802-C3CC-4FE7-3007-A7BDC9267AB1}"/>
              </a:ext>
            </a:extLst>
          </p:cNvPr>
          <p:cNvSpPr/>
          <p:nvPr/>
        </p:nvSpPr>
        <p:spPr>
          <a:xfrm>
            <a:off x="1250950" y="5776913"/>
            <a:ext cx="6705600" cy="762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lang="en-GB" sz="2000" dirty="0"/>
              <a:t>And the public is also changing . . .</a:t>
            </a:r>
            <a:endParaRPr lang="en-US" sz="2000" dirty="0"/>
          </a:p>
        </p:txBody>
      </p:sp>
      <p:sp>
        <p:nvSpPr>
          <p:cNvPr id="7" name="Rectangle: Rounded Corners 6">
            <a:extLst>
              <a:ext uri="{FF2B5EF4-FFF2-40B4-BE49-F238E27FC236}">
                <a16:creationId xmlns:a16="http://schemas.microsoft.com/office/drawing/2014/main" id="{8CE1A1FB-AD39-8A02-4958-0DBDFE3009F1}"/>
              </a:ext>
            </a:extLst>
          </p:cNvPr>
          <p:cNvSpPr/>
          <p:nvPr/>
        </p:nvSpPr>
        <p:spPr>
          <a:xfrm>
            <a:off x="1246188" y="1362075"/>
            <a:ext cx="6705600" cy="9112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lang="en-GB" sz="2000" dirty="0"/>
              <a:t>Political parties have difficulty addressing the long-standing economic and social policy challenges.</a:t>
            </a:r>
            <a:endParaRPr lang="en-US" sz="2000" dirty="0"/>
          </a:p>
        </p:txBody>
      </p:sp>
      <p:sp>
        <p:nvSpPr>
          <p:cNvPr id="8" name="Rectangle: Rounded Corners 7">
            <a:extLst>
              <a:ext uri="{FF2B5EF4-FFF2-40B4-BE49-F238E27FC236}">
                <a16:creationId xmlns:a16="http://schemas.microsoft.com/office/drawing/2014/main" id="{44FDF369-8934-5F0B-9060-268AEFC6ED0D}"/>
              </a:ext>
            </a:extLst>
          </p:cNvPr>
          <p:cNvSpPr/>
          <p:nvPr/>
        </p:nvSpPr>
        <p:spPr>
          <a:xfrm>
            <a:off x="1250950" y="4962525"/>
            <a:ext cx="6705600" cy="762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lang="en-US" sz="2000" dirty="0"/>
              <a:t>The diminished role of parties lowers trust in parties as political institutions.</a:t>
            </a:r>
          </a:p>
        </p:txBody>
      </p:sp>
      <p:sp>
        <p:nvSpPr>
          <p:cNvPr id="9" name="Rectangle: Rounded Corners 8">
            <a:extLst>
              <a:ext uri="{FF2B5EF4-FFF2-40B4-BE49-F238E27FC236}">
                <a16:creationId xmlns:a16="http://schemas.microsoft.com/office/drawing/2014/main" id="{7CD03D5F-F0DE-EAD4-2488-C46D38BC56D0}"/>
              </a:ext>
            </a:extLst>
          </p:cNvPr>
          <p:cNvSpPr/>
          <p:nvPr/>
        </p:nvSpPr>
        <p:spPr>
          <a:xfrm>
            <a:off x="1246187" y="2325688"/>
            <a:ext cx="6721475" cy="88423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eaLnBrk="1" hangingPunct="1">
              <a:defRPr/>
            </a:pPr>
            <a:r>
              <a:rPr lang="en-US" sz="2000" dirty="0"/>
              <a:t>Some citizens expect parties to address a new set of cultural issues that often conflict with traditional policy goals. </a:t>
            </a:r>
          </a:p>
        </p:txBody>
      </p:sp>
      <p:sp>
        <p:nvSpPr>
          <p:cNvPr id="10" name="Rectangle: Rounded Corners 9">
            <a:extLst>
              <a:ext uri="{FF2B5EF4-FFF2-40B4-BE49-F238E27FC236}">
                <a16:creationId xmlns:a16="http://schemas.microsoft.com/office/drawing/2014/main" id="{B1DE2C28-192C-B49F-6157-432B570891F4}"/>
              </a:ext>
            </a:extLst>
          </p:cNvPr>
          <p:cNvSpPr/>
          <p:nvPr/>
        </p:nvSpPr>
        <p:spPr>
          <a:xfrm>
            <a:off x="1262063" y="4119563"/>
            <a:ext cx="6705600" cy="78105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lang="en-GB" sz="2000" dirty="0"/>
              <a:t>The growing role of the mass media weakens party control over information and casts a critical eye on party actions.</a:t>
            </a:r>
            <a:endParaRPr lang="en-US" sz="2000" dirty="0"/>
          </a:p>
        </p:txBody>
      </p:sp>
      <p:sp>
        <p:nvSpPr>
          <p:cNvPr id="11" name="Rectangle: Rounded Corners 10">
            <a:extLst>
              <a:ext uri="{FF2B5EF4-FFF2-40B4-BE49-F238E27FC236}">
                <a16:creationId xmlns:a16="http://schemas.microsoft.com/office/drawing/2014/main" id="{D3F8B97B-A879-759C-33F4-DE7B98DB1D8E}"/>
              </a:ext>
            </a:extLst>
          </p:cNvPr>
          <p:cNvSpPr/>
          <p:nvPr/>
        </p:nvSpPr>
        <p:spPr>
          <a:xfrm>
            <a:off x="1262063" y="3275013"/>
            <a:ext cx="6705600" cy="78105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lang="en-GB" sz="2000" dirty="0"/>
              <a:t>These competing policy demands may exceed the ability of parties to represent a majority and govern effectively.</a:t>
            </a:r>
            <a:endParaRPr lang="en-US" sz="2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441</TotalTime>
  <Words>1176</Words>
  <Application>Microsoft Office PowerPoint</Application>
  <PresentationFormat>On-screen Show (4:3)</PresentationFormat>
  <Paragraphs>157</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Aptos</vt:lpstr>
      <vt:lpstr>Arial</vt:lpstr>
      <vt:lpstr>Calibri</vt:lpstr>
      <vt:lpstr>Swiss721BT-Medium</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End</vt:lpstr>
    </vt:vector>
  </TitlesOfParts>
  <Company>C &amp; M Digitals (P)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Timothy Hellwig</cp:lastModifiedBy>
  <cp:revision>43</cp:revision>
  <dcterms:created xsi:type="dcterms:W3CDTF">2013-06-20T13:05:03Z</dcterms:created>
  <dcterms:modified xsi:type="dcterms:W3CDTF">2026-01-30T21:18:26Z</dcterms:modified>
</cp:coreProperties>
</file>