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70" r:id="rId2"/>
    <p:sldId id="271" r:id="rId3"/>
    <p:sldId id="304" r:id="rId4"/>
    <p:sldId id="281" r:id="rId5"/>
    <p:sldId id="305" r:id="rId6"/>
    <p:sldId id="307" r:id="rId7"/>
    <p:sldId id="306" r:id="rId8"/>
    <p:sldId id="308" r:id="rId9"/>
    <p:sldId id="309" r:id="rId10"/>
    <p:sldId id="310" r:id="rId11"/>
    <p:sldId id="311" r:id="rId12"/>
    <p:sldId id="312" r:id="rId13"/>
    <p:sldId id="313" r:id="rId14"/>
    <p:sldId id="282" r:id="rId15"/>
    <p:sldId id="284" r:id="rId16"/>
    <p:sldId id="268" r:id="rId17"/>
    <p:sldId id="291" r:id="rId18"/>
  </p:sldIdLst>
  <p:sldSz cx="9144000" cy="6858000" type="screen4x3"/>
  <p:notesSz cx="6858000" cy="9144000"/>
  <p:photoAlbum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956" autoAdjust="0"/>
  </p:normalViewPr>
  <p:slideViewPr>
    <p:cSldViewPr>
      <p:cViewPr varScale="1">
        <p:scale>
          <a:sx n="91" d="100"/>
          <a:sy n="91" d="100"/>
        </p:scale>
        <p:origin x="79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hellwig\Dropbox\projects\Citizen%20Politics\Ch11_political_representation\csesm5_partyrep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Sheet1!$A$2:$A$20</c:f>
              <c:strCache>
                <c:ptCount val="19"/>
                <c:pt idx="0">
                  <c:v>Sweden</c:v>
                </c:pt>
                <c:pt idx="1">
                  <c:v>New Zealand</c:v>
                </c:pt>
                <c:pt idx="2">
                  <c:v>Norway</c:v>
                </c:pt>
                <c:pt idx="3">
                  <c:v>Denmark</c:v>
                </c:pt>
                <c:pt idx="4">
                  <c:v>Finland</c:v>
                </c:pt>
                <c:pt idx="5">
                  <c:v>Canada</c:v>
                </c:pt>
                <c:pt idx="6">
                  <c:v>Ireland</c:v>
                </c:pt>
                <c:pt idx="7">
                  <c:v>Netherlands</c:v>
                </c:pt>
                <c:pt idx="8">
                  <c:v>Austria</c:v>
                </c:pt>
                <c:pt idx="9">
                  <c:v>United States</c:v>
                </c:pt>
                <c:pt idx="10">
                  <c:v>Belgium</c:v>
                </c:pt>
                <c:pt idx="11">
                  <c:v>Australia</c:v>
                </c:pt>
                <c:pt idx="12">
                  <c:v>Japan</c:v>
                </c:pt>
                <c:pt idx="13">
                  <c:v>Germany</c:v>
                </c:pt>
                <c:pt idx="14">
                  <c:v>United Kingdom</c:v>
                </c:pt>
                <c:pt idx="15">
                  <c:v>Italy</c:v>
                </c:pt>
                <c:pt idx="16">
                  <c:v>France</c:v>
                </c:pt>
                <c:pt idx="17">
                  <c:v>Greece</c:v>
                </c:pt>
                <c:pt idx="18">
                  <c:v>Portugal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87.4</c:v>
                </c:pt>
                <c:pt idx="1">
                  <c:v>87.24</c:v>
                </c:pt>
                <c:pt idx="2">
                  <c:v>83.71</c:v>
                </c:pt>
                <c:pt idx="3">
                  <c:v>73.48</c:v>
                </c:pt>
                <c:pt idx="4">
                  <c:v>70.53</c:v>
                </c:pt>
                <c:pt idx="5">
                  <c:v>69.849999999999994</c:v>
                </c:pt>
                <c:pt idx="6">
                  <c:v>68.3</c:v>
                </c:pt>
                <c:pt idx="7">
                  <c:v>65.959999999999994</c:v>
                </c:pt>
                <c:pt idx="8">
                  <c:v>65.25</c:v>
                </c:pt>
                <c:pt idx="9">
                  <c:v>62.29</c:v>
                </c:pt>
                <c:pt idx="10">
                  <c:v>61.83</c:v>
                </c:pt>
                <c:pt idx="11">
                  <c:v>58.65</c:v>
                </c:pt>
                <c:pt idx="12">
                  <c:v>53.91</c:v>
                </c:pt>
                <c:pt idx="13">
                  <c:v>52.6</c:v>
                </c:pt>
                <c:pt idx="14">
                  <c:v>47.83</c:v>
                </c:pt>
                <c:pt idx="15">
                  <c:v>45.93</c:v>
                </c:pt>
                <c:pt idx="16">
                  <c:v>44.01</c:v>
                </c:pt>
                <c:pt idx="17">
                  <c:v>42.79</c:v>
                </c:pt>
                <c:pt idx="18">
                  <c:v>37.130000000000003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F4-4AA6-BFB7-66DDAA5A54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40558320"/>
        <c:axId val="140542000"/>
      </c:barChart>
      <c:catAx>
        <c:axId val="14055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40542000"/>
        <c:crosses val="autoZero"/>
        <c:auto val="1"/>
        <c:lblAlgn val="ctr"/>
        <c:lblOffset val="100"/>
        <c:noMultiLvlLbl val="0"/>
      </c:catAx>
      <c:valAx>
        <c:axId val="140542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40558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FDB388-948E-425F-8C36-B8940002946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894EC7-C2EC-437A-BA1F-2CF6FFE80AEA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200" dirty="0"/>
            <a:t>Is </a:t>
          </a:r>
          <a:r>
            <a:rPr lang="en-US" sz="2200" u="sng" dirty="0"/>
            <a:t>representative</a:t>
          </a:r>
          <a:r>
            <a:rPr lang="en-US" sz="2200" dirty="0"/>
            <a:t> democracy good or bad?</a:t>
          </a:r>
          <a:endParaRPr lang="en-US" sz="2200" b="0" dirty="0">
            <a:latin typeface="+mn-lt"/>
          </a:endParaRPr>
        </a:p>
      </dgm:t>
    </dgm:pt>
    <dgm:pt modelId="{A77E8636-4DE0-43FF-A1AB-B87A71A86F7D}" type="parTrans" cxnId="{88F9614E-9405-4978-8B13-3C3E052231B5}">
      <dgm:prSet/>
      <dgm:spPr/>
      <dgm:t>
        <a:bodyPr/>
        <a:lstStyle/>
        <a:p>
          <a:endParaRPr lang="en-US"/>
        </a:p>
      </dgm:t>
    </dgm:pt>
    <dgm:pt modelId="{E6A4EB70-D2CC-459B-B468-73F1257E8DBD}" type="sibTrans" cxnId="{88F9614E-9405-4978-8B13-3C3E052231B5}">
      <dgm:prSet/>
      <dgm:spPr/>
      <dgm:t>
        <a:bodyPr/>
        <a:lstStyle/>
        <a:p>
          <a:endParaRPr lang="en-US"/>
        </a:p>
      </dgm:t>
    </dgm:pt>
    <dgm:pt modelId="{39E6F30C-BAA9-47A7-A783-3EEBD11520DA}">
      <dgm:prSet custT="1"/>
      <dgm:spPr/>
      <dgm:t>
        <a:bodyPr/>
        <a:lstStyle/>
        <a:p>
          <a:r>
            <a:rPr lang="en-US" sz="2200" dirty="0"/>
            <a:t>How does political representation differ across the United States and Europe, and why?</a:t>
          </a:r>
        </a:p>
      </dgm:t>
    </dgm:pt>
    <dgm:pt modelId="{9FC62A72-D2CC-4830-ACF3-460C5B07A344}" type="parTrans" cxnId="{64DA51DB-5B81-4EEB-8E02-D26C555BE5EA}">
      <dgm:prSet/>
      <dgm:spPr/>
      <dgm:t>
        <a:bodyPr/>
        <a:lstStyle/>
        <a:p>
          <a:endParaRPr lang="en-US"/>
        </a:p>
      </dgm:t>
    </dgm:pt>
    <dgm:pt modelId="{D80A2821-BB26-4EBD-8EFF-65133D0DAAE4}" type="sibTrans" cxnId="{64DA51DB-5B81-4EEB-8E02-D26C555BE5EA}">
      <dgm:prSet/>
      <dgm:spPr/>
      <dgm:t>
        <a:bodyPr/>
        <a:lstStyle/>
        <a:p>
          <a:endParaRPr lang="en-US"/>
        </a:p>
      </dgm:t>
    </dgm:pt>
    <dgm:pt modelId="{6EE49408-49EA-455F-9F0D-E5D1306C42D0}">
      <dgm:prSet custT="1"/>
      <dgm:spPr/>
      <dgm:t>
        <a:bodyPr/>
        <a:lstStyle/>
        <a:p>
          <a:r>
            <a:rPr lang="en-GB" sz="2200" dirty="0">
              <a:solidFill>
                <a:schemeClr val="bg1"/>
              </a:solidFill>
            </a:rPr>
            <a:t>What are the different ways to conceive and assess “representation”?</a:t>
          </a:r>
          <a:endParaRPr lang="en-US" sz="2200" b="0" dirty="0">
            <a:solidFill>
              <a:schemeClr val="bg1"/>
            </a:solidFill>
            <a:latin typeface="+mn-lt"/>
          </a:endParaRPr>
        </a:p>
      </dgm:t>
    </dgm:pt>
    <dgm:pt modelId="{1CBD20ED-3F2D-4E31-B958-71E35EF3AC0D}" type="parTrans" cxnId="{84A79E4F-98AD-4448-BAC2-DE6FEAF2084E}">
      <dgm:prSet/>
      <dgm:spPr/>
      <dgm:t>
        <a:bodyPr/>
        <a:lstStyle/>
        <a:p>
          <a:endParaRPr lang="en-US"/>
        </a:p>
      </dgm:t>
    </dgm:pt>
    <dgm:pt modelId="{35D08BAB-08F2-4001-A28F-9FAF52AB5863}" type="sibTrans" cxnId="{84A79E4F-98AD-4448-BAC2-DE6FEAF2084E}">
      <dgm:prSet/>
      <dgm:spPr/>
      <dgm:t>
        <a:bodyPr/>
        <a:lstStyle/>
        <a:p>
          <a:endParaRPr lang="en-US"/>
        </a:p>
      </dgm:t>
    </dgm:pt>
    <dgm:pt modelId="{7CF27B4E-7919-49AC-A0F0-6C10FE6C6A9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200" dirty="0"/>
            <a:t>If representation works, then why do some people feel unrepresented by any party or candidate?</a:t>
          </a:r>
        </a:p>
      </dgm:t>
    </dgm:pt>
    <dgm:pt modelId="{C71378D4-D90A-4DE8-B89E-BB6157CE20EC}" type="parTrans" cxnId="{683F6E56-B310-444E-AF9D-16D7A1246AFF}">
      <dgm:prSet/>
      <dgm:spPr/>
      <dgm:t>
        <a:bodyPr/>
        <a:lstStyle/>
        <a:p>
          <a:endParaRPr lang="en-US"/>
        </a:p>
      </dgm:t>
    </dgm:pt>
    <dgm:pt modelId="{BF126309-0944-4BF5-AAB6-2755DF304B79}" type="sibTrans" cxnId="{683F6E56-B310-444E-AF9D-16D7A1246AFF}">
      <dgm:prSet/>
      <dgm:spPr/>
      <dgm:t>
        <a:bodyPr/>
        <a:lstStyle/>
        <a:p>
          <a:endParaRPr lang="en-US"/>
        </a:p>
      </dgm:t>
    </dgm:pt>
    <dgm:pt modelId="{7E47B0D7-3184-442E-ADDA-36D6B65B78FC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2200" dirty="0"/>
            <a:t>How well does representation work in Western democracies today?</a:t>
          </a:r>
          <a:endParaRPr lang="en-US" sz="2200" b="0" dirty="0">
            <a:latin typeface="+mn-lt"/>
          </a:endParaRPr>
        </a:p>
      </dgm:t>
    </dgm:pt>
    <dgm:pt modelId="{5E36BEAB-075B-48D4-84D9-2C0FA12E1493}" type="parTrans" cxnId="{3CA0A2F8-FD73-4D96-AEBB-FE4CEE3DF26A}">
      <dgm:prSet/>
      <dgm:spPr/>
      <dgm:t>
        <a:bodyPr/>
        <a:lstStyle/>
        <a:p>
          <a:endParaRPr lang="en-US"/>
        </a:p>
      </dgm:t>
    </dgm:pt>
    <dgm:pt modelId="{504C7593-A599-4F49-956B-5ED534B87A95}" type="sibTrans" cxnId="{3CA0A2F8-FD73-4D96-AEBB-FE4CEE3DF26A}">
      <dgm:prSet/>
      <dgm:spPr/>
      <dgm:t>
        <a:bodyPr/>
        <a:lstStyle/>
        <a:p>
          <a:endParaRPr lang="en-US"/>
        </a:p>
      </dgm:t>
    </dgm:pt>
    <dgm:pt modelId="{EEB44AAF-66A0-4781-BDFC-FEC8D7318219}" type="pres">
      <dgm:prSet presAssocID="{E4FDB388-948E-425F-8C36-B89400029461}" presName="linear" presStyleCnt="0">
        <dgm:presLayoutVars>
          <dgm:animLvl val="lvl"/>
          <dgm:resizeHandles val="exact"/>
        </dgm:presLayoutVars>
      </dgm:prSet>
      <dgm:spPr/>
    </dgm:pt>
    <dgm:pt modelId="{BDC68553-291B-434F-8683-94E2A1CDB02E}" type="pres">
      <dgm:prSet presAssocID="{86894EC7-C2EC-437A-BA1F-2CF6FFE80AE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21B4571-B420-4C71-8872-5454B28CBF28}" type="pres">
      <dgm:prSet presAssocID="{E6A4EB70-D2CC-459B-B468-73F1257E8DBD}" presName="spacer" presStyleCnt="0"/>
      <dgm:spPr/>
    </dgm:pt>
    <dgm:pt modelId="{8C469511-A6BE-46CC-889C-824EB089F6DA}" type="pres">
      <dgm:prSet presAssocID="{7E47B0D7-3184-442E-ADDA-36D6B65B78FC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E7C44B8-A622-4E9C-923C-35135C985F68}" type="pres">
      <dgm:prSet presAssocID="{504C7593-A599-4F49-956B-5ED534B87A95}" presName="spacer" presStyleCnt="0"/>
      <dgm:spPr/>
    </dgm:pt>
    <dgm:pt modelId="{A1408128-0371-4D59-A2FB-DDDB462E41FD}" type="pres">
      <dgm:prSet presAssocID="{6EE49408-49EA-455F-9F0D-E5D1306C42D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0A3B6EC-C68B-4A85-B4A3-59FEC6278EBF}" type="pres">
      <dgm:prSet presAssocID="{35D08BAB-08F2-4001-A28F-9FAF52AB5863}" presName="spacer" presStyleCnt="0"/>
      <dgm:spPr/>
    </dgm:pt>
    <dgm:pt modelId="{A5E872CE-35AE-444F-B784-BDD340410C90}" type="pres">
      <dgm:prSet presAssocID="{39E6F30C-BAA9-47A7-A783-3EEBD11520D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8107767-ED6E-4EB5-94CD-E3F5F332CB5C}" type="pres">
      <dgm:prSet presAssocID="{D80A2821-BB26-4EBD-8EFF-65133D0DAAE4}" presName="spacer" presStyleCnt="0"/>
      <dgm:spPr/>
    </dgm:pt>
    <dgm:pt modelId="{0A97F040-6A1A-4B18-AD78-B8B95A0ABB32}" type="pres">
      <dgm:prSet presAssocID="{7CF27B4E-7919-49AC-A0F0-6C10FE6C6A94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297930B-5067-461E-8EBE-99B49106A1A0}" type="presOf" srcId="{86894EC7-C2EC-437A-BA1F-2CF6FFE80AEA}" destId="{BDC68553-291B-434F-8683-94E2A1CDB02E}" srcOrd="0" destOrd="0" presId="urn:microsoft.com/office/officeart/2005/8/layout/vList2"/>
    <dgm:cxn modelId="{BB94D83C-4E1A-44C0-B49F-5C2C0373C63D}" type="presOf" srcId="{39E6F30C-BAA9-47A7-A783-3EEBD11520DA}" destId="{A5E872CE-35AE-444F-B784-BDD340410C90}" srcOrd="0" destOrd="0" presId="urn:microsoft.com/office/officeart/2005/8/layout/vList2"/>
    <dgm:cxn modelId="{58454541-386E-484E-A6E8-56769E769A6B}" type="presOf" srcId="{E4FDB388-948E-425F-8C36-B89400029461}" destId="{EEB44AAF-66A0-4781-BDFC-FEC8D7318219}" srcOrd="0" destOrd="0" presId="urn:microsoft.com/office/officeart/2005/8/layout/vList2"/>
    <dgm:cxn modelId="{91AA0266-6D3D-4ED2-ADBC-82B4C5A55A6F}" type="presOf" srcId="{7CF27B4E-7919-49AC-A0F0-6C10FE6C6A94}" destId="{0A97F040-6A1A-4B18-AD78-B8B95A0ABB32}" srcOrd="0" destOrd="0" presId="urn:microsoft.com/office/officeart/2005/8/layout/vList2"/>
    <dgm:cxn modelId="{88F9614E-9405-4978-8B13-3C3E052231B5}" srcId="{E4FDB388-948E-425F-8C36-B89400029461}" destId="{86894EC7-C2EC-437A-BA1F-2CF6FFE80AEA}" srcOrd="0" destOrd="0" parTransId="{A77E8636-4DE0-43FF-A1AB-B87A71A86F7D}" sibTransId="{E6A4EB70-D2CC-459B-B468-73F1257E8DBD}"/>
    <dgm:cxn modelId="{84A79E4F-98AD-4448-BAC2-DE6FEAF2084E}" srcId="{E4FDB388-948E-425F-8C36-B89400029461}" destId="{6EE49408-49EA-455F-9F0D-E5D1306C42D0}" srcOrd="2" destOrd="0" parTransId="{1CBD20ED-3F2D-4E31-B958-71E35EF3AC0D}" sibTransId="{35D08BAB-08F2-4001-A28F-9FAF52AB5863}"/>
    <dgm:cxn modelId="{683F6E56-B310-444E-AF9D-16D7A1246AFF}" srcId="{E4FDB388-948E-425F-8C36-B89400029461}" destId="{7CF27B4E-7919-49AC-A0F0-6C10FE6C6A94}" srcOrd="4" destOrd="0" parTransId="{C71378D4-D90A-4DE8-B89E-BB6157CE20EC}" sibTransId="{BF126309-0944-4BF5-AAB6-2755DF304B79}"/>
    <dgm:cxn modelId="{D17500AD-9FF6-4D7C-980F-242017A47573}" type="presOf" srcId="{7E47B0D7-3184-442E-ADDA-36D6B65B78FC}" destId="{8C469511-A6BE-46CC-889C-824EB089F6DA}" srcOrd="0" destOrd="0" presId="urn:microsoft.com/office/officeart/2005/8/layout/vList2"/>
    <dgm:cxn modelId="{64DA51DB-5B81-4EEB-8E02-D26C555BE5EA}" srcId="{E4FDB388-948E-425F-8C36-B89400029461}" destId="{39E6F30C-BAA9-47A7-A783-3EEBD11520DA}" srcOrd="3" destOrd="0" parTransId="{9FC62A72-D2CC-4830-ACF3-460C5B07A344}" sibTransId="{D80A2821-BB26-4EBD-8EFF-65133D0DAAE4}"/>
    <dgm:cxn modelId="{9A23BDE2-1F94-4D3B-855C-82D73EAACF82}" type="presOf" srcId="{6EE49408-49EA-455F-9F0D-E5D1306C42D0}" destId="{A1408128-0371-4D59-A2FB-DDDB462E41FD}" srcOrd="0" destOrd="0" presId="urn:microsoft.com/office/officeart/2005/8/layout/vList2"/>
    <dgm:cxn modelId="{3CA0A2F8-FD73-4D96-AEBB-FE4CEE3DF26A}" srcId="{E4FDB388-948E-425F-8C36-B89400029461}" destId="{7E47B0D7-3184-442E-ADDA-36D6B65B78FC}" srcOrd="1" destOrd="0" parTransId="{5E36BEAB-075B-48D4-84D9-2C0FA12E1493}" sibTransId="{504C7593-A599-4F49-956B-5ED534B87A95}"/>
    <dgm:cxn modelId="{39D25176-881F-4BB5-A2D9-FB6EDE54A02F}" type="presParOf" srcId="{EEB44AAF-66A0-4781-BDFC-FEC8D7318219}" destId="{BDC68553-291B-434F-8683-94E2A1CDB02E}" srcOrd="0" destOrd="0" presId="urn:microsoft.com/office/officeart/2005/8/layout/vList2"/>
    <dgm:cxn modelId="{74C9DAA3-5F96-42AD-B19F-8A3B93A8DC64}" type="presParOf" srcId="{EEB44AAF-66A0-4781-BDFC-FEC8D7318219}" destId="{A21B4571-B420-4C71-8872-5454B28CBF28}" srcOrd="1" destOrd="0" presId="urn:microsoft.com/office/officeart/2005/8/layout/vList2"/>
    <dgm:cxn modelId="{5BAFA06A-1F8E-4ABE-8258-10C81F000AD1}" type="presParOf" srcId="{EEB44AAF-66A0-4781-BDFC-FEC8D7318219}" destId="{8C469511-A6BE-46CC-889C-824EB089F6DA}" srcOrd="2" destOrd="0" presId="urn:microsoft.com/office/officeart/2005/8/layout/vList2"/>
    <dgm:cxn modelId="{F04A6EB2-8FE8-42A7-974A-1633BA5A5F79}" type="presParOf" srcId="{EEB44AAF-66A0-4781-BDFC-FEC8D7318219}" destId="{EE7C44B8-A622-4E9C-923C-35135C985F68}" srcOrd="3" destOrd="0" presId="urn:microsoft.com/office/officeart/2005/8/layout/vList2"/>
    <dgm:cxn modelId="{05ACECF5-8AE5-4A85-96B6-239765DAE158}" type="presParOf" srcId="{EEB44AAF-66A0-4781-BDFC-FEC8D7318219}" destId="{A1408128-0371-4D59-A2FB-DDDB462E41FD}" srcOrd="4" destOrd="0" presId="urn:microsoft.com/office/officeart/2005/8/layout/vList2"/>
    <dgm:cxn modelId="{D6327902-DC38-4601-B292-048DE22D1E81}" type="presParOf" srcId="{EEB44AAF-66A0-4781-BDFC-FEC8D7318219}" destId="{80A3B6EC-C68B-4A85-B4A3-59FEC6278EBF}" srcOrd="5" destOrd="0" presId="urn:microsoft.com/office/officeart/2005/8/layout/vList2"/>
    <dgm:cxn modelId="{F109D7D1-BDC7-4811-9158-0FEDAADD6C52}" type="presParOf" srcId="{EEB44AAF-66A0-4781-BDFC-FEC8D7318219}" destId="{A5E872CE-35AE-444F-B784-BDD340410C90}" srcOrd="6" destOrd="0" presId="urn:microsoft.com/office/officeart/2005/8/layout/vList2"/>
    <dgm:cxn modelId="{292CCB24-35D6-4E6C-BCCE-C980433118A4}" type="presParOf" srcId="{EEB44AAF-66A0-4781-BDFC-FEC8D7318219}" destId="{A8107767-ED6E-4EB5-94CD-E3F5F332CB5C}" srcOrd="7" destOrd="0" presId="urn:microsoft.com/office/officeart/2005/8/layout/vList2"/>
    <dgm:cxn modelId="{2861A015-9899-4C2D-8A3C-6065DDFAAAC3}" type="presParOf" srcId="{EEB44AAF-66A0-4781-BDFC-FEC8D7318219}" destId="{0A97F040-6A1A-4B18-AD78-B8B95A0ABB3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CA63DD-C41A-4C0A-8C6C-0BFA5550909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1271C1-CF12-45E0-BD00-09FEE3774031}">
      <dgm:prSet phldrT="[Text]" custT="1"/>
      <dgm:spPr/>
      <dgm:t>
        <a:bodyPr/>
        <a:lstStyle/>
        <a:p>
          <a:r>
            <a:rPr lang="en-US" sz="2000" dirty="0">
              <a:solidFill>
                <a:schemeClr val="bg1"/>
              </a:solidFill>
            </a:rPr>
            <a:t>Legislator as </a:t>
          </a:r>
          <a:r>
            <a:rPr lang="en-US" sz="2000" b="1" dirty="0">
              <a:solidFill>
                <a:schemeClr val="bg1"/>
              </a:solidFill>
            </a:rPr>
            <a:t>trustee</a:t>
          </a:r>
          <a:r>
            <a:rPr lang="en-US" sz="2000" dirty="0">
              <a:solidFill>
                <a:schemeClr val="bg1"/>
              </a:solidFill>
            </a:rPr>
            <a:t>: legislators should be allowed to follow their own beliefs about what they thought was best for their constituency and the nation. (Burke, 1774)</a:t>
          </a:r>
        </a:p>
      </dgm:t>
    </dgm:pt>
    <dgm:pt modelId="{9A3A8F8C-8807-4F74-AF0F-709A0DEDF4D7}" type="parTrans" cxnId="{36D61953-7DF2-48BC-9E8B-B3E09643B80B}">
      <dgm:prSet/>
      <dgm:spPr/>
      <dgm:t>
        <a:bodyPr/>
        <a:lstStyle/>
        <a:p>
          <a:endParaRPr lang="en-US"/>
        </a:p>
      </dgm:t>
    </dgm:pt>
    <dgm:pt modelId="{F6E7C26D-516B-4CA7-A008-B3BA8ED843D8}" type="sibTrans" cxnId="{36D61953-7DF2-48BC-9E8B-B3E09643B80B}">
      <dgm:prSet/>
      <dgm:spPr/>
      <dgm:t>
        <a:bodyPr/>
        <a:lstStyle/>
        <a:p>
          <a:endParaRPr lang="en-US"/>
        </a:p>
      </dgm:t>
    </dgm:pt>
    <dgm:pt modelId="{390C6A3C-6C3C-4737-9037-092B898B4FA9}">
      <dgm:prSet phldrT="[Text]" custT="1"/>
      <dgm:spPr/>
      <dgm:t>
        <a:bodyPr/>
        <a:lstStyle/>
        <a:p>
          <a:r>
            <a:rPr lang="en-US" sz="2000" dirty="0">
              <a:solidFill>
                <a:schemeClr val="bg1"/>
              </a:solidFill>
            </a:rPr>
            <a:t>Legislator as </a:t>
          </a:r>
          <a:r>
            <a:rPr lang="en-US" sz="2000" b="1" dirty="0">
              <a:solidFill>
                <a:schemeClr val="bg1"/>
              </a:solidFill>
            </a:rPr>
            <a:t>delegate</a:t>
          </a:r>
          <a:r>
            <a:rPr lang="en-US" sz="2000" dirty="0">
              <a:solidFill>
                <a:schemeClr val="bg1"/>
              </a:solidFill>
            </a:rPr>
            <a:t>: </a:t>
          </a:r>
          <a:br>
            <a:rPr lang="en-US" sz="2000" dirty="0">
              <a:solidFill>
                <a:schemeClr val="bg1"/>
              </a:solidFill>
            </a:rPr>
          </a:br>
          <a:r>
            <a:rPr lang="en-US" sz="2000" dirty="0">
              <a:solidFill>
                <a:schemeClr val="bg1"/>
              </a:solidFill>
            </a:rPr>
            <a:t>Voters instruct delegate on district preferences before they went to Parliament, and the legislator was obliged to follow the district’s mandate </a:t>
          </a:r>
        </a:p>
      </dgm:t>
    </dgm:pt>
    <dgm:pt modelId="{17F1AE40-72E0-4BE0-BAF2-4268F62C5DF7}" type="parTrans" cxnId="{E16E7CF8-999A-4EC5-8BE9-813578F6A932}">
      <dgm:prSet/>
      <dgm:spPr/>
      <dgm:t>
        <a:bodyPr/>
        <a:lstStyle/>
        <a:p>
          <a:endParaRPr lang="en-US"/>
        </a:p>
      </dgm:t>
    </dgm:pt>
    <dgm:pt modelId="{A5B709EB-F653-4EFD-ACF9-E8FF5435A44B}" type="sibTrans" cxnId="{E16E7CF8-999A-4EC5-8BE9-813578F6A932}">
      <dgm:prSet/>
      <dgm:spPr/>
      <dgm:t>
        <a:bodyPr/>
        <a:lstStyle/>
        <a:p>
          <a:endParaRPr lang="en-US"/>
        </a:p>
      </dgm:t>
    </dgm:pt>
    <dgm:pt modelId="{5F7BF196-EF3D-414A-8DD2-7938737E1502}" type="pres">
      <dgm:prSet presAssocID="{17CA63DD-C41A-4C0A-8C6C-0BFA55509095}" presName="diagram" presStyleCnt="0">
        <dgm:presLayoutVars>
          <dgm:dir/>
          <dgm:resizeHandles val="exact"/>
        </dgm:presLayoutVars>
      </dgm:prSet>
      <dgm:spPr/>
    </dgm:pt>
    <dgm:pt modelId="{520B21A5-A8D1-4A0E-972E-DB9ABA417510}" type="pres">
      <dgm:prSet presAssocID="{B91271C1-CF12-45E0-BD00-09FEE3774031}" presName="node" presStyleLbl="node1" presStyleIdx="0" presStyleCnt="2" custLinFactNeighborX="-62152" custLinFactNeighborY="20524">
        <dgm:presLayoutVars>
          <dgm:bulletEnabled val="1"/>
        </dgm:presLayoutVars>
      </dgm:prSet>
      <dgm:spPr/>
    </dgm:pt>
    <dgm:pt modelId="{C16319A5-4C2C-4BC1-836D-1C0554898B80}" type="pres">
      <dgm:prSet presAssocID="{F6E7C26D-516B-4CA7-A008-B3BA8ED843D8}" presName="sibTrans" presStyleCnt="0"/>
      <dgm:spPr/>
    </dgm:pt>
    <dgm:pt modelId="{EE583B06-CA87-4F5C-A1E0-96AEE23943F6}" type="pres">
      <dgm:prSet presAssocID="{390C6A3C-6C3C-4737-9037-092B898B4FA9}" presName="node" presStyleLbl="node1" presStyleIdx="1" presStyleCnt="2" custLinFactNeighborX="54876" custLinFactNeighborY="-96090">
        <dgm:presLayoutVars>
          <dgm:bulletEnabled val="1"/>
        </dgm:presLayoutVars>
      </dgm:prSet>
      <dgm:spPr/>
    </dgm:pt>
  </dgm:ptLst>
  <dgm:cxnLst>
    <dgm:cxn modelId="{ECC0FE10-410F-4A3C-8BDD-2FEDDE2A806F}" type="presOf" srcId="{B91271C1-CF12-45E0-BD00-09FEE3774031}" destId="{520B21A5-A8D1-4A0E-972E-DB9ABA417510}" srcOrd="0" destOrd="0" presId="urn:microsoft.com/office/officeart/2005/8/layout/default"/>
    <dgm:cxn modelId="{36D61953-7DF2-48BC-9E8B-B3E09643B80B}" srcId="{17CA63DD-C41A-4C0A-8C6C-0BFA55509095}" destId="{B91271C1-CF12-45E0-BD00-09FEE3774031}" srcOrd="0" destOrd="0" parTransId="{9A3A8F8C-8807-4F74-AF0F-709A0DEDF4D7}" sibTransId="{F6E7C26D-516B-4CA7-A008-B3BA8ED843D8}"/>
    <dgm:cxn modelId="{9C8135CD-A9CE-4141-9EC5-8E19B6512D94}" type="presOf" srcId="{17CA63DD-C41A-4C0A-8C6C-0BFA55509095}" destId="{5F7BF196-EF3D-414A-8DD2-7938737E1502}" srcOrd="0" destOrd="0" presId="urn:microsoft.com/office/officeart/2005/8/layout/default"/>
    <dgm:cxn modelId="{D9BA5FD4-6C05-4259-A080-0C4F2FAE1F5E}" type="presOf" srcId="{390C6A3C-6C3C-4737-9037-092B898B4FA9}" destId="{EE583B06-CA87-4F5C-A1E0-96AEE23943F6}" srcOrd="0" destOrd="0" presId="urn:microsoft.com/office/officeart/2005/8/layout/default"/>
    <dgm:cxn modelId="{E16E7CF8-999A-4EC5-8BE9-813578F6A932}" srcId="{17CA63DD-C41A-4C0A-8C6C-0BFA55509095}" destId="{390C6A3C-6C3C-4737-9037-092B898B4FA9}" srcOrd="1" destOrd="0" parTransId="{17F1AE40-72E0-4BE0-BAF2-4268F62C5DF7}" sibTransId="{A5B709EB-F653-4EFD-ACF9-E8FF5435A44B}"/>
    <dgm:cxn modelId="{AADD8DF3-8E15-48B7-97E5-A9A6265967B1}" type="presParOf" srcId="{5F7BF196-EF3D-414A-8DD2-7938737E1502}" destId="{520B21A5-A8D1-4A0E-972E-DB9ABA417510}" srcOrd="0" destOrd="0" presId="urn:microsoft.com/office/officeart/2005/8/layout/default"/>
    <dgm:cxn modelId="{1657D3EB-E556-429B-B1A3-02E5C0E37AA0}" type="presParOf" srcId="{5F7BF196-EF3D-414A-8DD2-7938737E1502}" destId="{C16319A5-4C2C-4BC1-836D-1C0554898B80}" srcOrd="1" destOrd="0" presId="urn:microsoft.com/office/officeart/2005/8/layout/default"/>
    <dgm:cxn modelId="{9FBF130E-CC1E-4A02-9D98-85DB1E819C3A}" type="presParOf" srcId="{5F7BF196-EF3D-414A-8DD2-7938737E1502}" destId="{EE583B06-CA87-4F5C-A1E0-96AEE23943F6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C68553-291B-434F-8683-94E2A1CDB02E}">
      <dsp:nvSpPr>
        <dsp:cNvPr id="0" name=""/>
        <dsp:cNvSpPr/>
      </dsp:nvSpPr>
      <dsp:spPr>
        <a:xfrm>
          <a:off x="0" y="305"/>
          <a:ext cx="6096000" cy="9435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200" kern="1200" dirty="0"/>
            <a:t>Is </a:t>
          </a:r>
          <a:r>
            <a:rPr lang="en-US" sz="2200" u="sng" kern="1200" dirty="0"/>
            <a:t>representative</a:t>
          </a:r>
          <a:r>
            <a:rPr lang="en-US" sz="2200" kern="1200" dirty="0"/>
            <a:t> democracy good or bad?</a:t>
          </a:r>
          <a:endParaRPr lang="en-US" sz="2200" b="0" kern="1200" dirty="0">
            <a:latin typeface="+mn-lt"/>
          </a:endParaRPr>
        </a:p>
      </dsp:txBody>
      <dsp:txXfrm>
        <a:off x="46059" y="46364"/>
        <a:ext cx="6003882" cy="851403"/>
      </dsp:txXfrm>
    </dsp:sp>
    <dsp:sp modelId="{8C469511-A6BE-46CC-889C-824EB089F6DA}">
      <dsp:nvSpPr>
        <dsp:cNvPr id="0" name=""/>
        <dsp:cNvSpPr/>
      </dsp:nvSpPr>
      <dsp:spPr>
        <a:xfrm>
          <a:off x="0" y="958072"/>
          <a:ext cx="6096000" cy="9435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2200" kern="1200" dirty="0"/>
            <a:t>How well does representation work in Western democracies today?</a:t>
          </a:r>
          <a:endParaRPr lang="en-US" sz="2200" b="0" kern="1200" dirty="0">
            <a:latin typeface="+mn-lt"/>
          </a:endParaRPr>
        </a:p>
      </dsp:txBody>
      <dsp:txXfrm>
        <a:off x="46059" y="1004131"/>
        <a:ext cx="6003882" cy="851403"/>
      </dsp:txXfrm>
    </dsp:sp>
    <dsp:sp modelId="{A1408128-0371-4D59-A2FB-DDDB462E41FD}">
      <dsp:nvSpPr>
        <dsp:cNvPr id="0" name=""/>
        <dsp:cNvSpPr/>
      </dsp:nvSpPr>
      <dsp:spPr>
        <a:xfrm>
          <a:off x="0" y="1915839"/>
          <a:ext cx="6096000" cy="9435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>
              <a:solidFill>
                <a:schemeClr val="bg1"/>
              </a:solidFill>
            </a:rPr>
            <a:t>What are the different ways to conceive and assess “representation”?</a:t>
          </a:r>
          <a:endParaRPr lang="en-US" sz="2200" b="0" kern="1200" dirty="0">
            <a:solidFill>
              <a:schemeClr val="bg1"/>
            </a:solidFill>
            <a:latin typeface="+mn-lt"/>
          </a:endParaRPr>
        </a:p>
      </dsp:txBody>
      <dsp:txXfrm>
        <a:off x="46059" y="1961898"/>
        <a:ext cx="6003882" cy="851403"/>
      </dsp:txXfrm>
    </dsp:sp>
    <dsp:sp modelId="{A5E872CE-35AE-444F-B784-BDD340410C90}">
      <dsp:nvSpPr>
        <dsp:cNvPr id="0" name=""/>
        <dsp:cNvSpPr/>
      </dsp:nvSpPr>
      <dsp:spPr>
        <a:xfrm>
          <a:off x="0" y="2873606"/>
          <a:ext cx="6096000" cy="9435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How does political representation differ across the United States and Europe, and why?</a:t>
          </a:r>
        </a:p>
      </dsp:txBody>
      <dsp:txXfrm>
        <a:off x="46059" y="2919665"/>
        <a:ext cx="6003882" cy="851403"/>
      </dsp:txXfrm>
    </dsp:sp>
    <dsp:sp modelId="{0A97F040-6A1A-4B18-AD78-B8B95A0ABB32}">
      <dsp:nvSpPr>
        <dsp:cNvPr id="0" name=""/>
        <dsp:cNvSpPr/>
      </dsp:nvSpPr>
      <dsp:spPr>
        <a:xfrm>
          <a:off x="0" y="3831372"/>
          <a:ext cx="6096000" cy="9435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200" kern="1200" dirty="0"/>
            <a:t>If representation works, then why do some people feel unrepresented by any party or candidate?</a:t>
          </a:r>
        </a:p>
      </dsp:txBody>
      <dsp:txXfrm>
        <a:off x="46059" y="3877431"/>
        <a:ext cx="6003882" cy="8514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0B21A5-A8D1-4A0E-972E-DB9ABA417510}">
      <dsp:nvSpPr>
        <dsp:cNvPr id="0" name=""/>
        <dsp:cNvSpPr/>
      </dsp:nvSpPr>
      <dsp:spPr>
        <a:xfrm>
          <a:off x="0" y="1452"/>
          <a:ext cx="3204641" cy="19227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bg1"/>
              </a:solidFill>
            </a:rPr>
            <a:t>Legislator as </a:t>
          </a:r>
          <a:r>
            <a:rPr lang="en-US" sz="2000" b="1" kern="1200" dirty="0">
              <a:solidFill>
                <a:schemeClr val="bg1"/>
              </a:solidFill>
            </a:rPr>
            <a:t>trustee</a:t>
          </a:r>
          <a:r>
            <a:rPr lang="en-US" sz="2000" kern="1200" dirty="0">
              <a:solidFill>
                <a:schemeClr val="bg1"/>
              </a:solidFill>
            </a:rPr>
            <a:t>: legislators should be allowed to follow their own beliefs about what they thought was best for their constituency and the nation. (Burke, 1774)</a:t>
          </a:r>
        </a:p>
      </dsp:txBody>
      <dsp:txXfrm>
        <a:off x="0" y="1452"/>
        <a:ext cx="3204641" cy="1922784"/>
      </dsp:txXfrm>
    </dsp:sp>
    <dsp:sp modelId="{EE583B06-CA87-4F5C-A1E0-96AEE23943F6}">
      <dsp:nvSpPr>
        <dsp:cNvPr id="0" name=""/>
        <dsp:cNvSpPr/>
      </dsp:nvSpPr>
      <dsp:spPr>
        <a:xfrm>
          <a:off x="3653358" y="0"/>
          <a:ext cx="3204641" cy="19227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bg1"/>
              </a:solidFill>
            </a:rPr>
            <a:t>Legislator as </a:t>
          </a:r>
          <a:r>
            <a:rPr lang="en-US" sz="2000" b="1" kern="1200" dirty="0">
              <a:solidFill>
                <a:schemeClr val="bg1"/>
              </a:solidFill>
            </a:rPr>
            <a:t>delegate</a:t>
          </a:r>
          <a:r>
            <a:rPr lang="en-US" sz="2000" kern="1200" dirty="0">
              <a:solidFill>
                <a:schemeClr val="bg1"/>
              </a:solidFill>
            </a:rPr>
            <a:t>: </a:t>
          </a:r>
          <a:br>
            <a:rPr lang="en-US" sz="2000" kern="1200" dirty="0">
              <a:solidFill>
                <a:schemeClr val="bg1"/>
              </a:solidFill>
            </a:rPr>
          </a:br>
          <a:r>
            <a:rPr lang="en-US" sz="2000" kern="1200" dirty="0">
              <a:solidFill>
                <a:schemeClr val="bg1"/>
              </a:solidFill>
            </a:rPr>
            <a:t>Voters instruct delegate on district preferences before they went to Parliament, and the legislator was obliged to follow the district’s mandate </a:t>
          </a:r>
        </a:p>
      </dsp:txBody>
      <dsp:txXfrm>
        <a:off x="3653358" y="0"/>
        <a:ext cx="3204641" cy="19227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5EF7B12-421F-645C-9758-C1E969F413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DB6808-28D0-3B78-31F2-1833EF0F81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BADDA0-58A2-4FE5-B241-BA4CBD84BA0C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308CAD-EF95-B192-377A-7AC5F65F16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2FD382-2AFE-3D9E-8F6E-A9CCA9B0B21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A591A-2699-4A37-B4A1-74898642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510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1787B-F819-4164-A34F-21018F6BEAF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2B640-DB0B-4AF7-8FDD-24F96C889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4615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E2B640-DB0B-4AF7-8FDD-24F96C889BA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096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2D87E-F8AB-4A60-9C66-1C412D4FCC53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8D8C4-A5B5-4F64-B8F4-965ED6D1EF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368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73129-980E-47BA-90BE-C72237CAC904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EEFBD-DBAD-4938-A9E1-812F2E0FE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5664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B7833-0AD2-4BC8-8F1F-83EA9965588B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58D5C-1E7A-4DFA-ADA4-E841DC40D8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4754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2F1CA-7D9E-4D32-ABE6-93DC53535416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69B28-3A28-4DD7-B5EE-CA690444E0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1040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F3BE3-1B24-4C91-AAB5-07B0CBB87983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00BED-8939-4ED0-A572-12B11B2398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792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DD3D4-4A67-43AC-8DD0-08D9F93BDD81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085D9-AFCE-46C4-A550-E77B842B7F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208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3A54F-4E2D-4014-92C4-BCB65EEBF3F7}" type="datetime1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B9A1A-FBEF-44D7-8BD6-D8795067D8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9040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B3091-89E0-46E6-B06B-01341E9CFDB8}" type="datetime1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081B6-21AA-40D5-BD14-C1B8F87C4B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15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F8E35-2C75-423F-BE41-63D9516BA5C7}" type="datetime1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84F91-5DCE-437B-8546-1D62869972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115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D2B06-6D64-4F6A-A42D-A341F7A2C0E8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3D3EA-92D3-47BC-86A8-7A90D418C3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7421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08681-4284-4E99-BE5A-B96D1BE44D96}" type="datetime1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C6BD3-817D-4DD6-BFFC-9E6D6A0CE9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1450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F35523-D0B9-4710-9EDB-AE01E9285ECE}" type="datetime1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Citizen Politics &amp; Democracy, 8th ed © Dalton &amp; Hellwig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ADF891C-5614-480F-9813-928C3E61D3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C00000"/>
                </a:solidFill>
              </a:rPr>
              <a:t>Chapter 11</a:t>
            </a: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96679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b="1" dirty="0"/>
              <a:t>Political Representation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D437705-36DC-CD28-DB5D-9676B4FD1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69B28-3A28-4DD7-B5EE-CA690444E057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484DA2-82FE-5656-58FC-7FE9ABD18E0E}"/>
              </a:ext>
            </a:extLst>
          </p:cNvPr>
          <p:cNvSpPr txBox="1"/>
          <p:nvPr/>
        </p:nvSpPr>
        <p:spPr>
          <a:xfrm>
            <a:off x="1813339" y="6413698"/>
            <a:ext cx="55271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Citizen Politics &amp; Democracy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8</a:t>
            </a:r>
            <a:r>
              <a:rPr lang="en-US" sz="1400" baseline="300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ed </a:t>
            </a:r>
            <a:r>
              <a:rPr lang="en-GB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©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Russell J. Dalton &amp; Timothy Hellwig</a:t>
            </a:r>
          </a:p>
        </p:txBody>
      </p:sp>
      <p:pic>
        <p:nvPicPr>
          <p:cNvPr id="1028" name="Picture 4" descr="London, House of Commons, interior Illustration from 19th century. empty house of commons stock illustrations">
            <a:extLst>
              <a:ext uri="{FF2B5EF4-FFF2-40B4-BE49-F238E27FC236}">
                <a16:creationId xmlns:a16="http://schemas.microsoft.com/office/drawing/2014/main" id="{4719E209-E9F8-90EB-FFD0-057DFB36FD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423" y="2379442"/>
            <a:ext cx="5527154" cy="3811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A126FD-D489-719A-9ED2-2D9CD3DBE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1118995C-E6DF-4F65-33BB-99F9EED61E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4676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Matching Elites and Publics by </a:t>
            </a:r>
            <a:r>
              <a:rPr lang="en-US" altLang="en-US" sz="2800" dirty="0">
                <a:solidFill>
                  <a:srgbClr val="7030A0"/>
                </a:solidFill>
                <a:latin typeface="+mn-lt"/>
              </a:rPr>
              <a:t>Party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27A813-902A-7976-AA44-3CB7810672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219200"/>
            <a:ext cx="7467600" cy="25908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en-US" sz="2000" b="1" dirty="0">
                <a:solidFill>
                  <a:schemeClr val="tx1"/>
                </a:solidFill>
              </a:rPr>
              <a:t>The Responsible Party Government Model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People have informed preferences and policy choices.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Parties offer distinct policy options Perceptions of parties’ positions guide voting choices.</a:t>
            </a:r>
          </a:p>
          <a:p>
            <a:pPr algn="l"/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“citizens in Western democracies are represented </a:t>
            </a:r>
            <a:r>
              <a:rPr lang="en-US" sz="2000" i="1" dirty="0">
                <a:solidFill>
                  <a:schemeClr val="tx1"/>
                </a:solidFill>
              </a:rPr>
              <a:t>through </a:t>
            </a:r>
            <a:r>
              <a:rPr lang="en-US" sz="2000" dirty="0">
                <a:solidFill>
                  <a:schemeClr val="tx1"/>
                </a:solidFill>
              </a:rPr>
              <a:t>and </a:t>
            </a:r>
            <a:r>
              <a:rPr lang="en-US" sz="2000" i="1" dirty="0">
                <a:solidFill>
                  <a:schemeClr val="tx1"/>
                </a:solidFill>
              </a:rPr>
              <a:t>by </a:t>
            </a:r>
            <a:r>
              <a:rPr lang="en-US" sz="2000" dirty="0">
                <a:solidFill>
                  <a:schemeClr val="tx1"/>
                </a:solidFill>
              </a:rPr>
              <a:t>parties. This is inevitable” </a:t>
            </a:r>
            <a:r>
              <a:rPr lang="en-US" sz="2000" dirty="0"/>
              <a:t>Giovanni Sartori (1968, 471)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BF98CF-7549-B613-8F55-BE9FFF8DE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A03A55-2B3B-5C68-6740-EB05E478C239}"/>
              </a:ext>
            </a:extLst>
          </p:cNvPr>
          <p:cNvSpPr txBox="1"/>
          <p:nvPr/>
        </p:nvSpPr>
        <p:spPr>
          <a:xfrm>
            <a:off x="893379" y="4070140"/>
            <a:ext cx="74676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b="1" dirty="0">
                <a:latin typeface="+mn-lt"/>
              </a:rPr>
              <a:t>District-Legislator &amp; Voter-Party demand-supply linkages compared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Dyadic correspondence within districts pertains </a:t>
            </a:r>
            <a:r>
              <a:rPr lang="en-US" sz="2000" dirty="0">
                <a:latin typeface="+mn-lt"/>
                <a:sym typeface="Wingdings" panose="05000000000000000000" pitchFamily="2" charset="2"/>
              </a:rPr>
              <a:t> </a:t>
            </a:r>
            <a:r>
              <a:rPr lang="en-US" sz="2000" dirty="0">
                <a:latin typeface="+mn-lt"/>
              </a:rPr>
              <a:t>representation by individual legislators in weak party systems.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latin typeface="+mn-lt"/>
              </a:rPr>
              <a:t>Party government model </a:t>
            </a:r>
            <a:r>
              <a:rPr lang="en-US" sz="2000" b="0" i="0" u="none" strike="noStrike" baseline="0" dirty="0">
                <a:latin typeface="+mn-lt"/>
                <a:sym typeface="Wingdings" panose="05000000000000000000" pitchFamily="2" charset="2"/>
              </a:rPr>
              <a:t> representation by political parties in strong party systems</a:t>
            </a:r>
            <a:r>
              <a:rPr lang="en-US" sz="2000" b="0" i="0" u="none" strike="noStrike" baseline="0" dirty="0">
                <a:latin typeface="+mn-lt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latin typeface="+mn-lt"/>
              </a:rPr>
              <a:t>In most European parliamentary systems, candidates are chosen by party elites and voters select from party lists.</a:t>
            </a:r>
          </a:p>
        </p:txBody>
      </p:sp>
    </p:spTree>
    <p:extLst>
      <p:ext uri="{BB962C8B-B14F-4D97-AF65-F5344CB8AC3E}">
        <p14:creationId xmlns:p14="http://schemas.microsoft.com/office/powerpoint/2010/main" val="1151480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94FBF-BF78-1732-79F7-E41384490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D182343-A54E-13EB-0693-3E875AE39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4676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Matching Elites and Publics by </a:t>
            </a:r>
            <a:r>
              <a:rPr lang="en-US" altLang="en-US" sz="2800" dirty="0">
                <a:solidFill>
                  <a:srgbClr val="7030A0"/>
                </a:solidFill>
                <a:latin typeface="+mn-lt"/>
              </a:rPr>
              <a:t>Party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F46BCE-4A1A-D044-F973-4BD6C6883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22400" y="1191588"/>
            <a:ext cx="2059600" cy="185641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2200" dirty="0">
                <a:solidFill>
                  <a:schemeClr val="tx1"/>
                </a:solidFill>
              </a:rPr>
              <a:t>European Parties and their Voters on the </a:t>
            </a:r>
            <a:r>
              <a:rPr lang="en-US" sz="2200" b="1" dirty="0">
                <a:solidFill>
                  <a:schemeClr val="tx1"/>
                </a:solidFill>
              </a:rPr>
              <a:t>Left/Right Dimension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FDE461-EF23-970D-444F-B198037DD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E0A289-F7C9-1112-2DFD-A5B70A61FF1A}"/>
              </a:ext>
            </a:extLst>
          </p:cNvPr>
          <p:cNvSpPr txBox="1"/>
          <p:nvPr/>
        </p:nvSpPr>
        <p:spPr>
          <a:xfrm>
            <a:off x="6322400" y="3065057"/>
            <a:ext cx="2133600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Party voters’ Left/Right positions very close to their party’s position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Elites more extreme than publics</a:t>
            </a:r>
          </a:p>
          <a:p>
            <a:endParaRPr lang="en-US" sz="2000" dirty="0">
              <a:latin typeface="+mn-lt"/>
            </a:endParaRPr>
          </a:p>
          <a:p>
            <a:r>
              <a:rPr lang="en-US" sz="1400" dirty="0">
                <a:latin typeface="+mn-lt"/>
              </a:rPr>
              <a:t>Sources: 2024 European Election Study and 2024 Chapel Hill Election</a:t>
            </a:r>
          </a:p>
          <a:p>
            <a:r>
              <a:rPr lang="en-US" sz="1400" dirty="0">
                <a:latin typeface="+mn-lt"/>
              </a:rPr>
              <a:t>Study.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0A50BC-95F4-E678-689F-5AFB2A8DF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20953"/>
            <a:ext cx="5408000" cy="5439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013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03785-583D-89A3-F617-974849213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F6492363-4717-7890-FFA6-71154444F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4676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Matching Elites and Publics by </a:t>
            </a:r>
            <a:r>
              <a:rPr lang="en-US" altLang="en-US" sz="2800" dirty="0">
                <a:solidFill>
                  <a:srgbClr val="7030A0"/>
                </a:solidFill>
                <a:latin typeface="+mn-lt"/>
              </a:rPr>
              <a:t>Party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72A800-7FD8-DEA3-EA99-F6E70004D4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22400" y="1191588"/>
            <a:ext cx="2059600" cy="162781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2200" dirty="0">
                <a:solidFill>
                  <a:schemeClr val="tx1"/>
                </a:solidFill>
              </a:rPr>
              <a:t>European Parties and their Voters on </a:t>
            </a:r>
            <a:r>
              <a:rPr lang="en-US" sz="2200" b="1" dirty="0">
                <a:solidFill>
                  <a:schemeClr val="tx1"/>
                </a:solidFill>
              </a:rPr>
              <a:t>Redistribution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4E2134-E189-0488-6B79-FE1F6909E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5540D0-3DC3-D2FD-C574-4B7D13586660}"/>
              </a:ext>
            </a:extLst>
          </p:cNvPr>
          <p:cNvSpPr txBox="1"/>
          <p:nvPr/>
        </p:nvSpPr>
        <p:spPr>
          <a:xfrm>
            <a:off x="6355620" y="2867988"/>
            <a:ext cx="20596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+mn-lt"/>
              </a:rPr>
              <a:t>Voters’ positions on redistribution from rich to poor are related to but less dispersed than parties’ positions</a:t>
            </a:r>
          </a:p>
          <a:p>
            <a:endParaRPr lang="en-US" sz="2000" dirty="0">
              <a:latin typeface="+mn-lt"/>
            </a:endParaRPr>
          </a:p>
          <a:p>
            <a:r>
              <a:rPr lang="en-US" sz="1400" dirty="0">
                <a:latin typeface="+mn-lt"/>
              </a:rPr>
              <a:t>Sources: 2024 European Election Study and 2024 Chapel Hill Election</a:t>
            </a:r>
          </a:p>
          <a:p>
            <a:r>
              <a:rPr lang="en-US" sz="1400" dirty="0">
                <a:latin typeface="+mn-lt"/>
              </a:rPr>
              <a:t>Study.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BA13F7-F6EC-43A9-48AB-99305CDE1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868" y="1191588"/>
            <a:ext cx="5510752" cy="552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6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5969B-37D5-701B-8E6C-CADC058E8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C7F7674C-F1C9-4EAD-418E-AF21B6263A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4676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Matching Elites and Publics by </a:t>
            </a:r>
            <a:r>
              <a:rPr lang="en-US" altLang="en-US" sz="2800" dirty="0">
                <a:solidFill>
                  <a:srgbClr val="7030A0"/>
                </a:solidFill>
                <a:latin typeface="+mn-lt"/>
              </a:rPr>
              <a:t>Party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CC3764-306F-C088-9A82-5D42DC349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22400" y="1191588"/>
            <a:ext cx="2059600" cy="162781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2200" dirty="0">
                <a:solidFill>
                  <a:schemeClr val="tx1"/>
                </a:solidFill>
              </a:rPr>
              <a:t>European Parties and their Voters on </a:t>
            </a:r>
            <a:r>
              <a:rPr lang="en-US" sz="2200" b="1" dirty="0">
                <a:solidFill>
                  <a:schemeClr val="tx1"/>
                </a:solidFill>
              </a:rPr>
              <a:t>Immigration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C02AFC-9C37-A9D7-EABC-693B155DF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F4A875-1BA2-D272-B7B5-F950888B4DDA}"/>
              </a:ext>
            </a:extLst>
          </p:cNvPr>
          <p:cNvSpPr txBox="1"/>
          <p:nvPr/>
        </p:nvSpPr>
        <p:spPr>
          <a:xfrm>
            <a:off x="6322400" y="2819400"/>
            <a:ext cx="21336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+mn-lt"/>
              </a:rPr>
              <a:t>Voters’ positions on immigration are related their party’s position but many parties favor restrictive policies</a:t>
            </a:r>
          </a:p>
          <a:p>
            <a:endParaRPr lang="en-US" sz="2000" dirty="0">
              <a:latin typeface="+mn-lt"/>
            </a:endParaRPr>
          </a:p>
          <a:p>
            <a:r>
              <a:rPr lang="en-US" sz="1400" dirty="0">
                <a:latin typeface="+mn-lt"/>
              </a:rPr>
              <a:t>Sources: 2024 European Election Study and 2024 Chapel Hill Election</a:t>
            </a:r>
          </a:p>
          <a:p>
            <a:r>
              <a:rPr lang="en-US" sz="1400" dirty="0">
                <a:latin typeface="+mn-lt"/>
              </a:rPr>
              <a:t>Study.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599F33-26A1-82F7-94F1-2B4DBE2C40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028" y="1191588"/>
            <a:ext cx="5405372" cy="5405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799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3152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The Impact of Representation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189129"/>
            <a:ext cx="7315200" cy="487272"/>
          </a:xfrm>
          <a:solidFill>
            <a:schemeClr val="accent1">
              <a:tint val="20000"/>
            </a:schemeClr>
          </a:solidFill>
        </p:spPr>
        <p:txBody>
          <a:bodyPr/>
          <a:lstStyle/>
          <a:p>
            <a:pPr>
              <a:spcAft>
                <a:spcPts val="1800"/>
              </a:spcAft>
              <a:defRPr/>
            </a:pPr>
            <a:r>
              <a:rPr lang="en-US" sz="2200" dirty="0">
                <a:solidFill>
                  <a:schemeClr val="tx1"/>
                </a:solidFill>
              </a:rPr>
              <a:t>Does representation work?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8F30C2-9AA3-9307-58C2-06A67DD43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5E4B0C3-879C-BCE2-46A5-74C0CD2E39DE}"/>
              </a:ext>
            </a:extLst>
          </p:cNvPr>
          <p:cNvSpPr txBox="1">
            <a:spLocks/>
          </p:cNvSpPr>
          <p:nvPr/>
        </p:nvSpPr>
        <p:spPr bwMode="auto">
          <a:xfrm>
            <a:off x="892629" y="1722530"/>
            <a:ext cx="7315200" cy="2362199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>
              <a:spcAft>
                <a:spcPts val="1800"/>
              </a:spcAft>
              <a:defRPr/>
            </a:pPr>
            <a:r>
              <a:rPr lang="en-US" sz="2000" dirty="0">
                <a:latin typeface="+mn-lt"/>
              </a:rPr>
              <a:t>Both district- and party-based models provide citizen–elite linkages. But they do so in different ways. 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+mn-lt"/>
              </a:rPr>
              <a:t>The district system is more flexible for candidates and issues and allows for greater responsiveness to the interests of each district.  </a:t>
            </a:r>
          </a:p>
          <a:p>
            <a:pPr marL="342900" indent="-342900" algn="l"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+mn-lt"/>
              </a:rPr>
              <a:t>The party system is more stable and excels on issues for which party positions are coherent and salient.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8830D6-B9F1-502F-12B4-7FAE7600C02A}"/>
              </a:ext>
            </a:extLst>
          </p:cNvPr>
          <p:cNvSpPr txBox="1"/>
          <p:nvPr/>
        </p:nvSpPr>
        <p:spPr>
          <a:xfrm>
            <a:off x="892630" y="4314149"/>
            <a:ext cx="7315200" cy="16004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i="1" dirty="0">
                <a:latin typeface="+mn-lt"/>
              </a:rPr>
              <a:t>However</a:t>
            </a:r>
            <a:r>
              <a:rPr lang="en-US" sz="2000" dirty="0">
                <a:latin typeface="+mn-lt"/>
              </a:rPr>
              <a:t>, many people appear dissatisfied with current politics.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Institutional complexity limits opportunities for ideological congruence between voters and governments.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New issue demands and new parties add to this complexity.</a:t>
            </a:r>
            <a:endParaRPr lang="en-GB" sz="2000" dirty="0">
              <a:latin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598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914400" y="107164"/>
            <a:ext cx="7467600" cy="6096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The Paradox of Representation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5642" y="750235"/>
            <a:ext cx="7467600" cy="46268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2000" dirty="0">
                <a:solidFill>
                  <a:schemeClr val="tx1"/>
                </a:solidFill>
              </a:rPr>
              <a:t>If democracy works, why do so many people feel unrepresented?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F61A3A-6B36-3C14-D785-4185B1F05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5E5FA4A-A8E2-D3CC-A65E-F033D18B7F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2801036"/>
              </p:ext>
            </p:extLst>
          </p:nvPr>
        </p:nvGraphicFramePr>
        <p:xfrm>
          <a:off x="935642" y="1364309"/>
          <a:ext cx="5638800" cy="3246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6EEE1F4-70FF-488A-2E87-A7CD00783802}"/>
              </a:ext>
            </a:extLst>
          </p:cNvPr>
          <p:cNvSpPr txBox="1"/>
          <p:nvPr/>
        </p:nvSpPr>
        <p:spPr>
          <a:xfrm>
            <a:off x="914400" y="4360406"/>
            <a:ext cx="761999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b="0" i="0" u="sng" strike="noStrike" baseline="0" dirty="0">
                <a:latin typeface="+mn-lt"/>
              </a:rPr>
              <a:t>A matter of supply and demand?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0" i="0" u="none" strike="noStrike" baseline="0" dirty="0">
                <a:latin typeface="+mn-lt"/>
              </a:rPr>
              <a:t>Demand side: citizen expectations for the government have fragmented into many issue publics; parties unable to represent conflicting issue demands.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Supply side: representation limited by the number of choices. Countries with more parties may do a better job of representing voters overall.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CFFB89E-AEB3-D631-1E2F-9EA82E04A890}"/>
              </a:ext>
            </a:extLst>
          </p:cNvPr>
          <p:cNvSpPr txBox="1"/>
          <p:nvPr/>
        </p:nvSpPr>
        <p:spPr>
          <a:xfrm>
            <a:off x="6667500" y="1547215"/>
            <a:ext cx="1905000" cy="2646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0" i="0" u="none" strike="noStrike" baseline="0" dirty="0">
                <a:latin typeface="+mn-lt"/>
              </a:rPr>
              <a:t>Do You Feel Represented?</a:t>
            </a:r>
          </a:p>
          <a:p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Percent who feel represented by a party</a:t>
            </a:r>
          </a:p>
          <a:p>
            <a:endParaRPr lang="en-US" dirty="0">
              <a:latin typeface="Swiss721BT-Light"/>
            </a:endParaRPr>
          </a:p>
          <a:p>
            <a:r>
              <a:rPr lang="en-US" sz="1400" dirty="0">
                <a:latin typeface="+mn-lt"/>
              </a:rPr>
              <a:t>Source: CSES module V, 2016-2021</a:t>
            </a:r>
          </a:p>
        </p:txBody>
      </p:sp>
    </p:spTree>
    <p:extLst>
      <p:ext uri="{BB962C8B-B14F-4D97-AF65-F5344CB8AC3E}">
        <p14:creationId xmlns:p14="http://schemas.microsoft.com/office/powerpoint/2010/main" val="1611587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286000"/>
            <a:ext cx="6858000" cy="25545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2000" dirty="0">
              <a:latin typeface="+mn-lt"/>
            </a:endParaRPr>
          </a:p>
          <a:p>
            <a:pPr algn="ctr"/>
            <a:r>
              <a:rPr lang="en-US" sz="2000" dirty="0">
                <a:latin typeface="+mn-lt"/>
              </a:rPr>
              <a:t>As discussed in Chapter 1, different nations have different institutions, and these systems affect how politics works. </a:t>
            </a:r>
          </a:p>
          <a:p>
            <a:pPr algn="ctr"/>
            <a:endParaRPr lang="en-US" sz="2000" dirty="0">
              <a:latin typeface="+mn-lt"/>
            </a:endParaRPr>
          </a:p>
          <a:p>
            <a:pPr algn="ctr"/>
            <a:r>
              <a:rPr lang="en-US" sz="2000" dirty="0">
                <a:latin typeface="+mn-lt"/>
              </a:rPr>
              <a:t>To what extent are the institutional features of these different</a:t>
            </a:r>
          </a:p>
          <a:p>
            <a:pPr algn="ctr"/>
            <a:r>
              <a:rPr lang="en-US" sz="2000" dirty="0">
                <a:latin typeface="+mn-lt"/>
              </a:rPr>
              <a:t>systems help us understand differences in political representation across these countries?</a:t>
            </a:r>
          </a:p>
          <a:p>
            <a:pPr algn="ctr"/>
            <a:endParaRPr lang="en-US" sz="20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38400" y="1078735"/>
            <a:ext cx="4267200" cy="523220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+mn-lt"/>
              </a:rPr>
              <a:t>Thought Provoking</a:t>
            </a:r>
          </a:p>
        </p:txBody>
      </p:sp>
    </p:spTree>
    <p:extLst>
      <p:ext uri="{BB962C8B-B14F-4D97-AF65-F5344CB8AC3E}">
        <p14:creationId xmlns:p14="http://schemas.microsoft.com/office/powerpoint/2010/main" val="1915447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7487D-4227-1724-75B3-573D60D06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599AA799-E948-D81B-7CA2-F6C724C3D9C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5334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solidFill>
                  <a:srgbClr val="C00000"/>
                </a:solidFill>
              </a:rPr>
              <a:t>The End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7560B7-7B40-189D-DB2F-2C5B8402B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92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0" y="381000"/>
            <a:ext cx="6096000" cy="609600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The Questions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61BAE45-E843-28E6-37AC-FA5E39DD84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4697577"/>
              </p:ext>
            </p:extLst>
          </p:nvPr>
        </p:nvGraphicFramePr>
        <p:xfrm>
          <a:off x="1524000" y="1143000"/>
          <a:ext cx="6096000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34F8AD-0C2A-6125-2E23-6847360B3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B68FF-4BD3-4446-81B2-CA7BDFCB79E8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8229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B97BBA-4771-DBEE-5539-D1ECEBE5B4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246010"/>
            <a:ext cx="3886200" cy="430390"/>
          </a:xfrm>
        </p:spPr>
        <p:txBody>
          <a:bodyPr/>
          <a:lstStyle/>
          <a:p>
            <a:pPr algn="ctr"/>
            <a:r>
              <a:rPr lang="en-US" dirty="0"/>
              <a:t>Virtues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E7AE4C-5F3E-C9EB-F8A2-836BDC5FA0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1779410"/>
            <a:ext cx="3751006" cy="4001649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2200" dirty="0"/>
              <a:t>Direct democracy is not feasible in modern societies</a:t>
            </a:r>
          </a:p>
          <a:p>
            <a:r>
              <a:rPr lang="en-US" sz="2200" dirty="0"/>
              <a:t>Citizens need not possess high levels of political sophistication</a:t>
            </a:r>
          </a:p>
          <a:p>
            <a:r>
              <a:rPr lang="en-US" sz="2200" dirty="0"/>
              <a:t>Popular control of government possible with periodic &amp; competitive elections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FFF61B-EFDA-8E4D-7E4D-0BCD658132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287901"/>
            <a:ext cx="4041775" cy="430390"/>
          </a:xfrm>
        </p:spPr>
        <p:txBody>
          <a:bodyPr/>
          <a:lstStyle/>
          <a:p>
            <a:pPr algn="ctr"/>
            <a:r>
              <a:rPr lang="en-US" dirty="0"/>
              <a:t>Vices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4D945C-F1FE-C22E-216D-E367AEB494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72064" y="1779410"/>
            <a:ext cx="3751007" cy="4001649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2200" dirty="0"/>
              <a:t>undermines democracy by transferring power from the people to a small group of elected officials </a:t>
            </a:r>
          </a:p>
          <a:p>
            <a:r>
              <a:rPr lang="en-US" sz="2200" dirty="0"/>
              <a:t>Direct forms of participation better than mediated influence</a:t>
            </a:r>
          </a:p>
          <a:p>
            <a:r>
              <a:rPr lang="en-US" sz="2200" dirty="0"/>
              <a:t>More direct forms possible with referendums and citizen action groups.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8499AE-A13A-9CCE-261B-50B3D1530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EB9A1A-FBEF-44D7-8BD6-D8795067D82B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F2F47F2-0686-01D1-ECD3-7939A97BC620}"/>
              </a:ext>
            </a:extLst>
          </p:cNvPr>
          <p:cNvSpPr txBox="1">
            <a:spLocks/>
          </p:cNvSpPr>
          <p:nvPr/>
        </p:nvSpPr>
        <p:spPr bwMode="auto">
          <a:xfrm>
            <a:off x="609600" y="304800"/>
            <a:ext cx="7772400" cy="838200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2800">
                <a:solidFill>
                  <a:srgbClr val="C00000"/>
                </a:solidFill>
                <a:latin typeface="+mn-lt"/>
              </a:rPr>
              <a:t>Representative Democracy: Good or Bad?</a:t>
            </a:r>
            <a:endParaRPr lang="en-US" altLang="en-US" sz="2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5ADC5A-6152-DE19-0013-55AABA5A440C}"/>
              </a:ext>
            </a:extLst>
          </p:cNvPr>
          <p:cNvSpPr txBox="1"/>
          <p:nvPr/>
        </p:nvSpPr>
        <p:spPr>
          <a:xfrm>
            <a:off x="775519" y="5808019"/>
            <a:ext cx="759296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200" b="0" i="0" u="none" strike="noStrike" baseline="0" dirty="0">
                <a:latin typeface="+mn-lt"/>
              </a:rPr>
              <a:t>We cannot resolve this debate, </a:t>
            </a:r>
          </a:p>
          <a:p>
            <a:pPr algn="ctr"/>
            <a:r>
              <a:rPr lang="en-US" sz="2200" b="0" i="0" u="none" strike="noStrike" baseline="0" dirty="0">
                <a:latin typeface="+mn-lt"/>
              </a:rPr>
              <a:t>but we can assess how well the representation process works </a:t>
            </a:r>
            <a:r>
              <a:rPr lang="en-US" sz="2200" b="0" i="0" u="none" strike="noStrike" baseline="0" dirty="0">
                <a:latin typeface="+mn-lt"/>
                <a:sym typeface="Wingdings" panose="05000000000000000000" pitchFamily="2" charset="2"/>
              </a:rPr>
              <a:t></a:t>
            </a:r>
            <a:endParaRPr 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76996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4676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Representation as Supply and Demand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219200"/>
            <a:ext cx="7467600" cy="48006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Citizens make </a:t>
            </a:r>
            <a:r>
              <a:rPr lang="en-US" sz="2200" b="1" dirty="0">
                <a:solidFill>
                  <a:schemeClr val="tx1"/>
                </a:solidFill>
              </a:rPr>
              <a:t>demands</a:t>
            </a:r>
            <a:r>
              <a:rPr lang="en-US" sz="2200" dirty="0">
                <a:solidFill>
                  <a:schemeClr val="tx1"/>
                </a:solidFill>
              </a:rPr>
              <a:t>, expressed in terms of preferences for certain policies and against others.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Elected representatives </a:t>
            </a:r>
            <a:r>
              <a:rPr lang="en-US" sz="2200" b="1" dirty="0">
                <a:solidFill>
                  <a:schemeClr val="tx1"/>
                </a:solidFill>
              </a:rPr>
              <a:t>supply</a:t>
            </a:r>
            <a:r>
              <a:rPr lang="en-US" sz="2200" dirty="0">
                <a:solidFill>
                  <a:schemeClr val="tx1"/>
                </a:solidFill>
              </a:rPr>
              <a:t> policies such as lower taxes, more affordable health care, cleaner air, etc.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If representatives fail to supply the policies citizens demand, they risk losing power at the next election. </a:t>
            </a:r>
          </a:p>
          <a:p>
            <a:endParaRPr lang="en-US" sz="2200" dirty="0">
              <a:solidFill>
                <a:schemeClr val="tx1"/>
              </a:solidFill>
            </a:endParaRPr>
          </a:p>
          <a:p>
            <a:endParaRPr lang="en-US" sz="2200" dirty="0">
              <a:solidFill>
                <a:schemeClr val="tx1"/>
              </a:solidFill>
            </a:endParaRPr>
          </a:p>
          <a:p>
            <a:r>
              <a:rPr lang="en-US" sz="2200" dirty="0">
                <a:solidFill>
                  <a:srgbClr val="C00000"/>
                </a:solidFill>
              </a:rPr>
              <a:t>Sounds good, right? </a:t>
            </a:r>
          </a:p>
          <a:p>
            <a:r>
              <a:rPr lang="en-US" sz="2200" dirty="0">
                <a:solidFill>
                  <a:srgbClr val="C00000"/>
                </a:solidFill>
              </a:rPr>
              <a:t>But how do we know if its working?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E6019C-8442-F1CE-E6C0-5DF733105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176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86CD0-D3EC-8756-E348-3A87FDEEB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AAE41C18-3C37-CFFA-0C65-CB83959334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4676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Representation as Collective Correspondence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902DD4-1E09-DF78-8EE7-BA605A86FF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219200"/>
            <a:ext cx="7467600" cy="48006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Representation as the similarity between the attitudes of the political elite and attitudes of the overall public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Representation is </a:t>
            </a:r>
            <a:r>
              <a:rPr lang="en-US" sz="2200" i="1" dirty="0">
                <a:solidFill>
                  <a:schemeClr val="tx1"/>
                </a:solidFill>
              </a:rPr>
              <a:t>strong</a:t>
            </a:r>
            <a:r>
              <a:rPr lang="en-US" sz="2200" dirty="0">
                <a:solidFill>
                  <a:schemeClr val="tx1"/>
                </a:solidFill>
              </a:rPr>
              <a:t> when the correspondence between elite attitudes and public attitudes is </a:t>
            </a:r>
            <a:r>
              <a:rPr lang="en-US" sz="2200" i="1" dirty="0">
                <a:solidFill>
                  <a:schemeClr val="tx1"/>
                </a:solidFill>
              </a:rPr>
              <a:t>high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Analytical problem: </a:t>
            </a:r>
            <a:r>
              <a:rPr lang="en-US" sz="2200" i="1" dirty="0">
                <a:solidFill>
                  <a:schemeClr val="tx1"/>
                </a:solidFill>
              </a:rPr>
              <a:t>matching collectives </a:t>
            </a:r>
            <a:r>
              <a:rPr lang="en-US" sz="2200" dirty="0">
                <a:solidFill>
                  <a:schemeClr val="tx1"/>
                </a:solidFill>
              </a:rPr>
              <a:t>to assess correspondence between “elite opinion” and “public opinion”</a:t>
            </a:r>
          </a:p>
          <a:p>
            <a:pPr algn="l"/>
            <a:endParaRPr lang="en-US" sz="22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Three possible approaches: 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sz="2200" dirty="0">
                <a:solidFill>
                  <a:schemeClr val="tx1"/>
                </a:solidFill>
              </a:rPr>
              <a:t>Match elites and publics by </a:t>
            </a:r>
            <a:r>
              <a:rPr lang="en-US" sz="2200" dirty="0">
                <a:solidFill>
                  <a:srgbClr val="00B050"/>
                </a:solidFill>
              </a:rPr>
              <a:t>nation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sz="2200" dirty="0">
                <a:solidFill>
                  <a:schemeClr val="tx1"/>
                </a:solidFill>
              </a:rPr>
              <a:t>Match elites and publics by </a:t>
            </a:r>
            <a:r>
              <a:rPr lang="en-US" sz="2200" dirty="0">
                <a:solidFill>
                  <a:srgbClr val="0070C0"/>
                </a:solidFill>
              </a:rPr>
              <a:t>district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sz="2200" dirty="0">
                <a:solidFill>
                  <a:schemeClr val="tx1"/>
                </a:solidFill>
              </a:rPr>
              <a:t>Match elites and publics by </a:t>
            </a:r>
            <a:r>
              <a:rPr lang="en-US" sz="2200" dirty="0">
                <a:solidFill>
                  <a:srgbClr val="7030A0"/>
                </a:solidFill>
              </a:rPr>
              <a:t>party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35F67A-50F7-EF58-ECB8-B3C980B88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8299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F7C88-C960-2F70-BAFB-47DBE1AC1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00C47996-7CF2-FD01-898C-5AF7B76529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4676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Matching Elites and Publics by </a:t>
            </a:r>
            <a:r>
              <a:rPr lang="en-US" altLang="en-US" sz="2800" dirty="0">
                <a:solidFill>
                  <a:srgbClr val="00B050"/>
                </a:solidFill>
                <a:latin typeface="+mn-lt"/>
              </a:rPr>
              <a:t>Nation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83A94E-76BD-7164-45C8-122321423B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219201"/>
            <a:ext cx="7467600" cy="4572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2000" dirty="0">
                <a:solidFill>
                  <a:schemeClr val="tx1"/>
                </a:solidFill>
              </a:rPr>
              <a:t>Comparing opinions of citizens and party leaders in 14 democracies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EA24E7-0351-B87D-2DAE-BD6F3D3F6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95B2C8-2145-62CF-7E57-FC2C15C34A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777341"/>
            <a:ext cx="5029200" cy="49709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056EEC0-A183-90D2-EF33-765687851FA3}"/>
              </a:ext>
            </a:extLst>
          </p:cNvPr>
          <p:cNvSpPr txBox="1"/>
          <p:nvPr/>
        </p:nvSpPr>
        <p:spPr>
          <a:xfrm>
            <a:off x="914400" y="1981200"/>
            <a:ext cx="1845527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i="0" u="none" strike="noStrike" baseline="0" dirty="0">
                <a:latin typeface="+mn-lt"/>
              </a:rPr>
              <a:t>The positions of political parties  correspond broadly to those of the national publics</a:t>
            </a:r>
          </a:p>
          <a:p>
            <a:endParaRPr lang="en-US" sz="1400" dirty="0">
              <a:latin typeface="+mn-lt"/>
            </a:endParaRPr>
          </a:p>
          <a:p>
            <a:endParaRPr lang="en-US" sz="1400" dirty="0">
              <a:latin typeface="+mn-lt"/>
            </a:endParaRPr>
          </a:p>
          <a:p>
            <a:endParaRPr lang="en-US" sz="1400" dirty="0">
              <a:latin typeface="+mn-lt"/>
            </a:endParaRPr>
          </a:p>
          <a:p>
            <a:endParaRPr lang="en-US" sz="1400" dirty="0">
              <a:latin typeface="+mn-lt"/>
            </a:endParaRPr>
          </a:p>
          <a:p>
            <a:endParaRPr lang="en-US" sz="1400" dirty="0">
              <a:latin typeface="+mn-lt"/>
            </a:endParaRPr>
          </a:p>
          <a:p>
            <a:r>
              <a:rPr lang="en-US" sz="1400" dirty="0">
                <a:latin typeface="+mn-lt"/>
              </a:rPr>
              <a:t>Sources: 2024 European Election Study and 2024 Chapel Hill Election Study.</a:t>
            </a:r>
          </a:p>
        </p:txBody>
      </p:sp>
    </p:spTree>
    <p:extLst>
      <p:ext uri="{BB962C8B-B14F-4D97-AF65-F5344CB8AC3E}">
        <p14:creationId xmlns:p14="http://schemas.microsoft.com/office/powerpoint/2010/main" val="328676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9BB7A-6BAB-451C-7617-1AE38580E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E780EB89-A163-BEE6-1E37-311E944CAE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4676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Matching Elites and Publics by </a:t>
            </a:r>
            <a:r>
              <a:rPr lang="en-US" altLang="en-US" sz="2800" dirty="0">
                <a:solidFill>
                  <a:srgbClr val="0070C0"/>
                </a:solidFill>
                <a:latin typeface="+mn-lt"/>
              </a:rPr>
              <a:t>District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69E039-8C22-8571-75F8-FCAB4C3213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219200"/>
            <a:ext cx="7467600" cy="2057399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Comparing opinions of citizens and elites at national level glosses over the quality of representation </a:t>
            </a:r>
            <a:r>
              <a:rPr lang="en-US" sz="2200" i="1" dirty="0">
                <a:solidFill>
                  <a:schemeClr val="tx1"/>
                </a:solidFill>
              </a:rPr>
              <a:t>within</a:t>
            </a:r>
            <a:r>
              <a:rPr lang="en-US" sz="2200" dirty="0">
                <a:solidFill>
                  <a:schemeClr val="tx1"/>
                </a:solidFill>
              </a:rPr>
              <a:t> the political system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tx1"/>
                </a:solidFill>
              </a:rPr>
              <a:t>Dyadic correspondence</a:t>
            </a:r>
            <a:r>
              <a:rPr lang="en-US" sz="2200" dirty="0">
                <a:solidFill>
                  <a:schemeClr val="tx1"/>
                </a:solidFill>
              </a:rPr>
              <a:t>: comparing an individual legislator to his/her constituency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408C4F-E69C-A7E3-2F4C-A656FBCE9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4F37A187-45A2-AF34-969C-039E42CA57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898961"/>
              </p:ext>
            </p:extLst>
          </p:nvPr>
        </p:nvGraphicFramePr>
        <p:xfrm>
          <a:off x="1143000" y="4114800"/>
          <a:ext cx="6858000" cy="19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2E7E224-4E72-B9EC-E4E4-48BB6CF00575}"/>
              </a:ext>
            </a:extLst>
          </p:cNvPr>
          <p:cNvSpPr txBox="1"/>
          <p:nvPr/>
        </p:nvSpPr>
        <p:spPr>
          <a:xfrm>
            <a:off x="2032933" y="3599811"/>
            <a:ext cx="52305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+mn-lt"/>
              </a:rPr>
              <a:t>Two perspectives on dyadic correspondence</a:t>
            </a:r>
          </a:p>
        </p:txBody>
      </p:sp>
    </p:spTree>
    <p:extLst>
      <p:ext uri="{BB962C8B-B14F-4D97-AF65-F5344CB8AC3E}">
        <p14:creationId xmlns:p14="http://schemas.microsoft.com/office/powerpoint/2010/main" val="1353848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74565-3ACD-897D-9B13-390E18CDD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429A5885-DB07-0E00-3381-DE7BDD677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4676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Matching Elites and Publics by </a:t>
            </a:r>
            <a:r>
              <a:rPr lang="en-US" altLang="en-US" sz="2800" dirty="0">
                <a:solidFill>
                  <a:srgbClr val="0070C0"/>
                </a:solidFill>
                <a:latin typeface="+mn-lt"/>
              </a:rPr>
              <a:t>District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C400AD-0118-14D5-8B3B-1390BC44C4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191589"/>
            <a:ext cx="7467600" cy="54758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2000" dirty="0">
                <a:solidFill>
                  <a:schemeClr val="tx1"/>
                </a:solidFill>
              </a:rPr>
              <a:t>Miller &amp; Stokes, Constituency Influence in Congress (1963)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70564-484F-161B-97E2-2B0C79F2D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379B6E-E3F6-6793-0843-832809055F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5053" y="1842982"/>
            <a:ext cx="6333893" cy="282125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3B55189-B67B-FED4-13B7-A2624DFFD43F}"/>
              </a:ext>
            </a:extLst>
          </p:cNvPr>
          <p:cNvSpPr txBox="1"/>
          <p:nvPr/>
        </p:nvSpPr>
        <p:spPr>
          <a:xfrm>
            <a:off x="914400" y="4768054"/>
            <a:ext cx="7467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i="0" u="none" strike="noStrike" baseline="0" dirty="0">
                <a:latin typeface="+mn-lt"/>
              </a:rPr>
              <a:t>Citizens can influence legislator’s actions either by trustee linkages (paths </a:t>
            </a:r>
            <a:r>
              <a:rPr lang="en-US" sz="2000" i="1" u="none" strike="noStrike" baseline="0" dirty="0">
                <a:latin typeface="+mn-lt"/>
              </a:rPr>
              <a:t>a</a:t>
            </a:r>
            <a:r>
              <a:rPr lang="en-US" sz="2000" i="0" u="none" strike="noStrike" baseline="0" dirty="0">
                <a:latin typeface="+mn-lt"/>
              </a:rPr>
              <a:t> &amp; </a:t>
            </a:r>
            <a:r>
              <a:rPr lang="en-US" sz="2000" i="1" u="none" strike="noStrike" baseline="0" dirty="0">
                <a:latin typeface="+mn-lt"/>
              </a:rPr>
              <a:t>b</a:t>
            </a:r>
            <a:r>
              <a:rPr lang="en-US" sz="2000" i="0" u="none" strike="noStrike" baseline="0" dirty="0">
                <a:latin typeface="+mn-lt"/>
              </a:rPr>
              <a:t>) or delegate linkages (paths </a:t>
            </a:r>
            <a:r>
              <a:rPr lang="en-US" sz="2000" i="1" u="none" strike="noStrike" baseline="0" dirty="0">
                <a:latin typeface="+mn-lt"/>
              </a:rPr>
              <a:t>c</a:t>
            </a:r>
            <a:r>
              <a:rPr lang="en-US" sz="2000" i="0" u="none" strike="noStrike" baseline="0" dirty="0">
                <a:latin typeface="+mn-lt"/>
              </a:rPr>
              <a:t> &amp; </a:t>
            </a:r>
            <a:r>
              <a:rPr lang="en-US" sz="2000" i="1" u="none" strike="noStrike" baseline="0" dirty="0">
                <a:latin typeface="+mn-lt"/>
              </a:rPr>
              <a:t>d</a:t>
            </a:r>
            <a:r>
              <a:rPr lang="en-US" sz="2000" i="0" u="none" strike="noStrike" baseline="0" dirty="0">
                <a:latin typeface="+mn-lt"/>
              </a:rPr>
              <a:t>).</a:t>
            </a:r>
            <a:endParaRPr lang="en-US" sz="2000" dirty="0">
              <a:latin typeface="+mn-lt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EE04CDBC-DB46-4870-29A3-9F3AD65373DD}"/>
              </a:ext>
            </a:extLst>
          </p:cNvPr>
          <p:cNvSpPr txBox="1">
            <a:spLocks/>
          </p:cNvSpPr>
          <p:nvPr/>
        </p:nvSpPr>
        <p:spPr bwMode="auto">
          <a:xfrm>
            <a:off x="893379" y="5579752"/>
            <a:ext cx="7467600" cy="10496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solidFill>
                  <a:schemeClr val="tx1"/>
                </a:solidFill>
              </a:rPr>
              <a:t>Miller &amp; Stokes’ research shows that representation works. Some issue areas fit the trustee model (social welfare); others approximated the delegate model (civil rights)</a:t>
            </a:r>
          </a:p>
        </p:txBody>
      </p:sp>
    </p:spTree>
    <p:extLst>
      <p:ext uri="{BB962C8B-B14F-4D97-AF65-F5344CB8AC3E}">
        <p14:creationId xmlns:p14="http://schemas.microsoft.com/office/powerpoint/2010/main" val="2596963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8D908-981A-F115-19D8-067680126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C925BB7B-97EA-9AD6-9641-E6AF3EDEB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304800"/>
            <a:ext cx="7467600" cy="838200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solidFill>
                  <a:srgbClr val="C00000"/>
                </a:solidFill>
                <a:latin typeface="+mn-lt"/>
              </a:rPr>
              <a:t>Matching Elites and Publics by </a:t>
            </a:r>
            <a:r>
              <a:rPr lang="en-US" altLang="en-US" sz="2800" dirty="0">
                <a:solidFill>
                  <a:srgbClr val="0070C0"/>
                </a:solidFill>
                <a:latin typeface="+mn-lt"/>
              </a:rPr>
              <a:t>District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92B9D1-5456-A974-8C83-9C1E4B703D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191588"/>
            <a:ext cx="2133600" cy="200881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2000" dirty="0">
                <a:solidFill>
                  <a:schemeClr val="tx1"/>
                </a:solidFill>
              </a:rPr>
              <a:t>Congruence between district opinion and representatives’ positions, </a:t>
            </a:r>
          </a:p>
          <a:p>
            <a:r>
              <a:rPr lang="en-US" sz="2000" dirty="0">
                <a:solidFill>
                  <a:schemeClr val="tx1"/>
                </a:solidFill>
              </a:rPr>
              <a:t>US Congress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34D3CB-EA6C-A90C-3272-D37E8DDF0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F8D8C4-A5B5-4F64-B8F4-965ED6D1EF6C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E77791-8857-2891-ADC1-72FFF2FA02EF}"/>
              </a:ext>
            </a:extLst>
          </p:cNvPr>
          <p:cNvSpPr txBox="1"/>
          <p:nvPr/>
        </p:nvSpPr>
        <p:spPr>
          <a:xfrm>
            <a:off x="935420" y="3352800"/>
            <a:ext cx="2112579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latin typeface="+mn-lt"/>
              </a:rPr>
              <a:t>District opinion is related to the representative’s overall position</a:t>
            </a:r>
          </a:p>
          <a:p>
            <a:endParaRPr lang="en-US" sz="2000" dirty="0">
              <a:latin typeface="+mn-lt"/>
            </a:endParaRPr>
          </a:p>
          <a:p>
            <a:endParaRPr lang="en-US" sz="2000" dirty="0">
              <a:latin typeface="+mn-lt"/>
            </a:endParaRPr>
          </a:p>
          <a:p>
            <a:endParaRPr lang="en-US" sz="2000" dirty="0">
              <a:latin typeface="+mn-lt"/>
            </a:endParaRPr>
          </a:p>
          <a:p>
            <a:endParaRPr lang="en-US" sz="2000" dirty="0">
              <a:latin typeface="+mn-lt"/>
            </a:endParaRPr>
          </a:p>
          <a:p>
            <a:endParaRPr lang="en-US" sz="2000" dirty="0">
              <a:latin typeface="+mn-lt"/>
            </a:endParaRPr>
          </a:p>
          <a:p>
            <a:r>
              <a:rPr lang="en-US" sz="1400" dirty="0">
                <a:latin typeface="+mn-lt"/>
              </a:rPr>
              <a:t>Sources: 2020 Cooperative Election Study and Lewis et al. (2025).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49E6782-0C96-C581-268B-D521F1F424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9441" y="1290831"/>
            <a:ext cx="5174166" cy="5430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778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2677</TotalTime>
  <Words>1070</Words>
  <Application>Microsoft Office PowerPoint</Application>
  <PresentationFormat>On-screen Show (4:3)</PresentationFormat>
  <Paragraphs>139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Arial</vt:lpstr>
      <vt:lpstr>Calibri</vt:lpstr>
      <vt:lpstr>Swiss721BT-Light</vt:lpstr>
      <vt:lpstr>Office Theme</vt:lpstr>
      <vt:lpstr>Chapter 11</vt:lpstr>
      <vt:lpstr>PowerPoint Presentation</vt:lpstr>
      <vt:lpstr>PowerPoint Presentation</vt:lpstr>
      <vt:lpstr>Representation as Supply and Demand</vt:lpstr>
      <vt:lpstr>Representation as Collective Correspondence</vt:lpstr>
      <vt:lpstr>Matching Elites and Publics by Nation</vt:lpstr>
      <vt:lpstr>Matching Elites and Publics by District</vt:lpstr>
      <vt:lpstr>Matching Elites and Publics by District</vt:lpstr>
      <vt:lpstr>Matching Elites and Publics by District</vt:lpstr>
      <vt:lpstr>Matching Elites and Publics by Party</vt:lpstr>
      <vt:lpstr>Matching Elites and Publics by Party</vt:lpstr>
      <vt:lpstr>Matching Elites and Publics by Party</vt:lpstr>
      <vt:lpstr>Matching Elites and Publics by Party</vt:lpstr>
      <vt:lpstr>The Impact of Representation</vt:lpstr>
      <vt:lpstr>The Paradox of Representation</vt:lpstr>
      <vt:lpstr>PowerPoint Presentation</vt:lpstr>
      <vt:lpstr>The End</vt:lpstr>
    </vt:vector>
  </TitlesOfParts>
  <Company>C &amp; M Digitals (P) 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Timothy Hellwig</cp:lastModifiedBy>
  <cp:revision>74</cp:revision>
  <dcterms:created xsi:type="dcterms:W3CDTF">2013-06-20T13:07:33Z</dcterms:created>
  <dcterms:modified xsi:type="dcterms:W3CDTF">2026-01-30T21:25:32Z</dcterms:modified>
</cp:coreProperties>
</file>