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70" r:id="rId2"/>
    <p:sldId id="264" r:id="rId3"/>
    <p:sldId id="274" r:id="rId4"/>
    <p:sldId id="280" r:id="rId5"/>
    <p:sldId id="265" r:id="rId6"/>
    <p:sldId id="258" r:id="rId7"/>
    <p:sldId id="287" r:id="rId8"/>
    <p:sldId id="284" r:id="rId9"/>
    <p:sldId id="259" r:id="rId10"/>
    <p:sldId id="273" r:id="rId11"/>
    <p:sldId id="260" r:id="rId12"/>
    <p:sldId id="281" r:id="rId13"/>
    <p:sldId id="286" r:id="rId14"/>
    <p:sldId id="278" r:id="rId15"/>
    <p:sldId id="266" r:id="rId16"/>
    <p:sldId id="262" r:id="rId17"/>
    <p:sldId id="267" r:id="rId18"/>
    <p:sldId id="285" r:id="rId19"/>
    <p:sldId id="283" r:id="rId20"/>
    <p:sldId id="268" r:id="rId21"/>
    <p:sldId id="269" r:id="rId22"/>
    <p:sldId id="279" r:id="rId23"/>
    <p:sldId id="288" r:id="rId24"/>
    <p:sldId id="276" r:id="rId25"/>
  </p:sldIdLst>
  <p:sldSz cx="9144000" cy="6858000" type="screen4x3"/>
  <p:notesSz cx="6858000" cy="9144000"/>
  <p:photoAlbum/>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1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285714285714285"/>
          <c:y val="4.7208585961704054E-2"/>
          <c:w val="0.80847723704866559"/>
          <c:h val="0.81485564304461933"/>
        </c:manualLayout>
      </c:layout>
      <c:lineChart>
        <c:grouping val="standard"/>
        <c:varyColors val="0"/>
        <c:ser>
          <c:idx val="0"/>
          <c:order val="0"/>
          <c:tx>
            <c:strRef>
              <c:f>Sheet1!$A$2</c:f>
              <c:strCache>
                <c:ptCount val="1"/>
                <c:pt idx="0">
                  <c:v>Do right</c:v>
                </c:pt>
              </c:strCache>
            </c:strRef>
          </c:tx>
          <c:spPr>
            <a:ln w="28575" cap="rnd">
              <a:solidFill>
                <a:schemeClr val="accent1"/>
              </a:solidFill>
              <a:round/>
            </a:ln>
            <a:effectLst/>
          </c:spPr>
          <c:marker>
            <c:symbol val="none"/>
          </c:marker>
          <c:cat>
            <c:numRef>
              <c:f>Sheet1!$B$1:$R$1</c:f>
              <c:numCache>
                <c:formatCode>General</c:formatCode>
                <c:ptCount val="17"/>
                <c:pt idx="0">
                  <c:v>1958</c:v>
                </c:pt>
                <c:pt idx="1">
                  <c:v>1964</c:v>
                </c:pt>
                <c:pt idx="2">
                  <c:v>1968</c:v>
                </c:pt>
                <c:pt idx="3">
                  <c:v>1972</c:v>
                </c:pt>
                <c:pt idx="4">
                  <c:v>1976</c:v>
                </c:pt>
                <c:pt idx="5">
                  <c:v>1980</c:v>
                </c:pt>
                <c:pt idx="6">
                  <c:v>1984</c:v>
                </c:pt>
                <c:pt idx="7">
                  <c:v>1988</c:v>
                </c:pt>
                <c:pt idx="8">
                  <c:v>1992</c:v>
                </c:pt>
                <c:pt idx="9">
                  <c:v>1996</c:v>
                </c:pt>
                <c:pt idx="10">
                  <c:v>2000</c:v>
                </c:pt>
                <c:pt idx="11">
                  <c:v>2004</c:v>
                </c:pt>
                <c:pt idx="12">
                  <c:v>2008</c:v>
                </c:pt>
                <c:pt idx="13">
                  <c:v>2012</c:v>
                </c:pt>
                <c:pt idx="14">
                  <c:v>2016</c:v>
                </c:pt>
                <c:pt idx="15">
                  <c:v>2020</c:v>
                </c:pt>
                <c:pt idx="16">
                  <c:v>2024</c:v>
                </c:pt>
              </c:numCache>
            </c:numRef>
          </c:cat>
          <c:val>
            <c:numRef>
              <c:f>Sheet1!$B$2:$O$2</c:f>
              <c:numCache>
                <c:formatCode>General</c:formatCode>
                <c:ptCount val="14"/>
                <c:pt idx="0">
                  <c:v>71</c:v>
                </c:pt>
                <c:pt idx="1">
                  <c:v>76</c:v>
                </c:pt>
                <c:pt idx="2">
                  <c:v>61</c:v>
                </c:pt>
                <c:pt idx="3">
                  <c:v>52</c:v>
                </c:pt>
                <c:pt idx="4">
                  <c:v>33</c:v>
                </c:pt>
                <c:pt idx="5">
                  <c:v>25</c:v>
                </c:pt>
                <c:pt idx="6">
                  <c:v>43</c:v>
                </c:pt>
                <c:pt idx="7">
                  <c:v>41</c:v>
                </c:pt>
                <c:pt idx="8">
                  <c:v>29</c:v>
                </c:pt>
                <c:pt idx="9">
                  <c:v>33</c:v>
                </c:pt>
                <c:pt idx="10">
                  <c:v>44</c:v>
                </c:pt>
                <c:pt idx="11">
                  <c:v>46</c:v>
                </c:pt>
                <c:pt idx="12">
                  <c:v>30</c:v>
                </c:pt>
                <c:pt idx="13">
                  <c:v>22</c:v>
                </c:pt>
              </c:numCache>
            </c:numRef>
          </c:val>
          <c:smooth val="0"/>
          <c:extLst>
            <c:ext xmlns:c16="http://schemas.microsoft.com/office/drawing/2014/chart" uri="{C3380CC4-5D6E-409C-BE32-E72D297353CC}">
              <c16:uniqueId val="{00000000-5F3B-46AA-90A8-FED4BFACA94A}"/>
            </c:ext>
          </c:extLst>
        </c:ser>
        <c:ser>
          <c:idx val="1"/>
          <c:order val="1"/>
          <c:tx>
            <c:strRef>
              <c:f>Sheet1!$A$3</c:f>
              <c:strCache>
                <c:ptCount val="1"/>
                <c:pt idx="0">
                  <c:v>Honest</c:v>
                </c:pt>
              </c:strCache>
            </c:strRef>
          </c:tx>
          <c:spPr>
            <a:ln w="28575" cap="rnd">
              <a:solidFill>
                <a:schemeClr val="accent2"/>
              </a:solidFill>
              <a:round/>
            </a:ln>
            <a:effectLst/>
          </c:spPr>
          <c:marker>
            <c:symbol val="none"/>
          </c:marker>
          <c:dPt>
            <c:idx val="15"/>
            <c:marker>
              <c:symbol val="none"/>
            </c:marker>
            <c:bubble3D val="0"/>
            <c:extLst>
              <c:ext xmlns:c16="http://schemas.microsoft.com/office/drawing/2014/chart" uri="{C3380CC4-5D6E-409C-BE32-E72D297353CC}">
                <c16:uniqueId val="{00000001-5F3B-46AA-90A8-FED4BFACA94A}"/>
              </c:ext>
            </c:extLst>
          </c:dPt>
          <c:cat>
            <c:numRef>
              <c:f>Sheet1!$B$1:$R$1</c:f>
              <c:numCache>
                <c:formatCode>General</c:formatCode>
                <c:ptCount val="17"/>
                <c:pt idx="0">
                  <c:v>1958</c:v>
                </c:pt>
                <c:pt idx="1">
                  <c:v>1964</c:v>
                </c:pt>
                <c:pt idx="2">
                  <c:v>1968</c:v>
                </c:pt>
                <c:pt idx="3">
                  <c:v>1972</c:v>
                </c:pt>
                <c:pt idx="4">
                  <c:v>1976</c:v>
                </c:pt>
                <c:pt idx="5">
                  <c:v>1980</c:v>
                </c:pt>
                <c:pt idx="6">
                  <c:v>1984</c:v>
                </c:pt>
                <c:pt idx="7">
                  <c:v>1988</c:v>
                </c:pt>
                <c:pt idx="8">
                  <c:v>1992</c:v>
                </c:pt>
                <c:pt idx="9">
                  <c:v>1996</c:v>
                </c:pt>
                <c:pt idx="10">
                  <c:v>2000</c:v>
                </c:pt>
                <c:pt idx="11">
                  <c:v>2004</c:v>
                </c:pt>
                <c:pt idx="12">
                  <c:v>2008</c:v>
                </c:pt>
                <c:pt idx="13">
                  <c:v>2012</c:v>
                </c:pt>
                <c:pt idx="14">
                  <c:v>2016</c:v>
                </c:pt>
                <c:pt idx="15">
                  <c:v>2020</c:v>
                </c:pt>
                <c:pt idx="16">
                  <c:v>2024</c:v>
                </c:pt>
              </c:numCache>
            </c:numRef>
          </c:cat>
          <c:val>
            <c:numRef>
              <c:f>Sheet1!$B$3:$R$3</c:f>
              <c:numCache>
                <c:formatCode>General</c:formatCode>
                <c:ptCount val="17"/>
                <c:pt idx="0">
                  <c:v>68</c:v>
                </c:pt>
                <c:pt idx="1">
                  <c:v>67</c:v>
                </c:pt>
                <c:pt idx="2">
                  <c:v>71</c:v>
                </c:pt>
                <c:pt idx="3">
                  <c:v>62</c:v>
                </c:pt>
                <c:pt idx="4">
                  <c:v>52</c:v>
                </c:pt>
                <c:pt idx="5">
                  <c:v>49</c:v>
                </c:pt>
                <c:pt idx="6">
                  <c:v>63</c:v>
                </c:pt>
                <c:pt idx="7">
                  <c:v>58</c:v>
                </c:pt>
                <c:pt idx="8">
                  <c:v>53</c:v>
                </c:pt>
                <c:pt idx="9">
                  <c:v>56</c:v>
                </c:pt>
                <c:pt idx="10">
                  <c:v>62</c:v>
                </c:pt>
                <c:pt idx="11">
                  <c:v>63</c:v>
                </c:pt>
                <c:pt idx="12">
                  <c:v>48</c:v>
                </c:pt>
                <c:pt idx="13">
                  <c:v>35</c:v>
                </c:pt>
                <c:pt idx="14">
                  <c:v>34</c:v>
                </c:pt>
                <c:pt idx="15">
                  <c:v>27</c:v>
                </c:pt>
                <c:pt idx="16">
                  <c:v>20</c:v>
                </c:pt>
              </c:numCache>
            </c:numRef>
          </c:val>
          <c:smooth val="0"/>
          <c:extLst>
            <c:ext xmlns:c16="http://schemas.microsoft.com/office/drawing/2014/chart" uri="{C3380CC4-5D6E-409C-BE32-E72D297353CC}">
              <c16:uniqueId val="{00000002-5F3B-46AA-90A8-FED4BFACA94A}"/>
            </c:ext>
          </c:extLst>
        </c:ser>
        <c:ser>
          <c:idx val="2"/>
          <c:order val="2"/>
          <c:tx>
            <c:strRef>
              <c:f>Sheet1!$A$4</c:f>
              <c:strCache>
                <c:ptCount val="1"/>
                <c:pt idx="0">
                  <c:v>Officials care</c:v>
                </c:pt>
              </c:strCache>
            </c:strRef>
          </c:tx>
          <c:spPr>
            <a:ln w="28575" cap="rnd">
              <a:solidFill>
                <a:schemeClr val="accent3"/>
              </a:solidFill>
              <a:round/>
            </a:ln>
            <a:effectLst/>
          </c:spPr>
          <c:marker>
            <c:symbol val="none"/>
          </c:marker>
          <c:cat>
            <c:numRef>
              <c:f>Sheet1!$B$1:$R$1</c:f>
              <c:numCache>
                <c:formatCode>General</c:formatCode>
                <c:ptCount val="17"/>
                <c:pt idx="0">
                  <c:v>1958</c:v>
                </c:pt>
                <c:pt idx="1">
                  <c:v>1964</c:v>
                </c:pt>
                <c:pt idx="2">
                  <c:v>1968</c:v>
                </c:pt>
                <c:pt idx="3">
                  <c:v>1972</c:v>
                </c:pt>
                <c:pt idx="4">
                  <c:v>1976</c:v>
                </c:pt>
                <c:pt idx="5">
                  <c:v>1980</c:v>
                </c:pt>
                <c:pt idx="6">
                  <c:v>1984</c:v>
                </c:pt>
                <c:pt idx="7">
                  <c:v>1988</c:v>
                </c:pt>
                <c:pt idx="8">
                  <c:v>1992</c:v>
                </c:pt>
                <c:pt idx="9">
                  <c:v>1996</c:v>
                </c:pt>
                <c:pt idx="10">
                  <c:v>2000</c:v>
                </c:pt>
                <c:pt idx="11">
                  <c:v>2004</c:v>
                </c:pt>
                <c:pt idx="12">
                  <c:v>2008</c:v>
                </c:pt>
                <c:pt idx="13">
                  <c:v>2012</c:v>
                </c:pt>
                <c:pt idx="14">
                  <c:v>2016</c:v>
                </c:pt>
                <c:pt idx="15">
                  <c:v>2020</c:v>
                </c:pt>
                <c:pt idx="16">
                  <c:v>2024</c:v>
                </c:pt>
              </c:numCache>
            </c:numRef>
          </c:cat>
          <c:val>
            <c:numRef>
              <c:f>Sheet1!$B$4:$R$4</c:f>
              <c:numCache>
                <c:formatCode>General</c:formatCode>
                <c:ptCount val="17"/>
                <c:pt idx="0">
                  <c:v>71</c:v>
                </c:pt>
                <c:pt idx="1">
                  <c:v>62</c:v>
                </c:pt>
                <c:pt idx="2">
                  <c:v>55</c:v>
                </c:pt>
                <c:pt idx="3">
                  <c:v>49</c:v>
                </c:pt>
                <c:pt idx="4">
                  <c:v>44</c:v>
                </c:pt>
                <c:pt idx="5">
                  <c:v>43</c:v>
                </c:pt>
                <c:pt idx="6">
                  <c:v>57</c:v>
                </c:pt>
                <c:pt idx="7">
                  <c:v>42</c:v>
                </c:pt>
                <c:pt idx="8">
                  <c:v>41</c:v>
                </c:pt>
                <c:pt idx="9">
                  <c:v>28</c:v>
                </c:pt>
                <c:pt idx="10">
                  <c:v>36</c:v>
                </c:pt>
                <c:pt idx="11">
                  <c:v>40</c:v>
                </c:pt>
                <c:pt idx="12">
                  <c:v>28</c:v>
                </c:pt>
                <c:pt idx="13">
                  <c:v>23</c:v>
                </c:pt>
                <c:pt idx="14">
                  <c:v>21</c:v>
                </c:pt>
                <c:pt idx="15">
                  <c:v>17</c:v>
                </c:pt>
                <c:pt idx="16">
                  <c:v>19</c:v>
                </c:pt>
              </c:numCache>
            </c:numRef>
          </c:val>
          <c:smooth val="0"/>
          <c:extLst>
            <c:ext xmlns:c16="http://schemas.microsoft.com/office/drawing/2014/chart" uri="{C3380CC4-5D6E-409C-BE32-E72D297353CC}">
              <c16:uniqueId val="{00000003-5F3B-46AA-90A8-FED4BFACA94A}"/>
            </c:ext>
          </c:extLst>
        </c:ser>
        <c:ser>
          <c:idx val="3"/>
          <c:order val="3"/>
          <c:tx>
            <c:strRef>
              <c:f>Sheet1!$A$5</c:f>
              <c:strCache>
                <c:ptCount val="1"/>
                <c:pt idx="0">
                  <c:v>Govt benefit all</c:v>
                </c:pt>
              </c:strCache>
            </c:strRef>
          </c:tx>
          <c:spPr>
            <a:ln w="28575" cap="rnd">
              <a:solidFill>
                <a:schemeClr val="accent4"/>
              </a:solidFill>
              <a:round/>
            </a:ln>
            <a:effectLst/>
          </c:spPr>
          <c:marker>
            <c:symbol val="none"/>
          </c:marker>
          <c:cat>
            <c:numRef>
              <c:f>Sheet1!$B$1:$R$1</c:f>
              <c:numCache>
                <c:formatCode>General</c:formatCode>
                <c:ptCount val="17"/>
                <c:pt idx="0">
                  <c:v>1958</c:v>
                </c:pt>
                <c:pt idx="1">
                  <c:v>1964</c:v>
                </c:pt>
                <c:pt idx="2">
                  <c:v>1968</c:v>
                </c:pt>
                <c:pt idx="3">
                  <c:v>1972</c:v>
                </c:pt>
                <c:pt idx="4">
                  <c:v>1976</c:v>
                </c:pt>
                <c:pt idx="5">
                  <c:v>1980</c:v>
                </c:pt>
                <c:pt idx="6">
                  <c:v>1984</c:v>
                </c:pt>
                <c:pt idx="7">
                  <c:v>1988</c:v>
                </c:pt>
                <c:pt idx="8">
                  <c:v>1992</c:v>
                </c:pt>
                <c:pt idx="9">
                  <c:v>1996</c:v>
                </c:pt>
                <c:pt idx="10">
                  <c:v>2000</c:v>
                </c:pt>
                <c:pt idx="11">
                  <c:v>2004</c:v>
                </c:pt>
                <c:pt idx="12">
                  <c:v>2008</c:v>
                </c:pt>
                <c:pt idx="13">
                  <c:v>2012</c:v>
                </c:pt>
                <c:pt idx="14">
                  <c:v>2016</c:v>
                </c:pt>
                <c:pt idx="15">
                  <c:v>2020</c:v>
                </c:pt>
                <c:pt idx="16">
                  <c:v>2024</c:v>
                </c:pt>
              </c:numCache>
            </c:numRef>
          </c:cat>
          <c:val>
            <c:numRef>
              <c:f>Sheet1!$B$5:$R$5</c:f>
              <c:numCache>
                <c:formatCode>General</c:formatCode>
                <c:ptCount val="17"/>
                <c:pt idx="1">
                  <c:v>64</c:v>
                </c:pt>
                <c:pt idx="2">
                  <c:v>51</c:v>
                </c:pt>
                <c:pt idx="3">
                  <c:v>38</c:v>
                </c:pt>
                <c:pt idx="4">
                  <c:v>24</c:v>
                </c:pt>
                <c:pt idx="5">
                  <c:v>21</c:v>
                </c:pt>
                <c:pt idx="6">
                  <c:v>39</c:v>
                </c:pt>
                <c:pt idx="7">
                  <c:v>31</c:v>
                </c:pt>
                <c:pt idx="8">
                  <c:v>20</c:v>
                </c:pt>
                <c:pt idx="9">
                  <c:v>27</c:v>
                </c:pt>
                <c:pt idx="10">
                  <c:v>35</c:v>
                </c:pt>
                <c:pt idx="11">
                  <c:v>40</c:v>
                </c:pt>
                <c:pt idx="12">
                  <c:v>30</c:v>
                </c:pt>
                <c:pt idx="13">
                  <c:v>20</c:v>
                </c:pt>
                <c:pt idx="14">
                  <c:v>13</c:v>
                </c:pt>
                <c:pt idx="15">
                  <c:v>16</c:v>
                </c:pt>
                <c:pt idx="16">
                  <c:v>21</c:v>
                </c:pt>
              </c:numCache>
            </c:numRef>
          </c:val>
          <c:smooth val="0"/>
          <c:extLst>
            <c:ext xmlns:c16="http://schemas.microsoft.com/office/drawing/2014/chart" uri="{C3380CC4-5D6E-409C-BE32-E72D297353CC}">
              <c16:uniqueId val="{00000004-5F3B-46AA-90A8-FED4BFACA94A}"/>
            </c:ext>
          </c:extLst>
        </c:ser>
        <c:dLbls>
          <c:showLegendKey val="0"/>
          <c:showVal val="0"/>
          <c:showCatName val="0"/>
          <c:showSerName val="0"/>
          <c:showPercent val="0"/>
          <c:showBubbleSize val="0"/>
        </c:dLbls>
        <c:smooth val="0"/>
        <c:axId val="1181996704"/>
        <c:axId val="1"/>
      </c:lineChart>
      <c:catAx>
        <c:axId val="1181996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tickLblSkip val="1"/>
        <c:tickMarkSkip val="1"/>
        <c:noMultiLvlLbl val="0"/>
      </c:catAx>
      <c:valAx>
        <c:axId val="1"/>
        <c:scaling>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dirty="0"/>
                  <a:t>Percentage Expressing Trust</a:t>
                </a:r>
              </a:p>
            </c:rich>
          </c:tx>
          <c:layout>
            <c:manualLayout>
              <c:xMode val="edge"/>
              <c:yMode val="edge"/>
              <c:x val="4.709576138147567E-2"/>
              <c:y val="0.23696682464454977"/>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8199670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0.12535446056255956"/>
          <c:y val="0.64839104016107574"/>
          <c:w val="0.46687508217316998"/>
          <c:h val="0.20853437840817843"/>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tx>
            <c:strRef>
              <c:f>Sheet1!$B$1</c:f>
              <c:strCache>
                <c:ptCount val="1"/>
                <c:pt idx="0">
                  <c:v>Germany</c:v>
                </c:pt>
              </c:strCache>
            </c:strRef>
          </c:tx>
          <c:spPr>
            <a:ln w="28575" cap="rnd">
              <a:solidFill>
                <a:srgbClr val="FFC000"/>
              </a:solidFill>
              <a:round/>
            </a:ln>
            <a:effectLst/>
          </c:spPr>
          <c:marker>
            <c:symbol val="circle"/>
            <c:size val="5"/>
            <c:spPr>
              <a:noFill/>
              <a:ln w="9525">
                <a:noFill/>
              </a:ln>
              <a:effectLst/>
            </c:spPr>
          </c:marker>
          <c:dLbls>
            <c:dLbl>
              <c:idx val="5"/>
              <c:layout>
                <c:manualLayout>
                  <c:x val="-1.3764622014840813E-2"/>
                  <c:y val="5.1115915532050797E-2"/>
                </c:manualLayout>
              </c:layout>
              <c:tx>
                <c:rich>
                  <a:bodyPr/>
                  <a:lstStyle/>
                  <a:p>
                    <a:r>
                      <a:rPr lang="en-US" sz="1600" dirty="0"/>
                      <a:t>Germany</a:t>
                    </a:r>
                  </a:p>
                </c:rich>
              </c:tx>
              <c:dLblPos val="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2CF-4BB4-BEA2-A3EBB336E8B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xVal>
            <c:numRef>
              <c:f>Sheet1!$A$2:$A$11</c:f>
              <c:numCache>
                <c:formatCode>General</c:formatCode>
                <c:ptCount val="10"/>
                <c:pt idx="0">
                  <c:v>1969</c:v>
                </c:pt>
                <c:pt idx="1">
                  <c:v>1972</c:v>
                </c:pt>
                <c:pt idx="2">
                  <c:v>1976</c:v>
                </c:pt>
                <c:pt idx="3">
                  <c:v>1980</c:v>
                </c:pt>
                <c:pt idx="4">
                  <c:v>1992</c:v>
                </c:pt>
                <c:pt idx="5">
                  <c:v>1994</c:v>
                </c:pt>
                <c:pt idx="6">
                  <c:v>1998</c:v>
                </c:pt>
                <c:pt idx="7">
                  <c:v>2002</c:v>
                </c:pt>
                <c:pt idx="8">
                  <c:v>2017</c:v>
                </c:pt>
                <c:pt idx="9">
                  <c:v>2021</c:v>
                </c:pt>
              </c:numCache>
            </c:numRef>
          </c:xVal>
          <c:yVal>
            <c:numRef>
              <c:f>Sheet1!$B$2:$B$11</c:f>
              <c:numCache>
                <c:formatCode>General</c:formatCode>
                <c:ptCount val="10"/>
                <c:pt idx="0">
                  <c:v>38</c:v>
                </c:pt>
                <c:pt idx="1">
                  <c:v>47</c:v>
                </c:pt>
                <c:pt idx="2">
                  <c:v>45</c:v>
                </c:pt>
                <c:pt idx="3">
                  <c:v>40</c:v>
                </c:pt>
                <c:pt idx="4">
                  <c:v>21</c:v>
                </c:pt>
                <c:pt idx="5">
                  <c:v>14</c:v>
                </c:pt>
                <c:pt idx="6">
                  <c:v>14</c:v>
                </c:pt>
                <c:pt idx="7">
                  <c:v>13</c:v>
                </c:pt>
                <c:pt idx="8">
                  <c:v>12</c:v>
                </c:pt>
                <c:pt idx="9">
                  <c:v>10</c:v>
                </c:pt>
              </c:numCache>
            </c:numRef>
          </c:yVal>
          <c:smooth val="0"/>
          <c:extLst>
            <c:ext xmlns:c16="http://schemas.microsoft.com/office/drawing/2014/chart" uri="{C3380CC4-5D6E-409C-BE32-E72D297353CC}">
              <c16:uniqueId val="{00000001-C2CF-4BB4-BEA2-A3EBB336E8B4}"/>
            </c:ext>
          </c:extLst>
        </c:ser>
        <c:ser>
          <c:idx val="1"/>
          <c:order val="1"/>
          <c:tx>
            <c:strRef>
              <c:f>Sheet1!$C$1</c:f>
              <c:strCache>
                <c:ptCount val="1"/>
                <c:pt idx="0">
                  <c:v>Britain</c:v>
                </c:pt>
              </c:strCache>
            </c:strRef>
          </c:tx>
          <c:spPr>
            <a:ln w="28575" cap="rnd">
              <a:solidFill>
                <a:srgbClr val="C00000"/>
              </a:solidFill>
              <a:round/>
            </a:ln>
            <a:effectLst/>
          </c:spPr>
          <c:marker>
            <c:symbol val="circle"/>
            <c:size val="5"/>
            <c:spPr>
              <a:noFill/>
              <a:ln w="9525">
                <a:noFill/>
              </a:ln>
              <a:effectLst/>
            </c:spPr>
          </c:marker>
          <c:dPt>
            <c:idx val="2"/>
            <c:marker>
              <c:symbol val="circle"/>
              <c:size val="5"/>
              <c:spPr>
                <a:noFill/>
                <a:ln w="9525">
                  <a:noFill/>
                </a:ln>
                <a:effectLst/>
              </c:spPr>
            </c:marker>
            <c:bubble3D val="0"/>
            <c:extLst>
              <c:ext xmlns:c16="http://schemas.microsoft.com/office/drawing/2014/chart" uri="{C3380CC4-5D6E-409C-BE32-E72D297353CC}">
                <c16:uniqueId val="{00000002-C2CF-4BB4-BEA2-A3EBB336E8B4}"/>
              </c:ext>
            </c:extLst>
          </c:dPt>
          <c:dLbls>
            <c:dLbl>
              <c:idx val="2"/>
              <c:layout>
                <c:manualLayout>
                  <c:x val="-4.4606947279738178E-2"/>
                  <c:y val="-3.8331342251130752E-2"/>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r>
                      <a:rPr lang="en-US" sz="1600" dirty="0"/>
                      <a:t>Britain</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r"/>
              <c:showLegendKey val="0"/>
              <c:showVal val="0"/>
              <c:showCatName val="0"/>
              <c:showSerName val="0"/>
              <c:showPercent val="0"/>
              <c:showBubbleSize val="0"/>
              <c:extLst>
                <c:ext xmlns:c15="http://schemas.microsoft.com/office/drawing/2012/chart" uri="{CE6537A1-D6FC-4f65-9D91-7224C49458BB}">
                  <c15:layout>
                    <c:manualLayout>
                      <c:w val="0.10053497942386831"/>
                      <c:h val="5.8658930563118342E-2"/>
                    </c:manualLayout>
                  </c15:layout>
                  <c15:showDataLabelsRange val="0"/>
                </c:ext>
                <c:ext xmlns:c16="http://schemas.microsoft.com/office/drawing/2014/chart" uri="{C3380CC4-5D6E-409C-BE32-E72D297353CC}">
                  <c16:uniqueId val="{00000002-C2CF-4BB4-BEA2-A3EBB336E8B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xVal>
            <c:numRef>
              <c:f>Sheet1!$A$12:$A$17</c:f>
              <c:numCache>
                <c:formatCode>General</c:formatCode>
                <c:ptCount val="6"/>
                <c:pt idx="0">
                  <c:v>1992</c:v>
                </c:pt>
                <c:pt idx="1">
                  <c:v>2001</c:v>
                </c:pt>
                <c:pt idx="2">
                  <c:v>2015</c:v>
                </c:pt>
                <c:pt idx="3">
                  <c:v>2017</c:v>
                </c:pt>
                <c:pt idx="4">
                  <c:v>2019</c:v>
                </c:pt>
                <c:pt idx="5">
                  <c:v>2024</c:v>
                </c:pt>
              </c:numCache>
            </c:numRef>
          </c:xVal>
          <c:yVal>
            <c:numRef>
              <c:f>Sheet1!$C$12:$C$17</c:f>
              <c:numCache>
                <c:formatCode>General</c:formatCode>
                <c:ptCount val="6"/>
                <c:pt idx="0">
                  <c:v>39</c:v>
                </c:pt>
                <c:pt idx="1">
                  <c:v>28</c:v>
                </c:pt>
                <c:pt idx="2">
                  <c:v>30</c:v>
                </c:pt>
                <c:pt idx="3">
                  <c:v>28</c:v>
                </c:pt>
                <c:pt idx="4">
                  <c:v>26</c:v>
                </c:pt>
                <c:pt idx="5">
                  <c:v>21</c:v>
                </c:pt>
              </c:numCache>
            </c:numRef>
          </c:yVal>
          <c:smooth val="0"/>
          <c:extLst>
            <c:ext xmlns:c16="http://schemas.microsoft.com/office/drawing/2014/chart" uri="{C3380CC4-5D6E-409C-BE32-E72D297353CC}">
              <c16:uniqueId val="{00000003-C2CF-4BB4-BEA2-A3EBB336E8B4}"/>
            </c:ext>
          </c:extLst>
        </c:ser>
        <c:ser>
          <c:idx val="2"/>
          <c:order val="2"/>
          <c:tx>
            <c:strRef>
              <c:f>Sheet1!$D$1</c:f>
              <c:strCache>
                <c:ptCount val="1"/>
                <c:pt idx="0">
                  <c:v>USA</c:v>
                </c:pt>
              </c:strCache>
            </c:strRef>
          </c:tx>
          <c:spPr>
            <a:ln w="28575" cap="rnd">
              <a:solidFill>
                <a:schemeClr val="tx1"/>
              </a:solidFill>
              <a:round/>
            </a:ln>
            <a:effectLst/>
          </c:spPr>
          <c:marker>
            <c:symbol val="circle"/>
            <c:size val="5"/>
            <c:spPr>
              <a:solidFill>
                <a:schemeClr val="tx1"/>
              </a:solidFill>
              <a:ln w="9525">
                <a:solidFill>
                  <a:schemeClr val="tx1"/>
                </a:solidFill>
              </a:ln>
              <a:effectLst/>
            </c:spPr>
          </c:marker>
          <c:dLbls>
            <c:dLbl>
              <c:idx val="0"/>
              <c:layout>
                <c:manualLayout>
                  <c:x val="-6.8763649914131156E-2"/>
                  <c:y val="6.7316310398395682E-2"/>
                </c:manualLayout>
              </c:layout>
              <c:tx>
                <c:rich>
                  <a:bodyPr/>
                  <a:lstStyle/>
                  <a:p>
                    <a:r>
                      <a:rPr lang="en-US" sz="1600"/>
                      <a:t>USA</a:t>
                    </a:r>
                  </a:p>
                </c:rich>
              </c:tx>
              <c:dLblPos val="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C2CF-4BB4-BEA2-A3EBB336E8B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xVal>
            <c:numRef>
              <c:f>Sheet1!$A$19:$A$35</c:f>
              <c:numCache>
                <c:formatCode>General</c:formatCode>
                <c:ptCount val="17"/>
                <c:pt idx="0">
                  <c:v>1960</c:v>
                </c:pt>
                <c:pt idx="1">
                  <c:v>1964</c:v>
                </c:pt>
                <c:pt idx="2">
                  <c:v>1968</c:v>
                </c:pt>
                <c:pt idx="3">
                  <c:v>1972</c:v>
                </c:pt>
                <c:pt idx="4">
                  <c:v>1976</c:v>
                </c:pt>
                <c:pt idx="5">
                  <c:v>1980</c:v>
                </c:pt>
                <c:pt idx="6">
                  <c:v>1984</c:v>
                </c:pt>
                <c:pt idx="7">
                  <c:v>1988</c:v>
                </c:pt>
                <c:pt idx="8">
                  <c:v>1992</c:v>
                </c:pt>
                <c:pt idx="9">
                  <c:v>1996</c:v>
                </c:pt>
                <c:pt idx="10">
                  <c:v>2000</c:v>
                </c:pt>
                <c:pt idx="11">
                  <c:v>2004</c:v>
                </c:pt>
                <c:pt idx="12">
                  <c:v>2008</c:v>
                </c:pt>
                <c:pt idx="13">
                  <c:v>2012</c:v>
                </c:pt>
                <c:pt idx="14">
                  <c:v>2016</c:v>
                </c:pt>
                <c:pt idx="15">
                  <c:v>2020</c:v>
                </c:pt>
                <c:pt idx="16">
                  <c:v>2024</c:v>
                </c:pt>
              </c:numCache>
            </c:numRef>
          </c:xVal>
          <c:yVal>
            <c:numRef>
              <c:f>Sheet1!$D$19:$D$35</c:f>
              <c:numCache>
                <c:formatCode>General</c:formatCode>
                <c:ptCount val="17"/>
                <c:pt idx="0">
                  <c:v>62</c:v>
                </c:pt>
                <c:pt idx="1">
                  <c:v>55</c:v>
                </c:pt>
                <c:pt idx="2">
                  <c:v>49</c:v>
                </c:pt>
                <c:pt idx="3">
                  <c:v>44</c:v>
                </c:pt>
                <c:pt idx="4">
                  <c:v>43</c:v>
                </c:pt>
                <c:pt idx="5">
                  <c:v>57</c:v>
                </c:pt>
                <c:pt idx="6">
                  <c:v>42</c:v>
                </c:pt>
                <c:pt idx="7">
                  <c:v>41</c:v>
                </c:pt>
                <c:pt idx="8">
                  <c:v>28</c:v>
                </c:pt>
                <c:pt idx="9">
                  <c:v>36</c:v>
                </c:pt>
                <c:pt idx="10">
                  <c:v>40</c:v>
                </c:pt>
                <c:pt idx="11">
                  <c:v>28</c:v>
                </c:pt>
                <c:pt idx="12">
                  <c:v>23</c:v>
                </c:pt>
                <c:pt idx="13">
                  <c:v>21</c:v>
                </c:pt>
                <c:pt idx="14">
                  <c:v>21</c:v>
                </c:pt>
                <c:pt idx="15">
                  <c:v>17</c:v>
                </c:pt>
                <c:pt idx="16">
                  <c:v>19</c:v>
                </c:pt>
              </c:numCache>
            </c:numRef>
          </c:yVal>
          <c:smooth val="0"/>
          <c:extLst>
            <c:ext xmlns:c16="http://schemas.microsoft.com/office/drawing/2014/chart" uri="{C3380CC4-5D6E-409C-BE32-E72D297353CC}">
              <c16:uniqueId val="{00000005-C2CF-4BB4-BEA2-A3EBB336E8B4}"/>
            </c:ext>
          </c:extLst>
        </c:ser>
        <c:ser>
          <c:idx val="3"/>
          <c:order val="3"/>
          <c:tx>
            <c:strRef>
              <c:f>Sheet1!$E$1</c:f>
              <c:strCache>
                <c:ptCount val="1"/>
                <c:pt idx="0">
                  <c:v>France</c:v>
                </c:pt>
              </c:strCache>
            </c:strRef>
          </c:tx>
          <c:spPr>
            <a:ln w="28575" cap="rnd">
              <a:solidFill>
                <a:schemeClr val="accent1">
                  <a:lumMod val="75000"/>
                </a:schemeClr>
              </a:solidFill>
              <a:round/>
            </a:ln>
            <a:effectLst/>
          </c:spPr>
          <c:marker>
            <c:symbol val="circle"/>
            <c:size val="5"/>
            <c:spPr>
              <a:noFill/>
              <a:ln w="9525">
                <a:noFill/>
              </a:ln>
              <a:effectLst/>
            </c:spPr>
          </c:marker>
          <c:dLbls>
            <c:dLbl>
              <c:idx val="7"/>
              <c:layout>
                <c:manualLayout>
                  <c:x val="-0.11037344868928421"/>
                  <c:y val="2.7563304047478091E-2"/>
                </c:manualLayout>
              </c:layout>
              <c:tx>
                <c:rich>
                  <a:bodyPr/>
                  <a:lstStyle/>
                  <a:p>
                    <a:r>
                      <a:rPr lang="en-US" sz="1600" dirty="0"/>
                      <a:t>France</a:t>
                    </a:r>
                  </a:p>
                </c:rich>
              </c:tx>
              <c:dLblPos val="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C2CF-4BB4-BEA2-A3EBB336E8B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xVal>
            <c:numRef>
              <c:f>Sheet1!$A$36:$A$44</c:f>
              <c:numCache>
                <c:formatCode>General</c:formatCode>
                <c:ptCount val="9"/>
                <c:pt idx="0">
                  <c:v>1977</c:v>
                </c:pt>
                <c:pt idx="1">
                  <c:v>1979</c:v>
                </c:pt>
                <c:pt idx="2">
                  <c:v>1983</c:v>
                </c:pt>
                <c:pt idx="3">
                  <c:v>1985</c:v>
                </c:pt>
                <c:pt idx="4">
                  <c:v>1990</c:v>
                </c:pt>
                <c:pt idx="5">
                  <c:v>1995</c:v>
                </c:pt>
                <c:pt idx="6">
                  <c:v>1997</c:v>
                </c:pt>
                <c:pt idx="7">
                  <c:v>2017</c:v>
                </c:pt>
                <c:pt idx="8">
                  <c:v>2024</c:v>
                </c:pt>
              </c:numCache>
            </c:numRef>
          </c:xVal>
          <c:yVal>
            <c:numRef>
              <c:f>Sheet1!$E$36:$E$44</c:f>
              <c:numCache>
                <c:formatCode>General</c:formatCode>
                <c:ptCount val="9"/>
                <c:pt idx="0">
                  <c:v>53</c:v>
                </c:pt>
                <c:pt idx="1">
                  <c:v>47</c:v>
                </c:pt>
                <c:pt idx="2">
                  <c:v>45</c:v>
                </c:pt>
                <c:pt idx="3">
                  <c:v>38</c:v>
                </c:pt>
                <c:pt idx="4">
                  <c:v>34</c:v>
                </c:pt>
                <c:pt idx="5">
                  <c:v>27</c:v>
                </c:pt>
                <c:pt idx="6">
                  <c:v>19</c:v>
                </c:pt>
                <c:pt idx="7">
                  <c:v>17</c:v>
                </c:pt>
                <c:pt idx="8">
                  <c:v>16</c:v>
                </c:pt>
              </c:numCache>
            </c:numRef>
          </c:yVal>
          <c:smooth val="0"/>
          <c:extLst>
            <c:ext xmlns:c16="http://schemas.microsoft.com/office/drawing/2014/chart" uri="{C3380CC4-5D6E-409C-BE32-E72D297353CC}">
              <c16:uniqueId val="{00000007-C2CF-4BB4-BEA2-A3EBB336E8B4}"/>
            </c:ext>
          </c:extLst>
        </c:ser>
        <c:dLbls>
          <c:showLegendKey val="0"/>
          <c:showVal val="0"/>
          <c:showCatName val="0"/>
          <c:showSerName val="0"/>
          <c:showPercent val="0"/>
          <c:showBubbleSize val="0"/>
        </c:dLbls>
        <c:axId val="1061110703"/>
        <c:axId val="1"/>
      </c:scatterChart>
      <c:valAx>
        <c:axId val="1061110703"/>
        <c:scaling>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
        <c:crosses val="autoZero"/>
        <c:crossBetween val="midCat"/>
      </c:valAx>
      <c:valAx>
        <c:axId val="1"/>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Percent who feel that politicians care</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61110703"/>
        <c:crosses val="autoZero"/>
        <c:crossBetween val="midCat"/>
      </c:valAx>
      <c:spPr>
        <a:solidFill>
          <a:schemeClr val="bg1"/>
        </a:solidFill>
        <a:ln>
          <a:solidFill>
            <a:schemeClr val="bg1"/>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7223084961602024"/>
          <c:y val="4.0779165399349053E-2"/>
          <c:w val="0.49100916204918832"/>
          <c:h val="0.86146155320426732"/>
        </c:manualLayout>
      </c:layout>
      <c:scatterChart>
        <c:scatterStyle val="lineMarker"/>
        <c:varyColors val="0"/>
        <c:ser>
          <c:idx val="3"/>
          <c:order val="0"/>
          <c:tx>
            <c:strRef>
              <c:f>Sheet1!$A$2</c:f>
              <c:strCache>
                <c:ptCount val="1"/>
                <c:pt idx="0">
                  <c:v>Elites Don't Care</c:v>
                </c:pt>
              </c:strCache>
            </c:strRef>
          </c:tx>
          <c:spPr>
            <a:ln w="12660">
              <a:solidFill>
                <a:srgbClr val="FFFF00"/>
              </a:solidFill>
              <a:prstDash val="solid"/>
            </a:ln>
          </c:spPr>
          <c:marker>
            <c:symbol val="circle"/>
            <c:size val="8"/>
            <c:spPr>
              <a:solidFill>
                <a:srgbClr val="FFFF00"/>
              </a:solidFill>
              <a:ln w="19050">
                <a:solidFill>
                  <a:srgbClr val="000000"/>
                </a:solidFill>
                <a:prstDash val="solid"/>
              </a:ln>
            </c:spPr>
          </c:marker>
          <c:xVal>
            <c:numRef>
              <c:f>Sheet1!$B$1:$BE$1</c:f>
              <c:numCache>
                <c:formatCode>General</c:formatCode>
                <c:ptCount val="56"/>
                <c:pt idx="0">
                  <c:v>56</c:v>
                </c:pt>
                <c:pt idx="1">
                  <c:v>62</c:v>
                </c:pt>
                <c:pt idx="2">
                  <c:v>48</c:v>
                </c:pt>
                <c:pt idx="3">
                  <c:v>64</c:v>
                </c:pt>
                <c:pt idx="4">
                  <c:v>46</c:v>
                </c:pt>
                <c:pt idx="5">
                  <c:v>53</c:v>
                </c:pt>
                <c:pt idx="6">
                  <c:v>32</c:v>
                </c:pt>
                <c:pt idx="7">
                  <c:v>49</c:v>
                </c:pt>
                <c:pt idx="8">
                  <c:v>69</c:v>
                </c:pt>
                <c:pt idx="9">
                  <c:v>56</c:v>
                </c:pt>
                <c:pt idx="10">
                  <c:v>47</c:v>
                </c:pt>
                <c:pt idx="11">
                  <c:v>62</c:v>
                </c:pt>
                <c:pt idx="12">
                  <c:v>41</c:v>
                </c:pt>
                <c:pt idx="13">
                  <c:v>27</c:v>
                </c:pt>
                <c:pt idx="14">
                  <c:v>16</c:v>
                </c:pt>
                <c:pt idx="15">
                  <c:v>30</c:v>
                </c:pt>
                <c:pt idx="16">
                  <c:v>46</c:v>
                </c:pt>
                <c:pt idx="17">
                  <c:v>56</c:v>
                </c:pt>
                <c:pt idx="18">
                  <c:v>38</c:v>
                </c:pt>
                <c:pt idx="19">
                  <c:v>48</c:v>
                </c:pt>
                <c:pt idx="20">
                  <c:v>42</c:v>
                </c:pt>
                <c:pt idx="21">
                  <c:v>44</c:v>
                </c:pt>
                <c:pt idx="22">
                  <c:v>31</c:v>
                </c:pt>
                <c:pt idx="23">
                  <c:v>49</c:v>
                </c:pt>
                <c:pt idx="24">
                  <c:v>35</c:v>
                </c:pt>
                <c:pt idx="25">
                  <c:v>52</c:v>
                </c:pt>
                <c:pt idx="26">
                  <c:v>29</c:v>
                </c:pt>
                <c:pt idx="27">
                  <c:v>46</c:v>
                </c:pt>
                <c:pt idx="28">
                  <c:v>20</c:v>
                </c:pt>
                <c:pt idx="29">
                  <c:v>36</c:v>
                </c:pt>
                <c:pt idx="30">
                  <c:v>16</c:v>
                </c:pt>
                <c:pt idx="31">
                  <c:v>21</c:v>
                </c:pt>
                <c:pt idx="32">
                  <c:v>36</c:v>
                </c:pt>
                <c:pt idx="33">
                  <c:v>29</c:v>
                </c:pt>
                <c:pt idx="34">
                  <c:v>16</c:v>
                </c:pt>
                <c:pt idx="35">
                  <c:v>45</c:v>
                </c:pt>
                <c:pt idx="36">
                  <c:v>42</c:v>
                </c:pt>
                <c:pt idx="37">
                  <c:v>43</c:v>
                </c:pt>
                <c:pt idx="38">
                  <c:v>38</c:v>
                </c:pt>
                <c:pt idx="39">
                  <c:v>49</c:v>
                </c:pt>
                <c:pt idx="40">
                  <c:v>73</c:v>
                </c:pt>
                <c:pt idx="41">
                  <c:v>76</c:v>
                </c:pt>
                <c:pt idx="42">
                  <c:v>59</c:v>
                </c:pt>
                <c:pt idx="43">
                  <c:v>69</c:v>
                </c:pt>
                <c:pt idx="44">
                  <c:v>54</c:v>
                </c:pt>
                <c:pt idx="45">
                  <c:v>52</c:v>
                </c:pt>
                <c:pt idx="46">
                  <c:v>60</c:v>
                </c:pt>
                <c:pt idx="47">
                  <c:v>59</c:v>
                </c:pt>
                <c:pt idx="48">
                  <c:v>21</c:v>
                </c:pt>
                <c:pt idx="49">
                  <c:v>25</c:v>
                </c:pt>
                <c:pt idx="50">
                  <c:v>10</c:v>
                </c:pt>
                <c:pt idx="51">
                  <c:v>10</c:v>
                </c:pt>
                <c:pt idx="52">
                  <c:v>33</c:v>
                </c:pt>
                <c:pt idx="53">
                  <c:v>40</c:v>
                </c:pt>
                <c:pt idx="54">
                  <c:v>19</c:v>
                </c:pt>
                <c:pt idx="55">
                  <c:v>31</c:v>
                </c:pt>
              </c:numCache>
            </c:numRef>
          </c:xVal>
          <c:yVal>
            <c:numRef>
              <c:f>Sheet1!$B$2:$BE$2</c:f>
              <c:numCache>
                <c:formatCode>General</c:formatCode>
                <c:ptCount val="56"/>
                <c:pt idx="3">
                  <c:v>1</c:v>
                </c:pt>
                <c:pt idx="7">
                  <c:v>12</c:v>
                </c:pt>
                <c:pt idx="11">
                  <c:v>8</c:v>
                </c:pt>
                <c:pt idx="15">
                  <c:v>7</c:v>
                </c:pt>
                <c:pt idx="19">
                  <c:v>14</c:v>
                </c:pt>
                <c:pt idx="23">
                  <c:v>13</c:v>
                </c:pt>
                <c:pt idx="27">
                  <c:v>11</c:v>
                </c:pt>
                <c:pt idx="31">
                  <c:v>10</c:v>
                </c:pt>
                <c:pt idx="35">
                  <c:v>9</c:v>
                </c:pt>
                <c:pt idx="39">
                  <c:v>6</c:v>
                </c:pt>
                <c:pt idx="43">
                  <c:v>5</c:v>
                </c:pt>
                <c:pt idx="47">
                  <c:v>4</c:v>
                </c:pt>
                <c:pt idx="51">
                  <c:v>3</c:v>
                </c:pt>
                <c:pt idx="55">
                  <c:v>2</c:v>
                </c:pt>
              </c:numCache>
            </c:numRef>
          </c:yVal>
          <c:smooth val="0"/>
          <c:extLst>
            <c:ext xmlns:c16="http://schemas.microsoft.com/office/drawing/2014/chart" uri="{C3380CC4-5D6E-409C-BE32-E72D297353CC}">
              <c16:uniqueId val="{00000000-665D-4D6C-B62B-1614A5F91FA3}"/>
            </c:ext>
          </c:extLst>
        </c:ser>
        <c:ser>
          <c:idx val="1"/>
          <c:order val="1"/>
          <c:tx>
            <c:strRef>
              <c:f>Sheet1!$A$3</c:f>
              <c:strCache>
                <c:ptCount val="1"/>
                <c:pt idx="0">
                  <c:v>Elites Not Trustworth</c:v>
                </c:pt>
              </c:strCache>
            </c:strRef>
          </c:tx>
          <c:spPr>
            <a:ln w="18990">
              <a:noFill/>
            </a:ln>
          </c:spPr>
          <c:marker>
            <c:symbol val="circle"/>
            <c:size val="8"/>
            <c:spPr>
              <a:solidFill>
                <a:sysClr val="windowText" lastClr="000000"/>
              </a:solidFill>
              <a:ln>
                <a:solidFill>
                  <a:sysClr val="windowText" lastClr="000000"/>
                </a:solidFill>
                <a:prstDash val="solid"/>
              </a:ln>
            </c:spPr>
          </c:marker>
          <c:xVal>
            <c:numRef>
              <c:f>Sheet1!$B$1:$BE$1</c:f>
              <c:numCache>
                <c:formatCode>General</c:formatCode>
                <c:ptCount val="56"/>
                <c:pt idx="0">
                  <c:v>56</c:v>
                </c:pt>
                <c:pt idx="1">
                  <c:v>62</c:v>
                </c:pt>
                <c:pt idx="2">
                  <c:v>48</c:v>
                </c:pt>
                <c:pt idx="3">
                  <c:v>64</c:v>
                </c:pt>
                <c:pt idx="4">
                  <c:v>46</c:v>
                </c:pt>
                <c:pt idx="5">
                  <c:v>53</c:v>
                </c:pt>
                <c:pt idx="6">
                  <c:v>32</c:v>
                </c:pt>
                <c:pt idx="7">
                  <c:v>49</c:v>
                </c:pt>
                <c:pt idx="8">
                  <c:v>69</c:v>
                </c:pt>
                <c:pt idx="9">
                  <c:v>56</c:v>
                </c:pt>
                <c:pt idx="10">
                  <c:v>47</c:v>
                </c:pt>
                <c:pt idx="11">
                  <c:v>62</c:v>
                </c:pt>
                <c:pt idx="12">
                  <c:v>41</c:v>
                </c:pt>
                <c:pt idx="13">
                  <c:v>27</c:v>
                </c:pt>
                <c:pt idx="14">
                  <c:v>16</c:v>
                </c:pt>
                <c:pt idx="15">
                  <c:v>30</c:v>
                </c:pt>
                <c:pt idx="16">
                  <c:v>46</c:v>
                </c:pt>
                <c:pt idx="17">
                  <c:v>56</c:v>
                </c:pt>
                <c:pt idx="18">
                  <c:v>38</c:v>
                </c:pt>
                <c:pt idx="19">
                  <c:v>48</c:v>
                </c:pt>
                <c:pt idx="20">
                  <c:v>42</c:v>
                </c:pt>
                <c:pt idx="21">
                  <c:v>44</c:v>
                </c:pt>
                <c:pt idx="22">
                  <c:v>31</c:v>
                </c:pt>
                <c:pt idx="23">
                  <c:v>49</c:v>
                </c:pt>
                <c:pt idx="24">
                  <c:v>35</c:v>
                </c:pt>
                <c:pt idx="25">
                  <c:v>52</c:v>
                </c:pt>
                <c:pt idx="26">
                  <c:v>29</c:v>
                </c:pt>
                <c:pt idx="27">
                  <c:v>46</c:v>
                </c:pt>
                <c:pt idx="28">
                  <c:v>20</c:v>
                </c:pt>
                <c:pt idx="29">
                  <c:v>36</c:v>
                </c:pt>
                <c:pt idx="30">
                  <c:v>16</c:v>
                </c:pt>
                <c:pt idx="31">
                  <c:v>21</c:v>
                </c:pt>
                <c:pt idx="32">
                  <c:v>36</c:v>
                </c:pt>
                <c:pt idx="33">
                  <c:v>29</c:v>
                </c:pt>
                <c:pt idx="34">
                  <c:v>16</c:v>
                </c:pt>
                <c:pt idx="35">
                  <c:v>45</c:v>
                </c:pt>
                <c:pt idx="36">
                  <c:v>42</c:v>
                </c:pt>
                <c:pt idx="37">
                  <c:v>43</c:v>
                </c:pt>
                <c:pt idx="38">
                  <c:v>38</c:v>
                </c:pt>
                <c:pt idx="39">
                  <c:v>49</c:v>
                </c:pt>
                <c:pt idx="40">
                  <c:v>73</c:v>
                </c:pt>
                <c:pt idx="41">
                  <c:v>76</c:v>
                </c:pt>
                <c:pt idx="42">
                  <c:v>59</c:v>
                </c:pt>
                <c:pt idx="43">
                  <c:v>69</c:v>
                </c:pt>
                <c:pt idx="44">
                  <c:v>54</c:v>
                </c:pt>
                <c:pt idx="45">
                  <c:v>52</c:v>
                </c:pt>
                <c:pt idx="46">
                  <c:v>60</c:v>
                </c:pt>
                <c:pt idx="47">
                  <c:v>59</c:v>
                </c:pt>
                <c:pt idx="48">
                  <c:v>21</c:v>
                </c:pt>
                <c:pt idx="49">
                  <c:v>25</c:v>
                </c:pt>
                <c:pt idx="50">
                  <c:v>10</c:v>
                </c:pt>
                <c:pt idx="51">
                  <c:v>10</c:v>
                </c:pt>
                <c:pt idx="52">
                  <c:v>33</c:v>
                </c:pt>
                <c:pt idx="53">
                  <c:v>40</c:v>
                </c:pt>
                <c:pt idx="54">
                  <c:v>19</c:v>
                </c:pt>
                <c:pt idx="55">
                  <c:v>31</c:v>
                </c:pt>
              </c:numCache>
            </c:numRef>
          </c:xVal>
          <c:yVal>
            <c:numRef>
              <c:f>Sheet1!$B$3:$BE$3</c:f>
              <c:numCache>
                <c:formatCode>General</c:formatCode>
                <c:ptCount val="56"/>
                <c:pt idx="2">
                  <c:v>1</c:v>
                </c:pt>
                <c:pt idx="6">
                  <c:v>12</c:v>
                </c:pt>
                <c:pt idx="10">
                  <c:v>8</c:v>
                </c:pt>
                <c:pt idx="13">
                  <c:v>0</c:v>
                </c:pt>
                <c:pt idx="14">
                  <c:v>7</c:v>
                </c:pt>
                <c:pt idx="18">
                  <c:v>14</c:v>
                </c:pt>
                <c:pt idx="22">
                  <c:v>13</c:v>
                </c:pt>
                <c:pt idx="26">
                  <c:v>11</c:v>
                </c:pt>
                <c:pt idx="30">
                  <c:v>10</c:v>
                </c:pt>
                <c:pt idx="34">
                  <c:v>9</c:v>
                </c:pt>
                <c:pt idx="38">
                  <c:v>6</c:v>
                </c:pt>
                <c:pt idx="41">
                  <c:v>0</c:v>
                </c:pt>
                <c:pt idx="42">
                  <c:v>5</c:v>
                </c:pt>
                <c:pt idx="46">
                  <c:v>4</c:v>
                </c:pt>
                <c:pt idx="50">
                  <c:v>3</c:v>
                </c:pt>
                <c:pt idx="54">
                  <c:v>2</c:v>
                </c:pt>
              </c:numCache>
            </c:numRef>
          </c:yVal>
          <c:smooth val="0"/>
          <c:extLst>
            <c:ext xmlns:c16="http://schemas.microsoft.com/office/drawing/2014/chart" uri="{C3380CC4-5D6E-409C-BE32-E72D297353CC}">
              <c16:uniqueId val="{00000001-665D-4D6C-B62B-1614A5F91FA3}"/>
            </c:ext>
          </c:extLst>
        </c:ser>
        <c:ser>
          <c:idx val="2"/>
          <c:order val="2"/>
          <c:tx>
            <c:strRef>
              <c:f>Sheet1!$A$4</c:f>
              <c:strCache>
                <c:ptCount val="1"/>
                <c:pt idx="0">
                  <c:v>Elites Main Problem</c:v>
                </c:pt>
              </c:strCache>
            </c:strRef>
          </c:tx>
          <c:spPr>
            <a:ln w="18990">
              <a:noFill/>
            </a:ln>
          </c:spPr>
          <c:marker>
            <c:symbol val="triangle"/>
            <c:size val="8"/>
            <c:spPr>
              <a:solidFill>
                <a:srgbClr val="C00000"/>
              </a:solidFill>
              <a:ln>
                <a:solidFill>
                  <a:srgbClr val="C00000"/>
                </a:solidFill>
                <a:prstDash val="solid"/>
              </a:ln>
            </c:spPr>
          </c:marker>
          <c:xVal>
            <c:numRef>
              <c:f>Sheet1!$B$1:$BE$1</c:f>
              <c:numCache>
                <c:formatCode>General</c:formatCode>
                <c:ptCount val="56"/>
                <c:pt idx="0">
                  <c:v>56</c:v>
                </c:pt>
                <c:pt idx="1">
                  <c:v>62</c:v>
                </c:pt>
                <c:pt idx="2">
                  <c:v>48</c:v>
                </c:pt>
                <c:pt idx="3">
                  <c:v>64</c:v>
                </c:pt>
                <c:pt idx="4">
                  <c:v>46</c:v>
                </c:pt>
                <c:pt idx="5">
                  <c:v>53</c:v>
                </c:pt>
                <c:pt idx="6">
                  <c:v>32</c:v>
                </c:pt>
                <c:pt idx="7">
                  <c:v>49</c:v>
                </c:pt>
                <c:pt idx="8">
                  <c:v>69</c:v>
                </c:pt>
                <c:pt idx="9">
                  <c:v>56</c:v>
                </c:pt>
                <c:pt idx="10">
                  <c:v>47</c:v>
                </c:pt>
                <c:pt idx="11">
                  <c:v>62</c:v>
                </c:pt>
                <c:pt idx="12">
                  <c:v>41</c:v>
                </c:pt>
                <c:pt idx="13">
                  <c:v>27</c:v>
                </c:pt>
                <c:pt idx="14">
                  <c:v>16</c:v>
                </c:pt>
                <c:pt idx="15">
                  <c:v>30</c:v>
                </c:pt>
                <c:pt idx="16">
                  <c:v>46</c:v>
                </c:pt>
                <c:pt idx="17">
                  <c:v>56</c:v>
                </c:pt>
                <c:pt idx="18">
                  <c:v>38</c:v>
                </c:pt>
                <c:pt idx="19">
                  <c:v>48</c:v>
                </c:pt>
                <c:pt idx="20">
                  <c:v>42</c:v>
                </c:pt>
                <c:pt idx="21">
                  <c:v>44</c:v>
                </c:pt>
                <c:pt idx="22">
                  <c:v>31</c:v>
                </c:pt>
                <c:pt idx="23">
                  <c:v>49</c:v>
                </c:pt>
                <c:pt idx="24">
                  <c:v>35</c:v>
                </c:pt>
                <c:pt idx="25">
                  <c:v>52</c:v>
                </c:pt>
                <c:pt idx="26">
                  <c:v>29</c:v>
                </c:pt>
                <c:pt idx="27">
                  <c:v>46</c:v>
                </c:pt>
                <c:pt idx="28">
                  <c:v>20</c:v>
                </c:pt>
                <c:pt idx="29">
                  <c:v>36</c:v>
                </c:pt>
                <c:pt idx="30">
                  <c:v>16</c:v>
                </c:pt>
                <c:pt idx="31">
                  <c:v>21</c:v>
                </c:pt>
                <c:pt idx="32">
                  <c:v>36</c:v>
                </c:pt>
                <c:pt idx="33">
                  <c:v>29</c:v>
                </c:pt>
                <c:pt idx="34">
                  <c:v>16</c:v>
                </c:pt>
                <c:pt idx="35">
                  <c:v>45</c:v>
                </c:pt>
                <c:pt idx="36">
                  <c:v>42</c:v>
                </c:pt>
                <c:pt idx="37">
                  <c:v>43</c:v>
                </c:pt>
                <c:pt idx="38">
                  <c:v>38</c:v>
                </c:pt>
                <c:pt idx="39">
                  <c:v>49</c:v>
                </c:pt>
                <c:pt idx="40">
                  <c:v>73</c:v>
                </c:pt>
                <c:pt idx="41">
                  <c:v>76</c:v>
                </c:pt>
                <c:pt idx="42">
                  <c:v>59</c:v>
                </c:pt>
                <c:pt idx="43">
                  <c:v>69</c:v>
                </c:pt>
                <c:pt idx="44">
                  <c:v>54</c:v>
                </c:pt>
                <c:pt idx="45">
                  <c:v>52</c:v>
                </c:pt>
                <c:pt idx="46">
                  <c:v>60</c:v>
                </c:pt>
                <c:pt idx="47">
                  <c:v>59</c:v>
                </c:pt>
                <c:pt idx="48">
                  <c:v>21</c:v>
                </c:pt>
                <c:pt idx="49">
                  <c:v>25</c:v>
                </c:pt>
                <c:pt idx="50">
                  <c:v>10</c:v>
                </c:pt>
                <c:pt idx="51">
                  <c:v>10</c:v>
                </c:pt>
                <c:pt idx="52">
                  <c:v>33</c:v>
                </c:pt>
                <c:pt idx="53">
                  <c:v>40</c:v>
                </c:pt>
                <c:pt idx="54">
                  <c:v>19</c:v>
                </c:pt>
                <c:pt idx="55">
                  <c:v>31</c:v>
                </c:pt>
              </c:numCache>
            </c:numRef>
          </c:xVal>
          <c:yVal>
            <c:numRef>
              <c:f>Sheet1!$B$4:$BE$4</c:f>
              <c:numCache>
                <c:formatCode>General</c:formatCode>
                <c:ptCount val="56"/>
                <c:pt idx="1">
                  <c:v>1</c:v>
                </c:pt>
                <c:pt idx="5">
                  <c:v>12</c:v>
                </c:pt>
                <c:pt idx="9">
                  <c:v>8</c:v>
                </c:pt>
                <c:pt idx="13">
                  <c:v>7</c:v>
                </c:pt>
                <c:pt idx="14">
                  <c:v>0</c:v>
                </c:pt>
                <c:pt idx="17">
                  <c:v>14</c:v>
                </c:pt>
                <c:pt idx="21">
                  <c:v>13</c:v>
                </c:pt>
                <c:pt idx="25">
                  <c:v>11</c:v>
                </c:pt>
                <c:pt idx="29">
                  <c:v>10</c:v>
                </c:pt>
                <c:pt idx="33">
                  <c:v>9</c:v>
                </c:pt>
                <c:pt idx="37">
                  <c:v>6</c:v>
                </c:pt>
                <c:pt idx="41">
                  <c:v>5</c:v>
                </c:pt>
                <c:pt idx="42">
                  <c:v>0</c:v>
                </c:pt>
                <c:pt idx="45">
                  <c:v>4</c:v>
                </c:pt>
                <c:pt idx="49">
                  <c:v>3</c:v>
                </c:pt>
                <c:pt idx="53">
                  <c:v>2</c:v>
                </c:pt>
              </c:numCache>
            </c:numRef>
          </c:yVal>
          <c:smooth val="0"/>
          <c:extLst>
            <c:ext xmlns:c16="http://schemas.microsoft.com/office/drawing/2014/chart" uri="{C3380CC4-5D6E-409C-BE32-E72D297353CC}">
              <c16:uniqueId val="{00000002-665D-4D6C-B62B-1614A5F91FA3}"/>
            </c:ext>
          </c:extLst>
        </c:ser>
        <c:ser>
          <c:idx val="0"/>
          <c:order val="3"/>
          <c:tx>
            <c:strRef>
              <c:f>Sheet1!$A$5</c:f>
              <c:strCache>
                <c:ptCount val="1"/>
                <c:pt idx="0">
                  <c:v>Elites Care Only About Rich</c:v>
                </c:pt>
              </c:strCache>
            </c:strRef>
          </c:tx>
          <c:spPr>
            <a:ln w="19050">
              <a:noFill/>
            </a:ln>
          </c:spPr>
          <c:marker>
            <c:symbol val="diamond"/>
            <c:size val="10"/>
            <c:spPr>
              <a:solidFill>
                <a:srgbClr val="C0504D">
                  <a:lumMod val="75000"/>
                </a:srgbClr>
              </a:solidFill>
              <a:ln w="12700">
                <a:solidFill>
                  <a:sysClr val="windowText" lastClr="000000"/>
                </a:solidFill>
              </a:ln>
            </c:spPr>
          </c:marker>
          <c:xVal>
            <c:numRef>
              <c:f>Sheet1!$B$1:$BE$1</c:f>
              <c:numCache>
                <c:formatCode>General</c:formatCode>
                <c:ptCount val="56"/>
                <c:pt idx="0">
                  <c:v>56</c:v>
                </c:pt>
                <c:pt idx="1">
                  <c:v>62</c:v>
                </c:pt>
                <c:pt idx="2">
                  <c:v>48</c:v>
                </c:pt>
                <c:pt idx="3">
                  <c:v>64</c:v>
                </c:pt>
                <c:pt idx="4">
                  <c:v>46</c:v>
                </c:pt>
                <c:pt idx="5">
                  <c:v>53</c:v>
                </c:pt>
                <c:pt idx="6">
                  <c:v>32</c:v>
                </c:pt>
                <c:pt idx="7">
                  <c:v>49</c:v>
                </c:pt>
                <c:pt idx="8">
                  <c:v>69</c:v>
                </c:pt>
                <c:pt idx="9">
                  <c:v>56</c:v>
                </c:pt>
                <c:pt idx="10">
                  <c:v>47</c:v>
                </c:pt>
                <c:pt idx="11">
                  <c:v>62</c:v>
                </c:pt>
                <c:pt idx="12">
                  <c:v>41</c:v>
                </c:pt>
                <c:pt idx="13">
                  <c:v>27</c:v>
                </c:pt>
                <c:pt idx="14">
                  <c:v>16</c:v>
                </c:pt>
                <c:pt idx="15">
                  <c:v>30</c:v>
                </c:pt>
                <c:pt idx="16">
                  <c:v>46</c:v>
                </c:pt>
                <c:pt idx="17">
                  <c:v>56</c:v>
                </c:pt>
                <c:pt idx="18">
                  <c:v>38</c:v>
                </c:pt>
                <c:pt idx="19">
                  <c:v>48</c:v>
                </c:pt>
                <c:pt idx="20">
                  <c:v>42</c:v>
                </c:pt>
                <c:pt idx="21">
                  <c:v>44</c:v>
                </c:pt>
                <c:pt idx="22">
                  <c:v>31</c:v>
                </c:pt>
                <c:pt idx="23">
                  <c:v>49</c:v>
                </c:pt>
                <c:pt idx="24">
                  <c:v>35</c:v>
                </c:pt>
                <c:pt idx="25">
                  <c:v>52</c:v>
                </c:pt>
                <c:pt idx="26">
                  <c:v>29</c:v>
                </c:pt>
                <c:pt idx="27">
                  <c:v>46</c:v>
                </c:pt>
                <c:pt idx="28">
                  <c:v>20</c:v>
                </c:pt>
                <c:pt idx="29">
                  <c:v>36</c:v>
                </c:pt>
                <c:pt idx="30">
                  <c:v>16</c:v>
                </c:pt>
                <c:pt idx="31">
                  <c:v>21</c:v>
                </c:pt>
                <c:pt idx="32">
                  <c:v>36</c:v>
                </c:pt>
                <c:pt idx="33">
                  <c:v>29</c:v>
                </c:pt>
                <c:pt idx="34">
                  <c:v>16</c:v>
                </c:pt>
                <c:pt idx="35">
                  <c:v>45</c:v>
                </c:pt>
                <c:pt idx="36">
                  <c:v>42</c:v>
                </c:pt>
                <c:pt idx="37">
                  <c:v>43</c:v>
                </c:pt>
                <c:pt idx="38">
                  <c:v>38</c:v>
                </c:pt>
                <c:pt idx="39">
                  <c:v>49</c:v>
                </c:pt>
                <c:pt idx="40">
                  <c:v>73</c:v>
                </c:pt>
                <c:pt idx="41">
                  <c:v>76</c:v>
                </c:pt>
                <c:pt idx="42">
                  <c:v>59</c:v>
                </c:pt>
                <c:pt idx="43">
                  <c:v>69</c:v>
                </c:pt>
                <c:pt idx="44">
                  <c:v>54</c:v>
                </c:pt>
                <c:pt idx="45">
                  <c:v>52</c:v>
                </c:pt>
                <c:pt idx="46">
                  <c:v>60</c:v>
                </c:pt>
                <c:pt idx="47">
                  <c:v>59</c:v>
                </c:pt>
                <c:pt idx="48">
                  <c:v>21</c:v>
                </c:pt>
                <c:pt idx="49">
                  <c:v>25</c:v>
                </c:pt>
                <c:pt idx="50">
                  <c:v>10</c:v>
                </c:pt>
                <c:pt idx="51">
                  <c:v>10</c:v>
                </c:pt>
                <c:pt idx="52">
                  <c:v>33</c:v>
                </c:pt>
                <c:pt idx="53">
                  <c:v>40</c:v>
                </c:pt>
                <c:pt idx="54">
                  <c:v>19</c:v>
                </c:pt>
                <c:pt idx="55">
                  <c:v>31</c:v>
                </c:pt>
              </c:numCache>
            </c:numRef>
          </c:xVal>
          <c:yVal>
            <c:numRef>
              <c:f>Sheet1!$B$5:$BE$5</c:f>
              <c:numCache>
                <c:formatCode>General</c:formatCode>
                <c:ptCount val="56"/>
                <c:pt idx="0">
                  <c:v>1</c:v>
                </c:pt>
                <c:pt idx="4">
                  <c:v>12</c:v>
                </c:pt>
                <c:pt idx="8">
                  <c:v>8</c:v>
                </c:pt>
                <c:pt idx="12">
                  <c:v>7</c:v>
                </c:pt>
                <c:pt idx="16">
                  <c:v>14</c:v>
                </c:pt>
                <c:pt idx="20">
                  <c:v>13</c:v>
                </c:pt>
                <c:pt idx="24">
                  <c:v>11</c:v>
                </c:pt>
                <c:pt idx="28">
                  <c:v>10</c:v>
                </c:pt>
                <c:pt idx="32">
                  <c:v>9</c:v>
                </c:pt>
                <c:pt idx="36">
                  <c:v>6</c:v>
                </c:pt>
                <c:pt idx="40">
                  <c:v>5</c:v>
                </c:pt>
                <c:pt idx="44">
                  <c:v>4</c:v>
                </c:pt>
                <c:pt idx="48">
                  <c:v>3</c:v>
                </c:pt>
                <c:pt idx="52">
                  <c:v>2</c:v>
                </c:pt>
              </c:numCache>
            </c:numRef>
          </c:yVal>
          <c:smooth val="0"/>
          <c:extLst>
            <c:ext xmlns:c16="http://schemas.microsoft.com/office/drawing/2014/chart" uri="{C3380CC4-5D6E-409C-BE32-E72D297353CC}">
              <c16:uniqueId val="{00000003-665D-4D6C-B62B-1614A5F91FA3}"/>
            </c:ext>
          </c:extLst>
        </c:ser>
        <c:dLbls>
          <c:showLegendKey val="0"/>
          <c:showVal val="0"/>
          <c:showCatName val="0"/>
          <c:showSerName val="0"/>
          <c:showPercent val="0"/>
          <c:showBubbleSize val="0"/>
        </c:dLbls>
        <c:axId val="1151484463"/>
        <c:axId val="1"/>
      </c:scatterChart>
      <c:valAx>
        <c:axId val="1151484463"/>
        <c:scaling>
          <c:orientation val="minMax"/>
          <c:max val="100"/>
        </c:scaling>
        <c:delete val="0"/>
        <c:axPos val="b"/>
        <c:title>
          <c:tx>
            <c:rich>
              <a:bodyPr/>
              <a:lstStyle/>
              <a:p>
                <a:pPr>
                  <a:defRPr sz="1600" b="0" i="0" u="none" strike="noStrike" baseline="0">
                    <a:solidFill>
                      <a:srgbClr val="000000"/>
                    </a:solidFill>
                    <a:latin typeface="+mn-lt"/>
                    <a:ea typeface="Arial"/>
                    <a:cs typeface="Times New Roman" panose="02020603050405020304" pitchFamily="18" charset="0"/>
                  </a:defRPr>
                </a:pPr>
                <a:r>
                  <a:rPr lang="en-US" sz="1600" b="0" dirty="0">
                    <a:latin typeface="+mn-lt"/>
                    <a:cs typeface="Arial" panose="020B0604020202020204" pitchFamily="34" charset="0"/>
                  </a:rPr>
                  <a:t>Negative Opinion</a:t>
                </a:r>
                <a:r>
                  <a:rPr lang="en-US" sz="1600" b="0" baseline="0" dirty="0">
                    <a:latin typeface="+mn-lt"/>
                    <a:cs typeface="Arial" panose="020B0604020202020204" pitchFamily="34" charset="0"/>
                  </a:rPr>
                  <a:t> %</a:t>
                </a:r>
                <a:endParaRPr lang="en-US" sz="1600" b="0" dirty="0">
                  <a:latin typeface="+mn-lt"/>
                  <a:cs typeface="Arial" panose="020B0604020202020204" pitchFamily="34" charset="0"/>
                </a:endParaRPr>
              </a:p>
            </c:rich>
          </c:tx>
          <c:layout>
            <c:manualLayout>
              <c:xMode val="edge"/>
              <c:yMode val="edge"/>
              <c:x val="0.58263159813356669"/>
              <c:y val="0.92850543422427878"/>
            </c:manualLayout>
          </c:layout>
          <c:overlay val="0"/>
          <c:spPr>
            <a:noFill/>
            <a:ln w="25320">
              <a:noFill/>
            </a:ln>
          </c:spPr>
        </c:title>
        <c:numFmt formatCode="General" sourceLinked="1"/>
        <c:majorTickMark val="out"/>
        <c:minorTickMark val="none"/>
        <c:tickLblPos val="nextTo"/>
        <c:spPr>
          <a:ln w="3165">
            <a:solidFill>
              <a:srgbClr val="000000"/>
            </a:solidFill>
            <a:prstDash val="solid"/>
          </a:ln>
        </c:spPr>
        <c:txPr>
          <a:bodyPr rot="0" vert="horz"/>
          <a:lstStyle/>
          <a:p>
            <a:pPr>
              <a:defRPr sz="997" b="0" i="0" u="none" strike="noStrike" baseline="0">
                <a:solidFill>
                  <a:srgbClr val="000000"/>
                </a:solidFill>
                <a:latin typeface="Arial"/>
                <a:ea typeface="Arial"/>
                <a:cs typeface="Arial"/>
              </a:defRPr>
            </a:pPr>
            <a:endParaRPr lang="en-US"/>
          </a:p>
        </c:txPr>
        <c:crossAx val="1"/>
        <c:crossesAt val="20"/>
        <c:crossBetween val="midCat"/>
        <c:majorUnit val="20"/>
        <c:minorUnit val="4"/>
      </c:valAx>
      <c:valAx>
        <c:axId val="1"/>
        <c:scaling>
          <c:orientation val="minMax"/>
          <c:max val="14"/>
          <c:min val="1"/>
        </c:scaling>
        <c:delete val="0"/>
        <c:axPos val="l"/>
        <c:majorGridlines>
          <c:spPr>
            <a:ln w="15875">
              <a:solidFill>
                <a:srgbClr val="666699"/>
              </a:solidFill>
              <a:prstDash val="solid"/>
            </a:ln>
          </c:spPr>
        </c:majorGridlines>
        <c:numFmt formatCode="General" sourceLinked="1"/>
        <c:majorTickMark val="none"/>
        <c:minorTickMark val="none"/>
        <c:tickLblPos val="none"/>
        <c:spPr>
          <a:ln w="3165">
            <a:solidFill>
              <a:srgbClr val="000000"/>
            </a:solidFill>
            <a:prstDash val="solid"/>
          </a:ln>
        </c:spPr>
        <c:crossAx val="1151484463"/>
        <c:crossesAt val="0"/>
        <c:crossBetween val="midCat"/>
        <c:majorUnit val="1"/>
      </c:valAx>
      <c:spPr>
        <a:solidFill>
          <a:srgbClr val="FFFFFF"/>
        </a:solidFill>
        <a:ln w="12660">
          <a:solidFill>
            <a:srgbClr val="808080"/>
          </a:solidFill>
          <a:prstDash val="solid"/>
        </a:ln>
      </c:spPr>
    </c:plotArea>
    <c:legend>
      <c:legendPos val="t"/>
      <c:layout>
        <c:manualLayout>
          <c:xMode val="edge"/>
          <c:yMode val="edge"/>
          <c:x val="4.9382716049382713E-2"/>
          <c:y val="0.21943440414514753"/>
          <c:w val="0.16898366870807816"/>
          <c:h val="0.52476262846221911"/>
        </c:manualLayout>
      </c:layout>
      <c:overlay val="0"/>
      <c:spPr>
        <a:solidFill>
          <a:srgbClr val="FFFFFF"/>
        </a:solidFill>
        <a:ln w="3165">
          <a:solidFill>
            <a:srgbClr val="000000"/>
          </a:solidFill>
          <a:prstDash val="solid"/>
        </a:ln>
      </c:spPr>
      <c:txPr>
        <a:bodyPr/>
        <a:lstStyle/>
        <a:p>
          <a:pPr>
            <a:defRPr sz="1600" b="0" i="0" u="none" strike="noStrike" baseline="0">
              <a:solidFill>
                <a:srgbClr val="000000"/>
              </a:solidFill>
              <a:latin typeface="+mn-lt"/>
              <a:ea typeface="Arial"/>
              <a:cs typeface="Times New Roman" panose="02020603050405020304" pitchFamily="18" charset="0"/>
            </a:defRPr>
          </a:pPr>
          <a:endParaRPr lang="en-US"/>
        </a:p>
      </c:txPr>
    </c:legend>
    <c:plotVisOnly val="1"/>
    <c:dispBlanksAs val="gap"/>
    <c:showDLblsOverMax val="0"/>
  </c:chart>
  <c:spPr>
    <a:noFill/>
    <a:ln>
      <a:noFill/>
    </a:ln>
  </c:spPr>
  <c:txPr>
    <a:bodyPr/>
    <a:lstStyle/>
    <a:p>
      <a:pPr>
        <a:defRPr sz="1047" b="1" i="0" u="none" strike="noStrike" baseline="0">
          <a:solidFill>
            <a:srgbClr val="000000"/>
          </a:solidFill>
          <a:latin typeface="Arial"/>
          <a:ea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Series 1</c:v>
                </c:pt>
              </c:strCache>
            </c:strRef>
          </c:tx>
          <c:spPr>
            <a:ln w="53975" cap="rnd">
              <a:solidFill>
                <a:srgbClr val="C00000"/>
              </a:solidFill>
              <a:round/>
            </a:ln>
            <a:effectLst/>
          </c:spPr>
          <c:marker>
            <c:symbol val="none"/>
          </c:marker>
          <c:cat>
            <c:numRef>
              <c:f>Sheet1!$A$2:$A$10</c:f>
              <c:numCache>
                <c:formatCode>General</c:formatCode>
                <c:ptCount val="9"/>
                <c:pt idx="0">
                  <c:v>1960</c:v>
                </c:pt>
                <c:pt idx="1">
                  <c:v>1970</c:v>
                </c:pt>
                <c:pt idx="2">
                  <c:v>1980</c:v>
                </c:pt>
                <c:pt idx="3">
                  <c:v>1990</c:v>
                </c:pt>
                <c:pt idx="4">
                  <c:v>2000</c:v>
                </c:pt>
                <c:pt idx="5">
                  <c:v>2012</c:v>
                </c:pt>
                <c:pt idx="6">
                  <c:v>2016</c:v>
                </c:pt>
                <c:pt idx="7">
                  <c:v>2022</c:v>
                </c:pt>
                <c:pt idx="8">
                  <c:v>2024</c:v>
                </c:pt>
              </c:numCache>
            </c:numRef>
          </c:cat>
          <c:val>
            <c:numRef>
              <c:f>Sheet1!$B$2:$B$10</c:f>
              <c:numCache>
                <c:formatCode>General</c:formatCode>
                <c:ptCount val="9"/>
                <c:pt idx="0">
                  <c:v>48</c:v>
                </c:pt>
                <c:pt idx="1">
                  <c:v>31</c:v>
                </c:pt>
                <c:pt idx="2">
                  <c:v>27</c:v>
                </c:pt>
                <c:pt idx="3">
                  <c:v>22</c:v>
                </c:pt>
                <c:pt idx="4">
                  <c:v>24</c:v>
                </c:pt>
                <c:pt idx="5">
                  <c:v>23</c:v>
                </c:pt>
                <c:pt idx="6">
                  <c:v>21</c:v>
                </c:pt>
                <c:pt idx="7">
                  <c:v>17</c:v>
                </c:pt>
                <c:pt idx="8">
                  <c:v>21</c:v>
                </c:pt>
              </c:numCache>
            </c:numRef>
          </c:val>
          <c:smooth val="0"/>
          <c:extLst>
            <c:ext xmlns:c16="http://schemas.microsoft.com/office/drawing/2014/chart" uri="{C3380CC4-5D6E-409C-BE32-E72D297353CC}">
              <c16:uniqueId val="{00000000-648D-4EB4-A4F6-3211303FDCFE}"/>
            </c:ext>
          </c:extLst>
        </c:ser>
        <c:dLbls>
          <c:showLegendKey val="0"/>
          <c:showVal val="0"/>
          <c:showCatName val="0"/>
          <c:showSerName val="0"/>
          <c:showPercent val="0"/>
          <c:showBubbleSize val="0"/>
        </c:dLbls>
        <c:smooth val="0"/>
        <c:axId val="287672111"/>
        <c:axId val="287679183"/>
      </c:lineChart>
      <c:catAx>
        <c:axId val="2876721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7679183"/>
        <c:crosses val="autoZero"/>
        <c:auto val="1"/>
        <c:lblAlgn val="ctr"/>
        <c:lblOffset val="100"/>
        <c:noMultiLvlLbl val="0"/>
      </c:catAx>
      <c:valAx>
        <c:axId val="28767918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dirty="0"/>
                  <a:t>Percentage</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767211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5024571396660503E-2"/>
          <c:y val="3.8302888729325725E-2"/>
          <c:w val="0.90271335819864618"/>
          <c:h val="0.74353569919943896"/>
        </c:manualLayout>
      </c:layout>
      <c:barChart>
        <c:barDir val="col"/>
        <c:grouping val="percentStacked"/>
        <c:varyColors val="0"/>
        <c:ser>
          <c:idx val="0"/>
          <c:order val="0"/>
          <c:tx>
            <c:strRef>
              <c:f>Sheet1!$B$1</c:f>
              <c:strCache>
                <c:ptCount val="1"/>
                <c:pt idx="0">
                  <c:v>Very Bad</c:v>
                </c:pt>
              </c:strCache>
            </c:strRef>
          </c:tx>
          <c:spPr>
            <a:solidFill>
              <a:schemeClr val="tx1"/>
            </a:solidFill>
            <a:ln>
              <a:solidFill>
                <a:schemeClr val="tx1"/>
              </a:solidFill>
            </a:ln>
            <a:effectLst/>
          </c:spPr>
          <c:invertIfNegative val="0"/>
          <c:cat>
            <c:strRef>
              <c:f>Sheet1!$A$2:$A$12</c:f>
              <c:strCache>
                <c:ptCount val="11"/>
                <c:pt idx="0">
                  <c:v>US  1990</c:v>
                </c:pt>
                <c:pt idx="1">
                  <c:v>US  2018</c:v>
                </c:pt>
                <c:pt idx="3">
                  <c:v>US 1990 </c:v>
                </c:pt>
                <c:pt idx="4">
                  <c:v>US 2018</c:v>
                </c:pt>
                <c:pt idx="6">
                  <c:v>Britain 1990</c:v>
                </c:pt>
                <c:pt idx="7">
                  <c:v>Britain 2017</c:v>
                </c:pt>
                <c:pt idx="9">
                  <c:v>Britain 1990</c:v>
                </c:pt>
                <c:pt idx="10">
                  <c:v>Britain 2017</c:v>
                </c:pt>
              </c:strCache>
            </c:strRef>
          </c:cat>
          <c:val>
            <c:numRef>
              <c:f>Sheet1!$B$2:$B$12</c:f>
              <c:numCache>
                <c:formatCode>General</c:formatCode>
                <c:ptCount val="11"/>
                <c:pt idx="0">
                  <c:v>4</c:v>
                </c:pt>
                <c:pt idx="1">
                  <c:v>4</c:v>
                </c:pt>
                <c:pt idx="3">
                  <c:v>32</c:v>
                </c:pt>
                <c:pt idx="4">
                  <c:v>38</c:v>
                </c:pt>
                <c:pt idx="6">
                  <c:v>5</c:v>
                </c:pt>
                <c:pt idx="7">
                  <c:v>2</c:v>
                </c:pt>
                <c:pt idx="9">
                  <c:v>48</c:v>
                </c:pt>
                <c:pt idx="10">
                  <c:v>49</c:v>
                </c:pt>
              </c:numCache>
            </c:numRef>
          </c:val>
          <c:extLst>
            <c:ext xmlns:c16="http://schemas.microsoft.com/office/drawing/2014/chart" uri="{C3380CC4-5D6E-409C-BE32-E72D297353CC}">
              <c16:uniqueId val="{00000000-0184-4E7F-932D-DC233852B14D}"/>
            </c:ext>
          </c:extLst>
        </c:ser>
        <c:ser>
          <c:idx val="1"/>
          <c:order val="1"/>
          <c:tx>
            <c:strRef>
              <c:f>Sheet1!$C$1</c:f>
              <c:strCache>
                <c:ptCount val="1"/>
                <c:pt idx="0">
                  <c:v>Bad</c:v>
                </c:pt>
              </c:strCache>
            </c:strRef>
          </c:tx>
          <c:spPr>
            <a:solidFill>
              <a:schemeClr val="accent2">
                <a:lumMod val="75000"/>
              </a:schemeClr>
            </a:solidFill>
            <a:ln w="6332">
              <a:solidFill>
                <a:schemeClr val="tx1"/>
              </a:solidFill>
            </a:ln>
            <a:effectLst/>
          </c:spPr>
          <c:invertIfNegative val="0"/>
          <c:cat>
            <c:strRef>
              <c:f>Sheet1!$A$2:$A$12</c:f>
              <c:strCache>
                <c:ptCount val="11"/>
                <c:pt idx="0">
                  <c:v>US  1990</c:v>
                </c:pt>
                <c:pt idx="1">
                  <c:v>US  2018</c:v>
                </c:pt>
                <c:pt idx="3">
                  <c:v>US 1990 </c:v>
                </c:pt>
                <c:pt idx="4">
                  <c:v>US 2018</c:v>
                </c:pt>
                <c:pt idx="6">
                  <c:v>Britain 1990</c:v>
                </c:pt>
                <c:pt idx="7">
                  <c:v>Britain 2017</c:v>
                </c:pt>
                <c:pt idx="9">
                  <c:v>Britain 1990</c:v>
                </c:pt>
                <c:pt idx="10">
                  <c:v>Britain 2017</c:v>
                </c:pt>
              </c:strCache>
            </c:strRef>
          </c:cat>
          <c:val>
            <c:numRef>
              <c:f>Sheet1!$C$2:$C$12</c:f>
              <c:numCache>
                <c:formatCode>General</c:formatCode>
                <c:ptCount val="11"/>
                <c:pt idx="0">
                  <c:v>7</c:v>
                </c:pt>
                <c:pt idx="1">
                  <c:v>11</c:v>
                </c:pt>
                <c:pt idx="3">
                  <c:v>38</c:v>
                </c:pt>
                <c:pt idx="4">
                  <c:v>27</c:v>
                </c:pt>
                <c:pt idx="6">
                  <c:v>8</c:v>
                </c:pt>
                <c:pt idx="7">
                  <c:v>6</c:v>
                </c:pt>
                <c:pt idx="9">
                  <c:v>27</c:v>
                </c:pt>
                <c:pt idx="10">
                  <c:v>26</c:v>
                </c:pt>
              </c:numCache>
            </c:numRef>
          </c:val>
          <c:extLst>
            <c:ext xmlns:c16="http://schemas.microsoft.com/office/drawing/2014/chart" uri="{C3380CC4-5D6E-409C-BE32-E72D297353CC}">
              <c16:uniqueId val="{00000001-0184-4E7F-932D-DC233852B14D}"/>
            </c:ext>
          </c:extLst>
        </c:ser>
        <c:ser>
          <c:idx val="2"/>
          <c:order val="2"/>
          <c:tx>
            <c:strRef>
              <c:f>Sheet1!$D$1</c:f>
              <c:strCache>
                <c:ptCount val="1"/>
                <c:pt idx="0">
                  <c:v>Good</c:v>
                </c:pt>
              </c:strCache>
            </c:strRef>
          </c:tx>
          <c:spPr>
            <a:solidFill>
              <a:srgbClr val="FFC000"/>
            </a:solidFill>
            <a:ln w="6332">
              <a:solidFill>
                <a:schemeClr val="tx1"/>
              </a:solidFill>
            </a:ln>
            <a:effectLst/>
          </c:spPr>
          <c:invertIfNegative val="0"/>
          <c:cat>
            <c:strRef>
              <c:f>Sheet1!$A$2:$A$12</c:f>
              <c:strCache>
                <c:ptCount val="11"/>
                <c:pt idx="0">
                  <c:v>US  1990</c:v>
                </c:pt>
                <c:pt idx="1">
                  <c:v>US  2018</c:v>
                </c:pt>
                <c:pt idx="3">
                  <c:v>US 1990 </c:v>
                </c:pt>
                <c:pt idx="4">
                  <c:v>US 2018</c:v>
                </c:pt>
                <c:pt idx="6">
                  <c:v>Britain 1990</c:v>
                </c:pt>
                <c:pt idx="7">
                  <c:v>Britain 2017</c:v>
                </c:pt>
                <c:pt idx="9">
                  <c:v>Britain 1990</c:v>
                </c:pt>
                <c:pt idx="10">
                  <c:v>Britain 2017</c:v>
                </c:pt>
              </c:strCache>
            </c:strRef>
          </c:cat>
          <c:val>
            <c:numRef>
              <c:f>Sheet1!$D$2:$D$12</c:f>
              <c:numCache>
                <c:formatCode>General</c:formatCode>
                <c:ptCount val="11"/>
                <c:pt idx="0">
                  <c:v>37</c:v>
                </c:pt>
                <c:pt idx="1">
                  <c:v>38</c:v>
                </c:pt>
                <c:pt idx="3">
                  <c:v>21</c:v>
                </c:pt>
                <c:pt idx="4">
                  <c:v>24</c:v>
                </c:pt>
                <c:pt idx="6">
                  <c:v>40</c:v>
                </c:pt>
                <c:pt idx="7">
                  <c:v>27</c:v>
                </c:pt>
                <c:pt idx="9">
                  <c:v>18</c:v>
                </c:pt>
                <c:pt idx="10">
                  <c:v>19</c:v>
                </c:pt>
              </c:numCache>
            </c:numRef>
          </c:val>
          <c:extLst>
            <c:ext xmlns:c16="http://schemas.microsoft.com/office/drawing/2014/chart" uri="{C3380CC4-5D6E-409C-BE32-E72D297353CC}">
              <c16:uniqueId val="{00000002-0184-4E7F-932D-DC233852B14D}"/>
            </c:ext>
          </c:extLst>
        </c:ser>
        <c:ser>
          <c:idx val="3"/>
          <c:order val="3"/>
          <c:tx>
            <c:strRef>
              <c:f>Sheet1!$E$1</c:f>
              <c:strCache>
                <c:ptCount val="1"/>
                <c:pt idx="0">
                  <c:v>Very Good</c:v>
                </c:pt>
              </c:strCache>
            </c:strRef>
          </c:tx>
          <c:spPr>
            <a:solidFill>
              <a:schemeClr val="accent3"/>
            </a:solidFill>
            <a:ln>
              <a:solidFill>
                <a:schemeClr val="tx1"/>
              </a:solidFill>
            </a:ln>
            <a:effectLst/>
          </c:spPr>
          <c:invertIfNegative val="0"/>
          <c:cat>
            <c:strRef>
              <c:f>Sheet1!$A$2:$A$12</c:f>
              <c:strCache>
                <c:ptCount val="11"/>
                <c:pt idx="0">
                  <c:v>US  1990</c:v>
                </c:pt>
                <c:pt idx="1">
                  <c:v>US  2018</c:v>
                </c:pt>
                <c:pt idx="3">
                  <c:v>US 1990 </c:v>
                </c:pt>
                <c:pt idx="4">
                  <c:v>US 2018</c:v>
                </c:pt>
                <c:pt idx="6">
                  <c:v>Britain 1990</c:v>
                </c:pt>
                <c:pt idx="7">
                  <c:v>Britain 2017</c:v>
                </c:pt>
                <c:pt idx="9">
                  <c:v>Britain 1990</c:v>
                </c:pt>
                <c:pt idx="10">
                  <c:v>Britain 2017</c:v>
                </c:pt>
              </c:strCache>
            </c:strRef>
          </c:cat>
          <c:val>
            <c:numRef>
              <c:f>Sheet1!$E$2:$E$12</c:f>
              <c:numCache>
                <c:formatCode>General</c:formatCode>
                <c:ptCount val="11"/>
                <c:pt idx="0">
                  <c:v>51</c:v>
                </c:pt>
                <c:pt idx="1">
                  <c:v>48</c:v>
                </c:pt>
                <c:pt idx="3">
                  <c:v>9</c:v>
                </c:pt>
                <c:pt idx="4">
                  <c:v>11</c:v>
                </c:pt>
                <c:pt idx="6">
                  <c:v>47</c:v>
                </c:pt>
                <c:pt idx="7">
                  <c:v>66</c:v>
                </c:pt>
                <c:pt idx="9">
                  <c:v>8</c:v>
                </c:pt>
                <c:pt idx="10">
                  <c:v>7</c:v>
                </c:pt>
              </c:numCache>
            </c:numRef>
          </c:val>
          <c:extLst>
            <c:ext xmlns:c16="http://schemas.microsoft.com/office/drawing/2014/chart" uri="{C3380CC4-5D6E-409C-BE32-E72D297353CC}">
              <c16:uniqueId val="{00000003-0184-4E7F-932D-DC233852B14D}"/>
            </c:ext>
          </c:extLst>
        </c:ser>
        <c:dLbls>
          <c:showLegendKey val="0"/>
          <c:showVal val="0"/>
          <c:showCatName val="0"/>
          <c:showSerName val="0"/>
          <c:showPercent val="0"/>
          <c:showBubbleSize val="0"/>
        </c:dLbls>
        <c:gapWidth val="0"/>
        <c:overlap val="100"/>
        <c:axId val="1666624816"/>
        <c:axId val="1"/>
      </c:barChart>
      <c:catAx>
        <c:axId val="1666624816"/>
        <c:scaling>
          <c:orientation val="minMax"/>
        </c:scaling>
        <c:delete val="0"/>
        <c:axPos val="b"/>
        <c:numFmt formatCode="General" sourceLinked="1"/>
        <c:majorTickMark val="none"/>
        <c:minorTickMark val="none"/>
        <c:tickLblPos val="nextTo"/>
        <c:spPr>
          <a:noFill/>
          <a:ln w="9499" cap="flat" cmpd="sng" algn="ctr">
            <a:solidFill>
              <a:schemeClr val="tx1">
                <a:lumMod val="15000"/>
                <a:lumOff val="85000"/>
              </a:schemeClr>
            </a:solidFill>
            <a:round/>
          </a:ln>
          <a:effectLst/>
        </c:spPr>
        <c:txPr>
          <a:bodyPr rot="-60000000" vert="horz"/>
          <a:lstStyle/>
          <a:p>
            <a:pPr>
              <a:defRPr sz="1400"/>
            </a:pPr>
            <a:endParaRPr lang="en-US"/>
          </a:p>
        </c:txPr>
        <c:crossAx val="1"/>
        <c:crosses val="autoZero"/>
        <c:auto val="1"/>
        <c:lblAlgn val="ctr"/>
        <c:lblOffset val="100"/>
        <c:noMultiLvlLbl val="0"/>
      </c:catAx>
      <c:valAx>
        <c:axId val="1"/>
        <c:scaling>
          <c:orientation val="minMax"/>
        </c:scaling>
        <c:delete val="0"/>
        <c:axPos val="l"/>
        <c:majorGridlines>
          <c:spPr>
            <a:ln w="9499" cap="flat" cmpd="sng" algn="ctr">
              <a:solidFill>
                <a:schemeClr val="tx1">
                  <a:lumMod val="15000"/>
                  <a:lumOff val="85000"/>
                </a:schemeClr>
              </a:solidFill>
              <a:round/>
            </a:ln>
            <a:effectLst/>
          </c:spPr>
        </c:majorGridlines>
        <c:numFmt formatCode="0%" sourceLinked="1"/>
        <c:majorTickMark val="none"/>
        <c:minorTickMark val="none"/>
        <c:tickLblPos val="nextTo"/>
        <c:spPr>
          <a:ln w="6341">
            <a:noFill/>
          </a:ln>
        </c:spPr>
        <c:txPr>
          <a:bodyPr rot="-60000000" vert="horz"/>
          <a:lstStyle/>
          <a:p>
            <a:pPr>
              <a:defRPr/>
            </a:pPr>
            <a:endParaRPr lang="en-US"/>
          </a:p>
        </c:txPr>
        <c:crossAx val="1666624816"/>
        <c:crosses val="autoZero"/>
        <c:crossBetween val="between"/>
      </c:valAx>
      <c:spPr>
        <a:noFill/>
        <a:ln w="25365">
          <a:noFill/>
        </a:ln>
      </c:spPr>
    </c:plotArea>
    <c:plotVisOnly val="1"/>
    <c:dispBlanksAs val="gap"/>
    <c:showDLblsOverMax val="0"/>
  </c:chart>
  <c:spPr>
    <a:noFill/>
    <a:ln>
      <a:noFill/>
    </a:ln>
    <a:effectLst/>
  </c:spPr>
  <c:txPr>
    <a:bodyPr/>
    <a:lstStyle/>
    <a:p>
      <a:pPr>
        <a:defRPr sz="12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Sheet1!$B$1</c:f>
              <c:strCache>
                <c:ptCount val="1"/>
                <c:pt idx="0">
                  <c:v>Very Bad</c:v>
                </c:pt>
              </c:strCache>
            </c:strRef>
          </c:tx>
          <c:spPr>
            <a:solidFill>
              <a:schemeClr val="tx1"/>
            </a:solidFill>
            <a:ln>
              <a:solidFill>
                <a:schemeClr val="tx1"/>
              </a:solidFill>
            </a:ln>
            <a:effectLst/>
          </c:spPr>
          <c:invertIfNegative val="0"/>
          <c:cat>
            <c:strRef>
              <c:f>Sheet1!$A$2:$A$12</c:f>
              <c:strCache>
                <c:ptCount val="11"/>
                <c:pt idx="0">
                  <c:v>France 1990</c:v>
                </c:pt>
                <c:pt idx="1">
                  <c:v>France 2018</c:v>
                </c:pt>
                <c:pt idx="3">
                  <c:v>France 1990</c:v>
                </c:pt>
                <c:pt idx="4">
                  <c:v>France 2018</c:v>
                </c:pt>
                <c:pt idx="6">
                  <c:v>Germany 1990</c:v>
                </c:pt>
                <c:pt idx="7">
                  <c:v>Germany 2018</c:v>
                </c:pt>
                <c:pt idx="9">
                  <c:v>Germany 1990</c:v>
                </c:pt>
                <c:pt idx="10">
                  <c:v>Germany 2018</c:v>
                </c:pt>
              </c:strCache>
            </c:strRef>
          </c:cat>
          <c:val>
            <c:numRef>
              <c:f>Sheet1!$B$2:$B$12</c:f>
              <c:numCache>
                <c:formatCode>General</c:formatCode>
                <c:ptCount val="11"/>
                <c:pt idx="0">
                  <c:v>4</c:v>
                </c:pt>
                <c:pt idx="1">
                  <c:v>2</c:v>
                </c:pt>
                <c:pt idx="3">
                  <c:v>42</c:v>
                </c:pt>
                <c:pt idx="4">
                  <c:v>44</c:v>
                </c:pt>
                <c:pt idx="6">
                  <c:v>2</c:v>
                </c:pt>
                <c:pt idx="7">
                  <c:v>1</c:v>
                </c:pt>
                <c:pt idx="9">
                  <c:v>62</c:v>
                </c:pt>
                <c:pt idx="10">
                  <c:v>54</c:v>
                </c:pt>
              </c:numCache>
            </c:numRef>
          </c:val>
          <c:extLst>
            <c:ext xmlns:c16="http://schemas.microsoft.com/office/drawing/2014/chart" uri="{C3380CC4-5D6E-409C-BE32-E72D297353CC}">
              <c16:uniqueId val="{00000000-314D-402E-BF78-599E57B0BE2D}"/>
            </c:ext>
          </c:extLst>
        </c:ser>
        <c:ser>
          <c:idx val="1"/>
          <c:order val="1"/>
          <c:tx>
            <c:strRef>
              <c:f>Sheet1!$C$1</c:f>
              <c:strCache>
                <c:ptCount val="1"/>
                <c:pt idx="0">
                  <c:v>Bad</c:v>
                </c:pt>
              </c:strCache>
            </c:strRef>
          </c:tx>
          <c:spPr>
            <a:solidFill>
              <a:schemeClr val="accent2">
                <a:lumMod val="75000"/>
              </a:schemeClr>
            </a:solidFill>
            <a:ln w="6346">
              <a:solidFill>
                <a:schemeClr val="tx1"/>
              </a:solidFill>
            </a:ln>
            <a:effectLst/>
          </c:spPr>
          <c:invertIfNegative val="0"/>
          <c:cat>
            <c:strRef>
              <c:f>Sheet1!$A$2:$A$12</c:f>
              <c:strCache>
                <c:ptCount val="11"/>
                <c:pt idx="0">
                  <c:v>France 1990</c:v>
                </c:pt>
                <c:pt idx="1">
                  <c:v>France 2018</c:v>
                </c:pt>
                <c:pt idx="3">
                  <c:v>France 1990</c:v>
                </c:pt>
                <c:pt idx="4">
                  <c:v>France 2018</c:v>
                </c:pt>
                <c:pt idx="6">
                  <c:v>Germany 1990</c:v>
                </c:pt>
                <c:pt idx="7">
                  <c:v>Germany 2018</c:v>
                </c:pt>
                <c:pt idx="9">
                  <c:v>Germany 1990</c:v>
                </c:pt>
                <c:pt idx="10">
                  <c:v>Germany 2018</c:v>
                </c:pt>
              </c:strCache>
            </c:strRef>
          </c:cat>
          <c:val>
            <c:numRef>
              <c:f>Sheet1!$C$2:$C$12</c:f>
              <c:numCache>
                <c:formatCode>General</c:formatCode>
                <c:ptCount val="11"/>
                <c:pt idx="0">
                  <c:v>7</c:v>
                </c:pt>
                <c:pt idx="1">
                  <c:v>4</c:v>
                </c:pt>
                <c:pt idx="3">
                  <c:v>24</c:v>
                </c:pt>
                <c:pt idx="4">
                  <c:v>33</c:v>
                </c:pt>
                <c:pt idx="6">
                  <c:v>5</c:v>
                </c:pt>
                <c:pt idx="7">
                  <c:v>1</c:v>
                </c:pt>
                <c:pt idx="9">
                  <c:v>19</c:v>
                </c:pt>
                <c:pt idx="10">
                  <c:v>24</c:v>
                </c:pt>
              </c:numCache>
            </c:numRef>
          </c:val>
          <c:extLst>
            <c:ext xmlns:c16="http://schemas.microsoft.com/office/drawing/2014/chart" uri="{C3380CC4-5D6E-409C-BE32-E72D297353CC}">
              <c16:uniqueId val="{00000001-314D-402E-BF78-599E57B0BE2D}"/>
            </c:ext>
          </c:extLst>
        </c:ser>
        <c:ser>
          <c:idx val="2"/>
          <c:order val="2"/>
          <c:tx>
            <c:strRef>
              <c:f>Sheet1!$D$1</c:f>
              <c:strCache>
                <c:ptCount val="1"/>
                <c:pt idx="0">
                  <c:v>Good</c:v>
                </c:pt>
              </c:strCache>
            </c:strRef>
          </c:tx>
          <c:spPr>
            <a:solidFill>
              <a:srgbClr val="FFC000"/>
            </a:solidFill>
            <a:ln w="6346">
              <a:solidFill>
                <a:schemeClr val="tx1"/>
              </a:solidFill>
            </a:ln>
            <a:effectLst/>
          </c:spPr>
          <c:invertIfNegative val="0"/>
          <c:cat>
            <c:strRef>
              <c:f>Sheet1!$A$2:$A$12</c:f>
              <c:strCache>
                <c:ptCount val="11"/>
                <c:pt idx="0">
                  <c:v>France 1990</c:v>
                </c:pt>
                <c:pt idx="1">
                  <c:v>France 2018</c:v>
                </c:pt>
                <c:pt idx="3">
                  <c:v>France 1990</c:v>
                </c:pt>
                <c:pt idx="4">
                  <c:v>France 2018</c:v>
                </c:pt>
                <c:pt idx="6">
                  <c:v>Germany 1990</c:v>
                </c:pt>
                <c:pt idx="7">
                  <c:v>Germany 2018</c:v>
                </c:pt>
                <c:pt idx="9">
                  <c:v>Germany 1990</c:v>
                </c:pt>
                <c:pt idx="10">
                  <c:v>Germany 2018</c:v>
                </c:pt>
              </c:strCache>
            </c:strRef>
          </c:cat>
          <c:val>
            <c:numRef>
              <c:f>Sheet1!$D$2:$D$12</c:f>
              <c:numCache>
                <c:formatCode>General</c:formatCode>
                <c:ptCount val="11"/>
                <c:pt idx="0">
                  <c:v>37</c:v>
                </c:pt>
                <c:pt idx="1">
                  <c:v>35</c:v>
                </c:pt>
                <c:pt idx="3">
                  <c:v>21</c:v>
                </c:pt>
                <c:pt idx="4">
                  <c:v>19</c:v>
                </c:pt>
                <c:pt idx="6">
                  <c:v>43</c:v>
                </c:pt>
                <c:pt idx="7">
                  <c:v>23</c:v>
                </c:pt>
                <c:pt idx="9">
                  <c:v>14</c:v>
                </c:pt>
                <c:pt idx="10">
                  <c:v>18</c:v>
                </c:pt>
              </c:numCache>
            </c:numRef>
          </c:val>
          <c:extLst>
            <c:ext xmlns:c16="http://schemas.microsoft.com/office/drawing/2014/chart" uri="{C3380CC4-5D6E-409C-BE32-E72D297353CC}">
              <c16:uniqueId val="{00000002-314D-402E-BF78-599E57B0BE2D}"/>
            </c:ext>
          </c:extLst>
        </c:ser>
        <c:ser>
          <c:idx val="3"/>
          <c:order val="3"/>
          <c:tx>
            <c:strRef>
              <c:f>Sheet1!$E$1</c:f>
              <c:strCache>
                <c:ptCount val="1"/>
                <c:pt idx="0">
                  <c:v>Very Good</c:v>
                </c:pt>
              </c:strCache>
            </c:strRef>
          </c:tx>
          <c:spPr>
            <a:solidFill>
              <a:schemeClr val="accent3"/>
            </a:solidFill>
            <a:ln>
              <a:solidFill>
                <a:schemeClr val="tx1"/>
              </a:solidFill>
            </a:ln>
            <a:effectLst/>
          </c:spPr>
          <c:invertIfNegative val="0"/>
          <c:cat>
            <c:strRef>
              <c:f>Sheet1!$A$2:$A$12</c:f>
              <c:strCache>
                <c:ptCount val="11"/>
                <c:pt idx="0">
                  <c:v>France 1990</c:v>
                </c:pt>
                <c:pt idx="1">
                  <c:v>France 2018</c:v>
                </c:pt>
                <c:pt idx="3">
                  <c:v>France 1990</c:v>
                </c:pt>
                <c:pt idx="4">
                  <c:v>France 2018</c:v>
                </c:pt>
                <c:pt idx="6">
                  <c:v>Germany 1990</c:v>
                </c:pt>
                <c:pt idx="7">
                  <c:v>Germany 2018</c:v>
                </c:pt>
                <c:pt idx="9">
                  <c:v>Germany 1990</c:v>
                </c:pt>
                <c:pt idx="10">
                  <c:v>Germany 2018</c:v>
                </c:pt>
              </c:strCache>
            </c:strRef>
          </c:cat>
          <c:val>
            <c:numRef>
              <c:f>Sheet1!$E$2:$E$12</c:f>
              <c:numCache>
                <c:formatCode>General</c:formatCode>
                <c:ptCount val="11"/>
                <c:pt idx="0">
                  <c:v>52</c:v>
                </c:pt>
                <c:pt idx="1">
                  <c:v>59</c:v>
                </c:pt>
                <c:pt idx="3">
                  <c:v>13</c:v>
                </c:pt>
                <c:pt idx="4">
                  <c:v>5</c:v>
                </c:pt>
                <c:pt idx="6">
                  <c:v>51</c:v>
                </c:pt>
                <c:pt idx="7">
                  <c:v>76</c:v>
                </c:pt>
                <c:pt idx="9">
                  <c:v>5</c:v>
                </c:pt>
                <c:pt idx="10">
                  <c:v>4</c:v>
                </c:pt>
              </c:numCache>
            </c:numRef>
          </c:val>
          <c:extLst>
            <c:ext xmlns:c16="http://schemas.microsoft.com/office/drawing/2014/chart" uri="{C3380CC4-5D6E-409C-BE32-E72D297353CC}">
              <c16:uniqueId val="{00000003-314D-402E-BF78-599E57B0BE2D}"/>
            </c:ext>
          </c:extLst>
        </c:ser>
        <c:dLbls>
          <c:showLegendKey val="0"/>
          <c:showVal val="0"/>
          <c:showCatName val="0"/>
          <c:showSerName val="0"/>
          <c:showPercent val="0"/>
          <c:showBubbleSize val="0"/>
        </c:dLbls>
        <c:gapWidth val="0"/>
        <c:overlap val="100"/>
        <c:axId val="1664836016"/>
        <c:axId val="1"/>
      </c:barChart>
      <c:catAx>
        <c:axId val="1664836016"/>
        <c:scaling>
          <c:orientation val="minMax"/>
        </c:scaling>
        <c:delete val="0"/>
        <c:axPos val="b"/>
        <c:numFmt formatCode="General" sourceLinked="1"/>
        <c:majorTickMark val="none"/>
        <c:minorTickMark val="none"/>
        <c:tickLblPos val="nextTo"/>
        <c:spPr>
          <a:noFill/>
          <a:ln w="9518"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18"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64836016"/>
        <c:crosses val="autoZero"/>
        <c:crossBetween val="between"/>
      </c:valAx>
      <c:spPr>
        <a:noFill/>
        <a:ln w="25382">
          <a:noFill/>
        </a:ln>
      </c:spPr>
    </c:plotArea>
    <c:legend>
      <c:legendPos val="b"/>
      <c:layout>
        <c:manualLayout>
          <c:xMode val="edge"/>
          <c:yMode val="edge"/>
          <c:x val="3.4287545439831207E-3"/>
          <c:y val="0.85738657667791529"/>
          <c:w val="0.68125037205400873"/>
          <c:h val="0.12277219659993384"/>
        </c:manualLayout>
      </c:layout>
      <c:overlay val="0"/>
      <c:txPr>
        <a:bodyPr rot="0" vert="horz"/>
        <a:lstStyle/>
        <a:p>
          <a:pPr>
            <a:defRPr sz="1400"/>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9130434782608697"/>
          <c:y val="7.1563088512241052E-2"/>
          <c:w val="0.54347826086956519"/>
          <c:h val="0.80225988700564976"/>
        </c:manualLayout>
      </c:layout>
      <c:scatterChart>
        <c:scatterStyle val="lineMarker"/>
        <c:varyColors val="0"/>
        <c:ser>
          <c:idx val="3"/>
          <c:order val="0"/>
          <c:tx>
            <c:strRef>
              <c:f>Sheet1!$A$2</c:f>
              <c:strCache>
                <c:ptCount val="1"/>
                <c:pt idx="0">
                  <c:v>Strong Leader</c:v>
                </c:pt>
              </c:strCache>
            </c:strRef>
          </c:tx>
          <c:spPr>
            <a:ln w="12644">
              <a:solidFill>
                <a:srgbClr val="FFFF00"/>
              </a:solidFill>
              <a:prstDash val="solid"/>
            </a:ln>
          </c:spPr>
          <c:marker>
            <c:symbol val="circle"/>
            <c:size val="9"/>
            <c:spPr>
              <a:solidFill>
                <a:srgbClr val="FFC000"/>
              </a:solidFill>
              <a:ln w="12684">
                <a:solidFill>
                  <a:srgbClr val="000000"/>
                </a:solidFill>
                <a:prstDash val="solid"/>
              </a:ln>
            </c:spPr>
          </c:marker>
          <c:xVal>
            <c:numRef>
              <c:f>Sheet1!$B$1:$BA$1</c:f>
              <c:numCache>
                <c:formatCode>General</c:formatCode>
                <c:ptCount val="52"/>
                <c:pt idx="0">
                  <c:v>87</c:v>
                </c:pt>
                <c:pt idx="1">
                  <c:v>49</c:v>
                </c:pt>
                <c:pt idx="2">
                  <c:v>55</c:v>
                </c:pt>
                <c:pt idx="3">
                  <c:v>5</c:v>
                </c:pt>
                <c:pt idx="4">
                  <c:v>86</c:v>
                </c:pt>
                <c:pt idx="5">
                  <c:v>76</c:v>
                </c:pt>
                <c:pt idx="6">
                  <c:v>61</c:v>
                </c:pt>
                <c:pt idx="7">
                  <c:v>16</c:v>
                </c:pt>
                <c:pt idx="8">
                  <c:v>84</c:v>
                </c:pt>
                <c:pt idx="9">
                  <c:v>63</c:v>
                </c:pt>
                <c:pt idx="10">
                  <c:v>56</c:v>
                </c:pt>
                <c:pt idx="11">
                  <c:v>33</c:v>
                </c:pt>
                <c:pt idx="12">
                  <c:v>83</c:v>
                </c:pt>
                <c:pt idx="13">
                  <c:v>67</c:v>
                </c:pt>
                <c:pt idx="14">
                  <c:v>49</c:v>
                </c:pt>
                <c:pt idx="15">
                  <c:v>19</c:v>
                </c:pt>
                <c:pt idx="16">
                  <c:v>85</c:v>
                </c:pt>
                <c:pt idx="17">
                  <c:v>62</c:v>
                </c:pt>
                <c:pt idx="18">
                  <c:v>45</c:v>
                </c:pt>
                <c:pt idx="19">
                  <c:v>26</c:v>
                </c:pt>
                <c:pt idx="20">
                  <c:v>84</c:v>
                </c:pt>
                <c:pt idx="21">
                  <c:v>63</c:v>
                </c:pt>
                <c:pt idx="22">
                  <c:v>54</c:v>
                </c:pt>
                <c:pt idx="23">
                  <c:v>31</c:v>
                </c:pt>
                <c:pt idx="24">
                  <c:v>75</c:v>
                </c:pt>
                <c:pt idx="25">
                  <c:v>66</c:v>
                </c:pt>
                <c:pt idx="26">
                  <c:v>48</c:v>
                </c:pt>
                <c:pt idx="27">
                  <c:v>12</c:v>
                </c:pt>
                <c:pt idx="28">
                  <c:v>77</c:v>
                </c:pt>
                <c:pt idx="29">
                  <c:v>74</c:v>
                </c:pt>
                <c:pt idx="30">
                  <c:v>43</c:v>
                </c:pt>
                <c:pt idx="31">
                  <c:v>12</c:v>
                </c:pt>
                <c:pt idx="32">
                  <c:v>78</c:v>
                </c:pt>
                <c:pt idx="33">
                  <c:v>72</c:v>
                </c:pt>
                <c:pt idx="34">
                  <c:v>57</c:v>
                </c:pt>
                <c:pt idx="35">
                  <c:v>20</c:v>
                </c:pt>
                <c:pt idx="36">
                  <c:v>77</c:v>
                </c:pt>
                <c:pt idx="37">
                  <c:v>78</c:v>
                </c:pt>
                <c:pt idx="38">
                  <c:v>56</c:v>
                </c:pt>
                <c:pt idx="39">
                  <c:v>13</c:v>
                </c:pt>
                <c:pt idx="40">
                  <c:v>74</c:v>
                </c:pt>
                <c:pt idx="41">
                  <c:v>61</c:v>
                </c:pt>
                <c:pt idx="42">
                  <c:v>59</c:v>
                </c:pt>
                <c:pt idx="43">
                  <c:v>20</c:v>
                </c:pt>
                <c:pt idx="44">
                  <c:v>76</c:v>
                </c:pt>
                <c:pt idx="45">
                  <c:v>75</c:v>
                </c:pt>
                <c:pt idx="46">
                  <c:v>65</c:v>
                </c:pt>
                <c:pt idx="47">
                  <c:v>17</c:v>
                </c:pt>
                <c:pt idx="48">
                  <c:v>81</c:v>
                </c:pt>
                <c:pt idx="49">
                  <c:v>67</c:v>
                </c:pt>
                <c:pt idx="50">
                  <c:v>54</c:v>
                </c:pt>
                <c:pt idx="51">
                  <c:v>19</c:v>
                </c:pt>
              </c:numCache>
            </c:numRef>
          </c:xVal>
          <c:yVal>
            <c:numRef>
              <c:f>Sheet1!$B$2:$BA$2</c:f>
              <c:numCache>
                <c:formatCode>General</c:formatCode>
                <c:ptCount val="52"/>
                <c:pt idx="3">
                  <c:v>3</c:v>
                </c:pt>
                <c:pt idx="7">
                  <c:v>9</c:v>
                </c:pt>
                <c:pt idx="11">
                  <c:v>13</c:v>
                </c:pt>
                <c:pt idx="15">
                  <c:v>11</c:v>
                </c:pt>
                <c:pt idx="19">
                  <c:v>2</c:v>
                </c:pt>
                <c:pt idx="23">
                  <c:v>12</c:v>
                </c:pt>
                <c:pt idx="27">
                  <c:v>5</c:v>
                </c:pt>
                <c:pt idx="31">
                  <c:v>10</c:v>
                </c:pt>
                <c:pt idx="35">
                  <c:v>7</c:v>
                </c:pt>
                <c:pt idx="39">
                  <c:v>8</c:v>
                </c:pt>
                <c:pt idx="43">
                  <c:v>6</c:v>
                </c:pt>
                <c:pt idx="47">
                  <c:v>4</c:v>
                </c:pt>
                <c:pt idx="51">
                  <c:v>1</c:v>
                </c:pt>
              </c:numCache>
            </c:numRef>
          </c:yVal>
          <c:smooth val="0"/>
          <c:extLst>
            <c:ext xmlns:c16="http://schemas.microsoft.com/office/drawing/2014/chart" uri="{C3380CC4-5D6E-409C-BE32-E72D297353CC}">
              <c16:uniqueId val="{00000000-F1A0-418C-823B-89C2A5DF4E51}"/>
            </c:ext>
          </c:extLst>
        </c:ser>
        <c:ser>
          <c:idx val="1"/>
          <c:order val="1"/>
          <c:tx>
            <c:strRef>
              <c:f>Sheet1!$A$3</c:f>
              <c:strCache>
                <c:ptCount val="1"/>
                <c:pt idx="0">
                  <c:v>Experts</c:v>
                </c:pt>
              </c:strCache>
            </c:strRef>
          </c:tx>
          <c:spPr>
            <a:ln w="18966">
              <a:noFill/>
            </a:ln>
          </c:spPr>
          <c:marker>
            <c:symbol val="circle"/>
            <c:size val="9"/>
            <c:spPr>
              <a:solidFill>
                <a:srgbClr val="1F497D">
                  <a:lumMod val="60000"/>
                  <a:lumOff val="40000"/>
                </a:srgbClr>
              </a:solidFill>
              <a:ln>
                <a:solidFill>
                  <a:sysClr val="windowText" lastClr="000000"/>
                </a:solidFill>
                <a:prstDash val="solid"/>
              </a:ln>
            </c:spPr>
          </c:marker>
          <c:dPt>
            <c:idx val="1"/>
            <c:marker>
              <c:spPr>
                <a:noFill/>
                <a:ln>
                  <a:noFill/>
                  <a:prstDash val="solid"/>
                </a:ln>
              </c:spPr>
            </c:marker>
            <c:bubble3D val="0"/>
            <c:extLst>
              <c:ext xmlns:c16="http://schemas.microsoft.com/office/drawing/2014/chart" uri="{C3380CC4-5D6E-409C-BE32-E72D297353CC}">
                <c16:uniqueId val="{00000000-BAAC-4700-B1A0-831D7ABE8446}"/>
              </c:ext>
            </c:extLst>
          </c:dPt>
          <c:dPt>
            <c:idx val="5"/>
            <c:marker>
              <c:spPr>
                <a:noFill/>
                <a:ln>
                  <a:noFill/>
                  <a:prstDash val="solid"/>
                </a:ln>
              </c:spPr>
            </c:marker>
            <c:bubble3D val="0"/>
            <c:extLst>
              <c:ext xmlns:c16="http://schemas.microsoft.com/office/drawing/2014/chart" uri="{C3380CC4-5D6E-409C-BE32-E72D297353CC}">
                <c16:uniqueId val="{00000002-BAAC-4700-B1A0-831D7ABE8446}"/>
              </c:ext>
            </c:extLst>
          </c:dPt>
          <c:xVal>
            <c:numRef>
              <c:f>Sheet1!$B$1:$BA$1</c:f>
              <c:numCache>
                <c:formatCode>General</c:formatCode>
                <c:ptCount val="52"/>
                <c:pt idx="0">
                  <c:v>87</c:v>
                </c:pt>
                <c:pt idx="1">
                  <c:v>49</c:v>
                </c:pt>
                <c:pt idx="2">
                  <c:v>55</c:v>
                </c:pt>
                <c:pt idx="3">
                  <c:v>5</c:v>
                </c:pt>
                <c:pt idx="4">
                  <c:v>86</c:v>
                </c:pt>
                <c:pt idx="5">
                  <c:v>76</c:v>
                </c:pt>
                <c:pt idx="6">
                  <c:v>61</c:v>
                </c:pt>
                <c:pt idx="7">
                  <c:v>16</c:v>
                </c:pt>
                <c:pt idx="8">
                  <c:v>84</c:v>
                </c:pt>
                <c:pt idx="9">
                  <c:v>63</c:v>
                </c:pt>
                <c:pt idx="10">
                  <c:v>56</c:v>
                </c:pt>
                <c:pt idx="11">
                  <c:v>33</c:v>
                </c:pt>
                <c:pt idx="12">
                  <c:v>83</c:v>
                </c:pt>
                <c:pt idx="13">
                  <c:v>67</c:v>
                </c:pt>
                <c:pt idx="14">
                  <c:v>49</c:v>
                </c:pt>
                <c:pt idx="15">
                  <c:v>19</c:v>
                </c:pt>
                <c:pt idx="16">
                  <c:v>85</c:v>
                </c:pt>
                <c:pt idx="17">
                  <c:v>62</c:v>
                </c:pt>
                <c:pt idx="18">
                  <c:v>45</c:v>
                </c:pt>
                <c:pt idx="19">
                  <c:v>26</c:v>
                </c:pt>
                <c:pt idx="20">
                  <c:v>84</c:v>
                </c:pt>
                <c:pt idx="21">
                  <c:v>63</c:v>
                </c:pt>
                <c:pt idx="22">
                  <c:v>54</c:v>
                </c:pt>
                <c:pt idx="23">
                  <c:v>31</c:v>
                </c:pt>
                <c:pt idx="24">
                  <c:v>75</c:v>
                </c:pt>
                <c:pt idx="25">
                  <c:v>66</c:v>
                </c:pt>
                <c:pt idx="26">
                  <c:v>48</c:v>
                </c:pt>
                <c:pt idx="27">
                  <c:v>12</c:v>
                </c:pt>
                <c:pt idx="28">
                  <c:v>77</c:v>
                </c:pt>
                <c:pt idx="29">
                  <c:v>74</c:v>
                </c:pt>
                <c:pt idx="30">
                  <c:v>43</c:v>
                </c:pt>
                <c:pt idx="31">
                  <c:v>12</c:v>
                </c:pt>
                <c:pt idx="32">
                  <c:v>78</c:v>
                </c:pt>
                <c:pt idx="33">
                  <c:v>72</c:v>
                </c:pt>
                <c:pt idx="34">
                  <c:v>57</c:v>
                </c:pt>
                <c:pt idx="35">
                  <c:v>20</c:v>
                </c:pt>
                <c:pt idx="36">
                  <c:v>77</c:v>
                </c:pt>
                <c:pt idx="37">
                  <c:v>78</c:v>
                </c:pt>
                <c:pt idx="38">
                  <c:v>56</c:v>
                </c:pt>
                <c:pt idx="39">
                  <c:v>13</c:v>
                </c:pt>
                <c:pt idx="40">
                  <c:v>74</c:v>
                </c:pt>
                <c:pt idx="41">
                  <c:v>61</c:v>
                </c:pt>
                <c:pt idx="42">
                  <c:v>59</c:v>
                </c:pt>
                <c:pt idx="43">
                  <c:v>20</c:v>
                </c:pt>
                <c:pt idx="44">
                  <c:v>76</c:v>
                </c:pt>
                <c:pt idx="45">
                  <c:v>75</c:v>
                </c:pt>
                <c:pt idx="46">
                  <c:v>65</c:v>
                </c:pt>
                <c:pt idx="47">
                  <c:v>17</c:v>
                </c:pt>
                <c:pt idx="48">
                  <c:v>81</c:v>
                </c:pt>
                <c:pt idx="49">
                  <c:v>67</c:v>
                </c:pt>
                <c:pt idx="50">
                  <c:v>54</c:v>
                </c:pt>
                <c:pt idx="51">
                  <c:v>19</c:v>
                </c:pt>
              </c:numCache>
            </c:numRef>
          </c:xVal>
          <c:yVal>
            <c:numRef>
              <c:f>Sheet1!$B$3:$BA$3</c:f>
              <c:numCache>
                <c:formatCode>General</c:formatCode>
                <c:ptCount val="52"/>
                <c:pt idx="1">
                  <c:v>0</c:v>
                </c:pt>
                <c:pt idx="2">
                  <c:v>3</c:v>
                </c:pt>
                <c:pt idx="5">
                  <c:v>0</c:v>
                </c:pt>
                <c:pt idx="6">
                  <c:v>9</c:v>
                </c:pt>
                <c:pt idx="10">
                  <c:v>13</c:v>
                </c:pt>
                <c:pt idx="14">
                  <c:v>11</c:v>
                </c:pt>
                <c:pt idx="18">
                  <c:v>2</c:v>
                </c:pt>
                <c:pt idx="22">
                  <c:v>12</c:v>
                </c:pt>
                <c:pt idx="26">
                  <c:v>5</c:v>
                </c:pt>
                <c:pt idx="30">
                  <c:v>10</c:v>
                </c:pt>
                <c:pt idx="34">
                  <c:v>7</c:v>
                </c:pt>
                <c:pt idx="38">
                  <c:v>8</c:v>
                </c:pt>
                <c:pt idx="42">
                  <c:v>6</c:v>
                </c:pt>
                <c:pt idx="46">
                  <c:v>4</c:v>
                </c:pt>
                <c:pt idx="50">
                  <c:v>1</c:v>
                </c:pt>
              </c:numCache>
            </c:numRef>
          </c:yVal>
          <c:smooth val="0"/>
          <c:extLst>
            <c:ext xmlns:c16="http://schemas.microsoft.com/office/drawing/2014/chart" uri="{C3380CC4-5D6E-409C-BE32-E72D297353CC}">
              <c16:uniqueId val="{00000001-F1A0-418C-823B-89C2A5DF4E51}"/>
            </c:ext>
          </c:extLst>
        </c:ser>
        <c:ser>
          <c:idx val="2"/>
          <c:order val="2"/>
          <c:tx>
            <c:strRef>
              <c:f>Sheet1!$A$4</c:f>
              <c:strCache>
                <c:ptCount val="1"/>
                <c:pt idx="0">
                  <c:v>Direct Democracy</c:v>
                </c:pt>
              </c:strCache>
            </c:strRef>
          </c:tx>
          <c:spPr>
            <a:ln w="18966">
              <a:noFill/>
            </a:ln>
          </c:spPr>
          <c:marker>
            <c:symbol val="triangle"/>
            <c:size val="9"/>
            <c:spPr>
              <a:solidFill>
                <a:sysClr val="windowText" lastClr="000000"/>
              </a:solidFill>
              <a:ln>
                <a:solidFill>
                  <a:srgbClr val="000000"/>
                </a:solidFill>
                <a:prstDash val="solid"/>
              </a:ln>
            </c:spPr>
          </c:marker>
          <c:dPt>
            <c:idx val="2"/>
            <c:marker>
              <c:spPr>
                <a:noFill/>
                <a:ln>
                  <a:noFill/>
                  <a:prstDash val="solid"/>
                </a:ln>
              </c:spPr>
            </c:marker>
            <c:bubble3D val="0"/>
            <c:extLst>
              <c:ext xmlns:c16="http://schemas.microsoft.com/office/drawing/2014/chart" uri="{C3380CC4-5D6E-409C-BE32-E72D297353CC}">
                <c16:uniqueId val="{00000003-BAAC-4700-B1A0-831D7ABE8446}"/>
              </c:ext>
            </c:extLst>
          </c:dPt>
          <c:dPt>
            <c:idx val="6"/>
            <c:marker>
              <c:spPr>
                <a:noFill/>
                <a:ln>
                  <a:noFill/>
                  <a:prstDash val="solid"/>
                </a:ln>
              </c:spPr>
            </c:marker>
            <c:bubble3D val="0"/>
            <c:extLst>
              <c:ext xmlns:c16="http://schemas.microsoft.com/office/drawing/2014/chart" uri="{C3380CC4-5D6E-409C-BE32-E72D297353CC}">
                <c16:uniqueId val="{00000001-BAAC-4700-B1A0-831D7ABE8446}"/>
              </c:ext>
            </c:extLst>
          </c:dPt>
          <c:xVal>
            <c:numRef>
              <c:f>Sheet1!$B$1:$BA$1</c:f>
              <c:numCache>
                <c:formatCode>General</c:formatCode>
                <c:ptCount val="52"/>
                <c:pt idx="0">
                  <c:v>87</c:v>
                </c:pt>
                <c:pt idx="1">
                  <c:v>49</c:v>
                </c:pt>
                <c:pt idx="2">
                  <c:v>55</c:v>
                </c:pt>
                <c:pt idx="3">
                  <c:v>5</c:v>
                </c:pt>
                <c:pt idx="4">
                  <c:v>86</c:v>
                </c:pt>
                <c:pt idx="5">
                  <c:v>76</c:v>
                </c:pt>
                <c:pt idx="6">
                  <c:v>61</c:v>
                </c:pt>
                <c:pt idx="7">
                  <c:v>16</c:v>
                </c:pt>
                <c:pt idx="8">
                  <c:v>84</c:v>
                </c:pt>
                <c:pt idx="9">
                  <c:v>63</c:v>
                </c:pt>
                <c:pt idx="10">
                  <c:v>56</c:v>
                </c:pt>
                <c:pt idx="11">
                  <c:v>33</c:v>
                </c:pt>
                <c:pt idx="12">
                  <c:v>83</c:v>
                </c:pt>
                <c:pt idx="13">
                  <c:v>67</c:v>
                </c:pt>
                <c:pt idx="14">
                  <c:v>49</c:v>
                </c:pt>
                <c:pt idx="15">
                  <c:v>19</c:v>
                </c:pt>
                <c:pt idx="16">
                  <c:v>85</c:v>
                </c:pt>
                <c:pt idx="17">
                  <c:v>62</c:v>
                </c:pt>
                <c:pt idx="18">
                  <c:v>45</c:v>
                </c:pt>
                <c:pt idx="19">
                  <c:v>26</c:v>
                </c:pt>
                <c:pt idx="20">
                  <c:v>84</c:v>
                </c:pt>
                <c:pt idx="21">
                  <c:v>63</c:v>
                </c:pt>
                <c:pt idx="22">
                  <c:v>54</c:v>
                </c:pt>
                <c:pt idx="23">
                  <c:v>31</c:v>
                </c:pt>
                <c:pt idx="24">
                  <c:v>75</c:v>
                </c:pt>
                <c:pt idx="25">
                  <c:v>66</c:v>
                </c:pt>
                <c:pt idx="26">
                  <c:v>48</c:v>
                </c:pt>
                <c:pt idx="27">
                  <c:v>12</c:v>
                </c:pt>
                <c:pt idx="28">
                  <c:v>77</c:v>
                </c:pt>
                <c:pt idx="29">
                  <c:v>74</c:v>
                </c:pt>
                <c:pt idx="30">
                  <c:v>43</c:v>
                </c:pt>
                <c:pt idx="31">
                  <c:v>12</c:v>
                </c:pt>
                <c:pt idx="32">
                  <c:v>78</c:v>
                </c:pt>
                <c:pt idx="33">
                  <c:v>72</c:v>
                </c:pt>
                <c:pt idx="34">
                  <c:v>57</c:v>
                </c:pt>
                <c:pt idx="35">
                  <c:v>20</c:v>
                </c:pt>
                <c:pt idx="36">
                  <c:v>77</c:v>
                </c:pt>
                <c:pt idx="37">
                  <c:v>78</c:v>
                </c:pt>
                <c:pt idx="38">
                  <c:v>56</c:v>
                </c:pt>
                <c:pt idx="39">
                  <c:v>13</c:v>
                </c:pt>
                <c:pt idx="40">
                  <c:v>74</c:v>
                </c:pt>
                <c:pt idx="41">
                  <c:v>61</c:v>
                </c:pt>
                <c:pt idx="42">
                  <c:v>59</c:v>
                </c:pt>
                <c:pt idx="43">
                  <c:v>20</c:v>
                </c:pt>
                <c:pt idx="44">
                  <c:v>76</c:v>
                </c:pt>
                <c:pt idx="45">
                  <c:v>75</c:v>
                </c:pt>
                <c:pt idx="46">
                  <c:v>65</c:v>
                </c:pt>
                <c:pt idx="47">
                  <c:v>17</c:v>
                </c:pt>
                <c:pt idx="48">
                  <c:v>81</c:v>
                </c:pt>
                <c:pt idx="49">
                  <c:v>67</c:v>
                </c:pt>
                <c:pt idx="50">
                  <c:v>54</c:v>
                </c:pt>
                <c:pt idx="51">
                  <c:v>19</c:v>
                </c:pt>
              </c:numCache>
            </c:numRef>
          </c:xVal>
          <c:yVal>
            <c:numRef>
              <c:f>Sheet1!$B$4:$BA$4</c:f>
              <c:numCache>
                <c:formatCode>General</c:formatCode>
                <c:ptCount val="52"/>
                <c:pt idx="1">
                  <c:v>3</c:v>
                </c:pt>
                <c:pt idx="2">
                  <c:v>0</c:v>
                </c:pt>
                <c:pt idx="5">
                  <c:v>9</c:v>
                </c:pt>
                <c:pt idx="6">
                  <c:v>0</c:v>
                </c:pt>
                <c:pt idx="9">
                  <c:v>13</c:v>
                </c:pt>
                <c:pt idx="13">
                  <c:v>11</c:v>
                </c:pt>
                <c:pt idx="17">
                  <c:v>2</c:v>
                </c:pt>
                <c:pt idx="21">
                  <c:v>12</c:v>
                </c:pt>
                <c:pt idx="25">
                  <c:v>5</c:v>
                </c:pt>
                <c:pt idx="29">
                  <c:v>10</c:v>
                </c:pt>
                <c:pt idx="33">
                  <c:v>7</c:v>
                </c:pt>
                <c:pt idx="37">
                  <c:v>8</c:v>
                </c:pt>
                <c:pt idx="41">
                  <c:v>6</c:v>
                </c:pt>
                <c:pt idx="45">
                  <c:v>4</c:v>
                </c:pt>
                <c:pt idx="49">
                  <c:v>1</c:v>
                </c:pt>
              </c:numCache>
            </c:numRef>
          </c:yVal>
          <c:smooth val="0"/>
          <c:extLst>
            <c:ext xmlns:c16="http://schemas.microsoft.com/office/drawing/2014/chart" uri="{C3380CC4-5D6E-409C-BE32-E72D297353CC}">
              <c16:uniqueId val="{00000002-F1A0-418C-823B-89C2A5DF4E51}"/>
            </c:ext>
          </c:extLst>
        </c:ser>
        <c:ser>
          <c:idx val="0"/>
          <c:order val="3"/>
          <c:tx>
            <c:strRef>
              <c:f>Sheet1!$A$5</c:f>
              <c:strCache>
                <c:ptCount val="1"/>
                <c:pt idx="0">
                  <c:v>Representative Dem.</c:v>
                </c:pt>
              </c:strCache>
            </c:strRef>
          </c:tx>
          <c:spPr>
            <a:ln w="19026">
              <a:noFill/>
            </a:ln>
          </c:spPr>
          <c:marker>
            <c:symbol val="square"/>
            <c:size val="9"/>
            <c:spPr>
              <a:solidFill>
                <a:srgbClr val="C00000"/>
              </a:solidFill>
              <a:ln>
                <a:solidFill>
                  <a:srgbClr val="C00000"/>
                </a:solidFill>
              </a:ln>
            </c:spPr>
          </c:marker>
          <c:xVal>
            <c:numRef>
              <c:f>Sheet1!$B$1:$BA$1</c:f>
              <c:numCache>
                <c:formatCode>General</c:formatCode>
                <c:ptCount val="52"/>
                <c:pt idx="0">
                  <c:v>87</c:v>
                </c:pt>
                <c:pt idx="1">
                  <c:v>49</c:v>
                </c:pt>
                <c:pt idx="2">
                  <c:v>55</c:v>
                </c:pt>
                <c:pt idx="3">
                  <c:v>5</c:v>
                </c:pt>
                <c:pt idx="4">
                  <c:v>86</c:v>
                </c:pt>
                <c:pt idx="5">
                  <c:v>76</c:v>
                </c:pt>
                <c:pt idx="6">
                  <c:v>61</c:v>
                </c:pt>
                <c:pt idx="7">
                  <c:v>16</c:v>
                </c:pt>
                <c:pt idx="8">
                  <c:v>84</c:v>
                </c:pt>
                <c:pt idx="9">
                  <c:v>63</c:v>
                </c:pt>
                <c:pt idx="10">
                  <c:v>56</c:v>
                </c:pt>
                <c:pt idx="11">
                  <c:v>33</c:v>
                </c:pt>
                <c:pt idx="12">
                  <c:v>83</c:v>
                </c:pt>
                <c:pt idx="13">
                  <c:v>67</c:v>
                </c:pt>
                <c:pt idx="14">
                  <c:v>49</c:v>
                </c:pt>
                <c:pt idx="15">
                  <c:v>19</c:v>
                </c:pt>
                <c:pt idx="16">
                  <c:v>85</c:v>
                </c:pt>
                <c:pt idx="17">
                  <c:v>62</c:v>
                </c:pt>
                <c:pt idx="18">
                  <c:v>45</c:v>
                </c:pt>
                <c:pt idx="19">
                  <c:v>26</c:v>
                </c:pt>
                <c:pt idx="20">
                  <c:v>84</c:v>
                </c:pt>
                <c:pt idx="21">
                  <c:v>63</c:v>
                </c:pt>
                <c:pt idx="22">
                  <c:v>54</c:v>
                </c:pt>
                <c:pt idx="23">
                  <c:v>31</c:v>
                </c:pt>
                <c:pt idx="24">
                  <c:v>75</c:v>
                </c:pt>
                <c:pt idx="25">
                  <c:v>66</c:v>
                </c:pt>
                <c:pt idx="26">
                  <c:v>48</c:v>
                </c:pt>
                <c:pt idx="27">
                  <c:v>12</c:v>
                </c:pt>
                <c:pt idx="28">
                  <c:v>77</c:v>
                </c:pt>
                <c:pt idx="29">
                  <c:v>74</c:v>
                </c:pt>
                <c:pt idx="30">
                  <c:v>43</c:v>
                </c:pt>
                <c:pt idx="31">
                  <c:v>12</c:v>
                </c:pt>
                <c:pt idx="32">
                  <c:v>78</c:v>
                </c:pt>
                <c:pt idx="33">
                  <c:v>72</c:v>
                </c:pt>
                <c:pt idx="34">
                  <c:v>57</c:v>
                </c:pt>
                <c:pt idx="35">
                  <c:v>20</c:v>
                </c:pt>
                <c:pt idx="36">
                  <c:v>77</c:v>
                </c:pt>
                <c:pt idx="37">
                  <c:v>78</c:v>
                </c:pt>
                <c:pt idx="38">
                  <c:v>56</c:v>
                </c:pt>
                <c:pt idx="39">
                  <c:v>13</c:v>
                </c:pt>
                <c:pt idx="40">
                  <c:v>74</c:v>
                </c:pt>
                <c:pt idx="41">
                  <c:v>61</c:v>
                </c:pt>
                <c:pt idx="42">
                  <c:v>59</c:v>
                </c:pt>
                <c:pt idx="43">
                  <c:v>20</c:v>
                </c:pt>
                <c:pt idx="44">
                  <c:v>76</c:v>
                </c:pt>
                <c:pt idx="45">
                  <c:v>75</c:v>
                </c:pt>
                <c:pt idx="46">
                  <c:v>65</c:v>
                </c:pt>
                <c:pt idx="47">
                  <c:v>17</c:v>
                </c:pt>
                <c:pt idx="48">
                  <c:v>81</c:v>
                </c:pt>
                <c:pt idx="49">
                  <c:v>67</c:v>
                </c:pt>
                <c:pt idx="50">
                  <c:v>54</c:v>
                </c:pt>
                <c:pt idx="51">
                  <c:v>19</c:v>
                </c:pt>
              </c:numCache>
            </c:numRef>
          </c:xVal>
          <c:yVal>
            <c:numRef>
              <c:f>Sheet1!$B$5:$EA$5</c:f>
              <c:numCache>
                <c:formatCode>General</c:formatCode>
                <c:ptCount val="130"/>
                <c:pt idx="0">
                  <c:v>3</c:v>
                </c:pt>
                <c:pt idx="4">
                  <c:v>9</c:v>
                </c:pt>
                <c:pt idx="8">
                  <c:v>13</c:v>
                </c:pt>
                <c:pt idx="12">
                  <c:v>11</c:v>
                </c:pt>
                <c:pt idx="16">
                  <c:v>2</c:v>
                </c:pt>
                <c:pt idx="20">
                  <c:v>12</c:v>
                </c:pt>
                <c:pt idx="24">
                  <c:v>5</c:v>
                </c:pt>
                <c:pt idx="28">
                  <c:v>10</c:v>
                </c:pt>
                <c:pt idx="32">
                  <c:v>7</c:v>
                </c:pt>
                <c:pt idx="36">
                  <c:v>8</c:v>
                </c:pt>
                <c:pt idx="40">
                  <c:v>6</c:v>
                </c:pt>
                <c:pt idx="44">
                  <c:v>4</c:v>
                </c:pt>
                <c:pt idx="48">
                  <c:v>1</c:v>
                </c:pt>
              </c:numCache>
            </c:numRef>
          </c:yVal>
          <c:smooth val="0"/>
          <c:extLst>
            <c:ext xmlns:c16="http://schemas.microsoft.com/office/drawing/2014/chart" uri="{C3380CC4-5D6E-409C-BE32-E72D297353CC}">
              <c16:uniqueId val="{00000003-F1A0-418C-823B-89C2A5DF4E51}"/>
            </c:ext>
          </c:extLst>
        </c:ser>
        <c:dLbls>
          <c:showLegendKey val="0"/>
          <c:showVal val="0"/>
          <c:showCatName val="0"/>
          <c:showSerName val="0"/>
          <c:showPercent val="0"/>
          <c:showBubbleSize val="0"/>
        </c:dLbls>
        <c:axId val="1664493184"/>
        <c:axId val="1"/>
      </c:scatterChart>
      <c:valAx>
        <c:axId val="1664493184"/>
        <c:scaling>
          <c:orientation val="minMax"/>
          <c:max val="100"/>
        </c:scaling>
        <c:delete val="0"/>
        <c:axPos val="b"/>
        <c:title>
          <c:tx>
            <c:rich>
              <a:bodyPr/>
              <a:lstStyle/>
              <a:p>
                <a:pPr>
                  <a:defRPr sz="1600" b="0" i="0" u="none" strike="noStrike" baseline="0">
                    <a:solidFill>
                      <a:srgbClr val="000000"/>
                    </a:solidFill>
                    <a:latin typeface="+mn-lt"/>
                    <a:ea typeface="Arial"/>
                    <a:cs typeface="Arial"/>
                  </a:defRPr>
                </a:pPr>
                <a:r>
                  <a:rPr lang="en-US" sz="1600" b="0">
                    <a:latin typeface="+mn-lt"/>
                  </a:rPr>
                  <a:t>Good Thing %</a:t>
                </a:r>
              </a:p>
            </c:rich>
          </c:tx>
          <c:layout>
            <c:manualLayout>
              <c:xMode val="edge"/>
              <c:yMode val="edge"/>
              <c:x val="0.54990677889401751"/>
              <c:y val="0.89581634088714879"/>
            </c:manualLayout>
          </c:layout>
          <c:overlay val="0"/>
          <c:spPr>
            <a:noFill/>
            <a:ln w="25288">
              <a:noFill/>
            </a:ln>
          </c:spPr>
        </c:title>
        <c:numFmt formatCode="General" sourceLinked="1"/>
        <c:majorTickMark val="out"/>
        <c:minorTickMark val="none"/>
        <c:tickLblPos val="nextTo"/>
        <c:spPr>
          <a:ln w="3161">
            <a:solidFill>
              <a:srgbClr val="000000"/>
            </a:solidFill>
            <a:prstDash val="solid"/>
          </a:ln>
        </c:spPr>
        <c:txPr>
          <a:bodyPr rot="0" vert="horz"/>
          <a:lstStyle/>
          <a:p>
            <a:pPr>
              <a:defRPr sz="994" b="0" i="0" u="none" strike="noStrike" baseline="0">
                <a:solidFill>
                  <a:srgbClr val="000000"/>
                </a:solidFill>
                <a:latin typeface="Arial"/>
                <a:ea typeface="Arial"/>
                <a:cs typeface="Arial"/>
              </a:defRPr>
            </a:pPr>
            <a:endParaRPr lang="en-US"/>
          </a:p>
        </c:txPr>
        <c:crossAx val="1"/>
        <c:crossesAt val="1"/>
        <c:crossBetween val="midCat"/>
        <c:majorUnit val="20"/>
        <c:minorUnit val="4"/>
      </c:valAx>
      <c:valAx>
        <c:axId val="1"/>
        <c:scaling>
          <c:orientation val="minMax"/>
          <c:max val="14"/>
          <c:min val="0"/>
        </c:scaling>
        <c:delete val="0"/>
        <c:axPos val="r"/>
        <c:majorGridlines>
          <c:spPr>
            <a:ln w="15855">
              <a:solidFill>
                <a:srgbClr val="666699"/>
              </a:solidFill>
              <a:prstDash val="solid"/>
            </a:ln>
          </c:spPr>
        </c:majorGridlines>
        <c:numFmt formatCode="General" sourceLinked="1"/>
        <c:majorTickMark val="none"/>
        <c:minorTickMark val="none"/>
        <c:tickLblPos val="none"/>
        <c:spPr>
          <a:ln w="3161">
            <a:solidFill>
              <a:srgbClr val="000000"/>
            </a:solidFill>
            <a:prstDash val="solid"/>
          </a:ln>
        </c:spPr>
        <c:crossAx val="1664493184"/>
        <c:crosses val="max"/>
        <c:crossBetween val="midCat"/>
        <c:majorUnit val="1"/>
      </c:valAx>
      <c:spPr>
        <a:solidFill>
          <a:srgbClr val="FFFFFF"/>
        </a:solidFill>
        <a:ln w="12644">
          <a:solidFill>
            <a:srgbClr val="808080"/>
          </a:solidFill>
          <a:prstDash val="solid"/>
        </a:ln>
      </c:spPr>
    </c:plotArea>
    <c:legend>
      <c:legendPos val="t"/>
      <c:layout>
        <c:manualLayout>
          <c:xMode val="edge"/>
          <c:yMode val="edge"/>
          <c:x val="1.0686939994569645E-2"/>
          <c:y val="3.7665494765183874E-3"/>
          <c:w val="0.98712005826857852"/>
          <c:h val="3.9789251435821446E-2"/>
        </c:manualLayout>
      </c:layout>
      <c:overlay val="0"/>
      <c:spPr>
        <a:solidFill>
          <a:srgbClr val="FFFFFF"/>
        </a:solidFill>
        <a:ln w="3161">
          <a:solidFill>
            <a:srgbClr val="000000"/>
          </a:solidFill>
          <a:prstDash val="solid"/>
        </a:ln>
      </c:spPr>
      <c:txPr>
        <a:bodyPr/>
        <a:lstStyle/>
        <a:p>
          <a:pPr>
            <a:defRPr sz="1600" b="0" i="0" u="none" strike="noStrike" baseline="0">
              <a:solidFill>
                <a:srgbClr val="000000"/>
              </a:solidFill>
              <a:latin typeface="+mn-lt"/>
              <a:ea typeface="Arial"/>
              <a:cs typeface="Arial"/>
            </a:defRPr>
          </a:pPr>
          <a:endParaRPr lang="en-US"/>
        </a:p>
      </c:txPr>
    </c:legend>
    <c:plotVisOnly val="1"/>
    <c:dispBlanksAs val="gap"/>
    <c:showDLblsOverMax val="0"/>
  </c:chart>
  <c:spPr>
    <a:noFill/>
    <a:ln>
      <a:noFill/>
    </a:ln>
  </c:spPr>
  <c:txPr>
    <a:bodyPr/>
    <a:lstStyle/>
    <a:p>
      <a:pPr>
        <a:defRPr sz="1044" b="1" i="0" u="none" strike="noStrike" baseline="0">
          <a:solidFill>
            <a:srgbClr val="000000"/>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947417898537787E-2"/>
          <c:y val="5.1550789133588529E-2"/>
          <c:w val="0.9190529308836396"/>
          <c:h val="0.84399235986590782"/>
        </c:manualLayout>
      </c:layout>
      <c:lineChart>
        <c:grouping val="standard"/>
        <c:varyColors val="0"/>
        <c:ser>
          <c:idx val="0"/>
          <c:order val="0"/>
          <c:tx>
            <c:strRef>
              <c:f>Sheet1!$B$1</c:f>
              <c:strCache>
                <c:ptCount val="1"/>
                <c:pt idx="0">
                  <c:v>Importance of Democracy</c:v>
                </c:pt>
              </c:strCache>
            </c:strRef>
          </c:tx>
          <c:spPr>
            <a:ln w="38100" cap="rnd">
              <a:solidFill>
                <a:sysClr val="windowText" lastClr="000000"/>
              </a:solidFill>
              <a:round/>
            </a:ln>
            <a:effectLst/>
          </c:spPr>
          <c:marker>
            <c:symbol val="circle"/>
            <c:size val="5"/>
            <c:spPr>
              <a:solidFill>
                <a:sysClr val="windowText" lastClr="000000"/>
              </a:solidFill>
              <a:ln w="9525">
                <a:solidFill>
                  <a:schemeClr val="accent1"/>
                </a:solidFill>
              </a:ln>
              <a:effectLst/>
            </c:spPr>
          </c:marker>
          <c:cat>
            <c:strRef>
              <c:f>Sheet1!$A$2:$A$6</c:f>
              <c:strCache>
                <c:ptCount val="5"/>
                <c:pt idx="0">
                  <c:v>Materialists</c:v>
                </c:pt>
                <c:pt idx="2">
                  <c:v>Mixed</c:v>
                </c:pt>
                <c:pt idx="4">
                  <c:v>Postmaterialists </c:v>
                </c:pt>
              </c:strCache>
            </c:strRef>
          </c:cat>
          <c:val>
            <c:numRef>
              <c:f>Sheet1!$B$2:$B$6</c:f>
              <c:numCache>
                <c:formatCode>General</c:formatCode>
                <c:ptCount val="5"/>
                <c:pt idx="0">
                  <c:v>8.65</c:v>
                </c:pt>
                <c:pt idx="1">
                  <c:v>8.7799999999999994</c:v>
                </c:pt>
                <c:pt idx="2">
                  <c:v>8.65</c:v>
                </c:pt>
                <c:pt idx="3">
                  <c:v>9.1</c:v>
                </c:pt>
                <c:pt idx="4">
                  <c:v>9.41</c:v>
                </c:pt>
              </c:numCache>
            </c:numRef>
          </c:val>
          <c:smooth val="0"/>
          <c:extLst>
            <c:ext xmlns:c16="http://schemas.microsoft.com/office/drawing/2014/chart" uri="{C3380CC4-5D6E-409C-BE32-E72D297353CC}">
              <c16:uniqueId val="{00000000-8F0C-4AD5-8553-77ACD2807E5B}"/>
            </c:ext>
          </c:extLst>
        </c:ser>
        <c:ser>
          <c:idx val="1"/>
          <c:order val="1"/>
          <c:tx>
            <c:strRef>
              <c:f>Sheet1!$C$1</c:f>
              <c:strCache>
                <c:ptCount val="1"/>
                <c:pt idx="0">
                  <c:v>Extent of Democracy</c:v>
                </c:pt>
              </c:strCache>
            </c:strRef>
          </c:tx>
          <c:spPr>
            <a:ln w="38100" cap="rnd">
              <a:solidFill>
                <a:sysClr val="windowText" lastClr="000000"/>
              </a:solidFill>
              <a:prstDash val="dash"/>
              <a:round/>
            </a:ln>
            <a:effectLst/>
          </c:spPr>
          <c:marker>
            <c:symbol val="circle"/>
            <c:size val="5"/>
            <c:spPr>
              <a:solidFill>
                <a:sysClr val="window" lastClr="FFFFFF"/>
              </a:solidFill>
              <a:ln w="9525">
                <a:solidFill>
                  <a:sysClr val="windowText" lastClr="000000"/>
                </a:solidFill>
              </a:ln>
              <a:effectLst/>
            </c:spPr>
          </c:marker>
          <c:dPt>
            <c:idx val="1"/>
            <c:marker>
              <c:symbol val="circle"/>
              <c:size val="5"/>
              <c:spPr>
                <a:solidFill>
                  <a:sysClr val="window" lastClr="FFFFFF"/>
                </a:solidFill>
                <a:ln w="9525">
                  <a:solidFill>
                    <a:sysClr val="windowText" lastClr="000000"/>
                  </a:solidFill>
                </a:ln>
                <a:effectLst/>
              </c:spPr>
            </c:marker>
            <c:bubble3D val="0"/>
            <c:spPr>
              <a:ln w="38100" cap="rnd">
                <a:solidFill>
                  <a:srgbClr val="C00000"/>
                </a:solidFill>
                <a:prstDash val="dash"/>
                <a:round/>
              </a:ln>
              <a:effectLst/>
            </c:spPr>
            <c:extLst>
              <c:ext xmlns:c16="http://schemas.microsoft.com/office/drawing/2014/chart" uri="{C3380CC4-5D6E-409C-BE32-E72D297353CC}">
                <c16:uniqueId val="{00000005-8F0C-4AD5-8553-77ACD2807E5B}"/>
              </c:ext>
            </c:extLst>
          </c:dPt>
          <c:dPt>
            <c:idx val="2"/>
            <c:marker>
              <c:symbol val="circle"/>
              <c:size val="5"/>
              <c:spPr>
                <a:solidFill>
                  <a:sysClr val="window" lastClr="FFFFFF"/>
                </a:solidFill>
                <a:ln w="9525">
                  <a:solidFill>
                    <a:sysClr val="windowText" lastClr="000000"/>
                  </a:solidFill>
                </a:ln>
                <a:effectLst/>
              </c:spPr>
            </c:marker>
            <c:bubble3D val="0"/>
            <c:spPr>
              <a:ln w="38100" cap="rnd">
                <a:solidFill>
                  <a:srgbClr val="C00000"/>
                </a:solidFill>
                <a:prstDash val="dash"/>
                <a:round/>
              </a:ln>
              <a:effectLst/>
            </c:spPr>
            <c:extLst>
              <c:ext xmlns:c16="http://schemas.microsoft.com/office/drawing/2014/chart" uri="{C3380CC4-5D6E-409C-BE32-E72D297353CC}">
                <c16:uniqueId val="{00000003-8F0C-4AD5-8553-77ACD2807E5B}"/>
              </c:ext>
            </c:extLst>
          </c:dPt>
          <c:dPt>
            <c:idx val="3"/>
            <c:marker>
              <c:symbol val="circle"/>
              <c:size val="5"/>
              <c:spPr>
                <a:solidFill>
                  <a:sysClr val="window" lastClr="FFFFFF"/>
                </a:solidFill>
                <a:ln w="9525">
                  <a:solidFill>
                    <a:sysClr val="windowText" lastClr="000000"/>
                  </a:solidFill>
                </a:ln>
                <a:effectLst/>
              </c:spPr>
            </c:marker>
            <c:bubble3D val="0"/>
            <c:spPr>
              <a:ln w="38100" cap="rnd">
                <a:solidFill>
                  <a:srgbClr val="C00000"/>
                </a:solidFill>
                <a:prstDash val="dash"/>
                <a:round/>
              </a:ln>
              <a:effectLst/>
            </c:spPr>
            <c:extLst>
              <c:ext xmlns:c16="http://schemas.microsoft.com/office/drawing/2014/chart" uri="{C3380CC4-5D6E-409C-BE32-E72D297353CC}">
                <c16:uniqueId val="{00000002-8F0C-4AD5-8553-77ACD2807E5B}"/>
              </c:ext>
            </c:extLst>
          </c:dPt>
          <c:dPt>
            <c:idx val="4"/>
            <c:marker>
              <c:symbol val="circle"/>
              <c:size val="5"/>
              <c:spPr>
                <a:solidFill>
                  <a:sysClr val="window" lastClr="FFFFFF"/>
                </a:solidFill>
                <a:ln w="9525">
                  <a:solidFill>
                    <a:sysClr val="windowText" lastClr="000000"/>
                  </a:solidFill>
                </a:ln>
                <a:effectLst/>
              </c:spPr>
            </c:marker>
            <c:bubble3D val="0"/>
            <c:spPr>
              <a:ln w="38100" cap="rnd">
                <a:solidFill>
                  <a:srgbClr val="C00000"/>
                </a:solidFill>
                <a:prstDash val="dash"/>
                <a:round/>
              </a:ln>
              <a:effectLst/>
            </c:spPr>
            <c:extLst>
              <c:ext xmlns:c16="http://schemas.microsoft.com/office/drawing/2014/chart" uri="{C3380CC4-5D6E-409C-BE32-E72D297353CC}">
                <c16:uniqueId val="{00000004-8F0C-4AD5-8553-77ACD2807E5B}"/>
              </c:ext>
            </c:extLst>
          </c:dPt>
          <c:cat>
            <c:strRef>
              <c:f>Sheet1!$A$2:$A$6</c:f>
              <c:strCache>
                <c:ptCount val="5"/>
                <c:pt idx="0">
                  <c:v>Materialists</c:v>
                </c:pt>
                <c:pt idx="2">
                  <c:v>Mixed</c:v>
                </c:pt>
                <c:pt idx="4">
                  <c:v>Postmaterialists </c:v>
                </c:pt>
              </c:strCache>
            </c:strRef>
          </c:cat>
          <c:val>
            <c:numRef>
              <c:f>Sheet1!$C$2:$C$6</c:f>
              <c:numCache>
                <c:formatCode>General</c:formatCode>
                <c:ptCount val="5"/>
                <c:pt idx="0">
                  <c:v>7.1</c:v>
                </c:pt>
                <c:pt idx="1">
                  <c:v>6.7</c:v>
                </c:pt>
                <c:pt idx="2">
                  <c:v>6.65</c:v>
                </c:pt>
                <c:pt idx="3">
                  <c:v>6.47</c:v>
                </c:pt>
                <c:pt idx="4">
                  <c:v>6.38</c:v>
                </c:pt>
              </c:numCache>
            </c:numRef>
          </c:val>
          <c:smooth val="0"/>
          <c:extLst>
            <c:ext xmlns:c16="http://schemas.microsoft.com/office/drawing/2014/chart" uri="{C3380CC4-5D6E-409C-BE32-E72D297353CC}">
              <c16:uniqueId val="{00000001-8F0C-4AD5-8553-77ACD2807E5B}"/>
            </c:ext>
          </c:extLst>
        </c:ser>
        <c:dLbls>
          <c:showLegendKey val="0"/>
          <c:showVal val="0"/>
          <c:showCatName val="0"/>
          <c:showSerName val="0"/>
          <c:showPercent val="0"/>
          <c:showBubbleSize val="0"/>
        </c:dLbls>
        <c:marker val="1"/>
        <c:smooth val="0"/>
        <c:axId val="1814591567"/>
        <c:axId val="1947320479"/>
      </c:lineChart>
      <c:catAx>
        <c:axId val="18145915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947320479"/>
        <c:crosses val="autoZero"/>
        <c:auto val="1"/>
        <c:lblAlgn val="ctr"/>
        <c:lblOffset val="100"/>
        <c:noMultiLvlLbl val="0"/>
      </c:catAx>
      <c:valAx>
        <c:axId val="1947320479"/>
        <c:scaling>
          <c:orientation val="minMax"/>
          <c:max val="10"/>
          <c:min val="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814591567"/>
        <c:crosses val="autoZero"/>
        <c:crossBetween val="between"/>
        <c:majorUnit val="1"/>
      </c:valAx>
      <c:spPr>
        <a:noFill/>
        <a:ln>
          <a:solidFill>
            <a:schemeClr val="accent1"/>
          </a:solidFill>
        </a:ln>
        <a:effectLst/>
      </c:spPr>
    </c:plotArea>
    <c:legend>
      <c:legendPos val="b"/>
      <c:layout>
        <c:manualLayout>
          <c:xMode val="edge"/>
          <c:yMode val="edge"/>
          <c:x val="6.330000657432272E-2"/>
          <c:y val="0.77895270295823971"/>
          <c:w val="0.89812975690177455"/>
          <c:h val="7.8784028077181989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A910E1-74B4-476B-97F4-C03039C89E94}"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1B4F63D2-425F-48EE-AF07-E32E7369CC29}">
      <dgm:prSet custT="1"/>
      <dgm:spPr/>
      <dgm:t>
        <a:bodyPr/>
        <a:lstStyle/>
        <a:p>
          <a:r>
            <a:rPr lang="en-US" sz="2200" dirty="0"/>
            <a:t>How do citizens evaluate the government and the political process?</a:t>
          </a:r>
        </a:p>
      </dgm:t>
    </dgm:pt>
    <dgm:pt modelId="{793B7CE2-63E9-41E4-8369-35D5FC7ABA23}" type="parTrans" cxnId="{E65221BC-5B97-4051-A450-3B582C56CAF7}">
      <dgm:prSet/>
      <dgm:spPr/>
      <dgm:t>
        <a:bodyPr/>
        <a:lstStyle/>
        <a:p>
          <a:endParaRPr lang="en-US"/>
        </a:p>
      </dgm:t>
    </dgm:pt>
    <dgm:pt modelId="{72640254-E988-459A-A535-3597D7E715DC}" type="sibTrans" cxnId="{E65221BC-5B97-4051-A450-3B582C56CAF7}">
      <dgm:prSet/>
      <dgm:spPr/>
      <dgm:t>
        <a:bodyPr/>
        <a:lstStyle/>
        <a:p>
          <a:endParaRPr lang="en-US"/>
        </a:p>
      </dgm:t>
    </dgm:pt>
    <dgm:pt modelId="{38E3BC43-0BAB-4F41-9956-84CD4E0A9E85}">
      <dgm:prSet custT="1"/>
      <dgm:spPr/>
      <dgm:t>
        <a:bodyPr/>
        <a:lstStyle/>
        <a:p>
          <a:r>
            <a:rPr lang="en-US" sz="2200" dirty="0"/>
            <a:t>Have opinions changed over time?</a:t>
          </a:r>
        </a:p>
      </dgm:t>
    </dgm:pt>
    <dgm:pt modelId="{E350B0D3-9A63-4EC8-B663-D5470CDB34FE}" type="parTrans" cxnId="{F147521E-4E9C-449E-B3BD-B4B0C1ADDA91}">
      <dgm:prSet/>
      <dgm:spPr/>
      <dgm:t>
        <a:bodyPr/>
        <a:lstStyle/>
        <a:p>
          <a:endParaRPr lang="en-US"/>
        </a:p>
      </dgm:t>
    </dgm:pt>
    <dgm:pt modelId="{9B50DCCD-C009-45B2-A3FD-55098801357F}" type="sibTrans" cxnId="{F147521E-4E9C-449E-B3BD-B4B0C1ADDA91}">
      <dgm:prSet/>
      <dgm:spPr/>
      <dgm:t>
        <a:bodyPr/>
        <a:lstStyle/>
        <a:p>
          <a:endParaRPr lang="en-US"/>
        </a:p>
      </dgm:t>
    </dgm:pt>
    <dgm:pt modelId="{3454F264-DE80-4EE3-8B47-706CAE2040D0}">
      <dgm:prSet custT="1"/>
      <dgm:spPr/>
      <dgm:t>
        <a:bodyPr/>
        <a:lstStyle/>
        <a:p>
          <a:r>
            <a:rPr lang="en-US" sz="2200" dirty="0"/>
            <a:t>What caused any changes that occurred?</a:t>
          </a:r>
        </a:p>
      </dgm:t>
    </dgm:pt>
    <dgm:pt modelId="{CA577532-9254-4DCB-9E28-E9B6020EA665}" type="parTrans" cxnId="{198236E4-452B-4713-A098-B58C305F5B47}">
      <dgm:prSet/>
      <dgm:spPr/>
      <dgm:t>
        <a:bodyPr/>
        <a:lstStyle/>
        <a:p>
          <a:endParaRPr lang="en-US"/>
        </a:p>
      </dgm:t>
    </dgm:pt>
    <dgm:pt modelId="{7298596B-74DC-48F7-ADA0-A849AE2002CC}" type="sibTrans" cxnId="{198236E4-452B-4713-A098-B58C305F5B47}">
      <dgm:prSet/>
      <dgm:spPr/>
      <dgm:t>
        <a:bodyPr/>
        <a:lstStyle/>
        <a:p>
          <a:endParaRPr lang="en-US"/>
        </a:p>
      </dgm:t>
    </dgm:pt>
    <dgm:pt modelId="{C687F833-2428-40B9-8BAD-42B2780D8849}">
      <dgm:prSet custT="1"/>
      <dgm:spPr/>
      <dgm:t>
        <a:bodyPr/>
        <a:lstStyle/>
        <a:p>
          <a:r>
            <a:rPr lang="en-US" sz="2200" dirty="0"/>
            <a:t>What are the implications for contemporary democracies?</a:t>
          </a:r>
        </a:p>
      </dgm:t>
    </dgm:pt>
    <dgm:pt modelId="{3749246F-B2A4-4D0B-AD1B-34E6AC10F18B}" type="parTrans" cxnId="{1B517C98-6CDB-439A-95EA-3851206DD237}">
      <dgm:prSet/>
      <dgm:spPr/>
      <dgm:t>
        <a:bodyPr/>
        <a:lstStyle/>
        <a:p>
          <a:endParaRPr lang="en-US"/>
        </a:p>
      </dgm:t>
    </dgm:pt>
    <dgm:pt modelId="{73CD143C-EB09-47C8-AFD7-CDC8C0735C49}" type="sibTrans" cxnId="{1B517C98-6CDB-439A-95EA-3851206DD237}">
      <dgm:prSet/>
      <dgm:spPr/>
      <dgm:t>
        <a:bodyPr/>
        <a:lstStyle/>
        <a:p>
          <a:endParaRPr lang="en-US"/>
        </a:p>
      </dgm:t>
    </dgm:pt>
    <dgm:pt modelId="{5FBE1243-36BE-4269-9017-7EA6AC6EE3F1}" type="pres">
      <dgm:prSet presAssocID="{6EA910E1-74B4-476B-97F4-C03039C89E94}" presName="linear" presStyleCnt="0">
        <dgm:presLayoutVars>
          <dgm:dir/>
          <dgm:animLvl val="lvl"/>
          <dgm:resizeHandles val="exact"/>
        </dgm:presLayoutVars>
      </dgm:prSet>
      <dgm:spPr/>
    </dgm:pt>
    <dgm:pt modelId="{F044B43A-FCCF-4F7A-8355-8E0D776EED86}" type="pres">
      <dgm:prSet presAssocID="{1B4F63D2-425F-48EE-AF07-E32E7369CC29}" presName="parentLin" presStyleCnt="0"/>
      <dgm:spPr/>
    </dgm:pt>
    <dgm:pt modelId="{FBFA33A0-F9B7-4D96-9A3E-0002D951DB24}" type="pres">
      <dgm:prSet presAssocID="{1B4F63D2-425F-48EE-AF07-E32E7369CC29}" presName="parentLeftMargin" presStyleLbl="node1" presStyleIdx="0" presStyleCnt="4"/>
      <dgm:spPr/>
    </dgm:pt>
    <dgm:pt modelId="{26C8B7A9-8C3D-4ED3-95F9-2BF06A60BA8D}" type="pres">
      <dgm:prSet presAssocID="{1B4F63D2-425F-48EE-AF07-E32E7369CC29}" presName="parentText" presStyleLbl="node1" presStyleIdx="0" presStyleCnt="4">
        <dgm:presLayoutVars>
          <dgm:chMax val="0"/>
          <dgm:bulletEnabled val="1"/>
        </dgm:presLayoutVars>
      </dgm:prSet>
      <dgm:spPr/>
    </dgm:pt>
    <dgm:pt modelId="{078465B0-F97C-4FE2-9347-FD946A68E4D4}" type="pres">
      <dgm:prSet presAssocID="{1B4F63D2-425F-48EE-AF07-E32E7369CC29}" presName="negativeSpace" presStyleCnt="0"/>
      <dgm:spPr/>
    </dgm:pt>
    <dgm:pt modelId="{77C5F064-60C0-499A-84EC-4DFF6C71084D}" type="pres">
      <dgm:prSet presAssocID="{1B4F63D2-425F-48EE-AF07-E32E7369CC29}" presName="childText" presStyleLbl="conFgAcc1" presStyleIdx="0" presStyleCnt="4">
        <dgm:presLayoutVars>
          <dgm:bulletEnabled val="1"/>
        </dgm:presLayoutVars>
      </dgm:prSet>
      <dgm:spPr/>
    </dgm:pt>
    <dgm:pt modelId="{745185FC-B975-41A8-BDCE-2890425613C6}" type="pres">
      <dgm:prSet presAssocID="{72640254-E988-459A-A535-3597D7E715DC}" presName="spaceBetweenRectangles" presStyleCnt="0"/>
      <dgm:spPr/>
    </dgm:pt>
    <dgm:pt modelId="{7E28E153-E07A-4B9B-B2C0-582F2D88757F}" type="pres">
      <dgm:prSet presAssocID="{38E3BC43-0BAB-4F41-9956-84CD4E0A9E85}" presName="parentLin" presStyleCnt="0"/>
      <dgm:spPr/>
    </dgm:pt>
    <dgm:pt modelId="{335C880B-A874-4DA3-B934-B4DB2593E28C}" type="pres">
      <dgm:prSet presAssocID="{38E3BC43-0BAB-4F41-9956-84CD4E0A9E85}" presName="parentLeftMargin" presStyleLbl="node1" presStyleIdx="0" presStyleCnt="4"/>
      <dgm:spPr/>
    </dgm:pt>
    <dgm:pt modelId="{1DF4A91E-4395-41CA-8BD4-9EDA50EF66B6}" type="pres">
      <dgm:prSet presAssocID="{38E3BC43-0BAB-4F41-9956-84CD4E0A9E85}" presName="parentText" presStyleLbl="node1" presStyleIdx="1" presStyleCnt="4">
        <dgm:presLayoutVars>
          <dgm:chMax val="0"/>
          <dgm:bulletEnabled val="1"/>
        </dgm:presLayoutVars>
      </dgm:prSet>
      <dgm:spPr/>
    </dgm:pt>
    <dgm:pt modelId="{7A1CF8EE-9DF6-4FCC-A6A3-DD65A468DE3F}" type="pres">
      <dgm:prSet presAssocID="{38E3BC43-0BAB-4F41-9956-84CD4E0A9E85}" presName="negativeSpace" presStyleCnt="0"/>
      <dgm:spPr/>
    </dgm:pt>
    <dgm:pt modelId="{E40B4217-3359-48FD-9E80-090910C7EFC4}" type="pres">
      <dgm:prSet presAssocID="{38E3BC43-0BAB-4F41-9956-84CD4E0A9E85}" presName="childText" presStyleLbl="conFgAcc1" presStyleIdx="1" presStyleCnt="4">
        <dgm:presLayoutVars>
          <dgm:bulletEnabled val="1"/>
        </dgm:presLayoutVars>
      </dgm:prSet>
      <dgm:spPr/>
    </dgm:pt>
    <dgm:pt modelId="{8581B9F5-66AC-45B9-BD00-791DACB10D0C}" type="pres">
      <dgm:prSet presAssocID="{9B50DCCD-C009-45B2-A3FD-55098801357F}" presName="spaceBetweenRectangles" presStyleCnt="0"/>
      <dgm:spPr/>
    </dgm:pt>
    <dgm:pt modelId="{99082A9E-B45B-4417-B326-0BAD7E807FDE}" type="pres">
      <dgm:prSet presAssocID="{3454F264-DE80-4EE3-8B47-706CAE2040D0}" presName="parentLin" presStyleCnt="0"/>
      <dgm:spPr/>
    </dgm:pt>
    <dgm:pt modelId="{A99DC20B-49CA-44C7-B7ED-4D50A7494749}" type="pres">
      <dgm:prSet presAssocID="{3454F264-DE80-4EE3-8B47-706CAE2040D0}" presName="parentLeftMargin" presStyleLbl="node1" presStyleIdx="1" presStyleCnt="4"/>
      <dgm:spPr/>
    </dgm:pt>
    <dgm:pt modelId="{E7E98564-CC39-4967-8467-C98A81CD3D31}" type="pres">
      <dgm:prSet presAssocID="{3454F264-DE80-4EE3-8B47-706CAE2040D0}" presName="parentText" presStyleLbl="node1" presStyleIdx="2" presStyleCnt="4">
        <dgm:presLayoutVars>
          <dgm:chMax val="0"/>
          <dgm:bulletEnabled val="1"/>
        </dgm:presLayoutVars>
      </dgm:prSet>
      <dgm:spPr/>
    </dgm:pt>
    <dgm:pt modelId="{F5F81C99-2928-4CDA-BEFC-8CBE4C8D3B64}" type="pres">
      <dgm:prSet presAssocID="{3454F264-DE80-4EE3-8B47-706CAE2040D0}" presName="negativeSpace" presStyleCnt="0"/>
      <dgm:spPr/>
    </dgm:pt>
    <dgm:pt modelId="{E4AF85CF-5602-4BB7-BA7D-D2407D3AD984}" type="pres">
      <dgm:prSet presAssocID="{3454F264-DE80-4EE3-8B47-706CAE2040D0}" presName="childText" presStyleLbl="conFgAcc1" presStyleIdx="2" presStyleCnt="4">
        <dgm:presLayoutVars>
          <dgm:bulletEnabled val="1"/>
        </dgm:presLayoutVars>
      </dgm:prSet>
      <dgm:spPr/>
    </dgm:pt>
    <dgm:pt modelId="{0196F887-C3A3-4689-B1C7-F87845542A9F}" type="pres">
      <dgm:prSet presAssocID="{7298596B-74DC-48F7-ADA0-A849AE2002CC}" presName="spaceBetweenRectangles" presStyleCnt="0"/>
      <dgm:spPr/>
    </dgm:pt>
    <dgm:pt modelId="{16090DE2-C07F-4726-B443-3F26CE68D8CB}" type="pres">
      <dgm:prSet presAssocID="{C687F833-2428-40B9-8BAD-42B2780D8849}" presName="parentLin" presStyleCnt="0"/>
      <dgm:spPr/>
    </dgm:pt>
    <dgm:pt modelId="{EFF0C75E-8D05-4F06-BBEB-005305F679D1}" type="pres">
      <dgm:prSet presAssocID="{C687F833-2428-40B9-8BAD-42B2780D8849}" presName="parentLeftMargin" presStyleLbl="node1" presStyleIdx="2" presStyleCnt="4"/>
      <dgm:spPr/>
    </dgm:pt>
    <dgm:pt modelId="{6E919BBE-B79A-4B6E-9AE8-4D561B421650}" type="pres">
      <dgm:prSet presAssocID="{C687F833-2428-40B9-8BAD-42B2780D8849}" presName="parentText" presStyleLbl="node1" presStyleIdx="3" presStyleCnt="4">
        <dgm:presLayoutVars>
          <dgm:chMax val="0"/>
          <dgm:bulletEnabled val="1"/>
        </dgm:presLayoutVars>
      </dgm:prSet>
      <dgm:spPr/>
    </dgm:pt>
    <dgm:pt modelId="{48337DDC-7542-41DF-8738-49B0A9B36230}" type="pres">
      <dgm:prSet presAssocID="{C687F833-2428-40B9-8BAD-42B2780D8849}" presName="negativeSpace" presStyleCnt="0"/>
      <dgm:spPr/>
    </dgm:pt>
    <dgm:pt modelId="{32462D1C-0CE8-43D4-BCE2-28995CB70EEC}" type="pres">
      <dgm:prSet presAssocID="{C687F833-2428-40B9-8BAD-42B2780D8849}" presName="childText" presStyleLbl="conFgAcc1" presStyleIdx="3" presStyleCnt="4" custLinFactNeighborX="8310" custLinFactNeighborY="-14948">
        <dgm:presLayoutVars>
          <dgm:bulletEnabled val="1"/>
        </dgm:presLayoutVars>
      </dgm:prSet>
      <dgm:spPr/>
    </dgm:pt>
  </dgm:ptLst>
  <dgm:cxnLst>
    <dgm:cxn modelId="{F147521E-4E9C-449E-B3BD-B4B0C1ADDA91}" srcId="{6EA910E1-74B4-476B-97F4-C03039C89E94}" destId="{38E3BC43-0BAB-4F41-9956-84CD4E0A9E85}" srcOrd="1" destOrd="0" parTransId="{E350B0D3-9A63-4EC8-B663-D5470CDB34FE}" sibTransId="{9B50DCCD-C009-45B2-A3FD-55098801357F}"/>
    <dgm:cxn modelId="{C1F18221-4641-4075-83FA-E2AB54C929E3}" type="presOf" srcId="{3454F264-DE80-4EE3-8B47-706CAE2040D0}" destId="{E7E98564-CC39-4967-8467-C98A81CD3D31}" srcOrd="1" destOrd="0" presId="urn:microsoft.com/office/officeart/2005/8/layout/list1"/>
    <dgm:cxn modelId="{BBF07495-6F83-4C69-A7C2-2B46C33F0F8D}" type="presOf" srcId="{38E3BC43-0BAB-4F41-9956-84CD4E0A9E85}" destId="{335C880B-A874-4DA3-B934-B4DB2593E28C}" srcOrd="0" destOrd="0" presId="urn:microsoft.com/office/officeart/2005/8/layout/list1"/>
    <dgm:cxn modelId="{83E26097-60F9-4921-8996-6F4090AB3682}" type="presOf" srcId="{1B4F63D2-425F-48EE-AF07-E32E7369CC29}" destId="{FBFA33A0-F9B7-4D96-9A3E-0002D951DB24}" srcOrd="0" destOrd="0" presId="urn:microsoft.com/office/officeart/2005/8/layout/list1"/>
    <dgm:cxn modelId="{6B5A7697-126F-47B3-BB04-95A001FC5222}" type="presOf" srcId="{3454F264-DE80-4EE3-8B47-706CAE2040D0}" destId="{A99DC20B-49CA-44C7-B7ED-4D50A7494749}" srcOrd="0" destOrd="0" presId="urn:microsoft.com/office/officeart/2005/8/layout/list1"/>
    <dgm:cxn modelId="{1B517C98-6CDB-439A-95EA-3851206DD237}" srcId="{6EA910E1-74B4-476B-97F4-C03039C89E94}" destId="{C687F833-2428-40B9-8BAD-42B2780D8849}" srcOrd="3" destOrd="0" parTransId="{3749246F-B2A4-4D0B-AD1B-34E6AC10F18B}" sibTransId="{73CD143C-EB09-47C8-AFD7-CDC8C0735C49}"/>
    <dgm:cxn modelId="{D34A96AB-CC12-4047-90B3-E5BD03EEC486}" type="presOf" srcId="{C687F833-2428-40B9-8BAD-42B2780D8849}" destId="{EFF0C75E-8D05-4F06-BBEB-005305F679D1}" srcOrd="0" destOrd="0" presId="urn:microsoft.com/office/officeart/2005/8/layout/list1"/>
    <dgm:cxn modelId="{9A5801AD-5DBD-4513-8897-8B3686828798}" type="presOf" srcId="{38E3BC43-0BAB-4F41-9956-84CD4E0A9E85}" destId="{1DF4A91E-4395-41CA-8BD4-9EDA50EF66B6}" srcOrd="1" destOrd="0" presId="urn:microsoft.com/office/officeart/2005/8/layout/list1"/>
    <dgm:cxn modelId="{E65221BC-5B97-4051-A450-3B582C56CAF7}" srcId="{6EA910E1-74B4-476B-97F4-C03039C89E94}" destId="{1B4F63D2-425F-48EE-AF07-E32E7369CC29}" srcOrd="0" destOrd="0" parTransId="{793B7CE2-63E9-41E4-8369-35D5FC7ABA23}" sibTransId="{72640254-E988-459A-A535-3597D7E715DC}"/>
    <dgm:cxn modelId="{AD8ADAD7-C556-4024-A255-280A08B16795}" type="presOf" srcId="{6EA910E1-74B4-476B-97F4-C03039C89E94}" destId="{5FBE1243-36BE-4269-9017-7EA6AC6EE3F1}" srcOrd="0" destOrd="0" presId="urn:microsoft.com/office/officeart/2005/8/layout/list1"/>
    <dgm:cxn modelId="{82CBB2DA-91E1-4F95-97A0-43037585C858}" type="presOf" srcId="{C687F833-2428-40B9-8BAD-42B2780D8849}" destId="{6E919BBE-B79A-4B6E-9AE8-4D561B421650}" srcOrd="1" destOrd="0" presId="urn:microsoft.com/office/officeart/2005/8/layout/list1"/>
    <dgm:cxn modelId="{62A1A9E1-7D41-46BA-B155-B5BD61920D35}" type="presOf" srcId="{1B4F63D2-425F-48EE-AF07-E32E7369CC29}" destId="{26C8B7A9-8C3D-4ED3-95F9-2BF06A60BA8D}" srcOrd="1" destOrd="0" presId="urn:microsoft.com/office/officeart/2005/8/layout/list1"/>
    <dgm:cxn modelId="{198236E4-452B-4713-A098-B58C305F5B47}" srcId="{6EA910E1-74B4-476B-97F4-C03039C89E94}" destId="{3454F264-DE80-4EE3-8B47-706CAE2040D0}" srcOrd="2" destOrd="0" parTransId="{CA577532-9254-4DCB-9E28-E9B6020EA665}" sibTransId="{7298596B-74DC-48F7-ADA0-A849AE2002CC}"/>
    <dgm:cxn modelId="{60B0A261-8A11-41D8-8BD7-1A2159E7CE59}" type="presParOf" srcId="{5FBE1243-36BE-4269-9017-7EA6AC6EE3F1}" destId="{F044B43A-FCCF-4F7A-8355-8E0D776EED86}" srcOrd="0" destOrd="0" presId="urn:microsoft.com/office/officeart/2005/8/layout/list1"/>
    <dgm:cxn modelId="{D6563D5B-DEE9-4863-B103-4788EDFE69DF}" type="presParOf" srcId="{F044B43A-FCCF-4F7A-8355-8E0D776EED86}" destId="{FBFA33A0-F9B7-4D96-9A3E-0002D951DB24}" srcOrd="0" destOrd="0" presId="urn:microsoft.com/office/officeart/2005/8/layout/list1"/>
    <dgm:cxn modelId="{4083B0AD-4C6A-4E23-B225-9054BCE2F05F}" type="presParOf" srcId="{F044B43A-FCCF-4F7A-8355-8E0D776EED86}" destId="{26C8B7A9-8C3D-4ED3-95F9-2BF06A60BA8D}" srcOrd="1" destOrd="0" presId="urn:microsoft.com/office/officeart/2005/8/layout/list1"/>
    <dgm:cxn modelId="{01171707-7359-4EB9-A465-0F3251777207}" type="presParOf" srcId="{5FBE1243-36BE-4269-9017-7EA6AC6EE3F1}" destId="{078465B0-F97C-4FE2-9347-FD946A68E4D4}" srcOrd="1" destOrd="0" presId="urn:microsoft.com/office/officeart/2005/8/layout/list1"/>
    <dgm:cxn modelId="{076E1FE7-2117-433B-BFAE-CE4ACC026B9A}" type="presParOf" srcId="{5FBE1243-36BE-4269-9017-7EA6AC6EE3F1}" destId="{77C5F064-60C0-499A-84EC-4DFF6C71084D}" srcOrd="2" destOrd="0" presId="urn:microsoft.com/office/officeart/2005/8/layout/list1"/>
    <dgm:cxn modelId="{32A21066-59B3-49DD-98E8-0DCA592839DF}" type="presParOf" srcId="{5FBE1243-36BE-4269-9017-7EA6AC6EE3F1}" destId="{745185FC-B975-41A8-BDCE-2890425613C6}" srcOrd="3" destOrd="0" presId="urn:microsoft.com/office/officeart/2005/8/layout/list1"/>
    <dgm:cxn modelId="{4AE3317C-7485-4293-99C6-772EF09FD266}" type="presParOf" srcId="{5FBE1243-36BE-4269-9017-7EA6AC6EE3F1}" destId="{7E28E153-E07A-4B9B-B2C0-582F2D88757F}" srcOrd="4" destOrd="0" presId="urn:microsoft.com/office/officeart/2005/8/layout/list1"/>
    <dgm:cxn modelId="{2C580C48-8113-4253-9255-42AA3C68B212}" type="presParOf" srcId="{7E28E153-E07A-4B9B-B2C0-582F2D88757F}" destId="{335C880B-A874-4DA3-B934-B4DB2593E28C}" srcOrd="0" destOrd="0" presId="urn:microsoft.com/office/officeart/2005/8/layout/list1"/>
    <dgm:cxn modelId="{EBF8D06A-A71B-4DBF-A06D-0B9CB96FBF47}" type="presParOf" srcId="{7E28E153-E07A-4B9B-B2C0-582F2D88757F}" destId="{1DF4A91E-4395-41CA-8BD4-9EDA50EF66B6}" srcOrd="1" destOrd="0" presId="urn:microsoft.com/office/officeart/2005/8/layout/list1"/>
    <dgm:cxn modelId="{2008C476-3F39-4195-B84E-3CF92A287391}" type="presParOf" srcId="{5FBE1243-36BE-4269-9017-7EA6AC6EE3F1}" destId="{7A1CF8EE-9DF6-4FCC-A6A3-DD65A468DE3F}" srcOrd="5" destOrd="0" presId="urn:microsoft.com/office/officeart/2005/8/layout/list1"/>
    <dgm:cxn modelId="{122C86A4-DC24-45BE-944A-266C0A70F647}" type="presParOf" srcId="{5FBE1243-36BE-4269-9017-7EA6AC6EE3F1}" destId="{E40B4217-3359-48FD-9E80-090910C7EFC4}" srcOrd="6" destOrd="0" presId="urn:microsoft.com/office/officeart/2005/8/layout/list1"/>
    <dgm:cxn modelId="{73283522-7D32-4346-9691-592568B17B63}" type="presParOf" srcId="{5FBE1243-36BE-4269-9017-7EA6AC6EE3F1}" destId="{8581B9F5-66AC-45B9-BD00-791DACB10D0C}" srcOrd="7" destOrd="0" presId="urn:microsoft.com/office/officeart/2005/8/layout/list1"/>
    <dgm:cxn modelId="{05E78469-575A-4A2E-B0BE-1082B24BF710}" type="presParOf" srcId="{5FBE1243-36BE-4269-9017-7EA6AC6EE3F1}" destId="{99082A9E-B45B-4417-B326-0BAD7E807FDE}" srcOrd="8" destOrd="0" presId="urn:microsoft.com/office/officeart/2005/8/layout/list1"/>
    <dgm:cxn modelId="{775C46AB-1D8E-45D5-ACDC-AC75A4883408}" type="presParOf" srcId="{99082A9E-B45B-4417-B326-0BAD7E807FDE}" destId="{A99DC20B-49CA-44C7-B7ED-4D50A7494749}" srcOrd="0" destOrd="0" presId="urn:microsoft.com/office/officeart/2005/8/layout/list1"/>
    <dgm:cxn modelId="{55B69856-AF9B-4F63-81B0-D7EC6C82D692}" type="presParOf" srcId="{99082A9E-B45B-4417-B326-0BAD7E807FDE}" destId="{E7E98564-CC39-4967-8467-C98A81CD3D31}" srcOrd="1" destOrd="0" presId="urn:microsoft.com/office/officeart/2005/8/layout/list1"/>
    <dgm:cxn modelId="{F50C069C-3602-4254-A794-B9B654465EDB}" type="presParOf" srcId="{5FBE1243-36BE-4269-9017-7EA6AC6EE3F1}" destId="{F5F81C99-2928-4CDA-BEFC-8CBE4C8D3B64}" srcOrd="9" destOrd="0" presId="urn:microsoft.com/office/officeart/2005/8/layout/list1"/>
    <dgm:cxn modelId="{049D1C42-0BDC-4B79-BC7C-72147F40B1BE}" type="presParOf" srcId="{5FBE1243-36BE-4269-9017-7EA6AC6EE3F1}" destId="{E4AF85CF-5602-4BB7-BA7D-D2407D3AD984}" srcOrd="10" destOrd="0" presId="urn:microsoft.com/office/officeart/2005/8/layout/list1"/>
    <dgm:cxn modelId="{1542698D-5C8A-4D17-AE41-4C23948AE466}" type="presParOf" srcId="{5FBE1243-36BE-4269-9017-7EA6AC6EE3F1}" destId="{0196F887-C3A3-4689-B1C7-F87845542A9F}" srcOrd="11" destOrd="0" presId="urn:microsoft.com/office/officeart/2005/8/layout/list1"/>
    <dgm:cxn modelId="{A686E5FE-E325-4D71-AC3E-6B5E1564D4D3}" type="presParOf" srcId="{5FBE1243-36BE-4269-9017-7EA6AC6EE3F1}" destId="{16090DE2-C07F-4726-B443-3F26CE68D8CB}" srcOrd="12" destOrd="0" presId="urn:microsoft.com/office/officeart/2005/8/layout/list1"/>
    <dgm:cxn modelId="{64EC828C-8AA4-429D-A7BB-6C9E110FF107}" type="presParOf" srcId="{16090DE2-C07F-4726-B443-3F26CE68D8CB}" destId="{EFF0C75E-8D05-4F06-BBEB-005305F679D1}" srcOrd="0" destOrd="0" presId="urn:microsoft.com/office/officeart/2005/8/layout/list1"/>
    <dgm:cxn modelId="{A0FB13D4-69F0-49C5-89A2-D08B04C1E219}" type="presParOf" srcId="{16090DE2-C07F-4726-B443-3F26CE68D8CB}" destId="{6E919BBE-B79A-4B6E-9AE8-4D561B421650}" srcOrd="1" destOrd="0" presId="urn:microsoft.com/office/officeart/2005/8/layout/list1"/>
    <dgm:cxn modelId="{70A668FE-EA95-49AA-99CC-153264339F29}" type="presParOf" srcId="{5FBE1243-36BE-4269-9017-7EA6AC6EE3F1}" destId="{48337DDC-7542-41DF-8738-49B0A9B36230}" srcOrd="13" destOrd="0" presId="urn:microsoft.com/office/officeart/2005/8/layout/list1"/>
    <dgm:cxn modelId="{2AE9E450-CEEB-4182-B960-F190D4BA46F9}" type="presParOf" srcId="{5FBE1243-36BE-4269-9017-7EA6AC6EE3F1}" destId="{32462D1C-0CE8-43D4-BCE2-28995CB70EEC}"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C5F064-60C0-499A-84EC-4DFF6C71084D}">
      <dsp:nvSpPr>
        <dsp:cNvPr id="0" name=""/>
        <dsp:cNvSpPr/>
      </dsp:nvSpPr>
      <dsp:spPr>
        <a:xfrm>
          <a:off x="0" y="331379"/>
          <a:ext cx="7620000" cy="554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6C8B7A9-8C3D-4ED3-95F9-2BF06A60BA8D}">
      <dsp:nvSpPr>
        <dsp:cNvPr id="0" name=""/>
        <dsp:cNvSpPr/>
      </dsp:nvSpPr>
      <dsp:spPr>
        <a:xfrm>
          <a:off x="381000" y="6659"/>
          <a:ext cx="5334000" cy="6494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1613" tIns="0" rIns="201613" bIns="0" numCol="1" spcCol="1270" anchor="ctr" anchorCtr="0">
          <a:noAutofit/>
        </a:bodyPr>
        <a:lstStyle/>
        <a:p>
          <a:pPr marL="0" lvl="0" indent="0" algn="l" defTabSz="977900">
            <a:lnSpc>
              <a:spcPct val="90000"/>
            </a:lnSpc>
            <a:spcBef>
              <a:spcPct val="0"/>
            </a:spcBef>
            <a:spcAft>
              <a:spcPct val="35000"/>
            </a:spcAft>
            <a:buNone/>
          </a:pPr>
          <a:r>
            <a:rPr lang="en-US" sz="2200" kern="1200" dirty="0"/>
            <a:t>How do citizens evaluate the government and the political process?</a:t>
          </a:r>
        </a:p>
      </dsp:txBody>
      <dsp:txXfrm>
        <a:off x="412703" y="38362"/>
        <a:ext cx="5270594" cy="586034"/>
      </dsp:txXfrm>
    </dsp:sp>
    <dsp:sp modelId="{E40B4217-3359-48FD-9E80-090910C7EFC4}">
      <dsp:nvSpPr>
        <dsp:cNvPr id="0" name=""/>
        <dsp:cNvSpPr/>
      </dsp:nvSpPr>
      <dsp:spPr>
        <a:xfrm>
          <a:off x="0" y="1329299"/>
          <a:ext cx="7620000" cy="554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1DF4A91E-4395-41CA-8BD4-9EDA50EF66B6}">
      <dsp:nvSpPr>
        <dsp:cNvPr id="0" name=""/>
        <dsp:cNvSpPr/>
      </dsp:nvSpPr>
      <dsp:spPr>
        <a:xfrm>
          <a:off x="381000" y="1004579"/>
          <a:ext cx="5334000" cy="6494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1613" tIns="0" rIns="201613" bIns="0" numCol="1" spcCol="1270" anchor="ctr" anchorCtr="0">
          <a:noAutofit/>
        </a:bodyPr>
        <a:lstStyle/>
        <a:p>
          <a:pPr marL="0" lvl="0" indent="0" algn="l" defTabSz="977900">
            <a:lnSpc>
              <a:spcPct val="90000"/>
            </a:lnSpc>
            <a:spcBef>
              <a:spcPct val="0"/>
            </a:spcBef>
            <a:spcAft>
              <a:spcPct val="35000"/>
            </a:spcAft>
            <a:buNone/>
          </a:pPr>
          <a:r>
            <a:rPr lang="en-US" sz="2200" kern="1200" dirty="0"/>
            <a:t>Have opinions changed over time?</a:t>
          </a:r>
        </a:p>
      </dsp:txBody>
      <dsp:txXfrm>
        <a:off x="412703" y="1036282"/>
        <a:ext cx="5270594" cy="586034"/>
      </dsp:txXfrm>
    </dsp:sp>
    <dsp:sp modelId="{E4AF85CF-5602-4BB7-BA7D-D2407D3AD984}">
      <dsp:nvSpPr>
        <dsp:cNvPr id="0" name=""/>
        <dsp:cNvSpPr/>
      </dsp:nvSpPr>
      <dsp:spPr>
        <a:xfrm>
          <a:off x="0" y="2327220"/>
          <a:ext cx="7620000" cy="554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7E98564-CC39-4967-8467-C98A81CD3D31}">
      <dsp:nvSpPr>
        <dsp:cNvPr id="0" name=""/>
        <dsp:cNvSpPr/>
      </dsp:nvSpPr>
      <dsp:spPr>
        <a:xfrm>
          <a:off x="381000" y="2002499"/>
          <a:ext cx="5334000" cy="6494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1613" tIns="0" rIns="201613" bIns="0" numCol="1" spcCol="1270" anchor="ctr" anchorCtr="0">
          <a:noAutofit/>
        </a:bodyPr>
        <a:lstStyle/>
        <a:p>
          <a:pPr marL="0" lvl="0" indent="0" algn="l" defTabSz="977900">
            <a:lnSpc>
              <a:spcPct val="90000"/>
            </a:lnSpc>
            <a:spcBef>
              <a:spcPct val="0"/>
            </a:spcBef>
            <a:spcAft>
              <a:spcPct val="35000"/>
            </a:spcAft>
            <a:buNone/>
          </a:pPr>
          <a:r>
            <a:rPr lang="en-US" sz="2200" kern="1200" dirty="0"/>
            <a:t>What caused any changes that occurred?</a:t>
          </a:r>
        </a:p>
      </dsp:txBody>
      <dsp:txXfrm>
        <a:off x="412703" y="2034202"/>
        <a:ext cx="5270594" cy="586034"/>
      </dsp:txXfrm>
    </dsp:sp>
    <dsp:sp modelId="{32462D1C-0CE8-43D4-BCE2-28995CB70EEC}">
      <dsp:nvSpPr>
        <dsp:cNvPr id="0" name=""/>
        <dsp:cNvSpPr/>
      </dsp:nvSpPr>
      <dsp:spPr>
        <a:xfrm>
          <a:off x="0" y="3276600"/>
          <a:ext cx="7620000" cy="554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E919BBE-B79A-4B6E-9AE8-4D561B421650}">
      <dsp:nvSpPr>
        <dsp:cNvPr id="0" name=""/>
        <dsp:cNvSpPr/>
      </dsp:nvSpPr>
      <dsp:spPr>
        <a:xfrm>
          <a:off x="381000" y="3000420"/>
          <a:ext cx="5334000" cy="64944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1613" tIns="0" rIns="201613" bIns="0" numCol="1" spcCol="1270" anchor="ctr" anchorCtr="0">
          <a:noAutofit/>
        </a:bodyPr>
        <a:lstStyle/>
        <a:p>
          <a:pPr marL="0" lvl="0" indent="0" algn="l" defTabSz="977900">
            <a:lnSpc>
              <a:spcPct val="90000"/>
            </a:lnSpc>
            <a:spcBef>
              <a:spcPct val="0"/>
            </a:spcBef>
            <a:spcAft>
              <a:spcPct val="35000"/>
            </a:spcAft>
            <a:buNone/>
          </a:pPr>
          <a:r>
            <a:rPr lang="en-US" sz="2200" kern="1200" dirty="0"/>
            <a:t>What are the implications for contemporary democracies?</a:t>
          </a:r>
        </a:p>
      </dsp:txBody>
      <dsp:txXfrm>
        <a:off x="412703" y="3032123"/>
        <a:ext cx="5270594" cy="58603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89A9CC-6E17-4E24-A881-24952EC8F1D8}" type="datetimeFigureOut">
              <a:rPr lang="en-US" smtClean="0"/>
              <a:t>1/30/2026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25EF6E-4E38-4B15-914B-623A85A5927A}" type="slidenum">
              <a:rPr lang="en-US" smtClean="0"/>
              <a:t>‹#›</a:t>
            </a:fld>
            <a:endParaRPr lang="en-US"/>
          </a:p>
        </p:txBody>
      </p:sp>
    </p:spTree>
    <p:extLst>
      <p:ext uri="{BB962C8B-B14F-4D97-AF65-F5344CB8AC3E}">
        <p14:creationId xmlns:p14="http://schemas.microsoft.com/office/powerpoint/2010/main" val="1788118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25EF6E-4E38-4B15-914B-623A85A5927A}" type="slidenum">
              <a:rPr lang="en-US" smtClean="0"/>
              <a:t>15</a:t>
            </a:fld>
            <a:endParaRPr lang="en-US"/>
          </a:p>
        </p:txBody>
      </p:sp>
    </p:spTree>
    <p:extLst>
      <p:ext uri="{BB962C8B-B14F-4D97-AF65-F5344CB8AC3E}">
        <p14:creationId xmlns:p14="http://schemas.microsoft.com/office/powerpoint/2010/main" val="615075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9F54F2F-0B8D-4BFA-BE7D-8C4D75644378}" type="datetime1">
              <a:rPr lang="en-US" smtClean="0"/>
              <a:t>1/30/2026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1F8D8C4-A5B5-4F64-B8F4-965ED6D1EF6C}" type="slidenum">
              <a:rPr lang="en-US" altLang="en-US"/>
              <a:pPr>
                <a:defRPr/>
              </a:pPr>
              <a:t>‹#›</a:t>
            </a:fld>
            <a:endParaRPr lang="en-US" altLang="en-US"/>
          </a:p>
        </p:txBody>
      </p:sp>
    </p:spTree>
    <p:extLst>
      <p:ext uri="{BB962C8B-B14F-4D97-AF65-F5344CB8AC3E}">
        <p14:creationId xmlns:p14="http://schemas.microsoft.com/office/powerpoint/2010/main" val="341368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8D21062-1A1B-47B2-9895-CCE3F2639B1B}" type="datetime1">
              <a:rPr lang="en-US" smtClean="0"/>
              <a:t>1/30/2026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4EEFBD-DBAD-4938-A9E1-812F2E0FE42A}" type="slidenum">
              <a:rPr lang="en-US" altLang="en-US"/>
              <a:pPr>
                <a:defRPr/>
              </a:pPr>
              <a:t>‹#›</a:t>
            </a:fld>
            <a:endParaRPr lang="en-US" altLang="en-US"/>
          </a:p>
        </p:txBody>
      </p:sp>
    </p:spTree>
    <p:extLst>
      <p:ext uri="{BB962C8B-B14F-4D97-AF65-F5344CB8AC3E}">
        <p14:creationId xmlns:p14="http://schemas.microsoft.com/office/powerpoint/2010/main" val="1745664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970B79B-232E-4905-98AC-E078C8A2B93D}" type="datetime1">
              <a:rPr lang="en-US" smtClean="0"/>
              <a:t>1/30/2026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758D5C-1E7A-4DFA-ADA4-E841DC40D8E3}" type="slidenum">
              <a:rPr lang="en-US" altLang="en-US"/>
              <a:pPr>
                <a:defRPr/>
              </a:pPr>
              <a:t>‹#›</a:t>
            </a:fld>
            <a:endParaRPr lang="en-US" altLang="en-US"/>
          </a:p>
        </p:txBody>
      </p:sp>
    </p:spTree>
    <p:extLst>
      <p:ext uri="{BB962C8B-B14F-4D97-AF65-F5344CB8AC3E}">
        <p14:creationId xmlns:p14="http://schemas.microsoft.com/office/powerpoint/2010/main" val="251475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27C0602-9356-4334-AC96-D4754D390CBD}" type="datetime1">
              <a:rPr lang="en-US" smtClean="0"/>
              <a:t>1/30/2026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569B28-3A28-4DD7-B5EE-CA690444E057}" type="slidenum">
              <a:rPr lang="en-US" altLang="en-US"/>
              <a:pPr>
                <a:defRPr/>
              </a:pPr>
              <a:t>‹#›</a:t>
            </a:fld>
            <a:endParaRPr lang="en-US" altLang="en-US"/>
          </a:p>
        </p:txBody>
      </p:sp>
    </p:spTree>
    <p:extLst>
      <p:ext uri="{BB962C8B-B14F-4D97-AF65-F5344CB8AC3E}">
        <p14:creationId xmlns:p14="http://schemas.microsoft.com/office/powerpoint/2010/main" val="1231040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22E8750D-7A7B-4893-8754-C340A959A984}" type="datetime1">
              <a:rPr lang="en-US" smtClean="0"/>
              <a:t>1/30/2026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D00BED-8939-4ED0-A572-12B11B2398CD}" type="slidenum">
              <a:rPr lang="en-US" altLang="en-US"/>
              <a:pPr>
                <a:defRPr/>
              </a:pPr>
              <a:t>‹#›</a:t>
            </a:fld>
            <a:endParaRPr lang="en-US" altLang="en-US"/>
          </a:p>
        </p:txBody>
      </p:sp>
    </p:spTree>
    <p:extLst>
      <p:ext uri="{BB962C8B-B14F-4D97-AF65-F5344CB8AC3E}">
        <p14:creationId xmlns:p14="http://schemas.microsoft.com/office/powerpoint/2010/main" val="319792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49AD825-9EBD-4AC8-830E-99B2C8F34091}" type="datetime1">
              <a:rPr lang="en-US" smtClean="0"/>
              <a:t>1/30/2026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F3085D9-AFCE-46C4-A550-E77B842B7F39}" type="slidenum">
              <a:rPr lang="en-US" altLang="en-US"/>
              <a:pPr>
                <a:defRPr/>
              </a:pPr>
              <a:t>‹#›</a:t>
            </a:fld>
            <a:endParaRPr lang="en-US" altLang="en-US"/>
          </a:p>
        </p:txBody>
      </p:sp>
    </p:spTree>
    <p:extLst>
      <p:ext uri="{BB962C8B-B14F-4D97-AF65-F5344CB8AC3E}">
        <p14:creationId xmlns:p14="http://schemas.microsoft.com/office/powerpoint/2010/main" val="2732083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C1B515CD-7C03-4548-BEF5-B597BDF557AF}" type="datetime1">
              <a:rPr lang="en-US" smtClean="0"/>
              <a:t>1/30/2026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0EB9A1A-FBEF-44D7-8BD6-D8795067D82B}" type="slidenum">
              <a:rPr lang="en-US" altLang="en-US"/>
              <a:pPr>
                <a:defRPr/>
              </a:pPr>
              <a:t>‹#›</a:t>
            </a:fld>
            <a:endParaRPr lang="en-US" altLang="en-US"/>
          </a:p>
        </p:txBody>
      </p:sp>
    </p:spTree>
    <p:extLst>
      <p:ext uri="{BB962C8B-B14F-4D97-AF65-F5344CB8AC3E}">
        <p14:creationId xmlns:p14="http://schemas.microsoft.com/office/powerpoint/2010/main" val="195904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39D3052B-D989-4F81-831D-D157193D619F}" type="datetime1">
              <a:rPr lang="en-US" smtClean="0"/>
              <a:t>1/30/2026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D9081B6-21AA-40D5-BD14-C1B8F87C4B37}" type="slidenum">
              <a:rPr lang="en-US" altLang="en-US"/>
              <a:pPr>
                <a:defRPr/>
              </a:pPr>
              <a:t>‹#›</a:t>
            </a:fld>
            <a:endParaRPr lang="en-US" altLang="en-US"/>
          </a:p>
        </p:txBody>
      </p:sp>
    </p:spTree>
    <p:extLst>
      <p:ext uri="{BB962C8B-B14F-4D97-AF65-F5344CB8AC3E}">
        <p14:creationId xmlns:p14="http://schemas.microsoft.com/office/powerpoint/2010/main" val="2386415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4E27FC0-818B-4BAE-AA30-F303B84AEDF9}" type="datetime1">
              <a:rPr lang="en-US" smtClean="0"/>
              <a:t>1/30/2026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C784F91-5DCE-437B-8546-1D628699728B}" type="slidenum">
              <a:rPr lang="en-US" altLang="en-US"/>
              <a:pPr>
                <a:defRPr/>
              </a:pPr>
              <a:t>‹#›</a:t>
            </a:fld>
            <a:endParaRPr lang="en-US" altLang="en-US"/>
          </a:p>
        </p:txBody>
      </p:sp>
    </p:spTree>
    <p:extLst>
      <p:ext uri="{BB962C8B-B14F-4D97-AF65-F5344CB8AC3E}">
        <p14:creationId xmlns:p14="http://schemas.microsoft.com/office/powerpoint/2010/main" val="3042115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5801BC5-3156-4AE6-92A7-60BA191A39DB}" type="datetime1">
              <a:rPr lang="en-US" smtClean="0"/>
              <a:t>1/30/2026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853D3EA-92D3-47BC-86A8-7A90D418C37F}" type="slidenum">
              <a:rPr lang="en-US" altLang="en-US"/>
              <a:pPr>
                <a:defRPr/>
              </a:pPr>
              <a:t>‹#›</a:t>
            </a:fld>
            <a:endParaRPr lang="en-US" altLang="en-US"/>
          </a:p>
        </p:txBody>
      </p:sp>
    </p:spTree>
    <p:extLst>
      <p:ext uri="{BB962C8B-B14F-4D97-AF65-F5344CB8AC3E}">
        <p14:creationId xmlns:p14="http://schemas.microsoft.com/office/powerpoint/2010/main" val="2657421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3BA3434-8CA4-4B1A-B48A-CB925F3143C5}" type="datetime1">
              <a:rPr lang="en-US" smtClean="0"/>
              <a:t>1/30/2026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76C6BD3-817D-4DD6-BFFC-9E6D6A0CE912}" type="slidenum">
              <a:rPr lang="en-US" altLang="en-US"/>
              <a:pPr>
                <a:defRPr/>
              </a:pPr>
              <a:t>‹#›</a:t>
            </a:fld>
            <a:endParaRPr lang="en-US" altLang="en-US"/>
          </a:p>
        </p:txBody>
      </p:sp>
    </p:spTree>
    <p:extLst>
      <p:ext uri="{BB962C8B-B14F-4D97-AF65-F5344CB8AC3E}">
        <p14:creationId xmlns:p14="http://schemas.microsoft.com/office/powerpoint/2010/main" val="1821450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5613EEE4-1E6A-41BE-84D6-4E9E21E18E2D}" type="datetime1">
              <a:rPr lang="en-US" smtClean="0"/>
              <a:t>1/30/2026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FADF891C-5614-480F-9813-928C3E61D3E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hart" Target="../charts/chart6.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r>
              <a:rPr lang="en-US" altLang="en-US" b="1" dirty="0">
                <a:solidFill>
                  <a:srgbClr val="C00000"/>
                </a:solidFill>
              </a:rPr>
              <a:t>Chapter 12</a:t>
            </a:r>
          </a:p>
        </p:txBody>
      </p:sp>
      <p:sp>
        <p:nvSpPr>
          <p:cNvPr id="2051" name="Content Placeholder 2"/>
          <p:cNvSpPr>
            <a:spLocks noGrp="1"/>
          </p:cNvSpPr>
          <p:nvPr>
            <p:ph idx="1"/>
          </p:nvPr>
        </p:nvSpPr>
        <p:spPr>
          <a:xfrm>
            <a:off x="457200" y="1600201"/>
            <a:ext cx="8229600" cy="990600"/>
          </a:xfrm>
        </p:spPr>
        <p:txBody>
          <a:bodyPr/>
          <a:lstStyle/>
          <a:p>
            <a:pPr marL="0" indent="0" algn="ctr">
              <a:buNone/>
            </a:pPr>
            <a:r>
              <a:rPr lang="en-US" b="1" dirty="0"/>
              <a:t>Citizens and the Democratic Process</a:t>
            </a:r>
            <a:endParaRPr lang="en-US" altLang="en-US" b="1" dirty="0"/>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26754" b="12549"/>
          <a:stretch/>
        </p:blipFill>
        <p:spPr>
          <a:xfrm>
            <a:off x="0" y="2773364"/>
            <a:ext cx="9144000" cy="3581400"/>
          </a:xfrm>
          <a:prstGeom prst="rect">
            <a:avLst/>
          </a:prstGeom>
        </p:spPr>
      </p:pic>
      <p:pic>
        <p:nvPicPr>
          <p:cNvPr id="3" name="Picture 2">
            <a:extLst>
              <a:ext uri="{FF2B5EF4-FFF2-40B4-BE49-F238E27FC236}">
                <a16:creationId xmlns:a16="http://schemas.microsoft.com/office/drawing/2014/main" id="{67ACADA3-A3F3-BF8F-FF9E-5E4F22B5FF6E}"/>
              </a:ext>
            </a:extLst>
          </p:cNvPr>
          <p:cNvPicPr>
            <a:picLocks noChangeAspect="1"/>
          </p:cNvPicPr>
          <p:nvPr/>
        </p:nvPicPr>
        <p:blipFill>
          <a:blip r:embed="rId3"/>
          <a:stretch>
            <a:fillRect/>
          </a:stretch>
        </p:blipFill>
        <p:spPr>
          <a:xfrm>
            <a:off x="1676400" y="6341089"/>
            <a:ext cx="5547841" cy="377985"/>
          </a:xfrm>
          <a:prstGeom prst="rect">
            <a:avLst/>
          </a:prstGeom>
        </p:spPr>
      </p:pic>
      <p:sp>
        <p:nvSpPr>
          <p:cNvPr id="4" name="Slide Number Placeholder 3">
            <a:extLst>
              <a:ext uri="{FF2B5EF4-FFF2-40B4-BE49-F238E27FC236}">
                <a16:creationId xmlns:a16="http://schemas.microsoft.com/office/drawing/2014/main" id="{5CBE208C-5659-AC06-632C-D2A0709A63CF}"/>
              </a:ext>
            </a:extLst>
          </p:cNvPr>
          <p:cNvSpPr>
            <a:spLocks noGrp="1"/>
          </p:cNvSpPr>
          <p:nvPr>
            <p:ph type="sldNum" sz="quarter" idx="12"/>
          </p:nvPr>
        </p:nvSpPr>
        <p:spPr/>
        <p:txBody>
          <a:bodyPr/>
          <a:lstStyle/>
          <a:p>
            <a:pPr>
              <a:defRPr/>
            </a:pPr>
            <a:fld id="{B5569B28-3A28-4DD7-B5EE-CA690444E057}" type="slidenum">
              <a:rPr lang="en-US" altLang="en-US" smtClean="0"/>
              <a:pPr>
                <a:defRPr/>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646256865"/>
              </p:ext>
            </p:extLst>
          </p:nvPr>
        </p:nvGraphicFramePr>
        <p:xfrm>
          <a:off x="1295400" y="1371600"/>
          <a:ext cx="6477000" cy="43942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3"/>
          <p:cNvSpPr>
            <a:spLocks noChangeArrowheads="1"/>
          </p:cNvSpPr>
          <p:nvPr/>
        </p:nvSpPr>
        <p:spPr bwMode="auto">
          <a:xfrm>
            <a:off x="1295399" y="351710"/>
            <a:ext cx="7238999" cy="523220"/>
          </a:xfrm>
          <a:prstGeom prst="rect">
            <a:avLst/>
          </a:prstGeom>
          <a:noFill/>
          <a:ln w="2857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800" dirty="0">
                <a:solidFill>
                  <a:srgbClr val="C00000"/>
                </a:solidFill>
                <a:cs typeface="Times New Roman" panose="02020603050405020304" pitchFamily="18" charset="0"/>
              </a:rPr>
              <a:t>Average Confidence in All Institutions, US</a:t>
            </a:r>
          </a:p>
        </p:txBody>
      </p:sp>
      <p:sp>
        <p:nvSpPr>
          <p:cNvPr id="6" name="Rectangle 5"/>
          <p:cNvSpPr/>
          <p:nvPr/>
        </p:nvSpPr>
        <p:spPr>
          <a:xfrm>
            <a:off x="1981200" y="6011074"/>
            <a:ext cx="5410200" cy="307777"/>
          </a:xfrm>
          <a:prstGeom prst="rect">
            <a:avLst/>
          </a:prstGeom>
        </p:spPr>
        <p:txBody>
          <a:bodyPr wrap="square">
            <a:spAutoFit/>
          </a:bodyPr>
          <a:lstStyle/>
          <a:p>
            <a:r>
              <a:rPr lang="en-US" sz="1400" i="1" dirty="0">
                <a:latin typeface="Calibri" panose="020F0502020204030204" pitchFamily="34" charset="0"/>
                <a:ea typeface="Times New Roman" panose="02020603050405020304" pitchFamily="18" charset="0"/>
                <a:cs typeface="Calibri" panose="020F0502020204030204" pitchFamily="34" charset="0"/>
              </a:rPr>
              <a:t>Sources:</a:t>
            </a:r>
            <a:r>
              <a:rPr lang="en-US" sz="1400" dirty="0">
                <a:latin typeface="Calibri" panose="020F0502020204030204" pitchFamily="34" charset="0"/>
                <a:ea typeface="Times New Roman" panose="02020603050405020304" pitchFamily="18" charset="0"/>
                <a:cs typeface="Calibri" panose="020F0502020204030204" pitchFamily="34" charset="0"/>
              </a:rPr>
              <a:t> 1966 from Harris Poll; 1973–2022, General Social Surveys</a:t>
            </a:r>
            <a:r>
              <a:rPr lang="en-US" sz="1400" dirty="0">
                <a:latin typeface="Times New Roman" panose="02020603050405020304" pitchFamily="18" charset="0"/>
                <a:ea typeface="Times New Roman" panose="02020603050405020304" pitchFamily="18" charset="0"/>
                <a:cs typeface="ITC Berkeley Oldstyle Std Bk"/>
              </a:rPr>
              <a:t>.</a:t>
            </a:r>
            <a:endParaRPr lang="en-US" sz="1400" dirty="0"/>
          </a:p>
        </p:txBody>
      </p:sp>
      <p:sp>
        <p:nvSpPr>
          <p:cNvPr id="2" name="TextBox 1">
            <a:extLst>
              <a:ext uri="{FF2B5EF4-FFF2-40B4-BE49-F238E27FC236}">
                <a16:creationId xmlns:a16="http://schemas.microsoft.com/office/drawing/2014/main" id="{BA6940D4-47B0-CB1F-C250-C2C435A5D00E}"/>
              </a:ext>
            </a:extLst>
          </p:cNvPr>
          <p:cNvSpPr txBox="1"/>
          <p:nvPr/>
        </p:nvSpPr>
        <p:spPr>
          <a:xfrm>
            <a:off x="1295399" y="920149"/>
            <a:ext cx="7238999" cy="400110"/>
          </a:xfrm>
          <a:prstGeom prst="rect">
            <a:avLst/>
          </a:prstGeom>
          <a:solidFill>
            <a:schemeClr val="accent1">
              <a:lumMod val="20000"/>
              <a:lumOff val="80000"/>
            </a:schemeClr>
          </a:solidFill>
        </p:spPr>
        <p:txBody>
          <a:bodyPr wrap="square" rtlCol="0">
            <a:spAutoFit/>
          </a:bodyPr>
          <a:lstStyle/>
          <a:p>
            <a:pPr algn="ctr"/>
            <a:r>
              <a:rPr lang="en-US" sz="2000" dirty="0">
                <a:latin typeface="+mn-lt"/>
              </a:rPr>
              <a:t>Average confidence in institutions has decreased since the 1960s</a:t>
            </a:r>
          </a:p>
        </p:txBody>
      </p:sp>
      <p:sp>
        <p:nvSpPr>
          <p:cNvPr id="3" name="Slide Number Placeholder 2">
            <a:extLst>
              <a:ext uri="{FF2B5EF4-FFF2-40B4-BE49-F238E27FC236}">
                <a16:creationId xmlns:a16="http://schemas.microsoft.com/office/drawing/2014/main" id="{B87E4604-2529-5C4F-B6EB-D938354DA1DF}"/>
              </a:ext>
            </a:extLst>
          </p:cNvPr>
          <p:cNvSpPr>
            <a:spLocks noGrp="1"/>
          </p:cNvSpPr>
          <p:nvPr>
            <p:ph type="sldNum" sz="quarter" idx="12"/>
          </p:nvPr>
        </p:nvSpPr>
        <p:spPr/>
        <p:txBody>
          <a:bodyPr/>
          <a:lstStyle/>
          <a:p>
            <a:pPr>
              <a:defRPr/>
            </a:pPr>
            <a:fld id="{6C784F91-5DCE-437B-8546-1D628699728B}" type="slidenum">
              <a:rPr lang="en-US" altLang="en-US" smtClean="0"/>
              <a:pPr>
                <a:defRPr/>
              </a:pPr>
              <a:t>10</a:t>
            </a:fld>
            <a:endParaRPr lang="en-US" altLang="en-US"/>
          </a:p>
        </p:txBody>
      </p:sp>
    </p:spTree>
    <p:extLst>
      <p:ext uri="{BB962C8B-B14F-4D97-AF65-F5344CB8AC3E}">
        <p14:creationId xmlns:p14="http://schemas.microsoft.com/office/powerpoint/2010/main" val="4002450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533400" y="125081"/>
            <a:ext cx="7772400" cy="523220"/>
          </a:xfrm>
          <a:prstGeom prst="rect">
            <a:avLst/>
          </a:prstGeom>
          <a:noFill/>
          <a:ln w="28575">
            <a:solidFill>
              <a:srgbClr val="0070C0"/>
            </a:solidFill>
          </a:ln>
          <a:effectLst/>
        </p:spPr>
        <p:txBody>
          <a:bodyPr anchor="ctr">
            <a:spAutoFit/>
          </a:bodyPr>
          <a:lstStyle>
            <a:lvl1pPr indent="228600">
              <a:defRPr>
                <a:solidFill>
                  <a:schemeClr val="tx1"/>
                </a:solidFill>
                <a:latin typeface="Calibri" panose="020F0502020204030204" pitchFamily="34" charset="0"/>
              </a:defRPr>
            </a:lvl1pPr>
            <a:lvl2pPr>
              <a:defRPr>
                <a:solidFill>
                  <a:schemeClr val="tx1"/>
                </a:solidFill>
                <a:latin typeface="Calibri" panose="020F0502020204030204" pitchFamily="34" charset="0"/>
              </a:defRPr>
            </a:lvl2pPr>
            <a:lvl3pPr>
              <a:defRPr>
                <a:solidFill>
                  <a:schemeClr val="tx1"/>
                </a:solidFill>
                <a:latin typeface="Calibri" panose="020F0502020204030204" pitchFamily="34" charset="0"/>
              </a:defRPr>
            </a:lvl3pPr>
            <a:lvl4pPr>
              <a:defRPr>
                <a:solidFill>
                  <a:schemeClr val="tx1"/>
                </a:solidFill>
                <a:latin typeface="Calibri" panose="020F0502020204030204" pitchFamily="34" charset="0"/>
              </a:defRPr>
            </a:lvl4pPr>
            <a:lvl5pPr>
              <a:defRPr>
                <a:solidFill>
                  <a:schemeClr val="tx1"/>
                </a:solidFill>
                <a:latin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2800" dirty="0">
                <a:solidFill>
                  <a:srgbClr val="C00000"/>
                </a:solidFill>
                <a:ea typeface="Times New Roman" panose="02020603050405020304" pitchFamily="18" charset="0"/>
                <a:cs typeface="ITC Berkeley Oldstyle Std Bk" charset="0"/>
              </a:rPr>
              <a:t>Confidence in Institutions Across Nations</a:t>
            </a:r>
            <a:endParaRPr lang="en-US" altLang="en-US" sz="2800" dirty="0"/>
          </a:p>
        </p:txBody>
      </p:sp>
      <p:sp>
        <p:nvSpPr>
          <p:cNvPr id="4" name="Rectangle 3"/>
          <p:cNvSpPr/>
          <p:nvPr/>
        </p:nvSpPr>
        <p:spPr>
          <a:xfrm>
            <a:off x="822690" y="5638800"/>
            <a:ext cx="1615710" cy="738664"/>
          </a:xfrm>
          <a:prstGeom prst="rect">
            <a:avLst/>
          </a:prstGeom>
        </p:spPr>
        <p:txBody>
          <a:bodyPr wrap="square">
            <a:spAutoFit/>
          </a:bodyPr>
          <a:lstStyle/>
          <a:p>
            <a:r>
              <a:rPr lang="en-US" sz="1400" i="1" dirty="0">
                <a:solidFill>
                  <a:srgbClr val="000000"/>
                </a:solidFill>
                <a:latin typeface="Calibri" panose="020F0502020204030204" pitchFamily="34" charset="0"/>
                <a:ea typeface="Times New Roman" panose="02020603050405020304" pitchFamily="18" charset="0"/>
                <a:cs typeface="Calibri" panose="020F0502020204030204" pitchFamily="34" charset="0"/>
              </a:rPr>
              <a:t>Source:</a:t>
            </a:r>
            <a:r>
              <a:rPr lang="en-US"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2017–20 World Values Survey</a:t>
            </a:r>
            <a:r>
              <a:rPr lang="en-US" sz="1400" dirty="0">
                <a:solidFill>
                  <a:srgbClr val="000000"/>
                </a:solidFill>
                <a:latin typeface="Times New Roman" panose="02020603050405020304" pitchFamily="18" charset="0"/>
                <a:ea typeface="Times New Roman" panose="02020603050405020304" pitchFamily="18" charset="0"/>
                <a:cs typeface="ITC Berkeley Oldstyle Std Bk"/>
              </a:rPr>
              <a:t>.</a:t>
            </a:r>
            <a:endParaRPr lang="en-US" sz="1400" dirty="0"/>
          </a:p>
        </p:txBody>
      </p:sp>
      <p:sp>
        <p:nvSpPr>
          <p:cNvPr id="5" name="TextBox 4">
            <a:extLst>
              <a:ext uri="{FF2B5EF4-FFF2-40B4-BE49-F238E27FC236}">
                <a16:creationId xmlns:a16="http://schemas.microsoft.com/office/drawing/2014/main" id="{756A361C-7C00-E979-4E3A-F2ADC1FD71F5}"/>
              </a:ext>
            </a:extLst>
          </p:cNvPr>
          <p:cNvSpPr txBox="1"/>
          <p:nvPr/>
        </p:nvSpPr>
        <p:spPr>
          <a:xfrm>
            <a:off x="838200" y="1295400"/>
            <a:ext cx="1676400" cy="2862322"/>
          </a:xfrm>
          <a:prstGeom prst="rect">
            <a:avLst/>
          </a:prstGeom>
          <a:solidFill>
            <a:schemeClr val="accent1">
              <a:lumMod val="20000"/>
              <a:lumOff val="80000"/>
            </a:schemeClr>
          </a:solidFill>
        </p:spPr>
        <p:txBody>
          <a:bodyPr wrap="square" rtlCol="0">
            <a:spAutoFit/>
          </a:bodyPr>
          <a:lstStyle/>
          <a:p>
            <a:r>
              <a:rPr lang="en-US" sz="2000" dirty="0">
                <a:latin typeface="+mn-lt"/>
              </a:rPr>
              <a:t>Confidence in political institutions is low in all four nations, especially toward political parties.</a:t>
            </a:r>
          </a:p>
        </p:txBody>
      </p:sp>
      <p:pic>
        <p:nvPicPr>
          <p:cNvPr id="7" name="Picture 6">
            <a:extLst>
              <a:ext uri="{FF2B5EF4-FFF2-40B4-BE49-F238E27FC236}">
                <a16:creationId xmlns:a16="http://schemas.microsoft.com/office/drawing/2014/main" id="{CF9EDF33-41A9-5894-C8A9-DC710CAC44F8}"/>
              </a:ext>
            </a:extLst>
          </p:cNvPr>
          <p:cNvPicPr>
            <a:picLocks noChangeAspect="1"/>
          </p:cNvPicPr>
          <p:nvPr/>
        </p:nvPicPr>
        <p:blipFill>
          <a:blip r:embed="rId2"/>
          <a:stretch>
            <a:fillRect/>
          </a:stretch>
        </p:blipFill>
        <p:spPr>
          <a:xfrm>
            <a:off x="3075063" y="718355"/>
            <a:ext cx="5230737" cy="5937296"/>
          </a:xfrm>
          <a:prstGeom prst="rect">
            <a:avLst/>
          </a:prstGeom>
        </p:spPr>
      </p:pic>
      <p:sp>
        <p:nvSpPr>
          <p:cNvPr id="2" name="Slide Number Placeholder 1">
            <a:extLst>
              <a:ext uri="{FF2B5EF4-FFF2-40B4-BE49-F238E27FC236}">
                <a16:creationId xmlns:a16="http://schemas.microsoft.com/office/drawing/2014/main" id="{B92362FE-B70B-2E43-8047-3523891C4C44}"/>
              </a:ext>
            </a:extLst>
          </p:cNvPr>
          <p:cNvSpPr>
            <a:spLocks noGrp="1"/>
          </p:cNvSpPr>
          <p:nvPr>
            <p:ph type="sldNum" sz="quarter" idx="12"/>
          </p:nvPr>
        </p:nvSpPr>
        <p:spPr/>
        <p:txBody>
          <a:bodyPr/>
          <a:lstStyle/>
          <a:p>
            <a:pPr>
              <a:defRPr/>
            </a:pPr>
            <a:fld id="{6C784F91-5DCE-437B-8546-1D628699728B}" type="slidenum">
              <a:rPr lang="en-US" altLang="en-US" smtClean="0"/>
              <a:pPr>
                <a:defRPr/>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descr="Rectangle: Click to edit Master text styles&#10;Second level&#10;Third level&#10;Fourth level&#10;Fifth level"/>
          <p:cNvSpPr txBox="1">
            <a:spLocks noChangeArrowheads="1"/>
          </p:cNvSpPr>
          <p:nvPr/>
        </p:nvSpPr>
        <p:spPr>
          <a:xfrm>
            <a:off x="1447800" y="1295400"/>
            <a:ext cx="6858000" cy="4572000"/>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Clr>
                <a:schemeClr val="accent2"/>
              </a:buClr>
              <a:buFont typeface="Monotype Sorts" pitchFamily="2" charset="2"/>
              <a:buChar char="u"/>
            </a:pPr>
            <a:r>
              <a:rPr lang="en-US" altLang="en-US" sz="2400" b="1" dirty="0">
                <a:solidFill>
                  <a:srgbClr val="FF9900"/>
                </a:solidFill>
                <a:effectLst>
                  <a:outerShdw blurRad="38100" dist="38100" dir="2700000" algn="tl">
                    <a:srgbClr val="C0C0C0"/>
                  </a:outerShdw>
                </a:effectLst>
              </a:rPr>
              <a:t> </a:t>
            </a:r>
            <a:r>
              <a:rPr lang="en-US" altLang="en-US" sz="2400" dirty="0"/>
              <a:t>Lower Compliance (tax evasion, rule-breaking)</a:t>
            </a:r>
          </a:p>
          <a:p>
            <a:pPr>
              <a:lnSpc>
                <a:spcPct val="150000"/>
              </a:lnSpc>
              <a:buClr>
                <a:schemeClr val="accent2"/>
              </a:buClr>
              <a:buFont typeface="Monotype Sorts" pitchFamily="2" charset="2"/>
              <a:buChar char="u"/>
            </a:pPr>
            <a:r>
              <a:rPr lang="en-US" altLang="en-US" sz="2400" dirty="0"/>
              <a:t> Less Volunteering (</a:t>
            </a:r>
            <a:r>
              <a:rPr lang="en-US" altLang="en-US" sz="2400" dirty="0" err="1"/>
              <a:t>e.g</a:t>
            </a:r>
            <a:r>
              <a:rPr lang="en-US" altLang="en-US" sz="2400" dirty="0"/>
              <a:t>, census, civic groups, juries)</a:t>
            </a:r>
          </a:p>
          <a:p>
            <a:pPr>
              <a:lnSpc>
                <a:spcPct val="150000"/>
              </a:lnSpc>
              <a:buClr>
                <a:schemeClr val="accent2"/>
              </a:buClr>
              <a:buFont typeface="Monotype Sorts" pitchFamily="2" charset="2"/>
              <a:buChar char="u"/>
            </a:pPr>
            <a:r>
              <a:rPr lang="en-US" altLang="en-US" sz="2400" dirty="0"/>
              <a:t> Decreased Electoral Participation</a:t>
            </a:r>
          </a:p>
          <a:p>
            <a:pPr>
              <a:lnSpc>
                <a:spcPct val="150000"/>
              </a:lnSpc>
              <a:buClr>
                <a:schemeClr val="accent2"/>
              </a:buClr>
              <a:buFont typeface="Monotype Sorts" pitchFamily="2" charset="2"/>
              <a:buChar char="u"/>
            </a:pPr>
            <a:r>
              <a:rPr lang="en-US" altLang="en-US" sz="2400" dirty="0"/>
              <a:t> Increased Protest/Direct Action</a:t>
            </a:r>
          </a:p>
          <a:p>
            <a:pPr>
              <a:lnSpc>
                <a:spcPct val="150000"/>
              </a:lnSpc>
              <a:buClr>
                <a:schemeClr val="accent2"/>
              </a:buClr>
              <a:buFont typeface="Monotype Sorts" pitchFamily="2" charset="2"/>
              <a:buChar char="u"/>
            </a:pPr>
            <a:r>
              <a:rPr lang="en-US" altLang="en-US" sz="2400" dirty="0"/>
              <a:t> Information Heuristic (protest votes)</a:t>
            </a:r>
          </a:p>
          <a:p>
            <a:pPr>
              <a:lnSpc>
                <a:spcPct val="150000"/>
              </a:lnSpc>
              <a:buClr>
                <a:schemeClr val="accent2"/>
              </a:buClr>
              <a:buFont typeface="Monotype Sorts" pitchFamily="2" charset="2"/>
              <a:buChar char="u"/>
            </a:pPr>
            <a:r>
              <a:rPr lang="en-US" altLang="en-US" sz="2400" dirty="0"/>
              <a:t> Pressures for Institutional Change</a:t>
            </a:r>
          </a:p>
        </p:txBody>
      </p:sp>
      <p:sp>
        <p:nvSpPr>
          <p:cNvPr id="3" name="Rectangle 2"/>
          <p:cNvSpPr txBox="1">
            <a:spLocks noChangeArrowheads="1"/>
          </p:cNvSpPr>
          <p:nvPr/>
        </p:nvSpPr>
        <p:spPr>
          <a:xfrm>
            <a:off x="1524000" y="304800"/>
            <a:ext cx="6248400" cy="685800"/>
          </a:xfrm>
          <a:prstGeom prst="rect">
            <a:avLst/>
          </a:prstGeom>
          <a:ln w="28575">
            <a:solidFill>
              <a:srgbClr val="0070C0"/>
            </a:solidFill>
          </a:ln>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r>
              <a:rPr lang="en-US" altLang="en-US" sz="2800" dirty="0">
                <a:solidFill>
                  <a:schemeClr val="accent2"/>
                </a:solidFill>
                <a:latin typeface="Arial" panose="020B0604020202020204" pitchFamily="34" charset="0"/>
              </a:rPr>
              <a:t>  </a:t>
            </a:r>
            <a:r>
              <a:rPr lang="en-US" altLang="en-US" sz="2800" dirty="0">
                <a:solidFill>
                  <a:srgbClr val="C00000"/>
                </a:solidFill>
                <a:latin typeface="+mn-lt"/>
              </a:rPr>
              <a:t>Consequences of Dissatisfied Citizens</a:t>
            </a:r>
          </a:p>
        </p:txBody>
      </p:sp>
      <p:sp>
        <p:nvSpPr>
          <p:cNvPr id="4" name="Slide Number Placeholder 3">
            <a:extLst>
              <a:ext uri="{FF2B5EF4-FFF2-40B4-BE49-F238E27FC236}">
                <a16:creationId xmlns:a16="http://schemas.microsoft.com/office/drawing/2014/main" id="{19450DE9-76A7-093F-6A29-13EB1CA63D4B}"/>
              </a:ext>
            </a:extLst>
          </p:cNvPr>
          <p:cNvSpPr>
            <a:spLocks noGrp="1"/>
          </p:cNvSpPr>
          <p:nvPr>
            <p:ph type="sldNum" sz="quarter" idx="12"/>
          </p:nvPr>
        </p:nvSpPr>
        <p:spPr/>
        <p:txBody>
          <a:bodyPr/>
          <a:lstStyle/>
          <a:p>
            <a:pPr>
              <a:defRPr/>
            </a:pPr>
            <a:fld id="{6C784F91-5DCE-437B-8546-1D628699728B}" type="slidenum">
              <a:rPr lang="en-US" altLang="en-US" smtClean="0"/>
              <a:pPr>
                <a:defRPr/>
              </a:pPr>
              <a:t>12</a:t>
            </a:fld>
            <a:endParaRPr lang="en-US" altLang="en-US"/>
          </a:p>
        </p:txBody>
      </p:sp>
    </p:spTree>
    <p:extLst>
      <p:ext uri="{BB962C8B-B14F-4D97-AF65-F5344CB8AC3E}">
        <p14:creationId xmlns:p14="http://schemas.microsoft.com/office/powerpoint/2010/main" val="1873963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12B7467-4CC2-1EC6-7DCE-E0088374347C}"/>
              </a:ext>
            </a:extLst>
          </p:cNvPr>
          <p:cNvSpPr txBox="1"/>
          <p:nvPr/>
        </p:nvSpPr>
        <p:spPr>
          <a:xfrm>
            <a:off x="1543050" y="237798"/>
            <a:ext cx="6400800" cy="523220"/>
          </a:xfrm>
          <a:prstGeom prst="rect">
            <a:avLst/>
          </a:prstGeom>
          <a:solidFill>
            <a:schemeClr val="bg1"/>
          </a:solidFill>
          <a:ln w="28575">
            <a:solidFill>
              <a:srgbClr val="0070C0"/>
            </a:solidFill>
          </a:ln>
        </p:spPr>
        <p:txBody>
          <a:bodyPr wrap="square" rtlCol="0">
            <a:spAutoFit/>
          </a:bodyPr>
          <a:lstStyle/>
          <a:p>
            <a:r>
              <a:rPr lang="en-US" sz="2800" dirty="0">
                <a:solidFill>
                  <a:srgbClr val="C00000"/>
                </a:solidFill>
                <a:latin typeface="+mn-lt"/>
              </a:rPr>
              <a:t>Faith in Democracy – Is the Sky Falling?</a:t>
            </a:r>
          </a:p>
        </p:txBody>
      </p:sp>
      <p:sp>
        <p:nvSpPr>
          <p:cNvPr id="3" name="TextBox 2">
            <a:extLst>
              <a:ext uri="{FF2B5EF4-FFF2-40B4-BE49-F238E27FC236}">
                <a16:creationId xmlns:a16="http://schemas.microsoft.com/office/drawing/2014/main" id="{542C3A4D-54D6-3D2F-E57B-70111D6FF977}"/>
              </a:ext>
            </a:extLst>
          </p:cNvPr>
          <p:cNvSpPr txBox="1"/>
          <p:nvPr/>
        </p:nvSpPr>
        <p:spPr>
          <a:xfrm>
            <a:off x="1447800" y="958602"/>
            <a:ext cx="6934200" cy="1015663"/>
          </a:xfrm>
          <a:prstGeom prst="rect">
            <a:avLst/>
          </a:prstGeom>
          <a:noFill/>
        </p:spPr>
        <p:txBody>
          <a:bodyPr wrap="square" rtlCol="0">
            <a:spAutoFit/>
          </a:bodyPr>
          <a:lstStyle/>
          <a:p>
            <a:r>
              <a:rPr lang="en-US" sz="2000" dirty="0">
                <a:latin typeface="+mn-lt"/>
              </a:rPr>
              <a:t>“Democracy is worth dying for, because it's the most deeply honorable form of government ever devised by man.”</a:t>
            </a:r>
          </a:p>
          <a:p>
            <a:r>
              <a:rPr lang="en-US" sz="2000" dirty="0">
                <a:latin typeface="+mn-lt"/>
              </a:rPr>
              <a:t>   </a:t>
            </a:r>
            <a:r>
              <a:rPr lang="en-US" sz="2000" dirty="0">
                <a:solidFill>
                  <a:schemeClr val="bg1">
                    <a:lumMod val="50000"/>
                  </a:schemeClr>
                </a:solidFill>
                <a:latin typeface="+mn-lt"/>
              </a:rPr>
              <a:t>President Ronald Reagan, 1984</a:t>
            </a:r>
          </a:p>
        </p:txBody>
      </p:sp>
      <p:sp>
        <p:nvSpPr>
          <p:cNvPr id="4" name="TextBox 3">
            <a:extLst>
              <a:ext uri="{FF2B5EF4-FFF2-40B4-BE49-F238E27FC236}">
                <a16:creationId xmlns:a16="http://schemas.microsoft.com/office/drawing/2014/main" id="{FEE848BD-C1C4-4C87-55CA-4036E3A42559}"/>
              </a:ext>
            </a:extLst>
          </p:cNvPr>
          <p:cNvSpPr txBox="1"/>
          <p:nvPr/>
        </p:nvSpPr>
        <p:spPr>
          <a:xfrm>
            <a:off x="1447800" y="2057400"/>
            <a:ext cx="6496050" cy="1631216"/>
          </a:xfrm>
          <a:prstGeom prst="rect">
            <a:avLst/>
          </a:prstGeom>
          <a:noFill/>
        </p:spPr>
        <p:txBody>
          <a:bodyPr wrap="square" rtlCol="0">
            <a:spAutoFit/>
          </a:bodyPr>
          <a:lstStyle/>
          <a:p>
            <a:r>
              <a:rPr lang="en-US" sz="2000" dirty="0">
                <a:latin typeface="+mn-lt"/>
              </a:rPr>
              <a:t>“Many forms of Government have been tried, and will be tried in this world of sin and woe. What is amazing, is that despite all the conflict, our experiment in democracy has worked better than any form of government on earth.”</a:t>
            </a:r>
          </a:p>
          <a:p>
            <a:r>
              <a:rPr lang="en-US" sz="2000" dirty="0">
                <a:latin typeface="+mn-lt"/>
              </a:rPr>
              <a:t>    </a:t>
            </a:r>
            <a:r>
              <a:rPr lang="en-US" sz="2000" dirty="0">
                <a:solidFill>
                  <a:schemeClr val="bg1">
                    <a:lumMod val="50000"/>
                  </a:schemeClr>
                </a:solidFill>
                <a:latin typeface="+mn-lt"/>
              </a:rPr>
              <a:t>President Barack Obama, 2009</a:t>
            </a:r>
          </a:p>
        </p:txBody>
      </p:sp>
      <p:sp>
        <p:nvSpPr>
          <p:cNvPr id="5" name="TextBox 4">
            <a:extLst>
              <a:ext uri="{FF2B5EF4-FFF2-40B4-BE49-F238E27FC236}">
                <a16:creationId xmlns:a16="http://schemas.microsoft.com/office/drawing/2014/main" id="{39DD0FFD-6159-15E1-2E7A-AD0EEEF18BC0}"/>
              </a:ext>
            </a:extLst>
          </p:cNvPr>
          <p:cNvSpPr txBox="1"/>
          <p:nvPr/>
        </p:nvSpPr>
        <p:spPr>
          <a:xfrm>
            <a:off x="1447800" y="4495800"/>
            <a:ext cx="6819900" cy="1938992"/>
          </a:xfrm>
          <a:prstGeom prst="rect">
            <a:avLst/>
          </a:prstGeom>
          <a:noFill/>
        </p:spPr>
        <p:txBody>
          <a:bodyPr wrap="square" rtlCol="0">
            <a:spAutoFit/>
          </a:bodyPr>
          <a:lstStyle/>
          <a:p>
            <a:r>
              <a:rPr lang="en-US" sz="2000" dirty="0">
                <a:latin typeface="+mn-lt"/>
              </a:rPr>
              <a:t>“While the overwhelming majority of Americans support democracy, there is a reason to be concerned, as support for democracy in the U.S. and rejection of authoritarian options is weaker than in many of our peer democracies around the world.”</a:t>
            </a:r>
          </a:p>
          <a:p>
            <a:r>
              <a:rPr lang="en-US" sz="2000" dirty="0">
                <a:latin typeface="+mn-lt"/>
              </a:rPr>
              <a:t>    </a:t>
            </a:r>
            <a:r>
              <a:rPr lang="en-US" sz="2000" dirty="0">
                <a:solidFill>
                  <a:schemeClr val="bg1">
                    <a:lumMod val="50000"/>
                  </a:schemeClr>
                </a:solidFill>
                <a:latin typeface="+mn-lt"/>
              </a:rPr>
              <a:t>Larry Diamond, Hoover Institution, 2018</a:t>
            </a:r>
          </a:p>
        </p:txBody>
      </p:sp>
      <p:sp>
        <p:nvSpPr>
          <p:cNvPr id="6" name="TextBox 5">
            <a:extLst>
              <a:ext uri="{FF2B5EF4-FFF2-40B4-BE49-F238E27FC236}">
                <a16:creationId xmlns:a16="http://schemas.microsoft.com/office/drawing/2014/main" id="{CC714A44-CC99-905E-F14F-1B15B96BF335}"/>
              </a:ext>
            </a:extLst>
          </p:cNvPr>
          <p:cNvSpPr txBox="1"/>
          <p:nvPr/>
        </p:nvSpPr>
        <p:spPr>
          <a:xfrm>
            <a:off x="3124200" y="3962400"/>
            <a:ext cx="2819400" cy="461665"/>
          </a:xfrm>
          <a:prstGeom prst="rect">
            <a:avLst/>
          </a:prstGeom>
          <a:noFill/>
        </p:spPr>
        <p:txBody>
          <a:bodyPr wrap="square" rtlCol="0">
            <a:spAutoFit/>
          </a:bodyPr>
          <a:lstStyle/>
          <a:p>
            <a:pPr algn="ctr"/>
            <a:r>
              <a:rPr lang="en-US" sz="2400" dirty="0">
                <a:solidFill>
                  <a:srgbClr val="C00000"/>
                </a:solidFill>
                <a:latin typeface="+mn-lt"/>
              </a:rPr>
              <a:t>However</a:t>
            </a:r>
          </a:p>
        </p:txBody>
      </p:sp>
      <p:sp>
        <p:nvSpPr>
          <p:cNvPr id="7" name="Slide Number Placeholder 6">
            <a:extLst>
              <a:ext uri="{FF2B5EF4-FFF2-40B4-BE49-F238E27FC236}">
                <a16:creationId xmlns:a16="http://schemas.microsoft.com/office/drawing/2014/main" id="{450F50F2-6CD4-1553-0304-780CAB3376E8}"/>
              </a:ext>
            </a:extLst>
          </p:cNvPr>
          <p:cNvSpPr>
            <a:spLocks noGrp="1"/>
          </p:cNvSpPr>
          <p:nvPr>
            <p:ph type="sldNum" sz="quarter" idx="12"/>
          </p:nvPr>
        </p:nvSpPr>
        <p:spPr/>
        <p:txBody>
          <a:bodyPr/>
          <a:lstStyle/>
          <a:p>
            <a:pPr>
              <a:defRPr/>
            </a:pPr>
            <a:fld id="{6C784F91-5DCE-437B-8546-1D628699728B}" type="slidenum">
              <a:rPr lang="en-US" altLang="en-US" smtClean="0"/>
              <a:pPr>
                <a:defRPr/>
              </a:pPr>
              <a:t>13</a:t>
            </a:fld>
            <a:endParaRPr lang="en-US" altLang="en-US"/>
          </a:p>
        </p:txBody>
      </p:sp>
    </p:spTree>
    <p:extLst>
      <p:ext uri="{BB962C8B-B14F-4D97-AF65-F5344CB8AC3E}">
        <p14:creationId xmlns:p14="http://schemas.microsoft.com/office/powerpoint/2010/main" val="2266941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228600"/>
            <a:ext cx="6477000" cy="523220"/>
          </a:xfrm>
          <a:prstGeom prst="rect">
            <a:avLst/>
          </a:prstGeom>
          <a:noFill/>
          <a:ln w="28575">
            <a:solidFill>
              <a:srgbClr val="0070C0"/>
            </a:solidFill>
          </a:ln>
        </p:spPr>
        <p:txBody>
          <a:bodyPr wrap="square">
            <a:spAutoFit/>
          </a:bodyPr>
          <a:lstStyle/>
          <a:p>
            <a:pPr algn="ctr">
              <a:defRPr/>
            </a:pPr>
            <a:r>
              <a:rPr lang="en-US" sz="2800" dirty="0">
                <a:solidFill>
                  <a:srgbClr val="C00000"/>
                </a:solidFill>
                <a:latin typeface="+mn-lt"/>
              </a:rPr>
              <a:t>Regime Preferences</a:t>
            </a:r>
          </a:p>
        </p:txBody>
      </p:sp>
      <p:sp>
        <p:nvSpPr>
          <p:cNvPr id="5" name="TextBox 4"/>
          <p:cNvSpPr txBox="1"/>
          <p:nvPr/>
        </p:nvSpPr>
        <p:spPr>
          <a:xfrm>
            <a:off x="1600200" y="899500"/>
            <a:ext cx="6477000" cy="3816429"/>
          </a:xfrm>
          <a:prstGeom prst="rect">
            <a:avLst/>
          </a:prstGeom>
          <a:noFill/>
        </p:spPr>
        <p:txBody>
          <a:bodyPr wrap="square" rtlCol="0">
            <a:spAutoFit/>
          </a:bodyPr>
          <a:lstStyle/>
          <a:p>
            <a:pPr algn="ctr"/>
            <a:r>
              <a:rPr lang="en-US" sz="2200" dirty="0">
                <a:solidFill>
                  <a:srgbClr val="C00000"/>
                </a:solidFill>
                <a:latin typeface="+mn-lt"/>
              </a:rPr>
              <a:t>How would you answer the following question:</a:t>
            </a:r>
          </a:p>
          <a:p>
            <a:endParaRPr lang="en-US" sz="2200" b="1" dirty="0">
              <a:latin typeface="+mn-lt"/>
            </a:endParaRPr>
          </a:p>
          <a:p>
            <a:r>
              <a:rPr lang="en-US" sz="2200" dirty="0">
                <a:latin typeface="+mn-lt"/>
              </a:rPr>
              <a:t>I'm going to describe various types of political systems and ask what you think about each as a way of governing this country. For each one, would you say it is a </a:t>
            </a:r>
          </a:p>
          <a:p>
            <a:pPr marL="342900" indent="-342900">
              <a:buFont typeface="Arial" panose="020B0604020202020204" pitchFamily="34" charset="0"/>
              <a:buChar char="•"/>
            </a:pPr>
            <a:r>
              <a:rPr lang="en-US" sz="2200" dirty="0">
                <a:solidFill>
                  <a:srgbClr val="0070C0"/>
                </a:solidFill>
                <a:latin typeface="+mn-lt"/>
              </a:rPr>
              <a:t>very good, </a:t>
            </a:r>
          </a:p>
          <a:p>
            <a:pPr marL="342900" indent="-342900">
              <a:buFont typeface="Arial" panose="020B0604020202020204" pitchFamily="34" charset="0"/>
              <a:buChar char="•"/>
            </a:pPr>
            <a:r>
              <a:rPr lang="en-US" sz="2200" dirty="0">
                <a:solidFill>
                  <a:srgbClr val="0070C0"/>
                </a:solidFill>
                <a:latin typeface="+mn-lt"/>
              </a:rPr>
              <a:t>fairly good, </a:t>
            </a:r>
          </a:p>
          <a:p>
            <a:pPr marL="342900" indent="-342900">
              <a:buFont typeface="Arial" panose="020B0604020202020204" pitchFamily="34" charset="0"/>
              <a:buChar char="•"/>
            </a:pPr>
            <a:r>
              <a:rPr lang="en-US" sz="2200" dirty="0">
                <a:solidFill>
                  <a:srgbClr val="0070C0"/>
                </a:solidFill>
                <a:latin typeface="+mn-lt"/>
              </a:rPr>
              <a:t>fairly bad, or</a:t>
            </a:r>
          </a:p>
          <a:p>
            <a:pPr marL="342900" indent="-342900">
              <a:buFont typeface="Arial" panose="020B0604020202020204" pitchFamily="34" charset="0"/>
              <a:buChar char="•"/>
            </a:pPr>
            <a:r>
              <a:rPr lang="en-US" sz="2200" dirty="0">
                <a:solidFill>
                  <a:srgbClr val="0070C0"/>
                </a:solidFill>
                <a:latin typeface="+mn-lt"/>
              </a:rPr>
              <a:t>very bad way </a:t>
            </a:r>
          </a:p>
          <a:p>
            <a:r>
              <a:rPr lang="en-US" sz="2200" dirty="0">
                <a:latin typeface="+mn-lt"/>
              </a:rPr>
              <a:t>of governing this country? </a:t>
            </a:r>
          </a:p>
        </p:txBody>
      </p:sp>
      <p:sp>
        <p:nvSpPr>
          <p:cNvPr id="3" name="TextBox 2">
            <a:extLst>
              <a:ext uri="{FF2B5EF4-FFF2-40B4-BE49-F238E27FC236}">
                <a16:creationId xmlns:a16="http://schemas.microsoft.com/office/drawing/2014/main" id="{2D9CD2C3-F733-BBD1-4FF1-106887B1265E}"/>
              </a:ext>
            </a:extLst>
          </p:cNvPr>
          <p:cNvSpPr txBox="1"/>
          <p:nvPr/>
        </p:nvSpPr>
        <p:spPr>
          <a:xfrm>
            <a:off x="1600200" y="4953000"/>
            <a:ext cx="6629400" cy="1446550"/>
          </a:xfrm>
          <a:prstGeom prst="rect">
            <a:avLst/>
          </a:prstGeom>
          <a:noFill/>
        </p:spPr>
        <p:txBody>
          <a:bodyPr wrap="square" rtlCol="0">
            <a:spAutoFit/>
          </a:bodyPr>
          <a:lstStyle/>
          <a:p>
            <a:r>
              <a:rPr lang="en-US" sz="2200" dirty="0">
                <a:latin typeface="+mn-lt"/>
              </a:rPr>
              <a:t>A.  Having a democratic political system </a:t>
            </a:r>
            <a:br>
              <a:rPr lang="en-US" sz="2200" dirty="0">
                <a:latin typeface="+mn-lt"/>
              </a:rPr>
            </a:br>
            <a:endParaRPr lang="en-US" sz="2200" dirty="0">
              <a:latin typeface="+mn-lt"/>
            </a:endParaRPr>
          </a:p>
          <a:p>
            <a:r>
              <a:rPr lang="en-US" sz="2200" dirty="0">
                <a:latin typeface="+mn-lt"/>
              </a:rPr>
              <a:t>B.  Having a strong leader who does not have to bother with parliament and elections </a:t>
            </a:r>
          </a:p>
        </p:txBody>
      </p:sp>
      <p:sp>
        <p:nvSpPr>
          <p:cNvPr id="4" name="Slide Number Placeholder 3">
            <a:extLst>
              <a:ext uri="{FF2B5EF4-FFF2-40B4-BE49-F238E27FC236}">
                <a16:creationId xmlns:a16="http://schemas.microsoft.com/office/drawing/2014/main" id="{76D3D838-B48C-E5DB-9004-2D0646D1E52A}"/>
              </a:ext>
            </a:extLst>
          </p:cNvPr>
          <p:cNvSpPr>
            <a:spLocks noGrp="1"/>
          </p:cNvSpPr>
          <p:nvPr>
            <p:ph type="sldNum" sz="quarter" idx="12"/>
          </p:nvPr>
        </p:nvSpPr>
        <p:spPr/>
        <p:txBody>
          <a:bodyPr/>
          <a:lstStyle/>
          <a:p>
            <a:pPr>
              <a:defRPr/>
            </a:pPr>
            <a:fld id="{6C784F91-5DCE-437B-8546-1D628699728B}" type="slidenum">
              <a:rPr lang="en-US" altLang="en-US" smtClean="0"/>
              <a:pPr>
                <a:defRPr/>
              </a:pPr>
              <a:t>14</a:t>
            </a:fld>
            <a:endParaRPr lang="en-US" altLang="en-US"/>
          </a:p>
        </p:txBody>
      </p:sp>
    </p:spTree>
    <p:extLst>
      <p:ext uri="{BB962C8B-B14F-4D97-AF65-F5344CB8AC3E}">
        <p14:creationId xmlns:p14="http://schemas.microsoft.com/office/powerpoint/2010/main" val="670377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483365863"/>
              </p:ext>
            </p:extLst>
          </p:nvPr>
        </p:nvGraphicFramePr>
        <p:xfrm>
          <a:off x="921143" y="1287753"/>
          <a:ext cx="7250801" cy="26241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4"/>
          <p:cNvGraphicFramePr>
            <a:graphicFrameLocks/>
          </p:cNvGraphicFramePr>
          <p:nvPr>
            <p:extLst>
              <p:ext uri="{D42A27DB-BD31-4B8C-83A1-F6EECF244321}">
                <p14:modId xmlns:p14="http://schemas.microsoft.com/office/powerpoint/2010/main" val="3333766069"/>
              </p:ext>
            </p:extLst>
          </p:nvPr>
        </p:nvGraphicFramePr>
        <p:xfrm>
          <a:off x="921143" y="3810000"/>
          <a:ext cx="7358357" cy="3200400"/>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p:cNvSpPr txBox="1"/>
          <p:nvPr/>
        </p:nvSpPr>
        <p:spPr>
          <a:xfrm>
            <a:off x="328402" y="43165"/>
            <a:ext cx="8510798" cy="523220"/>
          </a:xfrm>
          <a:prstGeom prst="rect">
            <a:avLst/>
          </a:prstGeom>
          <a:noFill/>
          <a:ln w="28575">
            <a:solidFill>
              <a:srgbClr val="0070C0"/>
            </a:solidFill>
          </a:ln>
        </p:spPr>
        <p:txBody>
          <a:bodyPr wrap="square">
            <a:spAutoFit/>
          </a:bodyPr>
          <a:lstStyle/>
          <a:p>
            <a:pPr algn="ctr">
              <a:defRPr/>
            </a:pPr>
            <a:r>
              <a:rPr lang="en-US" sz="2800" dirty="0">
                <a:solidFill>
                  <a:srgbClr val="C00000"/>
                </a:solidFill>
                <a:latin typeface="Calibri" panose="020F0502020204030204" pitchFamily="34" charset="0"/>
                <a:cs typeface="Calibri" panose="020F0502020204030204" pitchFamily="34" charset="0"/>
              </a:rPr>
              <a:t>Democracy</a:t>
            </a:r>
            <a:r>
              <a:rPr lang="en-US" sz="280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dirty="0">
                <a:solidFill>
                  <a:srgbClr val="C00000"/>
                </a:solidFill>
                <a:latin typeface="Calibri" panose="020F0502020204030204" pitchFamily="34" charset="0"/>
                <a:cs typeface="Calibri" panose="020F0502020204030204" pitchFamily="34" charset="0"/>
              </a:rPr>
              <a:t>vs Autocracy</a:t>
            </a:r>
          </a:p>
        </p:txBody>
      </p:sp>
      <p:sp>
        <p:nvSpPr>
          <p:cNvPr id="5" name="TextBox 4"/>
          <p:cNvSpPr txBox="1"/>
          <p:nvPr/>
        </p:nvSpPr>
        <p:spPr>
          <a:xfrm>
            <a:off x="6172200" y="6542131"/>
            <a:ext cx="2819400" cy="307777"/>
          </a:xfrm>
          <a:prstGeom prst="rect">
            <a:avLst/>
          </a:prstGeom>
          <a:noFill/>
        </p:spPr>
        <p:txBody>
          <a:bodyPr wrap="square" rtlCol="0">
            <a:spAutoFit/>
          </a:bodyPr>
          <a:lstStyle/>
          <a:p>
            <a:r>
              <a:rPr lang="en-US" sz="1400" i="1" dirty="0">
                <a:latin typeface="+mn-lt"/>
              </a:rPr>
              <a:t>Source</a:t>
            </a:r>
            <a:r>
              <a:rPr lang="en-US" sz="1400" dirty="0">
                <a:latin typeface="+mn-lt"/>
              </a:rPr>
              <a:t>: World Values Survey</a:t>
            </a:r>
          </a:p>
        </p:txBody>
      </p:sp>
      <p:sp>
        <p:nvSpPr>
          <p:cNvPr id="6" name="TextBox 5">
            <a:extLst>
              <a:ext uri="{FF2B5EF4-FFF2-40B4-BE49-F238E27FC236}">
                <a16:creationId xmlns:a16="http://schemas.microsoft.com/office/drawing/2014/main" id="{577354F1-5F59-CEE7-7F48-CA9F3601496E}"/>
              </a:ext>
            </a:extLst>
          </p:cNvPr>
          <p:cNvSpPr txBox="1"/>
          <p:nvPr/>
        </p:nvSpPr>
        <p:spPr>
          <a:xfrm>
            <a:off x="1371600" y="1023361"/>
            <a:ext cx="6858000" cy="369332"/>
          </a:xfrm>
          <a:prstGeom prst="rect">
            <a:avLst/>
          </a:prstGeom>
          <a:noFill/>
        </p:spPr>
        <p:txBody>
          <a:bodyPr wrap="square" rtlCol="0">
            <a:spAutoFit/>
          </a:bodyPr>
          <a:lstStyle/>
          <a:p>
            <a:r>
              <a:rPr lang="en-US" dirty="0">
                <a:latin typeface="+mn-lt"/>
              </a:rPr>
              <a:t>Democracy               Autocracy                 Democracy                Autocracy</a:t>
            </a:r>
          </a:p>
        </p:txBody>
      </p:sp>
      <p:sp>
        <p:nvSpPr>
          <p:cNvPr id="7" name="TextBox 6">
            <a:extLst>
              <a:ext uri="{FF2B5EF4-FFF2-40B4-BE49-F238E27FC236}">
                <a16:creationId xmlns:a16="http://schemas.microsoft.com/office/drawing/2014/main" id="{3DC15832-C726-362A-8220-6E4D85EEA21D}"/>
              </a:ext>
            </a:extLst>
          </p:cNvPr>
          <p:cNvSpPr txBox="1"/>
          <p:nvPr/>
        </p:nvSpPr>
        <p:spPr>
          <a:xfrm>
            <a:off x="328402" y="594818"/>
            <a:ext cx="8533725" cy="400110"/>
          </a:xfrm>
          <a:prstGeom prst="rect">
            <a:avLst/>
          </a:prstGeom>
          <a:solidFill>
            <a:schemeClr val="accent1">
              <a:lumMod val="20000"/>
              <a:lumOff val="80000"/>
            </a:schemeClr>
          </a:solidFill>
        </p:spPr>
        <p:txBody>
          <a:bodyPr wrap="square" rtlCol="0">
            <a:spAutoFit/>
          </a:bodyPr>
          <a:lstStyle/>
          <a:p>
            <a:pPr algn="ctr"/>
            <a:r>
              <a:rPr lang="en-US" sz="2000" dirty="0">
                <a:latin typeface="+mn-lt"/>
              </a:rPr>
              <a:t>Citizens in all four nations clearly prefer democracy over autocratic government</a:t>
            </a:r>
          </a:p>
        </p:txBody>
      </p:sp>
      <p:sp>
        <p:nvSpPr>
          <p:cNvPr id="8" name="Slide Number Placeholder 7">
            <a:extLst>
              <a:ext uri="{FF2B5EF4-FFF2-40B4-BE49-F238E27FC236}">
                <a16:creationId xmlns:a16="http://schemas.microsoft.com/office/drawing/2014/main" id="{7AF4AFF8-C1A0-A8DB-2BA5-C2C6AF5154BC}"/>
              </a:ext>
            </a:extLst>
          </p:cNvPr>
          <p:cNvSpPr>
            <a:spLocks noGrp="1"/>
          </p:cNvSpPr>
          <p:nvPr>
            <p:ph type="sldNum" sz="quarter" idx="12"/>
          </p:nvPr>
        </p:nvSpPr>
        <p:spPr/>
        <p:txBody>
          <a:bodyPr/>
          <a:lstStyle/>
          <a:p>
            <a:pPr>
              <a:defRPr/>
            </a:pPr>
            <a:fld id="{6C784F91-5DCE-437B-8546-1D628699728B}" type="slidenum">
              <a:rPr lang="en-US" altLang="en-US" smtClean="0"/>
              <a:pPr>
                <a:defRPr/>
              </a:pPr>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ChangeAspect="1"/>
          </p:cNvGraphicFramePr>
          <p:nvPr>
            <p:extLst>
              <p:ext uri="{D42A27DB-BD31-4B8C-83A1-F6EECF244321}">
                <p14:modId xmlns:p14="http://schemas.microsoft.com/office/powerpoint/2010/main" val="4278337224"/>
              </p:ext>
            </p:extLst>
          </p:nvPr>
        </p:nvGraphicFramePr>
        <p:xfrm>
          <a:off x="990600" y="1519896"/>
          <a:ext cx="6919411" cy="513701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Box 2"/>
          <p:cNvSpPr txBox="1">
            <a:spLocks noChangeArrowheads="1"/>
          </p:cNvSpPr>
          <p:nvPr/>
        </p:nvSpPr>
        <p:spPr bwMode="auto">
          <a:xfrm>
            <a:off x="2057400" y="1920566"/>
            <a:ext cx="1567727" cy="4230547"/>
          </a:xfrm>
          <a:prstGeom prst="rect">
            <a:avLst/>
          </a:prstGeom>
          <a:solidFill>
            <a:srgbClr val="FFFFFF"/>
          </a:solidFill>
          <a:ln w="9525">
            <a:noFill/>
            <a:miter lim="800000"/>
            <a:headEnd/>
            <a:tailEnd/>
          </a:ln>
        </p:spPr>
        <p:txBody>
          <a:bodyPr/>
          <a:lstStyle/>
          <a:p>
            <a:pPr algn="just">
              <a:lnSpc>
                <a:spcPct val="150000"/>
              </a:lnSpc>
              <a:spcBef>
                <a:spcPts val="0"/>
              </a:spcBef>
              <a:spcAft>
                <a:spcPts val="200"/>
              </a:spcAft>
              <a:defRPr/>
            </a:pPr>
            <a:r>
              <a:rPr lang="en-US" sz="1200" dirty="0">
                <a:latin typeface="Times New Roman" panose="02020603050405020304" pitchFamily="18" charset="0"/>
                <a:ea typeface="Times New Roman" panose="02020603050405020304" pitchFamily="18" charset="0"/>
                <a:cs typeface="ITC Berkeley Oldstyle Std Bk"/>
              </a:rPr>
              <a:t>                     Australia</a:t>
            </a:r>
          </a:p>
          <a:p>
            <a:pPr algn="just">
              <a:lnSpc>
                <a:spcPct val="150000"/>
              </a:lnSpc>
              <a:spcBef>
                <a:spcPts val="0"/>
              </a:spcBef>
              <a:spcAft>
                <a:spcPts val="200"/>
              </a:spcAft>
              <a:defRPr/>
            </a:pPr>
            <a:r>
              <a:rPr lang="en-US" sz="1200" dirty="0">
                <a:latin typeface="Times New Roman" panose="02020603050405020304" pitchFamily="18" charset="0"/>
                <a:ea typeface="Times New Roman" panose="02020603050405020304" pitchFamily="18" charset="0"/>
                <a:cs typeface="ITC Berkeley Oldstyle Std Bk"/>
              </a:rPr>
              <a:t>         </a:t>
            </a:r>
            <a:r>
              <a:rPr lang="en-US" sz="1200" b="1" dirty="0">
                <a:latin typeface="Times New Roman" panose="02020603050405020304" pitchFamily="18" charset="0"/>
                <a:ea typeface="Times New Roman" panose="02020603050405020304" pitchFamily="18" charset="0"/>
                <a:cs typeface="ITC Berkeley Oldstyle Std Bk"/>
              </a:rPr>
              <a:t>          BRITAIN</a:t>
            </a:r>
            <a:endParaRPr lang="en-US" sz="1200" dirty="0">
              <a:latin typeface="Times New Roman" panose="02020603050405020304" pitchFamily="18" charset="0"/>
              <a:ea typeface="Times New Roman" panose="02020603050405020304" pitchFamily="18" charset="0"/>
              <a:cs typeface="ITC Berkeley Oldstyle Std Bk"/>
            </a:endParaRPr>
          </a:p>
          <a:p>
            <a:pPr algn="r">
              <a:lnSpc>
                <a:spcPct val="150000"/>
              </a:lnSpc>
              <a:spcBef>
                <a:spcPts val="0"/>
              </a:spcBef>
              <a:spcAft>
                <a:spcPts val="200"/>
              </a:spcAft>
              <a:defRPr/>
            </a:pPr>
            <a:r>
              <a:rPr lang="en-US" sz="1400" dirty="0">
                <a:latin typeface="Times New Roman" panose="02020603050405020304" pitchFamily="18" charset="0"/>
                <a:ea typeface="Times New Roman" panose="02020603050405020304" pitchFamily="18" charset="0"/>
                <a:cs typeface="ITC Berkeley Oldstyle Std Bk"/>
              </a:rPr>
              <a:t> Canada</a:t>
            </a:r>
          </a:p>
          <a:p>
            <a:pPr algn="r">
              <a:lnSpc>
                <a:spcPct val="150000"/>
              </a:lnSpc>
              <a:spcBef>
                <a:spcPts val="0"/>
              </a:spcBef>
              <a:spcAft>
                <a:spcPts val="200"/>
              </a:spcAft>
              <a:defRPr/>
            </a:pPr>
            <a:r>
              <a:rPr lang="en-US" sz="1200" b="1" dirty="0">
                <a:latin typeface="Times New Roman" panose="02020603050405020304" pitchFamily="18" charset="0"/>
                <a:ea typeface="Times New Roman" panose="02020603050405020304" pitchFamily="18" charset="0"/>
                <a:cs typeface="ITC Berkeley Oldstyle Std Bk"/>
              </a:rPr>
              <a:t>FRANCE</a:t>
            </a:r>
          </a:p>
          <a:p>
            <a:pPr algn="r">
              <a:lnSpc>
                <a:spcPct val="150000"/>
              </a:lnSpc>
              <a:spcBef>
                <a:spcPts val="0"/>
              </a:spcBef>
              <a:spcAft>
                <a:spcPts val="200"/>
              </a:spcAft>
              <a:defRPr/>
            </a:pPr>
            <a:r>
              <a:rPr lang="en-US" sz="1200" b="1" dirty="0">
                <a:latin typeface="Times New Roman" panose="02020603050405020304" pitchFamily="18" charset="0"/>
                <a:ea typeface="Times New Roman" panose="02020603050405020304" pitchFamily="18" charset="0"/>
                <a:cs typeface="ITC Berkeley Oldstyle Std Bk"/>
              </a:rPr>
              <a:t>GERMANY</a:t>
            </a:r>
          </a:p>
          <a:p>
            <a:pPr algn="r">
              <a:lnSpc>
                <a:spcPct val="150000"/>
              </a:lnSpc>
              <a:spcBef>
                <a:spcPts val="0"/>
              </a:spcBef>
              <a:spcAft>
                <a:spcPts val="200"/>
              </a:spcAft>
              <a:defRPr/>
            </a:pPr>
            <a:r>
              <a:rPr lang="en-US" sz="1200" dirty="0">
                <a:latin typeface="Times New Roman" panose="02020603050405020304" pitchFamily="18" charset="0"/>
                <a:ea typeface="Times New Roman" panose="02020603050405020304" pitchFamily="18" charset="0"/>
                <a:cs typeface="ITC Berkeley Oldstyle Std Bk"/>
              </a:rPr>
              <a:t>Greece</a:t>
            </a:r>
          </a:p>
          <a:p>
            <a:pPr algn="r">
              <a:lnSpc>
                <a:spcPct val="150000"/>
              </a:lnSpc>
              <a:spcBef>
                <a:spcPts val="0"/>
              </a:spcBef>
              <a:spcAft>
                <a:spcPts val="200"/>
              </a:spcAft>
              <a:defRPr/>
            </a:pPr>
            <a:r>
              <a:rPr lang="en-US" sz="1200" dirty="0">
                <a:latin typeface="Times New Roman" panose="02020603050405020304" pitchFamily="18" charset="0"/>
                <a:ea typeface="Times New Roman" panose="02020603050405020304" pitchFamily="18" charset="0"/>
                <a:cs typeface="ITC Berkeley Oldstyle Std Bk"/>
              </a:rPr>
              <a:t>Italy</a:t>
            </a:r>
          </a:p>
          <a:p>
            <a:pPr algn="r">
              <a:lnSpc>
                <a:spcPct val="150000"/>
              </a:lnSpc>
              <a:spcBef>
                <a:spcPts val="0"/>
              </a:spcBef>
              <a:spcAft>
                <a:spcPts val="200"/>
              </a:spcAft>
              <a:defRPr/>
            </a:pPr>
            <a:r>
              <a:rPr lang="en-US" sz="1200" dirty="0">
                <a:latin typeface="Times New Roman" panose="02020603050405020304" pitchFamily="18" charset="0"/>
                <a:ea typeface="Times New Roman" panose="02020603050405020304" pitchFamily="18" charset="0"/>
                <a:cs typeface="ITC Berkeley Oldstyle Std Bk"/>
              </a:rPr>
              <a:t>Japan</a:t>
            </a:r>
          </a:p>
          <a:p>
            <a:pPr algn="r">
              <a:lnSpc>
                <a:spcPct val="150000"/>
              </a:lnSpc>
              <a:spcBef>
                <a:spcPts val="0"/>
              </a:spcBef>
              <a:spcAft>
                <a:spcPts val="200"/>
              </a:spcAft>
              <a:defRPr/>
            </a:pPr>
            <a:r>
              <a:rPr lang="en-US" sz="1200" dirty="0">
                <a:latin typeface="Times New Roman" panose="02020603050405020304" pitchFamily="18" charset="0"/>
                <a:ea typeface="Times New Roman" panose="02020603050405020304" pitchFamily="18" charset="0"/>
                <a:cs typeface="ITC Berkeley Oldstyle Std Bk"/>
              </a:rPr>
              <a:t>Netherlands</a:t>
            </a:r>
          </a:p>
          <a:p>
            <a:pPr algn="r">
              <a:lnSpc>
                <a:spcPct val="150000"/>
              </a:lnSpc>
              <a:spcBef>
                <a:spcPts val="0"/>
              </a:spcBef>
              <a:spcAft>
                <a:spcPts val="200"/>
              </a:spcAft>
              <a:defRPr/>
            </a:pPr>
            <a:r>
              <a:rPr lang="en-US" sz="1200" dirty="0">
                <a:latin typeface="Times New Roman" panose="02020603050405020304" pitchFamily="18" charset="0"/>
                <a:ea typeface="Times New Roman" panose="02020603050405020304" pitchFamily="18" charset="0"/>
                <a:cs typeface="ITC Berkeley Oldstyle Std Bk"/>
              </a:rPr>
              <a:t>Spain</a:t>
            </a:r>
          </a:p>
          <a:p>
            <a:pPr algn="r">
              <a:lnSpc>
                <a:spcPct val="150000"/>
              </a:lnSpc>
              <a:spcBef>
                <a:spcPts val="0"/>
              </a:spcBef>
              <a:spcAft>
                <a:spcPts val="200"/>
              </a:spcAft>
              <a:defRPr/>
            </a:pPr>
            <a:r>
              <a:rPr lang="en-US" sz="1200" dirty="0">
                <a:latin typeface="Times New Roman" panose="02020603050405020304" pitchFamily="18" charset="0"/>
                <a:ea typeface="Times New Roman" panose="02020603050405020304" pitchFamily="18" charset="0"/>
                <a:cs typeface="ITC Berkeley Oldstyle Std Bk"/>
              </a:rPr>
              <a:t>Sweden</a:t>
            </a:r>
          </a:p>
          <a:p>
            <a:pPr algn="r">
              <a:lnSpc>
                <a:spcPct val="150000"/>
              </a:lnSpc>
              <a:spcBef>
                <a:spcPts val="0"/>
              </a:spcBef>
              <a:spcAft>
                <a:spcPts val="200"/>
              </a:spcAft>
              <a:defRPr/>
            </a:pPr>
            <a:r>
              <a:rPr lang="en-US" sz="1200" b="1" dirty="0">
                <a:latin typeface="Times New Roman" panose="02020603050405020304" pitchFamily="18" charset="0"/>
                <a:ea typeface="Times New Roman" panose="02020603050405020304" pitchFamily="18" charset="0"/>
                <a:cs typeface="ITC Berkeley Oldstyle Std Bk"/>
              </a:rPr>
              <a:t>UNITED STATES</a:t>
            </a:r>
          </a:p>
          <a:p>
            <a:pPr indent="228600" algn="r">
              <a:lnSpc>
                <a:spcPct val="150000"/>
              </a:lnSpc>
              <a:spcBef>
                <a:spcPts val="0"/>
              </a:spcBef>
              <a:spcAft>
                <a:spcPts val="200"/>
              </a:spcAft>
              <a:defRPr/>
            </a:pPr>
            <a:r>
              <a:rPr lang="en-US" sz="1200" dirty="0">
                <a:latin typeface="Times New Roman" panose="02020603050405020304" pitchFamily="18" charset="0"/>
                <a:ea typeface="Times New Roman" panose="02020603050405020304" pitchFamily="18" charset="0"/>
                <a:cs typeface="ITC Berkeley Oldstyle Std Bk"/>
              </a:rPr>
              <a:t>Average</a:t>
            </a:r>
          </a:p>
        </p:txBody>
      </p:sp>
      <p:sp>
        <p:nvSpPr>
          <p:cNvPr id="4" name="Text Box 2"/>
          <p:cNvSpPr txBox="1">
            <a:spLocks noChangeArrowheads="1"/>
          </p:cNvSpPr>
          <p:nvPr/>
        </p:nvSpPr>
        <p:spPr bwMode="auto">
          <a:xfrm>
            <a:off x="914400" y="706886"/>
            <a:ext cx="7239000" cy="707886"/>
          </a:xfrm>
          <a:prstGeom prst="rect">
            <a:avLst/>
          </a:prstGeom>
          <a:solidFill>
            <a:schemeClr val="accent1">
              <a:lumMod val="20000"/>
              <a:lumOff val="80000"/>
            </a:schemeClr>
          </a:solidFill>
          <a:ln w="9525">
            <a:noFill/>
            <a:miter lim="800000"/>
            <a:headEnd/>
            <a:tailEnd/>
          </a:ln>
        </p:spPr>
        <p:txBody>
          <a:bodyPr>
            <a:spAutoFit/>
          </a:bodyPr>
          <a:lstStyle/>
          <a:p>
            <a:pPr algn="ctr">
              <a:spcBef>
                <a:spcPts val="0"/>
              </a:spcBef>
              <a:spcAft>
                <a:spcPts val="0"/>
              </a:spcAft>
              <a:defRPr/>
            </a:pPr>
            <a:r>
              <a:rPr lang="en-US" sz="2000" dirty="0">
                <a:latin typeface="+mn-lt"/>
                <a:ea typeface="Times New Roman" panose="02020603050405020304" pitchFamily="18" charset="0"/>
                <a:cs typeface="ITC Berkeley Oldstyle Std Bk"/>
              </a:rPr>
              <a:t>Most citizens are positive about representative and direct democracy, while an autocratic government is a distant last place.</a:t>
            </a:r>
          </a:p>
        </p:txBody>
      </p:sp>
      <p:sp>
        <p:nvSpPr>
          <p:cNvPr id="5" name="Rectangle 4"/>
          <p:cNvSpPr/>
          <p:nvPr/>
        </p:nvSpPr>
        <p:spPr>
          <a:xfrm>
            <a:off x="914400" y="201091"/>
            <a:ext cx="7162800" cy="523220"/>
          </a:xfrm>
          <a:prstGeom prst="rect">
            <a:avLst/>
          </a:prstGeom>
          <a:ln w="28575">
            <a:solidFill>
              <a:schemeClr val="accent1"/>
            </a:solidFill>
          </a:ln>
        </p:spPr>
        <p:txBody>
          <a:bodyPr wrap="square">
            <a:spAutoFit/>
          </a:bodyPr>
          <a:lstStyle/>
          <a:p>
            <a:pPr algn="ctr">
              <a:defRPr/>
            </a:pPr>
            <a:r>
              <a:rPr lang="en-US" sz="2800" dirty="0">
                <a:solidFill>
                  <a:srgbClr val="C00000"/>
                </a:solidFill>
                <a:latin typeface="+mn-lt"/>
                <a:ea typeface="Times New Roman" panose="02020603050405020304" pitchFamily="18" charset="0"/>
              </a:rPr>
              <a:t>Good Ways to Govern</a:t>
            </a:r>
            <a:endParaRPr lang="en-US" sz="2800" dirty="0">
              <a:solidFill>
                <a:srgbClr val="C00000"/>
              </a:solidFill>
              <a:latin typeface="+mn-lt"/>
            </a:endParaRPr>
          </a:p>
        </p:txBody>
      </p:sp>
      <p:sp>
        <p:nvSpPr>
          <p:cNvPr id="6" name="TextBox 5"/>
          <p:cNvSpPr txBox="1"/>
          <p:nvPr/>
        </p:nvSpPr>
        <p:spPr>
          <a:xfrm>
            <a:off x="542743" y="6216360"/>
            <a:ext cx="3226011" cy="307777"/>
          </a:xfrm>
          <a:prstGeom prst="rect">
            <a:avLst/>
          </a:prstGeom>
          <a:noFill/>
        </p:spPr>
        <p:txBody>
          <a:bodyPr wrap="none" rtlCol="0">
            <a:spAutoFit/>
          </a:bodyPr>
          <a:lstStyle/>
          <a:p>
            <a:r>
              <a:rPr lang="en-US" sz="1400" i="1" dirty="0">
                <a:latin typeface="Calibri" panose="020F0502020204030204" pitchFamily="34" charset="0"/>
                <a:cs typeface="Calibri" panose="020F0502020204030204" pitchFamily="34" charset="0"/>
              </a:rPr>
              <a:t>Source</a:t>
            </a:r>
            <a:r>
              <a:rPr lang="en-US" sz="1400" dirty="0">
                <a:latin typeface="Calibri" panose="020F0502020204030204" pitchFamily="34" charset="0"/>
                <a:cs typeface="Calibri" panose="020F0502020204030204" pitchFamily="34" charset="0"/>
              </a:rPr>
              <a:t>: 2023 Pew Global Attitudes Survey</a:t>
            </a:r>
          </a:p>
        </p:txBody>
      </p:sp>
      <p:sp>
        <p:nvSpPr>
          <p:cNvPr id="7" name="Slide Number Placeholder 6">
            <a:extLst>
              <a:ext uri="{FF2B5EF4-FFF2-40B4-BE49-F238E27FC236}">
                <a16:creationId xmlns:a16="http://schemas.microsoft.com/office/drawing/2014/main" id="{22B4C079-D9D0-E4DE-49D0-597DEE47C350}"/>
              </a:ext>
            </a:extLst>
          </p:cNvPr>
          <p:cNvSpPr>
            <a:spLocks noGrp="1"/>
          </p:cNvSpPr>
          <p:nvPr>
            <p:ph type="sldNum" sz="quarter" idx="12"/>
          </p:nvPr>
        </p:nvSpPr>
        <p:spPr/>
        <p:txBody>
          <a:bodyPr/>
          <a:lstStyle/>
          <a:p>
            <a:pPr>
              <a:defRPr/>
            </a:pPr>
            <a:fld id="{6C784F91-5DCE-437B-8546-1D628699728B}" type="slidenum">
              <a:rPr lang="en-US" altLang="en-US" smtClean="0"/>
              <a:pPr>
                <a:defRPr/>
              </a:pPr>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7700" y="149423"/>
            <a:ext cx="7924800" cy="671851"/>
          </a:xfrm>
          <a:prstGeom prst="rect">
            <a:avLst/>
          </a:prstGeom>
          <a:ln w="28575">
            <a:solidFill>
              <a:srgbClr val="0070C0"/>
            </a:solidFill>
          </a:ln>
        </p:spPr>
        <p:txBody>
          <a:bodyPr wrap="square">
            <a:spAutoFit/>
          </a:bodyPr>
          <a:lstStyle/>
          <a:p>
            <a:pPr algn="ctr">
              <a:lnSpc>
                <a:spcPct val="150000"/>
              </a:lnSpc>
              <a:spcBef>
                <a:spcPts val="0"/>
              </a:spcBef>
              <a:spcAft>
                <a:spcPts val="0"/>
              </a:spcAft>
              <a:defRPr/>
            </a:pPr>
            <a:r>
              <a:rPr lang="en-US" sz="2800" dirty="0">
                <a:solidFill>
                  <a:srgbClr val="C00000"/>
                </a:solidFill>
                <a:latin typeface="+mn-lt"/>
                <a:ea typeface="Times New Roman" panose="02020603050405020304" pitchFamily="18" charset="0"/>
              </a:rPr>
              <a:t>Predicting Who Prefers Democracy vs a Strong Leader</a:t>
            </a:r>
          </a:p>
        </p:txBody>
      </p:sp>
      <p:sp>
        <p:nvSpPr>
          <p:cNvPr id="4" name="TextBox 3"/>
          <p:cNvSpPr txBox="1"/>
          <p:nvPr/>
        </p:nvSpPr>
        <p:spPr>
          <a:xfrm>
            <a:off x="2819400" y="6400800"/>
            <a:ext cx="3581400" cy="307777"/>
          </a:xfrm>
          <a:prstGeom prst="rect">
            <a:avLst/>
          </a:prstGeom>
          <a:noFill/>
        </p:spPr>
        <p:txBody>
          <a:bodyPr wrap="square" rtlCol="0">
            <a:spAutoFit/>
          </a:bodyPr>
          <a:lstStyle/>
          <a:p>
            <a:r>
              <a:rPr lang="en-US" sz="1400" i="1" dirty="0">
                <a:latin typeface="+mn-lt"/>
              </a:rPr>
              <a:t>Source</a:t>
            </a:r>
            <a:r>
              <a:rPr lang="en-US" sz="1400" dirty="0">
                <a:latin typeface="+mn-lt"/>
              </a:rPr>
              <a:t>: World Values Survey, 2017-2020</a:t>
            </a:r>
          </a:p>
        </p:txBody>
      </p:sp>
      <p:pic>
        <p:nvPicPr>
          <p:cNvPr id="6" name="Picture 5">
            <a:extLst>
              <a:ext uri="{FF2B5EF4-FFF2-40B4-BE49-F238E27FC236}">
                <a16:creationId xmlns:a16="http://schemas.microsoft.com/office/drawing/2014/main" id="{4B68CF1D-D6CF-103D-EC9E-D9F0AB79CECC}"/>
              </a:ext>
            </a:extLst>
          </p:cNvPr>
          <p:cNvPicPr>
            <a:picLocks noChangeAspect="1"/>
          </p:cNvPicPr>
          <p:nvPr/>
        </p:nvPicPr>
        <p:blipFill>
          <a:blip r:embed="rId2"/>
          <a:stretch>
            <a:fillRect/>
          </a:stretch>
        </p:blipFill>
        <p:spPr>
          <a:xfrm>
            <a:off x="895765" y="1673941"/>
            <a:ext cx="7428670" cy="4726859"/>
          </a:xfrm>
          <a:prstGeom prst="rect">
            <a:avLst/>
          </a:prstGeom>
        </p:spPr>
      </p:pic>
      <p:sp>
        <p:nvSpPr>
          <p:cNvPr id="7" name="TextBox 6">
            <a:extLst>
              <a:ext uri="{FF2B5EF4-FFF2-40B4-BE49-F238E27FC236}">
                <a16:creationId xmlns:a16="http://schemas.microsoft.com/office/drawing/2014/main" id="{9750C9B2-BD06-9660-9327-10BB58CB9A87}"/>
              </a:ext>
            </a:extLst>
          </p:cNvPr>
          <p:cNvSpPr txBox="1"/>
          <p:nvPr/>
        </p:nvSpPr>
        <p:spPr>
          <a:xfrm>
            <a:off x="647700" y="869582"/>
            <a:ext cx="7924800" cy="707886"/>
          </a:xfrm>
          <a:prstGeom prst="rect">
            <a:avLst/>
          </a:prstGeom>
          <a:solidFill>
            <a:schemeClr val="accent1">
              <a:lumMod val="20000"/>
              <a:lumOff val="80000"/>
            </a:schemeClr>
          </a:solidFill>
        </p:spPr>
        <p:txBody>
          <a:bodyPr wrap="square" rtlCol="0">
            <a:spAutoFit/>
          </a:bodyPr>
          <a:lstStyle/>
          <a:p>
            <a:pPr algn="ctr"/>
            <a:r>
              <a:rPr lang="en-US" sz="2000" dirty="0">
                <a:latin typeface="+mn-lt"/>
              </a:rPr>
              <a:t>Approval of democracy is more common among older people, the better educate, those interested in </a:t>
            </a:r>
            <a:r>
              <a:rPr lang="en-US" sz="2000" b="1" dirty="0">
                <a:latin typeface="+mn-lt"/>
              </a:rPr>
              <a:t>politics</a:t>
            </a:r>
            <a:r>
              <a:rPr lang="en-US" sz="2000" dirty="0">
                <a:latin typeface="+mn-lt"/>
              </a:rPr>
              <a:t> and postmaterialists.</a:t>
            </a:r>
          </a:p>
        </p:txBody>
      </p:sp>
      <p:sp>
        <p:nvSpPr>
          <p:cNvPr id="2" name="Slide Number Placeholder 1">
            <a:extLst>
              <a:ext uri="{FF2B5EF4-FFF2-40B4-BE49-F238E27FC236}">
                <a16:creationId xmlns:a16="http://schemas.microsoft.com/office/drawing/2014/main" id="{4B7E38D8-A63A-C336-C775-556F869C4D10}"/>
              </a:ext>
            </a:extLst>
          </p:cNvPr>
          <p:cNvSpPr>
            <a:spLocks noGrp="1"/>
          </p:cNvSpPr>
          <p:nvPr>
            <p:ph type="sldNum" sz="quarter" idx="12"/>
          </p:nvPr>
        </p:nvSpPr>
        <p:spPr/>
        <p:txBody>
          <a:bodyPr/>
          <a:lstStyle/>
          <a:p>
            <a:pPr>
              <a:defRPr/>
            </a:pPr>
            <a:fld id="{6C784F91-5DCE-437B-8546-1D628699728B}" type="slidenum">
              <a:rPr lang="en-US" altLang="en-US" smtClean="0"/>
              <a:pPr>
                <a:defRPr/>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6D466-900E-5CB8-8A51-6CBC4FC1DD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45D1EE-D4CB-5E0E-C023-6AD7820AA4B8}"/>
              </a:ext>
            </a:extLst>
          </p:cNvPr>
          <p:cNvSpPr>
            <a:spLocks noGrp="1"/>
          </p:cNvSpPr>
          <p:nvPr>
            <p:ph type="title"/>
          </p:nvPr>
        </p:nvSpPr>
        <p:spPr>
          <a:xfrm>
            <a:off x="838200" y="274638"/>
            <a:ext cx="7772400" cy="868362"/>
          </a:xfrm>
          <a:ln w="28575">
            <a:solidFill>
              <a:srgbClr val="0070C0"/>
            </a:solidFill>
          </a:ln>
        </p:spPr>
        <p:txBody>
          <a:bodyPr/>
          <a:lstStyle/>
          <a:p>
            <a:r>
              <a:rPr lang="en-US" sz="2800" dirty="0">
                <a:solidFill>
                  <a:srgbClr val="C00000"/>
                </a:solidFill>
                <a:latin typeface="+mn-lt"/>
              </a:rPr>
              <a:t>National</a:t>
            </a:r>
            <a:r>
              <a:rPr lang="en-US" sz="2800" b="1" dirty="0">
                <a:solidFill>
                  <a:srgbClr val="C00000"/>
                </a:solidFill>
                <a:effectLst>
                  <a:outerShdw blurRad="38100" dist="38100" dir="2700000" algn="tl">
                    <a:srgbClr val="000000">
                      <a:alpha val="43137"/>
                    </a:srgbClr>
                  </a:outerShdw>
                </a:effectLst>
                <a:latin typeface="+mn-lt"/>
              </a:rPr>
              <a:t> </a:t>
            </a:r>
            <a:r>
              <a:rPr lang="en-US" sz="2800" dirty="0">
                <a:solidFill>
                  <a:srgbClr val="C00000"/>
                </a:solidFill>
                <a:latin typeface="+mn-lt"/>
              </a:rPr>
              <a:t>Pride</a:t>
            </a:r>
            <a:endParaRPr lang="en-US" sz="2800" b="1" dirty="0">
              <a:solidFill>
                <a:srgbClr val="C00000"/>
              </a:solidFill>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FF480847-6FC9-74A3-75B8-ECB98690A998}"/>
              </a:ext>
            </a:extLst>
          </p:cNvPr>
          <p:cNvSpPr>
            <a:spLocks noGrp="1"/>
          </p:cNvSpPr>
          <p:nvPr>
            <p:ph idx="1"/>
          </p:nvPr>
        </p:nvSpPr>
        <p:spPr>
          <a:xfrm>
            <a:off x="990600" y="2392362"/>
            <a:ext cx="7315200" cy="3352800"/>
          </a:xfrm>
        </p:spPr>
        <p:txBody>
          <a:bodyPr/>
          <a:lstStyle/>
          <a:p>
            <a:pPr marL="0" indent="0">
              <a:buNone/>
            </a:pPr>
            <a:r>
              <a:rPr lang="en-US" sz="2400" dirty="0"/>
              <a:t>“Patriotism is supporting your country all the time, and your government when it deserves it.”</a:t>
            </a:r>
          </a:p>
          <a:p>
            <a:pPr marL="0" indent="0">
              <a:buNone/>
            </a:pPr>
            <a:r>
              <a:rPr lang="en-US" sz="2400" dirty="0">
                <a:solidFill>
                  <a:schemeClr val="bg1">
                    <a:lumMod val="50000"/>
                  </a:schemeClr>
                </a:solidFill>
              </a:rPr>
              <a:t>    Mark Twain, 1901</a:t>
            </a:r>
          </a:p>
          <a:p>
            <a:pPr marL="0" indent="0">
              <a:buNone/>
            </a:pPr>
            <a:endParaRPr lang="en-US" sz="2400" dirty="0"/>
          </a:p>
          <a:p>
            <a:pPr marL="0" indent="0">
              <a:buNone/>
            </a:pPr>
            <a:r>
              <a:rPr lang="en-US" sz="2400" dirty="0"/>
              <a:t>“The highest patriotism is not a blind acceptance of official policy, but a love of one's country deep enough to call her to a higher plain.”</a:t>
            </a:r>
          </a:p>
          <a:p>
            <a:pPr marL="0" indent="0">
              <a:buNone/>
            </a:pPr>
            <a:r>
              <a:rPr lang="en-US" sz="2400" dirty="0"/>
              <a:t>   </a:t>
            </a:r>
            <a:r>
              <a:rPr lang="en-US" sz="2400" dirty="0">
                <a:solidFill>
                  <a:schemeClr val="bg1">
                    <a:lumMod val="50000"/>
                  </a:schemeClr>
                </a:solidFill>
              </a:rPr>
              <a:t>Senator George McGovern, 1971</a:t>
            </a:r>
          </a:p>
          <a:p>
            <a:pPr marL="0" indent="0">
              <a:buNone/>
            </a:pPr>
            <a:endParaRPr lang="en-US" sz="2400" dirty="0"/>
          </a:p>
        </p:txBody>
      </p:sp>
      <p:sp>
        <p:nvSpPr>
          <p:cNvPr id="4" name="TextBox 3">
            <a:extLst>
              <a:ext uri="{FF2B5EF4-FFF2-40B4-BE49-F238E27FC236}">
                <a16:creationId xmlns:a16="http://schemas.microsoft.com/office/drawing/2014/main" id="{1DCBBCF9-A2B6-A13E-58CA-9E1D0E9F1C9F}"/>
              </a:ext>
            </a:extLst>
          </p:cNvPr>
          <p:cNvSpPr txBox="1"/>
          <p:nvPr/>
        </p:nvSpPr>
        <p:spPr>
          <a:xfrm>
            <a:off x="838200" y="1219200"/>
            <a:ext cx="7772400" cy="707886"/>
          </a:xfrm>
          <a:prstGeom prst="rect">
            <a:avLst/>
          </a:prstGeom>
          <a:solidFill>
            <a:schemeClr val="accent1">
              <a:lumMod val="20000"/>
              <a:lumOff val="80000"/>
            </a:schemeClr>
          </a:solidFill>
        </p:spPr>
        <p:txBody>
          <a:bodyPr wrap="square" rtlCol="0">
            <a:spAutoFit/>
          </a:bodyPr>
          <a:lstStyle/>
          <a:p>
            <a:pPr algn="ctr"/>
            <a:r>
              <a:rPr lang="en-US" sz="2000" dirty="0">
                <a:latin typeface="+mn-lt"/>
              </a:rPr>
              <a:t>Has dissatisfaction with government generalized to decreasing pride in one’s nation?</a:t>
            </a:r>
          </a:p>
        </p:txBody>
      </p:sp>
      <p:sp>
        <p:nvSpPr>
          <p:cNvPr id="5" name="Slide Number Placeholder 4">
            <a:extLst>
              <a:ext uri="{FF2B5EF4-FFF2-40B4-BE49-F238E27FC236}">
                <a16:creationId xmlns:a16="http://schemas.microsoft.com/office/drawing/2014/main" id="{74F32A6D-26C6-C2A5-5FEC-245788A521F1}"/>
              </a:ext>
            </a:extLst>
          </p:cNvPr>
          <p:cNvSpPr>
            <a:spLocks noGrp="1"/>
          </p:cNvSpPr>
          <p:nvPr>
            <p:ph type="sldNum" sz="quarter" idx="12"/>
          </p:nvPr>
        </p:nvSpPr>
        <p:spPr/>
        <p:txBody>
          <a:bodyPr/>
          <a:lstStyle/>
          <a:p>
            <a:pPr>
              <a:defRPr/>
            </a:pPr>
            <a:fld id="{B5569B28-3A28-4DD7-B5EE-CA690444E057}" type="slidenum">
              <a:rPr lang="en-US" altLang="en-US" smtClean="0"/>
              <a:pPr>
                <a:defRPr/>
              </a:pPr>
              <a:t>18</a:t>
            </a:fld>
            <a:endParaRPr lang="en-US" altLang="en-US"/>
          </a:p>
        </p:txBody>
      </p:sp>
    </p:spTree>
    <p:extLst>
      <p:ext uri="{BB962C8B-B14F-4D97-AF65-F5344CB8AC3E}">
        <p14:creationId xmlns:p14="http://schemas.microsoft.com/office/powerpoint/2010/main" val="701724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CA79FA9-D65D-BAC3-62F0-B639BD4AB9CA}"/>
              </a:ext>
            </a:extLst>
          </p:cNvPr>
          <p:cNvPicPr>
            <a:picLocks noChangeAspect="1"/>
          </p:cNvPicPr>
          <p:nvPr/>
        </p:nvPicPr>
        <p:blipFill>
          <a:blip r:embed="rId2"/>
          <a:stretch>
            <a:fillRect/>
          </a:stretch>
        </p:blipFill>
        <p:spPr>
          <a:xfrm>
            <a:off x="3629967" y="152400"/>
            <a:ext cx="4571665" cy="6234918"/>
          </a:xfrm>
          <a:prstGeom prst="rect">
            <a:avLst/>
          </a:prstGeom>
        </p:spPr>
      </p:pic>
      <p:sp>
        <p:nvSpPr>
          <p:cNvPr id="3" name="Rectangle 2"/>
          <p:cNvSpPr/>
          <p:nvPr/>
        </p:nvSpPr>
        <p:spPr>
          <a:xfrm>
            <a:off x="406816" y="381000"/>
            <a:ext cx="3124200" cy="523220"/>
          </a:xfrm>
          <a:prstGeom prst="rect">
            <a:avLst/>
          </a:prstGeom>
          <a:ln w="28575">
            <a:solidFill>
              <a:schemeClr val="accent1"/>
            </a:solidFill>
          </a:ln>
        </p:spPr>
        <p:txBody>
          <a:bodyPr wrap="square">
            <a:spAutoFit/>
          </a:bodyPr>
          <a:lstStyle/>
          <a:p>
            <a:pPr marL="0" marR="0" indent="0" algn="ctr" fontAlgn="auto">
              <a:spcBef>
                <a:spcPts val="0"/>
              </a:spcBef>
              <a:spcAft>
                <a:spcPts val="0"/>
              </a:spcAft>
            </a:pPr>
            <a:r>
              <a:rPr lang="en-US" sz="2800" dirty="0">
                <a:solidFill>
                  <a:srgbClr val="C00000"/>
                </a:solidFill>
                <a:latin typeface="Calibri" panose="020F0502020204030204" pitchFamily="34" charset="0"/>
                <a:ea typeface="Times New Roman" panose="02020603050405020304" pitchFamily="18" charset="0"/>
                <a:cs typeface="Calibri" panose="020F0502020204030204" pitchFamily="34" charset="0"/>
              </a:rPr>
              <a:t> National Pride</a:t>
            </a:r>
          </a:p>
        </p:txBody>
      </p:sp>
      <p:sp>
        <p:nvSpPr>
          <p:cNvPr id="4" name="Rectangle 3"/>
          <p:cNvSpPr/>
          <p:nvPr/>
        </p:nvSpPr>
        <p:spPr>
          <a:xfrm>
            <a:off x="353367" y="5549444"/>
            <a:ext cx="3276600" cy="1015663"/>
          </a:xfrm>
          <a:prstGeom prst="rect">
            <a:avLst/>
          </a:prstGeom>
        </p:spPr>
        <p:txBody>
          <a:bodyPr wrap="square">
            <a:spAutoFit/>
          </a:bodyPr>
          <a:lstStyle/>
          <a:p>
            <a:pPr fontAlgn="auto">
              <a:spcBef>
                <a:spcPts val="0"/>
              </a:spcBef>
              <a:spcAft>
                <a:spcPts val="0"/>
              </a:spcAft>
            </a:pPr>
            <a:r>
              <a:rPr lang="en-US" sz="1200" dirty="0">
                <a:latin typeface="Calibri" panose="020F0502020204030204" pitchFamily="34" charset="0"/>
                <a:ea typeface="Times New Roman" panose="02020603050405020304" pitchFamily="18" charset="0"/>
                <a:cs typeface="Calibri" panose="020F0502020204030204" pitchFamily="34" charset="0"/>
              </a:rPr>
              <a:t>Sources: 1981-1983 World Values Survey; 2017-2020 World Values Survey/European Values Survey.</a:t>
            </a:r>
          </a:p>
          <a:p>
            <a:r>
              <a:rPr lang="en-US" sz="1200" dirty="0">
                <a:latin typeface="Calibri" panose="020F0502020204030204" pitchFamily="34" charset="0"/>
                <a:ea typeface="Times New Roman" panose="02020603050405020304" pitchFamily="18" charset="0"/>
                <a:cs typeface="Calibri" panose="020F0502020204030204" pitchFamily="34" charset="0"/>
              </a:rPr>
              <a:t>Note: Figure entries are the percentages feeling “very proud” of their nation.</a:t>
            </a:r>
            <a:endParaRPr lang="en-US" sz="1200" dirty="0">
              <a:latin typeface="Calibri" panose="020F0502020204030204" pitchFamily="34" charset="0"/>
              <a:cs typeface="Calibri" panose="020F0502020204030204" pitchFamily="34" charset="0"/>
            </a:endParaRPr>
          </a:p>
        </p:txBody>
      </p:sp>
      <p:cxnSp>
        <p:nvCxnSpPr>
          <p:cNvPr id="10" name="Straight Arrow Connector 9">
            <a:extLst>
              <a:ext uri="{FF2B5EF4-FFF2-40B4-BE49-F238E27FC236}">
                <a16:creationId xmlns:a16="http://schemas.microsoft.com/office/drawing/2014/main" id="{8299D9F1-F9D0-16C9-F7C4-6925378880A6}"/>
              </a:ext>
            </a:extLst>
          </p:cNvPr>
          <p:cNvCxnSpPr>
            <a:cxnSpLocks/>
          </p:cNvCxnSpPr>
          <p:nvPr/>
        </p:nvCxnSpPr>
        <p:spPr>
          <a:xfrm>
            <a:off x="5791200" y="1103320"/>
            <a:ext cx="533400" cy="247808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7CA2FBF-4084-BF48-8D03-16459C7E5713}"/>
              </a:ext>
            </a:extLst>
          </p:cNvPr>
          <p:cNvSpPr txBox="1"/>
          <p:nvPr/>
        </p:nvSpPr>
        <p:spPr>
          <a:xfrm>
            <a:off x="344278" y="1600200"/>
            <a:ext cx="3389522" cy="707886"/>
          </a:xfrm>
          <a:prstGeom prst="rect">
            <a:avLst/>
          </a:prstGeom>
          <a:solidFill>
            <a:schemeClr val="accent1">
              <a:lumMod val="20000"/>
              <a:lumOff val="80000"/>
            </a:schemeClr>
          </a:solidFill>
        </p:spPr>
        <p:txBody>
          <a:bodyPr wrap="square" rtlCol="0">
            <a:spAutoFit/>
          </a:bodyPr>
          <a:lstStyle/>
          <a:p>
            <a:r>
              <a:rPr lang="en-US" sz="2000" dirty="0">
                <a:latin typeface="+mn-lt"/>
              </a:rPr>
              <a:t>Feelings of national pride vary widely across democracies.</a:t>
            </a:r>
          </a:p>
        </p:txBody>
      </p:sp>
      <p:sp>
        <p:nvSpPr>
          <p:cNvPr id="2" name="Slide Number Placeholder 1">
            <a:extLst>
              <a:ext uri="{FF2B5EF4-FFF2-40B4-BE49-F238E27FC236}">
                <a16:creationId xmlns:a16="http://schemas.microsoft.com/office/drawing/2014/main" id="{8B409C35-97C3-93F7-574E-5A6402FB671B}"/>
              </a:ext>
            </a:extLst>
          </p:cNvPr>
          <p:cNvSpPr>
            <a:spLocks noGrp="1"/>
          </p:cNvSpPr>
          <p:nvPr>
            <p:ph type="sldNum" sz="quarter" idx="12"/>
          </p:nvPr>
        </p:nvSpPr>
        <p:spPr/>
        <p:txBody>
          <a:bodyPr/>
          <a:lstStyle/>
          <a:p>
            <a:pPr>
              <a:defRPr/>
            </a:pPr>
            <a:fld id="{6C784F91-5DCE-437B-8546-1D628699728B}" type="slidenum">
              <a:rPr lang="en-US" altLang="en-US" smtClean="0"/>
              <a:pPr>
                <a:defRPr/>
              </a:pPr>
              <a:t>19</a:t>
            </a:fld>
            <a:endParaRPr lang="en-US" altLang="en-US"/>
          </a:p>
        </p:txBody>
      </p:sp>
    </p:spTree>
    <p:extLst>
      <p:ext uri="{BB962C8B-B14F-4D97-AF65-F5344CB8AC3E}">
        <p14:creationId xmlns:p14="http://schemas.microsoft.com/office/powerpoint/2010/main" val="1901969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09600" y="304800"/>
            <a:ext cx="7772400" cy="838200"/>
          </a:xfrm>
          <a:ln w="28575">
            <a:solidFill>
              <a:schemeClr val="accent1"/>
            </a:solidFill>
          </a:ln>
        </p:spPr>
        <p:txBody>
          <a:bodyPr/>
          <a:lstStyle/>
          <a:p>
            <a:pPr eaLnBrk="1" hangingPunct="1">
              <a:defRPr/>
            </a:pPr>
            <a:r>
              <a:rPr lang="en-US" altLang="en-US" sz="2800" dirty="0">
                <a:solidFill>
                  <a:srgbClr val="C00000"/>
                </a:solidFill>
                <a:latin typeface="+mn-lt"/>
              </a:rPr>
              <a:t>Question for the Day</a:t>
            </a:r>
          </a:p>
        </p:txBody>
      </p:sp>
      <p:sp>
        <p:nvSpPr>
          <p:cNvPr id="5" name="Rectangle 3" descr="Rectangle: Click to edit Master text styles&#10;Second level&#10;Third level&#10;Fourth level&#10;Fifth level"/>
          <p:cNvSpPr txBox="1">
            <a:spLocks noChangeArrowheads="1"/>
          </p:cNvSpPr>
          <p:nvPr/>
        </p:nvSpPr>
        <p:spPr bwMode="auto">
          <a:xfrm>
            <a:off x="1485900" y="1752600"/>
            <a:ext cx="60198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anose="020B0604020202020204" pitchFamily="34"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panose="020B0604020202020204" pitchFamily="34"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panose="020B0604020202020204" pitchFamily="34"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a:buClr>
                <a:schemeClr val="accent2"/>
              </a:buClr>
            </a:pPr>
            <a:r>
              <a:rPr lang="en-US" altLang="en-US" sz="2400" dirty="0">
                <a:solidFill>
                  <a:schemeClr val="tx1"/>
                </a:solidFill>
              </a:rPr>
              <a:t>Did politics in the United States—or in Britain, France, or Germany—work better in the 1950-60s than it does today? </a:t>
            </a:r>
          </a:p>
          <a:p>
            <a:pPr marL="342900">
              <a:buClr>
                <a:schemeClr val="accent2"/>
              </a:buClr>
            </a:pPr>
            <a:endParaRPr lang="en-US" altLang="en-US" sz="2400" dirty="0">
              <a:solidFill>
                <a:schemeClr val="tx1"/>
              </a:solidFill>
            </a:endParaRPr>
          </a:p>
          <a:p>
            <a:pPr marL="342900">
              <a:buClr>
                <a:schemeClr val="accent2"/>
              </a:buClr>
            </a:pPr>
            <a:r>
              <a:rPr lang="en-US" altLang="en-US" sz="2400" dirty="0">
                <a:solidFill>
                  <a:schemeClr val="tx1"/>
                </a:solidFill>
              </a:rPr>
              <a:t>Would we prefer the political process of that time to today? </a:t>
            </a:r>
          </a:p>
        </p:txBody>
      </p:sp>
      <p:sp>
        <p:nvSpPr>
          <p:cNvPr id="2" name="Slide Number Placeholder 1">
            <a:extLst>
              <a:ext uri="{FF2B5EF4-FFF2-40B4-BE49-F238E27FC236}">
                <a16:creationId xmlns:a16="http://schemas.microsoft.com/office/drawing/2014/main" id="{65C11146-2463-CF2A-36A8-1E5E8AC810F5}"/>
              </a:ext>
            </a:extLst>
          </p:cNvPr>
          <p:cNvSpPr>
            <a:spLocks noGrp="1"/>
          </p:cNvSpPr>
          <p:nvPr>
            <p:ph type="sldNum" sz="quarter" idx="12"/>
          </p:nvPr>
        </p:nvSpPr>
        <p:spPr/>
        <p:txBody>
          <a:bodyPr/>
          <a:lstStyle/>
          <a:p>
            <a:pPr>
              <a:defRPr/>
            </a:pPr>
            <a:fld id="{41F8D8C4-A5B5-4F64-B8F4-965ED6D1EF6C}" type="slidenum">
              <a:rPr lang="en-US" altLang="en-US" smtClean="0"/>
              <a:pPr>
                <a:defRPr/>
              </a:pPr>
              <a:t>2</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200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8" dur="5000" fill="hold"/>
                                        <p:tgtEl>
                                          <p:spTgt spid="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33000"/>
                                  </p:stCondLst>
                                  <p:childTnLst>
                                    <p:set>
                                      <p:cBhvr>
                                        <p:cTn id="10" dur="1" fill="hold">
                                          <p:stCondLst>
                                            <p:cond delay="0"/>
                                          </p:stCondLst>
                                        </p:cTn>
                                        <p:tgtEl>
                                          <p:spTgt spid="5">
                                            <p:txEl>
                                              <p:pRg st="2" end="2"/>
                                            </p:txEl>
                                          </p:spTgt>
                                        </p:tgtEl>
                                        <p:attrNameLst>
                                          <p:attrName>style.visibility</p:attrName>
                                        </p:attrNameLst>
                                      </p:cBhvr>
                                      <p:to>
                                        <p:strVal val="visible"/>
                                      </p:to>
                                    </p:set>
                                    <p:anim calcmode="lin" valueType="num">
                                      <p:cBhvr additive="base">
                                        <p:cTn id="11" dur="5000" fill="hold"/>
                                        <p:tgtEl>
                                          <p:spTgt spid="5">
                                            <p:txEl>
                                              <p:pRg st="2" end="2"/>
                                            </p:txEl>
                                          </p:spTgt>
                                        </p:tgtEl>
                                        <p:attrNameLst>
                                          <p:attrName>ppt_x</p:attrName>
                                        </p:attrNameLst>
                                      </p:cBhvr>
                                      <p:tavLst>
                                        <p:tav tm="0">
                                          <p:val>
                                            <p:strVal val="1+#ppt_w/2"/>
                                          </p:val>
                                        </p:tav>
                                        <p:tav tm="100000">
                                          <p:val>
                                            <p:strVal val="#ppt_x"/>
                                          </p:val>
                                        </p:tav>
                                      </p:tavLst>
                                    </p:anim>
                                    <p:anim calcmode="lin" valueType="num">
                                      <p:cBhvr additive="base">
                                        <p:cTn id="12" dur="5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allAtOnce"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914400" y="1371600"/>
            <a:ext cx="7543800" cy="4495800"/>
          </a:xfrm>
          <a:prstGeom prst="rect">
            <a:avLst/>
          </a:prstGeom>
          <a:solidFill>
            <a:srgbClr val="FFFFFF"/>
          </a:solidFill>
          <a:ln w="9525">
            <a:solidFill>
              <a:srgbClr val="000000"/>
            </a:solidFill>
            <a:miter lim="800000"/>
            <a:headEnd/>
            <a:tailEnd/>
          </a:ln>
        </p:spPr>
        <p:txBody>
          <a:bodyPr/>
          <a:lstStyle/>
          <a:p>
            <a:pPr>
              <a:defRPr/>
            </a:pPr>
            <a:r>
              <a:rPr lang="en-US" sz="2200" b="1" dirty="0">
                <a:solidFill>
                  <a:srgbClr val="0070C0"/>
                </a:solidFill>
                <a:latin typeface="+mn-lt"/>
              </a:rPr>
              <a:t>The Democratic Elitist Perspective</a:t>
            </a:r>
          </a:p>
          <a:p>
            <a:pPr>
              <a:defRPr/>
            </a:pPr>
            <a:r>
              <a:rPr lang="en-US" sz="2200" dirty="0">
                <a:latin typeface="+mn-lt"/>
              </a:rPr>
              <a:t>Widespread political dissatisfaction occurs because excessive public demands overtax governments’ ability to satisfy them. Fareed </a:t>
            </a:r>
            <a:r>
              <a:rPr lang="en-US" sz="2200" dirty="0" err="1">
                <a:latin typeface="+mn-lt"/>
              </a:rPr>
              <a:t>Zakaria</a:t>
            </a:r>
            <a:r>
              <a:rPr lang="en-US" sz="2200" dirty="0">
                <a:latin typeface="+mn-lt"/>
              </a:rPr>
              <a:t> (2003): “What we need in politics today is not more democracy, but less.” </a:t>
            </a:r>
          </a:p>
          <a:p>
            <a:pPr>
              <a:defRPr/>
            </a:pPr>
            <a:endParaRPr lang="en-US" sz="2000" dirty="0">
              <a:latin typeface="+mn-lt"/>
              <a:ea typeface="Times New Roman" panose="02020603050405020304" pitchFamily="18" charset="0"/>
              <a:cs typeface="ITC Berkeley Oldstyle Std Bk"/>
            </a:endParaRPr>
          </a:p>
          <a:p>
            <a:pPr>
              <a:defRPr/>
            </a:pPr>
            <a:r>
              <a:rPr lang="en-US" sz="2200" b="1" dirty="0">
                <a:solidFill>
                  <a:srgbClr val="0070C0"/>
                </a:solidFill>
                <a:latin typeface="+mn-lt"/>
              </a:rPr>
              <a:t>A Democratic Citizen Perspective </a:t>
            </a:r>
          </a:p>
          <a:p>
            <a:pPr>
              <a:defRPr/>
            </a:pPr>
            <a:r>
              <a:rPr lang="en-US" sz="2200" dirty="0">
                <a:latin typeface="+mn-lt"/>
              </a:rPr>
              <a:t>Political dissatisfaction arises because social modernization and cognitive mobilization raise citizens’ expectations of government. People are more demanding of politicians, more critical of how the process functions, and want more democratic reform.</a:t>
            </a:r>
            <a:endParaRPr lang="en-US" sz="2200" dirty="0">
              <a:latin typeface="+mn-lt"/>
              <a:ea typeface="Times New Roman" panose="02020603050405020304" pitchFamily="18" charset="0"/>
              <a:cs typeface="ITC Berkeley Oldstyle Std Bk"/>
            </a:endParaRPr>
          </a:p>
          <a:p>
            <a:pPr indent="228600" algn="ctr">
              <a:lnSpc>
                <a:spcPct val="150000"/>
              </a:lnSpc>
              <a:spcBef>
                <a:spcPts val="0"/>
              </a:spcBef>
              <a:spcAft>
                <a:spcPts val="0"/>
              </a:spcAft>
              <a:defRPr/>
            </a:pPr>
            <a:r>
              <a:rPr lang="en-US" sz="1200" dirty="0">
                <a:latin typeface="Times New Roman" panose="02020603050405020304" pitchFamily="18" charset="0"/>
                <a:ea typeface="Times New Roman" panose="02020603050405020304" pitchFamily="18" charset="0"/>
                <a:cs typeface="ITC Berkeley Oldstyle Std Bk"/>
              </a:rPr>
              <a:t> </a:t>
            </a:r>
          </a:p>
        </p:txBody>
      </p:sp>
      <p:sp>
        <p:nvSpPr>
          <p:cNvPr id="3" name="TextBox 2">
            <a:extLst>
              <a:ext uri="{FF2B5EF4-FFF2-40B4-BE49-F238E27FC236}">
                <a16:creationId xmlns:a16="http://schemas.microsoft.com/office/drawing/2014/main" id="{366DBC58-B99D-D491-B465-F476D3907F36}"/>
              </a:ext>
            </a:extLst>
          </p:cNvPr>
          <p:cNvSpPr txBox="1"/>
          <p:nvPr/>
        </p:nvSpPr>
        <p:spPr>
          <a:xfrm>
            <a:off x="914400" y="381000"/>
            <a:ext cx="7620000" cy="523220"/>
          </a:xfrm>
          <a:prstGeom prst="rect">
            <a:avLst/>
          </a:prstGeom>
          <a:noFill/>
          <a:ln w="28575">
            <a:solidFill>
              <a:srgbClr val="0070C0"/>
            </a:solidFill>
          </a:ln>
        </p:spPr>
        <p:txBody>
          <a:bodyPr wrap="square" rtlCol="0">
            <a:spAutoFit/>
          </a:bodyPr>
          <a:lstStyle/>
          <a:p>
            <a:pPr algn="ctr"/>
            <a:r>
              <a:rPr lang="en-US" sz="2800" dirty="0">
                <a:solidFill>
                  <a:srgbClr val="C00000"/>
                </a:solidFill>
                <a:latin typeface="+mn-lt"/>
              </a:rPr>
              <a:t>Reactions to Dissatisfied Democrats</a:t>
            </a:r>
          </a:p>
        </p:txBody>
      </p:sp>
      <p:sp>
        <p:nvSpPr>
          <p:cNvPr id="4" name="Slide Number Placeholder 3">
            <a:extLst>
              <a:ext uri="{FF2B5EF4-FFF2-40B4-BE49-F238E27FC236}">
                <a16:creationId xmlns:a16="http://schemas.microsoft.com/office/drawing/2014/main" id="{3F0BEC7E-61FB-1703-D4B6-6C03BEF52EF3}"/>
              </a:ext>
            </a:extLst>
          </p:cNvPr>
          <p:cNvSpPr>
            <a:spLocks noGrp="1"/>
          </p:cNvSpPr>
          <p:nvPr>
            <p:ph type="sldNum" sz="quarter" idx="12"/>
          </p:nvPr>
        </p:nvSpPr>
        <p:spPr/>
        <p:txBody>
          <a:bodyPr/>
          <a:lstStyle/>
          <a:p>
            <a:pPr>
              <a:defRPr/>
            </a:pPr>
            <a:fld id="{6C784F91-5DCE-437B-8546-1D628699728B}" type="slidenum">
              <a:rPr lang="en-US" altLang="en-US" smtClean="0"/>
              <a:pPr>
                <a:defRPr/>
              </a:pPr>
              <a:t>20</a:t>
            </a:fld>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5"/>
          <p:cNvSpPr>
            <a:spLocks noChangeArrowheads="1"/>
          </p:cNvSpPr>
          <p:nvPr/>
        </p:nvSpPr>
        <p:spPr bwMode="auto">
          <a:xfrm>
            <a:off x="1273723" y="170572"/>
            <a:ext cx="6477000" cy="671851"/>
          </a:xfrm>
          <a:prstGeom prst="rect">
            <a:avLst/>
          </a:prstGeom>
          <a:noFill/>
          <a:ln w="2857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lnSpc>
                <a:spcPct val="150000"/>
              </a:lnSpc>
              <a:spcBef>
                <a:spcPct val="0"/>
              </a:spcBef>
              <a:buFontTx/>
              <a:buNone/>
            </a:pPr>
            <a:r>
              <a:rPr lang="en-US" altLang="en-US" sz="2800" dirty="0">
                <a:solidFill>
                  <a:srgbClr val="C00000"/>
                </a:solidFill>
                <a:cs typeface="Times New Roman" panose="02020603050405020304" pitchFamily="18" charset="0"/>
              </a:rPr>
              <a:t>Diverging Views about Democracy</a:t>
            </a:r>
            <a:endParaRPr lang="en-US" altLang="en-US" sz="2800" dirty="0">
              <a:solidFill>
                <a:srgbClr val="C00000"/>
              </a:solidFill>
              <a:ea typeface="Times New Roman" panose="02020603050405020304" pitchFamily="18" charset="0"/>
              <a:cs typeface="ITC Berkeley Oldstyle Std Bk" charset="0"/>
            </a:endParaRPr>
          </a:p>
        </p:txBody>
      </p:sp>
      <p:graphicFrame>
        <p:nvGraphicFramePr>
          <p:cNvPr id="4" name="Chart 3"/>
          <p:cNvGraphicFramePr/>
          <p:nvPr>
            <p:extLst>
              <p:ext uri="{D42A27DB-BD31-4B8C-83A1-F6EECF244321}">
                <p14:modId xmlns:p14="http://schemas.microsoft.com/office/powerpoint/2010/main" val="325627812"/>
              </p:ext>
            </p:extLst>
          </p:nvPr>
        </p:nvGraphicFramePr>
        <p:xfrm>
          <a:off x="1066800" y="1981200"/>
          <a:ext cx="6861175" cy="424338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066800" y="6324600"/>
            <a:ext cx="6890846" cy="307777"/>
          </a:xfrm>
          <a:prstGeom prst="rect">
            <a:avLst/>
          </a:prstGeom>
          <a:noFill/>
        </p:spPr>
        <p:txBody>
          <a:bodyPr wrap="square" rtlCol="0">
            <a:spAutoFit/>
          </a:bodyPr>
          <a:lstStyle/>
          <a:p>
            <a:pPr algn="ctr"/>
            <a:r>
              <a:rPr lang="en-US" sz="1400" i="1" dirty="0">
                <a:latin typeface="+mn-lt"/>
              </a:rPr>
              <a:t>Source</a:t>
            </a:r>
            <a:r>
              <a:rPr lang="en-US" sz="1400" dirty="0">
                <a:latin typeface="+mn-lt"/>
              </a:rPr>
              <a:t>: World Values Survey, Germany and United States samples combined</a:t>
            </a:r>
          </a:p>
        </p:txBody>
      </p:sp>
      <p:sp>
        <p:nvSpPr>
          <p:cNvPr id="2" name="TextBox 1">
            <a:extLst>
              <a:ext uri="{FF2B5EF4-FFF2-40B4-BE49-F238E27FC236}">
                <a16:creationId xmlns:a16="http://schemas.microsoft.com/office/drawing/2014/main" id="{155CF6D7-7E2A-52C2-B641-6AF71A3E04E3}"/>
              </a:ext>
            </a:extLst>
          </p:cNvPr>
          <p:cNvSpPr txBox="1"/>
          <p:nvPr/>
        </p:nvSpPr>
        <p:spPr>
          <a:xfrm>
            <a:off x="1273723" y="965537"/>
            <a:ext cx="6480175" cy="707886"/>
          </a:xfrm>
          <a:prstGeom prst="rect">
            <a:avLst/>
          </a:prstGeom>
          <a:solidFill>
            <a:schemeClr val="accent1">
              <a:lumMod val="20000"/>
              <a:lumOff val="80000"/>
            </a:schemeClr>
          </a:solidFill>
        </p:spPr>
        <p:txBody>
          <a:bodyPr wrap="square" rtlCol="0">
            <a:spAutoFit/>
          </a:bodyPr>
          <a:lstStyle/>
          <a:p>
            <a:r>
              <a:rPr lang="en-US" sz="2000" dirty="0">
                <a:latin typeface="+mn-lt"/>
              </a:rPr>
              <a:t>Postmaterialists see democracy as more important but are less positive about the extent of democracy in their nation</a:t>
            </a:r>
          </a:p>
        </p:txBody>
      </p:sp>
      <p:sp>
        <p:nvSpPr>
          <p:cNvPr id="3" name="Slide Number Placeholder 2">
            <a:extLst>
              <a:ext uri="{FF2B5EF4-FFF2-40B4-BE49-F238E27FC236}">
                <a16:creationId xmlns:a16="http://schemas.microsoft.com/office/drawing/2014/main" id="{D8206119-9DED-FE06-6EC8-8655B6F09A8E}"/>
              </a:ext>
            </a:extLst>
          </p:cNvPr>
          <p:cNvSpPr>
            <a:spLocks noGrp="1"/>
          </p:cNvSpPr>
          <p:nvPr>
            <p:ph type="sldNum" sz="quarter" idx="12"/>
          </p:nvPr>
        </p:nvSpPr>
        <p:spPr/>
        <p:txBody>
          <a:bodyPr/>
          <a:lstStyle/>
          <a:p>
            <a:pPr>
              <a:defRPr/>
            </a:pPr>
            <a:fld id="{6C784F91-5DCE-437B-8546-1D628699728B}" type="slidenum">
              <a:rPr lang="en-US" altLang="en-US" smtClean="0"/>
              <a:pPr>
                <a:defRPr/>
              </a:pPr>
              <a:t>21</a:t>
            </a:fld>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85800" y="1137909"/>
            <a:ext cx="7696200" cy="4866015"/>
          </a:xfrm>
          <a:prstGeom prst="rect">
            <a:avLst/>
          </a:prstGeom>
          <a:solidFill>
            <a:srgbClr val="FFFFFF"/>
          </a:solidFill>
          <a:ln w="9525">
            <a:solidFill>
              <a:srgbClr val="0070C0"/>
            </a:solidFill>
            <a:miter lim="800000"/>
            <a:headEnd/>
            <a:tailEnd/>
          </a:ln>
        </p:spPr>
        <p:txBody>
          <a:bodyPr/>
          <a:lstStyle/>
          <a:p>
            <a:pPr>
              <a:defRPr/>
            </a:pPr>
            <a:r>
              <a:rPr lang="en-GB" sz="2200" b="1" dirty="0">
                <a:solidFill>
                  <a:srgbClr val="0070C0"/>
                </a:solidFill>
                <a:latin typeface="+mn-lt"/>
              </a:rPr>
              <a:t>Improving Political Leadership</a:t>
            </a:r>
            <a:r>
              <a:rPr lang="en-GB" sz="2200" dirty="0">
                <a:solidFill>
                  <a:srgbClr val="0070C0"/>
                </a:solidFill>
                <a:latin typeface="+mn-lt"/>
              </a:rPr>
              <a:t>: </a:t>
            </a:r>
          </a:p>
          <a:p>
            <a:pPr>
              <a:defRPr/>
            </a:pPr>
            <a:r>
              <a:rPr lang="en-GB" sz="2200" dirty="0">
                <a:latin typeface="+mn-lt"/>
              </a:rPr>
              <a:t>People want politicians who are more responsive to the public’s needs, more attentive to the public’s voice, less corrupt, and more competent. Many would also like political leaders to be more representative of the population in terms of gender, age, race, and other factors.</a:t>
            </a:r>
            <a:endParaRPr lang="en-US" sz="2200" dirty="0">
              <a:latin typeface="+mn-lt"/>
            </a:endParaRPr>
          </a:p>
          <a:p>
            <a:pPr>
              <a:defRPr/>
            </a:pPr>
            <a:endParaRPr lang="en-US" sz="2200" dirty="0">
              <a:latin typeface="+mn-lt"/>
              <a:ea typeface="Times New Roman" panose="02020603050405020304" pitchFamily="18" charset="0"/>
              <a:cs typeface="ITC Berkeley Oldstyle Std Bk"/>
            </a:endParaRPr>
          </a:p>
          <a:p>
            <a:pPr>
              <a:defRPr/>
            </a:pPr>
            <a:r>
              <a:rPr lang="en-US" sz="2200" b="1" dirty="0">
                <a:solidFill>
                  <a:srgbClr val="0070C0"/>
                </a:solidFill>
                <a:latin typeface="+mn-lt"/>
              </a:rPr>
              <a:t>Government Reform</a:t>
            </a:r>
            <a:r>
              <a:rPr lang="en-US" sz="2200" dirty="0">
                <a:solidFill>
                  <a:srgbClr val="0070C0"/>
                </a:solidFill>
                <a:latin typeface="+mn-lt"/>
              </a:rPr>
              <a:t>: </a:t>
            </a:r>
          </a:p>
          <a:p>
            <a:pPr>
              <a:defRPr/>
            </a:pPr>
            <a:r>
              <a:rPr lang="en-US" sz="2200" dirty="0">
                <a:latin typeface="+mn-lt"/>
              </a:rPr>
              <a:t>Many believe improving democracy requires significant political reform. Such reforms include changing electoral systems, shifting the balance of power between institutions, and placing limits on how long politicians and judges can serve. In several countries, people express a desire for more direct democracy.</a:t>
            </a:r>
            <a:endParaRPr lang="en-US" sz="2200" dirty="0">
              <a:latin typeface="+mn-lt"/>
              <a:ea typeface="Times New Roman" panose="02020603050405020304" pitchFamily="18" charset="0"/>
              <a:cs typeface="ITC Berkeley Oldstyle Std Bk"/>
            </a:endParaRPr>
          </a:p>
          <a:p>
            <a:pPr indent="228600" algn="ctr">
              <a:lnSpc>
                <a:spcPct val="150000"/>
              </a:lnSpc>
              <a:spcBef>
                <a:spcPts val="0"/>
              </a:spcBef>
              <a:spcAft>
                <a:spcPts val="0"/>
              </a:spcAft>
              <a:defRPr/>
            </a:pPr>
            <a:r>
              <a:rPr lang="en-US" sz="2200" dirty="0">
                <a:latin typeface="Times New Roman" panose="02020603050405020304" pitchFamily="18" charset="0"/>
                <a:ea typeface="Times New Roman" panose="02020603050405020304" pitchFamily="18" charset="0"/>
                <a:cs typeface="ITC Berkeley Oldstyle Std Bk"/>
              </a:rPr>
              <a:t> </a:t>
            </a:r>
          </a:p>
        </p:txBody>
      </p:sp>
      <p:sp>
        <p:nvSpPr>
          <p:cNvPr id="3" name="TextBox 2">
            <a:extLst>
              <a:ext uri="{FF2B5EF4-FFF2-40B4-BE49-F238E27FC236}">
                <a16:creationId xmlns:a16="http://schemas.microsoft.com/office/drawing/2014/main" id="{A6A4DFFB-5414-A3E8-1E29-3C977F853626}"/>
              </a:ext>
            </a:extLst>
          </p:cNvPr>
          <p:cNvSpPr txBox="1"/>
          <p:nvPr/>
        </p:nvSpPr>
        <p:spPr>
          <a:xfrm>
            <a:off x="685800" y="381000"/>
            <a:ext cx="7696200" cy="523220"/>
          </a:xfrm>
          <a:prstGeom prst="rect">
            <a:avLst/>
          </a:prstGeom>
          <a:noFill/>
          <a:ln w="28575">
            <a:solidFill>
              <a:srgbClr val="0070C0"/>
            </a:solidFill>
          </a:ln>
        </p:spPr>
        <p:txBody>
          <a:bodyPr wrap="square" rtlCol="0">
            <a:spAutoFit/>
          </a:bodyPr>
          <a:lstStyle/>
          <a:p>
            <a:pPr algn="ctr"/>
            <a:r>
              <a:rPr lang="en-US" sz="2800" dirty="0">
                <a:solidFill>
                  <a:srgbClr val="C00000"/>
                </a:solidFill>
                <a:latin typeface="+mn-lt"/>
              </a:rPr>
              <a:t>What Reforms Do Citizens Want?</a:t>
            </a:r>
          </a:p>
        </p:txBody>
      </p:sp>
      <p:sp>
        <p:nvSpPr>
          <p:cNvPr id="4" name="TextBox 3">
            <a:extLst>
              <a:ext uri="{FF2B5EF4-FFF2-40B4-BE49-F238E27FC236}">
                <a16:creationId xmlns:a16="http://schemas.microsoft.com/office/drawing/2014/main" id="{969A7F79-340C-EBC4-6037-9950417A5026}"/>
              </a:ext>
            </a:extLst>
          </p:cNvPr>
          <p:cNvSpPr txBox="1"/>
          <p:nvPr/>
        </p:nvSpPr>
        <p:spPr>
          <a:xfrm>
            <a:off x="762000" y="6172200"/>
            <a:ext cx="7696200" cy="338554"/>
          </a:xfrm>
          <a:prstGeom prst="rect">
            <a:avLst/>
          </a:prstGeom>
          <a:noFill/>
        </p:spPr>
        <p:txBody>
          <a:bodyPr wrap="square" rtlCol="0">
            <a:spAutoFit/>
          </a:bodyPr>
          <a:lstStyle/>
          <a:p>
            <a:pPr algn="ctr"/>
            <a:r>
              <a:rPr lang="en-US" sz="1600" dirty="0">
                <a:latin typeface="+mn-lt"/>
              </a:rPr>
              <a:t>Based on Pew Center surveys of the American public.</a:t>
            </a:r>
          </a:p>
        </p:txBody>
      </p:sp>
      <p:sp>
        <p:nvSpPr>
          <p:cNvPr id="5" name="Slide Number Placeholder 4">
            <a:extLst>
              <a:ext uri="{FF2B5EF4-FFF2-40B4-BE49-F238E27FC236}">
                <a16:creationId xmlns:a16="http://schemas.microsoft.com/office/drawing/2014/main" id="{A140610F-9944-CBC7-7052-3E235A551FFC}"/>
              </a:ext>
            </a:extLst>
          </p:cNvPr>
          <p:cNvSpPr>
            <a:spLocks noGrp="1"/>
          </p:cNvSpPr>
          <p:nvPr>
            <p:ph type="sldNum" sz="quarter" idx="12"/>
          </p:nvPr>
        </p:nvSpPr>
        <p:spPr/>
        <p:txBody>
          <a:bodyPr/>
          <a:lstStyle/>
          <a:p>
            <a:pPr>
              <a:defRPr/>
            </a:pPr>
            <a:fld id="{6C784F91-5DCE-437B-8546-1D628699728B}" type="slidenum">
              <a:rPr lang="en-US" altLang="en-US" smtClean="0"/>
              <a:pPr>
                <a:defRPr/>
              </a:pPr>
              <a:t>22</a:t>
            </a:fld>
            <a:endParaRPr lang="en-US" altLang="en-US"/>
          </a:p>
        </p:txBody>
      </p:sp>
    </p:spTree>
    <p:extLst>
      <p:ext uri="{BB962C8B-B14F-4D97-AF65-F5344CB8AC3E}">
        <p14:creationId xmlns:p14="http://schemas.microsoft.com/office/powerpoint/2010/main" val="1520394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2971800"/>
            <a:ext cx="6019800" cy="1631216"/>
          </a:xfrm>
          <a:prstGeom prst="rect">
            <a:avLst/>
          </a:prstGeom>
          <a:noFill/>
          <a:ln w="28575">
            <a:solidFill>
              <a:schemeClr val="accent2"/>
            </a:solidFill>
          </a:ln>
        </p:spPr>
        <p:txBody>
          <a:bodyPr wrap="square" rtlCol="0">
            <a:spAutoFit/>
          </a:bodyPr>
          <a:lstStyle/>
          <a:p>
            <a:pPr algn="ctr"/>
            <a:endParaRPr lang="en-US" sz="2000" dirty="0">
              <a:latin typeface="+mn-lt"/>
            </a:endParaRPr>
          </a:p>
          <a:p>
            <a:pPr algn="ctr"/>
            <a:r>
              <a:rPr lang="en-US" sz="2000" dirty="0">
                <a:latin typeface="+mn-lt"/>
              </a:rPr>
              <a:t>Would a group of 500 Americans randomly selected from the overall population make better policy decisions than the current U.S. House of Representatives?</a:t>
            </a:r>
          </a:p>
          <a:p>
            <a:pPr algn="ctr"/>
            <a:endParaRPr lang="en-US" sz="2000" dirty="0">
              <a:latin typeface="+mn-lt"/>
            </a:endParaRPr>
          </a:p>
        </p:txBody>
      </p:sp>
      <p:sp>
        <p:nvSpPr>
          <p:cNvPr id="3" name="TextBox 2"/>
          <p:cNvSpPr txBox="1"/>
          <p:nvPr/>
        </p:nvSpPr>
        <p:spPr>
          <a:xfrm>
            <a:off x="1676400" y="1295400"/>
            <a:ext cx="6019800" cy="523220"/>
          </a:xfrm>
          <a:prstGeom prst="rect">
            <a:avLst/>
          </a:prstGeom>
          <a:solidFill>
            <a:schemeClr val="bg1"/>
          </a:solidFill>
          <a:ln w="28575">
            <a:solidFill>
              <a:srgbClr val="0070C0"/>
            </a:solidFill>
          </a:ln>
        </p:spPr>
        <p:txBody>
          <a:bodyPr wrap="square" rtlCol="0">
            <a:spAutoFit/>
          </a:bodyPr>
          <a:lstStyle/>
          <a:p>
            <a:pPr algn="ctr"/>
            <a:r>
              <a:rPr lang="en-US" sz="2800" dirty="0">
                <a:latin typeface="+mn-lt"/>
              </a:rPr>
              <a:t>A Thought Experiment Redux:</a:t>
            </a:r>
          </a:p>
        </p:txBody>
      </p:sp>
      <p:sp>
        <p:nvSpPr>
          <p:cNvPr id="4" name="Slide Number Placeholder 3">
            <a:extLst>
              <a:ext uri="{FF2B5EF4-FFF2-40B4-BE49-F238E27FC236}">
                <a16:creationId xmlns:a16="http://schemas.microsoft.com/office/drawing/2014/main" id="{D83B2C30-E632-BDBA-A601-27948D5D747A}"/>
              </a:ext>
            </a:extLst>
          </p:cNvPr>
          <p:cNvSpPr>
            <a:spLocks noGrp="1"/>
          </p:cNvSpPr>
          <p:nvPr>
            <p:ph type="sldNum" sz="quarter" idx="12"/>
          </p:nvPr>
        </p:nvSpPr>
        <p:spPr/>
        <p:txBody>
          <a:bodyPr/>
          <a:lstStyle/>
          <a:p>
            <a:pPr>
              <a:defRPr/>
            </a:pPr>
            <a:fld id="{6C784F91-5DCE-437B-8546-1D628699728B}" type="slidenum">
              <a:rPr lang="en-US" altLang="en-US" smtClean="0"/>
              <a:pPr>
                <a:defRPr/>
              </a:pPr>
              <a:t>23</a:t>
            </a:fld>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762000" y="533400"/>
            <a:ext cx="7772400" cy="1470025"/>
          </a:xfrm>
        </p:spPr>
        <p:txBody>
          <a:bodyPr/>
          <a:lstStyle/>
          <a:p>
            <a:pPr eaLnBrk="1" hangingPunct="1"/>
            <a:r>
              <a:rPr lang="en-US" altLang="en-US" sz="3600" dirty="0">
                <a:solidFill>
                  <a:srgbClr val="C00000"/>
                </a:solidFill>
              </a:rPr>
              <a:t>The</a:t>
            </a:r>
            <a:r>
              <a:rPr lang="en-US" altLang="en-US" sz="3600" b="1" dirty="0">
                <a:solidFill>
                  <a:srgbClr val="C00000"/>
                </a:solidFill>
              </a:rPr>
              <a:t> </a:t>
            </a:r>
            <a:r>
              <a:rPr lang="en-US" altLang="en-US" sz="3600" dirty="0">
                <a:solidFill>
                  <a:srgbClr val="C00000"/>
                </a:solidFill>
              </a:rPr>
              <a:t>End</a:t>
            </a:r>
            <a:r>
              <a:rPr lang="en-US" altLang="en-US" sz="3600" b="1" dirty="0">
                <a:solidFill>
                  <a:srgbClr val="C00000"/>
                </a:solidFill>
              </a:rPr>
              <a:t> . . .</a:t>
            </a:r>
          </a:p>
        </p:txBody>
      </p:sp>
      <p:sp>
        <p:nvSpPr>
          <p:cNvPr id="30723" name="Rectangle 3"/>
          <p:cNvSpPr>
            <a:spLocks noGrp="1" noChangeArrowheads="1"/>
          </p:cNvSpPr>
          <p:nvPr>
            <p:ph type="subTitle" idx="1"/>
          </p:nvPr>
        </p:nvSpPr>
        <p:spPr>
          <a:xfrm>
            <a:off x="1371600" y="2895600"/>
            <a:ext cx="6400800" cy="1371600"/>
          </a:xfrm>
        </p:spPr>
        <p:txBody>
          <a:bodyPr/>
          <a:lstStyle/>
          <a:p>
            <a:pPr eaLnBrk="1" hangingPunct="1">
              <a:lnSpc>
                <a:spcPct val="80000"/>
              </a:lnSpc>
              <a:defRPr/>
            </a:pPr>
            <a:endParaRPr lang="en-US" sz="2400" dirty="0">
              <a:solidFill>
                <a:schemeClr val="accent2"/>
              </a:solidFill>
              <a:effectLst>
                <a:outerShdw blurRad="38100" dist="38100" dir="2700000" algn="tl">
                  <a:srgbClr val="C0C0C0"/>
                </a:outerShdw>
              </a:effectLst>
            </a:endParaRPr>
          </a:p>
          <a:p>
            <a:pPr eaLnBrk="1" hangingPunct="1">
              <a:lnSpc>
                <a:spcPct val="80000"/>
              </a:lnSpc>
              <a:defRPr/>
            </a:pPr>
            <a:endParaRPr lang="en-US" sz="2400" dirty="0">
              <a:solidFill>
                <a:schemeClr val="accent2"/>
              </a:solidFill>
              <a:effectLst>
                <a:outerShdw blurRad="38100" dist="38100" dir="2700000" algn="tl">
                  <a:srgbClr val="C0C0C0"/>
                </a:outerShdw>
              </a:effectLst>
            </a:endParaRPr>
          </a:p>
        </p:txBody>
      </p:sp>
      <p:sp>
        <p:nvSpPr>
          <p:cNvPr id="2" name="Slide Number Placeholder 1">
            <a:extLst>
              <a:ext uri="{FF2B5EF4-FFF2-40B4-BE49-F238E27FC236}">
                <a16:creationId xmlns:a16="http://schemas.microsoft.com/office/drawing/2014/main" id="{9D8E5912-84D1-D838-726F-3ED6405E352B}"/>
              </a:ext>
            </a:extLst>
          </p:cNvPr>
          <p:cNvSpPr>
            <a:spLocks noGrp="1"/>
          </p:cNvSpPr>
          <p:nvPr>
            <p:ph type="sldNum" sz="quarter" idx="12"/>
          </p:nvPr>
        </p:nvSpPr>
        <p:spPr/>
        <p:txBody>
          <a:bodyPr/>
          <a:lstStyle/>
          <a:p>
            <a:pPr>
              <a:defRPr/>
            </a:pPr>
            <a:fld id="{41F8D8C4-A5B5-4F64-B8F4-965ED6D1EF6C}" type="slidenum">
              <a:rPr lang="en-US" altLang="en-US" smtClean="0"/>
              <a:pPr>
                <a:defRPr/>
              </a:pPr>
              <a:t>24</a:t>
            </a:fld>
            <a:endParaRPr lang="en-US" altLang="en-US"/>
          </a:p>
        </p:txBody>
      </p:sp>
    </p:spTree>
    <p:extLst>
      <p:ext uri="{BB962C8B-B14F-4D97-AF65-F5344CB8AC3E}">
        <p14:creationId xmlns:p14="http://schemas.microsoft.com/office/powerpoint/2010/main" val="3157563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2800" b="1" dirty="0">
                <a:solidFill>
                  <a:srgbClr val="C00000"/>
                </a:solidFill>
                <a:latin typeface="+mn-lt"/>
              </a:rPr>
              <a:t>The Research Questions:</a:t>
            </a:r>
          </a:p>
        </p:txBody>
      </p:sp>
      <p:sp>
        <p:nvSpPr>
          <p:cNvPr id="3" name="Content Placeholder 2"/>
          <p:cNvSpPr>
            <a:spLocks noGrp="1"/>
          </p:cNvSpPr>
          <p:nvPr>
            <p:ph idx="1"/>
          </p:nvPr>
        </p:nvSpPr>
        <p:spPr>
          <a:xfrm>
            <a:off x="1104900" y="381000"/>
            <a:ext cx="6934200" cy="3962400"/>
          </a:xfrm>
        </p:spPr>
        <p:txBody>
          <a:bodyPr/>
          <a:lstStyle/>
          <a:p>
            <a:endParaRPr lang="en-US" sz="2400" dirty="0"/>
          </a:p>
          <a:p>
            <a:endParaRPr lang="en-US" sz="2400" b="1" dirty="0"/>
          </a:p>
          <a:p>
            <a:endParaRPr lang="en-US" sz="2400" b="1" dirty="0"/>
          </a:p>
        </p:txBody>
      </p:sp>
      <p:graphicFrame>
        <p:nvGraphicFramePr>
          <p:cNvPr id="4" name="Diagram 3">
            <a:extLst>
              <a:ext uri="{FF2B5EF4-FFF2-40B4-BE49-F238E27FC236}">
                <a16:creationId xmlns:a16="http://schemas.microsoft.com/office/drawing/2014/main" id="{A707145B-39DE-318B-733F-7F347A2A73E6}"/>
              </a:ext>
            </a:extLst>
          </p:cNvPr>
          <p:cNvGraphicFramePr/>
          <p:nvPr>
            <p:extLst>
              <p:ext uri="{D42A27DB-BD31-4B8C-83A1-F6EECF244321}">
                <p14:modId xmlns:p14="http://schemas.microsoft.com/office/powerpoint/2010/main" val="3109782966"/>
              </p:ext>
            </p:extLst>
          </p:nvPr>
        </p:nvGraphicFramePr>
        <p:xfrm>
          <a:off x="1219200" y="1371600"/>
          <a:ext cx="76200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3EF5C7CF-8248-B104-3635-523A4AF174F2}"/>
              </a:ext>
            </a:extLst>
          </p:cNvPr>
          <p:cNvSpPr>
            <a:spLocks noGrp="1"/>
          </p:cNvSpPr>
          <p:nvPr>
            <p:ph type="sldNum" sz="quarter" idx="12"/>
          </p:nvPr>
        </p:nvSpPr>
        <p:spPr/>
        <p:txBody>
          <a:bodyPr/>
          <a:lstStyle/>
          <a:p>
            <a:pPr>
              <a:defRPr/>
            </a:pPr>
            <a:fld id="{B5569B28-3A28-4DD7-B5EE-CA690444E057}" type="slidenum">
              <a:rPr lang="en-US" altLang="en-US" smtClean="0"/>
              <a:pPr>
                <a:defRPr/>
              </a:pPr>
              <a:t>3</a:t>
            </a:fld>
            <a:endParaRPr lang="en-US" altLang="en-US"/>
          </a:p>
        </p:txBody>
      </p:sp>
    </p:spTree>
    <p:extLst>
      <p:ext uri="{BB962C8B-B14F-4D97-AF65-F5344CB8AC3E}">
        <p14:creationId xmlns:p14="http://schemas.microsoft.com/office/powerpoint/2010/main" val="444813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143000" y="304800"/>
            <a:ext cx="6781800" cy="838200"/>
          </a:xfrm>
          <a:ln w="28575">
            <a:solidFill>
              <a:schemeClr val="accent1"/>
            </a:solidFill>
          </a:ln>
        </p:spPr>
        <p:txBody>
          <a:bodyPr/>
          <a:lstStyle/>
          <a:p>
            <a:pPr eaLnBrk="1" hangingPunct="1">
              <a:defRPr/>
            </a:pPr>
            <a:r>
              <a:rPr lang="en-US" altLang="en-US" sz="2800" dirty="0">
                <a:solidFill>
                  <a:srgbClr val="C00000"/>
                </a:solidFill>
                <a:latin typeface="+mn-lt"/>
              </a:rPr>
              <a:t>Types of Political Support</a:t>
            </a:r>
          </a:p>
        </p:txBody>
      </p:sp>
      <p:graphicFrame>
        <p:nvGraphicFramePr>
          <p:cNvPr id="4" name="Table Placeholder 3"/>
          <p:cNvGraphicFramePr>
            <a:graphicFrameLocks noGrp="1" noChangeAspect="1"/>
          </p:cNvGraphicFramePr>
          <p:nvPr>
            <p:ph type="tbl" idx="1"/>
            <p:extLst>
              <p:ext uri="{D42A27DB-BD31-4B8C-83A1-F6EECF244321}">
                <p14:modId xmlns:p14="http://schemas.microsoft.com/office/powerpoint/2010/main" val="2783492274"/>
              </p:ext>
            </p:extLst>
          </p:nvPr>
        </p:nvGraphicFramePr>
        <p:xfrm>
          <a:off x="1143001" y="1504950"/>
          <a:ext cx="7696199" cy="5072063"/>
        </p:xfrm>
        <a:graphic>
          <a:graphicData uri="http://schemas.openxmlformats.org/presentationml/2006/ole">
            <mc:AlternateContent xmlns:mc="http://schemas.openxmlformats.org/markup-compatibility/2006">
              <mc:Choice xmlns:v="urn:schemas-microsoft-com:vml" Requires="v">
                <p:oleObj name="Document" r:id="rId2" imgW="8958234" imgH="5689840" progId="Word.Document.8">
                  <p:embed/>
                </p:oleObj>
              </mc:Choice>
              <mc:Fallback>
                <p:oleObj name="Document" r:id="rId2" imgW="8958234" imgH="5689840" progId="Word.Document.8">
                  <p:embed/>
                  <p:pic>
                    <p:nvPicPr>
                      <p:cNvPr id="55299" name="Object 3"/>
                      <p:cNvPicPr>
                        <a:picLocks noChangeAspect="1" noChangeArrowheads="1"/>
                      </p:cNvPicPr>
                      <p:nvPr/>
                    </p:nvPicPr>
                    <p:blipFill>
                      <a:blip r:embed="rId3"/>
                      <a:srcRect/>
                      <a:stretch>
                        <a:fillRect/>
                      </a:stretch>
                    </p:blipFill>
                    <p:spPr bwMode="auto">
                      <a:xfrm>
                        <a:off x="1143001" y="1504950"/>
                        <a:ext cx="7696199" cy="5072063"/>
                      </a:xfrm>
                      <a:prstGeom prst="rect">
                        <a:avLst/>
                      </a:prstGeom>
                    </p:spPr>
                  </p:pic>
                </p:oleObj>
              </mc:Fallback>
            </mc:AlternateContent>
          </a:graphicData>
        </a:graphic>
      </p:graphicFrame>
      <p:sp>
        <p:nvSpPr>
          <p:cNvPr id="5" name="Slide Number Placeholder 4">
            <a:extLst>
              <a:ext uri="{FF2B5EF4-FFF2-40B4-BE49-F238E27FC236}">
                <a16:creationId xmlns:a16="http://schemas.microsoft.com/office/drawing/2014/main" id="{DC2B9866-CAC9-56CE-B631-665AF85B41CB}"/>
              </a:ext>
            </a:extLst>
          </p:cNvPr>
          <p:cNvSpPr>
            <a:spLocks noGrp="1"/>
          </p:cNvSpPr>
          <p:nvPr>
            <p:ph type="sldNum" sz="quarter" idx="12"/>
          </p:nvPr>
        </p:nvSpPr>
        <p:spPr/>
        <p:txBody>
          <a:bodyPr/>
          <a:lstStyle/>
          <a:p>
            <a:pPr>
              <a:defRPr/>
            </a:pPr>
            <a:fld id="{41F8D8C4-A5B5-4F64-B8F4-965ED6D1EF6C}" type="slidenum">
              <a:rPr lang="en-US" altLang="en-US" smtClean="0"/>
              <a:pPr>
                <a:defRPr/>
              </a:pPr>
              <a:t>4</a:t>
            </a:fld>
            <a:endParaRPr lang="en-US" altLang="en-US"/>
          </a:p>
        </p:txBody>
      </p:sp>
    </p:spTree>
    <p:extLst>
      <p:ext uri="{BB962C8B-B14F-4D97-AF65-F5344CB8AC3E}">
        <p14:creationId xmlns:p14="http://schemas.microsoft.com/office/powerpoint/2010/main" val="1126405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746" y="203472"/>
            <a:ext cx="7753204" cy="563562"/>
          </a:xfrm>
          <a:ln w="28575">
            <a:solidFill>
              <a:schemeClr val="accent1"/>
            </a:solidFill>
          </a:ln>
        </p:spPr>
        <p:txBody>
          <a:bodyPr/>
          <a:lstStyle/>
          <a:p>
            <a:pPr eaLnBrk="1" hangingPunct="1">
              <a:defRPr/>
            </a:pPr>
            <a:r>
              <a:rPr lang="en-US" sz="2800" dirty="0">
                <a:solidFill>
                  <a:srgbClr val="C00000"/>
                </a:solidFill>
                <a:latin typeface="+mn-lt"/>
              </a:rPr>
              <a:t>Distrust in Government</a:t>
            </a:r>
          </a:p>
        </p:txBody>
      </p:sp>
      <p:sp>
        <p:nvSpPr>
          <p:cNvPr id="4" name="TextBox 3"/>
          <p:cNvSpPr txBox="1"/>
          <p:nvPr/>
        </p:nvSpPr>
        <p:spPr>
          <a:xfrm>
            <a:off x="2933700" y="6264120"/>
            <a:ext cx="3505200"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Source: American National Election Studies</a:t>
            </a:r>
          </a:p>
        </p:txBody>
      </p:sp>
      <p:graphicFrame>
        <p:nvGraphicFramePr>
          <p:cNvPr id="3" name="Object 8">
            <a:extLst>
              <a:ext uri="{FF2B5EF4-FFF2-40B4-BE49-F238E27FC236}">
                <a16:creationId xmlns:a16="http://schemas.microsoft.com/office/drawing/2014/main" id="{EF067BA7-D4C1-A2CC-D832-C71EC7C2CA20}"/>
              </a:ext>
            </a:extLst>
          </p:cNvPr>
          <p:cNvGraphicFramePr>
            <a:graphicFrameLocks noChangeAspect="1"/>
          </p:cNvGraphicFramePr>
          <p:nvPr>
            <p:extLst>
              <p:ext uri="{D42A27DB-BD31-4B8C-83A1-F6EECF244321}">
                <p14:modId xmlns:p14="http://schemas.microsoft.com/office/powerpoint/2010/main" val="2261077445"/>
              </p:ext>
            </p:extLst>
          </p:nvPr>
        </p:nvGraphicFramePr>
        <p:xfrm>
          <a:off x="609599" y="1141369"/>
          <a:ext cx="7836305" cy="51355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CA57C957-D443-316D-0BA0-DBAE9DE2D6F1}"/>
              </a:ext>
            </a:extLst>
          </p:cNvPr>
          <p:cNvSpPr txBox="1"/>
          <p:nvPr/>
        </p:nvSpPr>
        <p:spPr>
          <a:xfrm>
            <a:off x="695397" y="846404"/>
            <a:ext cx="7750507" cy="400110"/>
          </a:xfrm>
          <a:prstGeom prst="rect">
            <a:avLst/>
          </a:prstGeom>
          <a:solidFill>
            <a:schemeClr val="accent1">
              <a:lumMod val="20000"/>
              <a:lumOff val="80000"/>
            </a:schemeClr>
          </a:solidFill>
        </p:spPr>
        <p:txBody>
          <a:bodyPr wrap="square" rtlCol="0">
            <a:spAutoFit/>
          </a:bodyPr>
          <a:lstStyle/>
          <a:p>
            <a:pPr algn="ctr"/>
            <a:r>
              <a:rPr lang="en-US" sz="2000" dirty="0">
                <a:latin typeface="+mn-lt"/>
              </a:rPr>
              <a:t>Americans’ Trust in Government Has Decreased Over Time.</a:t>
            </a:r>
          </a:p>
        </p:txBody>
      </p:sp>
      <p:sp>
        <p:nvSpPr>
          <p:cNvPr id="5" name="Slide Number Placeholder 4">
            <a:extLst>
              <a:ext uri="{FF2B5EF4-FFF2-40B4-BE49-F238E27FC236}">
                <a16:creationId xmlns:a16="http://schemas.microsoft.com/office/drawing/2014/main" id="{7BA6E76C-3617-6125-4173-1C85FD041213}"/>
              </a:ext>
            </a:extLst>
          </p:cNvPr>
          <p:cNvSpPr>
            <a:spLocks noGrp="1"/>
          </p:cNvSpPr>
          <p:nvPr>
            <p:ph type="sldNum" sz="quarter" idx="12"/>
          </p:nvPr>
        </p:nvSpPr>
        <p:spPr/>
        <p:txBody>
          <a:bodyPr/>
          <a:lstStyle/>
          <a:p>
            <a:pPr>
              <a:defRPr/>
            </a:pPr>
            <a:fld id="{B5569B28-3A28-4DD7-B5EE-CA690444E057}" type="slidenum">
              <a:rPr lang="en-US" altLang="en-US" smtClean="0"/>
              <a:pPr>
                <a:defRPr/>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5"/>
          <p:cNvSpPr>
            <a:spLocks noChangeArrowheads="1"/>
          </p:cNvSpPr>
          <p:nvPr/>
        </p:nvSpPr>
        <p:spPr bwMode="auto">
          <a:xfrm>
            <a:off x="1752600" y="6515100"/>
            <a:ext cx="99695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6" name="Title 1"/>
          <p:cNvSpPr txBox="1">
            <a:spLocks/>
          </p:cNvSpPr>
          <p:nvPr/>
        </p:nvSpPr>
        <p:spPr>
          <a:xfrm>
            <a:off x="762000" y="274638"/>
            <a:ext cx="7848600" cy="487362"/>
          </a:xfrm>
          <a:prstGeom prst="rect">
            <a:avLst/>
          </a:prstGeom>
          <a:ln w="28575">
            <a:solidFill>
              <a:schemeClr val="accent1"/>
            </a:solidFill>
          </a:ln>
        </p:spPr>
        <p:txBody>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eaLnBrk="1" fontAlgn="auto" hangingPunct="1">
              <a:defRPr/>
            </a:pPr>
            <a:r>
              <a:rPr lang="en-US" sz="2800" dirty="0">
                <a:solidFill>
                  <a:srgbClr val="C00000"/>
                </a:solidFill>
                <a:cs typeface="Calibri" panose="020F0502020204030204" pitchFamily="34" charset="0"/>
              </a:rPr>
              <a:t>Do Politicians </a:t>
            </a:r>
            <a:r>
              <a:rPr lang="en-US" sz="2800" dirty="0">
                <a:solidFill>
                  <a:srgbClr val="C00000"/>
                </a:solidFill>
                <a:latin typeface="+mn-lt"/>
                <a:cs typeface="Calibri" panose="020F0502020204030204" pitchFamily="34" charset="0"/>
              </a:rPr>
              <a:t>Care</a:t>
            </a:r>
            <a:r>
              <a:rPr lang="en-US" sz="2800" dirty="0">
                <a:solidFill>
                  <a:srgbClr val="C00000"/>
                </a:solidFill>
                <a:cs typeface="Calibri" panose="020F0502020204030204" pitchFamily="34" charset="0"/>
              </a:rPr>
              <a:t>?</a:t>
            </a:r>
          </a:p>
          <a:p>
            <a:pPr eaLnBrk="1" fontAlgn="auto" hangingPunct="1">
              <a:defRPr/>
            </a:pPr>
            <a:r>
              <a:rPr lang="en-US" sz="2800" dirty="0"/>
              <a:t> </a:t>
            </a:r>
            <a:endParaRPr lang="en-US" sz="2800" dirty="0">
              <a:latin typeface="+mn-lt"/>
            </a:endParaRPr>
          </a:p>
        </p:txBody>
      </p:sp>
      <p:sp>
        <p:nvSpPr>
          <p:cNvPr id="4" name="TextBox 3">
            <a:extLst>
              <a:ext uri="{FF2B5EF4-FFF2-40B4-BE49-F238E27FC236}">
                <a16:creationId xmlns:a16="http://schemas.microsoft.com/office/drawing/2014/main" id="{997F01A2-AD9D-1442-1AB7-77B096F9F31F}"/>
              </a:ext>
            </a:extLst>
          </p:cNvPr>
          <p:cNvSpPr txBox="1"/>
          <p:nvPr/>
        </p:nvSpPr>
        <p:spPr>
          <a:xfrm>
            <a:off x="2819400" y="6361211"/>
            <a:ext cx="3505200"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Source: Various National Timeseries</a:t>
            </a:r>
          </a:p>
        </p:txBody>
      </p:sp>
      <p:sp>
        <p:nvSpPr>
          <p:cNvPr id="2" name="TextBox 1">
            <a:extLst>
              <a:ext uri="{FF2B5EF4-FFF2-40B4-BE49-F238E27FC236}">
                <a16:creationId xmlns:a16="http://schemas.microsoft.com/office/drawing/2014/main" id="{FCBA9D9D-6BC0-EDDB-9697-BE7D8B0543B5}"/>
              </a:ext>
            </a:extLst>
          </p:cNvPr>
          <p:cNvSpPr txBox="1"/>
          <p:nvPr/>
        </p:nvSpPr>
        <p:spPr>
          <a:xfrm>
            <a:off x="762000" y="842305"/>
            <a:ext cx="7848600" cy="400110"/>
          </a:xfrm>
          <a:prstGeom prst="rect">
            <a:avLst/>
          </a:prstGeom>
          <a:solidFill>
            <a:schemeClr val="accent1">
              <a:lumMod val="20000"/>
              <a:lumOff val="80000"/>
            </a:schemeClr>
          </a:solidFill>
        </p:spPr>
        <p:txBody>
          <a:bodyPr wrap="square" rtlCol="0">
            <a:spAutoFit/>
          </a:bodyPr>
          <a:lstStyle/>
          <a:p>
            <a:pPr algn="ctr"/>
            <a:r>
              <a:rPr lang="en-US" sz="2000" dirty="0">
                <a:latin typeface="+mn-lt"/>
              </a:rPr>
              <a:t>The belief that politicians care what people think has declined over time</a:t>
            </a:r>
          </a:p>
        </p:txBody>
      </p:sp>
      <p:graphicFrame>
        <p:nvGraphicFramePr>
          <p:cNvPr id="9" name="Chart 8">
            <a:extLst>
              <a:ext uri="{FF2B5EF4-FFF2-40B4-BE49-F238E27FC236}">
                <a16:creationId xmlns:a16="http://schemas.microsoft.com/office/drawing/2014/main" id="{45C8EB8C-C021-BC43-E47E-7D3209DF7C62}"/>
              </a:ext>
            </a:extLst>
          </p:cNvPr>
          <p:cNvGraphicFramePr>
            <a:graphicFrameLocks/>
          </p:cNvGraphicFramePr>
          <p:nvPr>
            <p:extLst>
              <p:ext uri="{D42A27DB-BD31-4B8C-83A1-F6EECF244321}">
                <p14:modId xmlns:p14="http://schemas.microsoft.com/office/powerpoint/2010/main" val="4188623534"/>
              </p:ext>
            </p:extLst>
          </p:nvPr>
        </p:nvGraphicFramePr>
        <p:xfrm>
          <a:off x="1447800" y="1266824"/>
          <a:ext cx="6172200" cy="5094382"/>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a:extLst>
              <a:ext uri="{FF2B5EF4-FFF2-40B4-BE49-F238E27FC236}">
                <a16:creationId xmlns:a16="http://schemas.microsoft.com/office/drawing/2014/main" id="{A758738A-16AB-C350-CA5C-5147D0AED64F}"/>
              </a:ext>
            </a:extLst>
          </p:cNvPr>
          <p:cNvSpPr>
            <a:spLocks noGrp="1"/>
          </p:cNvSpPr>
          <p:nvPr>
            <p:ph type="sldNum" sz="quarter" idx="12"/>
          </p:nvPr>
        </p:nvSpPr>
        <p:spPr/>
        <p:txBody>
          <a:bodyPr/>
          <a:lstStyle/>
          <a:p>
            <a:pPr>
              <a:defRPr/>
            </a:pPr>
            <a:fld id="{6C784F91-5DCE-437B-8546-1D628699728B}" type="slidenum">
              <a:rPr lang="en-US" altLang="en-US" smtClean="0"/>
              <a:pPr>
                <a:defRPr/>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1"/>
            <a:ext cx="8160143" cy="609598"/>
          </a:xfrm>
          <a:ln w="28575">
            <a:solidFill>
              <a:srgbClr val="0070C0"/>
            </a:solidFill>
          </a:ln>
        </p:spPr>
        <p:txBody>
          <a:bodyPr/>
          <a:lstStyle/>
          <a:p>
            <a:r>
              <a:rPr lang="en-US" sz="2800" dirty="0">
                <a:solidFill>
                  <a:srgbClr val="C00000"/>
                </a:solidFill>
                <a:latin typeface="+mn-lt"/>
              </a:rPr>
              <a:t>Negativity Toward Political Elites</a:t>
            </a:r>
            <a:endParaRPr lang="en-US" sz="2800" dirty="0">
              <a:solidFill>
                <a:srgbClr val="C00000"/>
              </a:solidFill>
              <a:effectLst>
                <a:outerShdw blurRad="38100" dist="38100" dir="2700000" algn="tl">
                  <a:srgbClr val="000000">
                    <a:alpha val="43137"/>
                  </a:srgbClr>
                </a:outerShdw>
              </a:effectLst>
              <a:latin typeface="+mn-lt"/>
            </a:endParaRPr>
          </a:p>
        </p:txBody>
      </p:sp>
      <p:graphicFrame>
        <p:nvGraphicFramePr>
          <p:cNvPr id="4" name="Content Placeholder 3"/>
          <p:cNvGraphicFramePr>
            <a:graphicFrameLocks noGrp="1" noChangeAspect="1"/>
          </p:cNvGraphicFramePr>
          <p:nvPr>
            <p:ph idx="1"/>
          </p:nvPr>
        </p:nvGraphicFramePr>
        <p:xfrm>
          <a:off x="533400" y="1055131"/>
          <a:ext cx="8229600" cy="593773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2"/>
          <p:cNvSpPr txBox="1">
            <a:spLocks noChangeArrowheads="1"/>
          </p:cNvSpPr>
          <p:nvPr/>
        </p:nvSpPr>
        <p:spPr bwMode="auto">
          <a:xfrm>
            <a:off x="2819400" y="914400"/>
            <a:ext cx="1533525" cy="55626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indent="0" algn="r">
              <a:lnSpc>
                <a:spcPct val="150000"/>
              </a:lnSpc>
              <a:spcBef>
                <a:spcPts val="0"/>
              </a:spcBef>
              <a:spcAft>
                <a:spcPts val="500"/>
              </a:spcAft>
            </a:pPr>
            <a:r>
              <a:rPr lang="en-US" sz="1200" b="1" dirty="0">
                <a:effectLst/>
                <a:latin typeface="Times New Roman" panose="02020603050405020304" pitchFamily="18" charset="0"/>
                <a:ea typeface="Times New Roman" panose="02020603050405020304" pitchFamily="18" charset="0"/>
                <a:cs typeface="ITC Berkeley Oldstyle Std Bk"/>
              </a:rPr>
              <a:t>          </a:t>
            </a:r>
            <a:r>
              <a:rPr lang="en-US" sz="1200" dirty="0">
                <a:effectLst/>
                <a:latin typeface="Times New Roman" panose="02020603050405020304" pitchFamily="18" charset="0"/>
                <a:ea typeface="Times New Roman" panose="02020603050405020304" pitchFamily="18" charset="0"/>
                <a:cs typeface="ITC Berkeley Oldstyle Std Bk"/>
              </a:rPr>
              <a:t>   </a:t>
            </a:r>
            <a:r>
              <a:rPr lang="en-US" sz="1200" dirty="0">
                <a:effectLst/>
                <a:latin typeface="+mn-lt"/>
                <a:ea typeface="Times New Roman" panose="02020603050405020304" pitchFamily="18" charset="0"/>
                <a:cs typeface="ITC Berkeley Oldstyle Std Bk"/>
              </a:rPr>
              <a:t>           </a:t>
            </a:r>
            <a:r>
              <a:rPr lang="en-US" sz="1400" dirty="0">
                <a:effectLst/>
                <a:latin typeface="+mn-lt"/>
                <a:ea typeface="Times New Roman" panose="02020603050405020304" pitchFamily="18" charset="0"/>
                <a:cs typeface="ITC Berkeley Oldstyle Std Bk"/>
              </a:rPr>
              <a:t>Australia                          Austria</a:t>
            </a:r>
          </a:p>
          <a:p>
            <a:pPr marL="0" marR="0" indent="0" algn="r">
              <a:lnSpc>
                <a:spcPct val="150000"/>
              </a:lnSpc>
              <a:spcBef>
                <a:spcPts val="0"/>
              </a:spcBef>
              <a:spcAft>
                <a:spcPts val="500"/>
              </a:spcAft>
            </a:pPr>
            <a:r>
              <a:rPr lang="en-US" sz="1400" b="1" dirty="0">
                <a:effectLst/>
                <a:latin typeface="+mn-lt"/>
                <a:ea typeface="Times New Roman" panose="02020603050405020304" pitchFamily="18" charset="0"/>
                <a:cs typeface="ITC Berkeley Oldstyle Std Bk"/>
              </a:rPr>
              <a:t>BRITAIN</a:t>
            </a:r>
            <a:endParaRPr lang="en-US" sz="1400" dirty="0">
              <a:effectLst/>
              <a:latin typeface="+mn-lt"/>
              <a:ea typeface="Times New Roman" panose="02020603050405020304" pitchFamily="18" charset="0"/>
              <a:cs typeface="ITC Berkeley Oldstyle Std Bk"/>
            </a:endParaRPr>
          </a:p>
          <a:p>
            <a:pPr marL="0" marR="0" indent="0" algn="r">
              <a:lnSpc>
                <a:spcPct val="150000"/>
              </a:lnSpc>
              <a:spcBef>
                <a:spcPts val="0"/>
              </a:spcBef>
              <a:spcAft>
                <a:spcPts val="500"/>
              </a:spcAft>
            </a:pPr>
            <a:r>
              <a:rPr lang="en-US" sz="1400" dirty="0">
                <a:effectLst/>
                <a:latin typeface="+mn-lt"/>
                <a:ea typeface="Times New Roman" panose="02020603050405020304" pitchFamily="18" charset="0"/>
                <a:cs typeface="ITC Berkeley Oldstyle Std Bk"/>
              </a:rPr>
              <a:t>Canada</a:t>
            </a:r>
          </a:p>
          <a:p>
            <a:pPr marL="0" marR="0" indent="0" algn="r">
              <a:lnSpc>
                <a:spcPct val="150000"/>
              </a:lnSpc>
              <a:spcBef>
                <a:spcPts val="0"/>
              </a:spcBef>
              <a:spcAft>
                <a:spcPts val="500"/>
              </a:spcAft>
            </a:pPr>
            <a:r>
              <a:rPr lang="en-US" sz="1400" dirty="0">
                <a:effectLst/>
                <a:latin typeface="+mn-lt"/>
                <a:ea typeface="Times New Roman" panose="02020603050405020304" pitchFamily="18" charset="0"/>
                <a:cs typeface="ITC Berkeley Oldstyle Std Bk"/>
              </a:rPr>
              <a:t>Denmark</a:t>
            </a:r>
          </a:p>
          <a:p>
            <a:pPr marL="0" marR="0" indent="0" algn="r">
              <a:lnSpc>
                <a:spcPct val="150000"/>
              </a:lnSpc>
              <a:spcBef>
                <a:spcPts val="0"/>
              </a:spcBef>
              <a:spcAft>
                <a:spcPts val="500"/>
              </a:spcAft>
            </a:pPr>
            <a:r>
              <a:rPr lang="en-US" sz="1400" dirty="0">
                <a:effectLst/>
                <a:latin typeface="+mn-lt"/>
                <a:ea typeface="Times New Roman" panose="02020603050405020304" pitchFamily="18" charset="0"/>
                <a:cs typeface="ITC Berkeley Oldstyle Std Bk"/>
              </a:rPr>
              <a:t>Finland</a:t>
            </a:r>
          </a:p>
          <a:p>
            <a:pPr marL="0" marR="0" indent="0" algn="r">
              <a:lnSpc>
                <a:spcPct val="150000"/>
              </a:lnSpc>
              <a:spcBef>
                <a:spcPts val="0"/>
              </a:spcBef>
              <a:spcAft>
                <a:spcPts val="500"/>
              </a:spcAft>
            </a:pPr>
            <a:r>
              <a:rPr lang="en-US" sz="1400" b="1" dirty="0">
                <a:effectLst/>
                <a:latin typeface="+mn-lt"/>
                <a:ea typeface="Times New Roman" panose="02020603050405020304" pitchFamily="18" charset="0"/>
                <a:cs typeface="ITC Berkeley Oldstyle Std Bk"/>
              </a:rPr>
              <a:t>FRANCE</a:t>
            </a:r>
            <a:endParaRPr lang="en-US" sz="1400" dirty="0">
              <a:effectLst/>
              <a:latin typeface="+mn-lt"/>
              <a:ea typeface="Times New Roman" panose="02020603050405020304" pitchFamily="18" charset="0"/>
              <a:cs typeface="ITC Berkeley Oldstyle Std Bk"/>
            </a:endParaRPr>
          </a:p>
          <a:p>
            <a:pPr marL="0" marR="0" indent="0" algn="r">
              <a:lnSpc>
                <a:spcPct val="150000"/>
              </a:lnSpc>
              <a:spcBef>
                <a:spcPts val="0"/>
              </a:spcBef>
              <a:spcAft>
                <a:spcPts val="500"/>
              </a:spcAft>
            </a:pPr>
            <a:r>
              <a:rPr lang="en-US" sz="1400" b="1" dirty="0">
                <a:effectLst/>
                <a:latin typeface="+mn-lt"/>
                <a:ea typeface="Times New Roman" panose="02020603050405020304" pitchFamily="18" charset="0"/>
                <a:cs typeface="ITC Berkeley Oldstyle Std Bk"/>
              </a:rPr>
              <a:t>GERMANY</a:t>
            </a:r>
            <a:endParaRPr lang="en-US" sz="1400" dirty="0">
              <a:effectLst/>
              <a:latin typeface="+mn-lt"/>
              <a:ea typeface="Times New Roman" panose="02020603050405020304" pitchFamily="18" charset="0"/>
              <a:cs typeface="ITC Berkeley Oldstyle Std Bk"/>
            </a:endParaRPr>
          </a:p>
          <a:p>
            <a:pPr marL="0" marR="0" indent="228600" algn="r">
              <a:lnSpc>
                <a:spcPct val="150000"/>
              </a:lnSpc>
              <a:spcBef>
                <a:spcPts val="0"/>
              </a:spcBef>
              <a:spcAft>
                <a:spcPts val="500"/>
              </a:spcAft>
            </a:pPr>
            <a:r>
              <a:rPr lang="en-US" sz="1600" dirty="0">
                <a:effectLst/>
                <a:latin typeface="+mn-lt"/>
                <a:ea typeface="Times New Roman" panose="02020603050405020304" pitchFamily="18" charset="0"/>
                <a:cs typeface="ITC Berkeley Oldstyle Std Bk"/>
              </a:rPr>
              <a:t>Ireland</a:t>
            </a:r>
          </a:p>
          <a:p>
            <a:pPr marL="0" marR="0" indent="228600" algn="r">
              <a:lnSpc>
                <a:spcPct val="150000"/>
              </a:lnSpc>
              <a:spcBef>
                <a:spcPts val="0"/>
              </a:spcBef>
              <a:spcAft>
                <a:spcPts val="500"/>
              </a:spcAft>
            </a:pPr>
            <a:r>
              <a:rPr lang="en-US" sz="1400" dirty="0">
                <a:effectLst/>
                <a:latin typeface="+mn-lt"/>
                <a:ea typeface="Times New Roman" panose="02020603050405020304" pitchFamily="18" charset="0"/>
                <a:cs typeface="ITC Berkeley Oldstyle Std Bk"/>
              </a:rPr>
              <a:t>Italy</a:t>
            </a:r>
          </a:p>
          <a:p>
            <a:pPr marL="0" marR="0" indent="228600" algn="r">
              <a:lnSpc>
                <a:spcPct val="150000"/>
              </a:lnSpc>
              <a:spcBef>
                <a:spcPts val="0"/>
              </a:spcBef>
              <a:spcAft>
                <a:spcPts val="500"/>
              </a:spcAft>
            </a:pPr>
            <a:r>
              <a:rPr lang="en-US" sz="1400" dirty="0">
                <a:effectLst/>
                <a:latin typeface="+mn-lt"/>
                <a:ea typeface="Times New Roman" panose="02020603050405020304" pitchFamily="18" charset="0"/>
                <a:cs typeface="ITC Berkeley Oldstyle Std Bk"/>
              </a:rPr>
              <a:t>Japan</a:t>
            </a:r>
          </a:p>
          <a:p>
            <a:pPr marL="0" marR="0" indent="228600" algn="r">
              <a:lnSpc>
                <a:spcPct val="150000"/>
              </a:lnSpc>
              <a:spcBef>
                <a:spcPts val="0"/>
              </a:spcBef>
              <a:spcAft>
                <a:spcPts val="500"/>
              </a:spcAft>
            </a:pPr>
            <a:r>
              <a:rPr lang="en-US" sz="1400" dirty="0">
                <a:effectLst/>
                <a:latin typeface="+mn-lt"/>
                <a:ea typeface="Times New Roman" panose="02020603050405020304" pitchFamily="18" charset="0"/>
                <a:cs typeface="ITC Berkeley Oldstyle Std Bk"/>
              </a:rPr>
              <a:t>Netherlands</a:t>
            </a:r>
          </a:p>
          <a:p>
            <a:pPr marL="0" marR="0" indent="228600" algn="r">
              <a:lnSpc>
                <a:spcPct val="150000"/>
              </a:lnSpc>
              <a:spcBef>
                <a:spcPts val="0"/>
              </a:spcBef>
              <a:spcAft>
                <a:spcPts val="500"/>
              </a:spcAft>
            </a:pPr>
            <a:r>
              <a:rPr lang="en-US" sz="1400" dirty="0">
                <a:effectLst/>
                <a:latin typeface="+mn-lt"/>
                <a:ea typeface="Times New Roman" panose="02020603050405020304" pitchFamily="18" charset="0"/>
                <a:cs typeface="ITC Berkeley Oldstyle Std Bk"/>
              </a:rPr>
              <a:t>New Zealand</a:t>
            </a:r>
          </a:p>
          <a:p>
            <a:pPr marL="0" marR="0" indent="228600" algn="r">
              <a:lnSpc>
                <a:spcPct val="150000"/>
              </a:lnSpc>
              <a:spcBef>
                <a:spcPts val="0"/>
              </a:spcBef>
              <a:spcAft>
                <a:spcPts val="500"/>
              </a:spcAft>
            </a:pPr>
            <a:r>
              <a:rPr lang="en-US" sz="1400" b="1" dirty="0">
                <a:effectLst/>
                <a:latin typeface="+mn-lt"/>
                <a:ea typeface="Times New Roman" panose="02020603050405020304" pitchFamily="18" charset="0"/>
                <a:cs typeface="ITC Berkeley Oldstyle Std Bk"/>
              </a:rPr>
              <a:t>UNITED STATES</a:t>
            </a:r>
            <a:endParaRPr lang="en-US" sz="1400" dirty="0">
              <a:effectLst/>
              <a:latin typeface="+mn-lt"/>
              <a:ea typeface="Times New Roman" panose="02020603050405020304" pitchFamily="18" charset="0"/>
              <a:cs typeface="ITC Berkeley Oldstyle Std Bk"/>
            </a:endParaRPr>
          </a:p>
        </p:txBody>
      </p:sp>
      <p:sp>
        <p:nvSpPr>
          <p:cNvPr id="3" name="TextBox 2">
            <a:extLst>
              <a:ext uri="{FF2B5EF4-FFF2-40B4-BE49-F238E27FC236}">
                <a16:creationId xmlns:a16="http://schemas.microsoft.com/office/drawing/2014/main" id="{E2164C9B-A64F-5053-2FF9-6EE4DA487099}"/>
              </a:ext>
            </a:extLst>
          </p:cNvPr>
          <p:cNvSpPr txBox="1"/>
          <p:nvPr/>
        </p:nvSpPr>
        <p:spPr>
          <a:xfrm>
            <a:off x="533400" y="685799"/>
            <a:ext cx="8160143" cy="369332"/>
          </a:xfrm>
          <a:prstGeom prst="rect">
            <a:avLst/>
          </a:prstGeom>
          <a:solidFill>
            <a:schemeClr val="accent1">
              <a:lumMod val="20000"/>
              <a:lumOff val="80000"/>
            </a:schemeClr>
          </a:solidFill>
        </p:spPr>
        <p:txBody>
          <a:bodyPr wrap="square" rtlCol="0">
            <a:spAutoFit/>
          </a:bodyPr>
          <a:lstStyle/>
          <a:p>
            <a:r>
              <a:rPr lang="en-US" dirty="0">
                <a:latin typeface="+mn-lt"/>
              </a:rPr>
              <a:t>In many democracies a plurality or even a majority are highly critical of political elites.</a:t>
            </a:r>
            <a:endParaRPr lang="en-US" dirty="0"/>
          </a:p>
        </p:txBody>
      </p:sp>
      <p:sp>
        <p:nvSpPr>
          <p:cNvPr id="6" name="Slide Number Placeholder 5">
            <a:extLst>
              <a:ext uri="{FF2B5EF4-FFF2-40B4-BE49-F238E27FC236}">
                <a16:creationId xmlns:a16="http://schemas.microsoft.com/office/drawing/2014/main" id="{EA108FB3-7B50-992E-BC4D-A47F0C45694C}"/>
              </a:ext>
            </a:extLst>
          </p:cNvPr>
          <p:cNvSpPr>
            <a:spLocks noGrp="1"/>
          </p:cNvSpPr>
          <p:nvPr>
            <p:ph type="sldNum" sz="quarter" idx="12"/>
          </p:nvPr>
        </p:nvSpPr>
        <p:spPr/>
        <p:txBody>
          <a:bodyPr/>
          <a:lstStyle/>
          <a:p>
            <a:pPr>
              <a:defRPr/>
            </a:pPr>
            <a:fld id="{B5569B28-3A28-4DD7-B5EE-CA690444E057}" type="slidenum">
              <a:rPr lang="en-US" altLang="en-US" smtClean="0"/>
              <a:pPr>
                <a:defRPr/>
              </a:pPr>
              <a:t>7</a:t>
            </a:fld>
            <a:endParaRPr lang="en-US" altLang="en-US"/>
          </a:p>
        </p:txBody>
      </p:sp>
    </p:spTree>
    <p:extLst>
      <p:ext uri="{BB962C8B-B14F-4D97-AF65-F5344CB8AC3E}">
        <p14:creationId xmlns:p14="http://schemas.microsoft.com/office/powerpoint/2010/main" val="930731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D0986-6C25-6AF4-3FF8-66726DE904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1C9D51-22C0-6009-4219-0CAC79A870D1}"/>
              </a:ext>
            </a:extLst>
          </p:cNvPr>
          <p:cNvSpPr>
            <a:spLocks noGrp="1"/>
          </p:cNvSpPr>
          <p:nvPr>
            <p:ph type="title"/>
          </p:nvPr>
        </p:nvSpPr>
        <p:spPr>
          <a:xfrm>
            <a:off x="457200" y="274638"/>
            <a:ext cx="8229600" cy="868362"/>
          </a:xfrm>
          <a:ln w="28575">
            <a:solidFill>
              <a:schemeClr val="accent1"/>
            </a:solidFill>
          </a:ln>
        </p:spPr>
        <p:txBody>
          <a:bodyPr/>
          <a:lstStyle/>
          <a:p>
            <a:r>
              <a:rPr lang="en-US" sz="2800" dirty="0">
                <a:solidFill>
                  <a:srgbClr val="C00000"/>
                </a:solidFill>
                <a:latin typeface="+mn-lt"/>
              </a:rPr>
              <a:t>Moving Up a Level:</a:t>
            </a:r>
          </a:p>
        </p:txBody>
      </p:sp>
      <p:sp>
        <p:nvSpPr>
          <p:cNvPr id="3" name="Content Placeholder 2">
            <a:extLst>
              <a:ext uri="{FF2B5EF4-FFF2-40B4-BE49-F238E27FC236}">
                <a16:creationId xmlns:a16="http://schemas.microsoft.com/office/drawing/2014/main" id="{35A749F4-B45C-370C-B4A2-14C0636B08D7}"/>
              </a:ext>
            </a:extLst>
          </p:cNvPr>
          <p:cNvSpPr>
            <a:spLocks noGrp="1"/>
          </p:cNvSpPr>
          <p:nvPr>
            <p:ph idx="1"/>
          </p:nvPr>
        </p:nvSpPr>
        <p:spPr>
          <a:xfrm>
            <a:off x="2286000" y="2209800"/>
            <a:ext cx="4572000" cy="1295400"/>
          </a:xfrm>
          <a:ln>
            <a:solidFill>
              <a:schemeClr val="tx1"/>
            </a:solidFill>
          </a:ln>
        </p:spPr>
        <p:txBody>
          <a:bodyPr/>
          <a:lstStyle/>
          <a:p>
            <a:pPr marL="0" indent="0" algn="ctr">
              <a:buNone/>
            </a:pPr>
            <a:r>
              <a:rPr lang="en-US" sz="2400" dirty="0">
                <a:solidFill>
                  <a:srgbClr val="C00000"/>
                </a:solidFill>
              </a:rPr>
              <a:t>Has trust in social and political institutions also changed over time?</a:t>
            </a:r>
          </a:p>
        </p:txBody>
      </p:sp>
      <p:sp>
        <p:nvSpPr>
          <p:cNvPr id="4" name="Slide Number Placeholder 3">
            <a:extLst>
              <a:ext uri="{FF2B5EF4-FFF2-40B4-BE49-F238E27FC236}">
                <a16:creationId xmlns:a16="http://schemas.microsoft.com/office/drawing/2014/main" id="{70981A37-56C4-5C23-E964-84E842CC4BF7}"/>
              </a:ext>
            </a:extLst>
          </p:cNvPr>
          <p:cNvSpPr>
            <a:spLocks noGrp="1"/>
          </p:cNvSpPr>
          <p:nvPr>
            <p:ph type="sldNum" sz="quarter" idx="12"/>
          </p:nvPr>
        </p:nvSpPr>
        <p:spPr/>
        <p:txBody>
          <a:bodyPr/>
          <a:lstStyle/>
          <a:p>
            <a:pPr>
              <a:defRPr/>
            </a:pPr>
            <a:fld id="{B5569B28-3A28-4DD7-B5EE-CA690444E057}" type="slidenum">
              <a:rPr lang="en-US" altLang="en-US" smtClean="0"/>
              <a:pPr>
                <a:defRPr/>
              </a:pPr>
              <a:t>8</a:t>
            </a:fld>
            <a:endParaRPr lang="en-US" altLang="en-US"/>
          </a:p>
        </p:txBody>
      </p:sp>
    </p:spTree>
    <p:extLst>
      <p:ext uri="{BB962C8B-B14F-4D97-AF65-F5344CB8AC3E}">
        <p14:creationId xmlns:p14="http://schemas.microsoft.com/office/powerpoint/2010/main" val="1976720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4" name="Rectangle 3"/>
          <p:cNvSpPr>
            <a:spLocks noChangeArrowheads="1"/>
          </p:cNvSpPr>
          <p:nvPr/>
        </p:nvSpPr>
        <p:spPr bwMode="auto">
          <a:xfrm>
            <a:off x="685798" y="82267"/>
            <a:ext cx="7848600" cy="523220"/>
          </a:xfrm>
          <a:prstGeom prst="rect">
            <a:avLst/>
          </a:prstGeom>
          <a:noFill/>
          <a:ln w="28575">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800" dirty="0">
                <a:solidFill>
                  <a:srgbClr val="C00000"/>
                </a:solidFill>
                <a:cs typeface="Times New Roman" panose="02020603050405020304" pitchFamily="18" charset="0"/>
              </a:rPr>
              <a:t>Institutional Confidence in the United States</a:t>
            </a:r>
          </a:p>
        </p:txBody>
      </p:sp>
      <p:sp>
        <p:nvSpPr>
          <p:cNvPr id="3" name="Rectangle 2"/>
          <p:cNvSpPr/>
          <p:nvPr/>
        </p:nvSpPr>
        <p:spPr>
          <a:xfrm>
            <a:off x="533400" y="5486400"/>
            <a:ext cx="1676400" cy="954107"/>
          </a:xfrm>
          <a:prstGeom prst="rect">
            <a:avLst/>
          </a:prstGeom>
        </p:spPr>
        <p:txBody>
          <a:bodyPr wrap="square">
            <a:spAutoFit/>
          </a:bodyPr>
          <a:lstStyle/>
          <a:p>
            <a:r>
              <a:rPr lang="en-US" sz="1400" i="1" dirty="0">
                <a:latin typeface="Calibri" panose="020F0502020204030204" pitchFamily="34" charset="0"/>
                <a:ea typeface="Times New Roman" panose="02020603050405020304" pitchFamily="18" charset="0"/>
                <a:cs typeface="Calibri" panose="020F0502020204030204" pitchFamily="34" charset="0"/>
              </a:rPr>
              <a:t>Sources:</a:t>
            </a:r>
            <a:r>
              <a:rPr lang="en-US" sz="1400" dirty="0">
                <a:latin typeface="Calibri" panose="020F0502020204030204" pitchFamily="34" charset="0"/>
                <a:ea typeface="Times New Roman" panose="02020603050405020304" pitchFamily="18" charset="0"/>
                <a:cs typeface="Calibri" panose="020F0502020204030204" pitchFamily="34" charset="0"/>
              </a:rPr>
              <a:t> 1966 from Harris Poll; 1973–2024, General Social Surveys</a:t>
            </a:r>
            <a:r>
              <a:rPr lang="en-US" sz="1400" dirty="0">
                <a:latin typeface="Times New Roman" panose="02020603050405020304" pitchFamily="18" charset="0"/>
                <a:ea typeface="Times New Roman" panose="02020603050405020304" pitchFamily="18" charset="0"/>
                <a:cs typeface="ITC Berkeley Oldstyle Std Bk"/>
              </a:rPr>
              <a:t>.</a:t>
            </a:r>
            <a:endParaRPr lang="en-US" sz="1400" dirty="0"/>
          </a:p>
        </p:txBody>
      </p:sp>
      <p:pic>
        <p:nvPicPr>
          <p:cNvPr id="5" name="Picture 4">
            <a:extLst>
              <a:ext uri="{FF2B5EF4-FFF2-40B4-BE49-F238E27FC236}">
                <a16:creationId xmlns:a16="http://schemas.microsoft.com/office/drawing/2014/main" id="{2D3A9928-F9B1-10C8-D30E-379A27480328}"/>
              </a:ext>
            </a:extLst>
          </p:cNvPr>
          <p:cNvPicPr>
            <a:picLocks noChangeAspect="1"/>
          </p:cNvPicPr>
          <p:nvPr/>
        </p:nvPicPr>
        <p:blipFill>
          <a:blip r:embed="rId2"/>
          <a:stretch>
            <a:fillRect/>
          </a:stretch>
        </p:blipFill>
        <p:spPr>
          <a:xfrm>
            <a:off x="2412462" y="1051657"/>
            <a:ext cx="6019800" cy="5780205"/>
          </a:xfrm>
          <a:prstGeom prst="rect">
            <a:avLst/>
          </a:prstGeom>
        </p:spPr>
      </p:pic>
      <p:sp>
        <p:nvSpPr>
          <p:cNvPr id="7" name="TextBox 6">
            <a:extLst>
              <a:ext uri="{FF2B5EF4-FFF2-40B4-BE49-F238E27FC236}">
                <a16:creationId xmlns:a16="http://schemas.microsoft.com/office/drawing/2014/main" id="{270EB5D3-7AB4-3597-BFE6-A62E8B683E22}"/>
              </a:ext>
            </a:extLst>
          </p:cNvPr>
          <p:cNvSpPr txBox="1"/>
          <p:nvPr/>
        </p:nvSpPr>
        <p:spPr>
          <a:xfrm>
            <a:off x="685798" y="651547"/>
            <a:ext cx="7848600" cy="400110"/>
          </a:xfrm>
          <a:prstGeom prst="rect">
            <a:avLst/>
          </a:prstGeom>
          <a:solidFill>
            <a:schemeClr val="accent1">
              <a:lumMod val="20000"/>
              <a:lumOff val="80000"/>
            </a:schemeClr>
          </a:solidFill>
        </p:spPr>
        <p:txBody>
          <a:bodyPr wrap="square">
            <a:spAutoFit/>
          </a:bodyPr>
          <a:lstStyle/>
          <a:p>
            <a:pPr algn="ctr" eaLnBrk="1" hangingPunct="1">
              <a:spcBef>
                <a:spcPct val="0"/>
              </a:spcBef>
              <a:buFontTx/>
              <a:buNone/>
            </a:pPr>
            <a:r>
              <a:rPr lang="en-US" altLang="en-US" sz="2000" dirty="0">
                <a:latin typeface="+mn-lt"/>
              </a:rPr>
              <a:t>Confidence in the leadership of institutions has decreased since the 1960s</a:t>
            </a:r>
          </a:p>
        </p:txBody>
      </p:sp>
      <p:sp>
        <p:nvSpPr>
          <p:cNvPr id="2" name="Slide Number Placeholder 1">
            <a:extLst>
              <a:ext uri="{FF2B5EF4-FFF2-40B4-BE49-F238E27FC236}">
                <a16:creationId xmlns:a16="http://schemas.microsoft.com/office/drawing/2014/main" id="{DDB8DA5F-DC11-825A-6558-326657FF760A}"/>
              </a:ext>
            </a:extLst>
          </p:cNvPr>
          <p:cNvSpPr>
            <a:spLocks noGrp="1"/>
          </p:cNvSpPr>
          <p:nvPr>
            <p:ph type="sldNum" sz="quarter" idx="12"/>
          </p:nvPr>
        </p:nvSpPr>
        <p:spPr/>
        <p:txBody>
          <a:bodyPr/>
          <a:lstStyle/>
          <a:p>
            <a:pPr>
              <a:defRPr/>
            </a:pPr>
            <a:fld id="{6C784F91-5DCE-437B-8546-1D628699728B}" type="slidenum">
              <a:rPr lang="en-US" altLang="en-US" smtClean="0"/>
              <a:pPr>
                <a:defRPr/>
              </a:pPr>
              <a:t>9</a:t>
            </a:fld>
            <a:endParaRPr lang="en-US"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863</TotalTime>
  <Words>1102</Words>
  <Application>Microsoft Office PowerPoint</Application>
  <PresentationFormat>On-screen Show (4:3)</PresentationFormat>
  <Paragraphs>162</Paragraphs>
  <Slides>24</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1" baseType="lpstr">
      <vt:lpstr>Aptos</vt:lpstr>
      <vt:lpstr>Arial</vt:lpstr>
      <vt:lpstr>Calibri</vt:lpstr>
      <vt:lpstr>Monotype Sorts</vt:lpstr>
      <vt:lpstr>Times New Roman</vt:lpstr>
      <vt:lpstr>Office Theme</vt:lpstr>
      <vt:lpstr>Document</vt:lpstr>
      <vt:lpstr>Chapter 12</vt:lpstr>
      <vt:lpstr>Question for the Day</vt:lpstr>
      <vt:lpstr>The Research Questions:</vt:lpstr>
      <vt:lpstr>Types of Political Support</vt:lpstr>
      <vt:lpstr>Distrust in Government</vt:lpstr>
      <vt:lpstr>PowerPoint Presentation</vt:lpstr>
      <vt:lpstr>Negativity Toward Political Elites</vt:lpstr>
      <vt:lpstr>Moving Up a Level: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National Pride</vt:lpstr>
      <vt:lpstr>PowerPoint Presentation</vt:lpstr>
      <vt:lpstr>PowerPoint Presentation</vt:lpstr>
      <vt:lpstr>PowerPoint Presentation</vt:lpstr>
      <vt:lpstr>PowerPoint Presentation</vt:lpstr>
      <vt:lpstr>PowerPoint Presentation</vt:lpstr>
      <vt:lpstr>The End . . .</vt:lpstr>
    </vt:vector>
  </TitlesOfParts>
  <Company>C &amp; M Digitals (P)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Timothy Hellwig</cp:lastModifiedBy>
  <cp:revision>75</cp:revision>
  <dcterms:created xsi:type="dcterms:W3CDTF">2013-06-20T13:07:33Z</dcterms:created>
  <dcterms:modified xsi:type="dcterms:W3CDTF">2026-01-30T21:33:08Z</dcterms:modified>
</cp:coreProperties>
</file>