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1"/>
  </p:notesMasterIdLst>
  <p:sldIdLst>
    <p:sldId id="256" r:id="rId2"/>
    <p:sldId id="623" r:id="rId3"/>
    <p:sldId id="262" r:id="rId4"/>
    <p:sldId id="257" r:id="rId5"/>
    <p:sldId id="263" r:id="rId6"/>
    <p:sldId id="264" r:id="rId7"/>
    <p:sldId id="265" r:id="rId8"/>
    <p:sldId id="266" r:id="rId9"/>
    <p:sldId id="261" r:id="rId10"/>
    <p:sldId id="267" r:id="rId11"/>
    <p:sldId id="268" r:id="rId12"/>
    <p:sldId id="269" r:id="rId13"/>
    <p:sldId id="270" r:id="rId14"/>
    <p:sldId id="271" r:id="rId15"/>
    <p:sldId id="281" r:id="rId16"/>
    <p:sldId id="287" r:id="rId17"/>
    <p:sldId id="272" r:id="rId18"/>
    <p:sldId id="273" r:id="rId19"/>
    <p:sldId id="275" r:id="rId20"/>
    <p:sldId id="276" r:id="rId21"/>
    <p:sldId id="278" r:id="rId22"/>
    <p:sldId id="277" r:id="rId23"/>
    <p:sldId id="279" r:id="rId24"/>
    <p:sldId id="280" r:id="rId25"/>
    <p:sldId id="274" r:id="rId26"/>
    <p:sldId id="282" r:id="rId27"/>
    <p:sldId id="283" r:id="rId28"/>
    <p:sldId id="284" r:id="rId29"/>
    <p:sldId id="285" r:id="rId30"/>
    <p:sldId id="286" r:id="rId31"/>
    <p:sldId id="288" r:id="rId32"/>
    <p:sldId id="289" r:id="rId33"/>
    <p:sldId id="290" r:id="rId34"/>
    <p:sldId id="291" r:id="rId35"/>
    <p:sldId id="292" r:id="rId36"/>
    <p:sldId id="294" r:id="rId37"/>
    <p:sldId id="295" r:id="rId38"/>
    <p:sldId id="296" r:id="rId39"/>
    <p:sldId id="297" r:id="rId40"/>
    <p:sldId id="298" r:id="rId41"/>
    <p:sldId id="299" r:id="rId42"/>
    <p:sldId id="300" r:id="rId43"/>
    <p:sldId id="301" r:id="rId44"/>
    <p:sldId id="302" r:id="rId45"/>
    <p:sldId id="293" r:id="rId46"/>
    <p:sldId id="303" r:id="rId47"/>
    <p:sldId id="304" r:id="rId48"/>
    <p:sldId id="306" r:id="rId49"/>
    <p:sldId id="307" r:id="rId50"/>
    <p:sldId id="308" r:id="rId51"/>
    <p:sldId id="309" r:id="rId52"/>
    <p:sldId id="310" r:id="rId53"/>
    <p:sldId id="311" r:id="rId54"/>
    <p:sldId id="312" r:id="rId55"/>
    <p:sldId id="313" r:id="rId56"/>
    <p:sldId id="305" r:id="rId57"/>
    <p:sldId id="314" r:id="rId58"/>
    <p:sldId id="316" r:id="rId59"/>
    <p:sldId id="317" r:id="rId60"/>
    <p:sldId id="318" r:id="rId61"/>
    <p:sldId id="319" r:id="rId62"/>
    <p:sldId id="315" r:id="rId63"/>
    <p:sldId id="320" r:id="rId64"/>
    <p:sldId id="321" r:id="rId65"/>
    <p:sldId id="322" r:id="rId66"/>
    <p:sldId id="323" r:id="rId67"/>
    <p:sldId id="324" r:id="rId68"/>
    <p:sldId id="326" r:id="rId69"/>
    <p:sldId id="327" r:id="rId70"/>
    <p:sldId id="328" r:id="rId71"/>
    <p:sldId id="330" r:id="rId72"/>
    <p:sldId id="331" r:id="rId73"/>
    <p:sldId id="332" r:id="rId74"/>
    <p:sldId id="329" r:id="rId75"/>
    <p:sldId id="333" r:id="rId76"/>
    <p:sldId id="334" r:id="rId77"/>
    <p:sldId id="336" r:id="rId78"/>
    <p:sldId id="337" r:id="rId79"/>
    <p:sldId id="335" r:id="rId80"/>
    <p:sldId id="338" r:id="rId81"/>
    <p:sldId id="339" r:id="rId82"/>
    <p:sldId id="340" r:id="rId83"/>
    <p:sldId id="341" r:id="rId84"/>
    <p:sldId id="342" r:id="rId85"/>
    <p:sldId id="343" r:id="rId86"/>
    <p:sldId id="344" r:id="rId87"/>
    <p:sldId id="622" r:id="rId88"/>
    <p:sldId id="346" r:id="rId89"/>
    <p:sldId id="345" r:id="rId90"/>
    <p:sldId id="347" r:id="rId91"/>
    <p:sldId id="348" r:id="rId92"/>
    <p:sldId id="349" r:id="rId93"/>
    <p:sldId id="350" r:id="rId94"/>
    <p:sldId id="355" r:id="rId95"/>
    <p:sldId id="351" r:id="rId96"/>
    <p:sldId id="608" r:id="rId97"/>
    <p:sldId id="619" r:id="rId98"/>
    <p:sldId id="353" r:id="rId99"/>
    <p:sldId id="354" r:id="rId100"/>
    <p:sldId id="352" r:id="rId101"/>
    <p:sldId id="356" r:id="rId102"/>
    <p:sldId id="358" r:id="rId103"/>
    <p:sldId id="359" r:id="rId104"/>
    <p:sldId id="357" r:id="rId105"/>
    <p:sldId id="360" r:id="rId106"/>
    <p:sldId id="362" r:id="rId107"/>
    <p:sldId id="363" r:id="rId108"/>
    <p:sldId id="361"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609" r:id="rId144"/>
    <p:sldId id="398" r:id="rId145"/>
    <p:sldId id="610" r:id="rId146"/>
    <p:sldId id="399" r:id="rId147"/>
    <p:sldId id="611" r:id="rId148"/>
    <p:sldId id="400" r:id="rId149"/>
    <p:sldId id="401" r:id="rId150"/>
    <p:sldId id="402" r:id="rId151"/>
    <p:sldId id="403" r:id="rId152"/>
    <p:sldId id="404" r:id="rId153"/>
    <p:sldId id="405" r:id="rId154"/>
    <p:sldId id="406" r:id="rId155"/>
    <p:sldId id="407" r:id="rId156"/>
    <p:sldId id="408" r:id="rId157"/>
    <p:sldId id="409" r:id="rId158"/>
    <p:sldId id="410" r:id="rId159"/>
    <p:sldId id="411" r:id="rId160"/>
    <p:sldId id="412" r:id="rId161"/>
    <p:sldId id="414" r:id="rId162"/>
    <p:sldId id="415" r:id="rId163"/>
    <p:sldId id="416" r:id="rId164"/>
    <p:sldId id="417" r:id="rId165"/>
    <p:sldId id="413" r:id="rId166"/>
    <p:sldId id="418" r:id="rId167"/>
    <p:sldId id="419" r:id="rId168"/>
    <p:sldId id="420" r:id="rId169"/>
    <p:sldId id="421" r:id="rId170"/>
    <p:sldId id="422" r:id="rId171"/>
    <p:sldId id="423" r:id="rId172"/>
    <p:sldId id="424" r:id="rId173"/>
    <p:sldId id="425" r:id="rId174"/>
    <p:sldId id="426" r:id="rId175"/>
    <p:sldId id="427" r:id="rId176"/>
    <p:sldId id="428" r:id="rId177"/>
    <p:sldId id="429" r:id="rId178"/>
    <p:sldId id="620" r:id="rId179"/>
    <p:sldId id="430" r:id="rId180"/>
    <p:sldId id="431" r:id="rId181"/>
    <p:sldId id="432" r:id="rId182"/>
    <p:sldId id="433" r:id="rId183"/>
    <p:sldId id="434" r:id="rId184"/>
    <p:sldId id="435" r:id="rId185"/>
    <p:sldId id="436" r:id="rId186"/>
    <p:sldId id="437" r:id="rId187"/>
    <p:sldId id="438" r:id="rId188"/>
    <p:sldId id="439" r:id="rId189"/>
    <p:sldId id="440" r:id="rId190"/>
    <p:sldId id="441" r:id="rId191"/>
    <p:sldId id="442" r:id="rId192"/>
    <p:sldId id="443" r:id="rId193"/>
    <p:sldId id="444" r:id="rId194"/>
    <p:sldId id="445" r:id="rId195"/>
    <p:sldId id="446" r:id="rId196"/>
    <p:sldId id="447" r:id="rId197"/>
    <p:sldId id="448" r:id="rId198"/>
    <p:sldId id="449" r:id="rId199"/>
    <p:sldId id="450" r:id="rId200"/>
    <p:sldId id="614" r:id="rId201"/>
    <p:sldId id="451" r:id="rId202"/>
    <p:sldId id="452" r:id="rId203"/>
    <p:sldId id="453" r:id="rId204"/>
    <p:sldId id="454" r:id="rId205"/>
    <p:sldId id="455" r:id="rId206"/>
    <p:sldId id="456" r:id="rId207"/>
    <p:sldId id="457" r:id="rId208"/>
    <p:sldId id="458" r:id="rId209"/>
    <p:sldId id="459" r:id="rId210"/>
    <p:sldId id="460" r:id="rId211"/>
    <p:sldId id="461" r:id="rId212"/>
    <p:sldId id="462" r:id="rId213"/>
    <p:sldId id="463" r:id="rId214"/>
    <p:sldId id="464" r:id="rId215"/>
    <p:sldId id="465" r:id="rId216"/>
    <p:sldId id="466" r:id="rId217"/>
    <p:sldId id="467" r:id="rId218"/>
    <p:sldId id="468" r:id="rId219"/>
    <p:sldId id="469" r:id="rId220"/>
    <p:sldId id="470" r:id="rId221"/>
    <p:sldId id="471" r:id="rId222"/>
    <p:sldId id="472" r:id="rId223"/>
    <p:sldId id="473" r:id="rId224"/>
    <p:sldId id="474" r:id="rId225"/>
    <p:sldId id="475" r:id="rId226"/>
    <p:sldId id="476" r:id="rId227"/>
    <p:sldId id="477" r:id="rId228"/>
    <p:sldId id="478" r:id="rId229"/>
    <p:sldId id="479" r:id="rId230"/>
    <p:sldId id="480" r:id="rId231"/>
    <p:sldId id="481" r:id="rId232"/>
    <p:sldId id="482" r:id="rId233"/>
    <p:sldId id="483" r:id="rId234"/>
    <p:sldId id="484" r:id="rId235"/>
    <p:sldId id="485" r:id="rId236"/>
    <p:sldId id="486" r:id="rId237"/>
    <p:sldId id="487" r:id="rId238"/>
    <p:sldId id="488" r:id="rId239"/>
    <p:sldId id="489" r:id="rId240"/>
    <p:sldId id="490" r:id="rId241"/>
    <p:sldId id="617" r:id="rId242"/>
    <p:sldId id="618" r:id="rId243"/>
    <p:sldId id="491" r:id="rId244"/>
    <p:sldId id="492" r:id="rId245"/>
    <p:sldId id="493" r:id="rId246"/>
    <p:sldId id="494" r:id="rId247"/>
    <p:sldId id="495" r:id="rId248"/>
    <p:sldId id="496" r:id="rId249"/>
    <p:sldId id="497" r:id="rId250"/>
    <p:sldId id="498" r:id="rId251"/>
    <p:sldId id="499" r:id="rId252"/>
    <p:sldId id="500" r:id="rId253"/>
    <p:sldId id="501" r:id="rId254"/>
    <p:sldId id="502" r:id="rId255"/>
    <p:sldId id="503" r:id="rId256"/>
    <p:sldId id="504" r:id="rId257"/>
    <p:sldId id="505" r:id="rId258"/>
    <p:sldId id="506" r:id="rId259"/>
    <p:sldId id="507" r:id="rId260"/>
    <p:sldId id="508" r:id="rId261"/>
    <p:sldId id="509" r:id="rId262"/>
    <p:sldId id="510" r:id="rId263"/>
    <p:sldId id="511" r:id="rId264"/>
    <p:sldId id="512" r:id="rId265"/>
    <p:sldId id="513" r:id="rId266"/>
    <p:sldId id="514" r:id="rId267"/>
    <p:sldId id="515" r:id="rId268"/>
    <p:sldId id="516" r:id="rId269"/>
    <p:sldId id="517" r:id="rId270"/>
    <p:sldId id="518" r:id="rId271"/>
    <p:sldId id="519" r:id="rId272"/>
    <p:sldId id="520" r:id="rId273"/>
    <p:sldId id="521" r:id="rId274"/>
    <p:sldId id="522" r:id="rId275"/>
    <p:sldId id="523" r:id="rId276"/>
    <p:sldId id="524" r:id="rId277"/>
    <p:sldId id="525" r:id="rId278"/>
    <p:sldId id="526" r:id="rId279"/>
    <p:sldId id="527" r:id="rId280"/>
    <p:sldId id="528" r:id="rId281"/>
    <p:sldId id="529" r:id="rId282"/>
    <p:sldId id="530" r:id="rId283"/>
    <p:sldId id="532" r:id="rId284"/>
    <p:sldId id="533" r:id="rId285"/>
    <p:sldId id="531" r:id="rId286"/>
    <p:sldId id="534" r:id="rId287"/>
    <p:sldId id="535" r:id="rId288"/>
    <p:sldId id="536" r:id="rId289"/>
    <p:sldId id="537" r:id="rId290"/>
    <p:sldId id="538" r:id="rId291"/>
    <p:sldId id="539" r:id="rId292"/>
    <p:sldId id="540" r:id="rId293"/>
    <p:sldId id="541" r:id="rId294"/>
    <p:sldId id="542" r:id="rId295"/>
    <p:sldId id="543" r:id="rId296"/>
    <p:sldId id="544" r:id="rId297"/>
    <p:sldId id="545" r:id="rId298"/>
    <p:sldId id="547" r:id="rId299"/>
    <p:sldId id="548" r:id="rId300"/>
    <p:sldId id="549" r:id="rId301"/>
    <p:sldId id="550" r:id="rId302"/>
    <p:sldId id="551" r:id="rId303"/>
    <p:sldId id="552" r:id="rId304"/>
    <p:sldId id="553" r:id="rId305"/>
    <p:sldId id="554" r:id="rId306"/>
    <p:sldId id="555" r:id="rId307"/>
    <p:sldId id="556" r:id="rId308"/>
    <p:sldId id="557" r:id="rId309"/>
    <p:sldId id="558" r:id="rId310"/>
    <p:sldId id="559" r:id="rId311"/>
    <p:sldId id="560" r:id="rId312"/>
    <p:sldId id="621" r:id="rId313"/>
    <p:sldId id="561" r:id="rId314"/>
    <p:sldId id="562" r:id="rId315"/>
    <p:sldId id="563" r:id="rId316"/>
    <p:sldId id="564" r:id="rId317"/>
    <p:sldId id="565" r:id="rId318"/>
    <p:sldId id="566" r:id="rId319"/>
    <p:sldId id="567" r:id="rId320"/>
    <p:sldId id="568" r:id="rId321"/>
    <p:sldId id="569" r:id="rId322"/>
    <p:sldId id="570" r:id="rId323"/>
    <p:sldId id="571" r:id="rId324"/>
    <p:sldId id="572" r:id="rId325"/>
    <p:sldId id="573" r:id="rId326"/>
    <p:sldId id="574" r:id="rId327"/>
    <p:sldId id="575" r:id="rId328"/>
    <p:sldId id="576" r:id="rId329"/>
    <p:sldId id="577" r:id="rId330"/>
    <p:sldId id="578" r:id="rId331"/>
    <p:sldId id="579" r:id="rId332"/>
    <p:sldId id="580" r:id="rId333"/>
    <p:sldId id="581" r:id="rId334"/>
    <p:sldId id="582" r:id="rId335"/>
    <p:sldId id="583" r:id="rId336"/>
    <p:sldId id="584" r:id="rId337"/>
    <p:sldId id="585" r:id="rId338"/>
    <p:sldId id="586" r:id="rId339"/>
    <p:sldId id="587" r:id="rId340"/>
    <p:sldId id="588" r:id="rId341"/>
    <p:sldId id="589" r:id="rId342"/>
    <p:sldId id="590" r:id="rId343"/>
    <p:sldId id="591" r:id="rId344"/>
    <p:sldId id="592" r:id="rId345"/>
    <p:sldId id="593" r:id="rId346"/>
    <p:sldId id="594" r:id="rId347"/>
    <p:sldId id="595" r:id="rId348"/>
    <p:sldId id="596" r:id="rId349"/>
    <p:sldId id="597" r:id="rId350"/>
    <p:sldId id="598" r:id="rId351"/>
    <p:sldId id="599" r:id="rId352"/>
    <p:sldId id="600" r:id="rId353"/>
    <p:sldId id="601" r:id="rId354"/>
    <p:sldId id="602" r:id="rId355"/>
    <p:sldId id="603" r:id="rId356"/>
    <p:sldId id="604" r:id="rId357"/>
    <p:sldId id="605" r:id="rId358"/>
    <p:sldId id="606" r:id="rId359"/>
    <p:sldId id="607" r:id="rId3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20A06"/>
    <a:srgbClr val="C00000"/>
    <a:srgbClr val="FF8B8B"/>
    <a:srgbClr val="FFD1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7" d="100"/>
          <a:sy n="107" d="100"/>
        </p:scale>
        <p:origin x="75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slide" Target="slides/slide298.xml"/><Relationship Id="rId21" Type="http://schemas.openxmlformats.org/officeDocument/2006/relationships/slide" Target="slides/slide20.xml"/><Relationship Id="rId63" Type="http://schemas.openxmlformats.org/officeDocument/2006/relationships/slide" Target="slides/slide62.xml"/><Relationship Id="rId159" Type="http://schemas.openxmlformats.org/officeDocument/2006/relationships/slide" Target="slides/slide158.xml"/><Relationship Id="rId324" Type="http://schemas.openxmlformats.org/officeDocument/2006/relationships/slide" Target="slides/slide323.xml"/><Relationship Id="rId170" Type="http://schemas.openxmlformats.org/officeDocument/2006/relationships/slide" Target="slides/slide169.xml"/><Relationship Id="rId226" Type="http://schemas.openxmlformats.org/officeDocument/2006/relationships/slide" Target="slides/slide225.xml"/><Relationship Id="rId268" Type="http://schemas.openxmlformats.org/officeDocument/2006/relationships/slide" Target="slides/slide267.xml"/><Relationship Id="rId32" Type="http://schemas.openxmlformats.org/officeDocument/2006/relationships/slide" Target="slides/slide31.xml"/><Relationship Id="rId74" Type="http://schemas.openxmlformats.org/officeDocument/2006/relationships/slide" Target="slides/slide73.xml"/><Relationship Id="rId128" Type="http://schemas.openxmlformats.org/officeDocument/2006/relationships/slide" Target="slides/slide127.xml"/><Relationship Id="rId335" Type="http://schemas.openxmlformats.org/officeDocument/2006/relationships/slide" Target="slides/slide334.xml"/><Relationship Id="rId5" Type="http://schemas.openxmlformats.org/officeDocument/2006/relationships/slide" Target="slides/slide4.xml"/><Relationship Id="rId181" Type="http://schemas.openxmlformats.org/officeDocument/2006/relationships/slide" Target="slides/slide180.xml"/><Relationship Id="rId237" Type="http://schemas.openxmlformats.org/officeDocument/2006/relationships/slide" Target="slides/slide236.xml"/><Relationship Id="rId279" Type="http://schemas.openxmlformats.org/officeDocument/2006/relationships/slide" Target="slides/slide278.xml"/><Relationship Id="rId43" Type="http://schemas.openxmlformats.org/officeDocument/2006/relationships/slide" Target="slides/slide42.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346" Type="http://schemas.openxmlformats.org/officeDocument/2006/relationships/slide" Target="slides/slide345.xml"/><Relationship Id="rId85" Type="http://schemas.openxmlformats.org/officeDocument/2006/relationships/slide" Target="slides/slide84.xml"/><Relationship Id="rId150" Type="http://schemas.openxmlformats.org/officeDocument/2006/relationships/slide" Target="slides/slide149.xml"/><Relationship Id="rId192" Type="http://schemas.openxmlformats.org/officeDocument/2006/relationships/slide" Target="slides/slide191.xml"/><Relationship Id="rId206" Type="http://schemas.openxmlformats.org/officeDocument/2006/relationships/slide" Target="slides/slide205.xml"/><Relationship Id="rId248" Type="http://schemas.openxmlformats.org/officeDocument/2006/relationships/slide" Target="slides/slide247.xml"/><Relationship Id="rId12" Type="http://schemas.openxmlformats.org/officeDocument/2006/relationships/slide" Target="slides/slide11.xml"/><Relationship Id="rId108" Type="http://schemas.openxmlformats.org/officeDocument/2006/relationships/slide" Target="slides/slide107.xml"/><Relationship Id="rId315" Type="http://schemas.openxmlformats.org/officeDocument/2006/relationships/slide" Target="slides/slide314.xml"/><Relationship Id="rId357" Type="http://schemas.openxmlformats.org/officeDocument/2006/relationships/slide" Target="slides/slide356.xml"/><Relationship Id="rId54" Type="http://schemas.openxmlformats.org/officeDocument/2006/relationships/slide" Target="slides/slide53.xml"/><Relationship Id="rId96" Type="http://schemas.openxmlformats.org/officeDocument/2006/relationships/slide" Target="slides/slide95.xml"/><Relationship Id="rId161" Type="http://schemas.openxmlformats.org/officeDocument/2006/relationships/slide" Target="slides/slide160.xml"/><Relationship Id="rId217" Type="http://schemas.openxmlformats.org/officeDocument/2006/relationships/slide" Target="slides/slide216.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326" Type="http://schemas.openxmlformats.org/officeDocument/2006/relationships/slide" Target="slides/slide325.xml"/><Relationship Id="rId65" Type="http://schemas.openxmlformats.org/officeDocument/2006/relationships/slide" Target="slides/slide64.xml"/><Relationship Id="rId130" Type="http://schemas.openxmlformats.org/officeDocument/2006/relationships/slide" Target="slides/slide129.xml"/><Relationship Id="rId172" Type="http://schemas.openxmlformats.org/officeDocument/2006/relationships/slide" Target="slides/slide171.xml"/><Relationship Id="rId228" Type="http://schemas.openxmlformats.org/officeDocument/2006/relationships/slide" Target="slides/slide227.xml"/><Relationship Id="rId281" Type="http://schemas.openxmlformats.org/officeDocument/2006/relationships/slide" Target="slides/slide280.xml"/><Relationship Id="rId337" Type="http://schemas.openxmlformats.org/officeDocument/2006/relationships/slide" Target="slides/slide336.xml"/><Relationship Id="rId34" Type="http://schemas.openxmlformats.org/officeDocument/2006/relationships/slide" Target="slides/slide33.xml"/><Relationship Id="rId76" Type="http://schemas.openxmlformats.org/officeDocument/2006/relationships/slide" Target="slides/slide75.xml"/><Relationship Id="rId141" Type="http://schemas.openxmlformats.org/officeDocument/2006/relationships/slide" Target="slides/slide140.xml"/><Relationship Id="rId7" Type="http://schemas.openxmlformats.org/officeDocument/2006/relationships/slide" Target="slides/slide6.xml"/><Relationship Id="rId183" Type="http://schemas.openxmlformats.org/officeDocument/2006/relationships/slide" Target="slides/slide182.xml"/><Relationship Id="rId239" Type="http://schemas.openxmlformats.org/officeDocument/2006/relationships/slide" Target="slides/slide238.xml"/><Relationship Id="rId250" Type="http://schemas.openxmlformats.org/officeDocument/2006/relationships/slide" Target="slides/slide249.xml"/><Relationship Id="rId292" Type="http://schemas.openxmlformats.org/officeDocument/2006/relationships/slide" Target="slides/slide291.xml"/><Relationship Id="rId306" Type="http://schemas.openxmlformats.org/officeDocument/2006/relationships/slide" Target="slides/slide305.xml"/><Relationship Id="rId45" Type="http://schemas.openxmlformats.org/officeDocument/2006/relationships/slide" Target="slides/slide44.xml"/><Relationship Id="rId87" Type="http://schemas.openxmlformats.org/officeDocument/2006/relationships/slide" Target="slides/slide86.xml"/><Relationship Id="rId110" Type="http://schemas.openxmlformats.org/officeDocument/2006/relationships/slide" Target="slides/slide109.xml"/><Relationship Id="rId348" Type="http://schemas.openxmlformats.org/officeDocument/2006/relationships/slide" Target="slides/slide347.xml"/><Relationship Id="rId152" Type="http://schemas.openxmlformats.org/officeDocument/2006/relationships/slide" Target="slides/slide151.xml"/><Relationship Id="rId194" Type="http://schemas.openxmlformats.org/officeDocument/2006/relationships/slide" Target="slides/slide193.xml"/><Relationship Id="rId208" Type="http://schemas.openxmlformats.org/officeDocument/2006/relationships/slide" Target="slides/slide207.xml"/><Relationship Id="rId261" Type="http://schemas.openxmlformats.org/officeDocument/2006/relationships/slide" Target="slides/slide260.xml"/><Relationship Id="rId14" Type="http://schemas.openxmlformats.org/officeDocument/2006/relationships/slide" Target="slides/slide13.xml"/><Relationship Id="rId56" Type="http://schemas.openxmlformats.org/officeDocument/2006/relationships/slide" Target="slides/slide55.xml"/><Relationship Id="rId317" Type="http://schemas.openxmlformats.org/officeDocument/2006/relationships/slide" Target="slides/slide316.xml"/><Relationship Id="rId359" Type="http://schemas.openxmlformats.org/officeDocument/2006/relationships/slide" Target="slides/slide358.xml"/><Relationship Id="rId98" Type="http://schemas.openxmlformats.org/officeDocument/2006/relationships/slide" Target="slides/slide97.xml"/><Relationship Id="rId121" Type="http://schemas.openxmlformats.org/officeDocument/2006/relationships/slide" Target="slides/slide120.xml"/><Relationship Id="rId163" Type="http://schemas.openxmlformats.org/officeDocument/2006/relationships/slide" Target="slides/slide162.xml"/><Relationship Id="rId219" Type="http://schemas.openxmlformats.org/officeDocument/2006/relationships/slide" Target="slides/slide218.xml"/><Relationship Id="rId230" Type="http://schemas.openxmlformats.org/officeDocument/2006/relationships/slide" Target="slides/slide229.xml"/><Relationship Id="rId25" Type="http://schemas.openxmlformats.org/officeDocument/2006/relationships/slide" Target="slides/slide24.xml"/><Relationship Id="rId67" Type="http://schemas.openxmlformats.org/officeDocument/2006/relationships/slide" Target="slides/slide66.xml"/><Relationship Id="rId272" Type="http://schemas.openxmlformats.org/officeDocument/2006/relationships/slide" Target="slides/slide271.xml"/><Relationship Id="rId328" Type="http://schemas.openxmlformats.org/officeDocument/2006/relationships/slide" Target="slides/slide327.xml"/><Relationship Id="rId132" Type="http://schemas.openxmlformats.org/officeDocument/2006/relationships/slide" Target="slides/slide131.xml"/><Relationship Id="rId174" Type="http://schemas.openxmlformats.org/officeDocument/2006/relationships/slide" Target="slides/slide173.xml"/><Relationship Id="rId220" Type="http://schemas.openxmlformats.org/officeDocument/2006/relationships/slide" Target="slides/slide219.xml"/><Relationship Id="rId241" Type="http://schemas.openxmlformats.org/officeDocument/2006/relationships/slide" Target="slides/slide24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262" Type="http://schemas.openxmlformats.org/officeDocument/2006/relationships/slide" Target="slides/slide261.xml"/><Relationship Id="rId283" Type="http://schemas.openxmlformats.org/officeDocument/2006/relationships/slide" Target="slides/slide282.xml"/><Relationship Id="rId318" Type="http://schemas.openxmlformats.org/officeDocument/2006/relationships/slide" Target="slides/slide317.xml"/><Relationship Id="rId339" Type="http://schemas.openxmlformats.org/officeDocument/2006/relationships/slide" Target="slides/slide338.xml"/><Relationship Id="rId78" Type="http://schemas.openxmlformats.org/officeDocument/2006/relationships/slide" Target="slides/slide77.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64" Type="http://schemas.openxmlformats.org/officeDocument/2006/relationships/slide" Target="slides/slide163.xml"/><Relationship Id="rId185" Type="http://schemas.openxmlformats.org/officeDocument/2006/relationships/slide" Target="slides/slide184.xml"/><Relationship Id="rId350" Type="http://schemas.openxmlformats.org/officeDocument/2006/relationships/slide" Target="slides/slide349.xml"/><Relationship Id="rId9" Type="http://schemas.openxmlformats.org/officeDocument/2006/relationships/slide" Target="slides/slide8.xml"/><Relationship Id="rId210" Type="http://schemas.openxmlformats.org/officeDocument/2006/relationships/slide" Target="slides/slide209.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slide" Target="slides/slide293.xml"/><Relationship Id="rId308" Type="http://schemas.openxmlformats.org/officeDocument/2006/relationships/slide" Target="slides/slide307.xml"/><Relationship Id="rId329" Type="http://schemas.openxmlformats.org/officeDocument/2006/relationships/slide" Target="slides/slide328.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340" Type="http://schemas.openxmlformats.org/officeDocument/2006/relationships/slide" Target="slides/slide339.xml"/><Relationship Id="rId361" Type="http://schemas.openxmlformats.org/officeDocument/2006/relationships/notesMaster" Target="notesMasters/notesMaster1.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19" Type="http://schemas.openxmlformats.org/officeDocument/2006/relationships/slide" Target="slides/slide318.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330" Type="http://schemas.openxmlformats.org/officeDocument/2006/relationships/slide" Target="slides/slide329.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351" Type="http://schemas.openxmlformats.org/officeDocument/2006/relationships/slide" Target="slides/slide350.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slide" Target="slides/slide294.xml"/><Relationship Id="rId309" Type="http://schemas.openxmlformats.org/officeDocument/2006/relationships/slide" Target="slides/slide308.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320" Type="http://schemas.openxmlformats.org/officeDocument/2006/relationships/slide" Target="slides/slide319.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341" Type="http://schemas.openxmlformats.org/officeDocument/2006/relationships/slide" Target="slides/slide340.xml"/><Relationship Id="rId362" Type="http://schemas.openxmlformats.org/officeDocument/2006/relationships/presProps" Target="presProps.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310" Type="http://schemas.openxmlformats.org/officeDocument/2006/relationships/slide" Target="slides/slide309.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331" Type="http://schemas.openxmlformats.org/officeDocument/2006/relationships/slide" Target="slides/slide330.xml"/><Relationship Id="rId352" Type="http://schemas.openxmlformats.org/officeDocument/2006/relationships/slide" Target="slides/slide351.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slide" Target="slides/slide295.xml"/><Relationship Id="rId300" Type="http://schemas.openxmlformats.org/officeDocument/2006/relationships/slide" Target="slides/slide299.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321" Type="http://schemas.openxmlformats.org/officeDocument/2006/relationships/slide" Target="slides/slide320.xml"/><Relationship Id="rId342" Type="http://schemas.openxmlformats.org/officeDocument/2006/relationships/slide" Target="slides/slide341.xml"/><Relationship Id="rId363" Type="http://schemas.openxmlformats.org/officeDocument/2006/relationships/viewProps" Target="viewProps.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311" Type="http://schemas.openxmlformats.org/officeDocument/2006/relationships/slide" Target="slides/slide310.xml"/><Relationship Id="rId332" Type="http://schemas.openxmlformats.org/officeDocument/2006/relationships/slide" Target="slides/slide331.xml"/><Relationship Id="rId353" Type="http://schemas.openxmlformats.org/officeDocument/2006/relationships/slide" Target="slides/slide352.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297" Type="http://schemas.openxmlformats.org/officeDocument/2006/relationships/slide" Target="slides/slide296.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301" Type="http://schemas.openxmlformats.org/officeDocument/2006/relationships/slide" Target="slides/slide300.xml"/><Relationship Id="rId322" Type="http://schemas.openxmlformats.org/officeDocument/2006/relationships/slide" Target="slides/slide321.xml"/><Relationship Id="rId343" Type="http://schemas.openxmlformats.org/officeDocument/2006/relationships/slide" Target="slides/slide342.xml"/><Relationship Id="rId364"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287" Type="http://schemas.openxmlformats.org/officeDocument/2006/relationships/slide" Target="slides/slide286.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312" Type="http://schemas.openxmlformats.org/officeDocument/2006/relationships/slide" Target="slides/slide311.xml"/><Relationship Id="rId333" Type="http://schemas.openxmlformats.org/officeDocument/2006/relationships/slide" Target="slides/slide332.xml"/><Relationship Id="rId354" Type="http://schemas.openxmlformats.org/officeDocument/2006/relationships/slide" Target="slides/slide353.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slide" Target="slides/slide297.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302" Type="http://schemas.openxmlformats.org/officeDocument/2006/relationships/slide" Target="slides/slide301.xml"/><Relationship Id="rId323" Type="http://schemas.openxmlformats.org/officeDocument/2006/relationships/slide" Target="slides/slide322.xml"/><Relationship Id="rId344" Type="http://schemas.openxmlformats.org/officeDocument/2006/relationships/slide" Target="slides/slide343.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365" Type="http://schemas.openxmlformats.org/officeDocument/2006/relationships/tableStyles" Target="tableStyles.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106" Type="http://schemas.openxmlformats.org/officeDocument/2006/relationships/slide" Target="slides/slide105.xml"/><Relationship Id="rId127" Type="http://schemas.openxmlformats.org/officeDocument/2006/relationships/slide" Target="slides/slide126.xml"/><Relationship Id="rId313" Type="http://schemas.openxmlformats.org/officeDocument/2006/relationships/slide" Target="slides/slide312.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 Id="rId334" Type="http://schemas.openxmlformats.org/officeDocument/2006/relationships/slide" Target="slides/slide333.xml"/><Relationship Id="rId355" Type="http://schemas.openxmlformats.org/officeDocument/2006/relationships/slide" Target="slides/slide354.xml"/><Relationship Id="rId4" Type="http://schemas.openxmlformats.org/officeDocument/2006/relationships/slide" Target="slides/slide3.xml"/><Relationship Id="rId180" Type="http://schemas.openxmlformats.org/officeDocument/2006/relationships/slide" Target="slides/slide17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303" Type="http://schemas.openxmlformats.org/officeDocument/2006/relationships/slide" Target="slides/slide302.xml"/><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345" Type="http://schemas.openxmlformats.org/officeDocument/2006/relationships/slide" Target="slides/slide344.xml"/><Relationship Id="rId191" Type="http://schemas.openxmlformats.org/officeDocument/2006/relationships/slide" Target="slides/slide190.xml"/><Relationship Id="rId205" Type="http://schemas.openxmlformats.org/officeDocument/2006/relationships/slide" Target="slides/slide204.xml"/><Relationship Id="rId247" Type="http://schemas.openxmlformats.org/officeDocument/2006/relationships/slide" Target="slides/slide246.xml"/><Relationship Id="rId107" Type="http://schemas.openxmlformats.org/officeDocument/2006/relationships/slide" Target="slides/slide106.xml"/><Relationship Id="rId289" Type="http://schemas.openxmlformats.org/officeDocument/2006/relationships/slide" Target="slides/slide288.xml"/><Relationship Id="rId11" Type="http://schemas.openxmlformats.org/officeDocument/2006/relationships/slide" Target="slides/slide10.xml"/><Relationship Id="rId53" Type="http://schemas.openxmlformats.org/officeDocument/2006/relationships/slide" Target="slides/slide52.xml"/><Relationship Id="rId149" Type="http://schemas.openxmlformats.org/officeDocument/2006/relationships/slide" Target="slides/slide148.xml"/><Relationship Id="rId314" Type="http://schemas.openxmlformats.org/officeDocument/2006/relationships/slide" Target="slides/slide313.xml"/><Relationship Id="rId356" Type="http://schemas.openxmlformats.org/officeDocument/2006/relationships/slide" Target="slides/slide355.xml"/><Relationship Id="rId95" Type="http://schemas.openxmlformats.org/officeDocument/2006/relationships/slide" Target="slides/slide94.xml"/><Relationship Id="rId160" Type="http://schemas.openxmlformats.org/officeDocument/2006/relationships/slide" Target="slides/slide159.xml"/><Relationship Id="rId216" Type="http://schemas.openxmlformats.org/officeDocument/2006/relationships/slide" Target="slides/slide215.xml"/><Relationship Id="rId258" Type="http://schemas.openxmlformats.org/officeDocument/2006/relationships/slide" Target="slides/slide257.xml"/><Relationship Id="rId22" Type="http://schemas.openxmlformats.org/officeDocument/2006/relationships/slide" Target="slides/slide21.xml"/><Relationship Id="rId64" Type="http://schemas.openxmlformats.org/officeDocument/2006/relationships/slide" Target="slides/slide63.xml"/><Relationship Id="rId118" Type="http://schemas.openxmlformats.org/officeDocument/2006/relationships/slide" Target="slides/slide117.xml"/><Relationship Id="rId325" Type="http://schemas.openxmlformats.org/officeDocument/2006/relationships/slide" Target="slides/slide324.xml"/><Relationship Id="rId171" Type="http://schemas.openxmlformats.org/officeDocument/2006/relationships/slide" Target="slides/slide170.xml"/><Relationship Id="rId227" Type="http://schemas.openxmlformats.org/officeDocument/2006/relationships/slide" Target="slides/slide226.xml"/><Relationship Id="rId269" Type="http://schemas.openxmlformats.org/officeDocument/2006/relationships/slide" Target="slides/slide268.xml"/><Relationship Id="rId33" Type="http://schemas.openxmlformats.org/officeDocument/2006/relationships/slide" Target="slides/slide32.xml"/><Relationship Id="rId129" Type="http://schemas.openxmlformats.org/officeDocument/2006/relationships/slide" Target="slides/slide128.xml"/><Relationship Id="rId280" Type="http://schemas.openxmlformats.org/officeDocument/2006/relationships/slide" Target="slides/slide279.xml"/><Relationship Id="rId336" Type="http://schemas.openxmlformats.org/officeDocument/2006/relationships/slide" Target="slides/slide335.xml"/><Relationship Id="rId75" Type="http://schemas.openxmlformats.org/officeDocument/2006/relationships/slide" Target="slides/slide74.xml"/><Relationship Id="rId140" Type="http://schemas.openxmlformats.org/officeDocument/2006/relationships/slide" Target="slides/slide139.xml"/><Relationship Id="rId182" Type="http://schemas.openxmlformats.org/officeDocument/2006/relationships/slide" Target="slides/slide181.xml"/><Relationship Id="rId6" Type="http://schemas.openxmlformats.org/officeDocument/2006/relationships/slide" Target="slides/slide5.xml"/><Relationship Id="rId238" Type="http://schemas.openxmlformats.org/officeDocument/2006/relationships/slide" Target="slides/slide237.xml"/><Relationship Id="rId291" Type="http://schemas.openxmlformats.org/officeDocument/2006/relationships/slide" Target="slides/slide290.xml"/><Relationship Id="rId305" Type="http://schemas.openxmlformats.org/officeDocument/2006/relationships/slide" Target="slides/slide304.xml"/><Relationship Id="rId347" Type="http://schemas.openxmlformats.org/officeDocument/2006/relationships/slide" Target="slides/slide346.xml"/><Relationship Id="rId44" Type="http://schemas.openxmlformats.org/officeDocument/2006/relationships/slide" Target="slides/slide43.xml"/><Relationship Id="rId86" Type="http://schemas.openxmlformats.org/officeDocument/2006/relationships/slide" Target="slides/slide85.xml"/><Relationship Id="rId151" Type="http://schemas.openxmlformats.org/officeDocument/2006/relationships/slide" Target="slides/slide150.xml"/><Relationship Id="rId193" Type="http://schemas.openxmlformats.org/officeDocument/2006/relationships/slide" Target="slides/slide192.xml"/><Relationship Id="rId207" Type="http://schemas.openxmlformats.org/officeDocument/2006/relationships/slide" Target="slides/slide206.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316" Type="http://schemas.openxmlformats.org/officeDocument/2006/relationships/slide" Target="slides/slide315.xml"/><Relationship Id="rId55" Type="http://schemas.openxmlformats.org/officeDocument/2006/relationships/slide" Target="slides/slide54.xml"/><Relationship Id="rId97" Type="http://schemas.openxmlformats.org/officeDocument/2006/relationships/slide" Target="slides/slide96.xml"/><Relationship Id="rId120" Type="http://schemas.openxmlformats.org/officeDocument/2006/relationships/slide" Target="slides/slide119.xml"/><Relationship Id="rId358" Type="http://schemas.openxmlformats.org/officeDocument/2006/relationships/slide" Target="slides/slide357.xml"/><Relationship Id="rId162" Type="http://schemas.openxmlformats.org/officeDocument/2006/relationships/slide" Target="slides/slide161.xml"/><Relationship Id="rId218" Type="http://schemas.openxmlformats.org/officeDocument/2006/relationships/slide" Target="slides/slide217.xml"/><Relationship Id="rId271" Type="http://schemas.openxmlformats.org/officeDocument/2006/relationships/slide" Target="slides/slide270.xml"/><Relationship Id="rId24" Type="http://schemas.openxmlformats.org/officeDocument/2006/relationships/slide" Target="slides/slide23.xml"/><Relationship Id="rId66" Type="http://schemas.openxmlformats.org/officeDocument/2006/relationships/slide" Target="slides/slide65.xml"/><Relationship Id="rId131" Type="http://schemas.openxmlformats.org/officeDocument/2006/relationships/slide" Target="slides/slide130.xml"/><Relationship Id="rId327" Type="http://schemas.openxmlformats.org/officeDocument/2006/relationships/slide" Target="slides/slide326.xml"/><Relationship Id="rId173" Type="http://schemas.openxmlformats.org/officeDocument/2006/relationships/slide" Target="slides/slide172.xml"/><Relationship Id="rId229" Type="http://schemas.openxmlformats.org/officeDocument/2006/relationships/slide" Target="slides/slide228.xml"/><Relationship Id="rId240" Type="http://schemas.openxmlformats.org/officeDocument/2006/relationships/slide" Target="slides/slide239.xml"/><Relationship Id="rId35" Type="http://schemas.openxmlformats.org/officeDocument/2006/relationships/slide" Target="slides/slide34.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338" Type="http://schemas.openxmlformats.org/officeDocument/2006/relationships/slide" Target="slides/slide337.xml"/><Relationship Id="rId8" Type="http://schemas.openxmlformats.org/officeDocument/2006/relationships/slide" Target="slides/slide7.xml"/><Relationship Id="rId142" Type="http://schemas.openxmlformats.org/officeDocument/2006/relationships/slide" Target="slides/slide141.xml"/><Relationship Id="rId184" Type="http://schemas.openxmlformats.org/officeDocument/2006/relationships/slide" Target="slides/slide183.xml"/><Relationship Id="rId251" Type="http://schemas.openxmlformats.org/officeDocument/2006/relationships/slide" Target="slides/slide250.xml"/><Relationship Id="rId46" Type="http://schemas.openxmlformats.org/officeDocument/2006/relationships/slide" Target="slides/slide45.xml"/><Relationship Id="rId293" Type="http://schemas.openxmlformats.org/officeDocument/2006/relationships/slide" Target="slides/slide292.xml"/><Relationship Id="rId307" Type="http://schemas.openxmlformats.org/officeDocument/2006/relationships/slide" Target="slides/slide306.xml"/><Relationship Id="rId349" Type="http://schemas.openxmlformats.org/officeDocument/2006/relationships/slide" Target="slides/slide348.xml"/><Relationship Id="rId88" Type="http://schemas.openxmlformats.org/officeDocument/2006/relationships/slide" Target="slides/slide87.xml"/><Relationship Id="rId111" Type="http://schemas.openxmlformats.org/officeDocument/2006/relationships/slide" Target="slides/slide110.xml"/><Relationship Id="rId153" Type="http://schemas.openxmlformats.org/officeDocument/2006/relationships/slide" Target="slides/slide152.xml"/><Relationship Id="rId195" Type="http://schemas.openxmlformats.org/officeDocument/2006/relationships/slide" Target="slides/slide194.xml"/><Relationship Id="rId209" Type="http://schemas.openxmlformats.org/officeDocument/2006/relationships/slide" Target="slides/slide208.xml"/><Relationship Id="rId360" Type="http://schemas.openxmlformats.org/officeDocument/2006/relationships/slide" Target="slides/slide35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5316D9-683B-4E10-A0D5-C1D43569C73C}" type="datetimeFigureOut">
              <a:rPr lang="en-GB" smtClean="0"/>
              <a:t>01/07/2026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049CB8-02A1-4EF3-8149-B00B2B1F98E2}" type="slidenum">
              <a:rPr lang="en-GB" smtClean="0"/>
              <a:t>‹#›</a:t>
            </a:fld>
            <a:endParaRPr lang="en-GB"/>
          </a:p>
        </p:txBody>
      </p:sp>
    </p:spTree>
    <p:extLst>
      <p:ext uri="{BB962C8B-B14F-4D97-AF65-F5344CB8AC3E}">
        <p14:creationId xmlns:p14="http://schemas.microsoft.com/office/powerpoint/2010/main" val="17305172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6049CB8-02A1-4EF3-8149-B00B2B1F98E2}" type="slidenum">
              <a:rPr lang="en-GB" smtClean="0"/>
              <a:t>84</a:t>
            </a:fld>
            <a:endParaRPr lang="en-GB"/>
          </a:p>
        </p:txBody>
      </p:sp>
    </p:spTree>
    <p:extLst>
      <p:ext uri="{BB962C8B-B14F-4D97-AF65-F5344CB8AC3E}">
        <p14:creationId xmlns:p14="http://schemas.microsoft.com/office/powerpoint/2010/main" val="14290867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C75CA-C296-48D4-E7B1-A0BCE65F904C}"/>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C9CDEA15-D8FF-55DC-DA34-BF9C9348FA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9FBD3DAB-6C23-2F29-B45C-16300AEA4769}"/>
              </a:ext>
            </a:extLst>
          </p:cNvPr>
          <p:cNvSpPr>
            <a:spLocks noGrp="1"/>
          </p:cNvSpPr>
          <p:nvPr>
            <p:ph type="dt" sz="half" idx="10"/>
          </p:nvPr>
        </p:nvSpPr>
        <p:spPr/>
        <p:txBody>
          <a:bodyPr/>
          <a:lstStyle/>
          <a:p>
            <a:fld id="{06777632-D04E-4BD1-8E5D-F0A8C53B3FE3}" type="datetimeFigureOut">
              <a:rPr lang="en-GB" smtClean="0"/>
              <a:t>01/07/2026</a:t>
            </a:fld>
            <a:endParaRPr lang="en-GB"/>
          </a:p>
        </p:txBody>
      </p:sp>
      <p:sp>
        <p:nvSpPr>
          <p:cNvPr id="5" name="Footer Placeholder 4">
            <a:extLst>
              <a:ext uri="{FF2B5EF4-FFF2-40B4-BE49-F238E27FC236}">
                <a16:creationId xmlns:a16="http://schemas.microsoft.com/office/drawing/2014/main" id="{62C5C4BE-DF1C-A33A-9855-C801D99C09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42256EE-E5E7-820C-AF57-AF7A33D33F4F}"/>
              </a:ext>
            </a:extLst>
          </p:cNvPr>
          <p:cNvSpPr>
            <a:spLocks noGrp="1"/>
          </p:cNvSpPr>
          <p:nvPr>
            <p:ph type="sldNum" sz="quarter" idx="12"/>
          </p:nvPr>
        </p:nvSpPr>
        <p:spPr/>
        <p:txBody>
          <a:bodyPr/>
          <a:lstStyle/>
          <a:p>
            <a:fld id="{6DB47587-6B71-429C-9940-DE18B5E2F554}" type="slidenum">
              <a:rPr lang="en-GB" smtClean="0"/>
              <a:t>‹#›</a:t>
            </a:fld>
            <a:endParaRPr lang="en-GB"/>
          </a:p>
        </p:txBody>
      </p:sp>
    </p:spTree>
    <p:extLst>
      <p:ext uri="{BB962C8B-B14F-4D97-AF65-F5344CB8AC3E}">
        <p14:creationId xmlns:p14="http://schemas.microsoft.com/office/powerpoint/2010/main" val="6898551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BDC7B-9C88-6122-1268-878F6C755C8E}"/>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4D1B89CC-363F-868E-6674-92C5B029B96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C418715-8275-F40E-772F-0617B9AF5B11}"/>
              </a:ext>
            </a:extLst>
          </p:cNvPr>
          <p:cNvSpPr>
            <a:spLocks noGrp="1"/>
          </p:cNvSpPr>
          <p:nvPr>
            <p:ph type="dt" sz="half" idx="10"/>
          </p:nvPr>
        </p:nvSpPr>
        <p:spPr/>
        <p:txBody>
          <a:bodyPr/>
          <a:lstStyle/>
          <a:p>
            <a:fld id="{06777632-D04E-4BD1-8E5D-F0A8C53B3FE3}" type="datetimeFigureOut">
              <a:rPr lang="en-GB" smtClean="0"/>
              <a:t>01/07/2026</a:t>
            </a:fld>
            <a:endParaRPr lang="en-GB"/>
          </a:p>
        </p:txBody>
      </p:sp>
      <p:sp>
        <p:nvSpPr>
          <p:cNvPr id="5" name="Footer Placeholder 4">
            <a:extLst>
              <a:ext uri="{FF2B5EF4-FFF2-40B4-BE49-F238E27FC236}">
                <a16:creationId xmlns:a16="http://schemas.microsoft.com/office/drawing/2014/main" id="{B34A3552-A430-F32E-132C-D1E4E47EFE8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75C55A2-9BAF-22F5-30AF-E7D1BA9C61FF}"/>
              </a:ext>
            </a:extLst>
          </p:cNvPr>
          <p:cNvSpPr>
            <a:spLocks noGrp="1"/>
          </p:cNvSpPr>
          <p:nvPr>
            <p:ph type="sldNum" sz="quarter" idx="12"/>
          </p:nvPr>
        </p:nvSpPr>
        <p:spPr/>
        <p:txBody>
          <a:bodyPr/>
          <a:lstStyle/>
          <a:p>
            <a:fld id="{6DB47587-6B71-429C-9940-DE18B5E2F554}" type="slidenum">
              <a:rPr lang="en-GB" smtClean="0"/>
              <a:t>‹#›</a:t>
            </a:fld>
            <a:endParaRPr lang="en-GB"/>
          </a:p>
        </p:txBody>
      </p:sp>
    </p:spTree>
    <p:extLst>
      <p:ext uri="{BB962C8B-B14F-4D97-AF65-F5344CB8AC3E}">
        <p14:creationId xmlns:p14="http://schemas.microsoft.com/office/powerpoint/2010/main" val="1079457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55A03C3-2C82-0779-1FA9-0F71703299D9}"/>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D5C02A13-9E4B-B6AB-C75F-A6327C838F1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E908BD6-3E26-EA9F-0F89-6ED042111FA5}"/>
              </a:ext>
            </a:extLst>
          </p:cNvPr>
          <p:cNvSpPr>
            <a:spLocks noGrp="1"/>
          </p:cNvSpPr>
          <p:nvPr>
            <p:ph type="dt" sz="half" idx="10"/>
          </p:nvPr>
        </p:nvSpPr>
        <p:spPr/>
        <p:txBody>
          <a:bodyPr/>
          <a:lstStyle/>
          <a:p>
            <a:fld id="{06777632-D04E-4BD1-8E5D-F0A8C53B3FE3}" type="datetimeFigureOut">
              <a:rPr lang="en-GB" smtClean="0"/>
              <a:t>01/07/2026</a:t>
            </a:fld>
            <a:endParaRPr lang="en-GB"/>
          </a:p>
        </p:txBody>
      </p:sp>
      <p:sp>
        <p:nvSpPr>
          <p:cNvPr id="5" name="Footer Placeholder 4">
            <a:extLst>
              <a:ext uri="{FF2B5EF4-FFF2-40B4-BE49-F238E27FC236}">
                <a16:creationId xmlns:a16="http://schemas.microsoft.com/office/drawing/2014/main" id="{3C7457E0-71E0-0784-5D98-4AC82D7BD43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EDE260D-4BED-27CE-A0A4-CFDECB5C2D44}"/>
              </a:ext>
            </a:extLst>
          </p:cNvPr>
          <p:cNvSpPr>
            <a:spLocks noGrp="1"/>
          </p:cNvSpPr>
          <p:nvPr>
            <p:ph type="sldNum" sz="quarter" idx="12"/>
          </p:nvPr>
        </p:nvSpPr>
        <p:spPr/>
        <p:txBody>
          <a:bodyPr/>
          <a:lstStyle/>
          <a:p>
            <a:fld id="{6DB47587-6B71-429C-9940-DE18B5E2F554}" type="slidenum">
              <a:rPr lang="en-GB" smtClean="0"/>
              <a:t>‹#›</a:t>
            </a:fld>
            <a:endParaRPr lang="en-GB"/>
          </a:p>
        </p:txBody>
      </p:sp>
    </p:spTree>
    <p:extLst>
      <p:ext uri="{BB962C8B-B14F-4D97-AF65-F5344CB8AC3E}">
        <p14:creationId xmlns:p14="http://schemas.microsoft.com/office/powerpoint/2010/main" val="25154211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287C9-076E-C151-C5CD-042661B5179D}"/>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461CB9A-A4F0-5FDB-D456-5A9087371C7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1AB997F-49C4-F47E-CAA3-0E636F102D8B}"/>
              </a:ext>
            </a:extLst>
          </p:cNvPr>
          <p:cNvSpPr>
            <a:spLocks noGrp="1"/>
          </p:cNvSpPr>
          <p:nvPr>
            <p:ph type="dt" sz="half" idx="10"/>
          </p:nvPr>
        </p:nvSpPr>
        <p:spPr/>
        <p:txBody>
          <a:bodyPr/>
          <a:lstStyle/>
          <a:p>
            <a:fld id="{06777632-D04E-4BD1-8E5D-F0A8C53B3FE3}" type="datetimeFigureOut">
              <a:rPr lang="en-GB" smtClean="0"/>
              <a:t>01/07/2026</a:t>
            </a:fld>
            <a:endParaRPr lang="en-GB"/>
          </a:p>
        </p:txBody>
      </p:sp>
      <p:sp>
        <p:nvSpPr>
          <p:cNvPr id="5" name="Footer Placeholder 4">
            <a:extLst>
              <a:ext uri="{FF2B5EF4-FFF2-40B4-BE49-F238E27FC236}">
                <a16:creationId xmlns:a16="http://schemas.microsoft.com/office/drawing/2014/main" id="{70A5E73D-CD33-5CE1-E8FE-39D52B80130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B6DE421-9DD3-1FFE-5DF6-80A36D54F898}"/>
              </a:ext>
            </a:extLst>
          </p:cNvPr>
          <p:cNvSpPr>
            <a:spLocks noGrp="1"/>
          </p:cNvSpPr>
          <p:nvPr>
            <p:ph type="sldNum" sz="quarter" idx="12"/>
          </p:nvPr>
        </p:nvSpPr>
        <p:spPr/>
        <p:txBody>
          <a:bodyPr/>
          <a:lstStyle/>
          <a:p>
            <a:fld id="{6DB47587-6B71-429C-9940-DE18B5E2F554}" type="slidenum">
              <a:rPr lang="en-GB" smtClean="0"/>
              <a:t>‹#›</a:t>
            </a:fld>
            <a:endParaRPr lang="en-GB"/>
          </a:p>
        </p:txBody>
      </p:sp>
    </p:spTree>
    <p:extLst>
      <p:ext uri="{BB962C8B-B14F-4D97-AF65-F5344CB8AC3E}">
        <p14:creationId xmlns:p14="http://schemas.microsoft.com/office/powerpoint/2010/main" val="6822361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442D9-9036-D605-58AC-2F946E2B7BD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92F9E62E-4B7E-B2EE-CC3C-B03354B6169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88F820C-3978-FBAF-2ADD-A68D361CA1BA}"/>
              </a:ext>
            </a:extLst>
          </p:cNvPr>
          <p:cNvSpPr>
            <a:spLocks noGrp="1"/>
          </p:cNvSpPr>
          <p:nvPr>
            <p:ph type="dt" sz="half" idx="10"/>
          </p:nvPr>
        </p:nvSpPr>
        <p:spPr/>
        <p:txBody>
          <a:bodyPr/>
          <a:lstStyle/>
          <a:p>
            <a:fld id="{06777632-D04E-4BD1-8E5D-F0A8C53B3FE3}" type="datetimeFigureOut">
              <a:rPr lang="en-GB" smtClean="0"/>
              <a:t>01/07/2026</a:t>
            </a:fld>
            <a:endParaRPr lang="en-GB"/>
          </a:p>
        </p:txBody>
      </p:sp>
      <p:sp>
        <p:nvSpPr>
          <p:cNvPr id="5" name="Footer Placeholder 4">
            <a:extLst>
              <a:ext uri="{FF2B5EF4-FFF2-40B4-BE49-F238E27FC236}">
                <a16:creationId xmlns:a16="http://schemas.microsoft.com/office/drawing/2014/main" id="{B5B40C9E-E8EB-A163-2610-8EEC9376B5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920AB8-E08E-D7EE-068C-643B87ECCB9F}"/>
              </a:ext>
            </a:extLst>
          </p:cNvPr>
          <p:cNvSpPr>
            <a:spLocks noGrp="1"/>
          </p:cNvSpPr>
          <p:nvPr>
            <p:ph type="sldNum" sz="quarter" idx="12"/>
          </p:nvPr>
        </p:nvSpPr>
        <p:spPr/>
        <p:txBody>
          <a:bodyPr/>
          <a:lstStyle/>
          <a:p>
            <a:fld id="{6DB47587-6B71-429C-9940-DE18B5E2F554}" type="slidenum">
              <a:rPr lang="en-GB" smtClean="0"/>
              <a:t>‹#›</a:t>
            </a:fld>
            <a:endParaRPr lang="en-GB"/>
          </a:p>
        </p:txBody>
      </p:sp>
    </p:spTree>
    <p:extLst>
      <p:ext uri="{BB962C8B-B14F-4D97-AF65-F5344CB8AC3E}">
        <p14:creationId xmlns:p14="http://schemas.microsoft.com/office/powerpoint/2010/main" val="1946027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435E3-83DA-E8D7-9C17-FD8DF3A8D7FD}"/>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89635EC5-FACB-F128-FBFF-B1BBE953606B}"/>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329F12FE-B4FC-DE2E-FBD7-4B00FF4CB756}"/>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4F9D257C-36B6-6366-D570-A6A9D74CB357}"/>
              </a:ext>
            </a:extLst>
          </p:cNvPr>
          <p:cNvSpPr>
            <a:spLocks noGrp="1"/>
          </p:cNvSpPr>
          <p:nvPr>
            <p:ph type="dt" sz="half" idx="10"/>
          </p:nvPr>
        </p:nvSpPr>
        <p:spPr/>
        <p:txBody>
          <a:bodyPr/>
          <a:lstStyle/>
          <a:p>
            <a:fld id="{06777632-D04E-4BD1-8E5D-F0A8C53B3FE3}" type="datetimeFigureOut">
              <a:rPr lang="en-GB" smtClean="0"/>
              <a:t>01/07/2026</a:t>
            </a:fld>
            <a:endParaRPr lang="en-GB"/>
          </a:p>
        </p:txBody>
      </p:sp>
      <p:sp>
        <p:nvSpPr>
          <p:cNvPr id="6" name="Footer Placeholder 5">
            <a:extLst>
              <a:ext uri="{FF2B5EF4-FFF2-40B4-BE49-F238E27FC236}">
                <a16:creationId xmlns:a16="http://schemas.microsoft.com/office/drawing/2014/main" id="{C245AD8E-15D8-A210-DD5E-5D657477045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490CD82-813E-71F4-B390-5AE35B828999}"/>
              </a:ext>
            </a:extLst>
          </p:cNvPr>
          <p:cNvSpPr>
            <a:spLocks noGrp="1"/>
          </p:cNvSpPr>
          <p:nvPr>
            <p:ph type="sldNum" sz="quarter" idx="12"/>
          </p:nvPr>
        </p:nvSpPr>
        <p:spPr/>
        <p:txBody>
          <a:bodyPr/>
          <a:lstStyle/>
          <a:p>
            <a:fld id="{6DB47587-6B71-429C-9940-DE18B5E2F554}" type="slidenum">
              <a:rPr lang="en-GB" smtClean="0"/>
              <a:t>‹#›</a:t>
            </a:fld>
            <a:endParaRPr lang="en-GB"/>
          </a:p>
        </p:txBody>
      </p:sp>
    </p:spTree>
    <p:extLst>
      <p:ext uri="{BB962C8B-B14F-4D97-AF65-F5344CB8AC3E}">
        <p14:creationId xmlns:p14="http://schemas.microsoft.com/office/powerpoint/2010/main" val="6181832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C8985-DEDC-9476-770C-B8216F67556D}"/>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01AA6761-C6B3-F070-7CAE-1682619735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809F78C-443C-D9B4-D168-98AA7B4D5DA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600223D1-6984-A47C-443F-D73A8998836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3A41C77-73FC-3737-7CD7-9604214543F0}"/>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0DCC158F-92EA-AF95-339D-AB462679C8D6}"/>
              </a:ext>
            </a:extLst>
          </p:cNvPr>
          <p:cNvSpPr>
            <a:spLocks noGrp="1"/>
          </p:cNvSpPr>
          <p:nvPr>
            <p:ph type="dt" sz="half" idx="10"/>
          </p:nvPr>
        </p:nvSpPr>
        <p:spPr/>
        <p:txBody>
          <a:bodyPr/>
          <a:lstStyle/>
          <a:p>
            <a:fld id="{06777632-D04E-4BD1-8E5D-F0A8C53B3FE3}" type="datetimeFigureOut">
              <a:rPr lang="en-GB" smtClean="0"/>
              <a:t>01/07/2026</a:t>
            </a:fld>
            <a:endParaRPr lang="en-GB"/>
          </a:p>
        </p:txBody>
      </p:sp>
      <p:sp>
        <p:nvSpPr>
          <p:cNvPr id="8" name="Footer Placeholder 7">
            <a:extLst>
              <a:ext uri="{FF2B5EF4-FFF2-40B4-BE49-F238E27FC236}">
                <a16:creationId xmlns:a16="http://schemas.microsoft.com/office/drawing/2014/main" id="{60149FEF-38EC-500A-0754-1D0CFFEC3D9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EDDB139-B6C2-FD1A-30C1-771D955866C0}"/>
              </a:ext>
            </a:extLst>
          </p:cNvPr>
          <p:cNvSpPr>
            <a:spLocks noGrp="1"/>
          </p:cNvSpPr>
          <p:nvPr>
            <p:ph type="sldNum" sz="quarter" idx="12"/>
          </p:nvPr>
        </p:nvSpPr>
        <p:spPr/>
        <p:txBody>
          <a:bodyPr/>
          <a:lstStyle/>
          <a:p>
            <a:fld id="{6DB47587-6B71-429C-9940-DE18B5E2F554}" type="slidenum">
              <a:rPr lang="en-GB" smtClean="0"/>
              <a:t>‹#›</a:t>
            </a:fld>
            <a:endParaRPr lang="en-GB"/>
          </a:p>
        </p:txBody>
      </p:sp>
    </p:spTree>
    <p:extLst>
      <p:ext uri="{BB962C8B-B14F-4D97-AF65-F5344CB8AC3E}">
        <p14:creationId xmlns:p14="http://schemas.microsoft.com/office/powerpoint/2010/main" val="33079324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67A48-1F89-96A9-A7C7-FAC2143C1DA2}"/>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18B25819-FC9E-DE76-DB73-79B9D3921EED}"/>
              </a:ext>
            </a:extLst>
          </p:cNvPr>
          <p:cNvSpPr>
            <a:spLocks noGrp="1"/>
          </p:cNvSpPr>
          <p:nvPr>
            <p:ph type="dt" sz="half" idx="10"/>
          </p:nvPr>
        </p:nvSpPr>
        <p:spPr/>
        <p:txBody>
          <a:bodyPr/>
          <a:lstStyle/>
          <a:p>
            <a:fld id="{06777632-D04E-4BD1-8E5D-F0A8C53B3FE3}" type="datetimeFigureOut">
              <a:rPr lang="en-GB" smtClean="0"/>
              <a:t>01/07/2026</a:t>
            </a:fld>
            <a:endParaRPr lang="en-GB"/>
          </a:p>
        </p:txBody>
      </p:sp>
      <p:sp>
        <p:nvSpPr>
          <p:cNvPr id="4" name="Footer Placeholder 3">
            <a:extLst>
              <a:ext uri="{FF2B5EF4-FFF2-40B4-BE49-F238E27FC236}">
                <a16:creationId xmlns:a16="http://schemas.microsoft.com/office/drawing/2014/main" id="{03EB2FD7-A206-2229-063E-E6D571DDAB4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A55468B-AFF9-2161-7BEA-6E136EC0954F}"/>
              </a:ext>
            </a:extLst>
          </p:cNvPr>
          <p:cNvSpPr>
            <a:spLocks noGrp="1"/>
          </p:cNvSpPr>
          <p:nvPr>
            <p:ph type="sldNum" sz="quarter" idx="12"/>
          </p:nvPr>
        </p:nvSpPr>
        <p:spPr/>
        <p:txBody>
          <a:bodyPr/>
          <a:lstStyle/>
          <a:p>
            <a:fld id="{6DB47587-6B71-429C-9940-DE18B5E2F554}" type="slidenum">
              <a:rPr lang="en-GB" smtClean="0"/>
              <a:t>‹#›</a:t>
            </a:fld>
            <a:endParaRPr lang="en-GB"/>
          </a:p>
        </p:txBody>
      </p:sp>
    </p:spTree>
    <p:extLst>
      <p:ext uri="{BB962C8B-B14F-4D97-AF65-F5344CB8AC3E}">
        <p14:creationId xmlns:p14="http://schemas.microsoft.com/office/powerpoint/2010/main" val="7449981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4D362B8-927C-6D8B-53DF-B5B5E2E1D4B3}"/>
              </a:ext>
            </a:extLst>
          </p:cNvPr>
          <p:cNvSpPr>
            <a:spLocks noGrp="1"/>
          </p:cNvSpPr>
          <p:nvPr>
            <p:ph type="dt" sz="half" idx="10"/>
          </p:nvPr>
        </p:nvSpPr>
        <p:spPr/>
        <p:txBody>
          <a:bodyPr/>
          <a:lstStyle/>
          <a:p>
            <a:fld id="{06777632-D04E-4BD1-8E5D-F0A8C53B3FE3}" type="datetimeFigureOut">
              <a:rPr lang="en-GB" smtClean="0"/>
              <a:t>01/07/2026</a:t>
            </a:fld>
            <a:endParaRPr lang="en-GB"/>
          </a:p>
        </p:txBody>
      </p:sp>
      <p:sp>
        <p:nvSpPr>
          <p:cNvPr id="3" name="Footer Placeholder 2">
            <a:extLst>
              <a:ext uri="{FF2B5EF4-FFF2-40B4-BE49-F238E27FC236}">
                <a16:creationId xmlns:a16="http://schemas.microsoft.com/office/drawing/2014/main" id="{E24D4214-41FF-7BC3-F93B-93CB0275705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91326A0-34FA-9B56-6103-F1D79F0EB7AA}"/>
              </a:ext>
            </a:extLst>
          </p:cNvPr>
          <p:cNvSpPr>
            <a:spLocks noGrp="1"/>
          </p:cNvSpPr>
          <p:nvPr>
            <p:ph type="sldNum" sz="quarter" idx="12"/>
          </p:nvPr>
        </p:nvSpPr>
        <p:spPr/>
        <p:txBody>
          <a:bodyPr/>
          <a:lstStyle/>
          <a:p>
            <a:fld id="{6DB47587-6B71-429C-9940-DE18B5E2F554}" type="slidenum">
              <a:rPr lang="en-GB" smtClean="0"/>
              <a:t>‹#›</a:t>
            </a:fld>
            <a:endParaRPr lang="en-GB"/>
          </a:p>
        </p:txBody>
      </p:sp>
    </p:spTree>
    <p:extLst>
      <p:ext uri="{BB962C8B-B14F-4D97-AF65-F5344CB8AC3E}">
        <p14:creationId xmlns:p14="http://schemas.microsoft.com/office/powerpoint/2010/main" val="29533861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8FA3A-4097-F90A-2F02-A10346C5F3B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D3089724-F78A-65CE-1E1E-BA5F6C00CF6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17C4CD0D-98EE-79A3-9161-13A4E7915A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A760D96-3393-7E68-D322-649EEDB42852}"/>
              </a:ext>
            </a:extLst>
          </p:cNvPr>
          <p:cNvSpPr>
            <a:spLocks noGrp="1"/>
          </p:cNvSpPr>
          <p:nvPr>
            <p:ph type="dt" sz="half" idx="10"/>
          </p:nvPr>
        </p:nvSpPr>
        <p:spPr/>
        <p:txBody>
          <a:bodyPr/>
          <a:lstStyle/>
          <a:p>
            <a:fld id="{06777632-D04E-4BD1-8E5D-F0A8C53B3FE3}" type="datetimeFigureOut">
              <a:rPr lang="en-GB" smtClean="0"/>
              <a:t>01/07/2026</a:t>
            </a:fld>
            <a:endParaRPr lang="en-GB"/>
          </a:p>
        </p:txBody>
      </p:sp>
      <p:sp>
        <p:nvSpPr>
          <p:cNvPr id="6" name="Footer Placeholder 5">
            <a:extLst>
              <a:ext uri="{FF2B5EF4-FFF2-40B4-BE49-F238E27FC236}">
                <a16:creationId xmlns:a16="http://schemas.microsoft.com/office/drawing/2014/main" id="{AD0A44E2-E39B-A18D-063B-97657922CB5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43793E4-411D-22A3-1F5A-87B3F86DEF8B}"/>
              </a:ext>
            </a:extLst>
          </p:cNvPr>
          <p:cNvSpPr>
            <a:spLocks noGrp="1"/>
          </p:cNvSpPr>
          <p:nvPr>
            <p:ph type="sldNum" sz="quarter" idx="12"/>
          </p:nvPr>
        </p:nvSpPr>
        <p:spPr/>
        <p:txBody>
          <a:bodyPr/>
          <a:lstStyle/>
          <a:p>
            <a:fld id="{6DB47587-6B71-429C-9940-DE18B5E2F554}" type="slidenum">
              <a:rPr lang="en-GB" smtClean="0"/>
              <a:t>‹#›</a:t>
            </a:fld>
            <a:endParaRPr lang="en-GB"/>
          </a:p>
        </p:txBody>
      </p:sp>
    </p:spTree>
    <p:extLst>
      <p:ext uri="{BB962C8B-B14F-4D97-AF65-F5344CB8AC3E}">
        <p14:creationId xmlns:p14="http://schemas.microsoft.com/office/powerpoint/2010/main" val="21632627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97801-E865-86A2-D290-004E11B4AC6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7A98AED1-DEBA-A192-283A-63C104FC1B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F848037-9E09-EE08-69B3-514C7917E5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E194F5F-1CCB-123B-4033-15E7CAA421AF}"/>
              </a:ext>
            </a:extLst>
          </p:cNvPr>
          <p:cNvSpPr>
            <a:spLocks noGrp="1"/>
          </p:cNvSpPr>
          <p:nvPr>
            <p:ph type="dt" sz="half" idx="10"/>
          </p:nvPr>
        </p:nvSpPr>
        <p:spPr/>
        <p:txBody>
          <a:bodyPr/>
          <a:lstStyle/>
          <a:p>
            <a:fld id="{06777632-D04E-4BD1-8E5D-F0A8C53B3FE3}" type="datetimeFigureOut">
              <a:rPr lang="en-GB" smtClean="0"/>
              <a:t>01/07/2026</a:t>
            </a:fld>
            <a:endParaRPr lang="en-GB"/>
          </a:p>
        </p:txBody>
      </p:sp>
      <p:sp>
        <p:nvSpPr>
          <p:cNvPr id="6" name="Footer Placeholder 5">
            <a:extLst>
              <a:ext uri="{FF2B5EF4-FFF2-40B4-BE49-F238E27FC236}">
                <a16:creationId xmlns:a16="http://schemas.microsoft.com/office/drawing/2014/main" id="{AEF2C0CA-4908-430A-5869-102F7844E0F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5E5DD49-E2A7-0D63-6787-D9A4D060DA63}"/>
              </a:ext>
            </a:extLst>
          </p:cNvPr>
          <p:cNvSpPr>
            <a:spLocks noGrp="1"/>
          </p:cNvSpPr>
          <p:nvPr>
            <p:ph type="sldNum" sz="quarter" idx="12"/>
          </p:nvPr>
        </p:nvSpPr>
        <p:spPr/>
        <p:txBody>
          <a:bodyPr/>
          <a:lstStyle/>
          <a:p>
            <a:fld id="{6DB47587-6B71-429C-9940-DE18B5E2F554}" type="slidenum">
              <a:rPr lang="en-GB" smtClean="0"/>
              <a:t>‹#›</a:t>
            </a:fld>
            <a:endParaRPr lang="en-GB"/>
          </a:p>
        </p:txBody>
      </p:sp>
    </p:spTree>
    <p:extLst>
      <p:ext uri="{BB962C8B-B14F-4D97-AF65-F5344CB8AC3E}">
        <p14:creationId xmlns:p14="http://schemas.microsoft.com/office/powerpoint/2010/main" val="2903593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5C87390-A004-0EA5-A474-9E4BA4F0373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D4223BF5-3CEE-871E-5D7B-711AEFBF6FA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140C506-6F9D-E8A3-7B6E-4463530942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6777632-D04E-4BD1-8E5D-F0A8C53B3FE3}" type="datetimeFigureOut">
              <a:rPr lang="en-GB" smtClean="0"/>
              <a:t>01/07/2026</a:t>
            </a:fld>
            <a:endParaRPr lang="en-GB"/>
          </a:p>
        </p:txBody>
      </p:sp>
      <p:sp>
        <p:nvSpPr>
          <p:cNvPr id="5" name="Footer Placeholder 4">
            <a:extLst>
              <a:ext uri="{FF2B5EF4-FFF2-40B4-BE49-F238E27FC236}">
                <a16:creationId xmlns:a16="http://schemas.microsoft.com/office/drawing/2014/main" id="{53EB69F4-080D-58CB-F41C-BDFCC96663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EF3EFE8-FA82-8DFD-D4FB-1E11D4B46E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DB47587-6B71-429C-9940-DE18B5E2F554}" type="slidenum">
              <a:rPr lang="en-GB" smtClean="0"/>
              <a:t>‹#›</a:t>
            </a:fld>
            <a:endParaRPr lang="en-GB"/>
          </a:p>
        </p:txBody>
      </p:sp>
    </p:spTree>
    <p:extLst>
      <p:ext uri="{BB962C8B-B14F-4D97-AF65-F5344CB8AC3E}">
        <p14:creationId xmlns:p14="http://schemas.microsoft.com/office/powerpoint/2010/main" val="24484506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453CD-836E-AE8A-D067-18AE2C91537B}"/>
              </a:ext>
            </a:extLst>
          </p:cNvPr>
          <p:cNvSpPr>
            <a:spLocks noGrp="1"/>
          </p:cNvSpPr>
          <p:nvPr>
            <p:ph type="ctrTitle"/>
          </p:nvPr>
        </p:nvSpPr>
        <p:spPr/>
        <p:txBody>
          <a:bodyPr/>
          <a:lstStyle/>
          <a:p>
            <a:r>
              <a:rPr lang="en-GB" b="1" dirty="0">
                <a:solidFill>
                  <a:srgbClr val="A20A06"/>
                </a:solidFill>
              </a:rPr>
              <a:t>Bloomsbury Teacher Guide: </a:t>
            </a:r>
            <a:r>
              <a:rPr lang="en-GB" b="1" i="1" dirty="0">
                <a:solidFill>
                  <a:srgbClr val="A20A06"/>
                </a:solidFill>
              </a:rPr>
              <a:t>Macbeth</a:t>
            </a:r>
            <a:endParaRPr lang="en-GB" b="1" dirty="0">
              <a:solidFill>
                <a:srgbClr val="A20A06"/>
              </a:solidFill>
            </a:endParaRPr>
          </a:p>
        </p:txBody>
      </p:sp>
      <p:sp>
        <p:nvSpPr>
          <p:cNvPr id="3" name="Subtitle 2">
            <a:extLst>
              <a:ext uri="{FF2B5EF4-FFF2-40B4-BE49-F238E27FC236}">
                <a16:creationId xmlns:a16="http://schemas.microsoft.com/office/drawing/2014/main" id="{ACFE55A1-F90E-C838-FCF1-AC219F6CF1B1}"/>
              </a:ext>
            </a:extLst>
          </p:cNvPr>
          <p:cNvSpPr>
            <a:spLocks noGrp="1"/>
          </p:cNvSpPr>
          <p:nvPr>
            <p:ph type="subTitle" idx="1"/>
          </p:nvPr>
        </p:nvSpPr>
        <p:spPr/>
        <p:txBody>
          <a:bodyPr/>
          <a:lstStyle/>
          <a:p>
            <a:r>
              <a:rPr lang="en-GB" dirty="0"/>
              <a:t>Lesson Resources</a:t>
            </a:r>
          </a:p>
        </p:txBody>
      </p:sp>
    </p:spTree>
    <p:extLst>
      <p:ext uri="{BB962C8B-B14F-4D97-AF65-F5344CB8AC3E}">
        <p14:creationId xmlns:p14="http://schemas.microsoft.com/office/powerpoint/2010/main" val="39716948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1482C-D3DC-108A-BB5B-C951DA596748}"/>
              </a:ext>
            </a:extLst>
          </p:cNvPr>
          <p:cNvSpPr>
            <a:spLocks noGrp="1"/>
          </p:cNvSpPr>
          <p:nvPr>
            <p:ph type="title"/>
          </p:nvPr>
        </p:nvSpPr>
        <p:spPr/>
        <p:txBody>
          <a:bodyPr/>
          <a:lstStyle/>
          <a:p>
            <a:r>
              <a:rPr lang="en-GB" dirty="0"/>
              <a:t>Act 1 Scene 1</a:t>
            </a:r>
          </a:p>
        </p:txBody>
      </p:sp>
      <p:sp>
        <p:nvSpPr>
          <p:cNvPr id="3" name="Content Placeholder 2">
            <a:extLst>
              <a:ext uri="{FF2B5EF4-FFF2-40B4-BE49-F238E27FC236}">
                <a16:creationId xmlns:a16="http://schemas.microsoft.com/office/drawing/2014/main" id="{B96652FB-F615-8753-665C-33EB9A9BBCF3}"/>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223005066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A82C7-E204-F8A5-41EE-191EF3E8BCBD}"/>
              </a:ext>
            </a:extLst>
          </p:cNvPr>
          <p:cNvSpPr>
            <a:spLocks noGrp="1"/>
          </p:cNvSpPr>
          <p:nvPr>
            <p:ph type="title"/>
          </p:nvPr>
        </p:nvSpPr>
        <p:spPr/>
        <p:txBody>
          <a:bodyPr/>
          <a:lstStyle/>
          <a:p>
            <a:r>
              <a:rPr lang="en-GB" dirty="0"/>
              <a:t>Act 1 Scene 7 (lines 1 to 28)</a:t>
            </a:r>
          </a:p>
        </p:txBody>
      </p:sp>
      <p:sp>
        <p:nvSpPr>
          <p:cNvPr id="3" name="Content Placeholder 2">
            <a:extLst>
              <a:ext uri="{FF2B5EF4-FFF2-40B4-BE49-F238E27FC236}">
                <a16:creationId xmlns:a16="http://schemas.microsoft.com/office/drawing/2014/main" id="{6DDCAF5F-70EF-839D-93E0-A4931CF703CD}"/>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378324986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653B9-C2F3-035B-9F84-C2F0F53984C5}"/>
              </a:ext>
            </a:extLst>
          </p:cNvPr>
          <p:cNvSpPr>
            <a:spLocks noGrp="1"/>
          </p:cNvSpPr>
          <p:nvPr>
            <p:ph type="title"/>
          </p:nvPr>
        </p:nvSpPr>
        <p:spPr/>
        <p:txBody>
          <a:bodyPr/>
          <a:lstStyle/>
          <a:p>
            <a:r>
              <a:rPr lang="en-GB" b="1" dirty="0"/>
              <a:t>Knowledge Retrieval: Act 1 Quiz</a:t>
            </a:r>
          </a:p>
        </p:txBody>
      </p:sp>
      <p:graphicFrame>
        <p:nvGraphicFramePr>
          <p:cNvPr id="4" name="Table 3">
            <a:extLst>
              <a:ext uri="{FF2B5EF4-FFF2-40B4-BE49-F238E27FC236}">
                <a16:creationId xmlns:a16="http://schemas.microsoft.com/office/drawing/2014/main" id="{7AD3A556-A030-E644-DA76-3DBE0BBF087B}"/>
              </a:ext>
            </a:extLst>
          </p:cNvPr>
          <p:cNvGraphicFramePr>
            <a:graphicFrameLocks noGrp="1"/>
          </p:cNvGraphicFramePr>
          <p:nvPr>
            <p:extLst>
              <p:ext uri="{D42A27DB-BD31-4B8C-83A1-F6EECF244321}">
                <p14:modId xmlns:p14="http://schemas.microsoft.com/office/powerpoint/2010/main" val="990091092"/>
              </p:ext>
            </p:extLst>
          </p:nvPr>
        </p:nvGraphicFramePr>
        <p:xfrm>
          <a:off x="917574" y="1690688"/>
          <a:ext cx="10245724" cy="4367212"/>
        </p:xfrm>
        <a:graphic>
          <a:graphicData uri="http://schemas.openxmlformats.org/drawingml/2006/table">
            <a:tbl>
              <a:tblPr firstRow="1" bandRow="1">
                <a:tableStyleId>{5C22544A-7EE6-4342-B048-85BDC9FD1C3A}</a:tableStyleId>
              </a:tblPr>
              <a:tblGrid>
                <a:gridCol w="2561431">
                  <a:extLst>
                    <a:ext uri="{9D8B030D-6E8A-4147-A177-3AD203B41FA5}">
                      <a16:colId xmlns:a16="http://schemas.microsoft.com/office/drawing/2014/main" val="254296085"/>
                    </a:ext>
                  </a:extLst>
                </a:gridCol>
                <a:gridCol w="2561431">
                  <a:extLst>
                    <a:ext uri="{9D8B030D-6E8A-4147-A177-3AD203B41FA5}">
                      <a16:colId xmlns:a16="http://schemas.microsoft.com/office/drawing/2014/main" val="1558869944"/>
                    </a:ext>
                  </a:extLst>
                </a:gridCol>
                <a:gridCol w="2561431">
                  <a:extLst>
                    <a:ext uri="{9D8B030D-6E8A-4147-A177-3AD203B41FA5}">
                      <a16:colId xmlns:a16="http://schemas.microsoft.com/office/drawing/2014/main" val="4245918725"/>
                    </a:ext>
                  </a:extLst>
                </a:gridCol>
                <a:gridCol w="2561431">
                  <a:extLst>
                    <a:ext uri="{9D8B030D-6E8A-4147-A177-3AD203B41FA5}">
                      <a16:colId xmlns:a16="http://schemas.microsoft.com/office/drawing/2014/main" val="1265542293"/>
                    </a:ext>
                  </a:extLst>
                </a:gridCol>
              </a:tblGrid>
              <a:tr h="1091803">
                <a:tc>
                  <a:txBody>
                    <a:bodyPr/>
                    <a:lstStyle/>
                    <a:p>
                      <a:pPr algn="ctr"/>
                      <a:r>
                        <a:rPr lang="en-GB" b="0" dirty="0">
                          <a:solidFill>
                            <a:schemeClr val="tx1"/>
                          </a:solidFill>
                        </a:rPr>
                        <a:t>1. Define soliloquy.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b="0" dirty="0">
                          <a:solidFill>
                            <a:schemeClr val="tx1"/>
                          </a:solidFill>
                        </a:rPr>
                        <a:t>2. Explain the relevance of the Gunpowder Plot.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b="0" dirty="0">
                          <a:solidFill>
                            <a:schemeClr val="tx1"/>
                          </a:solidFill>
                        </a:rPr>
                        <a:t>3. Define manipulative.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b="0" dirty="0">
                          <a:solidFill>
                            <a:schemeClr val="tx1"/>
                          </a:solidFill>
                        </a:rPr>
                        <a:t>4. What prophecy do the Witches give Banquo?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12505241"/>
                  </a:ext>
                </a:extLst>
              </a:tr>
              <a:tr h="1091803">
                <a:tc>
                  <a:txBody>
                    <a:bodyPr/>
                    <a:lstStyle/>
                    <a:p>
                      <a:pPr algn="ctr"/>
                      <a:r>
                        <a:rPr lang="en-GB" b="0" dirty="0">
                          <a:solidFill>
                            <a:schemeClr val="tx1"/>
                          </a:solidFill>
                        </a:rPr>
                        <a:t>5. What prophecies do the Witches give Macbeth?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b="0" dirty="0">
                          <a:solidFill>
                            <a:schemeClr val="tx1"/>
                          </a:solidFill>
                        </a:rPr>
                        <a:t>6. Define malevolent.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b="0" dirty="0">
                          <a:solidFill>
                            <a:schemeClr val="tx1"/>
                          </a:solidFill>
                        </a:rPr>
                        <a:t>7. What title does Duncan give to Malcolm?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b="0" dirty="0">
                          <a:solidFill>
                            <a:schemeClr val="tx1"/>
                          </a:solidFill>
                        </a:rPr>
                        <a:t>8. Define regicide.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2969403"/>
                  </a:ext>
                </a:extLst>
              </a:tr>
              <a:tr h="1091803">
                <a:tc>
                  <a:txBody>
                    <a:bodyPr/>
                    <a:lstStyle/>
                    <a:p>
                      <a:pPr algn="ctr"/>
                      <a:r>
                        <a:rPr lang="en-GB" b="0" dirty="0">
                          <a:solidFill>
                            <a:schemeClr val="tx1"/>
                          </a:solidFill>
                        </a:rPr>
                        <a:t>9. Define vengeful.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b="0" dirty="0">
                          <a:solidFill>
                            <a:schemeClr val="tx1"/>
                          </a:solidFill>
                        </a:rPr>
                        <a:t>10. Finish the quotation: ‘black and…’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b="0" dirty="0">
                          <a:solidFill>
                            <a:schemeClr val="tx1"/>
                          </a:solidFill>
                        </a:rPr>
                        <a:t>11. What title does Duncan reward Macbeth with after the battle?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b="0" dirty="0">
                          <a:solidFill>
                            <a:schemeClr val="tx1"/>
                          </a:solidFill>
                        </a:rPr>
                        <a:t>12. How do the Witches greet Macbeth in Act One Scene Three?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64220978"/>
                  </a:ext>
                </a:extLst>
              </a:tr>
              <a:tr h="1091803">
                <a:tc>
                  <a:txBody>
                    <a:bodyPr/>
                    <a:lstStyle/>
                    <a:p>
                      <a:pPr algn="ctr"/>
                      <a:r>
                        <a:rPr lang="en-GB" b="0" dirty="0">
                          <a:solidFill>
                            <a:schemeClr val="tx1"/>
                          </a:solidFill>
                        </a:rPr>
                        <a:t>13. Finish the quotation: ‘fair is…’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b="0" dirty="0">
                          <a:solidFill>
                            <a:schemeClr val="tx1"/>
                          </a:solidFill>
                        </a:rPr>
                        <a:t>14. Define tragic hero.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b="0" dirty="0">
                          <a:solidFill>
                            <a:schemeClr val="tx1"/>
                          </a:solidFill>
                        </a:rPr>
                        <a:t>15. What is the Divine Right of Kings?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b="0" dirty="0">
                          <a:solidFill>
                            <a:schemeClr val="tx1"/>
                          </a:solidFill>
                        </a:rPr>
                        <a:t>16. Define allusion.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17816382"/>
                  </a:ext>
                </a:extLst>
              </a:tr>
            </a:tbl>
          </a:graphicData>
        </a:graphic>
      </p:graphicFrame>
    </p:spTree>
    <p:extLst>
      <p:ext uri="{BB962C8B-B14F-4D97-AF65-F5344CB8AC3E}">
        <p14:creationId xmlns:p14="http://schemas.microsoft.com/office/powerpoint/2010/main" val="348978279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AD5E39-C8C9-8634-D544-7ACB8EB40A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4C88EE-32BD-F1F8-0AD3-68EB5E7409A6}"/>
              </a:ext>
            </a:extLst>
          </p:cNvPr>
          <p:cNvSpPr>
            <a:spLocks noGrp="1"/>
          </p:cNvSpPr>
          <p:nvPr>
            <p:ph type="title"/>
          </p:nvPr>
        </p:nvSpPr>
        <p:spPr>
          <a:xfrm>
            <a:off x="838200" y="365125"/>
            <a:ext cx="10515600" cy="911225"/>
          </a:xfrm>
        </p:spPr>
        <p:txBody>
          <a:bodyPr/>
          <a:lstStyle/>
          <a:p>
            <a:r>
              <a:rPr lang="en-GB" b="1" dirty="0"/>
              <a:t>New vocabulary: euphemism</a:t>
            </a:r>
          </a:p>
        </p:txBody>
      </p:sp>
      <p:graphicFrame>
        <p:nvGraphicFramePr>
          <p:cNvPr id="8" name="Table 7">
            <a:extLst>
              <a:ext uri="{FF2B5EF4-FFF2-40B4-BE49-F238E27FC236}">
                <a16:creationId xmlns:a16="http://schemas.microsoft.com/office/drawing/2014/main" id="{8B3B2880-5633-D070-642F-9172A607A6FA}"/>
              </a:ext>
            </a:extLst>
          </p:cNvPr>
          <p:cNvGraphicFramePr>
            <a:graphicFrameLocks noGrp="1"/>
          </p:cNvGraphicFramePr>
          <p:nvPr>
            <p:extLst>
              <p:ext uri="{D42A27DB-BD31-4B8C-83A1-F6EECF244321}">
                <p14:modId xmlns:p14="http://schemas.microsoft.com/office/powerpoint/2010/main" val="93139795"/>
              </p:ext>
            </p:extLst>
          </p:nvPr>
        </p:nvGraphicFramePr>
        <p:xfrm>
          <a:off x="838199" y="1276350"/>
          <a:ext cx="10515600" cy="5216526"/>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608263">
                <a:tc>
                  <a:txBody>
                    <a:bodyPr/>
                    <a:lstStyle/>
                    <a:p>
                      <a:r>
                        <a:rPr lang="en-GB" b="1" dirty="0">
                          <a:solidFill>
                            <a:schemeClr val="tx1"/>
                          </a:solidFill>
                        </a:rPr>
                        <a:t>Definition: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Morphology:</a:t>
                      </a:r>
                    </a:p>
                    <a:p>
                      <a:endParaRPr lang="en-GB" b="1" dirty="0">
                        <a:solidFill>
                          <a:schemeClr val="tx1"/>
                        </a:solidFill>
                      </a:endParaRPr>
                    </a:p>
                    <a:p>
                      <a:r>
                        <a:rPr lang="en-GB" b="0" dirty="0">
                          <a:solidFill>
                            <a:schemeClr val="tx1"/>
                          </a:solidFill>
                        </a:rPr>
                        <a:t>Prefix: </a:t>
                      </a:r>
                      <a:r>
                        <a:rPr lang="en-GB" b="0" dirty="0" err="1">
                          <a:solidFill>
                            <a:schemeClr val="tx1"/>
                          </a:solidFill>
                        </a:rPr>
                        <a:t>eu</a:t>
                      </a:r>
                      <a:r>
                        <a:rPr lang="en-GB" b="0" dirty="0">
                          <a:solidFill>
                            <a:schemeClr val="tx1"/>
                          </a:solidFill>
                        </a:rPr>
                        <a:t> = </a:t>
                      </a:r>
                    </a:p>
                    <a:p>
                      <a:endParaRPr lang="en-GB" b="0" dirty="0">
                        <a:solidFill>
                          <a:schemeClr val="tx1"/>
                        </a:solidFill>
                      </a:endParaRPr>
                    </a:p>
                    <a:p>
                      <a:r>
                        <a:rPr lang="en-GB" b="0" dirty="0">
                          <a:solidFill>
                            <a:schemeClr val="tx1"/>
                          </a:solidFill>
                        </a:rPr>
                        <a:t>e.g. </a:t>
                      </a:r>
                    </a:p>
                    <a:p>
                      <a:endParaRPr lang="en-GB" b="0" dirty="0">
                        <a:solidFill>
                          <a:schemeClr val="tx1"/>
                        </a:solidFill>
                      </a:endParaRPr>
                    </a:p>
                    <a:p>
                      <a:r>
                        <a:rPr lang="en-GB" b="0" dirty="0">
                          <a:solidFill>
                            <a:schemeClr val="tx1"/>
                          </a:solidFill>
                        </a:rPr>
                        <a:t>Root: </a:t>
                      </a:r>
                      <a:r>
                        <a:rPr lang="en-GB" b="0" dirty="0" err="1">
                          <a:solidFill>
                            <a:schemeClr val="tx1"/>
                          </a:solidFill>
                        </a:rPr>
                        <a:t>phēmē</a:t>
                      </a:r>
                      <a:r>
                        <a:rPr lang="en-GB" b="0" dirty="0">
                          <a:solidFill>
                            <a:schemeClr val="tx1"/>
                          </a:solidFill>
                        </a:rPr>
                        <a:t> =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tx1"/>
                          </a:solidFill>
                        </a:rPr>
                        <a:t>Examples:</a:t>
                      </a:r>
                      <a:endParaRPr lang="en-GB" dirty="0">
                        <a:solidFill>
                          <a:schemeClr val="tx1"/>
                        </a:solidFill>
                      </a:endParaRP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Non-examples: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235452206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CC930-F1DA-7637-8956-AF132BE551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DB13AA-6CBD-2311-A7C0-61E2662495A3}"/>
              </a:ext>
            </a:extLst>
          </p:cNvPr>
          <p:cNvSpPr>
            <a:spLocks noGrp="1"/>
          </p:cNvSpPr>
          <p:nvPr>
            <p:ph type="title"/>
          </p:nvPr>
        </p:nvSpPr>
        <p:spPr>
          <a:xfrm>
            <a:off x="838200" y="365125"/>
            <a:ext cx="10515600" cy="911225"/>
          </a:xfrm>
        </p:spPr>
        <p:txBody>
          <a:bodyPr/>
          <a:lstStyle/>
          <a:p>
            <a:r>
              <a:rPr lang="en-GB" b="1" dirty="0"/>
              <a:t>New vocabulary: euphemism</a:t>
            </a:r>
          </a:p>
        </p:txBody>
      </p:sp>
      <p:graphicFrame>
        <p:nvGraphicFramePr>
          <p:cNvPr id="8" name="Table 7">
            <a:extLst>
              <a:ext uri="{FF2B5EF4-FFF2-40B4-BE49-F238E27FC236}">
                <a16:creationId xmlns:a16="http://schemas.microsoft.com/office/drawing/2014/main" id="{E5AFB151-A4EF-9D68-FFA7-D4D59DFD7589}"/>
              </a:ext>
            </a:extLst>
          </p:cNvPr>
          <p:cNvGraphicFramePr>
            <a:graphicFrameLocks noGrp="1"/>
          </p:cNvGraphicFramePr>
          <p:nvPr>
            <p:extLst>
              <p:ext uri="{D42A27DB-BD31-4B8C-83A1-F6EECF244321}">
                <p14:modId xmlns:p14="http://schemas.microsoft.com/office/powerpoint/2010/main" val="1180178874"/>
              </p:ext>
            </p:extLst>
          </p:nvPr>
        </p:nvGraphicFramePr>
        <p:xfrm>
          <a:off x="838199" y="1276350"/>
          <a:ext cx="10515600" cy="5216526"/>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608263">
                <a:tc>
                  <a:txBody>
                    <a:bodyPr/>
                    <a:lstStyle/>
                    <a:p>
                      <a:r>
                        <a:rPr lang="en-GB" b="1" dirty="0">
                          <a:solidFill>
                            <a:schemeClr val="accent6"/>
                          </a:solidFill>
                        </a:rPr>
                        <a:t>Definition: </a:t>
                      </a:r>
                    </a:p>
                    <a:p>
                      <a:r>
                        <a:rPr lang="en-GB" b="0" dirty="0">
                          <a:solidFill>
                            <a:schemeClr val="accent6"/>
                          </a:solidFill>
                        </a:rPr>
                        <a:t>An indirect way of referring to a harsh or unpleasant truth.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Morphology:</a:t>
                      </a:r>
                    </a:p>
                    <a:p>
                      <a:endParaRPr lang="en-GB" b="1" dirty="0">
                        <a:solidFill>
                          <a:schemeClr val="accent6"/>
                        </a:solidFill>
                      </a:endParaRPr>
                    </a:p>
                    <a:p>
                      <a:r>
                        <a:rPr lang="en-GB" b="0" dirty="0">
                          <a:solidFill>
                            <a:schemeClr val="accent6"/>
                          </a:solidFill>
                        </a:rPr>
                        <a:t>Prefix: </a:t>
                      </a:r>
                      <a:r>
                        <a:rPr lang="en-GB" b="0" dirty="0" err="1">
                          <a:solidFill>
                            <a:schemeClr val="accent6"/>
                          </a:solidFill>
                        </a:rPr>
                        <a:t>eu</a:t>
                      </a:r>
                      <a:r>
                        <a:rPr lang="en-GB" b="0" dirty="0">
                          <a:solidFill>
                            <a:schemeClr val="accent6"/>
                          </a:solidFill>
                        </a:rPr>
                        <a:t> = good</a:t>
                      </a:r>
                    </a:p>
                    <a:p>
                      <a:endParaRPr lang="en-GB" b="0" dirty="0">
                        <a:solidFill>
                          <a:schemeClr val="accent6"/>
                        </a:solidFill>
                      </a:endParaRPr>
                    </a:p>
                    <a:p>
                      <a:r>
                        <a:rPr lang="en-GB" b="0" dirty="0">
                          <a:solidFill>
                            <a:schemeClr val="accent6"/>
                          </a:solidFill>
                        </a:rPr>
                        <a:t>e.g. euphoric, eulogy</a:t>
                      </a:r>
                    </a:p>
                    <a:p>
                      <a:endParaRPr lang="en-GB" b="0" dirty="0">
                        <a:solidFill>
                          <a:schemeClr val="accent6"/>
                        </a:solidFill>
                      </a:endParaRPr>
                    </a:p>
                    <a:p>
                      <a:r>
                        <a:rPr lang="en-GB" b="0" dirty="0">
                          <a:solidFill>
                            <a:schemeClr val="accent6"/>
                          </a:solidFill>
                        </a:rPr>
                        <a:t>Root: </a:t>
                      </a:r>
                      <a:r>
                        <a:rPr lang="en-GB" b="0" dirty="0" err="1">
                          <a:solidFill>
                            <a:schemeClr val="accent6"/>
                          </a:solidFill>
                        </a:rPr>
                        <a:t>phēmē</a:t>
                      </a:r>
                      <a:r>
                        <a:rPr lang="en-GB" b="0" dirty="0">
                          <a:solidFill>
                            <a:schemeClr val="accent6"/>
                          </a:solidFill>
                        </a:rPr>
                        <a:t> = speech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accent6"/>
                          </a:solidFill>
                        </a:rPr>
                        <a:t>Examples:</a:t>
                      </a:r>
                    </a:p>
                    <a:p>
                      <a:r>
                        <a:rPr lang="en-GB" i="1" dirty="0">
                          <a:solidFill>
                            <a:schemeClr val="accent6"/>
                          </a:solidFill>
                        </a:rPr>
                        <a:t>An Inspector Calls</a:t>
                      </a:r>
                      <a:r>
                        <a:rPr lang="en-GB" dirty="0">
                          <a:solidFill>
                            <a:schemeClr val="accent6"/>
                          </a:solidFill>
                        </a:rPr>
                        <a:t> (1945): Mr Birling refers to the ‘nasty </a:t>
                      </a:r>
                      <a:r>
                        <a:rPr lang="en-GB" dirty="0" err="1">
                          <a:solidFill>
                            <a:schemeClr val="accent6"/>
                          </a:solidFill>
                        </a:rPr>
                        <a:t>mess’</a:t>
                      </a:r>
                      <a:r>
                        <a:rPr lang="en-GB" dirty="0">
                          <a:solidFill>
                            <a:schemeClr val="accent6"/>
                          </a:solidFill>
                        </a:rPr>
                        <a:t> of Eva’s death. </a:t>
                      </a:r>
                    </a:p>
                    <a:p>
                      <a:endParaRPr lang="en-GB" dirty="0">
                        <a:solidFill>
                          <a:schemeClr val="accent6"/>
                        </a:solidFill>
                      </a:endParaRPr>
                    </a:p>
                    <a:p>
                      <a:r>
                        <a:rPr lang="en-GB" i="1" dirty="0">
                          <a:solidFill>
                            <a:schemeClr val="accent6"/>
                          </a:solidFill>
                        </a:rPr>
                        <a:t>Macbeth </a:t>
                      </a:r>
                      <a:r>
                        <a:rPr lang="en-GB" i="0" dirty="0">
                          <a:solidFill>
                            <a:schemeClr val="accent6"/>
                          </a:solidFill>
                        </a:rPr>
                        <a:t>(1606)</a:t>
                      </a:r>
                      <a:r>
                        <a:rPr lang="en-GB" dirty="0">
                          <a:solidFill>
                            <a:schemeClr val="accent6"/>
                          </a:solidFill>
                        </a:rPr>
                        <a:t>: The words ‘it’, ‘deed’, ‘business’ and others are used to refer to regicide.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Non-examples:</a:t>
                      </a:r>
                    </a:p>
                    <a:p>
                      <a:r>
                        <a:rPr lang="en-GB" i="1" dirty="0">
                          <a:solidFill>
                            <a:schemeClr val="accent6"/>
                          </a:solidFill>
                        </a:rPr>
                        <a:t>Macbeth</a:t>
                      </a:r>
                      <a:r>
                        <a:rPr lang="en-GB" dirty="0">
                          <a:solidFill>
                            <a:schemeClr val="accent6"/>
                          </a:solidFill>
                        </a:rPr>
                        <a:t>: Macduff announces the ‘murder’ of Duncan in Act Two Scene Three. </a:t>
                      </a:r>
                    </a:p>
                    <a:p>
                      <a:endParaRPr lang="en-GB" dirty="0">
                        <a:solidFill>
                          <a:schemeClr val="accent6"/>
                        </a:solidFill>
                      </a:endParaRPr>
                    </a:p>
                    <a:p>
                      <a:r>
                        <a:rPr lang="en-GB" i="1" dirty="0">
                          <a:solidFill>
                            <a:schemeClr val="accent6"/>
                          </a:solidFill>
                        </a:rPr>
                        <a:t>Macbeth</a:t>
                      </a:r>
                      <a:r>
                        <a:rPr lang="en-GB" dirty="0">
                          <a:solidFill>
                            <a:schemeClr val="accent6"/>
                          </a:solidFill>
                        </a:rPr>
                        <a:t>: Macbeth finally uses the word ‘murder’ in Act Three Scene One when he starts to face up to the horror of what he has done. </a:t>
                      </a:r>
                      <a:endParaRPr lang="en-GB" b="1" dirty="0">
                        <a:solidFill>
                          <a:schemeClr val="accent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251804304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5B4DD-0044-875E-1BE7-7B19EA8718EB}"/>
              </a:ext>
            </a:extLst>
          </p:cNvPr>
          <p:cNvSpPr>
            <a:spLocks noGrp="1"/>
          </p:cNvSpPr>
          <p:nvPr>
            <p:ph type="title"/>
          </p:nvPr>
        </p:nvSpPr>
        <p:spPr>
          <a:xfrm>
            <a:off x="838200" y="156579"/>
            <a:ext cx="10515600" cy="1325563"/>
          </a:xfrm>
        </p:spPr>
        <p:txBody>
          <a:bodyPr/>
          <a:lstStyle/>
          <a:p>
            <a:r>
              <a:rPr lang="en-GB" b="1" dirty="0"/>
              <a:t>Reading the Scene</a:t>
            </a:r>
          </a:p>
        </p:txBody>
      </p:sp>
      <p:sp>
        <p:nvSpPr>
          <p:cNvPr id="3" name="Content Placeholder 2">
            <a:extLst>
              <a:ext uri="{FF2B5EF4-FFF2-40B4-BE49-F238E27FC236}">
                <a16:creationId xmlns:a16="http://schemas.microsoft.com/office/drawing/2014/main" id="{CBE67A4B-5B81-07E1-8AE0-26CE86661002}"/>
              </a:ext>
            </a:extLst>
          </p:cNvPr>
          <p:cNvSpPr>
            <a:spLocks noGrp="1"/>
          </p:cNvSpPr>
          <p:nvPr>
            <p:ph idx="1"/>
          </p:nvPr>
        </p:nvSpPr>
        <p:spPr>
          <a:xfrm>
            <a:off x="838200" y="1367924"/>
            <a:ext cx="10515600" cy="2152817"/>
          </a:xfrm>
        </p:spPr>
        <p:txBody>
          <a:bodyPr/>
          <a:lstStyle/>
          <a:p>
            <a:pPr marL="0" indent="0">
              <a:buNone/>
            </a:pPr>
            <a:r>
              <a:rPr lang="en-GB" dirty="0"/>
              <a:t>Read the scene twice through. </a:t>
            </a:r>
            <a:endParaRPr lang="en-GB" b="1" dirty="0"/>
          </a:p>
          <a:p>
            <a:pPr marL="0" indent="0">
              <a:buNone/>
            </a:pPr>
            <a:r>
              <a:rPr lang="en-GB" b="1" dirty="0"/>
              <a:t>In this soliloquy, Macbeth lists the reasons why he shouldn’t commit regicide. What are they?</a:t>
            </a:r>
          </a:p>
        </p:txBody>
      </p:sp>
      <p:graphicFrame>
        <p:nvGraphicFramePr>
          <p:cNvPr id="4" name="Table 3">
            <a:extLst>
              <a:ext uri="{FF2B5EF4-FFF2-40B4-BE49-F238E27FC236}">
                <a16:creationId xmlns:a16="http://schemas.microsoft.com/office/drawing/2014/main" id="{A77A5C31-6811-43C0-A006-DF029F7C1D4B}"/>
              </a:ext>
            </a:extLst>
          </p:cNvPr>
          <p:cNvGraphicFramePr>
            <a:graphicFrameLocks noGrp="1"/>
          </p:cNvGraphicFramePr>
          <p:nvPr>
            <p:extLst>
              <p:ext uri="{D42A27DB-BD31-4B8C-83A1-F6EECF244321}">
                <p14:modId xmlns:p14="http://schemas.microsoft.com/office/powerpoint/2010/main" val="329149749"/>
              </p:ext>
            </p:extLst>
          </p:nvPr>
        </p:nvGraphicFramePr>
        <p:xfrm>
          <a:off x="838200" y="2829059"/>
          <a:ext cx="10515600" cy="387604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2735366818"/>
                    </a:ext>
                  </a:extLst>
                </a:gridCol>
                <a:gridCol w="5257800">
                  <a:extLst>
                    <a:ext uri="{9D8B030D-6E8A-4147-A177-3AD203B41FA5}">
                      <a16:colId xmlns:a16="http://schemas.microsoft.com/office/drawing/2014/main" val="1776838654"/>
                    </a:ext>
                  </a:extLst>
                </a:gridCol>
              </a:tblGrid>
              <a:tr h="370840">
                <a:tc>
                  <a:txBody>
                    <a:bodyPr/>
                    <a:lstStyle/>
                    <a:p>
                      <a:r>
                        <a:rPr lang="en-GB" b="1" dirty="0">
                          <a:solidFill>
                            <a:schemeClr val="tx1"/>
                          </a:solidFill>
                        </a:rPr>
                        <a:t>Quotation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solidFill>
                            <a:schemeClr val="tx1"/>
                          </a:solidFill>
                        </a:rPr>
                        <a:t>What does it mean?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54613193"/>
                  </a:ext>
                </a:extLst>
              </a:tr>
              <a:tr h="370840">
                <a:tc>
                  <a:txBody>
                    <a:bodyPr/>
                    <a:lstStyle/>
                    <a:p>
                      <a:r>
                        <a:rPr lang="en-GB" dirty="0">
                          <a:solidFill>
                            <a:schemeClr val="tx1"/>
                          </a:solidFill>
                        </a:rPr>
                        <a:t>‘If </a:t>
                      </a:r>
                      <a:r>
                        <a:rPr lang="en-GB" dirty="0" err="1">
                          <a:solidFill>
                            <a:schemeClr val="tx1"/>
                          </a:solidFill>
                        </a:rPr>
                        <a:t>th’assassination</a:t>
                      </a:r>
                      <a:r>
                        <a:rPr lang="en-GB" dirty="0">
                          <a:solidFill>
                            <a:schemeClr val="tx1"/>
                          </a:solidFill>
                        </a:rPr>
                        <a:t> / Could trammel up the consequence.’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23163684"/>
                  </a:ext>
                </a:extLst>
              </a:tr>
              <a:tr h="370840">
                <a:tc>
                  <a:txBody>
                    <a:bodyPr/>
                    <a:lstStyle/>
                    <a:p>
                      <a:r>
                        <a:rPr lang="en-GB" dirty="0">
                          <a:solidFill>
                            <a:schemeClr val="tx1"/>
                          </a:solidFill>
                        </a:rPr>
                        <a:t>‘The life to come’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68006388"/>
                  </a:ext>
                </a:extLst>
              </a:tr>
              <a:tr h="370840">
                <a:tc>
                  <a:txBody>
                    <a:bodyPr/>
                    <a:lstStyle/>
                    <a:p>
                      <a:r>
                        <a:rPr lang="en-GB" dirty="0">
                          <a:solidFill>
                            <a:schemeClr val="tx1"/>
                          </a:solidFill>
                        </a:rPr>
                        <a:t>‘judgement here’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88175509"/>
                  </a:ext>
                </a:extLst>
              </a:tr>
              <a:tr h="370840">
                <a:tc>
                  <a:txBody>
                    <a:bodyPr/>
                    <a:lstStyle/>
                    <a:p>
                      <a:r>
                        <a:rPr lang="en-GB" dirty="0">
                          <a:solidFill>
                            <a:schemeClr val="tx1"/>
                          </a:solidFill>
                        </a:rPr>
                        <a:t>‘We teach / Bloody instructions, which being taught, return / To plague </a:t>
                      </a:r>
                      <a:r>
                        <a:rPr lang="en-GB" dirty="0" err="1">
                          <a:solidFill>
                            <a:schemeClr val="tx1"/>
                          </a:solidFill>
                        </a:rPr>
                        <a:t>th’inventor</a:t>
                      </a:r>
                      <a:r>
                        <a:rPr lang="en-GB"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34413344"/>
                  </a:ext>
                </a:extLst>
              </a:tr>
              <a:tr h="370840">
                <a:tc>
                  <a:txBody>
                    <a:bodyPr/>
                    <a:lstStyle/>
                    <a:p>
                      <a:r>
                        <a:rPr lang="en-GB" dirty="0">
                          <a:solidFill>
                            <a:schemeClr val="tx1"/>
                          </a:solidFill>
                        </a:rPr>
                        <a:t>‘I am his kinsman.’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30985654"/>
                  </a:ext>
                </a:extLst>
              </a:tr>
              <a:tr h="370840">
                <a:tc>
                  <a:txBody>
                    <a:bodyPr/>
                    <a:lstStyle/>
                    <a:p>
                      <a:r>
                        <a:rPr lang="en-GB" dirty="0">
                          <a:solidFill>
                            <a:schemeClr val="tx1"/>
                          </a:solidFill>
                        </a:rPr>
                        <a:t>‘and his subject.’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608965"/>
                  </a:ext>
                </a:extLst>
              </a:tr>
              <a:tr h="370840">
                <a:tc>
                  <a:txBody>
                    <a:bodyPr/>
                    <a:lstStyle/>
                    <a:p>
                      <a:r>
                        <a:rPr lang="en-GB" dirty="0">
                          <a:solidFill>
                            <a:schemeClr val="tx1"/>
                          </a:solidFill>
                        </a:rPr>
                        <a:t>‘his host’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36663750"/>
                  </a:ext>
                </a:extLst>
              </a:tr>
              <a:tr h="370840">
                <a:tc>
                  <a:txBody>
                    <a:bodyPr/>
                    <a:lstStyle/>
                    <a:p>
                      <a:r>
                        <a:rPr lang="en-GB" dirty="0">
                          <a:solidFill>
                            <a:schemeClr val="tx1"/>
                          </a:solidFill>
                        </a:rPr>
                        <a:t>‘Duncan […] hath been / So clear in his great office.’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88095093"/>
                  </a:ext>
                </a:extLst>
              </a:tr>
            </a:tbl>
          </a:graphicData>
        </a:graphic>
      </p:graphicFrame>
    </p:spTree>
    <p:extLst>
      <p:ext uri="{BB962C8B-B14F-4D97-AF65-F5344CB8AC3E}">
        <p14:creationId xmlns:p14="http://schemas.microsoft.com/office/powerpoint/2010/main" val="119394628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6949A4-BC98-4188-5E12-C18B6177C7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58FE2F-E0AE-B4F3-4138-0D5D447BDE9C}"/>
              </a:ext>
            </a:extLst>
          </p:cNvPr>
          <p:cNvSpPr>
            <a:spLocks noGrp="1"/>
          </p:cNvSpPr>
          <p:nvPr>
            <p:ph type="title"/>
          </p:nvPr>
        </p:nvSpPr>
        <p:spPr>
          <a:xfrm>
            <a:off x="838200" y="156579"/>
            <a:ext cx="10515600" cy="1325563"/>
          </a:xfrm>
        </p:spPr>
        <p:txBody>
          <a:bodyPr/>
          <a:lstStyle/>
          <a:p>
            <a:r>
              <a:rPr lang="en-GB" b="1" dirty="0"/>
              <a:t>Reading the Scene</a:t>
            </a:r>
          </a:p>
        </p:txBody>
      </p:sp>
      <p:sp>
        <p:nvSpPr>
          <p:cNvPr id="3" name="Content Placeholder 2">
            <a:extLst>
              <a:ext uri="{FF2B5EF4-FFF2-40B4-BE49-F238E27FC236}">
                <a16:creationId xmlns:a16="http://schemas.microsoft.com/office/drawing/2014/main" id="{63B94948-A358-70A3-12FF-2C746C23F9EA}"/>
              </a:ext>
            </a:extLst>
          </p:cNvPr>
          <p:cNvSpPr>
            <a:spLocks noGrp="1"/>
          </p:cNvSpPr>
          <p:nvPr>
            <p:ph idx="1"/>
          </p:nvPr>
        </p:nvSpPr>
        <p:spPr>
          <a:xfrm>
            <a:off x="838200" y="1367924"/>
            <a:ext cx="10515600" cy="2152817"/>
          </a:xfrm>
        </p:spPr>
        <p:txBody>
          <a:bodyPr/>
          <a:lstStyle/>
          <a:p>
            <a:pPr marL="0" indent="0">
              <a:buNone/>
            </a:pPr>
            <a:r>
              <a:rPr lang="en-GB" dirty="0"/>
              <a:t>Read the scene twice through. </a:t>
            </a:r>
            <a:endParaRPr lang="en-GB" b="1" dirty="0"/>
          </a:p>
          <a:p>
            <a:pPr marL="0" indent="0">
              <a:buNone/>
            </a:pPr>
            <a:r>
              <a:rPr lang="en-GB" b="1" dirty="0"/>
              <a:t>In this soliloquy, Macbeth lists the reasons why he shouldn’t commit regicide. What are they?</a:t>
            </a:r>
          </a:p>
        </p:txBody>
      </p:sp>
      <p:graphicFrame>
        <p:nvGraphicFramePr>
          <p:cNvPr id="4" name="Table 3">
            <a:extLst>
              <a:ext uri="{FF2B5EF4-FFF2-40B4-BE49-F238E27FC236}">
                <a16:creationId xmlns:a16="http://schemas.microsoft.com/office/drawing/2014/main" id="{7C62C9EC-DE8D-5820-2E03-5182E3BF07D4}"/>
              </a:ext>
            </a:extLst>
          </p:cNvPr>
          <p:cNvGraphicFramePr>
            <a:graphicFrameLocks noGrp="1"/>
          </p:cNvGraphicFramePr>
          <p:nvPr>
            <p:extLst>
              <p:ext uri="{D42A27DB-BD31-4B8C-83A1-F6EECF244321}">
                <p14:modId xmlns:p14="http://schemas.microsoft.com/office/powerpoint/2010/main" val="952745495"/>
              </p:ext>
            </p:extLst>
          </p:nvPr>
        </p:nvGraphicFramePr>
        <p:xfrm>
          <a:off x="838200" y="2829059"/>
          <a:ext cx="10515600" cy="387604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2735366818"/>
                    </a:ext>
                  </a:extLst>
                </a:gridCol>
                <a:gridCol w="5257800">
                  <a:extLst>
                    <a:ext uri="{9D8B030D-6E8A-4147-A177-3AD203B41FA5}">
                      <a16:colId xmlns:a16="http://schemas.microsoft.com/office/drawing/2014/main" val="1776838654"/>
                    </a:ext>
                  </a:extLst>
                </a:gridCol>
              </a:tblGrid>
              <a:tr h="370840">
                <a:tc>
                  <a:txBody>
                    <a:bodyPr/>
                    <a:lstStyle/>
                    <a:p>
                      <a:r>
                        <a:rPr lang="en-GB" b="1" dirty="0">
                          <a:solidFill>
                            <a:schemeClr val="tx1"/>
                          </a:solidFill>
                        </a:rPr>
                        <a:t>Quotation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solidFill>
                            <a:schemeClr val="tx1"/>
                          </a:solidFill>
                        </a:rPr>
                        <a:t>What does it mean?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54613193"/>
                  </a:ext>
                </a:extLst>
              </a:tr>
              <a:tr h="370840">
                <a:tc>
                  <a:txBody>
                    <a:bodyPr/>
                    <a:lstStyle/>
                    <a:p>
                      <a:r>
                        <a:rPr lang="en-GB" dirty="0">
                          <a:solidFill>
                            <a:schemeClr val="tx1"/>
                          </a:solidFill>
                        </a:rPr>
                        <a:t>‘If </a:t>
                      </a:r>
                      <a:r>
                        <a:rPr lang="en-GB" dirty="0" err="1">
                          <a:solidFill>
                            <a:schemeClr val="tx1"/>
                          </a:solidFill>
                        </a:rPr>
                        <a:t>th’assassination</a:t>
                      </a:r>
                      <a:r>
                        <a:rPr lang="en-GB" dirty="0">
                          <a:solidFill>
                            <a:schemeClr val="tx1"/>
                          </a:solidFill>
                        </a:rPr>
                        <a:t> / Could trammel up the consequence.’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solidFill>
                            <a:schemeClr val="accent6"/>
                          </a:solidFill>
                        </a:rPr>
                        <a:t>Macbeth wants to avoid the consequences of regicide.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23163684"/>
                  </a:ext>
                </a:extLst>
              </a:tr>
              <a:tr h="370840">
                <a:tc>
                  <a:txBody>
                    <a:bodyPr/>
                    <a:lstStyle/>
                    <a:p>
                      <a:r>
                        <a:rPr lang="en-GB" dirty="0">
                          <a:solidFill>
                            <a:schemeClr val="tx1"/>
                          </a:solidFill>
                        </a:rPr>
                        <a:t>‘The life to come’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solidFill>
                            <a:schemeClr val="accent6"/>
                          </a:solidFill>
                        </a:rPr>
                        <a:t>These consequences are in the afterlife.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68006388"/>
                  </a:ext>
                </a:extLst>
              </a:tr>
              <a:tr h="370840">
                <a:tc>
                  <a:txBody>
                    <a:bodyPr/>
                    <a:lstStyle/>
                    <a:p>
                      <a:r>
                        <a:rPr lang="en-GB" dirty="0">
                          <a:solidFill>
                            <a:schemeClr val="tx1"/>
                          </a:solidFill>
                        </a:rPr>
                        <a:t>‘judgement here’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solidFill>
                            <a:schemeClr val="accent6"/>
                          </a:solidFill>
                        </a:rPr>
                        <a:t>And in this life.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88175509"/>
                  </a:ext>
                </a:extLst>
              </a:tr>
              <a:tr h="370840">
                <a:tc>
                  <a:txBody>
                    <a:bodyPr/>
                    <a:lstStyle/>
                    <a:p>
                      <a:r>
                        <a:rPr lang="en-GB" dirty="0">
                          <a:solidFill>
                            <a:schemeClr val="tx1"/>
                          </a:solidFill>
                        </a:rPr>
                        <a:t>‘We teach / Bloody instructions, which being taught, return / To plague </a:t>
                      </a:r>
                      <a:r>
                        <a:rPr lang="en-GB" dirty="0" err="1">
                          <a:solidFill>
                            <a:schemeClr val="tx1"/>
                          </a:solidFill>
                        </a:rPr>
                        <a:t>th’inventor</a:t>
                      </a:r>
                      <a:r>
                        <a:rPr lang="en-GB"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solidFill>
                            <a:schemeClr val="accent6"/>
                          </a:solidFill>
                        </a:rPr>
                        <a:t>Macbeth is concerned that if he commits regicide, he will set a precedent that others might emulate.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34413344"/>
                  </a:ext>
                </a:extLst>
              </a:tr>
              <a:tr h="370840">
                <a:tc>
                  <a:txBody>
                    <a:bodyPr/>
                    <a:lstStyle/>
                    <a:p>
                      <a:r>
                        <a:rPr lang="en-GB" dirty="0">
                          <a:solidFill>
                            <a:schemeClr val="tx1"/>
                          </a:solidFill>
                        </a:rPr>
                        <a:t>‘I am his kinsman.’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solidFill>
                            <a:schemeClr val="accent6"/>
                          </a:solidFill>
                        </a:rPr>
                        <a:t>Macbeth is related to Duncan.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30985654"/>
                  </a:ext>
                </a:extLst>
              </a:tr>
              <a:tr h="370840">
                <a:tc>
                  <a:txBody>
                    <a:bodyPr/>
                    <a:lstStyle/>
                    <a:p>
                      <a:r>
                        <a:rPr lang="en-GB" dirty="0">
                          <a:solidFill>
                            <a:schemeClr val="tx1"/>
                          </a:solidFill>
                        </a:rPr>
                        <a:t>‘and his subject.’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solidFill>
                            <a:schemeClr val="accent6"/>
                          </a:solidFill>
                        </a:rPr>
                        <a:t>Macbeth should be loyal to his King.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608965"/>
                  </a:ext>
                </a:extLst>
              </a:tr>
              <a:tr h="370840">
                <a:tc>
                  <a:txBody>
                    <a:bodyPr/>
                    <a:lstStyle/>
                    <a:p>
                      <a:r>
                        <a:rPr lang="en-GB" dirty="0">
                          <a:solidFill>
                            <a:schemeClr val="tx1"/>
                          </a:solidFill>
                        </a:rPr>
                        <a:t>‘his host’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solidFill>
                            <a:schemeClr val="accent6"/>
                          </a:solidFill>
                        </a:rPr>
                        <a:t>Macbeth should protect his guests.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36663750"/>
                  </a:ext>
                </a:extLst>
              </a:tr>
              <a:tr h="370840">
                <a:tc>
                  <a:txBody>
                    <a:bodyPr/>
                    <a:lstStyle/>
                    <a:p>
                      <a:r>
                        <a:rPr lang="en-GB" dirty="0">
                          <a:solidFill>
                            <a:schemeClr val="tx1"/>
                          </a:solidFill>
                        </a:rPr>
                        <a:t>‘Duncan […] hath been / So clear in his great office.’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solidFill>
                            <a:schemeClr val="accent6"/>
                          </a:solidFill>
                        </a:rPr>
                        <a:t>Duncan is a good King.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88095093"/>
                  </a:ext>
                </a:extLst>
              </a:tr>
            </a:tbl>
          </a:graphicData>
        </a:graphic>
      </p:graphicFrame>
    </p:spTree>
    <p:extLst>
      <p:ext uri="{BB962C8B-B14F-4D97-AF65-F5344CB8AC3E}">
        <p14:creationId xmlns:p14="http://schemas.microsoft.com/office/powerpoint/2010/main" val="301474268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9263D1-B7A3-6F27-BB7B-60F46264D3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5C7483-3AF1-724F-40E9-7A8CA991DD52}"/>
              </a:ext>
            </a:extLst>
          </p:cNvPr>
          <p:cNvSpPr>
            <a:spLocks noGrp="1"/>
          </p:cNvSpPr>
          <p:nvPr>
            <p:ph type="title"/>
          </p:nvPr>
        </p:nvSpPr>
        <p:spPr>
          <a:xfrm>
            <a:off x="161924" y="184150"/>
            <a:ext cx="9324975" cy="720725"/>
          </a:xfrm>
        </p:spPr>
        <p:txBody>
          <a:bodyPr>
            <a:normAutofit/>
          </a:bodyPr>
          <a:lstStyle/>
          <a:p>
            <a:r>
              <a:rPr lang="en-GB" b="1" dirty="0"/>
              <a:t>S-T-R-E-T-C-H: Triplet discussion</a:t>
            </a:r>
          </a:p>
        </p:txBody>
      </p:sp>
      <p:graphicFrame>
        <p:nvGraphicFramePr>
          <p:cNvPr id="7" name="Table 6">
            <a:extLst>
              <a:ext uri="{FF2B5EF4-FFF2-40B4-BE49-F238E27FC236}">
                <a16:creationId xmlns:a16="http://schemas.microsoft.com/office/drawing/2014/main" id="{7CC88512-4524-43F9-D257-ECAC11C57086}"/>
              </a:ext>
            </a:extLst>
          </p:cNvPr>
          <p:cNvGraphicFramePr>
            <a:graphicFrameLocks noGrp="1"/>
          </p:cNvGraphicFramePr>
          <p:nvPr>
            <p:extLst>
              <p:ext uri="{D42A27DB-BD31-4B8C-83A1-F6EECF244321}">
                <p14:modId xmlns:p14="http://schemas.microsoft.com/office/powerpoint/2010/main" val="1317919084"/>
              </p:ext>
            </p:extLst>
          </p:nvPr>
        </p:nvGraphicFramePr>
        <p:xfrm>
          <a:off x="260349" y="904874"/>
          <a:ext cx="11598276" cy="5676902"/>
        </p:xfrm>
        <a:graphic>
          <a:graphicData uri="http://schemas.openxmlformats.org/drawingml/2006/table">
            <a:tbl>
              <a:tblPr firstRow="1" bandRow="1">
                <a:tableStyleId>{5C22544A-7EE6-4342-B048-85BDC9FD1C3A}</a:tableStyleId>
              </a:tblPr>
              <a:tblGrid>
                <a:gridCol w="5799138">
                  <a:extLst>
                    <a:ext uri="{9D8B030D-6E8A-4147-A177-3AD203B41FA5}">
                      <a16:colId xmlns:a16="http://schemas.microsoft.com/office/drawing/2014/main" val="1736133276"/>
                    </a:ext>
                  </a:extLst>
                </a:gridCol>
                <a:gridCol w="5799138">
                  <a:extLst>
                    <a:ext uri="{9D8B030D-6E8A-4147-A177-3AD203B41FA5}">
                      <a16:colId xmlns:a16="http://schemas.microsoft.com/office/drawing/2014/main" val="242576912"/>
                    </a:ext>
                  </a:extLst>
                </a:gridCol>
              </a:tblGrid>
              <a:tr h="2838451">
                <a:tc>
                  <a:txBody>
                    <a:bodyPr/>
                    <a:lstStyle/>
                    <a:p>
                      <a:pPr marL="0" indent="0">
                        <a:buNone/>
                      </a:pPr>
                      <a:r>
                        <a:rPr lang="en-GB" sz="2000" dirty="0">
                          <a:solidFill>
                            <a:schemeClr val="tx1"/>
                          </a:solidFill>
                        </a:rPr>
                        <a:t>Shakespeare presents Macbeth considering a range of reasons for not committing murder, but he does not mention the horror of brutally stabbing his cousin and king. Why do you think this is? </a:t>
                      </a:r>
                      <a:endParaRPr lang="en-GB" sz="20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A: </a:t>
                      </a:r>
                      <a:r>
                        <a:rPr lang="en-GB" sz="2000" dirty="0">
                          <a:solidFill>
                            <a:schemeClr val="tx1"/>
                          </a:solidFill>
                        </a:rPr>
                        <a:t>Respond to the question.</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Macbeth doesn’t mention the horror of stabbing his cousin because…</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reason might be…</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This suggests that Macbeth is…</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8333442"/>
                  </a:ext>
                </a:extLst>
              </a:tr>
              <a:tr h="28384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B: Provide evidence from the text to support Student A’s response. </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Evidence of this might be…</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relevant quotation could be…</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b="1" dirty="0">
                          <a:solidFill>
                            <a:schemeClr val="tx1"/>
                          </a:solidFill>
                        </a:rPr>
                        <a:t>Student C: Summarise the discussion.</a:t>
                      </a:r>
                    </a:p>
                    <a:p>
                      <a:pPr marL="285750" indent="-285750">
                        <a:buFontTx/>
                        <a:buChar char="-"/>
                      </a:pPr>
                      <a:r>
                        <a:rPr lang="en-GB" sz="2000" b="0" dirty="0">
                          <a:solidFill>
                            <a:schemeClr val="tx1"/>
                          </a:solidFill>
                        </a:rPr>
                        <a:t>Overall, we believe that Macbeth doesn’t mention the horror of regicide because…</a:t>
                      </a:r>
                    </a:p>
                    <a:p>
                      <a:pPr marL="285750" indent="-285750">
                        <a:buFontTx/>
                        <a:buChar char="-"/>
                      </a:pPr>
                      <a:r>
                        <a:rPr lang="en-GB" sz="2000" b="0" dirty="0">
                          <a:solidFill>
                            <a:schemeClr val="tx1"/>
                          </a:solidFill>
                        </a:rPr>
                        <a:t>Our evidence 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3497767"/>
                  </a:ext>
                </a:extLst>
              </a:tr>
            </a:tbl>
          </a:graphicData>
        </a:graphic>
      </p:graphicFrame>
    </p:spTree>
    <p:extLst>
      <p:ext uri="{BB962C8B-B14F-4D97-AF65-F5344CB8AC3E}">
        <p14:creationId xmlns:p14="http://schemas.microsoft.com/office/powerpoint/2010/main" val="353796467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D703C9-010C-1A7C-B16D-706217B134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65CDD5-2D59-56BD-E930-509B2EA0967A}"/>
              </a:ext>
            </a:extLst>
          </p:cNvPr>
          <p:cNvSpPr>
            <a:spLocks noGrp="1"/>
          </p:cNvSpPr>
          <p:nvPr>
            <p:ph type="title"/>
          </p:nvPr>
        </p:nvSpPr>
        <p:spPr>
          <a:xfrm>
            <a:off x="161925" y="184150"/>
            <a:ext cx="5467350" cy="720725"/>
          </a:xfrm>
        </p:spPr>
        <p:txBody>
          <a:bodyPr/>
          <a:lstStyle/>
          <a:p>
            <a:r>
              <a:rPr lang="en-GB" b="1" dirty="0"/>
              <a:t>Triplet discussion</a:t>
            </a:r>
          </a:p>
        </p:txBody>
      </p:sp>
      <p:sp>
        <p:nvSpPr>
          <p:cNvPr id="4" name="TextBox 3">
            <a:extLst>
              <a:ext uri="{FF2B5EF4-FFF2-40B4-BE49-F238E27FC236}">
                <a16:creationId xmlns:a16="http://schemas.microsoft.com/office/drawing/2014/main" id="{18859B31-A910-2908-6B36-58063D10D8D8}"/>
              </a:ext>
            </a:extLst>
          </p:cNvPr>
          <p:cNvSpPr txBox="1"/>
          <p:nvPr/>
        </p:nvSpPr>
        <p:spPr>
          <a:xfrm>
            <a:off x="259556" y="904875"/>
            <a:ext cx="5836444" cy="3477875"/>
          </a:xfrm>
          <a:prstGeom prst="rect">
            <a:avLst/>
          </a:prstGeom>
          <a:noFill/>
        </p:spPr>
        <p:txBody>
          <a:bodyPr wrap="square">
            <a:spAutoFit/>
          </a:bodyPr>
          <a:lstStyle/>
          <a:p>
            <a:r>
              <a:rPr lang="en-GB" sz="2000" b="1" dirty="0"/>
              <a:t>Model answer: </a:t>
            </a:r>
          </a:p>
          <a:p>
            <a:endParaRPr lang="en-GB" sz="2000" b="1" dirty="0"/>
          </a:p>
          <a:p>
            <a:r>
              <a:rPr lang="en-GB" dirty="0"/>
              <a:t>In this soliloquy, Shakespeare presents Macbeth as focused on the moral, spiritual, and practical consequences of regicide. He is aware that killing the king will lead to his moral downfall, as well as punishment in ‘the life to come’. As if that wasn’t enough, he knows that the bloody deed will result in his actions returning to ‘plague’ him – if Macbeth sets a precedent for regicide, he could be the next victim. Shakespeare’s lack of reference to the violence of the act itself may be due to Macbeth’s extensive experience on the battlefield.</a:t>
            </a:r>
          </a:p>
        </p:txBody>
      </p:sp>
      <p:sp>
        <p:nvSpPr>
          <p:cNvPr id="5" name="Rectangle 4">
            <a:extLst>
              <a:ext uri="{FF2B5EF4-FFF2-40B4-BE49-F238E27FC236}">
                <a16:creationId xmlns:a16="http://schemas.microsoft.com/office/drawing/2014/main" id="{1EE9A2C6-404F-7C88-090E-C694F1E63973}"/>
              </a:ext>
            </a:extLst>
          </p:cNvPr>
          <p:cNvSpPr/>
          <p:nvPr/>
        </p:nvSpPr>
        <p:spPr>
          <a:xfrm>
            <a:off x="6515100" y="304800"/>
            <a:ext cx="5467350" cy="63690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dirty="0"/>
              <a:t>Summarise the model answer in three bullet points:</a:t>
            </a:r>
          </a:p>
          <a:p>
            <a:endParaRPr lang="en-GB" dirty="0"/>
          </a:p>
          <a:p>
            <a:r>
              <a:rPr lang="en-GB" dirty="0"/>
              <a:t>1.</a:t>
            </a:r>
          </a:p>
          <a:p>
            <a:endParaRPr lang="en-GB" dirty="0"/>
          </a:p>
          <a:p>
            <a:endParaRPr lang="en-GB" dirty="0"/>
          </a:p>
          <a:p>
            <a:r>
              <a:rPr lang="en-GB" dirty="0"/>
              <a:t>2.</a:t>
            </a:r>
          </a:p>
          <a:p>
            <a:endParaRPr lang="en-GB" dirty="0"/>
          </a:p>
          <a:p>
            <a:endParaRPr lang="en-GB" dirty="0"/>
          </a:p>
          <a:p>
            <a:r>
              <a:rPr lang="en-GB" dirty="0"/>
              <a:t>3.</a:t>
            </a:r>
          </a:p>
          <a:p>
            <a:endParaRPr lang="en-GB" dirty="0"/>
          </a:p>
          <a:p>
            <a:endParaRPr lang="en-GB" dirty="0"/>
          </a:p>
          <a:p>
            <a:endParaRPr lang="en-GB" dirty="0"/>
          </a:p>
          <a:p>
            <a:endParaRPr lang="en-GB" dirty="0"/>
          </a:p>
          <a:p>
            <a:r>
              <a:rPr lang="en-GB" dirty="0"/>
              <a:t>New vocabulary:</a:t>
            </a:r>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315435849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67E60-587B-1926-60A4-2A6F10B92E4F}"/>
              </a:ext>
            </a:extLst>
          </p:cNvPr>
          <p:cNvSpPr>
            <a:spLocks noGrp="1"/>
          </p:cNvSpPr>
          <p:nvPr>
            <p:ph type="title"/>
          </p:nvPr>
        </p:nvSpPr>
        <p:spPr/>
        <p:txBody>
          <a:bodyPr/>
          <a:lstStyle/>
          <a:p>
            <a:r>
              <a:rPr lang="en-GB" b="1" dirty="0"/>
              <a:t>Writing </a:t>
            </a:r>
          </a:p>
        </p:txBody>
      </p:sp>
      <p:sp>
        <p:nvSpPr>
          <p:cNvPr id="3" name="Content Placeholder 2">
            <a:extLst>
              <a:ext uri="{FF2B5EF4-FFF2-40B4-BE49-F238E27FC236}">
                <a16:creationId xmlns:a16="http://schemas.microsoft.com/office/drawing/2014/main" id="{577B5550-48C6-03D5-C847-401F6DBF40A0}"/>
              </a:ext>
            </a:extLst>
          </p:cNvPr>
          <p:cNvSpPr>
            <a:spLocks noGrp="1"/>
          </p:cNvSpPr>
          <p:nvPr>
            <p:ph idx="1"/>
          </p:nvPr>
        </p:nvSpPr>
        <p:spPr/>
        <p:txBody>
          <a:bodyPr/>
          <a:lstStyle/>
          <a:p>
            <a:pPr marL="0" indent="0">
              <a:buNone/>
            </a:pPr>
            <a:r>
              <a:rPr lang="en-GB" b="1" dirty="0"/>
              <a:t>Write a summary of Macbeth’s soliloquy. </a:t>
            </a:r>
          </a:p>
          <a:p>
            <a:pPr marL="0" indent="0">
              <a:buNone/>
            </a:pPr>
            <a:endParaRPr lang="en-GB" b="1" dirty="0"/>
          </a:p>
          <a:p>
            <a:pPr marL="0" indent="0">
              <a:buNone/>
            </a:pPr>
            <a:r>
              <a:rPr lang="en-GB" dirty="0"/>
              <a:t>Challenge:</a:t>
            </a:r>
          </a:p>
          <a:p>
            <a:pPr>
              <a:buFontTx/>
              <a:buChar char="-"/>
            </a:pPr>
            <a:r>
              <a:rPr lang="en-GB" dirty="0"/>
              <a:t>Use tentative and assertive language where appropriate. </a:t>
            </a:r>
          </a:p>
          <a:p>
            <a:pPr>
              <a:buFontTx/>
              <a:buChar char="-"/>
            </a:pPr>
            <a:r>
              <a:rPr lang="en-GB" dirty="0"/>
              <a:t>Think conceptually: why does Shakespeare reveals Macbeth’s mental torment?</a:t>
            </a:r>
          </a:p>
        </p:txBody>
      </p:sp>
    </p:spTree>
    <p:extLst>
      <p:ext uri="{BB962C8B-B14F-4D97-AF65-F5344CB8AC3E}">
        <p14:creationId xmlns:p14="http://schemas.microsoft.com/office/powerpoint/2010/main" val="399391168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89711-B401-E556-6710-C2A061893C90}"/>
              </a:ext>
            </a:extLst>
          </p:cNvPr>
          <p:cNvSpPr>
            <a:spLocks noGrp="1"/>
          </p:cNvSpPr>
          <p:nvPr>
            <p:ph type="title"/>
          </p:nvPr>
        </p:nvSpPr>
        <p:spPr/>
        <p:txBody>
          <a:bodyPr/>
          <a:lstStyle/>
          <a:p>
            <a:r>
              <a:rPr lang="en-GB" b="1" dirty="0"/>
              <a:t>Consolidation </a:t>
            </a:r>
          </a:p>
        </p:txBody>
      </p:sp>
      <p:sp>
        <p:nvSpPr>
          <p:cNvPr id="3" name="Content Placeholder 2">
            <a:extLst>
              <a:ext uri="{FF2B5EF4-FFF2-40B4-BE49-F238E27FC236}">
                <a16:creationId xmlns:a16="http://schemas.microsoft.com/office/drawing/2014/main" id="{02CB18AD-F502-DD01-266A-AEB34E945138}"/>
              </a:ext>
            </a:extLst>
          </p:cNvPr>
          <p:cNvSpPr>
            <a:spLocks noGrp="1"/>
          </p:cNvSpPr>
          <p:nvPr>
            <p:ph idx="1"/>
          </p:nvPr>
        </p:nvSpPr>
        <p:spPr/>
        <p:txBody>
          <a:bodyPr/>
          <a:lstStyle/>
          <a:p>
            <a:pPr marL="0" indent="0">
              <a:buNone/>
            </a:pPr>
            <a:r>
              <a:rPr lang="en-GB" dirty="0"/>
              <a:t>At the end of this soliloquy, Macbeth decides that he ‘will proceed no further in this business’. </a:t>
            </a:r>
          </a:p>
          <a:p>
            <a:pPr marL="0" indent="0">
              <a:buNone/>
            </a:pPr>
            <a:endParaRPr lang="en-GB" dirty="0"/>
          </a:p>
          <a:p>
            <a:pPr marL="0" indent="0">
              <a:buNone/>
            </a:pPr>
            <a:r>
              <a:rPr lang="en-GB" b="1" dirty="0"/>
              <a:t>Use your knowledge of Lady Macbeth to predict how she will react to this news. </a:t>
            </a:r>
          </a:p>
          <a:p>
            <a:pPr>
              <a:buFontTx/>
              <a:buChar char="-"/>
            </a:pPr>
            <a:r>
              <a:rPr lang="en-GB" dirty="0"/>
              <a:t>What might she say?</a:t>
            </a:r>
          </a:p>
          <a:p>
            <a:pPr>
              <a:buFontTx/>
              <a:buChar char="-"/>
            </a:pPr>
            <a:r>
              <a:rPr lang="en-GB" dirty="0"/>
              <a:t>What emotions might she feel?</a:t>
            </a:r>
          </a:p>
          <a:p>
            <a:pPr>
              <a:buFontTx/>
              <a:buChar char="-"/>
            </a:pPr>
            <a:r>
              <a:rPr lang="en-GB" dirty="0"/>
              <a:t>What actions might she do?</a:t>
            </a:r>
          </a:p>
        </p:txBody>
      </p:sp>
    </p:spTree>
    <p:extLst>
      <p:ext uri="{BB962C8B-B14F-4D97-AF65-F5344CB8AC3E}">
        <p14:creationId xmlns:p14="http://schemas.microsoft.com/office/powerpoint/2010/main" val="9271009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C8612-0456-0803-223A-46AA566E1546}"/>
              </a:ext>
            </a:extLst>
          </p:cNvPr>
          <p:cNvSpPr>
            <a:spLocks noGrp="1"/>
          </p:cNvSpPr>
          <p:nvPr>
            <p:ph type="title"/>
          </p:nvPr>
        </p:nvSpPr>
        <p:spPr>
          <a:xfrm>
            <a:off x="161925" y="184150"/>
            <a:ext cx="5467350" cy="720725"/>
          </a:xfrm>
        </p:spPr>
        <p:txBody>
          <a:bodyPr/>
          <a:lstStyle/>
          <a:p>
            <a:r>
              <a:rPr lang="en-GB" b="1" dirty="0"/>
              <a:t>Triplet discussion</a:t>
            </a:r>
          </a:p>
        </p:txBody>
      </p:sp>
      <p:graphicFrame>
        <p:nvGraphicFramePr>
          <p:cNvPr id="7" name="Table 6">
            <a:extLst>
              <a:ext uri="{FF2B5EF4-FFF2-40B4-BE49-F238E27FC236}">
                <a16:creationId xmlns:a16="http://schemas.microsoft.com/office/drawing/2014/main" id="{5502C07D-431B-BEF2-1422-F2C46AD6424E}"/>
              </a:ext>
            </a:extLst>
          </p:cNvPr>
          <p:cNvGraphicFramePr>
            <a:graphicFrameLocks noGrp="1"/>
          </p:cNvGraphicFramePr>
          <p:nvPr>
            <p:extLst>
              <p:ext uri="{D42A27DB-BD31-4B8C-83A1-F6EECF244321}">
                <p14:modId xmlns:p14="http://schemas.microsoft.com/office/powerpoint/2010/main" val="122163369"/>
              </p:ext>
            </p:extLst>
          </p:nvPr>
        </p:nvGraphicFramePr>
        <p:xfrm>
          <a:off x="260349" y="904874"/>
          <a:ext cx="11598276" cy="5676902"/>
        </p:xfrm>
        <a:graphic>
          <a:graphicData uri="http://schemas.openxmlformats.org/drawingml/2006/table">
            <a:tbl>
              <a:tblPr firstRow="1" bandRow="1">
                <a:tableStyleId>{5C22544A-7EE6-4342-B048-85BDC9FD1C3A}</a:tableStyleId>
              </a:tblPr>
              <a:tblGrid>
                <a:gridCol w="5799138">
                  <a:extLst>
                    <a:ext uri="{9D8B030D-6E8A-4147-A177-3AD203B41FA5}">
                      <a16:colId xmlns:a16="http://schemas.microsoft.com/office/drawing/2014/main" val="1736133276"/>
                    </a:ext>
                  </a:extLst>
                </a:gridCol>
                <a:gridCol w="5799138">
                  <a:extLst>
                    <a:ext uri="{9D8B030D-6E8A-4147-A177-3AD203B41FA5}">
                      <a16:colId xmlns:a16="http://schemas.microsoft.com/office/drawing/2014/main" val="242576912"/>
                    </a:ext>
                  </a:extLst>
                </a:gridCol>
              </a:tblGrid>
              <a:tr h="2838451">
                <a:tc>
                  <a:txBody>
                    <a:bodyPr/>
                    <a:lstStyle/>
                    <a:p>
                      <a:pPr marL="0" indent="0">
                        <a:buNone/>
                      </a:pPr>
                      <a:r>
                        <a:rPr lang="en-GB" sz="2000" b="0" dirty="0">
                          <a:solidFill>
                            <a:schemeClr val="tx1"/>
                          </a:solidFill>
                        </a:rPr>
                        <a:t>Shakespeare draws on contemporary anxieties about the supernatural in order to explore the question of evil. </a:t>
                      </a:r>
                    </a:p>
                    <a:p>
                      <a:pPr marL="0" indent="0">
                        <a:buNone/>
                      </a:pPr>
                      <a:endParaRPr lang="en-GB" sz="2000" b="0" dirty="0">
                        <a:solidFill>
                          <a:schemeClr val="tx1"/>
                        </a:solidFill>
                      </a:endParaRPr>
                    </a:p>
                    <a:p>
                      <a:pPr marL="0" indent="0">
                        <a:buNone/>
                      </a:pPr>
                      <a:r>
                        <a:rPr lang="en-GB" sz="2000" b="1" dirty="0">
                          <a:solidFill>
                            <a:schemeClr val="tx1"/>
                          </a:solidFill>
                        </a:rPr>
                        <a:t>Does evil originate from forces external to humanity (like the devil), or is it part of the human condition?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A: Argue that evil is a result of external forces. </a:t>
                      </a:r>
                    </a:p>
                    <a:p>
                      <a:pPr marL="342900" indent="-342900">
                        <a:buFontTx/>
                        <a:buChar char="-"/>
                      </a:pPr>
                      <a:r>
                        <a:rPr lang="en-GB" sz="2000" b="0" dirty="0">
                          <a:solidFill>
                            <a:schemeClr val="tx1"/>
                          </a:solidFill>
                        </a:rPr>
                        <a:t>It is clear that…</a:t>
                      </a:r>
                    </a:p>
                    <a:p>
                      <a:pPr marL="342900" indent="-342900">
                        <a:buFontTx/>
                        <a:buChar char="-"/>
                      </a:pPr>
                      <a:r>
                        <a:rPr lang="en-GB" sz="2000" b="0" dirty="0">
                          <a:solidFill>
                            <a:schemeClr val="tx1"/>
                          </a:solidFill>
                        </a:rPr>
                        <a:t>One idea is…</a:t>
                      </a:r>
                    </a:p>
                    <a:p>
                      <a:pPr marL="342900" indent="-342900">
                        <a:buFontTx/>
                        <a:buChar char="-"/>
                      </a:pPr>
                      <a:r>
                        <a:rPr lang="en-GB" sz="2000" b="0" dirty="0">
                          <a:solidFill>
                            <a:schemeClr val="tx1"/>
                          </a:solidFill>
                        </a:rPr>
                        <a:t>I believe that…</a:t>
                      </a:r>
                    </a:p>
                    <a:p>
                      <a:pPr marL="342900" indent="-342900">
                        <a:buFontTx/>
                        <a:buChar char="-"/>
                      </a:pPr>
                      <a:r>
                        <a:rPr lang="en-GB" sz="2000" b="0" dirty="0">
                          <a:solidFill>
                            <a:schemeClr val="tx1"/>
                          </a:solidFill>
                        </a:rPr>
                        <a:t>My evidence is…</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8333442"/>
                  </a:ext>
                </a:extLst>
              </a:tr>
              <a:tr h="28384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B: Argue that evil is part of the human condition.</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However, it could be argued that…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perspective is…</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For example… </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b="1" dirty="0">
                          <a:solidFill>
                            <a:schemeClr val="tx1"/>
                          </a:solidFill>
                        </a:rPr>
                        <a:t>Student C: Summarise the discussion.</a:t>
                      </a:r>
                    </a:p>
                    <a:p>
                      <a:pPr marL="285750" indent="-285750">
                        <a:buFontTx/>
                        <a:buChar char="-"/>
                      </a:pPr>
                      <a:r>
                        <a:rPr lang="en-GB" sz="2000" b="0" dirty="0">
                          <a:solidFill>
                            <a:schemeClr val="tx1"/>
                          </a:solidFill>
                        </a:rPr>
                        <a:t>On the one hand, it could be argued that…</a:t>
                      </a:r>
                    </a:p>
                    <a:p>
                      <a:pPr marL="285750" indent="-285750">
                        <a:buFontTx/>
                        <a:buChar char="-"/>
                      </a:pPr>
                      <a:r>
                        <a:rPr lang="en-GB" sz="2000" b="0" dirty="0">
                          <a:solidFill>
                            <a:schemeClr val="tx1"/>
                          </a:solidFill>
                        </a:rPr>
                        <a:t>On the other hand, another possibility is…</a:t>
                      </a:r>
                    </a:p>
                    <a:p>
                      <a:pPr marL="285750" indent="-285750">
                        <a:buFontTx/>
                        <a:buChar char="-"/>
                      </a:pPr>
                      <a:r>
                        <a:rPr lang="en-GB" sz="2000" b="0" dirty="0">
                          <a:solidFill>
                            <a:schemeClr val="tx1"/>
                          </a:solidFill>
                        </a:rPr>
                        <a:t>Ultimately, we think that…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3497767"/>
                  </a:ext>
                </a:extLst>
              </a:tr>
            </a:tbl>
          </a:graphicData>
        </a:graphic>
      </p:graphicFrame>
    </p:spTree>
    <p:extLst>
      <p:ext uri="{BB962C8B-B14F-4D97-AF65-F5344CB8AC3E}">
        <p14:creationId xmlns:p14="http://schemas.microsoft.com/office/powerpoint/2010/main" val="65266901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BEA0E-70E6-E44D-F078-5EBFBFEEB161}"/>
              </a:ext>
            </a:extLst>
          </p:cNvPr>
          <p:cNvSpPr>
            <a:spLocks noGrp="1"/>
          </p:cNvSpPr>
          <p:nvPr>
            <p:ph type="title"/>
          </p:nvPr>
        </p:nvSpPr>
        <p:spPr/>
        <p:txBody>
          <a:bodyPr/>
          <a:lstStyle/>
          <a:p>
            <a:r>
              <a:rPr lang="en-GB" dirty="0"/>
              <a:t>Act 1 Scene 7 (lines 29 to end)</a:t>
            </a:r>
          </a:p>
        </p:txBody>
      </p:sp>
      <p:sp>
        <p:nvSpPr>
          <p:cNvPr id="3" name="Content Placeholder 2">
            <a:extLst>
              <a:ext uri="{FF2B5EF4-FFF2-40B4-BE49-F238E27FC236}">
                <a16:creationId xmlns:a16="http://schemas.microsoft.com/office/drawing/2014/main" id="{1A00D249-436F-4027-96A2-25C544F90408}"/>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95075703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B212D6-C680-A52D-8733-C65A3A8387BD}"/>
              </a:ext>
            </a:extLst>
          </p:cNvPr>
          <p:cNvSpPr>
            <a:spLocks noGrp="1"/>
          </p:cNvSpPr>
          <p:nvPr>
            <p:ph type="title"/>
          </p:nvPr>
        </p:nvSpPr>
        <p:spPr/>
        <p:txBody>
          <a:bodyPr/>
          <a:lstStyle/>
          <a:p>
            <a:r>
              <a:rPr lang="en-GB" b="1" dirty="0"/>
              <a:t>Knowledge Retrieval</a:t>
            </a:r>
          </a:p>
        </p:txBody>
      </p:sp>
      <p:sp>
        <p:nvSpPr>
          <p:cNvPr id="3" name="Content Placeholder 2">
            <a:extLst>
              <a:ext uri="{FF2B5EF4-FFF2-40B4-BE49-F238E27FC236}">
                <a16:creationId xmlns:a16="http://schemas.microsoft.com/office/drawing/2014/main" id="{E553FC0B-0709-3E89-BF9C-E65253DFD17A}"/>
              </a:ext>
            </a:extLst>
          </p:cNvPr>
          <p:cNvSpPr>
            <a:spLocks noGrp="1"/>
          </p:cNvSpPr>
          <p:nvPr>
            <p:ph idx="1"/>
          </p:nvPr>
        </p:nvSpPr>
        <p:spPr/>
        <p:txBody>
          <a:bodyPr>
            <a:normAutofit/>
          </a:bodyPr>
          <a:lstStyle/>
          <a:p>
            <a:pPr marL="0" indent="0">
              <a:buNone/>
            </a:pPr>
            <a:r>
              <a:rPr lang="en-GB" dirty="0"/>
              <a:t>Shakespeare presents Lady Macbeth attacking her husband’s masculinity in this scene. </a:t>
            </a:r>
          </a:p>
          <a:p>
            <a:pPr marL="0" indent="0">
              <a:buNone/>
            </a:pPr>
            <a:r>
              <a:rPr lang="en-GB" b="1" dirty="0"/>
              <a:t>Think-pair-share relevant references to this theme in the text so far.</a:t>
            </a:r>
          </a:p>
          <a:p>
            <a:pPr marL="0" indent="0">
              <a:buNone/>
            </a:pPr>
            <a:endParaRPr lang="en-GB" dirty="0"/>
          </a:p>
          <a:p>
            <a:pPr marL="0" indent="0">
              <a:buNone/>
            </a:pPr>
            <a:r>
              <a:rPr lang="en-GB" dirty="0"/>
              <a:t>You could think about: </a:t>
            </a:r>
          </a:p>
          <a:p>
            <a:pPr>
              <a:buFontTx/>
              <a:buChar char="-"/>
            </a:pPr>
            <a:r>
              <a:rPr lang="en-GB" dirty="0"/>
              <a:t>Macbeth’s masculine courage and patriotism in Act One Scene Two. </a:t>
            </a:r>
          </a:p>
          <a:p>
            <a:pPr>
              <a:buFontTx/>
              <a:buChar char="-"/>
            </a:pPr>
            <a:r>
              <a:rPr lang="en-GB" dirty="0"/>
              <a:t>The rewards Macbeth receives for his masculine courage. </a:t>
            </a:r>
          </a:p>
          <a:p>
            <a:pPr>
              <a:buFontTx/>
              <a:buChar char="-"/>
            </a:pPr>
            <a:r>
              <a:rPr lang="en-GB" dirty="0"/>
              <a:t>Lady Macbeth’s concerns about her husband’s ability to kill in cold blood.</a:t>
            </a:r>
          </a:p>
        </p:txBody>
      </p:sp>
    </p:spTree>
    <p:extLst>
      <p:ext uri="{BB962C8B-B14F-4D97-AF65-F5344CB8AC3E}">
        <p14:creationId xmlns:p14="http://schemas.microsoft.com/office/powerpoint/2010/main" val="2192241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F147C-C341-0A4F-4796-01DC09189930}"/>
              </a:ext>
            </a:extLst>
          </p:cNvPr>
          <p:cNvSpPr>
            <a:spLocks noGrp="1"/>
          </p:cNvSpPr>
          <p:nvPr>
            <p:ph type="title"/>
          </p:nvPr>
        </p:nvSpPr>
        <p:spPr/>
        <p:txBody>
          <a:bodyPr/>
          <a:lstStyle/>
          <a:p>
            <a:r>
              <a:rPr lang="en-GB" b="1" dirty="0"/>
              <a:t>Vocabulary: imperative verbs</a:t>
            </a:r>
          </a:p>
        </p:txBody>
      </p:sp>
      <p:sp>
        <p:nvSpPr>
          <p:cNvPr id="3" name="Content Placeholder 2">
            <a:extLst>
              <a:ext uri="{FF2B5EF4-FFF2-40B4-BE49-F238E27FC236}">
                <a16:creationId xmlns:a16="http://schemas.microsoft.com/office/drawing/2014/main" id="{662FF964-F2D7-45C4-C39E-2832D2E5B996}"/>
              </a:ext>
            </a:extLst>
          </p:cNvPr>
          <p:cNvSpPr>
            <a:spLocks noGrp="1"/>
          </p:cNvSpPr>
          <p:nvPr>
            <p:ph idx="1"/>
          </p:nvPr>
        </p:nvSpPr>
        <p:spPr/>
        <p:txBody>
          <a:bodyPr/>
          <a:lstStyle/>
          <a:p>
            <a:pPr marL="0" indent="0">
              <a:buNone/>
            </a:pPr>
            <a:r>
              <a:rPr lang="en-GB" b="1" dirty="0"/>
              <a:t>What is an imperative verb?</a:t>
            </a:r>
          </a:p>
          <a:p>
            <a:pPr marL="0" indent="0">
              <a:buNone/>
            </a:pPr>
            <a:endParaRPr lang="en-GB" dirty="0"/>
          </a:p>
          <a:p>
            <a:pPr>
              <a:buFontTx/>
              <a:buChar char="-"/>
            </a:pPr>
            <a:r>
              <a:rPr lang="en-GB" dirty="0"/>
              <a:t>A command verb</a:t>
            </a:r>
          </a:p>
          <a:p>
            <a:pPr>
              <a:buFontTx/>
              <a:buChar char="-"/>
            </a:pPr>
            <a:endParaRPr lang="en-GB" dirty="0"/>
          </a:p>
          <a:p>
            <a:pPr marL="0" indent="0">
              <a:buNone/>
            </a:pPr>
            <a:r>
              <a:rPr lang="en-GB" b="1" dirty="0"/>
              <a:t>Give three examples of an imperative verb.</a:t>
            </a:r>
            <a:endParaRPr lang="en-GB" dirty="0"/>
          </a:p>
          <a:p>
            <a:pPr marL="0" indent="0">
              <a:buNone/>
            </a:pPr>
            <a:endParaRPr lang="en-GB" b="1" dirty="0"/>
          </a:p>
          <a:p>
            <a:pPr marL="0" indent="0">
              <a:buNone/>
            </a:pPr>
            <a:r>
              <a:rPr lang="en-GB" dirty="0"/>
              <a:t>- e.g. do your homework; stand behind your desk; pack your bags</a:t>
            </a:r>
          </a:p>
        </p:txBody>
      </p:sp>
    </p:spTree>
    <p:extLst>
      <p:ext uri="{BB962C8B-B14F-4D97-AF65-F5344CB8AC3E}">
        <p14:creationId xmlns:p14="http://schemas.microsoft.com/office/powerpoint/2010/main" val="1363714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88BB10-100D-8BF7-DD43-A6845911AA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5D0977-D1B5-674C-138F-F1E1C3E8D458}"/>
              </a:ext>
            </a:extLst>
          </p:cNvPr>
          <p:cNvSpPr>
            <a:spLocks noGrp="1"/>
          </p:cNvSpPr>
          <p:nvPr>
            <p:ph type="title"/>
          </p:nvPr>
        </p:nvSpPr>
        <p:spPr/>
        <p:txBody>
          <a:bodyPr/>
          <a:lstStyle/>
          <a:p>
            <a:r>
              <a:rPr lang="en-GB" b="1" dirty="0"/>
              <a:t>Vocabulary: imperative verbs</a:t>
            </a:r>
          </a:p>
        </p:txBody>
      </p:sp>
      <p:sp>
        <p:nvSpPr>
          <p:cNvPr id="3" name="Content Placeholder 2">
            <a:extLst>
              <a:ext uri="{FF2B5EF4-FFF2-40B4-BE49-F238E27FC236}">
                <a16:creationId xmlns:a16="http://schemas.microsoft.com/office/drawing/2014/main" id="{512A549D-DE57-028E-0B87-22060CBF2E21}"/>
              </a:ext>
            </a:extLst>
          </p:cNvPr>
          <p:cNvSpPr>
            <a:spLocks noGrp="1"/>
          </p:cNvSpPr>
          <p:nvPr>
            <p:ph idx="1"/>
          </p:nvPr>
        </p:nvSpPr>
        <p:spPr/>
        <p:txBody>
          <a:bodyPr>
            <a:normAutofit/>
          </a:bodyPr>
          <a:lstStyle/>
          <a:p>
            <a:pPr marL="0" indent="0">
              <a:buNone/>
            </a:pPr>
            <a:r>
              <a:rPr lang="en-GB" b="1" dirty="0"/>
              <a:t>Whiteboard task: identify the imperative verbs in these quotations:</a:t>
            </a:r>
          </a:p>
          <a:p>
            <a:pPr marL="0" indent="0">
              <a:buNone/>
            </a:pPr>
            <a:endParaRPr lang="en-GB" b="1" dirty="0"/>
          </a:p>
          <a:p>
            <a:pPr marL="514350" indent="-514350">
              <a:buAutoNum type="arabicPeriod"/>
            </a:pPr>
            <a:r>
              <a:rPr lang="en-GB" dirty="0"/>
              <a:t>Duncan – ‘Go, get him surgeons’ </a:t>
            </a:r>
          </a:p>
          <a:p>
            <a:pPr marL="514350" indent="-514350">
              <a:buAutoNum type="arabicPeriod"/>
            </a:pPr>
            <a:r>
              <a:rPr lang="en-GB" dirty="0"/>
              <a:t>Duncan – ‘Pronounce his present death, / And with his former title greet Macbeth’ </a:t>
            </a:r>
          </a:p>
          <a:p>
            <a:pPr marL="514350" indent="-514350">
              <a:buAutoNum type="arabicPeriod"/>
            </a:pPr>
            <a:r>
              <a:rPr lang="en-GB" dirty="0"/>
              <a:t>Macbeth – ‘Speak if you can’ </a:t>
            </a:r>
          </a:p>
          <a:p>
            <a:pPr marL="514350" indent="-514350">
              <a:buAutoNum type="arabicPeriod"/>
            </a:pPr>
            <a:r>
              <a:rPr lang="en-GB" dirty="0"/>
              <a:t>Macbeth – ‘Stay, you imperfect speakers, tell me more’</a:t>
            </a:r>
          </a:p>
          <a:p>
            <a:pPr marL="514350" indent="-514350">
              <a:buAutoNum type="arabicPeriod"/>
            </a:pPr>
            <a:r>
              <a:rPr lang="en-GB" dirty="0"/>
              <a:t>Lady Macbeth – ‘Look like the innocent flower, / But be the serpent under it.’</a:t>
            </a:r>
          </a:p>
        </p:txBody>
      </p:sp>
    </p:spTree>
    <p:extLst>
      <p:ext uri="{BB962C8B-B14F-4D97-AF65-F5344CB8AC3E}">
        <p14:creationId xmlns:p14="http://schemas.microsoft.com/office/powerpoint/2010/main" val="1880875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3B474D-2BD0-9FB8-A279-EA280182D0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4B31A1-44D7-1088-1DCD-5C037B993025}"/>
              </a:ext>
            </a:extLst>
          </p:cNvPr>
          <p:cNvSpPr>
            <a:spLocks noGrp="1"/>
          </p:cNvSpPr>
          <p:nvPr>
            <p:ph type="title"/>
          </p:nvPr>
        </p:nvSpPr>
        <p:spPr/>
        <p:txBody>
          <a:bodyPr/>
          <a:lstStyle/>
          <a:p>
            <a:r>
              <a:rPr lang="en-GB" b="1" dirty="0"/>
              <a:t>Vocabulary: imperative verbs</a:t>
            </a:r>
          </a:p>
        </p:txBody>
      </p:sp>
      <p:sp>
        <p:nvSpPr>
          <p:cNvPr id="3" name="Content Placeholder 2">
            <a:extLst>
              <a:ext uri="{FF2B5EF4-FFF2-40B4-BE49-F238E27FC236}">
                <a16:creationId xmlns:a16="http://schemas.microsoft.com/office/drawing/2014/main" id="{610086D5-3D1C-1FD9-D70E-E6D80A4A5AEA}"/>
              </a:ext>
            </a:extLst>
          </p:cNvPr>
          <p:cNvSpPr>
            <a:spLocks noGrp="1"/>
          </p:cNvSpPr>
          <p:nvPr>
            <p:ph idx="1"/>
          </p:nvPr>
        </p:nvSpPr>
        <p:spPr/>
        <p:txBody>
          <a:bodyPr>
            <a:normAutofit/>
          </a:bodyPr>
          <a:lstStyle/>
          <a:p>
            <a:pPr marL="0" indent="0">
              <a:buNone/>
            </a:pPr>
            <a:r>
              <a:rPr lang="en-GB" b="1" dirty="0"/>
              <a:t>Whiteboard task: identify the imperative verbs in these quotations:</a:t>
            </a:r>
          </a:p>
          <a:p>
            <a:pPr marL="0" indent="0">
              <a:buNone/>
            </a:pPr>
            <a:endParaRPr lang="en-GB" b="1" dirty="0"/>
          </a:p>
          <a:p>
            <a:pPr marL="514350" indent="-514350">
              <a:buAutoNum type="arabicPeriod"/>
            </a:pPr>
            <a:r>
              <a:rPr lang="en-GB" dirty="0"/>
              <a:t>Duncan – ‘</a:t>
            </a:r>
            <a:r>
              <a:rPr lang="en-GB" u="sng" dirty="0">
                <a:solidFill>
                  <a:schemeClr val="accent6"/>
                </a:solidFill>
              </a:rPr>
              <a:t>Go</a:t>
            </a:r>
            <a:r>
              <a:rPr lang="en-GB" dirty="0"/>
              <a:t>, get him surgeons’ </a:t>
            </a:r>
          </a:p>
          <a:p>
            <a:pPr marL="514350" indent="-514350">
              <a:buAutoNum type="arabicPeriod"/>
            </a:pPr>
            <a:r>
              <a:rPr lang="en-GB" dirty="0"/>
              <a:t>Duncan – ‘</a:t>
            </a:r>
            <a:r>
              <a:rPr lang="en-GB" u="sng" dirty="0">
                <a:solidFill>
                  <a:schemeClr val="accent6"/>
                </a:solidFill>
              </a:rPr>
              <a:t>Pronounce</a:t>
            </a:r>
            <a:r>
              <a:rPr lang="en-GB" dirty="0"/>
              <a:t> his present death, / And with his former title </a:t>
            </a:r>
            <a:r>
              <a:rPr lang="en-GB" u="sng" dirty="0">
                <a:solidFill>
                  <a:schemeClr val="accent6"/>
                </a:solidFill>
              </a:rPr>
              <a:t>greet</a:t>
            </a:r>
            <a:r>
              <a:rPr lang="en-GB" dirty="0"/>
              <a:t> Macbeth’ </a:t>
            </a:r>
          </a:p>
          <a:p>
            <a:pPr marL="514350" indent="-514350">
              <a:buAutoNum type="arabicPeriod"/>
            </a:pPr>
            <a:r>
              <a:rPr lang="en-GB" dirty="0"/>
              <a:t>Macbeth – ‘</a:t>
            </a:r>
            <a:r>
              <a:rPr lang="en-GB" u="sng" dirty="0">
                <a:solidFill>
                  <a:schemeClr val="accent6"/>
                </a:solidFill>
              </a:rPr>
              <a:t>Speak</a:t>
            </a:r>
            <a:r>
              <a:rPr lang="en-GB" dirty="0"/>
              <a:t> if you can’ </a:t>
            </a:r>
          </a:p>
          <a:p>
            <a:pPr marL="514350" indent="-514350">
              <a:buAutoNum type="arabicPeriod"/>
            </a:pPr>
            <a:r>
              <a:rPr lang="en-GB" dirty="0"/>
              <a:t>Macbeth – ‘</a:t>
            </a:r>
            <a:r>
              <a:rPr lang="en-GB" u="sng" dirty="0">
                <a:solidFill>
                  <a:schemeClr val="accent6"/>
                </a:solidFill>
              </a:rPr>
              <a:t>Stay</a:t>
            </a:r>
            <a:r>
              <a:rPr lang="en-GB" dirty="0"/>
              <a:t>, you imperfect speakers, </a:t>
            </a:r>
            <a:r>
              <a:rPr lang="en-GB" u="sng" dirty="0">
                <a:solidFill>
                  <a:schemeClr val="accent6"/>
                </a:solidFill>
              </a:rPr>
              <a:t>tell</a:t>
            </a:r>
            <a:r>
              <a:rPr lang="en-GB" dirty="0"/>
              <a:t> me more’</a:t>
            </a:r>
          </a:p>
          <a:p>
            <a:pPr marL="514350" indent="-514350">
              <a:buAutoNum type="arabicPeriod"/>
            </a:pPr>
            <a:r>
              <a:rPr lang="en-GB" dirty="0"/>
              <a:t>Lady Macbeth – ‘</a:t>
            </a:r>
            <a:r>
              <a:rPr lang="en-GB" u="sng" dirty="0">
                <a:solidFill>
                  <a:schemeClr val="accent6"/>
                </a:solidFill>
              </a:rPr>
              <a:t>Look</a:t>
            </a:r>
            <a:r>
              <a:rPr lang="en-GB" dirty="0"/>
              <a:t> like the innocent flower, / But </a:t>
            </a:r>
            <a:r>
              <a:rPr lang="en-GB" u="sng" dirty="0">
                <a:solidFill>
                  <a:schemeClr val="accent6"/>
                </a:solidFill>
              </a:rPr>
              <a:t>be</a:t>
            </a:r>
            <a:r>
              <a:rPr lang="en-GB" dirty="0"/>
              <a:t> the serpent under it.’</a:t>
            </a:r>
          </a:p>
        </p:txBody>
      </p:sp>
    </p:spTree>
    <p:extLst>
      <p:ext uri="{BB962C8B-B14F-4D97-AF65-F5344CB8AC3E}">
        <p14:creationId xmlns:p14="http://schemas.microsoft.com/office/powerpoint/2010/main" val="238658712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D44C2-7B05-C639-A145-FC240315AC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EE03D4-4D16-691A-7368-A0B2BA91B5C9}"/>
              </a:ext>
            </a:extLst>
          </p:cNvPr>
          <p:cNvSpPr>
            <a:spLocks noGrp="1"/>
          </p:cNvSpPr>
          <p:nvPr>
            <p:ph type="title"/>
          </p:nvPr>
        </p:nvSpPr>
        <p:spPr/>
        <p:txBody>
          <a:bodyPr/>
          <a:lstStyle/>
          <a:p>
            <a:r>
              <a:rPr lang="en-GB" b="1" dirty="0"/>
              <a:t>Vocabulary: imperative verbs</a:t>
            </a:r>
          </a:p>
        </p:txBody>
      </p:sp>
      <p:sp>
        <p:nvSpPr>
          <p:cNvPr id="3" name="Content Placeholder 2">
            <a:extLst>
              <a:ext uri="{FF2B5EF4-FFF2-40B4-BE49-F238E27FC236}">
                <a16:creationId xmlns:a16="http://schemas.microsoft.com/office/drawing/2014/main" id="{E0C8111D-B38F-F8A9-ADDA-8C29BEDB512D}"/>
              </a:ext>
            </a:extLst>
          </p:cNvPr>
          <p:cNvSpPr>
            <a:spLocks noGrp="1"/>
          </p:cNvSpPr>
          <p:nvPr>
            <p:ph idx="1"/>
          </p:nvPr>
        </p:nvSpPr>
        <p:spPr/>
        <p:txBody>
          <a:bodyPr>
            <a:normAutofit/>
          </a:bodyPr>
          <a:lstStyle/>
          <a:p>
            <a:pPr marL="0" indent="0">
              <a:buNone/>
            </a:pPr>
            <a:r>
              <a:rPr lang="en-GB" b="1" dirty="0"/>
              <a:t>What is the purpose of imperative verbs?</a:t>
            </a:r>
            <a:endParaRPr lang="en-GB" dirty="0"/>
          </a:p>
          <a:p>
            <a:pPr marL="0" indent="0">
              <a:buNone/>
            </a:pPr>
            <a:endParaRPr lang="en-GB" dirty="0"/>
          </a:p>
          <a:p>
            <a:pPr marL="0" indent="0">
              <a:buNone/>
            </a:pPr>
            <a:r>
              <a:rPr lang="en-GB" dirty="0"/>
              <a:t>They demonstrate power and authority. </a:t>
            </a:r>
          </a:p>
          <a:p>
            <a:pPr marL="0" indent="0">
              <a:buNone/>
            </a:pPr>
            <a:endParaRPr lang="en-GB" dirty="0"/>
          </a:p>
          <a:p>
            <a:pPr marL="0" indent="0">
              <a:buNone/>
            </a:pPr>
            <a:r>
              <a:rPr lang="en-GB" b="1" dirty="0"/>
              <a:t>Who holds the power and authority in the 5 quotations we have just considered?</a:t>
            </a:r>
          </a:p>
        </p:txBody>
      </p:sp>
    </p:spTree>
    <p:extLst>
      <p:ext uri="{BB962C8B-B14F-4D97-AF65-F5344CB8AC3E}">
        <p14:creationId xmlns:p14="http://schemas.microsoft.com/office/powerpoint/2010/main" val="2889215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D9401-AA58-1040-CD9A-33F3A8B6DFE0}"/>
              </a:ext>
            </a:extLst>
          </p:cNvPr>
          <p:cNvSpPr>
            <a:spLocks noGrp="1"/>
          </p:cNvSpPr>
          <p:nvPr>
            <p:ph type="title"/>
          </p:nvPr>
        </p:nvSpPr>
        <p:spPr/>
        <p:txBody>
          <a:bodyPr/>
          <a:lstStyle/>
          <a:p>
            <a:r>
              <a:rPr lang="en-GB" b="1" dirty="0"/>
              <a:t>Reading the Scene</a:t>
            </a:r>
          </a:p>
        </p:txBody>
      </p:sp>
      <p:sp>
        <p:nvSpPr>
          <p:cNvPr id="3" name="Content Placeholder 2">
            <a:extLst>
              <a:ext uri="{FF2B5EF4-FFF2-40B4-BE49-F238E27FC236}">
                <a16:creationId xmlns:a16="http://schemas.microsoft.com/office/drawing/2014/main" id="{B6B45746-AEFA-709B-B218-14AEEF8EF813}"/>
              </a:ext>
            </a:extLst>
          </p:cNvPr>
          <p:cNvSpPr>
            <a:spLocks noGrp="1"/>
          </p:cNvSpPr>
          <p:nvPr>
            <p:ph idx="1"/>
          </p:nvPr>
        </p:nvSpPr>
        <p:spPr>
          <a:xfrm>
            <a:off x="838200" y="1600702"/>
            <a:ext cx="6284495" cy="4351338"/>
          </a:xfrm>
        </p:spPr>
        <p:txBody>
          <a:bodyPr>
            <a:noAutofit/>
          </a:bodyPr>
          <a:lstStyle/>
          <a:p>
            <a:pPr marL="0" indent="0">
              <a:buNone/>
            </a:pPr>
            <a:r>
              <a:rPr lang="en-GB" sz="3200" dirty="0"/>
              <a:t>There are many shared lines in this scene. Macbeth and Lady Macbeth’s lines almost cut across one another, heightening the emotional intensity of the scene. </a:t>
            </a:r>
          </a:p>
          <a:p>
            <a:pPr marL="0" indent="0">
              <a:buNone/>
            </a:pPr>
            <a:r>
              <a:rPr lang="en-GB" sz="3200" b="1" dirty="0"/>
              <a:t>Before we read the whole scene, rehearse these lines in pairs. Even as Lady Macbeth finishes her line, Macbeth should start speaking. </a:t>
            </a:r>
          </a:p>
        </p:txBody>
      </p:sp>
      <p:sp>
        <p:nvSpPr>
          <p:cNvPr id="5" name="TextBox 4">
            <a:extLst>
              <a:ext uri="{FF2B5EF4-FFF2-40B4-BE49-F238E27FC236}">
                <a16:creationId xmlns:a16="http://schemas.microsoft.com/office/drawing/2014/main" id="{75D5B728-2BAA-4ECA-5961-3C0464006946}"/>
              </a:ext>
            </a:extLst>
          </p:cNvPr>
          <p:cNvSpPr txBox="1"/>
          <p:nvPr/>
        </p:nvSpPr>
        <p:spPr>
          <a:xfrm>
            <a:off x="7411451" y="1514213"/>
            <a:ext cx="4331370" cy="452431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GB" sz="3200" b="1" dirty="0"/>
              <a:t>Lady Macbeth </a:t>
            </a:r>
          </a:p>
          <a:p>
            <a:r>
              <a:rPr lang="en-GB" sz="3200" dirty="0"/>
              <a:t>Why have you left the chamber? </a:t>
            </a:r>
          </a:p>
          <a:p>
            <a:endParaRPr lang="en-GB" sz="3200" b="1" dirty="0"/>
          </a:p>
          <a:p>
            <a:r>
              <a:rPr lang="en-GB" sz="3200" b="1" dirty="0"/>
              <a:t>Macbeth</a:t>
            </a:r>
            <a:r>
              <a:rPr lang="en-GB" sz="3200" dirty="0"/>
              <a:t> </a:t>
            </a:r>
          </a:p>
          <a:p>
            <a:r>
              <a:rPr lang="en-GB" sz="3200" dirty="0"/>
              <a:t>Hath he </a:t>
            </a:r>
            <a:r>
              <a:rPr lang="en-GB" sz="3200" dirty="0" err="1"/>
              <a:t>ask’d</a:t>
            </a:r>
            <a:r>
              <a:rPr lang="en-GB" sz="3200" dirty="0"/>
              <a:t> for me? </a:t>
            </a:r>
          </a:p>
          <a:p>
            <a:endParaRPr lang="en-GB" sz="3200" dirty="0"/>
          </a:p>
          <a:p>
            <a:r>
              <a:rPr lang="en-GB" sz="3200" b="1" dirty="0"/>
              <a:t>Lady Macbeth</a:t>
            </a:r>
            <a:r>
              <a:rPr lang="en-GB" sz="3200" dirty="0"/>
              <a:t> </a:t>
            </a:r>
          </a:p>
          <a:p>
            <a:r>
              <a:rPr lang="en-GB" sz="3200" dirty="0"/>
              <a:t>Know you not he has?</a:t>
            </a:r>
          </a:p>
        </p:txBody>
      </p:sp>
    </p:spTree>
    <p:extLst>
      <p:ext uri="{BB962C8B-B14F-4D97-AF65-F5344CB8AC3E}">
        <p14:creationId xmlns:p14="http://schemas.microsoft.com/office/powerpoint/2010/main" val="22145404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31055B-DB41-7782-9919-36B4E10E71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2A1DAF-EB2C-BE00-D6EC-6FF81F8AD236}"/>
              </a:ext>
            </a:extLst>
          </p:cNvPr>
          <p:cNvSpPr>
            <a:spLocks noGrp="1"/>
          </p:cNvSpPr>
          <p:nvPr>
            <p:ph type="title"/>
          </p:nvPr>
        </p:nvSpPr>
        <p:spPr>
          <a:xfrm>
            <a:off x="161924" y="184150"/>
            <a:ext cx="9324975" cy="720725"/>
          </a:xfrm>
        </p:spPr>
        <p:txBody>
          <a:bodyPr>
            <a:normAutofit/>
          </a:bodyPr>
          <a:lstStyle/>
          <a:p>
            <a:r>
              <a:rPr lang="en-GB" b="1" dirty="0"/>
              <a:t>S-T-R-E-T-C-H: Triplet discussion</a:t>
            </a:r>
          </a:p>
        </p:txBody>
      </p:sp>
      <p:graphicFrame>
        <p:nvGraphicFramePr>
          <p:cNvPr id="7" name="Table 6">
            <a:extLst>
              <a:ext uri="{FF2B5EF4-FFF2-40B4-BE49-F238E27FC236}">
                <a16:creationId xmlns:a16="http://schemas.microsoft.com/office/drawing/2014/main" id="{5352E515-EF8C-9EC8-44F8-3E68190EC95D}"/>
              </a:ext>
            </a:extLst>
          </p:cNvPr>
          <p:cNvGraphicFramePr>
            <a:graphicFrameLocks noGrp="1"/>
          </p:cNvGraphicFramePr>
          <p:nvPr>
            <p:extLst>
              <p:ext uri="{D42A27DB-BD31-4B8C-83A1-F6EECF244321}">
                <p14:modId xmlns:p14="http://schemas.microsoft.com/office/powerpoint/2010/main" val="2658831606"/>
              </p:ext>
            </p:extLst>
          </p:nvPr>
        </p:nvGraphicFramePr>
        <p:xfrm>
          <a:off x="260349" y="904874"/>
          <a:ext cx="11598276" cy="5676902"/>
        </p:xfrm>
        <a:graphic>
          <a:graphicData uri="http://schemas.openxmlformats.org/drawingml/2006/table">
            <a:tbl>
              <a:tblPr firstRow="1" bandRow="1">
                <a:tableStyleId>{5C22544A-7EE6-4342-B048-85BDC9FD1C3A}</a:tableStyleId>
              </a:tblPr>
              <a:tblGrid>
                <a:gridCol w="5799138">
                  <a:extLst>
                    <a:ext uri="{9D8B030D-6E8A-4147-A177-3AD203B41FA5}">
                      <a16:colId xmlns:a16="http://schemas.microsoft.com/office/drawing/2014/main" val="1736133276"/>
                    </a:ext>
                  </a:extLst>
                </a:gridCol>
                <a:gridCol w="5799138">
                  <a:extLst>
                    <a:ext uri="{9D8B030D-6E8A-4147-A177-3AD203B41FA5}">
                      <a16:colId xmlns:a16="http://schemas.microsoft.com/office/drawing/2014/main" val="242576912"/>
                    </a:ext>
                  </a:extLst>
                </a:gridCol>
              </a:tblGrid>
              <a:tr h="2838451">
                <a:tc>
                  <a:txBody>
                    <a:bodyPr/>
                    <a:lstStyle/>
                    <a:p>
                      <a:pPr marL="0" indent="0">
                        <a:buNone/>
                      </a:pPr>
                      <a:r>
                        <a:rPr lang="en-GB" sz="2000" dirty="0">
                          <a:solidFill>
                            <a:schemeClr val="tx1"/>
                          </a:solidFill>
                        </a:rPr>
                        <a:t>‘In Act One Scene Seven, Shakespeare presents Macbeth and Lady Macbeth as equally powerful characters.’ How far do you agree? </a:t>
                      </a:r>
                      <a:endParaRPr lang="en-GB" sz="20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A: </a:t>
                      </a:r>
                      <a:r>
                        <a:rPr lang="en-GB" sz="2000" dirty="0">
                          <a:solidFill>
                            <a:schemeClr val="tx1"/>
                          </a:solidFill>
                        </a:rPr>
                        <a:t>Argue that Macbeth and Lady Macbeth are equally powerful. </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Both partners are equally powerful because…</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Evidence of this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This suggests that…</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Shakespeare implies that…</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It is clear that…</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8333442"/>
                  </a:ext>
                </a:extLst>
              </a:tr>
              <a:tr h="28384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B: Argue that Lady Macbeth is actually more powerful. </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In contrast, it is actually clear that Lady Macbeth is more powerful because…</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Evidence of this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This implies that…</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b="1" dirty="0">
                          <a:solidFill>
                            <a:schemeClr val="tx1"/>
                          </a:solidFill>
                        </a:rPr>
                        <a:t>Student C: Summarise the discussion.</a:t>
                      </a:r>
                    </a:p>
                    <a:p>
                      <a:pPr marL="285750" indent="-285750">
                        <a:buFontTx/>
                        <a:buChar char="-"/>
                      </a:pPr>
                      <a:r>
                        <a:rPr lang="en-GB" sz="2000" b="0" dirty="0">
                          <a:solidFill>
                            <a:schemeClr val="tx1"/>
                          </a:solidFill>
                        </a:rPr>
                        <a:t>On the one hand, it could be argued that… because… However, on the other hand, it is equally possible that…</a:t>
                      </a:r>
                    </a:p>
                    <a:p>
                      <a:pPr marL="285750" indent="-285750">
                        <a:buFontTx/>
                        <a:buChar char="-"/>
                      </a:pPr>
                      <a:r>
                        <a:rPr lang="en-GB" sz="2000" b="0" dirty="0">
                          <a:solidFill>
                            <a:schemeClr val="tx1"/>
                          </a:solidFill>
                        </a:rPr>
                        <a:t>Ultimately, we believe that…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3497767"/>
                  </a:ext>
                </a:extLst>
              </a:tr>
            </a:tbl>
          </a:graphicData>
        </a:graphic>
      </p:graphicFrame>
    </p:spTree>
    <p:extLst>
      <p:ext uri="{BB962C8B-B14F-4D97-AF65-F5344CB8AC3E}">
        <p14:creationId xmlns:p14="http://schemas.microsoft.com/office/powerpoint/2010/main" val="138054551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780233-1CEB-9A80-3134-199B030B53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3C9506-D18A-9259-59D4-5C4B34C91849}"/>
              </a:ext>
            </a:extLst>
          </p:cNvPr>
          <p:cNvSpPr>
            <a:spLocks noGrp="1"/>
          </p:cNvSpPr>
          <p:nvPr>
            <p:ph type="title"/>
          </p:nvPr>
        </p:nvSpPr>
        <p:spPr>
          <a:xfrm>
            <a:off x="161925" y="184150"/>
            <a:ext cx="5467350" cy="720725"/>
          </a:xfrm>
        </p:spPr>
        <p:txBody>
          <a:bodyPr/>
          <a:lstStyle/>
          <a:p>
            <a:r>
              <a:rPr lang="en-GB" b="1" dirty="0"/>
              <a:t>Triplet discussion</a:t>
            </a:r>
          </a:p>
        </p:txBody>
      </p:sp>
      <p:sp>
        <p:nvSpPr>
          <p:cNvPr id="4" name="TextBox 3">
            <a:extLst>
              <a:ext uri="{FF2B5EF4-FFF2-40B4-BE49-F238E27FC236}">
                <a16:creationId xmlns:a16="http://schemas.microsoft.com/office/drawing/2014/main" id="{C6AF633D-A526-18F3-BC4E-CB5E7560B79F}"/>
              </a:ext>
            </a:extLst>
          </p:cNvPr>
          <p:cNvSpPr txBox="1"/>
          <p:nvPr/>
        </p:nvSpPr>
        <p:spPr>
          <a:xfrm>
            <a:off x="259556" y="904875"/>
            <a:ext cx="5836444" cy="4585871"/>
          </a:xfrm>
          <a:prstGeom prst="rect">
            <a:avLst/>
          </a:prstGeom>
          <a:noFill/>
        </p:spPr>
        <p:txBody>
          <a:bodyPr wrap="square">
            <a:spAutoFit/>
          </a:bodyPr>
          <a:lstStyle/>
          <a:p>
            <a:r>
              <a:rPr lang="en-GB" sz="2000" b="1" dirty="0"/>
              <a:t>Model answer: </a:t>
            </a:r>
          </a:p>
          <a:p>
            <a:endParaRPr lang="en-GB" sz="2000" b="1" dirty="0"/>
          </a:p>
          <a:p>
            <a:r>
              <a:rPr lang="en-GB" dirty="0"/>
              <a:t>At the start of the scene, Shakespeare shows Macbeth worrying about the consequences of regicide. This hesitant figure is very different from the powerful warrior we heard ‘carved his passage’ through the enemy in Act One Scene Two. Shakespeare presents Macbeth attempting to assert his authority when Lady Macbeth enters: his line ‘we will proceed no further in this business’ is suitably dominant and certain. But Lady Macbeth challenges his hard-won self-assurance; her impassioned accusations and mentions of children unsettle Macbeth and undermine his masculinity. By the end of the scene, Shakespeare highlights how convincing Lady Macbeth is that regicide is the only way, and Macbeth agrees to it.</a:t>
            </a:r>
          </a:p>
        </p:txBody>
      </p:sp>
      <p:sp>
        <p:nvSpPr>
          <p:cNvPr id="5" name="Rectangle 4">
            <a:extLst>
              <a:ext uri="{FF2B5EF4-FFF2-40B4-BE49-F238E27FC236}">
                <a16:creationId xmlns:a16="http://schemas.microsoft.com/office/drawing/2014/main" id="{A70E7006-6A16-2E69-CE9D-D677964A03BE}"/>
              </a:ext>
            </a:extLst>
          </p:cNvPr>
          <p:cNvSpPr/>
          <p:nvPr/>
        </p:nvSpPr>
        <p:spPr>
          <a:xfrm>
            <a:off x="6515100" y="304800"/>
            <a:ext cx="5467350" cy="63690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dirty="0"/>
              <a:t>Summarise the model answer in three bullet points:</a:t>
            </a:r>
          </a:p>
          <a:p>
            <a:endParaRPr lang="en-GB" dirty="0"/>
          </a:p>
          <a:p>
            <a:r>
              <a:rPr lang="en-GB" dirty="0"/>
              <a:t>1.</a:t>
            </a:r>
          </a:p>
          <a:p>
            <a:endParaRPr lang="en-GB" dirty="0"/>
          </a:p>
          <a:p>
            <a:endParaRPr lang="en-GB" dirty="0"/>
          </a:p>
          <a:p>
            <a:r>
              <a:rPr lang="en-GB" dirty="0"/>
              <a:t>2.</a:t>
            </a:r>
          </a:p>
          <a:p>
            <a:endParaRPr lang="en-GB" dirty="0"/>
          </a:p>
          <a:p>
            <a:endParaRPr lang="en-GB" dirty="0"/>
          </a:p>
          <a:p>
            <a:r>
              <a:rPr lang="en-GB" dirty="0"/>
              <a:t>3.</a:t>
            </a:r>
          </a:p>
          <a:p>
            <a:endParaRPr lang="en-GB" dirty="0"/>
          </a:p>
          <a:p>
            <a:endParaRPr lang="en-GB" dirty="0"/>
          </a:p>
          <a:p>
            <a:endParaRPr lang="en-GB" dirty="0"/>
          </a:p>
          <a:p>
            <a:endParaRPr lang="en-GB" dirty="0"/>
          </a:p>
          <a:p>
            <a:r>
              <a:rPr lang="en-GB" dirty="0"/>
              <a:t>New vocabulary:</a:t>
            </a:r>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88619240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33339-6A22-202E-2751-339EC433E537}"/>
              </a:ext>
            </a:extLst>
          </p:cNvPr>
          <p:cNvSpPr>
            <a:spLocks noGrp="1"/>
          </p:cNvSpPr>
          <p:nvPr>
            <p:ph type="title"/>
          </p:nvPr>
        </p:nvSpPr>
        <p:spPr/>
        <p:txBody>
          <a:bodyPr/>
          <a:lstStyle/>
          <a:p>
            <a:r>
              <a:rPr lang="en-GB" b="1" dirty="0"/>
              <a:t>Consolidation</a:t>
            </a:r>
          </a:p>
        </p:txBody>
      </p:sp>
      <p:sp>
        <p:nvSpPr>
          <p:cNvPr id="3" name="Content Placeholder 2">
            <a:extLst>
              <a:ext uri="{FF2B5EF4-FFF2-40B4-BE49-F238E27FC236}">
                <a16:creationId xmlns:a16="http://schemas.microsoft.com/office/drawing/2014/main" id="{29986EF5-915C-2141-F7A0-607D05819BE7}"/>
              </a:ext>
            </a:extLst>
          </p:cNvPr>
          <p:cNvSpPr>
            <a:spLocks noGrp="1"/>
          </p:cNvSpPr>
          <p:nvPr>
            <p:ph idx="1"/>
          </p:nvPr>
        </p:nvSpPr>
        <p:spPr>
          <a:xfrm>
            <a:off x="838200" y="1690688"/>
            <a:ext cx="10515600" cy="4486275"/>
          </a:xfrm>
        </p:spPr>
        <p:txBody>
          <a:bodyPr>
            <a:normAutofit fontScale="92500" lnSpcReduction="10000"/>
          </a:bodyPr>
          <a:lstStyle/>
          <a:p>
            <a:pPr marL="0" indent="0">
              <a:buNone/>
            </a:pPr>
            <a:r>
              <a:rPr lang="en-GB" dirty="0"/>
              <a:t>This is a turning point in the play, as Lady Macbeth finally overcomes her husband’s final qualms. </a:t>
            </a:r>
          </a:p>
          <a:p>
            <a:pPr marL="0" indent="0">
              <a:buNone/>
            </a:pPr>
            <a:endParaRPr lang="en-GB" dirty="0"/>
          </a:p>
          <a:p>
            <a:pPr marL="0" indent="0">
              <a:buNone/>
            </a:pPr>
            <a:r>
              <a:rPr lang="en-GB" b="1" dirty="0"/>
              <a:t>Make a list of what changes during the course of this scene. Include quotations to support your ideas. </a:t>
            </a:r>
          </a:p>
          <a:p>
            <a:pPr marL="0" indent="0">
              <a:buNone/>
            </a:pPr>
            <a:r>
              <a:rPr lang="en-GB" dirty="0"/>
              <a:t>You could consider how:</a:t>
            </a:r>
          </a:p>
          <a:p>
            <a:pPr>
              <a:buFontTx/>
              <a:buChar char="-"/>
            </a:pPr>
            <a:r>
              <a:rPr lang="en-GB" dirty="0"/>
              <a:t>Shakespeare presents Macbeth as changing his mind and agreeing to murder Duncan. </a:t>
            </a:r>
          </a:p>
          <a:p>
            <a:pPr>
              <a:buFontTx/>
              <a:buChar char="-"/>
            </a:pPr>
            <a:r>
              <a:rPr lang="en-GB" dirty="0"/>
              <a:t>Shakespeare reveals how Macbeth is isolated at the start of the scene, but united with Lady Macbeth by the end.</a:t>
            </a:r>
          </a:p>
          <a:p>
            <a:pPr>
              <a:buFontTx/>
              <a:buChar char="-"/>
            </a:pPr>
            <a:r>
              <a:rPr lang="en-GB" dirty="0"/>
              <a:t>Shakespeare demonstrates how Lady Macbeth grows in brutality.</a:t>
            </a:r>
          </a:p>
        </p:txBody>
      </p:sp>
    </p:spTree>
    <p:extLst>
      <p:ext uri="{BB962C8B-B14F-4D97-AF65-F5344CB8AC3E}">
        <p14:creationId xmlns:p14="http://schemas.microsoft.com/office/powerpoint/2010/main" val="3749004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8B041B-A969-9D2C-8F08-8060EFF4BA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06CC66-E47E-2326-CA1E-99F0EAF6B90A}"/>
              </a:ext>
            </a:extLst>
          </p:cNvPr>
          <p:cNvSpPr>
            <a:spLocks noGrp="1"/>
          </p:cNvSpPr>
          <p:nvPr>
            <p:ph type="title"/>
          </p:nvPr>
        </p:nvSpPr>
        <p:spPr>
          <a:xfrm>
            <a:off x="161925" y="184150"/>
            <a:ext cx="5467350" cy="720725"/>
          </a:xfrm>
        </p:spPr>
        <p:txBody>
          <a:bodyPr/>
          <a:lstStyle/>
          <a:p>
            <a:r>
              <a:rPr lang="en-GB" b="1" dirty="0"/>
              <a:t>Triplet discussion</a:t>
            </a:r>
          </a:p>
        </p:txBody>
      </p:sp>
      <p:sp>
        <p:nvSpPr>
          <p:cNvPr id="4" name="TextBox 3">
            <a:extLst>
              <a:ext uri="{FF2B5EF4-FFF2-40B4-BE49-F238E27FC236}">
                <a16:creationId xmlns:a16="http://schemas.microsoft.com/office/drawing/2014/main" id="{F6C3CA16-D2A1-5BC9-551F-DA70EBDB2B60}"/>
              </a:ext>
            </a:extLst>
          </p:cNvPr>
          <p:cNvSpPr txBox="1"/>
          <p:nvPr/>
        </p:nvSpPr>
        <p:spPr>
          <a:xfrm>
            <a:off x="259556" y="904875"/>
            <a:ext cx="5836444" cy="5648325"/>
          </a:xfrm>
          <a:prstGeom prst="rect">
            <a:avLst/>
          </a:prstGeom>
          <a:noFill/>
        </p:spPr>
        <p:txBody>
          <a:bodyPr wrap="square">
            <a:spAutoFit/>
          </a:bodyPr>
          <a:lstStyle/>
          <a:p>
            <a:r>
              <a:rPr lang="en-GB" sz="2000" b="1" dirty="0"/>
              <a:t>Model answer: </a:t>
            </a:r>
          </a:p>
          <a:p>
            <a:endParaRPr lang="en-GB" sz="2000" dirty="0"/>
          </a:p>
          <a:p>
            <a:r>
              <a:rPr lang="en-GB" sz="2000" dirty="0"/>
              <a:t>Shakespeare’s exploration of the nature of evil allows the play to resonate down the ages. As we look at the history of the twentieth century, or even at the news today, we find evidence of immoral behaviour in human society. In Macbeth, Shakespeare may present the Witches as a malevolent force, but the idea of killing comes from Macbeth himself. Perhaps Lady Macbeth’s murderous thoughts are prompted by Macbeth’s letter in Act One Scene Five, but her desire to be filled with ‘direst cruelty’ is her own. Even the loyal and virtuous Banquo has ‘cursed thoughts’ when he sleeps. Shakespeare suggests that although the Witches catalyse these treacherous thoughts and actions, evil itself is an inextricable part of the human condition.</a:t>
            </a:r>
          </a:p>
        </p:txBody>
      </p:sp>
      <p:sp>
        <p:nvSpPr>
          <p:cNvPr id="5" name="Rectangle 4">
            <a:extLst>
              <a:ext uri="{FF2B5EF4-FFF2-40B4-BE49-F238E27FC236}">
                <a16:creationId xmlns:a16="http://schemas.microsoft.com/office/drawing/2014/main" id="{DE9C256B-1D4D-833F-0892-127146C2D35A}"/>
              </a:ext>
            </a:extLst>
          </p:cNvPr>
          <p:cNvSpPr/>
          <p:nvPr/>
        </p:nvSpPr>
        <p:spPr>
          <a:xfrm>
            <a:off x="6515100" y="304800"/>
            <a:ext cx="5467350" cy="62484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dirty="0"/>
              <a:t>Summarise the model answer in four bullet points:</a:t>
            </a:r>
          </a:p>
          <a:p>
            <a:endParaRPr lang="en-GB" dirty="0"/>
          </a:p>
          <a:p>
            <a:r>
              <a:rPr lang="en-GB" dirty="0"/>
              <a:t>1.</a:t>
            </a:r>
          </a:p>
          <a:p>
            <a:endParaRPr lang="en-GB" dirty="0"/>
          </a:p>
          <a:p>
            <a:endParaRPr lang="en-GB" dirty="0"/>
          </a:p>
          <a:p>
            <a:r>
              <a:rPr lang="en-GB" dirty="0"/>
              <a:t>2.</a:t>
            </a:r>
          </a:p>
          <a:p>
            <a:endParaRPr lang="en-GB" dirty="0"/>
          </a:p>
          <a:p>
            <a:endParaRPr lang="en-GB" dirty="0"/>
          </a:p>
          <a:p>
            <a:r>
              <a:rPr lang="en-GB" dirty="0"/>
              <a:t>3.</a:t>
            </a:r>
          </a:p>
          <a:p>
            <a:endParaRPr lang="en-GB" dirty="0"/>
          </a:p>
          <a:p>
            <a:endParaRPr lang="en-GB" dirty="0"/>
          </a:p>
          <a:p>
            <a:r>
              <a:rPr lang="en-GB" dirty="0"/>
              <a:t>4.</a:t>
            </a:r>
          </a:p>
          <a:p>
            <a:endParaRPr lang="en-GB" dirty="0"/>
          </a:p>
          <a:p>
            <a:endParaRPr lang="en-GB" dirty="0"/>
          </a:p>
          <a:p>
            <a:r>
              <a:rPr lang="en-GB" dirty="0"/>
              <a:t>New vocabulary:</a:t>
            </a:r>
          </a:p>
          <a:p>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10545035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05F3C-CC1F-F90E-0B03-4D6C8EF634E9}"/>
              </a:ext>
            </a:extLst>
          </p:cNvPr>
          <p:cNvSpPr>
            <a:spLocks noGrp="1"/>
          </p:cNvSpPr>
          <p:nvPr>
            <p:ph type="title"/>
          </p:nvPr>
        </p:nvSpPr>
        <p:spPr/>
        <p:txBody>
          <a:bodyPr/>
          <a:lstStyle/>
          <a:p>
            <a:r>
              <a:rPr lang="en-GB" dirty="0"/>
              <a:t>Act 2 Scene 1</a:t>
            </a:r>
          </a:p>
        </p:txBody>
      </p:sp>
      <p:sp>
        <p:nvSpPr>
          <p:cNvPr id="3" name="Content Placeholder 2">
            <a:extLst>
              <a:ext uri="{FF2B5EF4-FFF2-40B4-BE49-F238E27FC236}">
                <a16:creationId xmlns:a16="http://schemas.microsoft.com/office/drawing/2014/main" id="{2A032525-82B2-2643-45E4-E676F2C12AB8}"/>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37221756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7E433-8A3F-0FF8-197A-7F8AA032820B}"/>
              </a:ext>
            </a:extLst>
          </p:cNvPr>
          <p:cNvSpPr>
            <a:spLocks noGrp="1"/>
          </p:cNvSpPr>
          <p:nvPr>
            <p:ph type="title"/>
          </p:nvPr>
        </p:nvSpPr>
        <p:spPr/>
        <p:txBody>
          <a:bodyPr/>
          <a:lstStyle/>
          <a:p>
            <a:r>
              <a:rPr lang="en-GB" b="1" dirty="0"/>
              <a:t>Knowledge Retrieval</a:t>
            </a:r>
          </a:p>
        </p:txBody>
      </p:sp>
      <p:sp>
        <p:nvSpPr>
          <p:cNvPr id="3" name="Content Placeholder 2">
            <a:extLst>
              <a:ext uri="{FF2B5EF4-FFF2-40B4-BE49-F238E27FC236}">
                <a16:creationId xmlns:a16="http://schemas.microsoft.com/office/drawing/2014/main" id="{D9EC09E6-3E58-AEA3-E2E9-C3AD8E316F0C}"/>
              </a:ext>
            </a:extLst>
          </p:cNvPr>
          <p:cNvSpPr>
            <a:spLocks noGrp="1"/>
          </p:cNvSpPr>
          <p:nvPr>
            <p:ph idx="1"/>
          </p:nvPr>
        </p:nvSpPr>
        <p:spPr/>
        <p:txBody>
          <a:bodyPr/>
          <a:lstStyle/>
          <a:p>
            <a:pPr marL="0" indent="0">
              <a:buNone/>
            </a:pPr>
            <a:r>
              <a:rPr lang="en-GB" b="1" dirty="0"/>
              <a:t>Step 1: define these terms</a:t>
            </a:r>
          </a:p>
          <a:p>
            <a:pPr marL="0" indent="0">
              <a:buNone/>
            </a:pPr>
            <a:endParaRPr lang="en-GB" dirty="0"/>
          </a:p>
          <a:p>
            <a:pPr marL="514350" indent="-514350">
              <a:buAutoNum type="arabicPeriod"/>
            </a:pPr>
            <a:r>
              <a:rPr lang="en-GB" dirty="0"/>
              <a:t>Tragic hero</a:t>
            </a:r>
          </a:p>
          <a:p>
            <a:pPr marL="514350" indent="-514350">
              <a:buAutoNum type="arabicPeriod"/>
            </a:pPr>
            <a:r>
              <a:rPr lang="en-GB" dirty="0"/>
              <a:t>Soliloquy</a:t>
            </a:r>
          </a:p>
          <a:p>
            <a:pPr marL="514350" indent="-514350">
              <a:buAutoNum type="arabicPeriod"/>
            </a:pPr>
            <a:r>
              <a:rPr lang="en-GB" dirty="0"/>
              <a:t>Malevolent</a:t>
            </a:r>
          </a:p>
          <a:p>
            <a:pPr marL="514350" indent="-514350">
              <a:buAutoNum type="arabicPeriod"/>
            </a:pPr>
            <a:r>
              <a:rPr lang="en-GB" dirty="0"/>
              <a:t>Regicide</a:t>
            </a:r>
          </a:p>
          <a:p>
            <a:pPr marL="514350" indent="-514350">
              <a:buAutoNum type="arabicPeriod"/>
            </a:pPr>
            <a:r>
              <a:rPr lang="en-GB" dirty="0"/>
              <a:t>Divine Right of Kings</a:t>
            </a:r>
          </a:p>
        </p:txBody>
      </p:sp>
      <p:sp>
        <p:nvSpPr>
          <p:cNvPr id="4" name="Rectangle 3">
            <a:extLst>
              <a:ext uri="{FF2B5EF4-FFF2-40B4-BE49-F238E27FC236}">
                <a16:creationId xmlns:a16="http://schemas.microsoft.com/office/drawing/2014/main" id="{A305A1AD-A6DA-2A39-BF28-86FC1517A49E}"/>
              </a:ext>
            </a:extLst>
          </p:cNvPr>
          <p:cNvSpPr/>
          <p:nvPr/>
        </p:nvSpPr>
        <p:spPr>
          <a:xfrm>
            <a:off x="7042483" y="930443"/>
            <a:ext cx="4684296" cy="524652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sz="2800" b="1" dirty="0"/>
              <a:t>Step 2: </a:t>
            </a:r>
          </a:p>
          <a:p>
            <a:endParaRPr lang="en-GB" sz="2800" dirty="0"/>
          </a:p>
          <a:p>
            <a:pPr marL="285750" indent="-285750">
              <a:buFontTx/>
              <a:buChar char="-"/>
            </a:pPr>
            <a:r>
              <a:rPr lang="en-GB" sz="2800" dirty="0"/>
              <a:t>Work in your triplets.</a:t>
            </a:r>
          </a:p>
          <a:p>
            <a:pPr marL="285750" indent="-285750">
              <a:buFontTx/>
              <a:buChar char="-"/>
            </a:pPr>
            <a:r>
              <a:rPr lang="en-GB" sz="2800" dirty="0"/>
              <a:t>Decide which of you will begin.</a:t>
            </a:r>
          </a:p>
          <a:p>
            <a:pPr marL="285750" indent="-285750">
              <a:buFontTx/>
              <a:buChar char="-"/>
            </a:pPr>
            <a:r>
              <a:rPr lang="en-GB" sz="2800" dirty="0"/>
              <a:t>This student has 30 seconds. to explain how Shakespeare presents Macbeth, using all five terms.</a:t>
            </a:r>
          </a:p>
          <a:p>
            <a:pPr marL="285750" indent="-285750">
              <a:buFontTx/>
              <a:buChar char="-"/>
            </a:pPr>
            <a:r>
              <a:rPr lang="en-GB" sz="2800" dirty="0"/>
              <a:t>Use ‘because’ to explain your ideas. </a:t>
            </a:r>
          </a:p>
        </p:txBody>
      </p:sp>
    </p:spTree>
    <p:extLst>
      <p:ext uri="{BB962C8B-B14F-4D97-AF65-F5344CB8AC3E}">
        <p14:creationId xmlns:p14="http://schemas.microsoft.com/office/powerpoint/2010/main" val="2675823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AED11-1A85-4E71-0AAD-39E30F604714}"/>
              </a:ext>
            </a:extLst>
          </p:cNvPr>
          <p:cNvSpPr>
            <a:spLocks noGrp="1"/>
          </p:cNvSpPr>
          <p:nvPr>
            <p:ph type="title"/>
          </p:nvPr>
        </p:nvSpPr>
        <p:spPr/>
        <p:txBody>
          <a:bodyPr/>
          <a:lstStyle/>
          <a:p>
            <a:r>
              <a:rPr lang="en-GB" b="1" dirty="0"/>
              <a:t>Vocabulary: synonyms for </a:t>
            </a:r>
            <a:r>
              <a:rPr lang="en-GB" b="1" i="1" dirty="0"/>
              <a:t>nervous</a:t>
            </a:r>
            <a:endParaRPr lang="en-GB" b="1" dirty="0"/>
          </a:p>
        </p:txBody>
      </p:sp>
      <p:sp>
        <p:nvSpPr>
          <p:cNvPr id="3" name="Content Placeholder 2">
            <a:extLst>
              <a:ext uri="{FF2B5EF4-FFF2-40B4-BE49-F238E27FC236}">
                <a16:creationId xmlns:a16="http://schemas.microsoft.com/office/drawing/2014/main" id="{953C1E0A-F1DD-1F93-3BE5-51674AFDB246}"/>
              </a:ext>
            </a:extLst>
          </p:cNvPr>
          <p:cNvSpPr>
            <a:spLocks noGrp="1"/>
          </p:cNvSpPr>
          <p:nvPr>
            <p:ph idx="1"/>
          </p:nvPr>
        </p:nvSpPr>
        <p:spPr/>
        <p:txBody>
          <a:bodyPr/>
          <a:lstStyle/>
          <a:p>
            <a:pPr marL="0" indent="0">
              <a:buNone/>
            </a:pPr>
            <a:r>
              <a:rPr lang="en-GB" b="1" dirty="0"/>
              <a:t>Think-pair-share: how many words do you know that mean </a:t>
            </a:r>
            <a:r>
              <a:rPr lang="en-GB" b="1" i="1" dirty="0"/>
              <a:t>nervous?</a:t>
            </a:r>
          </a:p>
          <a:p>
            <a:pPr marL="0" indent="0">
              <a:buNone/>
            </a:pPr>
            <a:endParaRPr lang="en-GB" b="1" i="1" dirty="0"/>
          </a:p>
          <a:p>
            <a:pPr marL="0" indent="0">
              <a:buNone/>
            </a:pPr>
            <a:r>
              <a:rPr lang="en-GB" b="1" dirty="0"/>
              <a:t>Now organise your words on this spectrum:</a:t>
            </a:r>
          </a:p>
        </p:txBody>
      </p:sp>
      <p:sp>
        <p:nvSpPr>
          <p:cNvPr id="4" name="Arrow: Left-Right 3">
            <a:extLst>
              <a:ext uri="{FF2B5EF4-FFF2-40B4-BE49-F238E27FC236}">
                <a16:creationId xmlns:a16="http://schemas.microsoft.com/office/drawing/2014/main" id="{B466C716-8473-EFD4-DB74-D3295CEB95D3}"/>
              </a:ext>
            </a:extLst>
          </p:cNvPr>
          <p:cNvSpPr/>
          <p:nvPr/>
        </p:nvSpPr>
        <p:spPr>
          <a:xfrm>
            <a:off x="978568" y="4620126"/>
            <a:ext cx="10202779" cy="352927"/>
          </a:xfrm>
          <a:prstGeom prst="lef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84E0E97-7969-F655-B787-4361DCF433D9}"/>
              </a:ext>
            </a:extLst>
          </p:cNvPr>
          <p:cNvSpPr/>
          <p:nvPr/>
        </p:nvSpPr>
        <p:spPr>
          <a:xfrm>
            <a:off x="577516" y="5277853"/>
            <a:ext cx="2165684" cy="64168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concerned</a:t>
            </a:r>
          </a:p>
        </p:txBody>
      </p:sp>
      <p:sp>
        <p:nvSpPr>
          <p:cNvPr id="6" name="Rectangle 5">
            <a:extLst>
              <a:ext uri="{FF2B5EF4-FFF2-40B4-BE49-F238E27FC236}">
                <a16:creationId xmlns:a16="http://schemas.microsoft.com/office/drawing/2014/main" id="{382C8248-9C8C-C321-7B5D-CD5166C6BC28}"/>
              </a:ext>
            </a:extLst>
          </p:cNvPr>
          <p:cNvSpPr/>
          <p:nvPr/>
        </p:nvSpPr>
        <p:spPr>
          <a:xfrm>
            <a:off x="9649327" y="5230103"/>
            <a:ext cx="2165684" cy="64168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overwrought</a:t>
            </a:r>
          </a:p>
        </p:txBody>
      </p:sp>
    </p:spTree>
    <p:extLst>
      <p:ext uri="{BB962C8B-B14F-4D97-AF65-F5344CB8AC3E}">
        <p14:creationId xmlns:p14="http://schemas.microsoft.com/office/powerpoint/2010/main" val="917832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B688C-4FD2-CF20-686F-BE385EDD23A6}"/>
              </a:ext>
            </a:extLst>
          </p:cNvPr>
          <p:cNvSpPr>
            <a:spLocks noGrp="1"/>
          </p:cNvSpPr>
          <p:nvPr>
            <p:ph type="title"/>
          </p:nvPr>
        </p:nvSpPr>
        <p:spPr/>
        <p:txBody>
          <a:bodyPr/>
          <a:lstStyle/>
          <a:p>
            <a:r>
              <a:rPr lang="en-GB" b="1" dirty="0"/>
              <a:t>Reading the Scene</a:t>
            </a:r>
          </a:p>
        </p:txBody>
      </p:sp>
      <p:sp>
        <p:nvSpPr>
          <p:cNvPr id="3" name="Content Placeholder 2">
            <a:extLst>
              <a:ext uri="{FF2B5EF4-FFF2-40B4-BE49-F238E27FC236}">
                <a16:creationId xmlns:a16="http://schemas.microsoft.com/office/drawing/2014/main" id="{CB8BE465-ED94-B593-958B-A9D63D832639}"/>
              </a:ext>
            </a:extLst>
          </p:cNvPr>
          <p:cNvSpPr>
            <a:spLocks noGrp="1"/>
          </p:cNvSpPr>
          <p:nvPr>
            <p:ph idx="1"/>
          </p:nvPr>
        </p:nvSpPr>
        <p:spPr/>
        <p:txBody>
          <a:bodyPr>
            <a:normAutofit fontScale="92500" lnSpcReduction="10000"/>
          </a:bodyPr>
          <a:lstStyle/>
          <a:p>
            <a:pPr marL="0" indent="0">
              <a:buNone/>
            </a:pPr>
            <a:r>
              <a:rPr lang="en-GB" dirty="0"/>
              <a:t>Pre-reading task:</a:t>
            </a:r>
          </a:p>
          <a:p>
            <a:pPr marL="0" indent="0">
              <a:buNone/>
            </a:pPr>
            <a:r>
              <a:rPr lang="en-GB" b="1" dirty="0"/>
              <a:t>These words all appear in today’s scene. What do they symbolise or connote?</a:t>
            </a:r>
          </a:p>
          <a:p>
            <a:pPr>
              <a:buFontTx/>
              <a:buChar char="-"/>
            </a:pPr>
            <a:r>
              <a:rPr lang="en-GB" dirty="0"/>
              <a:t>Dagger</a:t>
            </a:r>
          </a:p>
          <a:p>
            <a:pPr>
              <a:buFontTx/>
              <a:buChar char="-"/>
            </a:pPr>
            <a:r>
              <a:rPr lang="en-GB" dirty="0"/>
              <a:t>‘Heat-oppressed brain’</a:t>
            </a:r>
          </a:p>
          <a:p>
            <a:pPr>
              <a:buFontTx/>
              <a:buChar char="-"/>
            </a:pPr>
            <a:r>
              <a:rPr lang="en-GB" dirty="0"/>
              <a:t>Marshal</a:t>
            </a:r>
          </a:p>
          <a:p>
            <a:pPr>
              <a:buFontTx/>
              <a:buChar char="-"/>
            </a:pPr>
            <a:r>
              <a:rPr lang="en-GB" dirty="0"/>
              <a:t>Blood</a:t>
            </a:r>
          </a:p>
          <a:p>
            <a:pPr>
              <a:buFontTx/>
              <a:buChar char="-"/>
            </a:pPr>
            <a:r>
              <a:rPr lang="en-GB" dirty="0"/>
              <a:t>Dead leaves</a:t>
            </a:r>
          </a:p>
          <a:p>
            <a:pPr>
              <a:buFontTx/>
              <a:buChar char="-"/>
            </a:pPr>
            <a:r>
              <a:rPr lang="en-GB" dirty="0"/>
              <a:t>Wolf</a:t>
            </a:r>
          </a:p>
          <a:p>
            <a:pPr>
              <a:buFontTx/>
              <a:buChar char="-"/>
            </a:pPr>
            <a:r>
              <a:rPr lang="en-GB" dirty="0"/>
              <a:t>Bell </a:t>
            </a:r>
          </a:p>
        </p:txBody>
      </p:sp>
    </p:spTree>
    <p:extLst>
      <p:ext uri="{BB962C8B-B14F-4D97-AF65-F5344CB8AC3E}">
        <p14:creationId xmlns:p14="http://schemas.microsoft.com/office/powerpoint/2010/main" val="272226790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D5463-A912-2B65-7F46-233674D5D3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10562D-06D2-F4AD-7D8B-69BD32E8A4DC}"/>
              </a:ext>
            </a:extLst>
          </p:cNvPr>
          <p:cNvSpPr>
            <a:spLocks noGrp="1"/>
          </p:cNvSpPr>
          <p:nvPr>
            <p:ph type="title"/>
          </p:nvPr>
        </p:nvSpPr>
        <p:spPr/>
        <p:txBody>
          <a:bodyPr/>
          <a:lstStyle/>
          <a:p>
            <a:r>
              <a:rPr lang="en-GB" b="1" dirty="0"/>
              <a:t>Reading the Scene</a:t>
            </a:r>
          </a:p>
        </p:txBody>
      </p:sp>
      <p:sp>
        <p:nvSpPr>
          <p:cNvPr id="3" name="Content Placeholder 2">
            <a:extLst>
              <a:ext uri="{FF2B5EF4-FFF2-40B4-BE49-F238E27FC236}">
                <a16:creationId xmlns:a16="http://schemas.microsoft.com/office/drawing/2014/main" id="{42E404B8-93AE-D63D-04B8-8D783A300207}"/>
              </a:ext>
            </a:extLst>
          </p:cNvPr>
          <p:cNvSpPr>
            <a:spLocks noGrp="1"/>
          </p:cNvSpPr>
          <p:nvPr>
            <p:ph idx="1"/>
          </p:nvPr>
        </p:nvSpPr>
        <p:spPr/>
        <p:txBody>
          <a:bodyPr>
            <a:normAutofit/>
          </a:bodyPr>
          <a:lstStyle/>
          <a:p>
            <a:pPr>
              <a:buFontTx/>
              <a:buChar char="-"/>
            </a:pPr>
            <a:r>
              <a:rPr lang="en-GB" dirty="0"/>
              <a:t>Dagger </a:t>
            </a:r>
            <a:r>
              <a:rPr lang="en-GB" dirty="0">
                <a:solidFill>
                  <a:schemeClr val="accent6"/>
                </a:solidFill>
              </a:rPr>
              <a:t>– violence, regicide</a:t>
            </a:r>
          </a:p>
          <a:p>
            <a:pPr>
              <a:buFontTx/>
              <a:buChar char="-"/>
            </a:pPr>
            <a:r>
              <a:rPr lang="en-GB" dirty="0"/>
              <a:t>‘Heat-oppressed brain’ </a:t>
            </a:r>
            <a:r>
              <a:rPr lang="en-GB" dirty="0">
                <a:solidFill>
                  <a:schemeClr val="accent6"/>
                </a:solidFill>
              </a:rPr>
              <a:t>– Macbeth’s brain is ‘heat-oppressed’ due to his anxiety about committing regicide</a:t>
            </a:r>
          </a:p>
          <a:p>
            <a:pPr>
              <a:buFontTx/>
              <a:buChar char="-"/>
            </a:pPr>
            <a:r>
              <a:rPr lang="en-GB" dirty="0"/>
              <a:t>Marshal </a:t>
            </a:r>
            <a:r>
              <a:rPr lang="en-GB" dirty="0">
                <a:solidFill>
                  <a:schemeClr val="accent6"/>
                </a:solidFill>
              </a:rPr>
              <a:t>– Macbeth is guided towards Duncan’s room</a:t>
            </a:r>
          </a:p>
          <a:p>
            <a:pPr>
              <a:buFontTx/>
              <a:buChar char="-"/>
            </a:pPr>
            <a:r>
              <a:rPr lang="en-GB" dirty="0"/>
              <a:t>Blood </a:t>
            </a:r>
            <a:r>
              <a:rPr lang="en-GB" dirty="0">
                <a:solidFill>
                  <a:schemeClr val="accent6"/>
                </a:solidFill>
              </a:rPr>
              <a:t>– the brutality of regicide</a:t>
            </a:r>
          </a:p>
          <a:p>
            <a:pPr>
              <a:buFontTx/>
              <a:buChar char="-"/>
            </a:pPr>
            <a:r>
              <a:rPr lang="en-GB" dirty="0"/>
              <a:t>Dead leaves </a:t>
            </a:r>
            <a:r>
              <a:rPr lang="en-GB" dirty="0">
                <a:solidFill>
                  <a:schemeClr val="accent6"/>
                </a:solidFill>
              </a:rPr>
              <a:t>– the unnaturalness of breaking the Divine Right of Kings</a:t>
            </a:r>
          </a:p>
          <a:p>
            <a:pPr>
              <a:buFontTx/>
              <a:buChar char="-"/>
            </a:pPr>
            <a:r>
              <a:rPr lang="en-GB" dirty="0"/>
              <a:t>Wolf </a:t>
            </a:r>
            <a:r>
              <a:rPr lang="en-GB" dirty="0">
                <a:solidFill>
                  <a:schemeClr val="accent6"/>
                </a:solidFill>
              </a:rPr>
              <a:t>– a harbinger of danger</a:t>
            </a:r>
          </a:p>
          <a:p>
            <a:pPr>
              <a:buFontTx/>
              <a:buChar char="-"/>
            </a:pPr>
            <a:r>
              <a:rPr lang="en-GB" dirty="0"/>
              <a:t>Bell </a:t>
            </a:r>
            <a:r>
              <a:rPr lang="en-GB" dirty="0">
                <a:solidFill>
                  <a:schemeClr val="accent6"/>
                </a:solidFill>
              </a:rPr>
              <a:t>– the signal that it is time to commit the murder </a:t>
            </a:r>
          </a:p>
        </p:txBody>
      </p:sp>
    </p:spTree>
    <p:extLst>
      <p:ext uri="{BB962C8B-B14F-4D97-AF65-F5344CB8AC3E}">
        <p14:creationId xmlns:p14="http://schemas.microsoft.com/office/powerpoint/2010/main" val="296163473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654E00-06F1-D58D-791B-5CD6BCA470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312C47-5648-BB05-16AB-9CF77C8B94C6}"/>
              </a:ext>
            </a:extLst>
          </p:cNvPr>
          <p:cNvSpPr>
            <a:spLocks noGrp="1"/>
          </p:cNvSpPr>
          <p:nvPr>
            <p:ph type="title"/>
          </p:nvPr>
        </p:nvSpPr>
        <p:spPr>
          <a:xfrm>
            <a:off x="161924" y="184150"/>
            <a:ext cx="9324975" cy="720725"/>
          </a:xfrm>
        </p:spPr>
        <p:txBody>
          <a:bodyPr>
            <a:normAutofit/>
          </a:bodyPr>
          <a:lstStyle/>
          <a:p>
            <a:r>
              <a:rPr lang="en-GB" b="1" dirty="0"/>
              <a:t>S-T-R-E-T-C-H: Triplet discussion</a:t>
            </a:r>
          </a:p>
        </p:txBody>
      </p:sp>
      <p:graphicFrame>
        <p:nvGraphicFramePr>
          <p:cNvPr id="7" name="Table 6">
            <a:extLst>
              <a:ext uri="{FF2B5EF4-FFF2-40B4-BE49-F238E27FC236}">
                <a16:creationId xmlns:a16="http://schemas.microsoft.com/office/drawing/2014/main" id="{E90771E2-C3FA-E1B8-85AE-9DADEE5055A0}"/>
              </a:ext>
            </a:extLst>
          </p:cNvPr>
          <p:cNvGraphicFramePr>
            <a:graphicFrameLocks noGrp="1"/>
          </p:cNvGraphicFramePr>
          <p:nvPr>
            <p:extLst>
              <p:ext uri="{D42A27DB-BD31-4B8C-83A1-F6EECF244321}">
                <p14:modId xmlns:p14="http://schemas.microsoft.com/office/powerpoint/2010/main" val="3371141692"/>
              </p:ext>
            </p:extLst>
          </p:nvPr>
        </p:nvGraphicFramePr>
        <p:xfrm>
          <a:off x="260349" y="904874"/>
          <a:ext cx="11598276" cy="5676902"/>
        </p:xfrm>
        <a:graphic>
          <a:graphicData uri="http://schemas.openxmlformats.org/drawingml/2006/table">
            <a:tbl>
              <a:tblPr firstRow="1" bandRow="1">
                <a:tableStyleId>{5C22544A-7EE6-4342-B048-85BDC9FD1C3A}</a:tableStyleId>
              </a:tblPr>
              <a:tblGrid>
                <a:gridCol w="5799138">
                  <a:extLst>
                    <a:ext uri="{9D8B030D-6E8A-4147-A177-3AD203B41FA5}">
                      <a16:colId xmlns:a16="http://schemas.microsoft.com/office/drawing/2014/main" val="1736133276"/>
                    </a:ext>
                  </a:extLst>
                </a:gridCol>
                <a:gridCol w="5799138">
                  <a:extLst>
                    <a:ext uri="{9D8B030D-6E8A-4147-A177-3AD203B41FA5}">
                      <a16:colId xmlns:a16="http://schemas.microsoft.com/office/drawing/2014/main" val="242576912"/>
                    </a:ext>
                  </a:extLst>
                </a:gridCol>
              </a:tblGrid>
              <a:tr h="2838451">
                <a:tc>
                  <a:txBody>
                    <a:bodyPr/>
                    <a:lstStyle/>
                    <a:p>
                      <a:pPr marL="0" indent="0">
                        <a:buNone/>
                      </a:pPr>
                      <a:r>
                        <a:rPr lang="en-GB" sz="2000" dirty="0">
                          <a:solidFill>
                            <a:schemeClr val="tx1"/>
                          </a:solidFill>
                        </a:rPr>
                        <a:t>‘Lady Macbeth is not on stage, but Shakespeare still presents her as being very much in charge.’ How far do you agree? </a:t>
                      </a:r>
                      <a:endParaRPr lang="en-GB" sz="20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A: </a:t>
                      </a:r>
                      <a:r>
                        <a:rPr lang="en-GB" sz="2000" dirty="0">
                          <a:solidFill>
                            <a:schemeClr val="tx1"/>
                          </a:solidFill>
                        </a:rPr>
                        <a:t>Argue that Lady Macbeth remains in charge.</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Although she is not on stage, Lady Macbeth is still in charge because…</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Evidence of this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reason to support this idea is… because…</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8333442"/>
                  </a:ext>
                </a:extLst>
              </a:tr>
              <a:tr h="28384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B: Argue that Lady Macbeth is not actually in charge. </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However, it could be argued that…</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Evidence of this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reason to support this idea is… because…</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b="1" dirty="0">
                          <a:solidFill>
                            <a:schemeClr val="tx1"/>
                          </a:solidFill>
                        </a:rPr>
                        <a:t>Student C: Summarise the discussion.</a:t>
                      </a:r>
                    </a:p>
                    <a:p>
                      <a:pPr marL="285750" indent="-285750">
                        <a:buFontTx/>
                        <a:buChar char="-"/>
                      </a:pPr>
                      <a:r>
                        <a:rPr lang="en-GB" sz="2000" b="0" dirty="0">
                          <a:solidFill>
                            <a:schemeClr val="tx1"/>
                          </a:solidFill>
                        </a:rPr>
                        <a:t>On the one hand, it could be argued that… because… However, on the other hand, it is equally possible that…</a:t>
                      </a:r>
                    </a:p>
                    <a:p>
                      <a:pPr marL="285750" indent="-285750">
                        <a:buFontTx/>
                        <a:buChar char="-"/>
                      </a:pPr>
                      <a:r>
                        <a:rPr lang="en-GB" sz="2000" b="0" dirty="0">
                          <a:solidFill>
                            <a:schemeClr val="tx1"/>
                          </a:solidFill>
                        </a:rPr>
                        <a:t>Ultimately, we believe that…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3497767"/>
                  </a:ext>
                </a:extLst>
              </a:tr>
            </a:tbl>
          </a:graphicData>
        </a:graphic>
      </p:graphicFrame>
    </p:spTree>
    <p:extLst>
      <p:ext uri="{BB962C8B-B14F-4D97-AF65-F5344CB8AC3E}">
        <p14:creationId xmlns:p14="http://schemas.microsoft.com/office/powerpoint/2010/main" val="403709950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A341A-6354-6287-D966-87CF588360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62F852-B10B-D258-4131-DC15758679CE}"/>
              </a:ext>
            </a:extLst>
          </p:cNvPr>
          <p:cNvSpPr>
            <a:spLocks noGrp="1"/>
          </p:cNvSpPr>
          <p:nvPr>
            <p:ph type="title"/>
          </p:nvPr>
        </p:nvSpPr>
        <p:spPr>
          <a:xfrm>
            <a:off x="161925" y="184150"/>
            <a:ext cx="5467350" cy="720725"/>
          </a:xfrm>
        </p:spPr>
        <p:txBody>
          <a:bodyPr/>
          <a:lstStyle/>
          <a:p>
            <a:r>
              <a:rPr lang="en-GB" b="1" dirty="0"/>
              <a:t>Triplet discussion</a:t>
            </a:r>
          </a:p>
        </p:txBody>
      </p:sp>
      <p:sp>
        <p:nvSpPr>
          <p:cNvPr id="4" name="TextBox 3">
            <a:extLst>
              <a:ext uri="{FF2B5EF4-FFF2-40B4-BE49-F238E27FC236}">
                <a16:creationId xmlns:a16="http://schemas.microsoft.com/office/drawing/2014/main" id="{10867903-B40F-D9A9-F528-1C7DB73CF1F6}"/>
              </a:ext>
            </a:extLst>
          </p:cNvPr>
          <p:cNvSpPr txBox="1"/>
          <p:nvPr/>
        </p:nvSpPr>
        <p:spPr>
          <a:xfrm>
            <a:off x="259556" y="904875"/>
            <a:ext cx="5836444" cy="4708981"/>
          </a:xfrm>
          <a:prstGeom prst="rect">
            <a:avLst/>
          </a:prstGeom>
          <a:noFill/>
        </p:spPr>
        <p:txBody>
          <a:bodyPr wrap="square">
            <a:spAutoFit/>
          </a:bodyPr>
          <a:lstStyle/>
          <a:p>
            <a:r>
              <a:rPr lang="en-GB" sz="2000" b="1" dirty="0"/>
              <a:t>Model answer: </a:t>
            </a:r>
          </a:p>
          <a:p>
            <a:endParaRPr lang="en-GB" sz="2000" b="1" dirty="0"/>
          </a:p>
          <a:p>
            <a:r>
              <a:rPr lang="en-GB" sz="2000" dirty="0"/>
              <a:t>After the heightened tension of the argument between Macbeth and Lady Macbeth in Act One Scene Seven, it is almost a surprise to see the tragic hero preparing for the murder without his wife onstage to guide him. However, Shakespeare includes several reminders of Lady Macbeth’s control in this scene. Just before his soliloquy, Macbeth sends a thinly disguised message to Lady Macbeth to ring the bell when the time for murder has arrived. The die has been cast; the tension builds while Macbeth waits and ruminates. When the bell rings, Macbeth obeys the signal and describes it as a ‘knell’ announcing death.</a:t>
            </a:r>
          </a:p>
        </p:txBody>
      </p:sp>
      <p:sp>
        <p:nvSpPr>
          <p:cNvPr id="5" name="Rectangle 4">
            <a:extLst>
              <a:ext uri="{FF2B5EF4-FFF2-40B4-BE49-F238E27FC236}">
                <a16:creationId xmlns:a16="http://schemas.microsoft.com/office/drawing/2014/main" id="{D860E673-7C72-70C7-88E7-D5D04AB38D84}"/>
              </a:ext>
            </a:extLst>
          </p:cNvPr>
          <p:cNvSpPr/>
          <p:nvPr/>
        </p:nvSpPr>
        <p:spPr>
          <a:xfrm>
            <a:off x="6515100" y="304800"/>
            <a:ext cx="5467350" cy="63690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dirty="0"/>
              <a:t>Summarise the model answer in three bullet points:</a:t>
            </a:r>
          </a:p>
          <a:p>
            <a:endParaRPr lang="en-GB" dirty="0"/>
          </a:p>
          <a:p>
            <a:r>
              <a:rPr lang="en-GB" dirty="0"/>
              <a:t>1.</a:t>
            </a:r>
          </a:p>
          <a:p>
            <a:endParaRPr lang="en-GB" dirty="0"/>
          </a:p>
          <a:p>
            <a:endParaRPr lang="en-GB" dirty="0"/>
          </a:p>
          <a:p>
            <a:r>
              <a:rPr lang="en-GB" dirty="0"/>
              <a:t>2.</a:t>
            </a:r>
          </a:p>
          <a:p>
            <a:endParaRPr lang="en-GB" dirty="0"/>
          </a:p>
          <a:p>
            <a:endParaRPr lang="en-GB" dirty="0"/>
          </a:p>
          <a:p>
            <a:r>
              <a:rPr lang="en-GB" dirty="0"/>
              <a:t>3.</a:t>
            </a:r>
          </a:p>
          <a:p>
            <a:endParaRPr lang="en-GB" dirty="0"/>
          </a:p>
          <a:p>
            <a:endParaRPr lang="en-GB" dirty="0"/>
          </a:p>
          <a:p>
            <a:endParaRPr lang="en-GB" dirty="0"/>
          </a:p>
          <a:p>
            <a:endParaRPr lang="en-GB" dirty="0"/>
          </a:p>
          <a:p>
            <a:r>
              <a:rPr lang="en-GB" dirty="0"/>
              <a:t>New vocabulary:</a:t>
            </a:r>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1073542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68B6C-5A36-3F30-F895-3AD9948FD35B}"/>
              </a:ext>
            </a:extLst>
          </p:cNvPr>
          <p:cNvSpPr>
            <a:spLocks noGrp="1"/>
          </p:cNvSpPr>
          <p:nvPr>
            <p:ph type="title"/>
          </p:nvPr>
        </p:nvSpPr>
        <p:spPr/>
        <p:txBody>
          <a:bodyPr/>
          <a:lstStyle/>
          <a:p>
            <a:r>
              <a:rPr lang="en-GB" b="1" dirty="0"/>
              <a:t>Oracy: motif of blood</a:t>
            </a:r>
          </a:p>
        </p:txBody>
      </p:sp>
      <p:sp>
        <p:nvSpPr>
          <p:cNvPr id="3" name="Content Placeholder 2">
            <a:extLst>
              <a:ext uri="{FF2B5EF4-FFF2-40B4-BE49-F238E27FC236}">
                <a16:creationId xmlns:a16="http://schemas.microsoft.com/office/drawing/2014/main" id="{C71CA25B-4BFA-A6DA-01A5-F6112B30F90A}"/>
              </a:ext>
            </a:extLst>
          </p:cNvPr>
          <p:cNvSpPr>
            <a:spLocks noGrp="1"/>
          </p:cNvSpPr>
          <p:nvPr>
            <p:ph idx="1"/>
          </p:nvPr>
        </p:nvSpPr>
        <p:spPr/>
        <p:txBody>
          <a:bodyPr/>
          <a:lstStyle/>
          <a:p>
            <a:pPr marL="0" indent="0">
              <a:buNone/>
            </a:pPr>
            <a:r>
              <a:rPr lang="en-GB" b="1" dirty="0"/>
              <a:t>Work in your triplets:</a:t>
            </a:r>
          </a:p>
          <a:p>
            <a:pPr>
              <a:buFontTx/>
              <a:buChar char="-"/>
            </a:pPr>
            <a:r>
              <a:rPr lang="en-GB" dirty="0"/>
              <a:t>Student A: list examples of legitimate bloodshed.</a:t>
            </a:r>
          </a:p>
          <a:p>
            <a:pPr>
              <a:buFontTx/>
              <a:buChar char="-"/>
            </a:pPr>
            <a:r>
              <a:rPr lang="en-GB" dirty="0"/>
              <a:t>Student B: list examples of illegitimate bloodshed.</a:t>
            </a:r>
          </a:p>
          <a:p>
            <a:pPr>
              <a:buFontTx/>
              <a:buChar char="-"/>
            </a:pPr>
            <a:r>
              <a:rPr lang="en-GB" dirty="0"/>
              <a:t>Student C: summarise discussion and consider symbolic meanings.</a:t>
            </a:r>
          </a:p>
        </p:txBody>
      </p:sp>
    </p:spTree>
    <p:extLst>
      <p:ext uri="{BB962C8B-B14F-4D97-AF65-F5344CB8AC3E}">
        <p14:creationId xmlns:p14="http://schemas.microsoft.com/office/powerpoint/2010/main" val="191750934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AE57E-06F6-6A6A-0C8A-4C767A9C76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B9595F-690F-AE52-06FF-14D23C5465DE}"/>
              </a:ext>
            </a:extLst>
          </p:cNvPr>
          <p:cNvSpPr>
            <a:spLocks noGrp="1"/>
          </p:cNvSpPr>
          <p:nvPr>
            <p:ph type="title"/>
          </p:nvPr>
        </p:nvSpPr>
        <p:spPr>
          <a:xfrm>
            <a:off x="161925" y="184150"/>
            <a:ext cx="5467350" cy="720725"/>
          </a:xfrm>
        </p:spPr>
        <p:txBody>
          <a:bodyPr/>
          <a:lstStyle/>
          <a:p>
            <a:r>
              <a:rPr lang="en-GB" b="1" dirty="0"/>
              <a:t>Triplet discussion</a:t>
            </a:r>
          </a:p>
        </p:txBody>
      </p:sp>
      <p:sp>
        <p:nvSpPr>
          <p:cNvPr id="4" name="TextBox 3">
            <a:extLst>
              <a:ext uri="{FF2B5EF4-FFF2-40B4-BE49-F238E27FC236}">
                <a16:creationId xmlns:a16="http://schemas.microsoft.com/office/drawing/2014/main" id="{AA1EC1A8-05C4-85B2-F1EF-2615EEA2CA10}"/>
              </a:ext>
            </a:extLst>
          </p:cNvPr>
          <p:cNvSpPr txBox="1"/>
          <p:nvPr/>
        </p:nvSpPr>
        <p:spPr>
          <a:xfrm>
            <a:off x="259556" y="904875"/>
            <a:ext cx="5836444" cy="3785652"/>
          </a:xfrm>
          <a:prstGeom prst="rect">
            <a:avLst/>
          </a:prstGeom>
          <a:noFill/>
        </p:spPr>
        <p:txBody>
          <a:bodyPr wrap="square">
            <a:spAutoFit/>
          </a:bodyPr>
          <a:lstStyle/>
          <a:p>
            <a:r>
              <a:rPr lang="en-GB" sz="2000" b="1" dirty="0"/>
              <a:t>Model answer: </a:t>
            </a:r>
          </a:p>
          <a:p>
            <a:endParaRPr lang="en-GB" sz="2000" b="1" dirty="0"/>
          </a:p>
          <a:p>
            <a:r>
              <a:rPr lang="en-GB" sz="2000" dirty="0"/>
              <a:t>Blood is a motif throughout the play and is presented in two ways. First, in Act Once Scene Two the legitimate spilling of blood is celebrated by those who are loyal to the king. Shakespeare now contrasts this with illegitimate bloodshed. As Macbeth approaches Duncan’s bedchamber, he considers the ‘bloody business’ of murdering the king, not protecting him. Macbeth imagines drops of blood glistening on the dagger he hallucinates, leaving him in no doubt of the horror of his crime. </a:t>
            </a:r>
          </a:p>
        </p:txBody>
      </p:sp>
      <p:sp>
        <p:nvSpPr>
          <p:cNvPr id="5" name="Rectangle 4">
            <a:extLst>
              <a:ext uri="{FF2B5EF4-FFF2-40B4-BE49-F238E27FC236}">
                <a16:creationId xmlns:a16="http://schemas.microsoft.com/office/drawing/2014/main" id="{1E4A1405-826B-E012-06F0-E59BF747AC61}"/>
              </a:ext>
            </a:extLst>
          </p:cNvPr>
          <p:cNvSpPr/>
          <p:nvPr/>
        </p:nvSpPr>
        <p:spPr>
          <a:xfrm>
            <a:off x="6515100" y="304800"/>
            <a:ext cx="5467350" cy="63690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dirty="0"/>
              <a:t>Summarise the model answer in three bullet points:</a:t>
            </a:r>
          </a:p>
          <a:p>
            <a:endParaRPr lang="en-GB" dirty="0"/>
          </a:p>
          <a:p>
            <a:r>
              <a:rPr lang="en-GB" dirty="0"/>
              <a:t>1.</a:t>
            </a:r>
          </a:p>
          <a:p>
            <a:endParaRPr lang="en-GB" dirty="0"/>
          </a:p>
          <a:p>
            <a:endParaRPr lang="en-GB" dirty="0"/>
          </a:p>
          <a:p>
            <a:r>
              <a:rPr lang="en-GB" dirty="0"/>
              <a:t>2.</a:t>
            </a:r>
          </a:p>
          <a:p>
            <a:endParaRPr lang="en-GB" dirty="0"/>
          </a:p>
          <a:p>
            <a:endParaRPr lang="en-GB" dirty="0"/>
          </a:p>
          <a:p>
            <a:r>
              <a:rPr lang="en-GB" dirty="0"/>
              <a:t>3.</a:t>
            </a:r>
          </a:p>
          <a:p>
            <a:endParaRPr lang="en-GB" dirty="0"/>
          </a:p>
          <a:p>
            <a:endParaRPr lang="en-GB" dirty="0"/>
          </a:p>
          <a:p>
            <a:endParaRPr lang="en-GB" dirty="0"/>
          </a:p>
          <a:p>
            <a:endParaRPr lang="en-GB" dirty="0"/>
          </a:p>
          <a:p>
            <a:r>
              <a:rPr lang="en-GB" dirty="0"/>
              <a:t>New vocabulary:</a:t>
            </a:r>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342172460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1129A7-4969-28FF-F7D8-F81DE08955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9C7868-E191-896D-91F1-20640E7E732E}"/>
              </a:ext>
            </a:extLst>
          </p:cNvPr>
          <p:cNvSpPr>
            <a:spLocks noGrp="1"/>
          </p:cNvSpPr>
          <p:nvPr>
            <p:ph type="title"/>
          </p:nvPr>
        </p:nvSpPr>
        <p:spPr>
          <a:xfrm>
            <a:off x="161924" y="184150"/>
            <a:ext cx="9324975" cy="720725"/>
          </a:xfrm>
        </p:spPr>
        <p:txBody>
          <a:bodyPr>
            <a:normAutofit/>
          </a:bodyPr>
          <a:lstStyle/>
          <a:p>
            <a:r>
              <a:rPr lang="en-GB" b="1" dirty="0"/>
              <a:t>Consolidation: Triplet discussion</a:t>
            </a:r>
          </a:p>
        </p:txBody>
      </p:sp>
      <p:graphicFrame>
        <p:nvGraphicFramePr>
          <p:cNvPr id="7" name="Table 6">
            <a:extLst>
              <a:ext uri="{FF2B5EF4-FFF2-40B4-BE49-F238E27FC236}">
                <a16:creationId xmlns:a16="http://schemas.microsoft.com/office/drawing/2014/main" id="{628EAFFF-26CF-9339-2EFF-1B8AEDFA591F}"/>
              </a:ext>
            </a:extLst>
          </p:cNvPr>
          <p:cNvGraphicFramePr>
            <a:graphicFrameLocks noGrp="1"/>
          </p:cNvGraphicFramePr>
          <p:nvPr>
            <p:extLst>
              <p:ext uri="{D42A27DB-BD31-4B8C-83A1-F6EECF244321}">
                <p14:modId xmlns:p14="http://schemas.microsoft.com/office/powerpoint/2010/main" val="2196942684"/>
              </p:ext>
            </p:extLst>
          </p:nvPr>
        </p:nvGraphicFramePr>
        <p:xfrm>
          <a:off x="260349" y="904874"/>
          <a:ext cx="11598276" cy="5676902"/>
        </p:xfrm>
        <a:graphic>
          <a:graphicData uri="http://schemas.openxmlformats.org/drawingml/2006/table">
            <a:tbl>
              <a:tblPr firstRow="1" bandRow="1">
                <a:tableStyleId>{5C22544A-7EE6-4342-B048-85BDC9FD1C3A}</a:tableStyleId>
              </a:tblPr>
              <a:tblGrid>
                <a:gridCol w="5799138">
                  <a:extLst>
                    <a:ext uri="{9D8B030D-6E8A-4147-A177-3AD203B41FA5}">
                      <a16:colId xmlns:a16="http://schemas.microsoft.com/office/drawing/2014/main" val="1736133276"/>
                    </a:ext>
                  </a:extLst>
                </a:gridCol>
                <a:gridCol w="5799138">
                  <a:extLst>
                    <a:ext uri="{9D8B030D-6E8A-4147-A177-3AD203B41FA5}">
                      <a16:colId xmlns:a16="http://schemas.microsoft.com/office/drawing/2014/main" val="242576912"/>
                    </a:ext>
                  </a:extLst>
                </a:gridCol>
              </a:tblGrid>
              <a:tr h="2838451">
                <a:tc>
                  <a:txBody>
                    <a:bodyPr/>
                    <a:lstStyle/>
                    <a:p>
                      <a:pPr marL="0" indent="0">
                        <a:buNone/>
                      </a:pPr>
                      <a:r>
                        <a:rPr lang="en-GB" sz="2000" dirty="0">
                          <a:solidFill>
                            <a:schemeClr val="tx1"/>
                          </a:solidFill>
                        </a:rPr>
                        <a:t>Shakespeare presents Act Two Scene One as the point of no return. What evidence is there to support this view? </a:t>
                      </a:r>
                      <a:endParaRPr lang="en-GB" sz="20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A: </a:t>
                      </a:r>
                      <a:r>
                        <a:rPr lang="en-GB" sz="2000" dirty="0">
                          <a:solidFill>
                            <a:schemeClr val="tx1"/>
                          </a:solidFill>
                        </a:rPr>
                        <a:t>List two pieces of evidence to support this view.</a:t>
                      </a:r>
                      <a:endParaRPr lang="en-GB" sz="2000" b="0" dirty="0">
                        <a:solidFill>
                          <a:schemeClr val="tx1"/>
                        </a:solidFill>
                      </a:endParaRP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8333442"/>
                  </a:ext>
                </a:extLst>
              </a:tr>
              <a:tr h="28384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B: List two additional pieces of evidence to support this view.</a:t>
                      </a:r>
                      <a:endParaRPr lang="en-GB" sz="2000" b="0" dirty="0">
                        <a:solidFill>
                          <a:schemeClr val="tx1"/>
                        </a:solidFill>
                      </a:endParaRP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b="1" dirty="0">
                          <a:solidFill>
                            <a:schemeClr val="tx1"/>
                          </a:solidFill>
                        </a:rPr>
                        <a:t>Student C: Summarise the discussion.</a:t>
                      </a:r>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3497767"/>
                  </a:ext>
                </a:extLst>
              </a:tr>
            </a:tbl>
          </a:graphicData>
        </a:graphic>
      </p:graphicFrame>
    </p:spTree>
    <p:extLst>
      <p:ext uri="{BB962C8B-B14F-4D97-AF65-F5344CB8AC3E}">
        <p14:creationId xmlns:p14="http://schemas.microsoft.com/office/powerpoint/2010/main" val="36114830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B04E6-9F24-C8D6-DF77-1CD09EB0BD51}"/>
              </a:ext>
            </a:extLst>
          </p:cNvPr>
          <p:cNvSpPr>
            <a:spLocks noGrp="1"/>
          </p:cNvSpPr>
          <p:nvPr>
            <p:ph type="title"/>
          </p:nvPr>
        </p:nvSpPr>
        <p:spPr>
          <a:xfrm>
            <a:off x="838200" y="365125"/>
            <a:ext cx="10515600" cy="911225"/>
          </a:xfrm>
        </p:spPr>
        <p:txBody>
          <a:bodyPr/>
          <a:lstStyle/>
          <a:p>
            <a:r>
              <a:rPr lang="en-GB" b="1" dirty="0"/>
              <a:t>New vocabulary: malevolent</a:t>
            </a:r>
          </a:p>
        </p:txBody>
      </p:sp>
      <p:graphicFrame>
        <p:nvGraphicFramePr>
          <p:cNvPr id="8" name="Table 7">
            <a:extLst>
              <a:ext uri="{FF2B5EF4-FFF2-40B4-BE49-F238E27FC236}">
                <a16:creationId xmlns:a16="http://schemas.microsoft.com/office/drawing/2014/main" id="{DFAFCB9C-272E-69FA-7953-9D305CB7D4F2}"/>
              </a:ext>
            </a:extLst>
          </p:cNvPr>
          <p:cNvGraphicFramePr>
            <a:graphicFrameLocks noGrp="1"/>
          </p:cNvGraphicFramePr>
          <p:nvPr>
            <p:extLst>
              <p:ext uri="{D42A27DB-BD31-4B8C-83A1-F6EECF244321}">
                <p14:modId xmlns:p14="http://schemas.microsoft.com/office/powerpoint/2010/main" val="3979223170"/>
              </p:ext>
            </p:extLst>
          </p:nvPr>
        </p:nvGraphicFramePr>
        <p:xfrm>
          <a:off x="838199" y="1276350"/>
          <a:ext cx="10515600" cy="5216526"/>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608263">
                <a:tc>
                  <a:txBody>
                    <a:bodyPr/>
                    <a:lstStyle/>
                    <a:p>
                      <a:r>
                        <a:rPr lang="en-GB" dirty="0">
                          <a:solidFill>
                            <a:schemeClr val="tx1"/>
                          </a:solidFill>
                        </a:rPr>
                        <a:t>Definition: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Morphology:</a:t>
                      </a:r>
                    </a:p>
                    <a:p>
                      <a:r>
                        <a:rPr lang="en-GB" b="0" dirty="0">
                          <a:solidFill>
                            <a:schemeClr val="tx1"/>
                          </a:solidFill>
                        </a:rPr>
                        <a:t>Prefix: mal =</a:t>
                      </a:r>
                    </a:p>
                    <a:p>
                      <a:endParaRPr lang="en-GB" b="0" dirty="0">
                        <a:solidFill>
                          <a:schemeClr val="tx1"/>
                        </a:solidFill>
                      </a:endParaRPr>
                    </a:p>
                    <a:p>
                      <a:r>
                        <a:rPr lang="en-GB" b="0" dirty="0">
                          <a:solidFill>
                            <a:schemeClr val="tx1"/>
                          </a:solidFill>
                        </a:rPr>
                        <a:t>e.g. </a:t>
                      </a:r>
                    </a:p>
                    <a:p>
                      <a:endParaRPr lang="en-GB" b="0" dirty="0">
                        <a:solidFill>
                          <a:schemeClr val="tx1"/>
                        </a:solidFill>
                      </a:endParaRPr>
                    </a:p>
                    <a:p>
                      <a:r>
                        <a:rPr lang="en-GB" b="0" dirty="0">
                          <a:solidFill>
                            <a:schemeClr val="tx1"/>
                          </a:solidFill>
                        </a:rPr>
                        <a:t>Root word: vol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tx1"/>
                          </a:solidFill>
                        </a:rPr>
                        <a:t>Examples: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Non-examples: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1386087845"/>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616AAB-E073-3D94-24A8-AE1B22750E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DDA88E-EEE9-2C48-95D8-306F2CF9DF92}"/>
              </a:ext>
            </a:extLst>
          </p:cNvPr>
          <p:cNvSpPr>
            <a:spLocks noGrp="1"/>
          </p:cNvSpPr>
          <p:nvPr>
            <p:ph type="title"/>
          </p:nvPr>
        </p:nvSpPr>
        <p:spPr>
          <a:xfrm>
            <a:off x="161925" y="184150"/>
            <a:ext cx="5467350" cy="720725"/>
          </a:xfrm>
        </p:spPr>
        <p:txBody>
          <a:bodyPr/>
          <a:lstStyle/>
          <a:p>
            <a:r>
              <a:rPr lang="en-GB" b="1" dirty="0"/>
              <a:t>Triplet discussion</a:t>
            </a:r>
          </a:p>
        </p:txBody>
      </p:sp>
      <p:sp>
        <p:nvSpPr>
          <p:cNvPr id="4" name="TextBox 3">
            <a:extLst>
              <a:ext uri="{FF2B5EF4-FFF2-40B4-BE49-F238E27FC236}">
                <a16:creationId xmlns:a16="http://schemas.microsoft.com/office/drawing/2014/main" id="{21CA7FE1-EDB3-2A7B-C581-D85FB30C7022}"/>
              </a:ext>
            </a:extLst>
          </p:cNvPr>
          <p:cNvSpPr txBox="1"/>
          <p:nvPr/>
        </p:nvSpPr>
        <p:spPr>
          <a:xfrm>
            <a:off x="259556" y="904875"/>
            <a:ext cx="5836444" cy="5632311"/>
          </a:xfrm>
          <a:prstGeom prst="rect">
            <a:avLst/>
          </a:prstGeom>
          <a:noFill/>
        </p:spPr>
        <p:txBody>
          <a:bodyPr wrap="square">
            <a:spAutoFit/>
          </a:bodyPr>
          <a:lstStyle/>
          <a:p>
            <a:r>
              <a:rPr lang="en-GB" sz="2000" b="1" dirty="0"/>
              <a:t>Model answer: </a:t>
            </a:r>
          </a:p>
          <a:p>
            <a:r>
              <a:rPr lang="en-GB" sz="2000" dirty="0"/>
              <a:t>This scene marks a significant point of no return for Macbeth, as the darkness which started to encroach upon Scotland in Act One Scene One now seems to be all-encompassing. Banquo’s comment that there is ‘husbandry in heaven’ sets the scene for literal darkness, whilst Macbeth’s line ‘nature seems dead’ and his consideration of ‘Tarquin’s ravishing strides’ indicate a metaphorical interpretation: Macbeth’s mind has succumbed to the darkness of immorality. This sense of inevitability is amplified by Shakespeare’s use of blood imagery, as the imaginary dagger is smeared with ‘gouts of blood’ that foreshadow the regicide to come. By concluding the soliloquy with rhyming couplets, Shakespeare creates a sense of finality: the decision has been made and the disastrous consequences will ensue.</a:t>
            </a:r>
          </a:p>
        </p:txBody>
      </p:sp>
      <p:sp>
        <p:nvSpPr>
          <p:cNvPr id="5" name="Rectangle 4">
            <a:extLst>
              <a:ext uri="{FF2B5EF4-FFF2-40B4-BE49-F238E27FC236}">
                <a16:creationId xmlns:a16="http://schemas.microsoft.com/office/drawing/2014/main" id="{697A9C9B-EC42-F63A-B915-98B49055411B}"/>
              </a:ext>
            </a:extLst>
          </p:cNvPr>
          <p:cNvSpPr/>
          <p:nvPr/>
        </p:nvSpPr>
        <p:spPr>
          <a:xfrm>
            <a:off x="6515100" y="304800"/>
            <a:ext cx="5467350" cy="63690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dirty="0"/>
              <a:t>Summarise the model answer in three bullet points:</a:t>
            </a:r>
          </a:p>
          <a:p>
            <a:endParaRPr lang="en-GB" dirty="0"/>
          </a:p>
          <a:p>
            <a:r>
              <a:rPr lang="en-GB" dirty="0"/>
              <a:t>1.</a:t>
            </a:r>
          </a:p>
          <a:p>
            <a:endParaRPr lang="en-GB" dirty="0"/>
          </a:p>
          <a:p>
            <a:endParaRPr lang="en-GB" dirty="0"/>
          </a:p>
          <a:p>
            <a:r>
              <a:rPr lang="en-GB" dirty="0"/>
              <a:t>2.</a:t>
            </a:r>
          </a:p>
          <a:p>
            <a:endParaRPr lang="en-GB" dirty="0"/>
          </a:p>
          <a:p>
            <a:endParaRPr lang="en-GB" dirty="0"/>
          </a:p>
          <a:p>
            <a:r>
              <a:rPr lang="en-GB" dirty="0"/>
              <a:t>3.</a:t>
            </a:r>
          </a:p>
          <a:p>
            <a:endParaRPr lang="en-GB" dirty="0"/>
          </a:p>
          <a:p>
            <a:endParaRPr lang="en-GB" dirty="0"/>
          </a:p>
          <a:p>
            <a:endParaRPr lang="en-GB" dirty="0"/>
          </a:p>
          <a:p>
            <a:endParaRPr lang="en-GB" dirty="0"/>
          </a:p>
          <a:p>
            <a:r>
              <a:rPr lang="en-GB" dirty="0"/>
              <a:t>New vocabulary:</a:t>
            </a:r>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29874602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46871-B1D5-2BAD-6F02-6B0B6665B70B}"/>
              </a:ext>
            </a:extLst>
          </p:cNvPr>
          <p:cNvSpPr>
            <a:spLocks noGrp="1"/>
          </p:cNvSpPr>
          <p:nvPr>
            <p:ph type="title"/>
          </p:nvPr>
        </p:nvSpPr>
        <p:spPr/>
        <p:txBody>
          <a:bodyPr/>
          <a:lstStyle/>
          <a:p>
            <a:r>
              <a:rPr lang="en-GB" dirty="0"/>
              <a:t>Act 2 Scene 2 (lines 1 to 14)</a:t>
            </a:r>
          </a:p>
        </p:txBody>
      </p:sp>
      <p:sp>
        <p:nvSpPr>
          <p:cNvPr id="3" name="Content Placeholder 2">
            <a:extLst>
              <a:ext uri="{FF2B5EF4-FFF2-40B4-BE49-F238E27FC236}">
                <a16:creationId xmlns:a16="http://schemas.microsoft.com/office/drawing/2014/main" id="{265E48C5-F9C9-DBA1-0E0E-7F42E1C7C422}"/>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406942241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46D01-1D85-C97C-7F7D-652778A7E089}"/>
              </a:ext>
            </a:extLst>
          </p:cNvPr>
          <p:cNvSpPr>
            <a:spLocks noGrp="1"/>
          </p:cNvSpPr>
          <p:nvPr>
            <p:ph type="title"/>
          </p:nvPr>
        </p:nvSpPr>
        <p:spPr/>
        <p:txBody>
          <a:bodyPr/>
          <a:lstStyle/>
          <a:p>
            <a:r>
              <a:rPr lang="en-GB" b="1" dirty="0"/>
              <a:t>Knowledge Retrieval</a:t>
            </a:r>
          </a:p>
        </p:txBody>
      </p:sp>
      <p:sp>
        <p:nvSpPr>
          <p:cNvPr id="3" name="Content Placeholder 2">
            <a:extLst>
              <a:ext uri="{FF2B5EF4-FFF2-40B4-BE49-F238E27FC236}">
                <a16:creationId xmlns:a16="http://schemas.microsoft.com/office/drawing/2014/main" id="{DBCE7F64-E5C9-8A62-6733-D9F10E53F2EF}"/>
              </a:ext>
            </a:extLst>
          </p:cNvPr>
          <p:cNvSpPr>
            <a:spLocks noGrp="1"/>
          </p:cNvSpPr>
          <p:nvPr>
            <p:ph idx="1"/>
          </p:nvPr>
        </p:nvSpPr>
        <p:spPr/>
        <p:txBody>
          <a:bodyPr>
            <a:normAutofit/>
          </a:bodyPr>
          <a:lstStyle/>
          <a:p>
            <a:pPr marL="0" indent="0">
              <a:buNone/>
            </a:pPr>
            <a:r>
              <a:rPr lang="en-GB" dirty="0"/>
              <a:t>Many deaths have been reported in the play thus far, but Shakespeare presents the killing of Duncan as being completely different. </a:t>
            </a:r>
          </a:p>
          <a:p>
            <a:pPr marL="0" indent="0">
              <a:buNone/>
            </a:pPr>
            <a:endParaRPr lang="en-GB" dirty="0"/>
          </a:p>
          <a:p>
            <a:pPr marL="0" indent="0">
              <a:buNone/>
            </a:pPr>
            <a:r>
              <a:rPr lang="en-GB" b="1" dirty="0"/>
              <a:t>Think-pair-share: what do you know about the deaths of </a:t>
            </a:r>
            <a:r>
              <a:rPr lang="en-GB" b="1" dirty="0" err="1"/>
              <a:t>Macdonwald</a:t>
            </a:r>
            <a:r>
              <a:rPr lang="en-GB" b="1" dirty="0"/>
              <a:t> and the Thane of Cawdor?</a:t>
            </a:r>
          </a:p>
        </p:txBody>
      </p:sp>
    </p:spTree>
    <p:extLst>
      <p:ext uri="{BB962C8B-B14F-4D97-AF65-F5344CB8AC3E}">
        <p14:creationId xmlns:p14="http://schemas.microsoft.com/office/powerpoint/2010/main" val="1791108450"/>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FB749B-1EB6-7C78-55A4-FAB5EC5314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5897F9-79CB-35AD-E4D8-5512067CE65B}"/>
              </a:ext>
            </a:extLst>
          </p:cNvPr>
          <p:cNvSpPr>
            <a:spLocks noGrp="1"/>
          </p:cNvSpPr>
          <p:nvPr>
            <p:ph type="title"/>
          </p:nvPr>
        </p:nvSpPr>
        <p:spPr/>
        <p:txBody>
          <a:bodyPr/>
          <a:lstStyle/>
          <a:p>
            <a:r>
              <a:rPr lang="en-GB" b="1" dirty="0"/>
              <a:t>Knowledge Retrieval</a:t>
            </a:r>
          </a:p>
        </p:txBody>
      </p:sp>
      <p:sp>
        <p:nvSpPr>
          <p:cNvPr id="3" name="Content Placeholder 2">
            <a:extLst>
              <a:ext uri="{FF2B5EF4-FFF2-40B4-BE49-F238E27FC236}">
                <a16:creationId xmlns:a16="http://schemas.microsoft.com/office/drawing/2014/main" id="{F7D5C697-B320-CDA5-ADFC-BB4EAA0DA7A3}"/>
              </a:ext>
            </a:extLst>
          </p:cNvPr>
          <p:cNvSpPr>
            <a:spLocks noGrp="1"/>
          </p:cNvSpPr>
          <p:nvPr>
            <p:ph idx="1"/>
          </p:nvPr>
        </p:nvSpPr>
        <p:spPr>
          <a:xfrm>
            <a:off x="838200" y="1475874"/>
            <a:ext cx="10515600" cy="4701089"/>
          </a:xfrm>
        </p:spPr>
        <p:txBody>
          <a:bodyPr>
            <a:normAutofit lnSpcReduction="10000"/>
          </a:bodyPr>
          <a:lstStyle/>
          <a:p>
            <a:pPr marL="0" indent="0">
              <a:buNone/>
            </a:pPr>
            <a:r>
              <a:rPr lang="en-GB" dirty="0"/>
              <a:t>In contrast to the killings of </a:t>
            </a:r>
            <a:r>
              <a:rPr lang="en-GB" dirty="0" err="1"/>
              <a:t>Macdonwald</a:t>
            </a:r>
            <a:r>
              <a:rPr lang="en-GB" dirty="0"/>
              <a:t> and the Thane of Cawdor, Duncan is killed in his bedchamber while he sleeps. </a:t>
            </a:r>
          </a:p>
          <a:p>
            <a:pPr marL="0" indent="0">
              <a:buNone/>
            </a:pPr>
            <a:endParaRPr lang="en-GB" dirty="0"/>
          </a:p>
          <a:p>
            <a:pPr marL="0" indent="0">
              <a:buNone/>
            </a:pPr>
            <a:r>
              <a:rPr lang="en-GB" b="1" dirty="0"/>
              <a:t>What are the differences between these killings?</a:t>
            </a:r>
          </a:p>
          <a:p>
            <a:pPr marL="0" indent="0">
              <a:buNone/>
            </a:pPr>
            <a:endParaRPr lang="en-GB" dirty="0"/>
          </a:p>
          <a:p>
            <a:pPr marL="0" indent="0">
              <a:buNone/>
            </a:pPr>
            <a:r>
              <a:rPr lang="en-GB" dirty="0"/>
              <a:t>You could consider:</a:t>
            </a:r>
          </a:p>
          <a:p>
            <a:pPr>
              <a:buFontTx/>
              <a:buChar char="-"/>
            </a:pPr>
            <a:r>
              <a:rPr lang="en-GB" dirty="0"/>
              <a:t>Legitimate and illegitimate bloodshed</a:t>
            </a:r>
          </a:p>
          <a:p>
            <a:pPr>
              <a:buFontTx/>
              <a:buChar char="-"/>
            </a:pPr>
            <a:r>
              <a:rPr lang="en-GB" dirty="0"/>
              <a:t>Killing on the battlefield and cold-blooded murder</a:t>
            </a:r>
          </a:p>
          <a:p>
            <a:pPr>
              <a:buFontTx/>
              <a:buChar char="-"/>
            </a:pPr>
            <a:r>
              <a:rPr lang="en-GB" dirty="0"/>
              <a:t>Killing an armed soldier and a sleeping elderly many</a:t>
            </a:r>
          </a:p>
          <a:p>
            <a:pPr>
              <a:buFontTx/>
              <a:buChar char="-"/>
            </a:pPr>
            <a:r>
              <a:rPr lang="en-GB" dirty="0"/>
              <a:t>Fighting to protect one’s country and murdering for personal gain</a:t>
            </a:r>
          </a:p>
        </p:txBody>
      </p:sp>
    </p:spTree>
    <p:extLst>
      <p:ext uri="{BB962C8B-B14F-4D97-AF65-F5344CB8AC3E}">
        <p14:creationId xmlns:p14="http://schemas.microsoft.com/office/powerpoint/2010/main" val="2560770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04D0F-8B8D-A69C-191D-63D04ACE06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4471C0-535F-F726-8923-0031A3721042}"/>
              </a:ext>
            </a:extLst>
          </p:cNvPr>
          <p:cNvSpPr>
            <a:spLocks noGrp="1"/>
          </p:cNvSpPr>
          <p:nvPr>
            <p:ph type="title"/>
          </p:nvPr>
        </p:nvSpPr>
        <p:spPr>
          <a:xfrm>
            <a:off x="838200" y="365125"/>
            <a:ext cx="10515600" cy="911225"/>
          </a:xfrm>
        </p:spPr>
        <p:txBody>
          <a:bodyPr/>
          <a:lstStyle/>
          <a:p>
            <a:r>
              <a:rPr lang="en-GB" b="1" dirty="0"/>
              <a:t>New vocabulary: ambiguous</a:t>
            </a:r>
          </a:p>
        </p:txBody>
      </p:sp>
      <p:graphicFrame>
        <p:nvGraphicFramePr>
          <p:cNvPr id="8" name="Table 7">
            <a:extLst>
              <a:ext uri="{FF2B5EF4-FFF2-40B4-BE49-F238E27FC236}">
                <a16:creationId xmlns:a16="http://schemas.microsoft.com/office/drawing/2014/main" id="{976824EE-94A1-80CE-F59A-3398C3955515}"/>
              </a:ext>
            </a:extLst>
          </p:cNvPr>
          <p:cNvGraphicFramePr>
            <a:graphicFrameLocks noGrp="1"/>
          </p:cNvGraphicFramePr>
          <p:nvPr>
            <p:extLst>
              <p:ext uri="{D42A27DB-BD31-4B8C-83A1-F6EECF244321}">
                <p14:modId xmlns:p14="http://schemas.microsoft.com/office/powerpoint/2010/main" val="1609817889"/>
              </p:ext>
            </p:extLst>
          </p:nvPr>
        </p:nvGraphicFramePr>
        <p:xfrm>
          <a:off x="838199" y="1276350"/>
          <a:ext cx="10515600" cy="5216526"/>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608263">
                <a:tc>
                  <a:txBody>
                    <a:bodyPr/>
                    <a:lstStyle/>
                    <a:p>
                      <a:r>
                        <a:rPr lang="en-GB" b="1" dirty="0">
                          <a:solidFill>
                            <a:schemeClr val="tx1"/>
                          </a:solidFill>
                        </a:rPr>
                        <a:t>Definition: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Morphology:</a:t>
                      </a:r>
                    </a:p>
                    <a:p>
                      <a:endParaRPr lang="en-GB" b="1" dirty="0">
                        <a:solidFill>
                          <a:schemeClr val="tx1"/>
                        </a:solidFill>
                      </a:endParaRPr>
                    </a:p>
                    <a:p>
                      <a:r>
                        <a:rPr lang="en-GB" b="0" dirty="0">
                          <a:solidFill>
                            <a:schemeClr val="tx1"/>
                          </a:solidFill>
                        </a:rPr>
                        <a:t>Prefix: </a:t>
                      </a:r>
                      <a:r>
                        <a:rPr lang="en-GB" b="0" dirty="0" err="1">
                          <a:solidFill>
                            <a:schemeClr val="tx1"/>
                          </a:solidFill>
                        </a:rPr>
                        <a:t>ambi</a:t>
                      </a:r>
                      <a:r>
                        <a:rPr lang="en-GB" b="0" dirty="0">
                          <a:solidFill>
                            <a:schemeClr val="tx1"/>
                          </a:solidFill>
                        </a:rPr>
                        <a:t> = </a:t>
                      </a:r>
                    </a:p>
                    <a:p>
                      <a:endParaRPr lang="en-GB" b="0" dirty="0">
                        <a:solidFill>
                          <a:schemeClr val="tx1"/>
                        </a:solidFill>
                      </a:endParaRPr>
                    </a:p>
                    <a:p>
                      <a:r>
                        <a:rPr lang="en-GB" b="0" dirty="0">
                          <a:solidFill>
                            <a:schemeClr val="tx1"/>
                          </a:solidFill>
                        </a:rPr>
                        <a:t>e.g.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tx1"/>
                          </a:solidFill>
                        </a:rPr>
                        <a:t>Examples:</a:t>
                      </a:r>
                      <a:endParaRPr lang="en-GB" dirty="0">
                        <a:solidFill>
                          <a:schemeClr val="tx1"/>
                        </a:solidFill>
                      </a:endParaRP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Non-examples: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3960769960"/>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A1CAA-3E71-3FF9-CB0F-EEDAEA8F45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94B34A-2896-4949-C929-C853FBA9DE4E}"/>
              </a:ext>
            </a:extLst>
          </p:cNvPr>
          <p:cNvSpPr>
            <a:spLocks noGrp="1"/>
          </p:cNvSpPr>
          <p:nvPr>
            <p:ph type="title"/>
          </p:nvPr>
        </p:nvSpPr>
        <p:spPr>
          <a:xfrm>
            <a:off x="838200" y="365125"/>
            <a:ext cx="10515600" cy="911225"/>
          </a:xfrm>
        </p:spPr>
        <p:txBody>
          <a:bodyPr/>
          <a:lstStyle/>
          <a:p>
            <a:r>
              <a:rPr lang="en-GB" b="1" dirty="0"/>
              <a:t>New vocabulary: euphemism</a:t>
            </a:r>
          </a:p>
        </p:txBody>
      </p:sp>
      <p:graphicFrame>
        <p:nvGraphicFramePr>
          <p:cNvPr id="8" name="Table 7">
            <a:extLst>
              <a:ext uri="{FF2B5EF4-FFF2-40B4-BE49-F238E27FC236}">
                <a16:creationId xmlns:a16="http://schemas.microsoft.com/office/drawing/2014/main" id="{E4AE4588-E9EB-2C68-E25A-162DC6223BBF}"/>
              </a:ext>
            </a:extLst>
          </p:cNvPr>
          <p:cNvGraphicFramePr>
            <a:graphicFrameLocks noGrp="1"/>
          </p:cNvGraphicFramePr>
          <p:nvPr>
            <p:extLst>
              <p:ext uri="{D42A27DB-BD31-4B8C-83A1-F6EECF244321}">
                <p14:modId xmlns:p14="http://schemas.microsoft.com/office/powerpoint/2010/main" val="1469222352"/>
              </p:ext>
            </p:extLst>
          </p:nvPr>
        </p:nvGraphicFramePr>
        <p:xfrm>
          <a:off x="838199" y="1276350"/>
          <a:ext cx="10515600" cy="5216526"/>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608263">
                <a:tc>
                  <a:txBody>
                    <a:bodyPr/>
                    <a:lstStyle/>
                    <a:p>
                      <a:r>
                        <a:rPr lang="en-GB" b="1" dirty="0">
                          <a:solidFill>
                            <a:schemeClr val="accent6"/>
                          </a:solidFill>
                        </a:rPr>
                        <a:t>Definition: </a:t>
                      </a:r>
                    </a:p>
                    <a:p>
                      <a:r>
                        <a:rPr lang="en-GB" b="0" dirty="0">
                          <a:solidFill>
                            <a:schemeClr val="accent6"/>
                          </a:solidFill>
                        </a:rPr>
                        <a:t>Having more than one interpretation.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Morphology:</a:t>
                      </a:r>
                    </a:p>
                    <a:p>
                      <a:endParaRPr lang="en-GB" b="1" dirty="0">
                        <a:solidFill>
                          <a:schemeClr val="accent6"/>
                        </a:solidFill>
                      </a:endParaRPr>
                    </a:p>
                    <a:p>
                      <a:r>
                        <a:rPr lang="en-GB" b="0" dirty="0">
                          <a:solidFill>
                            <a:schemeClr val="accent6"/>
                          </a:solidFill>
                        </a:rPr>
                        <a:t>Prefix: </a:t>
                      </a:r>
                      <a:r>
                        <a:rPr lang="en-GB" b="0" dirty="0" err="1">
                          <a:solidFill>
                            <a:schemeClr val="accent6"/>
                          </a:solidFill>
                        </a:rPr>
                        <a:t>ambi</a:t>
                      </a:r>
                      <a:r>
                        <a:rPr lang="en-GB" b="0" dirty="0">
                          <a:solidFill>
                            <a:schemeClr val="accent6"/>
                          </a:solidFill>
                        </a:rPr>
                        <a:t> = both</a:t>
                      </a:r>
                    </a:p>
                    <a:p>
                      <a:endParaRPr lang="en-GB" b="0" dirty="0">
                        <a:solidFill>
                          <a:schemeClr val="accent6"/>
                        </a:solidFill>
                      </a:endParaRPr>
                    </a:p>
                    <a:p>
                      <a:r>
                        <a:rPr lang="en-GB" b="0" dirty="0">
                          <a:solidFill>
                            <a:schemeClr val="accent6"/>
                          </a:solidFill>
                        </a:rPr>
                        <a:t>e.g. ambidextrous, ambivalent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accent6"/>
                          </a:solidFill>
                        </a:rPr>
                        <a:t>Examples:</a:t>
                      </a:r>
                    </a:p>
                    <a:p>
                      <a:r>
                        <a:rPr lang="en-GB" i="1" dirty="0">
                          <a:solidFill>
                            <a:schemeClr val="accent6"/>
                          </a:solidFill>
                        </a:rPr>
                        <a:t>Macbeth</a:t>
                      </a:r>
                      <a:r>
                        <a:rPr lang="en-GB" dirty="0">
                          <a:solidFill>
                            <a:schemeClr val="accent6"/>
                          </a:solidFill>
                        </a:rPr>
                        <a:t> (1606): The Witches’ gender is ambiguous because they appear to be female but also have beards. </a:t>
                      </a:r>
                    </a:p>
                    <a:p>
                      <a:endParaRPr lang="en-GB" dirty="0">
                        <a:solidFill>
                          <a:schemeClr val="accent6"/>
                        </a:solidFill>
                      </a:endParaRPr>
                    </a:p>
                    <a:p>
                      <a:r>
                        <a:rPr lang="en-GB" i="1" dirty="0">
                          <a:solidFill>
                            <a:schemeClr val="accent6"/>
                          </a:solidFill>
                        </a:rPr>
                        <a:t>An Inspector Calls </a:t>
                      </a:r>
                      <a:r>
                        <a:rPr lang="en-GB" dirty="0">
                          <a:solidFill>
                            <a:schemeClr val="accent6"/>
                          </a:solidFill>
                        </a:rPr>
                        <a:t>(1946): Inspector Goole’s identity is ambiguous: is he a ghost or a personification of justice?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Non-examples:</a:t>
                      </a:r>
                    </a:p>
                    <a:p>
                      <a:r>
                        <a:rPr lang="en-GB" i="1" dirty="0">
                          <a:solidFill>
                            <a:schemeClr val="accent6"/>
                          </a:solidFill>
                        </a:rPr>
                        <a:t>A Christmas Carol</a:t>
                      </a:r>
                      <a:r>
                        <a:rPr lang="en-GB" dirty="0">
                          <a:solidFill>
                            <a:schemeClr val="accent6"/>
                          </a:solidFill>
                        </a:rPr>
                        <a:t> (1843): Scrooge’s transformation is not ambiguous: he is more benevolent at the end of the novella. </a:t>
                      </a:r>
                    </a:p>
                    <a:p>
                      <a:endParaRPr lang="en-GB" dirty="0">
                        <a:solidFill>
                          <a:schemeClr val="accent6"/>
                        </a:solidFill>
                      </a:endParaRPr>
                    </a:p>
                    <a:p>
                      <a:r>
                        <a:rPr lang="en-GB" i="1" dirty="0">
                          <a:solidFill>
                            <a:schemeClr val="accent6"/>
                          </a:solidFill>
                        </a:rPr>
                        <a:t>Dr Jekyll and Mr Hyde </a:t>
                      </a:r>
                      <a:r>
                        <a:rPr lang="en-GB" dirty="0">
                          <a:solidFill>
                            <a:schemeClr val="accent6"/>
                          </a:solidFill>
                        </a:rPr>
                        <a:t>(1886): It is clear that Hyde is completely evil. </a:t>
                      </a:r>
                      <a:endParaRPr lang="en-GB" b="1" dirty="0">
                        <a:solidFill>
                          <a:schemeClr val="accent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471715028"/>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12171-E595-61F9-5284-89C1F5620A21}"/>
              </a:ext>
            </a:extLst>
          </p:cNvPr>
          <p:cNvSpPr>
            <a:spLocks noGrp="1"/>
          </p:cNvSpPr>
          <p:nvPr>
            <p:ph type="title"/>
          </p:nvPr>
        </p:nvSpPr>
        <p:spPr/>
        <p:txBody>
          <a:bodyPr/>
          <a:lstStyle/>
          <a:p>
            <a:r>
              <a:rPr lang="en-GB" b="1" dirty="0"/>
              <a:t>Reading the Scene</a:t>
            </a:r>
          </a:p>
        </p:txBody>
      </p:sp>
      <p:sp>
        <p:nvSpPr>
          <p:cNvPr id="3" name="Content Placeholder 2">
            <a:extLst>
              <a:ext uri="{FF2B5EF4-FFF2-40B4-BE49-F238E27FC236}">
                <a16:creationId xmlns:a16="http://schemas.microsoft.com/office/drawing/2014/main" id="{3F07DEF3-73EC-5648-AE4B-7F6378CF5658}"/>
              </a:ext>
            </a:extLst>
          </p:cNvPr>
          <p:cNvSpPr>
            <a:spLocks noGrp="1"/>
          </p:cNvSpPr>
          <p:nvPr>
            <p:ph idx="1"/>
          </p:nvPr>
        </p:nvSpPr>
        <p:spPr/>
        <p:txBody>
          <a:bodyPr/>
          <a:lstStyle/>
          <a:p>
            <a:r>
              <a:rPr lang="en-GB" dirty="0"/>
              <a:t>Read the scene and watch the clip from the Rupert Goold production (2010) (available on YouTube – search ‘Macbeth Act 2 Scene 2 Rupert Goold’).</a:t>
            </a:r>
          </a:p>
        </p:txBody>
      </p:sp>
    </p:spTree>
    <p:extLst>
      <p:ext uri="{BB962C8B-B14F-4D97-AF65-F5344CB8AC3E}">
        <p14:creationId xmlns:p14="http://schemas.microsoft.com/office/powerpoint/2010/main" val="3704406756"/>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2B794-D0D6-BAA1-46B9-B0668F54192F}"/>
              </a:ext>
            </a:extLst>
          </p:cNvPr>
          <p:cNvSpPr>
            <a:spLocks noGrp="1"/>
          </p:cNvSpPr>
          <p:nvPr>
            <p:ph type="title"/>
          </p:nvPr>
        </p:nvSpPr>
        <p:spPr/>
        <p:txBody>
          <a:bodyPr/>
          <a:lstStyle/>
          <a:p>
            <a:r>
              <a:rPr lang="en-GB" b="1" dirty="0"/>
              <a:t>Free Writing </a:t>
            </a:r>
          </a:p>
        </p:txBody>
      </p:sp>
      <p:sp>
        <p:nvSpPr>
          <p:cNvPr id="3" name="Content Placeholder 2">
            <a:extLst>
              <a:ext uri="{FF2B5EF4-FFF2-40B4-BE49-F238E27FC236}">
                <a16:creationId xmlns:a16="http://schemas.microsoft.com/office/drawing/2014/main" id="{CA276B2F-412A-823E-0578-93DAC2D9D68C}"/>
              </a:ext>
            </a:extLst>
          </p:cNvPr>
          <p:cNvSpPr>
            <a:spLocks noGrp="1"/>
          </p:cNvSpPr>
          <p:nvPr>
            <p:ph idx="1"/>
          </p:nvPr>
        </p:nvSpPr>
        <p:spPr/>
        <p:txBody>
          <a:bodyPr/>
          <a:lstStyle/>
          <a:p>
            <a:pPr marL="0" indent="0">
              <a:buNone/>
            </a:pPr>
            <a:r>
              <a:rPr lang="en-GB" b="1" dirty="0"/>
              <a:t>How does Shakespeare present Lady Macbeth?</a:t>
            </a:r>
          </a:p>
          <a:p>
            <a:r>
              <a:rPr lang="en-GB" dirty="0"/>
              <a:t>5 minutes</a:t>
            </a:r>
          </a:p>
          <a:p>
            <a:r>
              <a:rPr lang="en-GB" dirty="0"/>
              <a:t>No paragraph structure for this task</a:t>
            </a:r>
            <a:r>
              <a:rPr lang="en-GB" b="1" dirty="0"/>
              <a:t> </a:t>
            </a:r>
            <a:r>
              <a:rPr lang="en-GB" dirty="0"/>
              <a:t>– put your ideas down in your own words. This is about you building confidence and finding your critical voice. </a:t>
            </a:r>
          </a:p>
          <a:p>
            <a:endParaRPr lang="en-GB" dirty="0"/>
          </a:p>
          <a:p>
            <a:pPr marL="0" indent="0">
              <a:buNone/>
            </a:pPr>
            <a:r>
              <a:rPr lang="en-GB" b="1" dirty="0"/>
              <a:t>Now highlight your best three ideas. Be prepared to share with the class. </a:t>
            </a:r>
          </a:p>
        </p:txBody>
      </p:sp>
    </p:spTree>
    <p:extLst>
      <p:ext uri="{BB962C8B-B14F-4D97-AF65-F5344CB8AC3E}">
        <p14:creationId xmlns:p14="http://schemas.microsoft.com/office/powerpoint/2010/main" val="3348343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BB94C6-D6AE-BD45-4930-6D7DC0286E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7E9307-3791-386E-855E-52A95AB8925E}"/>
              </a:ext>
            </a:extLst>
          </p:cNvPr>
          <p:cNvSpPr>
            <a:spLocks noGrp="1"/>
          </p:cNvSpPr>
          <p:nvPr>
            <p:ph type="title"/>
          </p:nvPr>
        </p:nvSpPr>
        <p:spPr>
          <a:xfrm>
            <a:off x="161924" y="184150"/>
            <a:ext cx="9324975" cy="720725"/>
          </a:xfrm>
        </p:spPr>
        <p:txBody>
          <a:bodyPr>
            <a:normAutofit/>
          </a:bodyPr>
          <a:lstStyle/>
          <a:p>
            <a:r>
              <a:rPr lang="en-GB" b="1" dirty="0"/>
              <a:t>S-T-R-E-T-C-H: Triplet discussion</a:t>
            </a:r>
          </a:p>
        </p:txBody>
      </p:sp>
      <p:graphicFrame>
        <p:nvGraphicFramePr>
          <p:cNvPr id="7" name="Table 6">
            <a:extLst>
              <a:ext uri="{FF2B5EF4-FFF2-40B4-BE49-F238E27FC236}">
                <a16:creationId xmlns:a16="http://schemas.microsoft.com/office/drawing/2014/main" id="{5BCAAD70-EE46-E52E-92FA-6D65A29BAD70}"/>
              </a:ext>
            </a:extLst>
          </p:cNvPr>
          <p:cNvGraphicFramePr>
            <a:graphicFrameLocks noGrp="1"/>
          </p:cNvGraphicFramePr>
          <p:nvPr>
            <p:extLst>
              <p:ext uri="{D42A27DB-BD31-4B8C-83A1-F6EECF244321}">
                <p14:modId xmlns:p14="http://schemas.microsoft.com/office/powerpoint/2010/main" val="3847157304"/>
              </p:ext>
            </p:extLst>
          </p:nvPr>
        </p:nvGraphicFramePr>
        <p:xfrm>
          <a:off x="260349" y="904874"/>
          <a:ext cx="11598276" cy="5676902"/>
        </p:xfrm>
        <a:graphic>
          <a:graphicData uri="http://schemas.openxmlformats.org/drawingml/2006/table">
            <a:tbl>
              <a:tblPr firstRow="1" bandRow="1">
                <a:tableStyleId>{5C22544A-7EE6-4342-B048-85BDC9FD1C3A}</a:tableStyleId>
              </a:tblPr>
              <a:tblGrid>
                <a:gridCol w="5799138">
                  <a:extLst>
                    <a:ext uri="{9D8B030D-6E8A-4147-A177-3AD203B41FA5}">
                      <a16:colId xmlns:a16="http://schemas.microsoft.com/office/drawing/2014/main" val="1736133276"/>
                    </a:ext>
                  </a:extLst>
                </a:gridCol>
                <a:gridCol w="5799138">
                  <a:extLst>
                    <a:ext uri="{9D8B030D-6E8A-4147-A177-3AD203B41FA5}">
                      <a16:colId xmlns:a16="http://schemas.microsoft.com/office/drawing/2014/main" val="242576912"/>
                    </a:ext>
                  </a:extLst>
                </a:gridCol>
              </a:tblGrid>
              <a:tr h="2838451">
                <a:tc>
                  <a:txBody>
                    <a:bodyPr/>
                    <a:lstStyle/>
                    <a:p>
                      <a:pPr marL="0" indent="0">
                        <a:buNone/>
                      </a:pPr>
                      <a:r>
                        <a:rPr lang="en-GB" sz="2000" b="0" dirty="0">
                          <a:solidFill>
                            <a:schemeClr val="tx1"/>
                          </a:solidFill>
                        </a:rPr>
                        <a:t>Until now, we have considered how Shakespeare emphasises Lady Macbeth’s unconventional dominance in her marriage. However, in this scene, Shakespeare starts to introduce cracks in her indomitable façade. </a:t>
                      </a:r>
                    </a:p>
                    <a:p>
                      <a:pPr marL="0" indent="0">
                        <a:buNone/>
                      </a:pPr>
                      <a:endParaRPr lang="en-GB" sz="2000" dirty="0">
                        <a:solidFill>
                          <a:schemeClr val="tx1"/>
                        </a:solidFill>
                      </a:endParaRPr>
                    </a:p>
                    <a:p>
                      <a:pPr marL="0" indent="0">
                        <a:buNone/>
                      </a:pPr>
                      <a:r>
                        <a:rPr lang="en-GB" sz="2000" dirty="0">
                          <a:solidFill>
                            <a:schemeClr val="tx1"/>
                          </a:solidFill>
                        </a:rPr>
                        <a:t>‘Shakespeare </a:t>
                      </a:r>
                      <a:r>
                        <a:rPr lang="en-GB" sz="2000" dirty="0" err="1">
                          <a:solidFill>
                            <a:schemeClr val="tx1"/>
                          </a:solidFill>
                        </a:rPr>
                        <a:t>dramatises</a:t>
                      </a:r>
                      <a:r>
                        <a:rPr lang="en-GB" sz="2000" dirty="0">
                          <a:solidFill>
                            <a:schemeClr val="tx1"/>
                          </a:solidFill>
                        </a:rPr>
                        <a:t> the weaknesses in Lady Macbeth’s character.’ How far do you agree? </a:t>
                      </a:r>
                      <a:endParaRPr lang="en-GB" sz="20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A: Argue that Lady Macbeth has some weaknesses in this scene.</a:t>
                      </a:r>
                      <a:endParaRPr lang="en-GB" sz="2000" b="0" dirty="0">
                        <a:solidFill>
                          <a:schemeClr val="tx1"/>
                        </a:solidFill>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It could be argued that…</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Evidence of this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reason for my answer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This is shown when…</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8333442"/>
                  </a:ext>
                </a:extLst>
              </a:tr>
              <a:tr h="28384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B: Argue that Lady Macbeth maintains her strength in this scene. </a:t>
                      </a:r>
                      <a:endParaRPr lang="en-GB" sz="2000" b="0" dirty="0">
                        <a:solidFill>
                          <a:schemeClr val="tx1"/>
                        </a:solidFill>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However, it could also be argued that…</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Evidence of this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reason for my answer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This is shown when…</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b="1" dirty="0">
                          <a:solidFill>
                            <a:schemeClr val="tx1"/>
                          </a:solidFill>
                        </a:rPr>
                        <a:t>Student C: Summarise the discussion</a:t>
                      </a:r>
                    </a:p>
                    <a:p>
                      <a:pPr marL="342900" indent="-342900">
                        <a:buFontTx/>
                        <a:buChar char="-"/>
                      </a:pPr>
                      <a:r>
                        <a:rPr lang="en-GB" sz="2000" b="0" dirty="0">
                          <a:solidFill>
                            <a:schemeClr val="tx1"/>
                          </a:solidFill>
                        </a:rPr>
                        <a:t>On the one hand, it could be argued that… because… However, on the other hand, it could be suggested that… because…</a:t>
                      </a:r>
                    </a:p>
                    <a:p>
                      <a:pPr marL="342900" indent="-342900">
                        <a:buFontTx/>
                        <a:buChar char="-"/>
                      </a:pPr>
                      <a:r>
                        <a:rPr lang="en-GB" sz="2000" b="0" dirty="0">
                          <a:solidFill>
                            <a:schemeClr val="tx1"/>
                          </a:solidFill>
                        </a:rPr>
                        <a:t>Ultimately, the most convincing argument is that…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3497767"/>
                  </a:ext>
                </a:extLst>
              </a:tr>
            </a:tbl>
          </a:graphicData>
        </a:graphic>
      </p:graphicFrame>
    </p:spTree>
    <p:extLst>
      <p:ext uri="{BB962C8B-B14F-4D97-AF65-F5344CB8AC3E}">
        <p14:creationId xmlns:p14="http://schemas.microsoft.com/office/powerpoint/2010/main" val="3656778196"/>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9C3D36-EB7F-7724-E606-0DCAEDC351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EFE755-CDB3-E897-3754-5661D39550AF}"/>
              </a:ext>
            </a:extLst>
          </p:cNvPr>
          <p:cNvSpPr>
            <a:spLocks noGrp="1"/>
          </p:cNvSpPr>
          <p:nvPr>
            <p:ph type="title"/>
          </p:nvPr>
        </p:nvSpPr>
        <p:spPr>
          <a:xfrm>
            <a:off x="161925" y="184150"/>
            <a:ext cx="5467350" cy="720725"/>
          </a:xfrm>
        </p:spPr>
        <p:txBody>
          <a:bodyPr/>
          <a:lstStyle/>
          <a:p>
            <a:r>
              <a:rPr lang="en-GB" b="1" dirty="0"/>
              <a:t>Triplet discussion</a:t>
            </a:r>
          </a:p>
        </p:txBody>
      </p:sp>
      <p:sp>
        <p:nvSpPr>
          <p:cNvPr id="4" name="TextBox 3">
            <a:extLst>
              <a:ext uri="{FF2B5EF4-FFF2-40B4-BE49-F238E27FC236}">
                <a16:creationId xmlns:a16="http://schemas.microsoft.com/office/drawing/2014/main" id="{3A2458D8-EB4A-B5FE-6293-805E4F43CF31}"/>
              </a:ext>
            </a:extLst>
          </p:cNvPr>
          <p:cNvSpPr txBox="1"/>
          <p:nvPr/>
        </p:nvSpPr>
        <p:spPr>
          <a:xfrm>
            <a:off x="259556" y="904875"/>
            <a:ext cx="5836444" cy="5386090"/>
          </a:xfrm>
          <a:prstGeom prst="rect">
            <a:avLst/>
          </a:prstGeom>
          <a:noFill/>
        </p:spPr>
        <p:txBody>
          <a:bodyPr wrap="square">
            <a:spAutoFit/>
          </a:bodyPr>
          <a:lstStyle/>
          <a:p>
            <a:r>
              <a:rPr lang="en-GB" sz="2000" b="1" dirty="0"/>
              <a:t>Model answer: </a:t>
            </a:r>
          </a:p>
          <a:p>
            <a:r>
              <a:rPr lang="en-GB" dirty="0"/>
              <a:t>It could be argued that Lady Macbeth maintains her strength here, but it is more likely that Shakespeare employs this scene as an opportunity to </a:t>
            </a:r>
            <a:r>
              <a:rPr lang="en-GB" dirty="0" err="1"/>
              <a:t>dramatise</a:t>
            </a:r>
            <a:r>
              <a:rPr lang="en-GB" dirty="0"/>
              <a:t> her weaknesses. Lady Macbeth’s use of alcohol to bolster her courage (‘made me bold’) and her sensitivity to sounds (‘hark!’) reveal her underlying anxiety about the regicide. Lady Macbeth herself explains why she could not commit the murder: Duncan ‘resembled / [Her] father as he slept’. This emotional connection to a family member is surprising, given Lady Macbeth’s insistence that she would commit infanticide if she had sworn to do so. Finally, as Macbeth enters, Lady Macbeth calls ‘my husband’ for the first and only time in the play. Shakespeare might include this to reveal Lady Macbeth’s need for emotional support. Or, alternatively, perhaps Shakespeare is showing that this is the first time she sees him as the man she wants him to be: he durst do it, so now he is a man?</a:t>
            </a:r>
          </a:p>
        </p:txBody>
      </p:sp>
      <p:sp>
        <p:nvSpPr>
          <p:cNvPr id="5" name="Rectangle 4">
            <a:extLst>
              <a:ext uri="{FF2B5EF4-FFF2-40B4-BE49-F238E27FC236}">
                <a16:creationId xmlns:a16="http://schemas.microsoft.com/office/drawing/2014/main" id="{1F7CF6DE-3A88-3CB2-470D-D21B48CCBB9C}"/>
              </a:ext>
            </a:extLst>
          </p:cNvPr>
          <p:cNvSpPr/>
          <p:nvPr/>
        </p:nvSpPr>
        <p:spPr>
          <a:xfrm>
            <a:off x="6515100" y="304800"/>
            <a:ext cx="5467350" cy="63690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dirty="0"/>
              <a:t>Summarise the model answer in four bullet points:</a:t>
            </a:r>
          </a:p>
          <a:p>
            <a:endParaRPr lang="en-GB" dirty="0"/>
          </a:p>
          <a:p>
            <a:r>
              <a:rPr lang="en-GB" dirty="0"/>
              <a:t>1.</a:t>
            </a:r>
          </a:p>
          <a:p>
            <a:endParaRPr lang="en-GB" dirty="0"/>
          </a:p>
          <a:p>
            <a:endParaRPr lang="en-GB" dirty="0"/>
          </a:p>
          <a:p>
            <a:r>
              <a:rPr lang="en-GB" dirty="0"/>
              <a:t>2.</a:t>
            </a:r>
          </a:p>
          <a:p>
            <a:endParaRPr lang="en-GB" dirty="0"/>
          </a:p>
          <a:p>
            <a:endParaRPr lang="en-GB" dirty="0"/>
          </a:p>
          <a:p>
            <a:r>
              <a:rPr lang="en-GB" dirty="0"/>
              <a:t>3.</a:t>
            </a:r>
          </a:p>
          <a:p>
            <a:endParaRPr lang="en-GB" dirty="0"/>
          </a:p>
          <a:p>
            <a:endParaRPr lang="en-GB" dirty="0"/>
          </a:p>
          <a:p>
            <a:r>
              <a:rPr lang="en-GB" dirty="0"/>
              <a:t>4.</a:t>
            </a:r>
          </a:p>
          <a:p>
            <a:endParaRPr lang="en-GB" dirty="0"/>
          </a:p>
          <a:p>
            <a:endParaRPr lang="en-GB" dirty="0"/>
          </a:p>
          <a:p>
            <a:endParaRPr lang="en-GB" dirty="0"/>
          </a:p>
          <a:p>
            <a:r>
              <a:rPr lang="en-GB" dirty="0"/>
              <a:t>New vocabulary:</a:t>
            </a:r>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28945880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E4A028-41DB-19BF-5818-CC6EE538E5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64C4FB-4F7F-2998-6E2B-2A0E5915D359}"/>
              </a:ext>
            </a:extLst>
          </p:cNvPr>
          <p:cNvSpPr>
            <a:spLocks noGrp="1"/>
          </p:cNvSpPr>
          <p:nvPr>
            <p:ph type="title"/>
          </p:nvPr>
        </p:nvSpPr>
        <p:spPr>
          <a:xfrm>
            <a:off x="838200" y="365125"/>
            <a:ext cx="10515600" cy="911225"/>
          </a:xfrm>
        </p:spPr>
        <p:txBody>
          <a:bodyPr/>
          <a:lstStyle/>
          <a:p>
            <a:r>
              <a:rPr lang="en-GB" b="1" dirty="0"/>
              <a:t>New vocabulary: malevolent</a:t>
            </a:r>
          </a:p>
        </p:txBody>
      </p:sp>
      <p:graphicFrame>
        <p:nvGraphicFramePr>
          <p:cNvPr id="8" name="Table 7">
            <a:extLst>
              <a:ext uri="{FF2B5EF4-FFF2-40B4-BE49-F238E27FC236}">
                <a16:creationId xmlns:a16="http://schemas.microsoft.com/office/drawing/2014/main" id="{42C75C75-CED3-2CAA-B3B9-1B3C12289B68}"/>
              </a:ext>
            </a:extLst>
          </p:cNvPr>
          <p:cNvGraphicFramePr>
            <a:graphicFrameLocks noGrp="1"/>
          </p:cNvGraphicFramePr>
          <p:nvPr>
            <p:extLst>
              <p:ext uri="{D42A27DB-BD31-4B8C-83A1-F6EECF244321}">
                <p14:modId xmlns:p14="http://schemas.microsoft.com/office/powerpoint/2010/main" val="2973074349"/>
              </p:ext>
            </p:extLst>
          </p:nvPr>
        </p:nvGraphicFramePr>
        <p:xfrm>
          <a:off x="838199" y="1276350"/>
          <a:ext cx="10515600" cy="5216526"/>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608263">
                <a:tc>
                  <a:txBody>
                    <a:bodyPr/>
                    <a:lstStyle/>
                    <a:p>
                      <a:r>
                        <a:rPr lang="en-GB" dirty="0">
                          <a:solidFill>
                            <a:schemeClr val="accent6"/>
                          </a:solidFill>
                        </a:rPr>
                        <a:t>Definition:</a:t>
                      </a:r>
                    </a:p>
                    <a:p>
                      <a:r>
                        <a:rPr lang="en-GB" b="0" dirty="0">
                          <a:solidFill>
                            <a:schemeClr val="accent6"/>
                          </a:solidFill>
                        </a:rPr>
                        <a:t>An evil desire to cause harm to others.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accent6"/>
                          </a:solidFill>
                        </a:rPr>
                        <a:t>Morphology:</a:t>
                      </a:r>
                    </a:p>
                    <a:p>
                      <a:r>
                        <a:rPr lang="en-GB" b="0" dirty="0">
                          <a:solidFill>
                            <a:schemeClr val="accent6"/>
                          </a:solidFill>
                        </a:rPr>
                        <a:t>Prefix: mal = bad</a:t>
                      </a:r>
                    </a:p>
                    <a:p>
                      <a:endParaRPr lang="en-GB" b="0" dirty="0">
                        <a:solidFill>
                          <a:schemeClr val="accent6"/>
                        </a:solidFill>
                      </a:endParaRPr>
                    </a:p>
                    <a:p>
                      <a:r>
                        <a:rPr lang="en-GB" b="0" dirty="0">
                          <a:solidFill>
                            <a:schemeClr val="accent6"/>
                          </a:solidFill>
                        </a:rPr>
                        <a:t>e.g. malicious, malignant, malediction</a:t>
                      </a:r>
                    </a:p>
                    <a:p>
                      <a:endParaRPr lang="en-GB" b="0" dirty="0">
                        <a:solidFill>
                          <a:schemeClr val="accent6"/>
                        </a:solidFill>
                      </a:endParaRPr>
                    </a:p>
                    <a:p>
                      <a:r>
                        <a:rPr lang="en-GB" b="0" dirty="0">
                          <a:solidFill>
                            <a:schemeClr val="accent6"/>
                          </a:solidFill>
                        </a:rPr>
                        <a:t>Root word: vol = wishing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accent6"/>
                          </a:solidFill>
                        </a:rPr>
                        <a:t>Examples:</a:t>
                      </a:r>
                    </a:p>
                    <a:p>
                      <a:r>
                        <a:rPr lang="en-GB" i="1" dirty="0">
                          <a:solidFill>
                            <a:schemeClr val="accent6"/>
                          </a:solidFill>
                        </a:rPr>
                        <a:t>Dr Jekyll and Mr Hyde</a:t>
                      </a:r>
                      <a:r>
                        <a:rPr lang="en-GB" dirty="0">
                          <a:solidFill>
                            <a:schemeClr val="accent6"/>
                          </a:solidFill>
                        </a:rPr>
                        <a:t> (1886): Stevenson presents Hyde as malevolent when he murders Sir Danvers Carew. </a:t>
                      </a:r>
                    </a:p>
                    <a:p>
                      <a:endParaRPr lang="en-GB" dirty="0">
                        <a:solidFill>
                          <a:schemeClr val="accent6"/>
                        </a:solidFill>
                      </a:endParaRPr>
                    </a:p>
                    <a:p>
                      <a:r>
                        <a:rPr lang="en-GB" i="1" dirty="0">
                          <a:solidFill>
                            <a:schemeClr val="accent6"/>
                          </a:solidFill>
                        </a:rPr>
                        <a:t>Othello</a:t>
                      </a:r>
                      <a:r>
                        <a:rPr lang="en-GB" dirty="0">
                          <a:solidFill>
                            <a:schemeClr val="accent6"/>
                          </a:solidFill>
                        </a:rPr>
                        <a:t> (1603): Shakespeare evokes Iago’s malevolence when he poisons Othello’s marriage. </a:t>
                      </a:r>
                      <a:endParaRPr lang="en-GB" b="1" dirty="0">
                        <a:solidFill>
                          <a:schemeClr val="accent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Non-examples:</a:t>
                      </a:r>
                    </a:p>
                    <a:p>
                      <a:r>
                        <a:rPr lang="en-GB" i="1" dirty="0">
                          <a:solidFill>
                            <a:schemeClr val="accent6"/>
                          </a:solidFill>
                        </a:rPr>
                        <a:t>Of Mice and Men </a:t>
                      </a:r>
                      <a:r>
                        <a:rPr lang="en-GB" dirty="0">
                          <a:solidFill>
                            <a:schemeClr val="accent6"/>
                          </a:solidFill>
                        </a:rPr>
                        <a:t>(1937): Steinbeck does not present George’s murder of Lennie as malevolent, because he does this out of care for his friend. </a:t>
                      </a:r>
                    </a:p>
                    <a:p>
                      <a:endParaRPr lang="en-GB" dirty="0">
                        <a:solidFill>
                          <a:schemeClr val="accent6"/>
                        </a:solidFill>
                      </a:endParaRPr>
                    </a:p>
                    <a:p>
                      <a:r>
                        <a:rPr lang="en-GB" i="1" dirty="0">
                          <a:solidFill>
                            <a:schemeClr val="accent6"/>
                          </a:solidFill>
                        </a:rPr>
                        <a:t>A Christmas Carol</a:t>
                      </a:r>
                      <a:r>
                        <a:rPr lang="en-GB" dirty="0">
                          <a:solidFill>
                            <a:schemeClr val="accent6"/>
                          </a:solidFill>
                        </a:rPr>
                        <a:t> (1843): By the end of the novella, Dickens presents Scrooge as a benevolent and caring man. </a:t>
                      </a:r>
                      <a:endParaRPr lang="en-GB" b="1" dirty="0">
                        <a:solidFill>
                          <a:schemeClr val="accent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2292952134"/>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06D39-62B8-60BC-9E76-40252F1B1ECB}"/>
              </a:ext>
            </a:extLst>
          </p:cNvPr>
          <p:cNvSpPr>
            <a:spLocks noGrp="1"/>
          </p:cNvSpPr>
          <p:nvPr>
            <p:ph type="title"/>
          </p:nvPr>
        </p:nvSpPr>
        <p:spPr/>
        <p:txBody>
          <a:bodyPr>
            <a:normAutofit/>
          </a:bodyPr>
          <a:lstStyle/>
          <a:p>
            <a:r>
              <a:rPr lang="en-GB" b="1" dirty="0"/>
              <a:t>Consolidation: read-reduce-rehearse-remember </a:t>
            </a:r>
            <a:r>
              <a:rPr lang="en-GB" sz="1800" b="1" dirty="0"/>
              <a:t>(See Macbeth Teaching and Learning Video 3)</a:t>
            </a:r>
            <a:endParaRPr lang="en-GB" b="1" dirty="0"/>
          </a:p>
        </p:txBody>
      </p:sp>
      <p:sp>
        <p:nvSpPr>
          <p:cNvPr id="3" name="Content Placeholder 2">
            <a:extLst>
              <a:ext uri="{FF2B5EF4-FFF2-40B4-BE49-F238E27FC236}">
                <a16:creationId xmlns:a16="http://schemas.microsoft.com/office/drawing/2014/main" id="{EC5E4C0E-545B-9BC5-872D-60FD03BC379B}"/>
              </a:ext>
            </a:extLst>
          </p:cNvPr>
          <p:cNvSpPr>
            <a:spLocks noGrp="1"/>
          </p:cNvSpPr>
          <p:nvPr>
            <p:ph idx="1"/>
          </p:nvPr>
        </p:nvSpPr>
        <p:spPr/>
        <p:txBody>
          <a:bodyPr/>
          <a:lstStyle/>
          <a:p>
            <a:pPr marL="0" indent="0">
              <a:buNone/>
            </a:pPr>
            <a:r>
              <a:rPr lang="en-GB" dirty="0"/>
              <a:t>Key quotation: ‘I laid their daggers ready’</a:t>
            </a:r>
          </a:p>
          <a:p>
            <a:pPr marL="0" indent="0">
              <a:buNone/>
            </a:pPr>
            <a:endParaRPr lang="en-GB" dirty="0"/>
          </a:p>
          <a:p>
            <a:pPr marL="0" indent="0">
              <a:buNone/>
            </a:pPr>
            <a:r>
              <a:rPr lang="en-GB" dirty="0"/>
              <a:t>In Act One Scene Five, Lady Macbeth told her husband to ‘leave all the rest to me’. In this scene, it is clear that she has taken complete control. Her meticulous orchestration provides compelling evidence in the critical debate over Macbeth’s agency, positioning her not merely as an influence but as the primary engineer of Duncan’s assassination. Lady Macbeth does not commit the crime, but she has arranged every detail of it.</a:t>
            </a:r>
          </a:p>
        </p:txBody>
      </p:sp>
    </p:spTree>
    <p:extLst>
      <p:ext uri="{BB962C8B-B14F-4D97-AF65-F5344CB8AC3E}">
        <p14:creationId xmlns:p14="http://schemas.microsoft.com/office/powerpoint/2010/main" val="1382263781"/>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4A227C-EAA4-7C0C-8467-FA9FFEFF800C}"/>
              </a:ext>
            </a:extLst>
          </p:cNvPr>
          <p:cNvSpPr>
            <a:spLocks noGrp="1"/>
          </p:cNvSpPr>
          <p:nvPr>
            <p:ph type="title"/>
          </p:nvPr>
        </p:nvSpPr>
        <p:spPr/>
        <p:txBody>
          <a:bodyPr/>
          <a:lstStyle/>
          <a:p>
            <a:r>
              <a:rPr lang="en-GB" dirty="0"/>
              <a:t>Act 2 Scene 2 (lines 15 to end)</a:t>
            </a:r>
          </a:p>
        </p:txBody>
      </p:sp>
      <p:sp>
        <p:nvSpPr>
          <p:cNvPr id="3" name="Content Placeholder 2">
            <a:extLst>
              <a:ext uri="{FF2B5EF4-FFF2-40B4-BE49-F238E27FC236}">
                <a16:creationId xmlns:a16="http://schemas.microsoft.com/office/drawing/2014/main" id="{78C55814-94DC-DCE6-DDF8-C61A13C347D7}"/>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17763112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5E352-6120-A62E-0FB4-60EDA189074C}"/>
              </a:ext>
            </a:extLst>
          </p:cNvPr>
          <p:cNvSpPr>
            <a:spLocks noGrp="1"/>
          </p:cNvSpPr>
          <p:nvPr>
            <p:ph type="title"/>
          </p:nvPr>
        </p:nvSpPr>
        <p:spPr/>
        <p:txBody>
          <a:bodyPr/>
          <a:lstStyle/>
          <a:p>
            <a:r>
              <a:rPr lang="en-GB" b="1" dirty="0"/>
              <a:t>Knowledge Retrieval: whiteboards ready</a:t>
            </a:r>
          </a:p>
        </p:txBody>
      </p:sp>
      <p:sp>
        <p:nvSpPr>
          <p:cNvPr id="3" name="Content Placeholder 2">
            <a:extLst>
              <a:ext uri="{FF2B5EF4-FFF2-40B4-BE49-F238E27FC236}">
                <a16:creationId xmlns:a16="http://schemas.microsoft.com/office/drawing/2014/main" id="{3999FB4B-BF8A-84AB-2A47-16FE28C4A437}"/>
              </a:ext>
            </a:extLst>
          </p:cNvPr>
          <p:cNvSpPr>
            <a:spLocks noGrp="1"/>
          </p:cNvSpPr>
          <p:nvPr>
            <p:ph idx="1"/>
          </p:nvPr>
        </p:nvSpPr>
        <p:spPr/>
        <p:txBody>
          <a:bodyPr/>
          <a:lstStyle/>
          <a:p>
            <a:pPr marL="514350" indent="-514350">
              <a:buAutoNum type="arabicPeriod"/>
            </a:pPr>
            <a:r>
              <a:rPr lang="en-GB" dirty="0"/>
              <a:t>The Divine Right of Kings is the belief that…? </a:t>
            </a:r>
          </a:p>
          <a:p>
            <a:pPr marL="514350" indent="-514350">
              <a:buAutoNum type="arabicPeriod"/>
            </a:pPr>
            <a:endParaRPr lang="en-GB" dirty="0"/>
          </a:p>
          <a:p>
            <a:pPr marL="514350" indent="-514350">
              <a:buAutoNum type="alphaLcParenBoth"/>
            </a:pPr>
            <a:r>
              <a:rPr lang="en-GB" dirty="0"/>
              <a:t>The monarch should be chosen by the people. </a:t>
            </a:r>
          </a:p>
          <a:p>
            <a:pPr marL="514350" indent="-514350">
              <a:buAutoNum type="alphaLcParenBoth"/>
            </a:pPr>
            <a:r>
              <a:rPr lang="en-GB" dirty="0"/>
              <a:t>There is a connection between church and state. </a:t>
            </a:r>
          </a:p>
          <a:p>
            <a:pPr marL="514350" indent="-514350">
              <a:buAutoNum type="alphaLcParenBoth"/>
            </a:pPr>
            <a:r>
              <a:rPr lang="en-GB" dirty="0"/>
              <a:t>The monarch receives their power from God. </a:t>
            </a:r>
          </a:p>
          <a:p>
            <a:pPr marL="514350" indent="-514350">
              <a:buAutoNum type="alphaLcParenBoth"/>
            </a:pPr>
            <a:r>
              <a:rPr lang="en-GB" dirty="0"/>
              <a:t>The monarch’s oldest child should inherit the throne.</a:t>
            </a:r>
          </a:p>
        </p:txBody>
      </p:sp>
    </p:spTree>
    <p:extLst>
      <p:ext uri="{BB962C8B-B14F-4D97-AF65-F5344CB8AC3E}">
        <p14:creationId xmlns:p14="http://schemas.microsoft.com/office/powerpoint/2010/main" val="3917295350"/>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AB649-9538-656E-F706-0624691B17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504A6D-CB25-3284-ED2B-23AFAA355257}"/>
              </a:ext>
            </a:extLst>
          </p:cNvPr>
          <p:cNvSpPr>
            <a:spLocks noGrp="1"/>
          </p:cNvSpPr>
          <p:nvPr>
            <p:ph type="title"/>
          </p:nvPr>
        </p:nvSpPr>
        <p:spPr/>
        <p:txBody>
          <a:bodyPr/>
          <a:lstStyle/>
          <a:p>
            <a:r>
              <a:rPr lang="en-GB" b="1" dirty="0"/>
              <a:t>Knowledge Retrieval: whiteboards ready</a:t>
            </a:r>
          </a:p>
        </p:txBody>
      </p:sp>
      <p:sp>
        <p:nvSpPr>
          <p:cNvPr id="3" name="Content Placeholder 2">
            <a:extLst>
              <a:ext uri="{FF2B5EF4-FFF2-40B4-BE49-F238E27FC236}">
                <a16:creationId xmlns:a16="http://schemas.microsoft.com/office/drawing/2014/main" id="{5F24887B-3E1A-0BA2-418A-F7D5711CFC00}"/>
              </a:ext>
            </a:extLst>
          </p:cNvPr>
          <p:cNvSpPr>
            <a:spLocks noGrp="1"/>
          </p:cNvSpPr>
          <p:nvPr>
            <p:ph idx="1"/>
          </p:nvPr>
        </p:nvSpPr>
        <p:spPr/>
        <p:txBody>
          <a:bodyPr/>
          <a:lstStyle/>
          <a:p>
            <a:pPr marL="514350" indent="-514350">
              <a:buAutoNum type="arabicPeriod"/>
            </a:pPr>
            <a:r>
              <a:rPr lang="en-GB" dirty="0"/>
              <a:t>The Divine Right of Kings is the belief that…? </a:t>
            </a:r>
          </a:p>
          <a:p>
            <a:pPr marL="514350" indent="-514350">
              <a:buAutoNum type="arabicPeriod"/>
            </a:pPr>
            <a:endParaRPr lang="en-GB" dirty="0"/>
          </a:p>
          <a:p>
            <a:pPr marL="514350" indent="-514350">
              <a:buAutoNum type="alphaLcParenBoth"/>
            </a:pPr>
            <a:r>
              <a:rPr lang="en-GB" dirty="0"/>
              <a:t>The monarch should be chosen by the people. </a:t>
            </a:r>
          </a:p>
          <a:p>
            <a:pPr marL="514350" indent="-514350">
              <a:buAutoNum type="alphaLcParenBoth"/>
            </a:pPr>
            <a:r>
              <a:rPr lang="en-GB" dirty="0"/>
              <a:t>There is a connection between church and state. </a:t>
            </a:r>
          </a:p>
          <a:p>
            <a:pPr marL="514350" indent="-514350">
              <a:buAutoNum type="alphaLcParenBoth"/>
            </a:pPr>
            <a:r>
              <a:rPr lang="en-GB" dirty="0">
                <a:solidFill>
                  <a:schemeClr val="accent6"/>
                </a:solidFill>
              </a:rPr>
              <a:t>The monarch receives their power from God. </a:t>
            </a:r>
          </a:p>
          <a:p>
            <a:pPr marL="514350" indent="-514350">
              <a:buAutoNum type="alphaLcParenBoth"/>
            </a:pPr>
            <a:r>
              <a:rPr lang="en-GB" dirty="0"/>
              <a:t>The monarch’s oldest child should inherit the throne.</a:t>
            </a:r>
          </a:p>
        </p:txBody>
      </p:sp>
    </p:spTree>
    <p:extLst>
      <p:ext uri="{BB962C8B-B14F-4D97-AF65-F5344CB8AC3E}">
        <p14:creationId xmlns:p14="http://schemas.microsoft.com/office/powerpoint/2010/main" val="2801323612"/>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BB84B1-671E-DF41-9A61-A2A0BD0E24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49F9B2-0451-E00F-FF79-73D27273705E}"/>
              </a:ext>
            </a:extLst>
          </p:cNvPr>
          <p:cNvSpPr>
            <a:spLocks noGrp="1"/>
          </p:cNvSpPr>
          <p:nvPr>
            <p:ph type="title"/>
          </p:nvPr>
        </p:nvSpPr>
        <p:spPr/>
        <p:txBody>
          <a:bodyPr/>
          <a:lstStyle/>
          <a:p>
            <a:r>
              <a:rPr lang="en-GB" b="1" dirty="0"/>
              <a:t>Knowledge Retrieval: whiteboards ready</a:t>
            </a:r>
          </a:p>
        </p:txBody>
      </p:sp>
      <p:sp>
        <p:nvSpPr>
          <p:cNvPr id="3" name="Content Placeholder 2">
            <a:extLst>
              <a:ext uri="{FF2B5EF4-FFF2-40B4-BE49-F238E27FC236}">
                <a16:creationId xmlns:a16="http://schemas.microsoft.com/office/drawing/2014/main" id="{2FBB31B6-B2DF-1F68-96EE-51C74F2D4F8F}"/>
              </a:ext>
            </a:extLst>
          </p:cNvPr>
          <p:cNvSpPr>
            <a:spLocks noGrp="1"/>
          </p:cNvSpPr>
          <p:nvPr>
            <p:ph idx="1"/>
          </p:nvPr>
        </p:nvSpPr>
        <p:spPr/>
        <p:txBody>
          <a:bodyPr/>
          <a:lstStyle/>
          <a:p>
            <a:pPr marL="0" indent="0">
              <a:buNone/>
            </a:pPr>
            <a:r>
              <a:rPr lang="en-GB" dirty="0"/>
              <a:t>2. Which quotation shows that Macbeth is appalled by the thought of murder? </a:t>
            </a:r>
          </a:p>
          <a:p>
            <a:pPr marL="0" indent="0">
              <a:buNone/>
            </a:pPr>
            <a:endParaRPr lang="en-GB" dirty="0"/>
          </a:p>
          <a:p>
            <a:pPr marL="514350" indent="-514350">
              <a:buAutoNum type="alphaLcParenBoth"/>
            </a:pPr>
            <a:r>
              <a:rPr lang="en-GB" dirty="0"/>
              <a:t>‘This supernatural soliciting / Cannot be ill, cannot be good’ </a:t>
            </a:r>
          </a:p>
          <a:p>
            <a:pPr marL="514350" indent="-514350">
              <a:buAutoNum type="alphaLcParenBoth"/>
            </a:pPr>
            <a:r>
              <a:rPr lang="en-GB" dirty="0"/>
              <a:t>‘horrid image doth unfix my hair’ </a:t>
            </a:r>
          </a:p>
          <a:p>
            <a:pPr marL="514350" indent="-514350">
              <a:buAutoNum type="alphaLcParenBoth"/>
            </a:pPr>
            <a:r>
              <a:rPr lang="en-GB" dirty="0"/>
              <a:t>‘I have no spur / To prick the sides of my intent, but only / Vaulting ambition’ </a:t>
            </a:r>
          </a:p>
          <a:p>
            <a:pPr marL="514350" indent="-514350">
              <a:buAutoNum type="alphaLcParenBoth"/>
            </a:pPr>
            <a:r>
              <a:rPr lang="en-GB" dirty="0"/>
              <a:t>‘We will proceed no further in this business’</a:t>
            </a:r>
          </a:p>
        </p:txBody>
      </p:sp>
    </p:spTree>
    <p:extLst>
      <p:ext uri="{BB962C8B-B14F-4D97-AF65-F5344CB8AC3E}">
        <p14:creationId xmlns:p14="http://schemas.microsoft.com/office/powerpoint/2010/main" val="2080530727"/>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57DE9-F752-6CAF-7BCD-1151F31E7A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8FC4F5-C605-9623-58B9-5F313C34D4A9}"/>
              </a:ext>
            </a:extLst>
          </p:cNvPr>
          <p:cNvSpPr>
            <a:spLocks noGrp="1"/>
          </p:cNvSpPr>
          <p:nvPr>
            <p:ph type="title"/>
          </p:nvPr>
        </p:nvSpPr>
        <p:spPr/>
        <p:txBody>
          <a:bodyPr/>
          <a:lstStyle/>
          <a:p>
            <a:r>
              <a:rPr lang="en-GB" b="1" dirty="0"/>
              <a:t>Knowledge Retrieval: whiteboards ready</a:t>
            </a:r>
          </a:p>
        </p:txBody>
      </p:sp>
      <p:sp>
        <p:nvSpPr>
          <p:cNvPr id="3" name="Content Placeholder 2">
            <a:extLst>
              <a:ext uri="{FF2B5EF4-FFF2-40B4-BE49-F238E27FC236}">
                <a16:creationId xmlns:a16="http://schemas.microsoft.com/office/drawing/2014/main" id="{B1B07429-C73E-EB1A-9ABC-D7EA0A100379}"/>
              </a:ext>
            </a:extLst>
          </p:cNvPr>
          <p:cNvSpPr>
            <a:spLocks noGrp="1"/>
          </p:cNvSpPr>
          <p:nvPr>
            <p:ph idx="1"/>
          </p:nvPr>
        </p:nvSpPr>
        <p:spPr/>
        <p:txBody>
          <a:bodyPr/>
          <a:lstStyle/>
          <a:p>
            <a:pPr marL="0" indent="0">
              <a:buNone/>
            </a:pPr>
            <a:r>
              <a:rPr lang="en-GB" dirty="0"/>
              <a:t>2. Which quotation shows that Macbeth is appalled by the thought of murder? </a:t>
            </a:r>
          </a:p>
          <a:p>
            <a:pPr marL="0" indent="0">
              <a:buNone/>
            </a:pPr>
            <a:endParaRPr lang="en-GB" dirty="0"/>
          </a:p>
          <a:p>
            <a:pPr marL="514350" indent="-514350">
              <a:buAutoNum type="alphaLcParenBoth"/>
            </a:pPr>
            <a:r>
              <a:rPr lang="en-GB" dirty="0"/>
              <a:t>‘This supernatural soliciting / Cannot be ill, cannot be good’ </a:t>
            </a:r>
          </a:p>
          <a:p>
            <a:pPr marL="514350" indent="-514350">
              <a:buAutoNum type="alphaLcParenBoth"/>
            </a:pPr>
            <a:r>
              <a:rPr lang="en-GB" dirty="0">
                <a:solidFill>
                  <a:schemeClr val="accent6"/>
                </a:solidFill>
              </a:rPr>
              <a:t>‘horrid image doth unfix my hair’ </a:t>
            </a:r>
          </a:p>
          <a:p>
            <a:pPr marL="514350" indent="-514350">
              <a:buAutoNum type="alphaLcParenBoth"/>
            </a:pPr>
            <a:r>
              <a:rPr lang="en-GB" dirty="0"/>
              <a:t>‘I have no spur / To prick the sides of my intent, but only / Vaulting ambition’ </a:t>
            </a:r>
          </a:p>
          <a:p>
            <a:pPr marL="514350" indent="-514350">
              <a:buAutoNum type="alphaLcParenBoth"/>
            </a:pPr>
            <a:r>
              <a:rPr lang="en-GB" dirty="0"/>
              <a:t>‘We will proceed no further in this business’</a:t>
            </a:r>
          </a:p>
        </p:txBody>
      </p:sp>
    </p:spTree>
    <p:extLst>
      <p:ext uri="{BB962C8B-B14F-4D97-AF65-F5344CB8AC3E}">
        <p14:creationId xmlns:p14="http://schemas.microsoft.com/office/powerpoint/2010/main" val="954373963"/>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011F01-5900-95BE-B6F6-C2D86DA72A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68E4A0-80B2-69DD-CA02-C1F9001B6F1E}"/>
              </a:ext>
            </a:extLst>
          </p:cNvPr>
          <p:cNvSpPr>
            <a:spLocks noGrp="1"/>
          </p:cNvSpPr>
          <p:nvPr>
            <p:ph type="title"/>
          </p:nvPr>
        </p:nvSpPr>
        <p:spPr/>
        <p:txBody>
          <a:bodyPr/>
          <a:lstStyle/>
          <a:p>
            <a:r>
              <a:rPr lang="en-GB" b="1" dirty="0"/>
              <a:t>Knowledge Retrieval: whiteboards ready</a:t>
            </a:r>
          </a:p>
        </p:txBody>
      </p:sp>
      <p:sp>
        <p:nvSpPr>
          <p:cNvPr id="3" name="Content Placeholder 2">
            <a:extLst>
              <a:ext uri="{FF2B5EF4-FFF2-40B4-BE49-F238E27FC236}">
                <a16:creationId xmlns:a16="http://schemas.microsoft.com/office/drawing/2014/main" id="{CCAA6860-AE1E-0131-997E-F7ED39A1973B}"/>
              </a:ext>
            </a:extLst>
          </p:cNvPr>
          <p:cNvSpPr>
            <a:spLocks noGrp="1"/>
          </p:cNvSpPr>
          <p:nvPr>
            <p:ph idx="1"/>
          </p:nvPr>
        </p:nvSpPr>
        <p:spPr/>
        <p:txBody>
          <a:bodyPr/>
          <a:lstStyle/>
          <a:p>
            <a:pPr marL="0" indent="0">
              <a:buNone/>
            </a:pPr>
            <a:r>
              <a:rPr lang="en-GB" dirty="0"/>
              <a:t>3. Which quotation shows that Macbeth is concerned about facing punishment in the afterlife? </a:t>
            </a:r>
          </a:p>
          <a:p>
            <a:pPr marL="0" indent="0">
              <a:buNone/>
            </a:pPr>
            <a:endParaRPr lang="en-GB" dirty="0"/>
          </a:p>
          <a:p>
            <a:pPr marL="514350" indent="-514350">
              <a:buAutoNum type="alphaLcParenBoth"/>
            </a:pPr>
            <a:r>
              <a:rPr lang="en-GB" dirty="0"/>
              <a:t>‘The deep damnation of his taking-off’ </a:t>
            </a:r>
          </a:p>
          <a:p>
            <a:pPr marL="514350" indent="-514350">
              <a:buAutoNum type="alphaLcParenBoth"/>
            </a:pPr>
            <a:r>
              <a:rPr lang="en-GB" dirty="0"/>
              <a:t>‘Why chance may crown me without my stir’ </a:t>
            </a:r>
          </a:p>
          <a:p>
            <a:pPr marL="514350" indent="-514350">
              <a:buAutoNum type="alphaLcParenBoth"/>
            </a:pPr>
            <a:r>
              <a:rPr lang="en-GB" dirty="0"/>
              <a:t>‘False face must hide what the false heart doth know’ </a:t>
            </a:r>
          </a:p>
          <a:p>
            <a:pPr marL="514350" indent="-514350">
              <a:buAutoNum type="alphaLcParenBoth"/>
            </a:pPr>
            <a:r>
              <a:rPr lang="en-GB" dirty="0"/>
              <a:t>‘Hear it not, Duncan, for it is a knell / That summons thee to heaven or to hell’</a:t>
            </a:r>
          </a:p>
        </p:txBody>
      </p:sp>
    </p:spTree>
    <p:extLst>
      <p:ext uri="{BB962C8B-B14F-4D97-AF65-F5344CB8AC3E}">
        <p14:creationId xmlns:p14="http://schemas.microsoft.com/office/powerpoint/2010/main" val="1223853435"/>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720DF-5469-DDD7-84FC-AC66EE6337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F98212-6DF0-E0C6-D837-17C4A4A86468}"/>
              </a:ext>
            </a:extLst>
          </p:cNvPr>
          <p:cNvSpPr>
            <a:spLocks noGrp="1"/>
          </p:cNvSpPr>
          <p:nvPr>
            <p:ph type="title"/>
          </p:nvPr>
        </p:nvSpPr>
        <p:spPr/>
        <p:txBody>
          <a:bodyPr/>
          <a:lstStyle/>
          <a:p>
            <a:r>
              <a:rPr lang="en-GB" b="1" dirty="0"/>
              <a:t>Knowledge Retrieval: whiteboards ready</a:t>
            </a:r>
          </a:p>
        </p:txBody>
      </p:sp>
      <p:sp>
        <p:nvSpPr>
          <p:cNvPr id="3" name="Content Placeholder 2">
            <a:extLst>
              <a:ext uri="{FF2B5EF4-FFF2-40B4-BE49-F238E27FC236}">
                <a16:creationId xmlns:a16="http://schemas.microsoft.com/office/drawing/2014/main" id="{400BF721-9B18-D4B7-A1F0-CF301469CD58}"/>
              </a:ext>
            </a:extLst>
          </p:cNvPr>
          <p:cNvSpPr>
            <a:spLocks noGrp="1"/>
          </p:cNvSpPr>
          <p:nvPr>
            <p:ph idx="1"/>
          </p:nvPr>
        </p:nvSpPr>
        <p:spPr/>
        <p:txBody>
          <a:bodyPr/>
          <a:lstStyle/>
          <a:p>
            <a:pPr marL="0" indent="0">
              <a:buNone/>
            </a:pPr>
            <a:r>
              <a:rPr lang="en-GB" dirty="0"/>
              <a:t>3. Which quotation shows that Macbeth is concerned about facing punishment in the afterlife? </a:t>
            </a:r>
          </a:p>
          <a:p>
            <a:pPr marL="0" indent="0">
              <a:buNone/>
            </a:pPr>
            <a:endParaRPr lang="en-GB" dirty="0"/>
          </a:p>
          <a:p>
            <a:pPr marL="514350" indent="-514350">
              <a:buAutoNum type="alphaLcParenBoth"/>
            </a:pPr>
            <a:r>
              <a:rPr lang="en-GB" dirty="0">
                <a:solidFill>
                  <a:schemeClr val="accent6"/>
                </a:solidFill>
              </a:rPr>
              <a:t>‘The deep damnation of his taking-off’ </a:t>
            </a:r>
          </a:p>
          <a:p>
            <a:pPr marL="514350" indent="-514350">
              <a:buAutoNum type="alphaLcParenBoth"/>
            </a:pPr>
            <a:r>
              <a:rPr lang="en-GB" dirty="0"/>
              <a:t>‘Why chance may crown me without my stir’ </a:t>
            </a:r>
          </a:p>
          <a:p>
            <a:pPr marL="514350" indent="-514350">
              <a:buAutoNum type="alphaLcParenBoth"/>
            </a:pPr>
            <a:r>
              <a:rPr lang="en-GB" dirty="0"/>
              <a:t>‘False face must hide what the false heart doth know’ </a:t>
            </a:r>
          </a:p>
          <a:p>
            <a:pPr marL="514350" indent="-514350">
              <a:buAutoNum type="alphaLcParenBoth"/>
            </a:pPr>
            <a:r>
              <a:rPr lang="en-GB" dirty="0"/>
              <a:t>‘Hear it not, Duncan, for it is a knell / That summons thee to heaven or to hell’</a:t>
            </a:r>
          </a:p>
        </p:txBody>
      </p:sp>
    </p:spTree>
    <p:extLst>
      <p:ext uri="{BB962C8B-B14F-4D97-AF65-F5344CB8AC3E}">
        <p14:creationId xmlns:p14="http://schemas.microsoft.com/office/powerpoint/2010/main" val="3782369693"/>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7A88E-9D5A-70F4-4C96-99338168BC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27779A-4991-3ACA-B595-4D09E1EC8368}"/>
              </a:ext>
            </a:extLst>
          </p:cNvPr>
          <p:cNvSpPr>
            <a:spLocks noGrp="1"/>
          </p:cNvSpPr>
          <p:nvPr>
            <p:ph type="title"/>
          </p:nvPr>
        </p:nvSpPr>
        <p:spPr>
          <a:xfrm>
            <a:off x="838200" y="365125"/>
            <a:ext cx="10515600" cy="911225"/>
          </a:xfrm>
        </p:spPr>
        <p:txBody>
          <a:bodyPr/>
          <a:lstStyle/>
          <a:p>
            <a:r>
              <a:rPr lang="en-GB" b="1" dirty="0"/>
              <a:t>New vocabulary: juxtaposition</a:t>
            </a:r>
          </a:p>
        </p:txBody>
      </p:sp>
      <p:graphicFrame>
        <p:nvGraphicFramePr>
          <p:cNvPr id="8" name="Table 7">
            <a:extLst>
              <a:ext uri="{FF2B5EF4-FFF2-40B4-BE49-F238E27FC236}">
                <a16:creationId xmlns:a16="http://schemas.microsoft.com/office/drawing/2014/main" id="{CB07F6EA-AB2B-1A46-AEB5-E7C68D03B995}"/>
              </a:ext>
            </a:extLst>
          </p:cNvPr>
          <p:cNvGraphicFramePr>
            <a:graphicFrameLocks noGrp="1"/>
          </p:cNvGraphicFramePr>
          <p:nvPr>
            <p:extLst>
              <p:ext uri="{D42A27DB-BD31-4B8C-83A1-F6EECF244321}">
                <p14:modId xmlns:p14="http://schemas.microsoft.com/office/powerpoint/2010/main" val="3669939207"/>
              </p:ext>
            </p:extLst>
          </p:nvPr>
        </p:nvGraphicFramePr>
        <p:xfrm>
          <a:off x="838199" y="1276350"/>
          <a:ext cx="10515600" cy="5216526"/>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608263">
                <a:tc>
                  <a:txBody>
                    <a:bodyPr/>
                    <a:lstStyle/>
                    <a:p>
                      <a:r>
                        <a:rPr lang="en-GB" b="1" dirty="0">
                          <a:solidFill>
                            <a:schemeClr val="tx1"/>
                          </a:solidFill>
                        </a:rPr>
                        <a:t>Definition: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Word forms:</a:t>
                      </a:r>
                    </a:p>
                    <a:p>
                      <a:endParaRPr lang="en-GB" b="1" dirty="0">
                        <a:solidFill>
                          <a:schemeClr val="tx1"/>
                        </a:solidFill>
                      </a:endParaRPr>
                    </a:p>
                    <a:p>
                      <a:r>
                        <a:rPr lang="en-GB" b="0" dirty="0">
                          <a:solidFill>
                            <a:schemeClr val="tx1"/>
                          </a:solidFill>
                        </a:rPr>
                        <a:t>Juxtaposition</a:t>
                      </a:r>
                    </a:p>
                    <a:p>
                      <a:endParaRPr lang="en-GB" b="0" dirty="0">
                        <a:solidFill>
                          <a:schemeClr val="tx1"/>
                        </a:solidFill>
                      </a:endParaRPr>
                    </a:p>
                    <a:p>
                      <a:r>
                        <a:rPr lang="en-GB" b="0" dirty="0">
                          <a:solidFill>
                            <a:schemeClr val="tx1"/>
                          </a:solidFill>
                        </a:rPr>
                        <a:t>Juxtaposes</a:t>
                      </a:r>
                    </a:p>
                    <a:p>
                      <a:endParaRPr lang="en-GB" b="0" dirty="0">
                        <a:solidFill>
                          <a:schemeClr val="tx1"/>
                        </a:solidFill>
                      </a:endParaRPr>
                    </a:p>
                    <a:p>
                      <a:r>
                        <a:rPr lang="en-GB" b="0" dirty="0">
                          <a:solidFill>
                            <a:schemeClr val="tx1"/>
                          </a:solidFill>
                        </a:rPr>
                        <a:t>Juxtaposed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tx1"/>
                          </a:solidFill>
                        </a:rPr>
                        <a:t>Examples:</a:t>
                      </a:r>
                      <a:endParaRPr lang="en-GB" dirty="0">
                        <a:solidFill>
                          <a:schemeClr val="tx1"/>
                        </a:solidFill>
                      </a:endParaRP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Non-examples: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4046325964"/>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DC3CFF-DED4-1D77-0878-6BC458D52F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E9A15E-7BA0-B689-056B-B486D372D5A5}"/>
              </a:ext>
            </a:extLst>
          </p:cNvPr>
          <p:cNvSpPr>
            <a:spLocks noGrp="1"/>
          </p:cNvSpPr>
          <p:nvPr>
            <p:ph type="title"/>
          </p:nvPr>
        </p:nvSpPr>
        <p:spPr>
          <a:xfrm>
            <a:off x="838200" y="365125"/>
            <a:ext cx="10515600" cy="911225"/>
          </a:xfrm>
        </p:spPr>
        <p:txBody>
          <a:bodyPr/>
          <a:lstStyle/>
          <a:p>
            <a:r>
              <a:rPr lang="en-GB" b="1" dirty="0"/>
              <a:t>New vocabulary: juxtaposition</a:t>
            </a:r>
          </a:p>
        </p:txBody>
      </p:sp>
      <p:graphicFrame>
        <p:nvGraphicFramePr>
          <p:cNvPr id="8" name="Table 7">
            <a:extLst>
              <a:ext uri="{FF2B5EF4-FFF2-40B4-BE49-F238E27FC236}">
                <a16:creationId xmlns:a16="http://schemas.microsoft.com/office/drawing/2014/main" id="{C4977659-3213-EA8E-AC3D-4D5C32B466A4}"/>
              </a:ext>
            </a:extLst>
          </p:cNvPr>
          <p:cNvGraphicFramePr>
            <a:graphicFrameLocks noGrp="1"/>
          </p:cNvGraphicFramePr>
          <p:nvPr>
            <p:extLst>
              <p:ext uri="{D42A27DB-BD31-4B8C-83A1-F6EECF244321}">
                <p14:modId xmlns:p14="http://schemas.microsoft.com/office/powerpoint/2010/main" val="167077864"/>
              </p:ext>
            </p:extLst>
          </p:nvPr>
        </p:nvGraphicFramePr>
        <p:xfrm>
          <a:off x="838199" y="1276350"/>
          <a:ext cx="10515600" cy="5216526"/>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608263">
                <a:tc>
                  <a:txBody>
                    <a:bodyPr/>
                    <a:lstStyle/>
                    <a:p>
                      <a:r>
                        <a:rPr lang="en-GB" b="1" dirty="0">
                          <a:solidFill>
                            <a:schemeClr val="accent6"/>
                          </a:solidFill>
                        </a:rPr>
                        <a:t>Definition: </a:t>
                      </a:r>
                    </a:p>
                    <a:p>
                      <a:r>
                        <a:rPr lang="en-GB" b="0" dirty="0">
                          <a:solidFill>
                            <a:schemeClr val="accent6"/>
                          </a:solidFill>
                        </a:rPr>
                        <a:t>Two contrasting ideas, characters, or images placed side by side.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Word forms:</a:t>
                      </a:r>
                    </a:p>
                    <a:p>
                      <a:endParaRPr lang="en-GB" b="1" dirty="0">
                        <a:solidFill>
                          <a:schemeClr val="accent6"/>
                        </a:solidFill>
                      </a:endParaRPr>
                    </a:p>
                    <a:p>
                      <a:r>
                        <a:rPr lang="en-GB" b="0" dirty="0">
                          <a:solidFill>
                            <a:schemeClr val="accent6"/>
                          </a:solidFill>
                        </a:rPr>
                        <a:t>Juxtaposition</a:t>
                      </a:r>
                    </a:p>
                    <a:p>
                      <a:endParaRPr lang="en-GB" b="0" dirty="0">
                        <a:solidFill>
                          <a:schemeClr val="accent6"/>
                        </a:solidFill>
                      </a:endParaRPr>
                    </a:p>
                    <a:p>
                      <a:r>
                        <a:rPr lang="en-GB" b="0" dirty="0">
                          <a:solidFill>
                            <a:schemeClr val="accent6"/>
                          </a:solidFill>
                        </a:rPr>
                        <a:t>Juxtaposes</a:t>
                      </a:r>
                    </a:p>
                    <a:p>
                      <a:endParaRPr lang="en-GB" b="0" dirty="0">
                        <a:solidFill>
                          <a:schemeClr val="accent6"/>
                        </a:solidFill>
                      </a:endParaRPr>
                    </a:p>
                    <a:p>
                      <a:r>
                        <a:rPr lang="en-GB" b="0" dirty="0">
                          <a:solidFill>
                            <a:schemeClr val="accent6"/>
                          </a:solidFill>
                        </a:rPr>
                        <a:t>Juxtaposed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accent6"/>
                          </a:solidFill>
                        </a:rPr>
                        <a:t>Examples:</a:t>
                      </a:r>
                    </a:p>
                    <a:p>
                      <a:r>
                        <a:rPr lang="en-GB" i="1" dirty="0">
                          <a:solidFill>
                            <a:schemeClr val="accent6"/>
                          </a:solidFill>
                        </a:rPr>
                        <a:t>A Christmas Carol </a:t>
                      </a:r>
                      <a:r>
                        <a:rPr lang="en-GB" dirty="0">
                          <a:solidFill>
                            <a:schemeClr val="accent6"/>
                          </a:solidFill>
                        </a:rPr>
                        <a:t>(1843): Scrooge’s misanthropic nature is juxtaposed to Fred’s hospitable nature.</a:t>
                      </a:r>
                    </a:p>
                    <a:p>
                      <a:endParaRPr lang="en-GB" dirty="0">
                        <a:solidFill>
                          <a:schemeClr val="accent6"/>
                        </a:solidFill>
                      </a:endParaRPr>
                    </a:p>
                    <a:p>
                      <a:r>
                        <a:rPr lang="en-GB" i="1" dirty="0">
                          <a:solidFill>
                            <a:schemeClr val="accent6"/>
                          </a:solidFill>
                        </a:rPr>
                        <a:t>An Inspector Calls </a:t>
                      </a:r>
                      <a:r>
                        <a:rPr lang="en-GB" dirty="0">
                          <a:solidFill>
                            <a:schemeClr val="accent6"/>
                          </a:solidFill>
                        </a:rPr>
                        <a:t>(1946): Goole’s socialism is juxtaposed with Birling’s capitalism.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Non-examples:</a:t>
                      </a:r>
                    </a:p>
                    <a:p>
                      <a:r>
                        <a:rPr lang="en-GB" i="1" dirty="0">
                          <a:solidFill>
                            <a:schemeClr val="accent6"/>
                          </a:solidFill>
                        </a:rPr>
                        <a:t>A Christmas Carol </a:t>
                      </a:r>
                      <a:r>
                        <a:rPr lang="en-GB" dirty="0">
                          <a:solidFill>
                            <a:schemeClr val="accent6"/>
                          </a:solidFill>
                        </a:rPr>
                        <a:t>(1843): Fred’s bonhomie is similar to Bob Cratchit’s joy in the season. </a:t>
                      </a:r>
                    </a:p>
                    <a:p>
                      <a:endParaRPr lang="en-GB" b="1" dirty="0">
                        <a:solidFill>
                          <a:schemeClr val="accent6"/>
                        </a:solidFill>
                      </a:endParaRPr>
                    </a:p>
                    <a:p>
                      <a:r>
                        <a:rPr lang="en-GB" i="1" dirty="0">
                          <a:solidFill>
                            <a:schemeClr val="accent6"/>
                          </a:solidFill>
                        </a:rPr>
                        <a:t>An Inspector Calls </a:t>
                      </a:r>
                      <a:r>
                        <a:rPr lang="en-GB" dirty="0">
                          <a:solidFill>
                            <a:schemeClr val="accent6"/>
                          </a:solidFill>
                        </a:rPr>
                        <a:t>(1946): Sheila becomes Goole’s mouthpiece, and is not contrasted with him. </a:t>
                      </a:r>
                      <a:endParaRPr lang="en-GB" b="1" dirty="0">
                        <a:solidFill>
                          <a:schemeClr val="accent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28138153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94C98-3841-A97B-6A23-BCDEFAA40105}"/>
              </a:ext>
            </a:extLst>
          </p:cNvPr>
          <p:cNvSpPr>
            <a:spLocks noGrp="1"/>
          </p:cNvSpPr>
          <p:nvPr>
            <p:ph type="title"/>
          </p:nvPr>
        </p:nvSpPr>
        <p:spPr/>
        <p:txBody>
          <a:bodyPr/>
          <a:lstStyle/>
          <a:p>
            <a:r>
              <a:rPr lang="en-GB" b="1" dirty="0"/>
              <a:t>Reading the Scene</a:t>
            </a:r>
          </a:p>
        </p:txBody>
      </p:sp>
      <p:sp>
        <p:nvSpPr>
          <p:cNvPr id="3" name="Content Placeholder 2">
            <a:extLst>
              <a:ext uri="{FF2B5EF4-FFF2-40B4-BE49-F238E27FC236}">
                <a16:creationId xmlns:a16="http://schemas.microsoft.com/office/drawing/2014/main" id="{194DC853-8BB2-8E33-B64D-FF1231F3B6AC}"/>
              </a:ext>
            </a:extLst>
          </p:cNvPr>
          <p:cNvSpPr>
            <a:spLocks noGrp="1"/>
          </p:cNvSpPr>
          <p:nvPr>
            <p:ph idx="1"/>
          </p:nvPr>
        </p:nvSpPr>
        <p:spPr/>
        <p:txBody>
          <a:bodyPr>
            <a:normAutofit/>
          </a:bodyPr>
          <a:lstStyle/>
          <a:p>
            <a:pPr>
              <a:buFontTx/>
              <a:buChar char="-"/>
            </a:pPr>
            <a:r>
              <a:rPr lang="en-GB" dirty="0"/>
              <a:t>Read the scene aloud, or show a film version from our list in Appendix C. </a:t>
            </a:r>
          </a:p>
          <a:p>
            <a:pPr>
              <a:buFontTx/>
              <a:buChar char="-"/>
            </a:pPr>
            <a:r>
              <a:rPr lang="en-GB" dirty="0"/>
              <a:t>Do a ‘call and response’ choral reading. </a:t>
            </a:r>
          </a:p>
          <a:p>
            <a:pPr lvl="1">
              <a:buFontTx/>
              <a:buChar char="-"/>
            </a:pPr>
            <a:r>
              <a:rPr lang="en-GB" sz="2800" b="1" dirty="0"/>
              <a:t>What do you notice about the rhythm and the dramatic power of chanting in unison?</a:t>
            </a:r>
          </a:p>
          <a:p>
            <a:pPr>
              <a:buFontTx/>
              <a:buChar char="-"/>
            </a:pPr>
            <a:r>
              <a:rPr lang="en-GB" dirty="0"/>
              <a:t>Divide the class into three large group, each group playing one of the Witches. </a:t>
            </a:r>
          </a:p>
          <a:p>
            <a:pPr>
              <a:buFontTx/>
              <a:buChar char="-"/>
            </a:pPr>
            <a:r>
              <a:rPr lang="en-GB" dirty="0"/>
              <a:t>Read the scene a few times, varying speed, pitch and tone. </a:t>
            </a:r>
          </a:p>
        </p:txBody>
      </p:sp>
    </p:spTree>
    <p:extLst>
      <p:ext uri="{BB962C8B-B14F-4D97-AF65-F5344CB8AC3E}">
        <p14:creationId xmlns:p14="http://schemas.microsoft.com/office/powerpoint/2010/main" val="2272792890"/>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16911-04D7-38E5-3324-CCDD6097D6DE}"/>
              </a:ext>
            </a:extLst>
          </p:cNvPr>
          <p:cNvSpPr>
            <a:spLocks noGrp="1"/>
          </p:cNvSpPr>
          <p:nvPr>
            <p:ph type="title"/>
          </p:nvPr>
        </p:nvSpPr>
        <p:spPr/>
        <p:txBody>
          <a:bodyPr/>
          <a:lstStyle/>
          <a:p>
            <a:r>
              <a:rPr lang="en-GB" b="1" dirty="0"/>
              <a:t>Reading the Scene</a:t>
            </a:r>
          </a:p>
        </p:txBody>
      </p:sp>
      <p:sp>
        <p:nvSpPr>
          <p:cNvPr id="3" name="Content Placeholder 2">
            <a:extLst>
              <a:ext uri="{FF2B5EF4-FFF2-40B4-BE49-F238E27FC236}">
                <a16:creationId xmlns:a16="http://schemas.microsoft.com/office/drawing/2014/main" id="{D33346B1-131C-0D2A-A4A4-B505CE6A2D37}"/>
              </a:ext>
            </a:extLst>
          </p:cNvPr>
          <p:cNvSpPr>
            <a:spLocks noGrp="1"/>
          </p:cNvSpPr>
          <p:nvPr>
            <p:ph idx="1"/>
          </p:nvPr>
        </p:nvSpPr>
        <p:spPr>
          <a:xfrm>
            <a:off x="838200" y="1590425"/>
            <a:ext cx="4600074" cy="5034964"/>
          </a:xfrm>
        </p:spPr>
        <p:txBody>
          <a:bodyPr>
            <a:normAutofit/>
          </a:bodyPr>
          <a:lstStyle/>
          <a:p>
            <a:r>
              <a:rPr lang="en-GB" sz="2400" dirty="0"/>
              <a:t>There are many shared lines in this scene. This allows Shakespeare to show the panic and closeness between these characters. </a:t>
            </a:r>
          </a:p>
          <a:p>
            <a:r>
              <a:rPr lang="en-GB" sz="2400" dirty="0"/>
              <a:t>Model reading of these shared lines. You and the student reading with you should almost cut across one another. </a:t>
            </a:r>
          </a:p>
          <a:p>
            <a:r>
              <a:rPr lang="en-GB" sz="2400" dirty="0"/>
              <a:t>Rehearse shared lines in triplets. </a:t>
            </a:r>
          </a:p>
          <a:p>
            <a:r>
              <a:rPr lang="en-GB" sz="2400" dirty="0"/>
              <a:t>Then read the extract as a class. </a:t>
            </a:r>
          </a:p>
        </p:txBody>
      </p:sp>
      <p:sp>
        <p:nvSpPr>
          <p:cNvPr id="5" name="TextBox 4">
            <a:extLst>
              <a:ext uri="{FF2B5EF4-FFF2-40B4-BE49-F238E27FC236}">
                <a16:creationId xmlns:a16="http://schemas.microsoft.com/office/drawing/2014/main" id="{06FBA7C4-52C3-75B5-8AC1-46A630B4F779}"/>
              </a:ext>
            </a:extLst>
          </p:cNvPr>
          <p:cNvSpPr txBox="1"/>
          <p:nvPr/>
        </p:nvSpPr>
        <p:spPr>
          <a:xfrm>
            <a:off x="5438274" y="1690688"/>
            <a:ext cx="6657473" cy="415498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GB" sz="2400" b="1" dirty="0"/>
              <a:t>LADY MACBETH     </a:t>
            </a:r>
            <a:br>
              <a:rPr lang="en-GB" sz="2400" b="1" dirty="0"/>
            </a:br>
            <a:r>
              <a:rPr lang="en-GB" sz="2400" dirty="0"/>
              <a:t>Did not you speak?</a:t>
            </a:r>
          </a:p>
          <a:p>
            <a:endParaRPr lang="en-GB" sz="2400" dirty="0"/>
          </a:p>
          <a:p>
            <a:r>
              <a:rPr lang="en-GB" sz="2400" b="1" dirty="0"/>
              <a:t>MACBETH</a:t>
            </a:r>
            <a:r>
              <a:rPr lang="en-GB" sz="2400" dirty="0"/>
              <a:t>             				         When? </a:t>
            </a:r>
          </a:p>
          <a:p>
            <a:endParaRPr lang="en-GB" sz="2400" dirty="0"/>
          </a:p>
          <a:p>
            <a:r>
              <a:rPr lang="en-GB" sz="2400" b="1" dirty="0"/>
              <a:t>LADY</a:t>
            </a:r>
            <a:r>
              <a:rPr lang="en-GB" sz="2400" dirty="0"/>
              <a:t> </a:t>
            </a:r>
            <a:r>
              <a:rPr lang="en-GB" sz="2400" b="1" dirty="0"/>
              <a:t>MACBETH</a:t>
            </a:r>
            <a:r>
              <a:rPr lang="en-GB" sz="2400" dirty="0"/>
              <a:t>          					          Now. </a:t>
            </a:r>
          </a:p>
          <a:p>
            <a:endParaRPr lang="en-GB" sz="2400" dirty="0"/>
          </a:p>
          <a:p>
            <a:r>
              <a:rPr lang="en-GB" sz="2400" b="1" dirty="0"/>
              <a:t>MACBETH</a:t>
            </a:r>
            <a:r>
              <a:rPr lang="en-GB" sz="2400" dirty="0"/>
              <a:t> </a:t>
            </a:r>
          </a:p>
          <a:p>
            <a:r>
              <a:rPr lang="en-GB" sz="2400" dirty="0"/>
              <a:t>				        As I descended? </a:t>
            </a:r>
          </a:p>
        </p:txBody>
      </p:sp>
    </p:spTree>
    <p:extLst>
      <p:ext uri="{BB962C8B-B14F-4D97-AF65-F5344CB8AC3E}">
        <p14:creationId xmlns:p14="http://schemas.microsoft.com/office/powerpoint/2010/main" val="503186275"/>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F8367-84AC-986B-F585-297AD2B585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E3392B-FEF9-0758-D283-003C5FA4AD68}"/>
              </a:ext>
            </a:extLst>
          </p:cNvPr>
          <p:cNvSpPr>
            <a:spLocks noGrp="1"/>
          </p:cNvSpPr>
          <p:nvPr>
            <p:ph type="title"/>
          </p:nvPr>
        </p:nvSpPr>
        <p:spPr>
          <a:xfrm>
            <a:off x="161924" y="184150"/>
            <a:ext cx="9324975" cy="720725"/>
          </a:xfrm>
        </p:spPr>
        <p:txBody>
          <a:bodyPr>
            <a:normAutofit/>
          </a:bodyPr>
          <a:lstStyle/>
          <a:p>
            <a:r>
              <a:rPr lang="en-GB" b="1" dirty="0"/>
              <a:t>S-T-R-E-T-C-H: Triplet discussion</a:t>
            </a:r>
          </a:p>
        </p:txBody>
      </p:sp>
      <p:graphicFrame>
        <p:nvGraphicFramePr>
          <p:cNvPr id="7" name="Table 6">
            <a:extLst>
              <a:ext uri="{FF2B5EF4-FFF2-40B4-BE49-F238E27FC236}">
                <a16:creationId xmlns:a16="http://schemas.microsoft.com/office/drawing/2014/main" id="{22F055D9-6973-6338-C8BA-524EC4CF04CC}"/>
              </a:ext>
            </a:extLst>
          </p:cNvPr>
          <p:cNvGraphicFramePr>
            <a:graphicFrameLocks noGrp="1"/>
          </p:cNvGraphicFramePr>
          <p:nvPr>
            <p:extLst>
              <p:ext uri="{D42A27DB-BD31-4B8C-83A1-F6EECF244321}">
                <p14:modId xmlns:p14="http://schemas.microsoft.com/office/powerpoint/2010/main" val="3914844050"/>
              </p:ext>
            </p:extLst>
          </p:nvPr>
        </p:nvGraphicFramePr>
        <p:xfrm>
          <a:off x="260349" y="904874"/>
          <a:ext cx="11598276" cy="5676902"/>
        </p:xfrm>
        <a:graphic>
          <a:graphicData uri="http://schemas.openxmlformats.org/drawingml/2006/table">
            <a:tbl>
              <a:tblPr firstRow="1" bandRow="1">
                <a:tableStyleId>{5C22544A-7EE6-4342-B048-85BDC9FD1C3A}</a:tableStyleId>
              </a:tblPr>
              <a:tblGrid>
                <a:gridCol w="5799138">
                  <a:extLst>
                    <a:ext uri="{9D8B030D-6E8A-4147-A177-3AD203B41FA5}">
                      <a16:colId xmlns:a16="http://schemas.microsoft.com/office/drawing/2014/main" val="1736133276"/>
                    </a:ext>
                  </a:extLst>
                </a:gridCol>
                <a:gridCol w="5799138">
                  <a:extLst>
                    <a:ext uri="{9D8B030D-6E8A-4147-A177-3AD203B41FA5}">
                      <a16:colId xmlns:a16="http://schemas.microsoft.com/office/drawing/2014/main" val="242576912"/>
                    </a:ext>
                  </a:extLst>
                </a:gridCol>
              </a:tblGrid>
              <a:tr h="2838451">
                <a:tc>
                  <a:txBody>
                    <a:bodyPr/>
                    <a:lstStyle/>
                    <a:p>
                      <a:pPr marL="0" indent="0">
                        <a:buNone/>
                      </a:pPr>
                      <a:r>
                        <a:rPr lang="en-GB" sz="2000" dirty="0">
                          <a:solidFill>
                            <a:schemeClr val="tx1"/>
                          </a:solidFill>
                        </a:rPr>
                        <a:t>How and why does Shakespeare use nature imagery in the play? </a:t>
                      </a:r>
                      <a:endParaRPr lang="en-GB" sz="20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A: List examples of nature imagery in the play.</a:t>
                      </a:r>
                      <a:endParaRPr lang="en-GB" sz="2000" b="0" dirty="0">
                        <a:solidFill>
                          <a:schemeClr val="tx1"/>
                        </a:solidFill>
                      </a:endParaRP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8333442"/>
                  </a:ext>
                </a:extLst>
              </a:tr>
              <a:tr h="28384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B: Consider the symbolic meaning of nature. </a:t>
                      </a:r>
                      <a:endParaRPr lang="en-GB" sz="2000" b="0" dirty="0">
                        <a:solidFill>
                          <a:schemeClr val="tx1"/>
                        </a:solidFill>
                      </a:endParaRP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b="1" dirty="0">
                          <a:solidFill>
                            <a:schemeClr val="tx1"/>
                          </a:solidFill>
                        </a:rPr>
                        <a:t>Student C: Summarise the discussion.</a:t>
                      </a:r>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3497767"/>
                  </a:ext>
                </a:extLst>
              </a:tr>
            </a:tbl>
          </a:graphicData>
        </a:graphic>
      </p:graphicFrame>
    </p:spTree>
    <p:extLst>
      <p:ext uri="{BB962C8B-B14F-4D97-AF65-F5344CB8AC3E}">
        <p14:creationId xmlns:p14="http://schemas.microsoft.com/office/powerpoint/2010/main" val="2209853363"/>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4F1A43-C2C0-8442-A042-9ED6A1DC96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E214A9-10CE-CC00-F477-7EB3CA36592A}"/>
              </a:ext>
            </a:extLst>
          </p:cNvPr>
          <p:cNvSpPr>
            <a:spLocks noGrp="1"/>
          </p:cNvSpPr>
          <p:nvPr>
            <p:ph type="title"/>
          </p:nvPr>
        </p:nvSpPr>
        <p:spPr>
          <a:xfrm>
            <a:off x="161925" y="184150"/>
            <a:ext cx="5467350" cy="720725"/>
          </a:xfrm>
        </p:spPr>
        <p:txBody>
          <a:bodyPr/>
          <a:lstStyle/>
          <a:p>
            <a:r>
              <a:rPr lang="en-GB" b="1" dirty="0"/>
              <a:t>Triplet discussion</a:t>
            </a:r>
          </a:p>
        </p:txBody>
      </p:sp>
      <p:sp>
        <p:nvSpPr>
          <p:cNvPr id="4" name="TextBox 3">
            <a:extLst>
              <a:ext uri="{FF2B5EF4-FFF2-40B4-BE49-F238E27FC236}">
                <a16:creationId xmlns:a16="http://schemas.microsoft.com/office/drawing/2014/main" id="{88E0648B-3B73-D688-1439-1E661BF2B843}"/>
              </a:ext>
            </a:extLst>
          </p:cNvPr>
          <p:cNvSpPr txBox="1"/>
          <p:nvPr/>
        </p:nvSpPr>
        <p:spPr>
          <a:xfrm>
            <a:off x="259556" y="904875"/>
            <a:ext cx="5836444" cy="5663089"/>
          </a:xfrm>
          <a:prstGeom prst="rect">
            <a:avLst/>
          </a:prstGeom>
          <a:noFill/>
        </p:spPr>
        <p:txBody>
          <a:bodyPr wrap="square">
            <a:spAutoFit/>
          </a:bodyPr>
          <a:lstStyle/>
          <a:p>
            <a:r>
              <a:rPr lang="en-GB" sz="2000" b="1" dirty="0"/>
              <a:t>Model answer: </a:t>
            </a:r>
          </a:p>
          <a:p>
            <a:r>
              <a:rPr lang="en-GB" dirty="0"/>
              <a:t>By this point in the play, Shakespeare has employed nature imagery on several occasions to emphasise how the supernatural and then the Macbeths challenge the natural order. When the Witches first appear, Banquo comments on their ‘</a:t>
            </a:r>
            <a:r>
              <a:rPr lang="en-GB" dirty="0" err="1"/>
              <a:t>wither’d</a:t>
            </a:r>
            <a:r>
              <a:rPr lang="en-GB" dirty="0"/>
              <a:t>’ and ‘wild’ appearance, as well as on their unexpected ‘beards’. Shakespeare uses these lines to portray the Witches as an unsettling force existing outside social norms, while their ambiguous gender connects with the play’s exploration of unconventional women and power. The Witches’ fair and foul prophecies seem to elicit an unnatural response in Macbeth, whose heart begins to beat ‘against the use of nature’. This physical response reveals Macbeth’s awareness that his thoughts of regicide will challenge political, social, and moral order. Shakespeare revisits this theme in the moments leading up to Duncan’s murder, as Macbeth comments that ‘nature seems dead’. Macbeth’s malevolent lust for power leads him to overturn the natural order and unleash a period of chaos. </a:t>
            </a:r>
          </a:p>
        </p:txBody>
      </p:sp>
      <p:sp>
        <p:nvSpPr>
          <p:cNvPr id="5" name="Rectangle 4">
            <a:extLst>
              <a:ext uri="{FF2B5EF4-FFF2-40B4-BE49-F238E27FC236}">
                <a16:creationId xmlns:a16="http://schemas.microsoft.com/office/drawing/2014/main" id="{97479728-DEE6-3CC4-FB73-67AD1826DECC}"/>
              </a:ext>
            </a:extLst>
          </p:cNvPr>
          <p:cNvSpPr/>
          <p:nvPr/>
        </p:nvSpPr>
        <p:spPr>
          <a:xfrm>
            <a:off x="6515100" y="304800"/>
            <a:ext cx="5467350" cy="63690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dirty="0"/>
              <a:t>Summarise the model answer in four bullet points:</a:t>
            </a:r>
          </a:p>
          <a:p>
            <a:endParaRPr lang="en-GB" dirty="0"/>
          </a:p>
          <a:p>
            <a:r>
              <a:rPr lang="en-GB" dirty="0"/>
              <a:t>1.</a:t>
            </a:r>
          </a:p>
          <a:p>
            <a:endParaRPr lang="en-GB" dirty="0"/>
          </a:p>
          <a:p>
            <a:endParaRPr lang="en-GB" dirty="0"/>
          </a:p>
          <a:p>
            <a:r>
              <a:rPr lang="en-GB" dirty="0"/>
              <a:t>2.</a:t>
            </a:r>
          </a:p>
          <a:p>
            <a:endParaRPr lang="en-GB" dirty="0"/>
          </a:p>
          <a:p>
            <a:endParaRPr lang="en-GB" dirty="0"/>
          </a:p>
          <a:p>
            <a:r>
              <a:rPr lang="en-GB" dirty="0"/>
              <a:t>3.</a:t>
            </a:r>
          </a:p>
          <a:p>
            <a:endParaRPr lang="en-GB" dirty="0"/>
          </a:p>
          <a:p>
            <a:endParaRPr lang="en-GB" dirty="0"/>
          </a:p>
          <a:p>
            <a:r>
              <a:rPr lang="en-GB" dirty="0"/>
              <a:t>4.</a:t>
            </a:r>
          </a:p>
          <a:p>
            <a:endParaRPr lang="en-GB" dirty="0"/>
          </a:p>
          <a:p>
            <a:endParaRPr lang="en-GB" dirty="0"/>
          </a:p>
          <a:p>
            <a:endParaRPr lang="en-GB" dirty="0"/>
          </a:p>
          <a:p>
            <a:r>
              <a:rPr lang="en-GB" dirty="0"/>
              <a:t>New vocabulary:</a:t>
            </a:r>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2498701540"/>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494B1-B25E-FCDF-41A6-AED4193DA38A}"/>
              </a:ext>
            </a:extLst>
          </p:cNvPr>
          <p:cNvSpPr>
            <a:spLocks noGrp="1"/>
          </p:cNvSpPr>
          <p:nvPr>
            <p:ph type="title"/>
          </p:nvPr>
        </p:nvSpPr>
        <p:spPr/>
        <p:txBody>
          <a:bodyPr/>
          <a:lstStyle/>
          <a:p>
            <a:r>
              <a:rPr lang="en-GB" b="1" dirty="0"/>
              <a:t>Writing: How does Shakespeare present Macbeth’s guilt following the regicide?</a:t>
            </a:r>
          </a:p>
        </p:txBody>
      </p:sp>
      <p:sp>
        <p:nvSpPr>
          <p:cNvPr id="3" name="Content Placeholder 2">
            <a:extLst>
              <a:ext uri="{FF2B5EF4-FFF2-40B4-BE49-F238E27FC236}">
                <a16:creationId xmlns:a16="http://schemas.microsoft.com/office/drawing/2014/main" id="{CF2B4122-EFC7-EE97-3CD0-521205493ED2}"/>
              </a:ext>
            </a:extLst>
          </p:cNvPr>
          <p:cNvSpPr>
            <a:spLocks noGrp="1"/>
          </p:cNvSpPr>
          <p:nvPr>
            <p:ph idx="1"/>
          </p:nvPr>
        </p:nvSpPr>
        <p:spPr/>
        <p:txBody>
          <a:bodyPr/>
          <a:lstStyle/>
          <a:p>
            <a:r>
              <a:rPr lang="en-GB" dirty="0"/>
              <a:t>See our book for suggestions of how to complete this task. </a:t>
            </a:r>
          </a:p>
        </p:txBody>
      </p:sp>
    </p:spTree>
    <p:extLst>
      <p:ext uri="{BB962C8B-B14F-4D97-AF65-F5344CB8AC3E}">
        <p14:creationId xmlns:p14="http://schemas.microsoft.com/office/powerpoint/2010/main" val="2709015016"/>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E25160-FF7C-6056-D9EF-E9FD778BCD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26A22B-24A7-58C4-4923-259C260DD00D}"/>
              </a:ext>
            </a:extLst>
          </p:cNvPr>
          <p:cNvSpPr>
            <a:spLocks noGrp="1"/>
          </p:cNvSpPr>
          <p:nvPr>
            <p:ph type="title"/>
          </p:nvPr>
        </p:nvSpPr>
        <p:spPr>
          <a:xfrm>
            <a:off x="161924" y="184150"/>
            <a:ext cx="9324975" cy="720725"/>
          </a:xfrm>
        </p:spPr>
        <p:txBody>
          <a:bodyPr>
            <a:normAutofit/>
          </a:bodyPr>
          <a:lstStyle/>
          <a:p>
            <a:r>
              <a:rPr lang="en-GB" b="1" dirty="0"/>
              <a:t>Consolidation: Triplet discussion</a:t>
            </a:r>
          </a:p>
        </p:txBody>
      </p:sp>
      <p:graphicFrame>
        <p:nvGraphicFramePr>
          <p:cNvPr id="7" name="Table 6">
            <a:extLst>
              <a:ext uri="{FF2B5EF4-FFF2-40B4-BE49-F238E27FC236}">
                <a16:creationId xmlns:a16="http://schemas.microsoft.com/office/drawing/2014/main" id="{C7A1B84E-8AC2-23BD-21A4-B18399B3B302}"/>
              </a:ext>
            </a:extLst>
          </p:cNvPr>
          <p:cNvGraphicFramePr>
            <a:graphicFrameLocks noGrp="1"/>
          </p:cNvGraphicFramePr>
          <p:nvPr>
            <p:extLst>
              <p:ext uri="{D42A27DB-BD31-4B8C-83A1-F6EECF244321}">
                <p14:modId xmlns:p14="http://schemas.microsoft.com/office/powerpoint/2010/main" val="3455433910"/>
              </p:ext>
            </p:extLst>
          </p:nvPr>
        </p:nvGraphicFramePr>
        <p:xfrm>
          <a:off x="260349" y="904874"/>
          <a:ext cx="11598276" cy="5676902"/>
        </p:xfrm>
        <a:graphic>
          <a:graphicData uri="http://schemas.openxmlformats.org/drawingml/2006/table">
            <a:tbl>
              <a:tblPr firstRow="1" bandRow="1">
                <a:tableStyleId>{5C22544A-7EE6-4342-B048-85BDC9FD1C3A}</a:tableStyleId>
              </a:tblPr>
              <a:tblGrid>
                <a:gridCol w="5799138">
                  <a:extLst>
                    <a:ext uri="{9D8B030D-6E8A-4147-A177-3AD203B41FA5}">
                      <a16:colId xmlns:a16="http://schemas.microsoft.com/office/drawing/2014/main" val="1736133276"/>
                    </a:ext>
                  </a:extLst>
                </a:gridCol>
                <a:gridCol w="5799138">
                  <a:extLst>
                    <a:ext uri="{9D8B030D-6E8A-4147-A177-3AD203B41FA5}">
                      <a16:colId xmlns:a16="http://schemas.microsoft.com/office/drawing/2014/main" val="242576912"/>
                    </a:ext>
                  </a:extLst>
                </a:gridCol>
              </a:tblGrid>
              <a:tr h="2838451">
                <a:tc>
                  <a:txBody>
                    <a:bodyPr/>
                    <a:lstStyle/>
                    <a:p>
                      <a:pPr marL="0" indent="0">
                        <a:buNone/>
                      </a:pPr>
                      <a:r>
                        <a:rPr lang="en-GB" sz="2000" dirty="0">
                          <a:solidFill>
                            <a:schemeClr val="tx1"/>
                          </a:solidFill>
                        </a:rPr>
                        <a:t>How does Shakespeare present Macbeth as a changing character? </a:t>
                      </a:r>
                      <a:endParaRPr lang="en-GB" sz="20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A: Consider how Macbeth was presented at the start of the play. </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At the start of the play, Shakespeare presents Macbeth as…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Evidence of this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We also notice that at the start, Macbeth was…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Evidence to support this idea is…</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8333442"/>
                  </a:ext>
                </a:extLst>
              </a:tr>
              <a:tr h="28384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B: Consider how Macbeth is presented at this point in Act 2 Scene 2. </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However, at this stage of the play, Shakespeare now presents Macbeth as…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Evidence of this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He has also changed from… to…</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Evidence of this is…</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b="1" dirty="0">
                          <a:solidFill>
                            <a:schemeClr val="tx1"/>
                          </a:solidFill>
                        </a:rPr>
                        <a:t>Student C: Summarise the discussion.</a:t>
                      </a:r>
                    </a:p>
                    <a:p>
                      <a:pPr marL="342900" indent="-342900">
                        <a:buFontTx/>
                        <a:buChar char="-"/>
                      </a:pPr>
                      <a:r>
                        <a:rPr lang="en-GB" sz="2000" b="0" dirty="0">
                          <a:solidFill>
                            <a:schemeClr val="tx1"/>
                          </a:solidFill>
                        </a:rPr>
                        <a:t>At the start of the play, Shakespeare presents Macbeth as… and… Evidence of this is…</a:t>
                      </a:r>
                    </a:p>
                    <a:p>
                      <a:pPr marL="342900" indent="-342900">
                        <a:buFontTx/>
                        <a:buChar char="-"/>
                      </a:pPr>
                      <a:r>
                        <a:rPr lang="en-GB" sz="2000" b="0" dirty="0">
                          <a:solidFill>
                            <a:schemeClr val="tx1"/>
                          </a:solidFill>
                        </a:rPr>
                        <a:t>However, by Act 2 Scene 2, Macbeth is… when he…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3497767"/>
                  </a:ext>
                </a:extLst>
              </a:tr>
            </a:tbl>
          </a:graphicData>
        </a:graphic>
      </p:graphicFrame>
    </p:spTree>
    <p:extLst>
      <p:ext uri="{BB962C8B-B14F-4D97-AF65-F5344CB8AC3E}">
        <p14:creationId xmlns:p14="http://schemas.microsoft.com/office/powerpoint/2010/main" val="2263332892"/>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FC6CD-ABBE-367E-DBAF-02E066AF46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FE23C0-44F4-4E48-6828-3138E7EDBB5A}"/>
              </a:ext>
            </a:extLst>
          </p:cNvPr>
          <p:cNvSpPr>
            <a:spLocks noGrp="1"/>
          </p:cNvSpPr>
          <p:nvPr>
            <p:ph type="title"/>
          </p:nvPr>
        </p:nvSpPr>
        <p:spPr>
          <a:xfrm>
            <a:off x="161925" y="184150"/>
            <a:ext cx="5467350" cy="720725"/>
          </a:xfrm>
        </p:spPr>
        <p:txBody>
          <a:bodyPr/>
          <a:lstStyle/>
          <a:p>
            <a:r>
              <a:rPr lang="en-GB" b="1" dirty="0"/>
              <a:t>Triplet discussion</a:t>
            </a:r>
          </a:p>
        </p:txBody>
      </p:sp>
      <p:sp>
        <p:nvSpPr>
          <p:cNvPr id="4" name="TextBox 3">
            <a:extLst>
              <a:ext uri="{FF2B5EF4-FFF2-40B4-BE49-F238E27FC236}">
                <a16:creationId xmlns:a16="http://schemas.microsoft.com/office/drawing/2014/main" id="{39A37A72-673F-8A5E-CC5E-71810749C3FA}"/>
              </a:ext>
            </a:extLst>
          </p:cNvPr>
          <p:cNvSpPr txBox="1"/>
          <p:nvPr/>
        </p:nvSpPr>
        <p:spPr>
          <a:xfrm>
            <a:off x="259556" y="904875"/>
            <a:ext cx="5836444" cy="5324535"/>
          </a:xfrm>
          <a:prstGeom prst="rect">
            <a:avLst/>
          </a:prstGeom>
          <a:noFill/>
        </p:spPr>
        <p:txBody>
          <a:bodyPr wrap="square">
            <a:spAutoFit/>
          </a:bodyPr>
          <a:lstStyle/>
          <a:p>
            <a:r>
              <a:rPr lang="en-GB" sz="2000" b="1" dirty="0"/>
              <a:t>Model answer: </a:t>
            </a:r>
          </a:p>
          <a:p>
            <a:endParaRPr lang="en-GB" sz="2000" b="1" dirty="0"/>
          </a:p>
          <a:p>
            <a:r>
              <a:rPr lang="en-GB" sz="2000" dirty="0"/>
              <a:t>At the start of the play, Shakespeare emphasised Macbeth’s military prowess (‘valiant Macbeth’) and his allegiance to Duncan (‘the service and the loyalty I owe’). However, following the prophecies Macbeth became increasingly introverted and ambitious. His aspiration is fuelled and redirected when he is denied the title of Prince of Cumberland, and this marks a further shift to secrecy and immorality as he dwells on his ‘black and deep desires’. Shakespeare also indicates a change from masculine courage in the play’s exposition, to submission to Lady Macbeth’s commands in Act One Scene Five – commands which lead Macbeth to commit regicide and descend into psychological turmoil. </a:t>
            </a:r>
          </a:p>
        </p:txBody>
      </p:sp>
      <p:sp>
        <p:nvSpPr>
          <p:cNvPr id="5" name="Rectangle 4">
            <a:extLst>
              <a:ext uri="{FF2B5EF4-FFF2-40B4-BE49-F238E27FC236}">
                <a16:creationId xmlns:a16="http://schemas.microsoft.com/office/drawing/2014/main" id="{17EEC3A8-3F6C-EA85-460E-355C48691E4E}"/>
              </a:ext>
            </a:extLst>
          </p:cNvPr>
          <p:cNvSpPr/>
          <p:nvPr/>
        </p:nvSpPr>
        <p:spPr>
          <a:xfrm>
            <a:off x="6515100" y="304800"/>
            <a:ext cx="5467350" cy="63690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dirty="0"/>
              <a:t>Summarise the model answer in four bullet points:</a:t>
            </a:r>
          </a:p>
          <a:p>
            <a:endParaRPr lang="en-GB" dirty="0"/>
          </a:p>
          <a:p>
            <a:r>
              <a:rPr lang="en-GB" dirty="0"/>
              <a:t>1.</a:t>
            </a:r>
          </a:p>
          <a:p>
            <a:endParaRPr lang="en-GB" dirty="0"/>
          </a:p>
          <a:p>
            <a:endParaRPr lang="en-GB" dirty="0"/>
          </a:p>
          <a:p>
            <a:r>
              <a:rPr lang="en-GB" dirty="0"/>
              <a:t>2.</a:t>
            </a:r>
          </a:p>
          <a:p>
            <a:endParaRPr lang="en-GB" dirty="0"/>
          </a:p>
          <a:p>
            <a:endParaRPr lang="en-GB" dirty="0"/>
          </a:p>
          <a:p>
            <a:r>
              <a:rPr lang="en-GB" dirty="0"/>
              <a:t>3.</a:t>
            </a:r>
          </a:p>
          <a:p>
            <a:endParaRPr lang="en-GB" dirty="0"/>
          </a:p>
          <a:p>
            <a:endParaRPr lang="en-GB" dirty="0"/>
          </a:p>
          <a:p>
            <a:r>
              <a:rPr lang="en-GB" dirty="0"/>
              <a:t>4.</a:t>
            </a:r>
          </a:p>
          <a:p>
            <a:endParaRPr lang="en-GB" dirty="0"/>
          </a:p>
          <a:p>
            <a:endParaRPr lang="en-GB" dirty="0"/>
          </a:p>
          <a:p>
            <a:endParaRPr lang="en-GB" dirty="0"/>
          </a:p>
          <a:p>
            <a:r>
              <a:rPr lang="en-GB" dirty="0"/>
              <a:t>New vocabulary:</a:t>
            </a:r>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427605856"/>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F996A-7BED-7D0F-226C-34DAD9D7FFFD}"/>
              </a:ext>
            </a:extLst>
          </p:cNvPr>
          <p:cNvSpPr>
            <a:spLocks noGrp="1"/>
          </p:cNvSpPr>
          <p:nvPr>
            <p:ph type="title"/>
          </p:nvPr>
        </p:nvSpPr>
        <p:spPr/>
        <p:txBody>
          <a:bodyPr/>
          <a:lstStyle/>
          <a:p>
            <a:r>
              <a:rPr lang="en-GB" dirty="0"/>
              <a:t>Act 2 Scene 3 (Lines 1 to 40)</a:t>
            </a:r>
          </a:p>
        </p:txBody>
      </p:sp>
      <p:sp>
        <p:nvSpPr>
          <p:cNvPr id="3" name="Content Placeholder 2">
            <a:extLst>
              <a:ext uri="{FF2B5EF4-FFF2-40B4-BE49-F238E27FC236}">
                <a16:creationId xmlns:a16="http://schemas.microsoft.com/office/drawing/2014/main" id="{6AF8A805-F724-8BEC-EA90-1DE5D2ACF99B}"/>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3885578777"/>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0B0A5-2394-2104-708C-592A7C1A6994}"/>
              </a:ext>
            </a:extLst>
          </p:cNvPr>
          <p:cNvSpPr>
            <a:spLocks noGrp="1"/>
          </p:cNvSpPr>
          <p:nvPr>
            <p:ph type="title"/>
          </p:nvPr>
        </p:nvSpPr>
        <p:spPr/>
        <p:txBody>
          <a:bodyPr/>
          <a:lstStyle/>
          <a:p>
            <a:r>
              <a:rPr lang="en-GB" b="1" dirty="0"/>
              <a:t>Knowledge Retrieval</a:t>
            </a:r>
          </a:p>
        </p:txBody>
      </p:sp>
      <p:sp>
        <p:nvSpPr>
          <p:cNvPr id="3" name="Content Placeholder 2">
            <a:extLst>
              <a:ext uri="{FF2B5EF4-FFF2-40B4-BE49-F238E27FC236}">
                <a16:creationId xmlns:a16="http://schemas.microsoft.com/office/drawing/2014/main" id="{86CD5646-4B00-4E97-1F70-65911CF05E30}"/>
              </a:ext>
            </a:extLst>
          </p:cNvPr>
          <p:cNvSpPr>
            <a:spLocks noGrp="1"/>
          </p:cNvSpPr>
          <p:nvPr>
            <p:ph idx="1"/>
          </p:nvPr>
        </p:nvSpPr>
        <p:spPr/>
        <p:txBody>
          <a:bodyPr/>
          <a:lstStyle/>
          <a:p>
            <a:pPr marL="0" indent="0">
              <a:buNone/>
            </a:pPr>
            <a:r>
              <a:rPr lang="en-GB" b="1" dirty="0"/>
              <a:t>Annotate this quotation from memory:</a:t>
            </a:r>
          </a:p>
          <a:p>
            <a:pPr marL="0" indent="0">
              <a:buNone/>
            </a:pPr>
            <a:endParaRPr lang="en-GB" dirty="0"/>
          </a:p>
          <a:p>
            <a:pPr marL="0" indent="0">
              <a:buNone/>
            </a:pPr>
            <a:r>
              <a:rPr lang="en-GB" dirty="0"/>
              <a:t>Macbeth: ‘Will all great Neptune’s ocean wash this blood / Clean from my hand?’</a:t>
            </a:r>
          </a:p>
          <a:p>
            <a:pPr marL="0" indent="0">
              <a:buNone/>
            </a:pPr>
            <a:endParaRPr lang="en-GB" dirty="0"/>
          </a:p>
          <a:p>
            <a:pPr marL="0" indent="0">
              <a:buNone/>
            </a:pPr>
            <a:r>
              <a:rPr lang="en-GB" dirty="0"/>
              <a:t>The opening of Act 2 Scene 3 will strike a completely different note. </a:t>
            </a:r>
          </a:p>
        </p:txBody>
      </p:sp>
    </p:spTree>
    <p:extLst>
      <p:ext uri="{BB962C8B-B14F-4D97-AF65-F5344CB8AC3E}">
        <p14:creationId xmlns:p14="http://schemas.microsoft.com/office/powerpoint/2010/main" val="2250997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C512C-DB29-E107-9772-5393F00F32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1BFAAE-2E0A-8C13-7FEA-3BD67E099D0C}"/>
              </a:ext>
            </a:extLst>
          </p:cNvPr>
          <p:cNvSpPr>
            <a:spLocks noGrp="1"/>
          </p:cNvSpPr>
          <p:nvPr>
            <p:ph type="title"/>
          </p:nvPr>
        </p:nvSpPr>
        <p:spPr>
          <a:xfrm>
            <a:off x="838200" y="365125"/>
            <a:ext cx="10515600" cy="911225"/>
          </a:xfrm>
        </p:spPr>
        <p:txBody>
          <a:bodyPr/>
          <a:lstStyle/>
          <a:p>
            <a:r>
              <a:rPr lang="en-GB" b="1" dirty="0"/>
              <a:t>New vocabulary: equivocation</a:t>
            </a:r>
          </a:p>
        </p:txBody>
      </p:sp>
      <p:graphicFrame>
        <p:nvGraphicFramePr>
          <p:cNvPr id="8" name="Table 7">
            <a:extLst>
              <a:ext uri="{FF2B5EF4-FFF2-40B4-BE49-F238E27FC236}">
                <a16:creationId xmlns:a16="http://schemas.microsoft.com/office/drawing/2014/main" id="{A1D680D8-0E9B-0F38-755A-BE700EA69FC7}"/>
              </a:ext>
            </a:extLst>
          </p:cNvPr>
          <p:cNvGraphicFramePr>
            <a:graphicFrameLocks noGrp="1"/>
          </p:cNvGraphicFramePr>
          <p:nvPr>
            <p:extLst>
              <p:ext uri="{D42A27DB-BD31-4B8C-83A1-F6EECF244321}">
                <p14:modId xmlns:p14="http://schemas.microsoft.com/office/powerpoint/2010/main" val="998422018"/>
              </p:ext>
            </p:extLst>
          </p:nvPr>
        </p:nvGraphicFramePr>
        <p:xfrm>
          <a:off x="838199" y="1276350"/>
          <a:ext cx="10515600" cy="5216526"/>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608263">
                <a:tc>
                  <a:txBody>
                    <a:bodyPr/>
                    <a:lstStyle/>
                    <a:p>
                      <a:r>
                        <a:rPr lang="en-GB" b="1" dirty="0">
                          <a:solidFill>
                            <a:schemeClr val="tx1"/>
                          </a:solidFill>
                        </a:rPr>
                        <a:t>Definition: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Characteristics:</a:t>
                      </a:r>
                      <a:endParaRPr lang="en-GB"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tx1"/>
                          </a:solidFill>
                        </a:rPr>
                        <a:t>Examples:</a:t>
                      </a:r>
                      <a:endParaRPr lang="en-GB" dirty="0">
                        <a:solidFill>
                          <a:schemeClr val="tx1"/>
                        </a:solidFill>
                      </a:endParaRP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Non-examples: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1973588867"/>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9DCA7B-6CB9-83DA-3EA0-5E14A96456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42E08E-94A8-1FBE-628B-7AA3C8B6428B}"/>
              </a:ext>
            </a:extLst>
          </p:cNvPr>
          <p:cNvSpPr>
            <a:spLocks noGrp="1"/>
          </p:cNvSpPr>
          <p:nvPr>
            <p:ph type="title"/>
          </p:nvPr>
        </p:nvSpPr>
        <p:spPr>
          <a:xfrm>
            <a:off x="838200" y="365125"/>
            <a:ext cx="10515600" cy="911225"/>
          </a:xfrm>
        </p:spPr>
        <p:txBody>
          <a:bodyPr/>
          <a:lstStyle/>
          <a:p>
            <a:r>
              <a:rPr lang="en-GB" b="1" dirty="0"/>
              <a:t>New vocabulary: equivocation</a:t>
            </a:r>
          </a:p>
        </p:txBody>
      </p:sp>
      <p:graphicFrame>
        <p:nvGraphicFramePr>
          <p:cNvPr id="8" name="Table 7">
            <a:extLst>
              <a:ext uri="{FF2B5EF4-FFF2-40B4-BE49-F238E27FC236}">
                <a16:creationId xmlns:a16="http://schemas.microsoft.com/office/drawing/2014/main" id="{C6EAE231-0F61-8A55-043F-C710ECB047D1}"/>
              </a:ext>
            </a:extLst>
          </p:cNvPr>
          <p:cNvGraphicFramePr>
            <a:graphicFrameLocks noGrp="1"/>
          </p:cNvGraphicFramePr>
          <p:nvPr>
            <p:extLst>
              <p:ext uri="{D42A27DB-BD31-4B8C-83A1-F6EECF244321}">
                <p14:modId xmlns:p14="http://schemas.microsoft.com/office/powerpoint/2010/main" val="1903772728"/>
              </p:ext>
            </p:extLst>
          </p:nvPr>
        </p:nvGraphicFramePr>
        <p:xfrm>
          <a:off x="818147" y="1276350"/>
          <a:ext cx="10535652" cy="5103595"/>
        </p:xfrm>
        <a:graphic>
          <a:graphicData uri="http://schemas.openxmlformats.org/drawingml/2006/table">
            <a:tbl>
              <a:tblPr firstRow="1" bandRow="1">
                <a:tableStyleId>{5C22544A-7EE6-4342-B048-85BDC9FD1C3A}</a:tableStyleId>
              </a:tblPr>
              <a:tblGrid>
                <a:gridCol w="5277852">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268955">
                <a:tc>
                  <a:txBody>
                    <a:bodyPr/>
                    <a:lstStyle/>
                    <a:p>
                      <a:r>
                        <a:rPr lang="en-GB" b="1" dirty="0">
                          <a:solidFill>
                            <a:schemeClr val="accent6"/>
                          </a:solidFill>
                        </a:rPr>
                        <a:t>Definition: </a:t>
                      </a:r>
                    </a:p>
                    <a:p>
                      <a:r>
                        <a:rPr lang="en-GB" b="0" dirty="0">
                          <a:solidFill>
                            <a:schemeClr val="accent6"/>
                          </a:solidFill>
                        </a:rPr>
                        <a:t>The use of ambiguous language to conceal the truth or to avoid committing oneself. It is a form of deception that relies on double meanings, allowing the speaker to mislead without technically lying.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Characteristics:</a:t>
                      </a:r>
                    </a:p>
                    <a:p>
                      <a:pPr marL="285750" indent="-285750">
                        <a:buFontTx/>
                        <a:buChar char="-"/>
                      </a:pPr>
                      <a:r>
                        <a:rPr lang="en-GB" b="0" dirty="0">
                          <a:solidFill>
                            <a:schemeClr val="accent6"/>
                          </a:solidFill>
                        </a:rPr>
                        <a:t>Ambiguity and double meanings. </a:t>
                      </a:r>
                    </a:p>
                    <a:p>
                      <a:pPr marL="285750" indent="-285750">
                        <a:buFontTx/>
                        <a:buChar char="-"/>
                      </a:pPr>
                      <a:r>
                        <a:rPr lang="en-GB" b="0" dirty="0">
                          <a:solidFill>
                            <a:schemeClr val="accent6"/>
                          </a:solidFill>
                        </a:rPr>
                        <a:t>Deliberate deception. </a:t>
                      </a:r>
                    </a:p>
                    <a:p>
                      <a:pPr marL="285750" indent="-285750">
                        <a:buFontTx/>
                        <a:buChar char="-"/>
                      </a:pPr>
                      <a:r>
                        <a:rPr lang="en-GB" b="0" dirty="0">
                          <a:solidFill>
                            <a:schemeClr val="accent6"/>
                          </a:solidFill>
                        </a:rPr>
                        <a:t>Often used to avoid oath-taking or direct accusations. </a:t>
                      </a:r>
                    </a:p>
                    <a:p>
                      <a:pPr marL="285750" indent="-285750">
                        <a:buFontTx/>
                        <a:buChar char="-"/>
                      </a:pPr>
                      <a:r>
                        <a:rPr lang="en-GB" b="0" dirty="0">
                          <a:solidFill>
                            <a:schemeClr val="accent6"/>
                          </a:solidFill>
                        </a:rPr>
                        <a:t>Exploiting the gap between literal truth and intended meaning.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accent6"/>
                          </a:solidFill>
                        </a:rPr>
                        <a:t>Examples:</a:t>
                      </a:r>
                    </a:p>
                    <a:p>
                      <a:r>
                        <a:rPr lang="en-GB" i="1" dirty="0">
                          <a:solidFill>
                            <a:schemeClr val="accent6"/>
                          </a:solidFill>
                        </a:rPr>
                        <a:t>Macbeth</a:t>
                      </a:r>
                      <a:r>
                        <a:rPr lang="en-GB" dirty="0">
                          <a:solidFill>
                            <a:schemeClr val="accent6"/>
                          </a:solidFill>
                        </a:rPr>
                        <a:t>: The Witches’ prophecies (e.g., ‘none of woman born / Shall harm Macbeth’). This is literally true but deliberately misleading, as Macduff was ‘from his mother’s womb / Untimely ripped.’</a:t>
                      </a:r>
                    </a:p>
                    <a:p>
                      <a:endParaRPr lang="en-GB" dirty="0">
                        <a:solidFill>
                          <a:schemeClr val="accent6"/>
                        </a:solidFill>
                      </a:endParaRPr>
                    </a:p>
                    <a:p>
                      <a:r>
                        <a:rPr lang="en-GB" i="1" dirty="0">
                          <a:solidFill>
                            <a:schemeClr val="accent6"/>
                          </a:solidFill>
                        </a:rPr>
                        <a:t>A Treatise of Equivocation </a:t>
                      </a:r>
                      <a:r>
                        <a:rPr lang="en-GB" dirty="0">
                          <a:solidFill>
                            <a:schemeClr val="accent6"/>
                          </a:solidFill>
                        </a:rPr>
                        <a:t>(1851): Father Henry Garnet, a Jesuit involved in the Gunpowder Plot, wrote A Treatise of Equivocation to justify lying under oath to protect Catholics. His trial was a major public event.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Non-examples (from </a:t>
                      </a:r>
                      <a:r>
                        <a:rPr lang="en-GB" b="1" i="1" dirty="0">
                          <a:solidFill>
                            <a:schemeClr val="accent6"/>
                          </a:solidFill>
                        </a:rPr>
                        <a:t>Macbeth</a:t>
                      </a:r>
                      <a:r>
                        <a:rPr lang="en-GB" b="1" i="0" dirty="0">
                          <a:solidFill>
                            <a:schemeClr val="accent6"/>
                          </a:solidFill>
                        </a:rPr>
                        <a:t>)</a:t>
                      </a:r>
                      <a:r>
                        <a:rPr lang="en-GB" b="1" dirty="0">
                          <a:solidFill>
                            <a:schemeClr val="accent6"/>
                          </a:solidFill>
                        </a:rPr>
                        <a:t>:</a:t>
                      </a:r>
                    </a:p>
                    <a:p>
                      <a:endParaRPr lang="en-GB" dirty="0">
                        <a:solidFill>
                          <a:schemeClr val="accent6"/>
                        </a:solidFill>
                      </a:endParaRPr>
                    </a:p>
                    <a:p>
                      <a:r>
                        <a:rPr lang="en-GB" dirty="0">
                          <a:solidFill>
                            <a:schemeClr val="accent6"/>
                          </a:solidFill>
                        </a:rPr>
                        <a:t>Macduff’s direct and honest grief when he discovers Duncan’s body: ‘O horror, horror, horror!’ </a:t>
                      </a:r>
                    </a:p>
                    <a:p>
                      <a:endParaRPr lang="en-GB" dirty="0">
                        <a:solidFill>
                          <a:schemeClr val="accent6"/>
                        </a:solidFill>
                      </a:endParaRPr>
                    </a:p>
                    <a:p>
                      <a:r>
                        <a:rPr lang="en-GB" dirty="0">
                          <a:solidFill>
                            <a:schemeClr val="accent6"/>
                          </a:solidFill>
                        </a:rPr>
                        <a:t>Duncan’s genuine praise of Macbeth; he means what he says without deception.</a:t>
                      </a:r>
                      <a:endParaRPr lang="en-GB" b="0" dirty="0">
                        <a:solidFill>
                          <a:schemeClr val="accent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5154729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D0049-651B-7CA7-F294-9D4934628260}"/>
              </a:ext>
            </a:extLst>
          </p:cNvPr>
          <p:cNvSpPr>
            <a:spLocks noGrp="1"/>
          </p:cNvSpPr>
          <p:nvPr>
            <p:ph type="title"/>
          </p:nvPr>
        </p:nvSpPr>
        <p:spPr/>
        <p:txBody>
          <a:bodyPr>
            <a:normAutofit/>
          </a:bodyPr>
          <a:lstStyle/>
          <a:p>
            <a:r>
              <a:rPr lang="en-GB" b="1" dirty="0"/>
              <a:t>Consolidation: read-reduce-rehearse-remember </a:t>
            </a:r>
            <a:r>
              <a:rPr lang="en-GB" sz="2200" b="1" dirty="0"/>
              <a:t>(See Macbeth Teaching and Learning Video 3)</a:t>
            </a:r>
            <a:endParaRPr lang="en-GB" b="1" dirty="0"/>
          </a:p>
        </p:txBody>
      </p:sp>
      <p:sp>
        <p:nvSpPr>
          <p:cNvPr id="3" name="Content Placeholder 2">
            <a:extLst>
              <a:ext uri="{FF2B5EF4-FFF2-40B4-BE49-F238E27FC236}">
                <a16:creationId xmlns:a16="http://schemas.microsoft.com/office/drawing/2014/main" id="{4950E5DC-6A3F-B0A1-61F2-1D6CE9855B4C}"/>
              </a:ext>
            </a:extLst>
          </p:cNvPr>
          <p:cNvSpPr>
            <a:spLocks noGrp="1"/>
          </p:cNvSpPr>
          <p:nvPr>
            <p:ph idx="1"/>
          </p:nvPr>
        </p:nvSpPr>
        <p:spPr/>
        <p:txBody>
          <a:bodyPr/>
          <a:lstStyle/>
          <a:p>
            <a:pPr marL="0" indent="0">
              <a:buNone/>
            </a:pPr>
            <a:r>
              <a:rPr lang="en-GB" dirty="0"/>
              <a:t>In this scene, Shakespeare conveys the Witches’ power; they are a malevolent and mysterious force, who use their supernatural abilities to throw Macbeth into chaos. Shakespeare’s choice to include the Witches is a nod to King James I, who wrote a book entitled </a:t>
            </a:r>
            <a:r>
              <a:rPr lang="en-GB" dirty="0" err="1"/>
              <a:t>Daemonologie</a:t>
            </a:r>
            <a:r>
              <a:rPr lang="en-GB" dirty="0"/>
              <a:t> and supported witch-hunting. Shakespeare presents the Witches as a catalyst of Macbeth’s downfall as well as key players in the battle between good and evil, fate and free will.</a:t>
            </a:r>
          </a:p>
        </p:txBody>
      </p:sp>
    </p:spTree>
    <p:extLst>
      <p:ext uri="{BB962C8B-B14F-4D97-AF65-F5344CB8AC3E}">
        <p14:creationId xmlns:p14="http://schemas.microsoft.com/office/powerpoint/2010/main" val="1266644124"/>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F2A90B-3AAB-6699-F5EC-55CD08DBAA33}"/>
              </a:ext>
            </a:extLst>
          </p:cNvPr>
          <p:cNvSpPr>
            <a:spLocks noGrp="1"/>
          </p:cNvSpPr>
          <p:nvPr>
            <p:ph type="title"/>
          </p:nvPr>
        </p:nvSpPr>
        <p:spPr/>
        <p:txBody>
          <a:bodyPr/>
          <a:lstStyle/>
          <a:p>
            <a:r>
              <a:rPr lang="en-GB" b="1" dirty="0"/>
              <a:t>Reading the Scene</a:t>
            </a:r>
          </a:p>
        </p:txBody>
      </p:sp>
      <p:sp>
        <p:nvSpPr>
          <p:cNvPr id="3" name="Content Placeholder 2">
            <a:extLst>
              <a:ext uri="{FF2B5EF4-FFF2-40B4-BE49-F238E27FC236}">
                <a16:creationId xmlns:a16="http://schemas.microsoft.com/office/drawing/2014/main" id="{6D262EE3-E278-7762-5416-05F5C1B321F9}"/>
              </a:ext>
            </a:extLst>
          </p:cNvPr>
          <p:cNvSpPr>
            <a:spLocks noGrp="1"/>
          </p:cNvSpPr>
          <p:nvPr>
            <p:ph idx="1"/>
          </p:nvPr>
        </p:nvSpPr>
        <p:spPr/>
        <p:txBody>
          <a:bodyPr/>
          <a:lstStyle/>
          <a:p>
            <a:r>
              <a:rPr lang="en-GB" dirty="0"/>
              <a:t>Show the clip from the Rupert Goold (2010) production, as it communicates the debased and disturbing nature of the Porter’s character. </a:t>
            </a:r>
          </a:p>
        </p:txBody>
      </p:sp>
    </p:spTree>
    <p:extLst>
      <p:ext uri="{BB962C8B-B14F-4D97-AF65-F5344CB8AC3E}">
        <p14:creationId xmlns:p14="http://schemas.microsoft.com/office/powerpoint/2010/main" val="1717034414"/>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C07EC-9228-6ACA-E1C6-C6240F5636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E88562-F52E-6EE1-A484-4149C9A41124}"/>
              </a:ext>
            </a:extLst>
          </p:cNvPr>
          <p:cNvSpPr>
            <a:spLocks noGrp="1"/>
          </p:cNvSpPr>
          <p:nvPr>
            <p:ph type="title"/>
          </p:nvPr>
        </p:nvSpPr>
        <p:spPr>
          <a:xfrm>
            <a:off x="161924" y="184150"/>
            <a:ext cx="9324975" cy="720725"/>
          </a:xfrm>
        </p:spPr>
        <p:txBody>
          <a:bodyPr>
            <a:normAutofit/>
          </a:bodyPr>
          <a:lstStyle/>
          <a:p>
            <a:r>
              <a:rPr lang="en-GB" b="1" dirty="0"/>
              <a:t>S-T-R-E-T-C-H: Triplet discussion</a:t>
            </a:r>
          </a:p>
        </p:txBody>
      </p:sp>
      <p:graphicFrame>
        <p:nvGraphicFramePr>
          <p:cNvPr id="7" name="Table 6">
            <a:extLst>
              <a:ext uri="{FF2B5EF4-FFF2-40B4-BE49-F238E27FC236}">
                <a16:creationId xmlns:a16="http://schemas.microsoft.com/office/drawing/2014/main" id="{61A34003-1FAB-A66D-A57B-A278531DC837}"/>
              </a:ext>
            </a:extLst>
          </p:cNvPr>
          <p:cNvGraphicFramePr>
            <a:graphicFrameLocks noGrp="1"/>
          </p:cNvGraphicFramePr>
          <p:nvPr>
            <p:extLst>
              <p:ext uri="{D42A27DB-BD31-4B8C-83A1-F6EECF244321}">
                <p14:modId xmlns:p14="http://schemas.microsoft.com/office/powerpoint/2010/main" val="1712689624"/>
              </p:ext>
            </p:extLst>
          </p:nvPr>
        </p:nvGraphicFramePr>
        <p:xfrm>
          <a:off x="260349" y="904874"/>
          <a:ext cx="11598276" cy="5676902"/>
        </p:xfrm>
        <a:graphic>
          <a:graphicData uri="http://schemas.openxmlformats.org/drawingml/2006/table">
            <a:tbl>
              <a:tblPr firstRow="1" bandRow="1">
                <a:tableStyleId>{5C22544A-7EE6-4342-B048-85BDC9FD1C3A}</a:tableStyleId>
              </a:tblPr>
              <a:tblGrid>
                <a:gridCol w="5799138">
                  <a:extLst>
                    <a:ext uri="{9D8B030D-6E8A-4147-A177-3AD203B41FA5}">
                      <a16:colId xmlns:a16="http://schemas.microsoft.com/office/drawing/2014/main" val="1736133276"/>
                    </a:ext>
                  </a:extLst>
                </a:gridCol>
                <a:gridCol w="5799138">
                  <a:extLst>
                    <a:ext uri="{9D8B030D-6E8A-4147-A177-3AD203B41FA5}">
                      <a16:colId xmlns:a16="http://schemas.microsoft.com/office/drawing/2014/main" val="242576912"/>
                    </a:ext>
                  </a:extLst>
                </a:gridCol>
              </a:tblGrid>
              <a:tr h="2838451">
                <a:tc>
                  <a:txBody>
                    <a:bodyPr/>
                    <a:lstStyle/>
                    <a:p>
                      <a:pPr marL="0" indent="0">
                        <a:buNone/>
                      </a:pPr>
                      <a:r>
                        <a:rPr lang="en-GB" sz="2000" dirty="0">
                          <a:solidFill>
                            <a:schemeClr val="tx1"/>
                          </a:solidFill>
                        </a:rPr>
                        <a:t>The Porter imagines himself working at ‘hell gate’. How else does Shakespeare use the metaphor of opening the door to unleash evil? </a:t>
                      </a:r>
                      <a:endParaRPr lang="en-GB" sz="20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A: List two examples of evil events within the play</a:t>
                      </a:r>
                      <a:endParaRPr lang="en-GB" sz="2000" b="0" dirty="0">
                        <a:solidFill>
                          <a:schemeClr val="tx1"/>
                        </a:solidFill>
                      </a:endParaRP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8333442"/>
                  </a:ext>
                </a:extLst>
              </a:tr>
              <a:tr h="28384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B: List two additional examples of evil events within the play</a:t>
                      </a:r>
                      <a:endParaRPr lang="en-GB" sz="2000" b="0" dirty="0">
                        <a:solidFill>
                          <a:schemeClr val="tx1"/>
                        </a:solidFill>
                      </a:endParaRP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b="1" dirty="0">
                          <a:solidFill>
                            <a:schemeClr val="tx1"/>
                          </a:solidFill>
                        </a:rPr>
                        <a:t>Student C: Summarise the discussion</a:t>
                      </a:r>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3497767"/>
                  </a:ext>
                </a:extLst>
              </a:tr>
            </a:tbl>
          </a:graphicData>
        </a:graphic>
      </p:graphicFrame>
    </p:spTree>
    <p:extLst>
      <p:ext uri="{BB962C8B-B14F-4D97-AF65-F5344CB8AC3E}">
        <p14:creationId xmlns:p14="http://schemas.microsoft.com/office/powerpoint/2010/main" val="1596293278"/>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8FC3B-8571-053A-FE7E-29AABCF757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D943B9-4AE0-7156-2815-459D1B098DDE}"/>
              </a:ext>
            </a:extLst>
          </p:cNvPr>
          <p:cNvSpPr>
            <a:spLocks noGrp="1"/>
          </p:cNvSpPr>
          <p:nvPr>
            <p:ph type="title"/>
          </p:nvPr>
        </p:nvSpPr>
        <p:spPr>
          <a:xfrm>
            <a:off x="161925" y="184150"/>
            <a:ext cx="5467350" cy="720725"/>
          </a:xfrm>
        </p:spPr>
        <p:txBody>
          <a:bodyPr/>
          <a:lstStyle/>
          <a:p>
            <a:r>
              <a:rPr lang="en-GB" b="1" dirty="0"/>
              <a:t>Triplet discussion</a:t>
            </a:r>
          </a:p>
        </p:txBody>
      </p:sp>
      <p:sp>
        <p:nvSpPr>
          <p:cNvPr id="4" name="TextBox 3">
            <a:extLst>
              <a:ext uri="{FF2B5EF4-FFF2-40B4-BE49-F238E27FC236}">
                <a16:creationId xmlns:a16="http://schemas.microsoft.com/office/drawing/2014/main" id="{793F9D02-0597-7EE7-FA01-860D7516FF7A}"/>
              </a:ext>
            </a:extLst>
          </p:cNvPr>
          <p:cNvSpPr txBox="1"/>
          <p:nvPr/>
        </p:nvSpPr>
        <p:spPr>
          <a:xfrm>
            <a:off x="259556" y="904875"/>
            <a:ext cx="5836444" cy="5663089"/>
          </a:xfrm>
          <a:prstGeom prst="rect">
            <a:avLst/>
          </a:prstGeom>
          <a:noFill/>
        </p:spPr>
        <p:txBody>
          <a:bodyPr wrap="square">
            <a:spAutoFit/>
          </a:bodyPr>
          <a:lstStyle/>
          <a:p>
            <a:r>
              <a:rPr lang="en-GB" sz="2000" b="1" dirty="0"/>
              <a:t>Model answer: </a:t>
            </a:r>
          </a:p>
          <a:p>
            <a:r>
              <a:rPr lang="en-GB" dirty="0"/>
              <a:t>The regicide is horrific, but what is yet to come is worse. The next killing is Banquo – Macbeth’s friend and military companion. The child – Fleance – escapes, but soon more children are at risk as Macbeth decides to ‘savagely slaughter’ Macduff’s family. The violence doesn’t stop there: Malcolm says that ‘Each new morn / New widows howl, new orphans cry’. </a:t>
            </a:r>
          </a:p>
          <a:p>
            <a:endParaRPr lang="en-GB" dirty="0"/>
          </a:p>
          <a:p>
            <a:r>
              <a:rPr lang="en-GB" dirty="0"/>
              <a:t>Shakespeare also shows that Macbeth opens the gates of hell in his own sleepless mind: his psyche will soon be ‘full of scorpions’. In the (2018) RSC production by Polly Findlay, the Porter remains on stage after this scene, chalking up deaths in an ominous tally until the wall surrounding the stage is covered with white lines.</a:t>
            </a:r>
          </a:p>
          <a:p>
            <a:endParaRPr lang="en-GB" dirty="0"/>
          </a:p>
          <a:p>
            <a:r>
              <a:rPr lang="en-GB" dirty="0"/>
              <a:t>Shakespeare’s </a:t>
            </a:r>
            <a:r>
              <a:rPr lang="en-GB" dirty="0" err="1"/>
              <a:t>dramatisation</a:t>
            </a:r>
            <a:r>
              <a:rPr lang="en-GB" dirty="0"/>
              <a:t> of the hellish violence of Macbeth’s rule is a warning against ambition: leaders who rule to satisfy their own lust for power become ruthless tyrants.</a:t>
            </a:r>
          </a:p>
        </p:txBody>
      </p:sp>
      <p:sp>
        <p:nvSpPr>
          <p:cNvPr id="5" name="Rectangle 4">
            <a:extLst>
              <a:ext uri="{FF2B5EF4-FFF2-40B4-BE49-F238E27FC236}">
                <a16:creationId xmlns:a16="http://schemas.microsoft.com/office/drawing/2014/main" id="{F2DEABD4-2423-2A90-1596-6D388EA6BCD7}"/>
              </a:ext>
            </a:extLst>
          </p:cNvPr>
          <p:cNvSpPr/>
          <p:nvPr/>
        </p:nvSpPr>
        <p:spPr>
          <a:xfrm>
            <a:off x="6515100" y="304800"/>
            <a:ext cx="5467350" cy="63690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dirty="0"/>
              <a:t>Summarise the model answer in four bullet points:</a:t>
            </a:r>
          </a:p>
          <a:p>
            <a:endParaRPr lang="en-GB" dirty="0"/>
          </a:p>
          <a:p>
            <a:r>
              <a:rPr lang="en-GB" dirty="0"/>
              <a:t>1.</a:t>
            </a:r>
          </a:p>
          <a:p>
            <a:endParaRPr lang="en-GB" dirty="0"/>
          </a:p>
          <a:p>
            <a:endParaRPr lang="en-GB" dirty="0"/>
          </a:p>
          <a:p>
            <a:r>
              <a:rPr lang="en-GB" dirty="0"/>
              <a:t>2.</a:t>
            </a:r>
          </a:p>
          <a:p>
            <a:endParaRPr lang="en-GB" dirty="0"/>
          </a:p>
          <a:p>
            <a:endParaRPr lang="en-GB" dirty="0"/>
          </a:p>
          <a:p>
            <a:r>
              <a:rPr lang="en-GB" dirty="0"/>
              <a:t>3.</a:t>
            </a:r>
          </a:p>
          <a:p>
            <a:endParaRPr lang="en-GB" dirty="0"/>
          </a:p>
          <a:p>
            <a:endParaRPr lang="en-GB" dirty="0"/>
          </a:p>
          <a:p>
            <a:r>
              <a:rPr lang="en-GB" dirty="0"/>
              <a:t>4.</a:t>
            </a:r>
          </a:p>
          <a:p>
            <a:endParaRPr lang="en-GB" dirty="0"/>
          </a:p>
          <a:p>
            <a:endParaRPr lang="en-GB" dirty="0"/>
          </a:p>
          <a:p>
            <a:endParaRPr lang="en-GB" dirty="0"/>
          </a:p>
          <a:p>
            <a:r>
              <a:rPr lang="en-GB" dirty="0"/>
              <a:t>New vocabulary:</a:t>
            </a:r>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2851241609"/>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BE7ACF-1112-51F4-9FA5-EF242B6782C8}"/>
              </a:ext>
            </a:extLst>
          </p:cNvPr>
          <p:cNvSpPr>
            <a:spLocks noGrp="1"/>
          </p:cNvSpPr>
          <p:nvPr>
            <p:ph type="title"/>
          </p:nvPr>
        </p:nvSpPr>
        <p:spPr/>
        <p:txBody>
          <a:bodyPr/>
          <a:lstStyle/>
          <a:p>
            <a:r>
              <a:rPr lang="en-GB" b="1" dirty="0"/>
              <a:t>Consolidation</a:t>
            </a:r>
          </a:p>
        </p:txBody>
      </p:sp>
      <p:sp>
        <p:nvSpPr>
          <p:cNvPr id="3" name="Content Placeholder 2">
            <a:extLst>
              <a:ext uri="{FF2B5EF4-FFF2-40B4-BE49-F238E27FC236}">
                <a16:creationId xmlns:a16="http://schemas.microsoft.com/office/drawing/2014/main" id="{324AF64C-1CA6-F18D-2EED-BE0489AA32DA}"/>
              </a:ext>
            </a:extLst>
          </p:cNvPr>
          <p:cNvSpPr>
            <a:spLocks noGrp="1"/>
          </p:cNvSpPr>
          <p:nvPr>
            <p:ph idx="1"/>
          </p:nvPr>
        </p:nvSpPr>
        <p:spPr/>
        <p:txBody>
          <a:bodyPr/>
          <a:lstStyle/>
          <a:p>
            <a:r>
              <a:rPr lang="en-GB" dirty="0"/>
              <a:t>Reduce today’s extract to a list of the five most important words or phrases. </a:t>
            </a:r>
          </a:p>
          <a:p>
            <a:r>
              <a:rPr lang="en-GB" dirty="0"/>
              <a:t>Be prepared to share your choices with the class, and explain why you think these words or phrases are significant. </a:t>
            </a:r>
          </a:p>
        </p:txBody>
      </p:sp>
    </p:spTree>
    <p:extLst>
      <p:ext uri="{BB962C8B-B14F-4D97-AF65-F5344CB8AC3E}">
        <p14:creationId xmlns:p14="http://schemas.microsoft.com/office/powerpoint/2010/main" val="3063097180"/>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3F560-A483-3F48-747A-BBC933F8D66C}"/>
              </a:ext>
            </a:extLst>
          </p:cNvPr>
          <p:cNvSpPr>
            <a:spLocks noGrp="1"/>
          </p:cNvSpPr>
          <p:nvPr>
            <p:ph type="title"/>
          </p:nvPr>
        </p:nvSpPr>
        <p:spPr/>
        <p:txBody>
          <a:bodyPr/>
          <a:lstStyle/>
          <a:p>
            <a:r>
              <a:rPr lang="en-GB" dirty="0"/>
              <a:t>Act 2 Scene 3 (Lines 40 to end)</a:t>
            </a:r>
          </a:p>
        </p:txBody>
      </p:sp>
      <p:sp>
        <p:nvSpPr>
          <p:cNvPr id="3" name="Content Placeholder 2">
            <a:extLst>
              <a:ext uri="{FF2B5EF4-FFF2-40B4-BE49-F238E27FC236}">
                <a16:creationId xmlns:a16="http://schemas.microsoft.com/office/drawing/2014/main" id="{303454B0-F841-025D-F163-3058DDD91449}"/>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2902236141"/>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3959E-7DF3-EA2E-9FF4-BDB2F13F9DA4}"/>
              </a:ext>
            </a:extLst>
          </p:cNvPr>
          <p:cNvSpPr>
            <a:spLocks noGrp="1"/>
          </p:cNvSpPr>
          <p:nvPr>
            <p:ph type="title"/>
          </p:nvPr>
        </p:nvSpPr>
        <p:spPr/>
        <p:txBody>
          <a:bodyPr/>
          <a:lstStyle/>
          <a:p>
            <a:r>
              <a:rPr lang="en-GB" b="1" dirty="0"/>
              <a:t>Knowledge Retrieval</a:t>
            </a:r>
          </a:p>
        </p:txBody>
      </p:sp>
      <p:sp>
        <p:nvSpPr>
          <p:cNvPr id="3" name="Content Placeholder 2">
            <a:extLst>
              <a:ext uri="{FF2B5EF4-FFF2-40B4-BE49-F238E27FC236}">
                <a16:creationId xmlns:a16="http://schemas.microsoft.com/office/drawing/2014/main" id="{28A27B9D-A9ED-7EC2-E1DB-96E15FD91161}"/>
              </a:ext>
            </a:extLst>
          </p:cNvPr>
          <p:cNvSpPr>
            <a:spLocks noGrp="1"/>
          </p:cNvSpPr>
          <p:nvPr>
            <p:ph idx="1"/>
          </p:nvPr>
        </p:nvSpPr>
        <p:spPr>
          <a:xfrm>
            <a:off x="838200" y="1524000"/>
            <a:ext cx="10515600" cy="4968875"/>
          </a:xfrm>
        </p:spPr>
        <p:txBody>
          <a:bodyPr>
            <a:normAutofit lnSpcReduction="10000"/>
          </a:bodyPr>
          <a:lstStyle/>
          <a:p>
            <a:pPr marL="0" indent="0">
              <a:buNone/>
            </a:pPr>
            <a:r>
              <a:rPr lang="en-GB" dirty="0"/>
              <a:t>There are a lot of characters in this scene, and Shakespeare shows how they all respond to Duncan’s death in different ways, depending on their background and situation. </a:t>
            </a:r>
          </a:p>
          <a:p>
            <a:pPr marL="0" indent="0">
              <a:buNone/>
            </a:pPr>
            <a:endParaRPr lang="en-GB" dirty="0"/>
          </a:p>
          <a:p>
            <a:pPr marL="0" indent="0">
              <a:buNone/>
            </a:pPr>
            <a:r>
              <a:rPr lang="en-GB" b="1" dirty="0"/>
              <a:t>Think-pair-share what you know about each of these characters, who appear in this scene: </a:t>
            </a:r>
          </a:p>
          <a:p>
            <a:pPr>
              <a:buFontTx/>
              <a:buChar char="-"/>
            </a:pPr>
            <a:r>
              <a:rPr lang="en-GB" dirty="0"/>
              <a:t>Malcolm </a:t>
            </a:r>
          </a:p>
          <a:p>
            <a:pPr>
              <a:buFontTx/>
              <a:buChar char="-"/>
            </a:pPr>
            <a:r>
              <a:rPr lang="en-GB" dirty="0"/>
              <a:t>Donalbain </a:t>
            </a:r>
          </a:p>
          <a:p>
            <a:pPr>
              <a:buFontTx/>
              <a:buChar char="-"/>
            </a:pPr>
            <a:r>
              <a:rPr lang="en-GB" dirty="0"/>
              <a:t>Lennox </a:t>
            </a:r>
          </a:p>
          <a:p>
            <a:pPr>
              <a:buFontTx/>
              <a:buChar char="-"/>
            </a:pPr>
            <a:r>
              <a:rPr lang="en-GB" dirty="0"/>
              <a:t>Macduff </a:t>
            </a:r>
          </a:p>
          <a:p>
            <a:pPr>
              <a:buFontTx/>
              <a:buChar char="-"/>
            </a:pPr>
            <a:r>
              <a:rPr lang="en-GB" dirty="0"/>
              <a:t>Banquo </a:t>
            </a:r>
          </a:p>
        </p:txBody>
      </p:sp>
    </p:spTree>
    <p:extLst>
      <p:ext uri="{BB962C8B-B14F-4D97-AF65-F5344CB8AC3E}">
        <p14:creationId xmlns:p14="http://schemas.microsoft.com/office/powerpoint/2010/main" val="3016540383"/>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D0C1B-1EC5-F69B-7F30-9EDD006E88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86385C-6A4A-C5F0-068F-0792DBBFC38D}"/>
              </a:ext>
            </a:extLst>
          </p:cNvPr>
          <p:cNvSpPr>
            <a:spLocks noGrp="1"/>
          </p:cNvSpPr>
          <p:nvPr>
            <p:ph type="title"/>
          </p:nvPr>
        </p:nvSpPr>
        <p:spPr>
          <a:xfrm>
            <a:off x="161924" y="184150"/>
            <a:ext cx="9324975" cy="720725"/>
          </a:xfrm>
        </p:spPr>
        <p:txBody>
          <a:bodyPr>
            <a:normAutofit/>
          </a:bodyPr>
          <a:lstStyle/>
          <a:p>
            <a:r>
              <a:rPr lang="en-GB" b="1" dirty="0"/>
              <a:t>S-T-R-E-T-C-H: Triplet discussion</a:t>
            </a:r>
          </a:p>
        </p:txBody>
      </p:sp>
      <p:graphicFrame>
        <p:nvGraphicFramePr>
          <p:cNvPr id="7" name="Table 6">
            <a:extLst>
              <a:ext uri="{FF2B5EF4-FFF2-40B4-BE49-F238E27FC236}">
                <a16:creationId xmlns:a16="http://schemas.microsoft.com/office/drawing/2014/main" id="{46CCA0DE-4B9E-B885-E3E7-393721831A6D}"/>
              </a:ext>
            </a:extLst>
          </p:cNvPr>
          <p:cNvGraphicFramePr>
            <a:graphicFrameLocks noGrp="1"/>
          </p:cNvGraphicFramePr>
          <p:nvPr>
            <p:extLst>
              <p:ext uri="{D42A27DB-BD31-4B8C-83A1-F6EECF244321}">
                <p14:modId xmlns:p14="http://schemas.microsoft.com/office/powerpoint/2010/main" val="3902820379"/>
              </p:ext>
            </p:extLst>
          </p:nvPr>
        </p:nvGraphicFramePr>
        <p:xfrm>
          <a:off x="260349" y="904874"/>
          <a:ext cx="11598276" cy="5676902"/>
        </p:xfrm>
        <a:graphic>
          <a:graphicData uri="http://schemas.openxmlformats.org/drawingml/2006/table">
            <a:tbl>
              <a:tblPr firstRow="1" bandRow="1">
                <a:tableStyleId>{5C22544A-7EE6-4342-B048-85BDC9FD1C3A}</a:tableStyleId>
              </a:tblPr>
              <a:tblGrid>
                <a:gridCol w="5799138">
                  <a:extLst>
                    <a:ext uri="{9D8B030D-6E8A-4147-A177-3AD203B41FA5}">
                      <a16:colId xmlns:a16="http://schemas.microsoft.com/office/drawing/2014/main" val="1736133276"/>
                    </a:ext>
                  </a:extLst>
                </a:gridCol>
                <a:gridCol w="5799138">
                  <a:extLst>
                    <a:ext uri="{9D8B030D-6E8A-4147-A177-3AD203B41FA5}">
                      <a16:colId xmlns:a16="http://schemas.microsoft.com/office/drawing/2014/main" val="242576912"/>
                    </a:ext>
                  </a:extLst>
                </a:gridCol>
              </a:tblGrid>
              <a:tr h="2838451">
                <a:tc>
                  <a:txBody>
                    <a:bodyPr/>
                    <a:lstStyle/>
                    <a:p>
                      <a:pPr marL="0" indent="0">
                        <a:buNone/>
                      </a:pPr>
                      <a:r>
                        <a:rPr lang="en-GB" sz="2000" dirty="0">
                          <a:solidFill>
                            <a:schemeClr val="tx1"/>
                          </a:solidFill>
                        </a:rPr>
                        <a:t>Why does Shakespeare deviate from the historical narrative, making Macbeth kill Duncan in his sleep rather than on the battlefield? </a:t>
                      </a:r>
                      <a:endParaRPr lang="en-GB" sz="20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A: Consider the significance of killing Duncan in his sleep.</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Shakespeare changes the historical narrative so Duncan is killed in his sleep because…</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reason why Shakespeare might make this change is…</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8333442"/>
                  </a:ext>
                </a:extLst>
              </a:tr>
              <a:tr h="28384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B: Imagine how the play would have been different if Macbeth killed Duncan on the battlefield.</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If Macbeth killed Duncan on the battlefield in the play, then…</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This would also mean that…</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b="1" dirty="0">
                          <a:solidFill>
                            <a:schemeClr val="tx1"/>
                          </a:solidFill>
                        </a:rPr>
                        <a:t>Student C: Summarise the discussion.</a:t>
                      </a:r>
                    </a:p>
                    <a:p>
                      <a:pPr marL="342900" indent="-342900">
                        <a:buFontTx/>
                        <a:buChar char="-"/>
                      </a:pPr>
                      <a:r>
                        <a:rPr lang="en-GB" sz="2000" b="0" dirty="0">
                          <a:solidFill>
                            <a:schemeClr val="tx1"/>
                          </a:solidFill>
                        </a:rPr>
                        <a:t>Ultimately, we think that Shakespeare changed the historical narrative because… and… </a:t>
                      </a:r>
                    </a:p>
                    <a:p>
                      <a:pPr marL="342900" indent="-342900">
                        <a:buFontTx/>
                        <a:buChar char="-"/>
                      </a:pPr>
                      <a:r>
                        <a:rPr lang="en-GB" sz="2000" b="0" dirty="0">
                          <a:solidFill>
                            <a:schemeClr val="tx1"/>
                          </a:solidFill>
                        </a:rPr>
                        <a:t>The effect of this 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3497767"/>
                  </a:ext>
                </a:extLst>
              </a:tr>
            </a:tbl>
          </a:graphicData>
        </a:graphic>
      </p:graphicFrame>
    </p:spTree>
    <p:extLst>
      <p:ext uri="{BB962C8B-B14F-4D97-AF65-F5344CB8AC3E}">
        <p14:creationId xmlns:p14="http://schemas.microsoft.com/office/powerpoint/2010/main" val="2235696664"/>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87AABC-AA3D-0D12-2E16-5AAABD7C4C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AE985F-6B97-AD3B-B952-CD1DF54E15B2}"/>
              </a:ext>
            </a:extLst>
          </p:cNvPr>
          <p:cNvSpPr>
            <a:spLocks noGrp="1"/>
          </p:cNvSpPr>
          <p:nvPr>
            <p:ph type="title"/>
          </p:nvPr>
        </p:nvSpPr>
        <p:spPr>
          <a:xfrm>
            <a:off x="161925" y="184150"/>
            <a:ext cx="5467350" cy="720725"/>
          </a:xfrm>
        </p:spPr>
        <p:txBody>
          <a:bodyPr/>
          <a:lstStyle/>
          <a:p>
            <a:r>
              <a:rPr lang="en-GB" b="1" dirty="0"/>
              <a:t>Triplet discussion</a:t>
            </a:r>
          </a:p>
        </p:txBody>
      </p:sp>
      <p:sp>
        <p:nvSpPr>
          <p:cNvPr id="4" name="TextBox 3">
            <a:extLst>
              <a:ext uri="{FF2B5EF4-FFF2-40B4-BE49-F238E27FC236}">
                <a16:creationId xmlns:a16="http://schemas.microsoft.com/office/drawing/2014/main" id="{41A0D2F7-98E9-68C7-76C2-E7AF29E08CE5}"/>
              </a:ext>
            </a:extLst>
          </p:cNvPr>
          <p:cNvSpPr txBox="1"/>
          <p:nvPr/>
        </p:nvSpPr>
        <p:spPr>
          <a:xfrm>
            <a:off x="259556" y="904875"/>
            <a:ext cx="5836444" cy="5139869"/>
          </a:xfrm>
          <a:prstGeom prst="rect">
            <a:avLst/>
          </a:prstGeom>
          <a:noFill/>
        </p:spPr>
        <p:txBody>
          <a:bodyPr wrap="square">
            <a:spAutoFit/>
          </a:bodyPr>
          <a:lstStyle/>
          <a:p>
            <a:r>
              <a:rPr lang="en-GB" sz="2000" b="1" dirty="0"/>
              <a:t>Model answer: </a:t>
            </a:r>
          </a:p>
          <a:p>
            <a:endParaRPr lang="en-GB" sz="2000" b="1" dirty="0"/>
          </a:p>
          <a:p>
            <a:r>
              <a:rPr lang="en-GB" dirty="0"/>
              <a:t>Shakespeare transforms the historical account of Macbeth killing Duncan in battle into a night-time assassination in order to vilify Macbeth’s character and flatter his king. James I claimed Banquo as an ancestor, and so a play that depicted Banquo’s killer as a treacherous assassin butchering a defenceless, sleeping king – rather than a worthy opponent on the battlefield – implicitly confirmed the Stuart claim to the throne. Shakespeare’s transposition of the killing from public to private, with the royal victim asleep, emphasises the deviousness of Macbeth’s betrayal. This shifts the audience’s perception of Macbeth, who is no longer a hero slaying his foes in service of king and country, but an assassin who slinks into a darkened room. This lays the foundations for Macbeth’s psychological torment later in the play.</a:t>
            </a:r>
          </a:p>
        </p:txBody>
      </p:sp>
      <p:sp>
        <p:nvSpPr>
          <p:cNvPr id="5" name="Rectangle 4">
            <a:extLst>
              <a:ext uri="{FF2B5EF4-FFF2-40B4-BE49-F238E27FC236}">
                <a16:creationId xmlns:a16="http://schemas.microsoft.com/office/drawing/2014/main" id="{102D73CB-28CA-4938-905C-89BC806CA630}"/>
              </a:ext>
            </a:extLst>
          </p:cNvPr>
          <p:cNvSpPr/>
          <p:nvPr/>
        </p:nvSpPr>
        <p:spPr>
          <a:xfrm>
            <a:off x="6515100" y="304800"/>
            <a:ext cx="5467350" cy="63690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dirty="0"/>
              <a:t>Summarise the model answer in 4 bullet points:</a:t>
            </a:r>
          </a:p>
          <a:p>
            <a:endParaRPr lang="en-GB" dirty="0"/>
          </a:p>
          <a:p>
            <a:r>
              <a:rPr lang="en-GB" dirty="0"/>
              <a:t>-</a:t>
            </a:r>
          </a:p>
          <a:p>
            <a:endParaRPr lang="en-GB" dirty="0"/>
          </a:p>
          <a:p>
            <a:endParaRPr lang="en-GB" dirty="0"/>
          </a:p>
          <a:p>
            <a:r>
              <a:rPr lang="en-GB" dirty="0"/>
              <a:t>-</a:t>
            </a:r>
          </a:p>
          <a:p>
            <a:endParaRPr lang="en-GB" dirty="0"/>
          </a:p>
          <a:p>
            <a:endParaRPr lang="en-GB" dirty="0"/>
          </a:p>
          <a:p>
            <a:r>
              <a:rPr lang="en-GB" dirty="0"/>
              <a:t>-</a:t>
            </a:r>
          </a:p>
          <a:p>
            <a:endParaRPr lang="en-GB" dirty="0"/>
          </a:p>
          <a:p>
            <a:endParaRPr lang="en-GB" dirty="0"/>
          </a:p>
          <a:p>
            <a:r>
              <a:rPr lang="en-GB" dirty="0"/>
              <a:t>-</a:t>
            </a:r>
          </a:p>
          <a:p>
            <a:endParaRPr lang="en-GB" dirty="0"/>
          </a:p>
          <a:p>
            <a:endParaRPr lang="en-GB" dirty="0"/>
          </a:p>
          <a:p>
            <a:endParaRPr lang="en-GB" dirty="0"/>
          </a:p>
          <a:p>
            <a:r>
              <a:rPr lang="en-GB" dirty="0"/>
              <a:t>New vocabulary:</a:t>
            </a:r>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393036065"/>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22E263-F322-3B0D-6C9B-6A4F655538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EF0C76-500B-A08F-527A-81D44EE0302E}"/>
              </a:ext>
            </a:extLst>
          </p:cNvPr>
          <p:cNvSpPr>
            <a:spLocks noGrp="1"/>
          </p:cNvSpPr>
          <p:nvPr>
            <p:ph type="title"/>
          </p:nvPr>
        </p:nvSpPr>
        <p:spPr>
          <a:xfrm>
            <a:off x="838200" y="365125"/>
            <a:ext cx="10515600" cy="911225"/>
          </a:xfrm>
        </p:spPr>
        <p:txBody>
          <a:bodyPr/>
          <a:lstStyle/>
          <a:p>
            <a:r>
              <a:rPr lang="en-GB" b="1" dirty="0"/>
              <a:t>New vocabulary: character foil</a:t>
            </a:r>
          </a:p>
        </p:txBody>
      </p:sp>
      <p:graphicFrame>
        <p:nvGraphicFramePr>
          <p:cNvPr id="8" name="Table 7">
            <a:extLst>
              <a:ext uri="{FF2B5EF4-FFF2-40B4-BE49-F238E27FC236}">
                <a16:creationId xmlns:a16="http://schemas.microsoft.com/office/drawing/2014/main" id="{30B52330-F71E-9515-2520-7FFB5B51C6CF}"/>
              </a:ext>
            </a:extLst>
          </p:cNvPr>
          <p:cNvGraphicFramePr>
            <a:graphicFrameLocks noGrp="1"/>
          </p:cNvGraphicFramePr>
          <p:nvPr/>
        </p:nvGraphicFramePr>
        <p:xfrm>
          <a:off x="838199" y="1276350"/>
          <a:ext cx="10515600" cy="5216526"/>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608263">
                <a:tc>
                  <a:txBody>
                    <a:bodyPr/>
                    <a:lstStyle/>
                    <a:p>
                      <a:r>
                        <a:rPr lang="en-GB" b="1" dirty="0">
                          <a:solidFill>
                            <a:schemeClr val="tx1"/>
                          </a:solidFill>
                        </a:rPr>
                        <a:t>Definition: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Characteristics:</a:t>
                      </a:r>
                      <a:endParaRPr lang="en-GB"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tx1"/>
                          </a:solidFill>
                        </a:rPr>
                        <a:t>Examples:</a:t>
                      </a:r>
                      <a:endParaRPr lang="en-GB" dirty="0">
                        <a:solidFill>
                          <a:schemeClr val="tx1"/>
                        </a:solidFill>
                      </a:endParaRP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Non-examples: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1390280159"/>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65F18-8056-06BD-24DC-1F6EF1DA4A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318474-1F56-1BDB-2715-C300DFA6FC04}"/>
              </a:ext>
            </a:extLst>
          </p:cNvPr>
          <p:cNvSpPr>
            <a:spLocks noGrp="1"/>
          </p:cNvSpPr>
          <p:nvPr>
            <p:ph type="title"/>
          </p:nvPr>
        </p:nvSpPr>
        <p:spPr>
          <a:xfrm>
            <a:off x="838200" y="365125"/>
            <a:ext cx="10515600" cy="911225"/>
          </a:xfrm>
        </p:spPr>
        <p:txBody>
          <a:bodyPr/>
          <a:lstStyle/>
          <a:p>
            <a:r>
              <a:rPr lang="en-GB" b="1" dirty="0"/>
              <a:t>New vocabulary: character foil</a:t>
            </a:r>
          </a:p>
        </p:txBody>
      </p:sp>
      <p:graphicFrame>
        <p:nvGraphicFramePr>
          <p:cNvPr id="8" name="Table 7">
            <a:extLst>
              <a:ext uri="{FF2B5EF4-FFF2-40B4-BE49-F238E27FC236}">
                <a16:creationId xmlns:a16="http://schemas.microsoft.com/office/drawing/2014/main" id="{4C5734E8-1A14-4DBD-0ACF-633F05C18554}"/>
              </a:ext>
            </a:extLst>
          </p:cNvPr>
          <p:cNvGraphicFramePr>
            <a:graphicFrameLocks noGrp="1"/>
          </p:cNvGraphicFramePr>
          <p:nvPr>
            <p:extLst>
              <p:ext uri="{D42A27DB-BD31-4B8C-83A1-F6EECF244321}">
                <p14:modId xmlns:p14="http://schemas.microsoft.com/office/powerpoint/2010/main" val="3646197709"/>
              </p:ext>
            </p:extLst>
          </p:nvPr>
        </p:nvGraphicFramePr>
        <p:xfrm>
          <a:off x="818147" y="1276350"/>
          <a:ext cx="10535652" cy="5103595"/>
        </p:xfrm>
        <a:graphic>
          <a:graphicData uri="http://schemas.openxmlformats.org/drawingml/2006/table">
            <a:tbl>
              <a:tblPr firstRow="1" bandRow="1">
                <a:tableStyleId>{5C22544A-7EE6-4342-B048-85BDC9FD1C3A}</a:tableStyleId>
              </a:tblPr>
              <a:tblGrid>
                <a:gridCol w="5277852">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268955">
                <a:tc>
                  <a:txBody>
                    <a:bodyPr/>
                    <a:lstStyle/>
                    <a:p>
                      <a:r>
                        <a:rPr lang="en-GB" b="1" dirty="0">
                          <a:solidFill>
                            <a:schemeClr val="accent6"/>
                          </a:solidFill>
                        </a:rPr>
                        <a:t>Definition: </a:t>
                      </a:r>
                    </a:p>
                    <a:p>
                      <a:r>
                        <a:rPr lang="en-GB" b="0" dirty="0">
                          <a:solidFill>
                            <a:schemeClr val="accent6"/>
                          </a:solidFill>
                        </a:rPr>
                        <a:t>A character who contrasts with the protagonist to highlight particular qualities, traits or themes through the juxtaposition of their differing natures, choices and outcomes.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Characteristics:</a:t>
                      </a:r>
                    </a:p>
                    <a:p>
                      <a:pPr marL="285750" indent="-285750">
                        <a:buFontTx/>
                        <a:buChar char="-"/>
                      </a:pPr>
                      <a:r>
                        <a:rPr lang="en-GB" b="0" dirty="0">
                          <a:solidFill>
                            <a:schemeClr val="accent6"/>
                          </a:solidFill>
                        </a:rPr>
                        <a:t>Creates a clear contrast. </a:t>
                      </a:r>
                    </a:p>
                    <a:p>
                      <a:pPr marL="285750" indent="-285750">
                        <a:buFontTx/>
                        <a:buChar char="-"/>
                      </a:pPr>
                      <a:r>
                        <a:rPr lang="en-GB" b="0" dirty="0">
                          <a:solidFill>
                            <a:schemeClr val="accent6"/>
                          </a:solidFill>
                        </a:rPr>
                        <a:t>Emphasises key traits of the main character.</a:t>
                      </a:r>
                    </a:p>
                    <a:p>
                      <a:pPr marL="285750" indent="-285750">
                        <a:buFontTx/>
                        <a:buChar char="-"/>
                      </a:pPr>
                      <a:r>
                        <a:rPr lang="en-GB" b="0" dirty="0">
                          <a:solidFill>
                            <a:schemeClr val="accent6"/>
                          </a:solidFill>
                        </a:rPr>
                        <a:t>Can highlight virtues by contrasting with vices (or vice versa). </a:t>
                      </a:r>
                    </a:p>
                    <a:p>
                      <a:pPr marL="285750" indent="-285750">
                        <a:buFontTx/>
                        <a:buChar char="-"/>
                      </a:pPr>
                      <a:r>
                        <a:rPr lang="en-GB" b="0" dirty="0">
                          <a:solidFill>
                            <a:schemeClr val="accent6"/>
                          </a:solidFill>
                        </a:rPr>
                        <a:t>Often serves to clarify a theme.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accent6"/>
                          </a:solidFill>
                        </a:rPr>
                        <a:t>Examples:</a:t>
                      </a:r>
                    </a:p>
                    <a:p>
                      <a:r>
                        <a:rPr lang="en-GB" i="1" dirty="0">
                          <a:solidFill>
                            <a:schemeClr val="accent6"/>
                          </a:solidFill>
                        </a:rPr>
                        <a:t>Macduff as a foil to Macbeth</a:t>
                      </a:r>
                      <a:r>
                        <a:rPr lang="en-GB" dirty="0">
                          <a:solidFill>
                            <a:schemeClr val="accent6"/>
                          </a:solidFill>
                        </a:rPr>
                        <a:t>: Macduff’s loyalty, masculinity and motivation by righteous vengeance highlight Macbeth’s treachery, his hollow ‘masculinity’ defined by violence, and his motivation by selfish ambition.</a:t>
                      </a:r>
                    </a:p>
                    <a:p>
                      <a:endParaRPr lang="en-GB" dirty="0">
                        <a:solidFill>
                          <a:schemeClr val="accent6"/>
                        </a:solidFill>
                      </a:endParaRPr>
                    </a:p>
                    <a:p>
                      <a:r>
                        <a:rPr lang="en-GB" i="1" dirty="0">
                          <a:solidFill>
                            <a:schemeClr val="accent6"/>
                          </a:solidFill>
                        </a:rPr>
                        <a:t>An Inspector Calls </a:t>
                      </a:r>
                      <a:r>
                        <a:rPr lang="en-GB" dirty="0">
                          <a:solidFill>
                            <a:schemeClr val="accent6"/>
                          </a:solidFill>
                        </a:rPr>
                        <a:t>(1946): Sheila is a character foil for Mr Birling, as she learns from Goole’s visit while her father stubbornly holds on to his capitalist views.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Non-examples (from </a:t>
                      </a:r>
                      <a:r>
                        <a:rPr lang="en-GB" b="1" i="1" dirty="0">
                          <a:solidFill>
                            <a:schemeClr val="accent6"/>
                          </a:solidFill>
                        </a:rPr>
                        <a:t>Macbeth</a:t>
                      </a:r>
                      <a:r>
                        <a:rPr lang="en-GB" b="1" i="0" dirty="0">
                          <a:solidFill>
                            <a:schemeClr val="accent6"/>
                          </a:solidFill>
                        </a:rPr>
                        <a:t>)</a:t>
                      </a:r>
                      <a:r>
                        <a:rPr lang="en-GB" b="1" dirty="0">
                          <a:solidFill>
                            <a:schemeClr val="accent6"/>
                          </a:solidFill>
                        </a:rPr>
                        <a:t>:</a:t>
                      </a:r>
                    </a:p>
                    <a:p>
                      <a:endParaRPr lang="en-GB" dirty="0">
                        <a:solidFill>
                          <a:schemeClr val="accent6"/>
                        </a:solidFill>
                      </a:endParaRPr>
                    </a:p>
                    <a:p>
                      <a:r>
                        <a:rPr lang="en-GB" i="1" dirty="0">
                          <a:solidFill>
                            <a:schemeClr val="accent6"/>
                          </a:solidFill>
                        </a:rPr>
                        <a:t>The Witches in Macbeth</a:t>
                      </a:r>
                      <a:r>
                        <a:rPr lang="en-GB" dirty="0">
                          <a:solidFill>
                            <a:schemeClr val="accent6"/>
                          </a:solidFill>
                        </a:rPr>
                        <a:t>: They are catalysts, not foils. Their purpose is not to contrast with Macbeth’s character but to provoke his ambition.</a:t>
                      </a:r>
                    </a:p>
                    <a:p>
                      <a:endParaRPr lang="en-GB" b="0" dirty="0">
                        <a:solidFill>
                          <a:schemeClr val="accent6"/>
                        </a:solidFill>
                      </a:endParaRPr>
                    </a:p>
                    <a:p>
                      <a:r>
                        <a:rPr lang="en-GB" i="1" dirty="0">
                          <a:solidFill>
                            <a:schemeClr val="accent6"/>
                          </a:solidFill>
                        </a:rPr>
                        <a:t>Lady Macbeth</a:t>
                      </a:r>
                      <a:r>
                        <a:rPr lang="en-GB" dirty="0">
                          <a:solidFill>
                            <a:schemeClr val="accent6"/>
                          </a:solidFill>
                        </a:rPr>
                        <a:t>: Lady Macbeth is Macbeth’s partner and ally, and while they have differences they are united in their desires. </a:t>
                      </a:r>
                      <a:endParaRPr lang="en-GB" b="0" dirty="0">
                        <a:solidFill>
                          <a:schemeClr val="accent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3554334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34A6E-5A43-BB65-DCB6-34A41E748AE6}"/>
              </a:ext>
            </a:extLst>
          </p:cNvPr>
          <p:cNvSpPr>
            <a:spLocks noGrp="1"/>
          </p:cNvSpPr>
          <p:nvPr>
            <p:ph type="title"/>
          </p:nvPr>
        </p:nvSpPr>
        <p:spPr/>
        <p:txBody>
          <a:bodyPr/>
          <a:lstStyle/>
          <a:p>
            <a:r>
              <a:rPr lang="en-GB" dirty="0"/>
              <a:t>Act 1 Scene 2</a:t>
            </a:r>
          </a:p>
        </p:txBody>
      </p:sp>
      <p:sp>
        <p:nvSpPr>
          <p:cNvPr id="3" name="Content Placeholder 2">
            <a:extLst>
              <a:ext uri="{FF2B5EF4-FFF2-40B4-BE49-F238E27FC236}">
                <a16:creationId xmlns:a16="http://schemas.microsoft.com/office/drawing/2014/main" id="{7465CE60-7CA9-216E-CB25-39BEDF2C04C6}"/>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3723662075"/>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1A909-8955-C45B-9907-8ED7A0C8093D}"/>
              </a:ext>
            </a:extLst>
          </p:cNvPr>
          <p:cNvSpPr>
            <a:spLocks noGrp="1"/>
          </p:cNvSpPr>
          <p:nvPr>
            <p:ph type="title"/>
          </p:nvPr>
        </p:nvSpPr>
        <p:spPr/>
        <p:txBody>
          <a:bodyPr/>
          <a:lstStyle/>
          <a:p>
            <a:r>
              <a:rPr lang="en-GB" b="1" dirty="0"/>
              <a:t>Reading the Scene</a:t>
            </a:r>
          </a:p>
        </p:txBody>
      </p:sp>
      <p:sp>
        <p:nvSpPr>
          <p:cNvPr id="3" name="Content Placeholder 2">
            <a:extLst>
              <a:ext uri="{FF2B5EF4-FFF2-40B4-BE49-F238E27FC236}">
                <a16:creationId xmlns:a16="http://schemas.microsoft.com/office/drawing/2014/main" id="{1484C75F-545C-5F4B-51B2-D2FCAE310371}"/>
              </a:ext>
            </a:extLst>
          </p:cNvPr>
          <p:cNvSpPr>
            <a:spLocks noGrp="1"/>
          </p:cNvSpPr>
          <p:nvPr>
            <p:ph idx="1"/>
          </p:nvPr>
        </p:nvSpPr>
        <p:spPr/>
        <p:txBody>
          <a:bodyPr/>
          <a:lstStyle/>
          <a:p>
            <a:pPr marL="0" indent="0">
              <a:buNone/>
            </a:pPr>
            <a:r>
              <a:rPr lang="en-GB" b="1" dirty="0"/>
              <a:t>Discussion questions:</a:t>
            </a:r>
          </a:p>
          <a:p>
            <a:pPr marL="514350" indent="-514350">
              <a:buAutoNum type="arabicPeriod"/>
            </a:pPr>
            <a:r>
              <a:rPr lang="en-GB" dirty="0"/>
              <a:t>Who discovers Duncan’s body, and what is his reaction?</a:t>
            </a:r>
          </a:p>
          <a:p>
            <a:pPr marL="514350" indent="-514350">
              <a:buAutoNum type="arabicPeriod"/>
            </a:pPr>
            <a:r>
              <a:rPr lang="en-GB" dirty="0"/>
              <a:t>Who kills the guards, and why?</a:t>
            </a:r>
          </a:p>
          <a:p>
            <a:pPr marL="514350" indent="-514350">
              <a:buAutoNum type="arabicPeriod"/>
            </a:pPr>
            <a:r>
              <a:rPr lang="en-GB" dirty="0"/>
              <a:t>Why does Lady Macbeth faint?</a:t>
            </a:r>
          </a:p>
          <a:p>
            <a:pPr marL="514350" indent="-514350">
              <a:buAutoNum type="arabicPeriod"/>
            </a:pPr>
            <a:r>
              <a:rPr lang="en-GB" dirty="0"/>
              <a:t>What do Malcolm and Donalbain decide to do, and why?</a:t>
            </a:r>
          </a:p>
        </p:txBody>
      </p:sp>
    </p:spTree>
    <p:extLst>
      <p:ext uri="{BB962C8B-B14F-4D97-AF65-F5344CB8AC3E}">
        <p14:creationId xmlns:p14="http://schemas.microsoft.com/office/powerpoint/2010/main" val="2934242183"/>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FBACD-989F-A7B1-FB80-CA6C6FA28B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9AFA61-C3DB-170E-D0B2-42C525367DBD}"/>
              </a:ext>
            </a:extLst>
          </p:cNvPr>
          <p:cNvSpPr>
            <a:spLocks noGrp="1"/>
          </p:cNvSpPr>
          <p:nvPr>
            <p:ph type="title"/>
          </p:nvPr>
        </p:nvSpPr>
        <p:spPr/>
        <p:txBody>
          <a:bodyPr/>
          <a:lstStyle/>
          <a:p>
            <a:r>
              <a:rPr lang="en-GB" b="1" dirty="0"/>
              <a:t>Re-reading the Scene</a:t>
            </a:r>
          </a:p>
        </p:txBody>
      </p:sp>
      <p:sp>
        <p:nvSpPr>
          <p:cNvPr id="3" name="Content Placeholder 2">
            <a:extLst>
              <a:ext uri="{FF2B5EF4-FFF2-40B4-BE49-F238E27FC236}">
                <a16:creationId xmlns:a16="http://schemas.microsoft.com/office/drawing/2014/main" id="{FB1CAAEA-EFBF-176C-7998-7DD5D2B715C9}"/>
              </a:ext>
            </a:extLst>
          </p:cNvPr>
          <p:cNvSpPr>
            <a:spLocks noGrp="1"/>
          </p:cNvSpPr>
          <p:nvPr>
            <p:ph idx="1"/>
          </p:nvPr>
        </p:nvSpPr>
        <p:spPr>
          <a:xfrm>
            <a:off x="838200" y="1825625"/>
            <a:ext cx="10515600" cy="853407"/>
          </a:xfrm>
        </p:spPr>
        <p:txBody>
          <a:bodyPr>
            <a:normAutofit lnSpcReduction="10000"/>
          </a:bodyPr>
          <a:lstStyle/>
          <a:p>
            <a:pPr marL="0" indent="0">
              <a:buNone/>
            </a:pPr>
            <a:r>
              <a:rPr lang="en-GB" dirty="0"/>
              <a:t>What do you notice about the words and actions of Macbeth and Macduff?</a:t>
            </a:r>
          </a:p>
        </p:txBody>
      </p:sp>
      <p:graphicFrame>
        <p:nvGraphicFramePr>
          <p:cNvPr id="4" name="Table 3">
            <a:extLst>
              <a:ext uri="{FF2B5EF4-FFF2-40B4-BE49-F238E27FC236}">
                <a16:creationId xmlns:a16="http://schemas.microsoft.com/office/drawing/2014/main" id="{8583B5FF-AAC6-D407-4CAD-5261234090E0}"/>
              </a:ext>
            </a:extLst>
          </p:cNvPr>
          <p:cNvGraphicFramePr>
            <a:graphicFrameLocks noGrp="1"/>
          </p:cNvGraphicFramePr>
          <p:nvPr>
            <p:extLst>
              <p:ext uri="{D42A27DB-BD31-4B8C-83A1-F6EECF244321}">
                <p14:modId xmlns:p14="http://schemas.microsoft.com/office/powerpoint/2010/main" val="576858813"/>
              </p:ext>
            </p:extLst>
          </p:nvPr>
        </p:nvGraphicFramePr>
        <p:xfrm>
          <a:off x="838200" y="2813969"/>
          <a:ext cx="10375232" cy="3535680"/>
        </p:xfrm>
        <a:graphic>
          <a:graphicData uri="http://schemas.openxmlformats.org/drawingml/2006/table">
            <a:tbl>
              <a:tblPr firstRow="1" bandRow="1">
                <a:tableStyleId>{5C22544A-7EE6-4342-B048-85BDC9FD1C3A}</a:tableStyleId>
              </a:tblPr>
              <a:tblGrid>
                <a:gridCol w="5187616">
                  <a:extLst>
                    <a:ext uri="{9D8B030D-6E8A-4147-A177-3AD203B41FA5}">
                      <a16:colId xmlns:a16="http://schemas.microsoft.com/office/drawing/2014/main" val="3023375917"/>
                    </a:ext>
                  </a:extLst>
                </a:gridCol>
                <a:gridCol w="5187616">
                  <a:extLst>
                    <a:ext uri="{9D8B030D-6E8A-4147-A177-3AD203B41FA5}">
                      <a16:colId xmlns:a16="http://schemas.microsoft.com/office/drawing/2014/main" val="1862464351"/>
                    </a:ext>
                  </a:extLst>
                </a:gridCol>
              </a:tblGrid>
              <a:tr h="370840">
                <a:tc>
                  <a:txBody>
                    <a:bodyPr/>
                    <a:lstStyle/>
                    <a:p>
                      <a:r>
                        <a:rPr lang="en-GB" sz="2000" dirty="0">
                          <a:solidFill>
                            <a:schemeClr val="tx1"/>
                          </a:solidFill>
                        </a:rPr>
                        <a:t>Macbeth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000" dirty="0">
                          <a:solidFill>
                            <a:schemeClr val="tx1"/>
                          </a:solidFill>
                        </a:rPr>
                        <a:t>Macduff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9984495"/>
                  </a:ext>
                </a:extLst>
              </a:tr>
              <a:tr h="370840">
                <a:tc>
                  <a:txBody>
                    <a:bodyPr/>
                    <a:lstStyle/>
                    <a:p>
                      <a:endParaRPr lang="en-GB" sz="2000" dirty="0">
                        <a:solidFill>
                          <a:schemeClr val="tx1"/>
                        </a:solidFill>
                      </a:endParaRPr>
                    </a:p>
                    <a:p>
                      <a:endParaRPr lang="en-GB" sz="2000" dirty="0">
                        <a:solidFill>
                          <a:schemeClr val="tx1"/>
                        </a:solidFill>
                      </a:endParaRPr>
                    </a:p>
                    <a:p>
                      <a:endParaRPr lang="en-GB" sz="2000" dirty="0">
                        <a:solidFill>
                          <a:schemeClr val="tx1"/>
                        </a:solidFill>
                      </a:endParaRPr>
                    </a:p>
                    <a:p>
                      <a:endParaRPr lang="en-GB" sz="2000" dirty="0">
                        <a:solidFill>
                          <a:schemeClr val="tx1"/>
                        </a:solidFill>
                      </a:endParaRPr>
                    </a:p>
                    <a:p>
                      <a:endParaRPr lang="en-GB" sz="2000" dirty="0">
                        <a:solidFill>
                          <a:schemeClr val="tx1"/>
                        </a:solidFill>
                      </a:endParaRPr>
                    </a:p>
                    <a:p>
                      <a:endParaRPr lang="en-GB" sz="2000" dirty="0">
                        <a:solidFill>
                          <a:schemeClr val="tx1"/>
                        </a:solidFill>
                      </a:endParaRPr>
                    </a:p>
                    <a:p>
                      <a:endParaRPr lang="en-GB" sz="2000" dirty="0">
                        <a:solidFill>
                          <a:schemeClr val="tx1"/>
                        </a:solidFill>
                      </a:endParaRPr>
                    </a:p>
                    <a:p>
                      <a:endParaRPr lang="en-GB" sz="2000" dirty="0">
                        <a:solidFill>
                          <a:schemeClr val="tx1"/>
                        </a:solidFill>
                      </a:endParaRPr>
                    </a:p>
                    <a:p>
                      <a:endParaRPr lang="en-GB" sz="2000" dirty="0">
                        <a:solidFill>
                          <a:schemeClr val="tx1"/>
                        </a:solidFill>
                      </a:endParaRPr>
                    </a:p>
                    <a:p>
                      <a:endParaRPr lang="en-GB"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5829293"/>
                  </a:ext>
                </a:extLst>
              </a:tr>
            </a:tbl>
          </a:graphicData>
        </a:graphic>
      </p:graphicFrame>
    </p:spTree>
    <p:extLst>
      <p:ext uri="{BB962C8B-B14F-4D97-AF65-F5344CB8AC3E}">
        <p14:creationId xmlns:p14="http://schemas.microsoft.com/office/powerpoint/2010/main" val="2112935336"/>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35D0C9-2B55-F430-5E26-4E693EF231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09882E-F6B4-C585-E27B-665654BBABE2}"/>
              </a:ext>
            </a:extLst>
          </p:cNvPr>
          <p:cNvSpPr>
            <a:spLocks noGrp="1"/>
          </p:cNvSpPr>
          <p:nvPr>
            <p:ph type="title"/>
          </p:nvPr>
        </p:nvSpPr>
        <p:spPr/>
        <p:txBody>
          <a:bodyPr/>
          <a:lstStyle/>
          <a:p>
            <a:r>
              <a:rPr lang="en-GB" b="1" dirty="0"/>
              <a:t>Re-reading the Scene</a:t>
            </a:r>
          </a:p>
        </p:txBody>
      </p:sp>
      <p:sp>
        <p:nvSpPr>
          <p:cNvPr id="3" name="Content Placeholder 2">
            <a:extLst>
              <a:ext uri="{FF2B5EF4-FFF2-40B4-BE49-F238E27FC236}">
                <a16:creationId xmlns:a16="http://schemas.microsoft.com/office/drawing/2014/main" id="{2280E214-9098-AC15-436C-769E332D1B17}"/>
              </a:ext>
            </a:extLst>
          </p:cNvPr>
          <p:cNvSpPr>
            <a:spLocks noGrp="1"/>
          </p:cNvSpPr>
          <p:nvPr>
            <p:ph idx="1"/>
          </p:nvPr>
        </p:nvSpPr>
        <p:spPr>
          <a:xfrm>
            <a:off x="838200" y="1825625"/>
            <a:ext cx="10515600" cy="853407"/>
          </a:xfrm>
        </p:spPr>
        <p:txBody>
          <a:bodyPr>
            <a:normAutofit lnSpcReduction="10000"/>
          </a:bodyPr>
          <a:lstStyle/>
          <a:p>
            <a:pPr marL="0" indent="0">
              <a:buNone/>
            </a:pPr>
            <a:r>
              <a:rPr lang="en-GB" dirty="0"/>
              <a:t>What do you notice about the words and actions of Macbeth and Macduff?</a:t>
            </a:r>
          </a:p>
        </p:txBody>
      </p:sp>
      <p:graphicFrame>
        <p:nvGraphicFramePr>
          <p:cNvPr id="4" name="Table 3">
            <a:extLst>
              <a:ext uri="{FF2B5EF4-FFF2-40B4-BE49-F238E27FC236}">
                <a16:creationId xmlns:a16="http://schemas.microsoft.com/office/drawing/2014/main" id="{18F61837-D8CD-634A-59EA-2F5871BBD270}"/>
              </a:ext>
            </a:extLst>
          </p:cNvPr>
          <p:cNvGraphicFramePr>
            <a:graphicFrameLocks noGrp="1"/>
          </p:cNvGraphicFramePr>
          <p:nvPr>
            <p:extLst>
              <p:ext uri="{D42A27DB-BD31-4B8C-83A1-F6EECF244321}">
                <p14:modId xmlns:p14="http://schemas.microsoft.com/office/powerpoint/2010/main" val="597463527"/>
              </p:ext>
            </p:extLst>
          </p:nvPr>
        </p:nvGraphicFramePr>
        <p:xfrm>
          <a:off x="838200" y="2813969"/>
          <a:ext cx="10375232" cy="2926080"/>
        </p:xfrm>
        <a:graphic>
          <a:graphicData uri="http://schemas.openxmlformats.org/drawingml/2006/table">
            <a:tbl>
              <a:tblPr firstRow="1" bandRow="1">
                <a:tableStyleId>{5C22544A-7EE6-4342-B048-85BDC9FD1C3A}</a:tableStyleId>
              </a:tblPr>
              <a:tblGrid>
                <a:gridCol w="5187616">
                  <a:extLst>
                    <a:ext uri="{9D8B030D-6E8A-4147-A177-3AD203B41FA5}">
                      <a16:colId xmlns:a16="http://schemas.microsoft.com/office/drawing/2014/main" val="3023375917"/>
                    </a:ext>
                  </a:extLst>
                </a:gridCol>
                <a:gridCol w="5187616">
                  <a:extLst>
                    <a:ext uri="{9D8B030D-6E8A-4147-A177-3AD203B41FA5}">
                      <a16:colId xmlns:a16="http://schemas.microsoft.com/office/drawing/2014/main" val="1862464351"/>
                    </a:ext>
                  </a:extLst>
                </a:gridCol>
              </a:tblGrid>
              <a:tr h="370840">
                <a:tc>
                  <a:txBody>
                    <a:bodyPr/>
                    <a:lstStyle/>
                    <a:p>
                      <a:r>
                        <a:rPr lang="en-GB" sz="2000" dirty="0">
                          <a:solidFill>
                            <a:schemeClr val="tx1"/>
                          </a:solidFill>
                        </a:rPr>
                        <a:t>Macbeth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000" dirty="0">
                          <a:solidFill>
                            <a:schemeClr val="tx1"/>
                          </a:solidFill>
                        </a:rPr>
                        <a:t>Macduff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9984495"/>
                  </a:ext>
                </a:extLst>
              </a:tr>
              <a:tr h="370840">
                <a:tc>
                  <a:txBody>
                    <a:bodyPr/>
                    <a:lstStyle/>
                    <a:p>
                      <a:r>
                        <a:rPr lang="en-GB" sz="2000" dirty="0">
                          <a:solidFill>
                            <a:schemeClr val="accent6"/>
                          </a:solidFill>
                        </a:rPr>
                        <a:t>Façade of distress</a:t>
                      </a:r>
                    </a:p>
                    <a:p>
                      <a:endParaRPr lang="en-GB" sz="2000" dirty="0">
                        <a:solidFill>
                          <a:schemeClr val="accent6"/>
                        </a:solidFill>
                      </a:endParaRPr>
                    </a:p>
                    <a:p>
                      <a:r>
                        <a:rPr lang="en-GB" sz="2000" dirty="0">
                          <a:solidFill>
                            <a:schemeClr val="accent6"/>
                          </a:solidFill>
                        </a:rPr>
                        <a:t>Slow to act at first</a:t>
                      </a:r>
                    </a:p>
                    <a:p>
                      <a:endParaRPr lang="en-GB" sz="2000" dirty="0">
                        <a:solidFill>
                          <a:schemeClr val="accent6"/>
                        </a:solidFill>
                      </a:endParaRPr>
                    </a:p>
                    <a:p>
                      <a:r>
                        <a:rPr lang="en-GB" sz="2000" dirty="0">
                          <a:solidFill>
                            <a:schemeClr val="accent6"/>
                          </a:solidFill>
                        </a:rPr>
                        <a:t>Long, complex speeches using a lot of imagery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000" dirty="0">
                          <a:solidFill>
                            <a:schemeClr val="accent6"/>
                          </a:solidFill>
                        </a:rPr>
                        <a:t>Overwhelmed by genuine horror</a:t>
                      </a:r>
                    </a:p>
                    <a:p>
                      <a:endParaRPr lang="en-GB" sz="2000" dirty="0">
                        <a:solidFill>
                          <a:schemeClr val="accent6"/>
                        </a:solidFill>
                      </a:endParaRPr>
                    </a:p>
                    <a:p>
                      <a:r>
                        <a:rPr lang="en-GB" sz="2000" dirty="0">
                          <a:solidFill>
                            <a:schemeClr val="accent6"/>
                          </a:solidFill>
                        </a:rPr>
                        <a:t>Quick to act – rings the bell and wakes up the castle</a:t>
                      </a:r>
                    </a:p>
                    <a:p>
                      <a:endParaRPr lang="en-GB" sz="2000" dirty="0">
                        <a:solidFill>
                          <a:schemeClr val="accent6"/>
                        </a:solidFill>
                      </a:endParaRPr>
                    </a:p>
                    <a:p>
                      <a:r>
                        <a:rPr lang="en-GB" sz="2000" dirty="0">
                          <a:solidFill>
                            <a:schemeClr val="accent6"/>
                          </a:solidFill>
                        </a:rPr>
                        <a:t>Short, direct lines</a:t>
                      </a:r>
                    </a:p>
                    <a:p>
                      <a:endParaRPr lang="en-GB" sz="2000" dirty="0">
                        <a:solidFill>
                          <a:schemeClr val="accent6"/>
                        </a:solidFill>
                      </a:endParaRPr>
                    </a:p>
                    <a:p>
                      <a:r>
                        <a:rPr lang="en-GB" sz="2000" dirty="0">
                          <a:solidFill>
                            <a:schemeClr val="accent6"/>
                          </a:solidFill>
                        </a:rPr>
                        <a:t>Asks questions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5829293"/>
                  </a:ext>
                </a:extLst>
              </a:tr>
            </a:tbl>
          </a:graphicData>
        </a:graphic>
      </p:graphicFrame>
    </p:spTree>
    <p:extLst>
      <p:ext uri="{BB962C8B-B14F-4D97-AF65-F5344CB8AC3E}">
        <p14:creationId xmlns:p14="http://schemas.microsoft.com/office/powerpoint/2010/main" val="3213076772"/>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A120A-AE77-EF5B-7A71-34C0CAAFFD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B39568-223F-CDE7-7FB8-F2478F5DBEE1}"/>
              </a:ext>
            </a:extLst>
          </p:cNvPr>
          <p:cNvSpPr>
            <a:spLocks noGrp="1"/>
          </p:cNvSpPr>
          <p:nvPr>
            <p:ph type="title"/>
          </p:nvPr>
        </p:nvSpPr>
        <p:spPr>
          <a:xfrm>
            <a:off x="161924" y="184150"/>
            <a:ext cx="9324975" cy="720725"/>
          </a:xfrm>
        </p:spPr>
        <p:txBody>
          <a:bodyPr>
            <a:normAutofit/>
          </a:bodyPr>
          <a:lstStyle/>
          <a:p>
            <a:r>
              <a:rPr lang="en-GB" b="1" dirty="0"/>
              <a:t>Oracy: Triplet discussion</a:t>
            </a:r>
          </a:p>
        </p:txBody>
      </p:sp>
      <p:graphicFrame>
        <p:nvGraphicFramePr>
          <p:cNvPr id="7" name="Table 6">
            <a:extLst>
              <a:ext uri="{FF2B5EF4-FFF2-40B4-BE49-F238E27FC236}">
                <a16:creationId xmlns:a16="http://schemas.microsoft.com/office/drawing/2014/main" id="{76CACCFA-2DE2-496D-0048-3F92B8326C2B}"/>
              </a:ext>
            </a:extLst>
          </p:cNvPr>
          <p:cNvGraphicFramePr>
            <a:graphicFrameLocks noGrp="1"/>
          </p:cNvGraphicFramePr>
          <p:nvPr>
            <p:extLst>
              <p:ext uri="{D42A27DB-BD31-4B8C-83A1-F6EECF244321}">
                <p14:modId xmlns:p14="http://schemas.microsoft.com/office/powerpoint/2010/main" val="3031023806"/>
              </p:ext>
            </p:extLst>
          </p:nvPr>
        </p:nvGraphicFramePr>
        <p:xfrm>
          <a:off x="260349" y="904874"/>
          <a:ext cx="11598276" cy="5676902"/>
        </p:xfrm>
        <a:graphic>
          <a:graphicData uri="http://schemas.openxmlformats.org/drawingml/2006/table">
            <a:tbl>
              <a:tblPr firstRow="1" bandRow="1">
                <a:tableStyleId>{5C22544A-7EE6-4342-B048-85BDC9FD1C3A}</a:tableStyleId>
              </a:tblPr>
              <a:tblGrid>
                <a:gridCol w="5799138">
                  <a:extLst>
                    <a:ext uri="{9D8B030D-6E8A-4147-A177-3AD203B41FA5}">
                      <a16:colId xmlns:a16="http://schemas.microsoft.com/office/drawing/2014/main" val="1736133276"/>
                    </a:ext>
                  </a:extLst>
                </a:gridCol>
                <a:gridCol w="5799138">
                  <a:extLst>
                    <a:ext uri="{9D8B030D-6E8A-4147-A177-3AD203B41FA5}">
                      <a16:colId xmlns:a16="http://schemas.microsoft.com/office/drawing/2014/main" val="242576912"/>
                    </a:ext>
                  </a:extLst>
                </a:gridCol>
              </a:tblGrid>
              <a:tr h="2838451">
                <a:tc>
                  <a:txBody>
                    <a:bodyPr/>
                    <a:lstStyle/>
                    <a:p>
                      <a:pPr marL="0" indent="0">
                        <a:buNone/>
                      </a:pPr>
                      <a:r>
                        <a:rPr lang="en-GB" sz="2000" dirty="0">
                          <a:solidFill>
                            <a:schemeClr val="tx1"/>
                          </a:solidFill>
                        </a:rPr>
                        <a:t>‘Shakespeare suggests that Macduff would be a more effective leader than Macbeth.’ How far do you agree? </a:t>
                      </a:r>
                      <a:endParaRPr lang="en-GB" sz="20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A: Argue that Macduff is the more effective leader.</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I believe that Macduff is more effective because…</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Evidence of this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reason for my answer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 example of this is…</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8333442"/>
                  </a:ext>
                </a:extLst>
              </a:tr>
              <a:tr h="28384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B: Argue that Macbeth is the more effective leader.</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However, it could be argued that Macbeth is the more effective leader because…</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Evidence of this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reason for my answer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 example of this is…</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b="1" dirty="0">
                          <a:solidFill>
                            <a:schemeClr val="tx1"/>
                          </a:solidFill>
                        </a:rPr>
                        <a:t>Student C: Summarise the discussion.</a:t>
                      </a:r>
                      <a:endParaRPr lang="en-GB" sz="2000" b="0" dirty="0">
                        <a:solidFill>
                          <a:schemeClr val="tx1"/>
                        </a:solidFill>
                      </a:endParaRPr>
                    </a:p>
                    <a:p>
                      <a:pPr marL="342900" indent="-342900">
                        <a:buFontTx/>
                        <a:buChar char="-"/>
                      </a:pPr>
                      <a:r>
                        <a:rPr lang="en-GB" sz="2000" b="0" dirty="0">
                          <a:solidFill>
                            <a:schemeClr val="tx1"/>
                          </a:solidFill>
                        </a:rPr>
                        <a:t>On the one hand, it could be argued that Macduff is the more effective leader because… However, on the other hand, Macbeth might be the more effective leader because…</a:t>
                      </a:r>
                    </a:p>
                    <a:p>
                      <a:pPr marL="342900" indent="-342900">
                        <a:buFontTx/>
                        <a:buChar char="-"/>
                      </a:pPr>
                      <a:r>
                        <a:rPr lang="en-GB" sz="2000" b="0" dirty="0">
                          <a:solidFill>
                            <a:schemeClr val="tx1"/>
                          </a:solidFill>
                        </a:rPr>
                        <a:t>Ultimately, we think that…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3497767"/>
                  </a:ext>
                </a:extLst>
              </a:tr>
            </a:tbl>
          </a:graphicData>
        </a:graphic>
      </p:graphicFrame>
    </p:spTree>
    <p:extLst>
      <p:ext uri="{BB962C8B-B14F-4D97-AF65-F5344CB8AC3E}">
        <p14:creationId xmlns:p14="http://schemas.microsoft.com/office/powerpoint/2010/main" val="170450535"/>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F430D-9C43-AA79-BFDF-026ED918C8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D986D9-5539-781E-9E5C-1D808FCCFAF1}"/>
              </a:ext>
            </a:extLst>
          </p:cNvPr>
          <p:cNvSpPr>
            <a:spLocks noGrp="1"/>
          </p:cNvSpPr>
          <p:nvPr>
            <p:ph type="title"/>
          </p:nvPr>
        </p:nvSpPr>
        <p:spPr>
          <a:xfrm>
            <a:off x="161925" y="184150"/>
            <a:ext cx="5467350" cy="720725"/>
          </a:xfrm>
        </p:spPr>
        <p:txBody>
          <a:bodyPr/>
          <a:lstStyle/>
          <a:p>
            <a:r>
              <a:rPr lang="en-GB" b="1" dirty="0"/>
              <a:t>Triplet discussion</a:t>
            </a:r>
          </a:p>
        </p:txBody>
      </p:sp>
      <p:sp>
        <p:nvSpPr>
          <p:cNvPr id="4" name="TextBox 3">
            <a:extLst>
              <a:ext uri="{FF2B5EF4-FFF2-40B4-BE49-F238E27FC236}">
                <a16:creationId xmlns:a16="http://schemas.microsoft.com/office/drawing/2014/main" id="{DC166625-CA1D-7C95-82E4-53012AC08FB9}"/>
              </a:ext>
            </a:extLst>
          </p:cNvPr>
          <p:cNvSpPr txBox="1"/>
          <p:nvPr/>
        </p:nvSpPr>
        <p:spPr>
          <a:xfrm>
            <a:off x="259556" y="904875"/>
            <a:ext cx="5836444" cy="5078313"/>
          </a:xfrm>
          <a:prstGeom prst="rect">
            <a:avLst/>
          </a:prstGeom>
          <a:noFill/>
        </p:spPr>
        <p:txBody>
          <a:bodyPr wrap="square">
            <a:spAutoFit/>
          </a:bodyPr>
          <a:lstStyle/>
          <a:p>
            <a:r>
              <a:rPr lang="en-GB" sz="2000" b="1" dirty="0"/>
              <a:t>Model answer: </a:t>
            </a:r>
          </a:p>
          <a:p>
            <a:r>
              <a:rPr lang="en-GB" sz="1600" dirty="0"/>
              <a:t>Shakespeare first introduces Macduff in Act One Scene Two, where he is described as ‘Bellona’s bridegroom’ who foiled a second attack by the Norwegians and captured the Thane of Cawdor. Therefore, like Macbeth, he is presented as a valiant military leader who risked his life to defend his country. </a:t>
            </a:r>
          </a:p>
          <a:p>
            <a:endParaRPr lang="en-GB" sz="1600" dirty="0"/>
          </a:p>
          <a:p>
            <a:r>
              <a:rPr lang="en-GB" sz="1600" dirty="0"/>
              <a:t>Now Shakespeare re-introduces Macduff as he arrives to accompany his King on the next leg of his journey, only to find Duncan’s bloody corpse. Shakespeare emphasises that Macduff is openly appalled at the murder, and the challenge to the Divine Right of Kings. He cries ‘horror, horror, horror’ and laments the ‘most sacrilegious murder’. Unlike the villainous Macbeth, Macduff is presented as moral. He is also quick to act, whereas we watched Macbeth’s indecision during the second half of Act One. We also notice Macduff’s quick intelligence in this scene. As he asks Macbeth why he killed Duncan’s guards, does the Thane of Fife already suspect something? He is certainly quick to leave the castle in the next scene and does not attend Macbeth’s coronation.</a:t>
            </a:r>
          </a:p>
        </p:txBody>
      </p:sp>
      <p:sp>
        <p:nvSpPr>
          <p:cNvPr id="5" name="Rectangle 4">
            <a:extLst>
              <a:ext uri="{FF2B5EF4-FFF2-40B4-BE49-F238E27FC236}">
                <a16:creationId xmlns:a16="http://schemas.microsoft.com/office/drawing/2014/main" id="{08779254-0CC1-D765-FC0E-9E1CEAF25661}"/>
              </a:ext>
            </a:extLst>
          </p:cNvPr>
          <p:cNvSpPr/>
          <p:nvPr/>
        </p:nvSpPr>
        <p:spPr>
          <a:xfrm>
            <a:off x="6515100" y="304800"/>
            <a:ext cx="5467350" cy="63690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dirty="0"/>
              <a:t>Summarise the model answer in four bullet points:</a:t>
            </a:r>
          </a:p>
          <a:p>
            <a:endParaRPr lang="en-GB" dirty="0"/>
          </a:p>
          <a:p>
            <a:r>
              <a:rPr lang="en-GB" dirty="0"/>
              <a:t>1.</a:t>
            </a:r>
          </a:p>
          <a:p>
            <a:endParaRPr lang="en-GB" dirty="0"/>
          </a:p>
          <a:p>
            <a:endParaRPr lang="en-GB" dirty="0"/>
          </a:p>
          <a:p>
            <a:r>
              <a:rPr lang="en-GB" dirty="0"/>
              <a:t>2.</a:t>
            </a:r>
          </a:p>
          <a:p>
            <a:endParaRPr lang="en-GB" dirty="0"/>
          </a:p>
          <a:p>
            <a:endParaRPr lang="en-GB" dirty="0"/>
          </a:p>
          <a:p>
            <a:r>
              <a:rPr lang="en-GB" dirty="0"/>
              <a:t>3.</a:t>
            </a:r>
          </a:p>
          <a:p>
            <a:endParaRPr lang="en-GB" dirty="0"/>
          </a:p>
          <a:p>
            <a:endParaRPr lang="en-GB" dirty="0"/>
          </a:p>
          <a:p>
            <a:r>
              <a:rPr lang="en-GB" dirty="0"/>
              <a:t>4.</a:t>
            </a:r>
          </a:p>
          <a:p>
            <a:endParaRPr lang="en-GB" dirty="0"/>
          </a:p>
          <a:p>
            <a:endParaRPr lang="en-GB" dirty="0"/>
          </a:p>
          <a:p>
            <a:endParaRPr lang="en-GB" dirty="0"/>
          </a:p>
          <a:p>
            <a:r>
              <a:rPr lang="en-GB" dirty="0"/>
              <a:t>New vocabulary:</a:t>
            </a:r>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48314564"/>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AC7161-3B4A-6C51-41BE-6751A575C7C9}"/>
              </a:ext>
            </a:extLst>
          </p:cNvPr>
          <p:cNvSpPr>
            <a:spLocks noGrp="1"/>
          </p:cNvSpPr>
          <p:nvPr>
            <p:ph type="title"/>
          </p:nvPr>
        </p:nvSpPr>
        <p:spPr/>
        <p:txBody>
          <a:bodyPr/>
          <a:lstStyle/>
          <a:p>
            <a:r>
              <a:rPr lang="en-GB" b="1" dirty="0"/>
              <a:t>Consolidation</a:t>
            </a:r>
          </a:p>
        </p:txBody>
      </p:sp>
      <p:graphicFrame>
        <p:nvGraphicFramePr>
          <p:cNvPr id="4" name="Table 3">
            <a:extLst>
              <a:ext uri="{FF2B5EF4-FFF2-40B4-BE49-F238E27FC236}">
                <a16:creationId xmlns:a16="http://schemas.microsoft.com/office/drawing/2014/main" id="{8D9884C3-2D16-2FB2-C2A6-F7D9AC746E88}"/>
              </a:ext>
            </a:extLst>
          </p:cNvPr>
          <p:cNvGraphicFramePr>
            <a:graphicFrameLocks noGrp="1"/>
          </p:cNvGraphicFramePr>
          <p:nvPr>
            <p:extLst>
              <p:ext uri="{D42A27DB-BD31-4B8C-83A1-F6EECF244321}">
                <p14:modId xmlns:p14="http://schemas.microsoft.com/office/powerpoint/2010/main" val="1811637592"/>
              </p:ext>
            </p:extLst>
          </p:nvPr>
        </p:nvGraphicFramePr>
        <p:xfrm>
          <a:off x="838200" y="1690687"/>
          <a:ext cx="10515600" cy="4260934"/>
        </p:xfrm>
        <a:graphic>
          <a:graphicData uri="http://schemas.openxmlformats.org/drawingml/2006/table">
            <a:tbl>
              <a:tblPr firstRow="1" bandRow="1">
                <a:tableStyleId>{5C22544A-7EE6-4342-B048-85BDC9FD1C3A}</a:tableStyleId>
              </a:tblPr>
              <a:tblGrid>
                <a:gridCol w="3505200">
                  <a:extLst>
                    <a:ext uri="{9D8B030D-6E8A-4147-A177-3AD203B41FA5}">
                      <a16:colId xmlns:a16="http://schemas.microsoft.com/office/drawing/2014/main" val="967502597"/>
                    </a:ext>
                  </a:extLst>
                </a:gridCol>
                <a:gridCol w="3505200">
                  <a:extLst>
                    <a:ext uri="{9D8B030D-6E8A-4147-A177-3AD203B41FA5}">
                      <a16:colId xmlns:a16="http://schemas.microsoft.com/office/drawing/2014/main" val="728921024"/>
                    </a:ext>
                  </a:extLst>
                </a:gridCol>
                <a:gridCol w="3505200">
                  <a:extLst>
                    <a:ext uri="{9D8B030D-6E8A-4147-A177-3AD203B41FA5}">
                      <a16:colId xmlns:a16="http://schemas.microsoft.com/office/drawing/2014/main" val="1336978117"/>
                    </a:ext>
                  </a:extLst>
                </a:gridCol>
              </a:tblGrid>
              <a:tr h="1127894">
                <a:tc>
                  <a:txBody>
                    <a:bodyPr/>
                    <a:lstStyle/>
                    <a:p>
                      <a:r>
                        <a:rPr lang="en-GB" sz="2400" dirty="0">
                          <a:solidFill>
                            <a:schemeClr val="tx1"/>
                          </a:solidFill>
                        </a:rPr>
                        <a:t>Character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dirty="0">
                          <a:solidFill>
                            <a:schemeClr val="tx1"/>
                          </a:solidFill>
                        </a:rPr>
                        <a:t>What is their reaction to Duncan’s death?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dirty="0">
                          <a:solidFill>
                            <a:schemeClr val="tx1"/>
                          </a:solidFill>
                        </a:rPr>
                        <a:t>Why do they react in this way?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24912418"/>
                  </a:ext>
                </a:extLst>
              </a:tr>
              <a:tr h="626608">
                <a:tc>
                  <a:txBody>
                    <a:bodyPr/>
                    <a:lstStyle/>
                    <a:p>
                      <a:r>
                        <a:rPr lang="en-GB" sz="2400" dirty="0">
                          <a:solidFill>
                            <a:schemeClr val="tx1"/>
                          </a:solidFill>
                        </a:rPr>
                        <a:t>Macduff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69956152"/>
                  </a:ext>
                </a:extLst>
              </a:tr>
              <a:tr h="626608">
                <a:tc>
                  <a:txBody>
                    <a:bodyPr/>
                    <a:lstStyle/>
                    <a:p>
                      <a:r>
                        <a:rPr lang="en-GB" sz="2400" dirty="0">
                          <a:solidFill>
                            <a:schemeClr val="tx1"/>
                          </a:solidFill>
                        </a:rPr>
                        <a:t>Macbeth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19985520"/>
                  </a:ext>
                </a:extLst>
              </a:tr>
              <a:tr h="626608">
                <a:tc>
                  <a:txBody>
                    <a:bodyPr/>
                    <a:lstStyle/>
                    <a:p>
                      <a:r>
                        <a:rPr lang="en-GB" sz="2400" dirty="0">
                          <a:solidFill>
                            <a:schemeClr val="tx1"/>
                          </a:solidFill>
                        </a:rPr>
                        <a:t>Lady Macbeth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62181692"/>
                  </a:ext>
                </a:extLst>
              </a:tr>
              <a:tr h="626608">
                <a:tc>
                  <a:txBody>
                    <a:bodyPr/>
                    <a:lstStyle/>
                    <a:p>
                      <a:r>
                        <a:rPr lang="en-GB" sz="2400" dirty="0">
                          <a:solidFill>
                            <a:schemeClr val="tx1"/>
                          </a:solidFill>
                        </a:rPr>
                        <a:t>Banquo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17839888"/>
                  </a:ext>
                </a:extLst>
              </a:tr>
              <a:tr h="626608">
                <a:tc>
                  <a:txBody>
                    <a:bodyPr/>
                    <a:lstStyle/>
                    <a:p>
                      <a:r>
                        <a:rPr lang="en-GB" sz="2400" dirty="0">
                          <a:solidFill>
                            <a:schemeClr val="tx1"/>
                          </a:solidFill>
                        </a:rPr>
                        <a:t>Malcolm and Donalbain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71362408"/>
                  </a:ext>
                </a:extLst>
              </a:tr>
            </a:tbl>
          </a:graphicData>
        </a:graphic>
      </p:graphicFrame>
    </p:spTree>
    <p:extLst>
      <p:ext uri="{BB962C8B-B14F-4D97-AF65-F5344CB8AC3E}">
        <p14:creationId xmlns:p14="http://schemas.microsoft.com/office/powerpoint/2010/main" val="3225084250"/>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FA8EA-421A-D1F6-51A1-0795911F867F}"/>
              </a:ext>
            </a:extLst>
          </p:cNvPr>
          <p:cNvSpPr>
            <a:spLocks noGrp="1"/>
          </p:cNvSpPr>
          <p:nvPr>
            <p:ph type="title"/>
          </p:nvPr>
        </p:nvSpPr>
        <p:spPr/>
        <p:txBody>
          <a:bodyPr/>
          <a:lstStyle/>
          <a:p>
            <a:r>
              <a:rPr lang="en-GB" dirty="0"/>
              <a:t>Act 2 Scene 4</a:t>
            </a:r>
          </a:p>
        </p:txBody>
      </p:sp>
      <p:sp>
        <p:nvSpPr>
          <p:cNvPr id="3" name="Content Placeholder 2">
            <a:extLst>
              <a:ext uri="{FF2B5EF4-FFF2-40B4-BE49-F238E27FC236}">
                <a16:creationId xmlns:a16="http://schemas.microsoft.com/office/drawing/2014/main" id="{0774D59E-3577-2E07-1119-C37FE8E99040}"/>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551114231"/>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F5B682-1921-2116-F830-1B5D4D729232}"/>
              </a:ext>
            </a:extLst>
          </p:cNvPr>
          <p:cNvSpPr>
            <a:spLocks noGrp="1"/>
          </p:cNvSpPr>
          <p:nvPr>
            <p:ph type="title"/>
          </p:nvPr>
        </p:nvSpPr>
        <p:spPr/>
        <p:txBody>
          <a:bodyPr/>
          <a:lstStyle/>
          <a:p>
            <a:r>
              <a:rPr lang="en-GB" b="1" dirty="0"/>
              <a:t>Knowledge Retrieval</a:t>
            </a:r>
          </a:p>
        </p:txBody>
      </p:sp>
      <p:sp>
        <p:nvSpPr>
          <p:cNvPr id="3" name="Content Placeholder 2">
            <a:extLst>
              <a:ext uri="{FF2B5EF4-FFF2-40B4-BE49-F238E27FC236}">
                <a16:creationId xmlns:a16="http://schemas.microsoft.com/office/drawing/2014/main" id="{49408B30-FC4A-945A-B5E0-995BB9523305}"/>
              </a:ext>
            </a:extLst>
          </p:cNvPr>
          <p:cNvSpPr>
            <a:spLocks noGrp="1"/>
          </p:cNvSpPr>
          <p:nvPr>
            <p:ph idx="1"/>
          </p:nvPr>
        </p:nvSpPr>
        <p:spPr/>
        <p:txBody>
          <a:bodyPr/>
          <a:lstStyle/>
          <a:p>
            <a:pPr marL="0" indent="0">
              <a:buNone/>
            </a:pPr>
            <a:r>
              <a:rPr lang="en-GB" b="1" dirty="0"/>
              <a:t>Think-pair-share: examples of unnatural imagery in the play</a:t>
            </a:r>
          </a:p>
          <a:p>
            <a:pPr marL="0" indent="0">
              <a:buNone/>
            </a:pPr>
            <a:endParaRPr lang="en-GB" b="1" dirty="0"/>
          </a:p>
        </p:txBody>
      </p:sp>
    </p:spTree>
    <p:extLst>
      <p:ext uri="{BB962C8B-B14F-4D97-AF65-F5344CB8AC3E}">
        <p14:creationId xmlns:p14="http://schemas.microsoft.com/office/powerpoint/2010/main" val="844188139"/>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6AA995-9F78-6B46-DF05-E48D6FF6219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4311BC9-F4AF-C265-3296-9E550AB38A88}"/>
              </a:ext>
            </a:extLst>
          </p:cNvPr>
          <p:cNvSpPr/>
          <p:nvPr/>
        </p:nvSpPr>
        <p:spPr>
          <a:xfrm>
            <a:off x="1261035" y="94129"/>
            <a:ext cx="1881094" cy="1053353"/>
          </a:xfrm>
          <a:prstGeom prst="rect">
            <a:avLst/>
          </a:prstGeom>
          <a:solidFill>
            <a:srgbClr val="C00000"/>
          </a:solidFill>
          <a:ln/>
        </p:spPr>
        <p:style>
          <a:lnRef idx="2">
            <a:schemeClr val="accent6">
              <a:shade val="15000"/>
            </a:schemeClr>
          </a:lnRef>
          <a:fillRef idx="1">
            <a:schemeClr val="accent6"/>
          </a:fillRef>
          <a:effectRef idx="0">
            <a:schemeClr val="accent6"/>
          </a:effectRef>
          <a:fontRef idx="minor">
            <a:schemeClr val="lt1"/>
          </a:fontRef>
        </p:style>
        <p:txBody>
          <a:bodyPr lIns="91440" tIns="45720" rIns="91440" bIns="45720" rtlCol="0" anchor="ctr"/>
          <a:lstStyle/>
          <a:p>
            <a:pPr algn="ctr"/>
            <a:r>
              <a:rPr lang="en-GB" b="1" dirty="0">
                <a:solidFill>
                  <a:schemeClr val="bg1"/>
                </a:solidFill>
              </a:rPr>
              <a:t>The Motif of Nature in </a:t>
            </a:r>
            <a:r>
              <a:rPr lang="en-GB" b="1" i="1" dirty="0">
                <a:solidFill>
                  <a:schemeClr val="bg1"/>
                </a:solidFill>
              </a:rPr>
              <a:t>Macbeth</a:t>
            </a:r>
            <a:endParaRPr lang="en-GB" b="1" dirty="0">
              <a:solidFill>
                <a:schemeClr val="bg1"/>
              </a:solidFill>
            </a:endParaRPr>
          </a:p>
        </p:txBody>
      </p:sp>
      <p:sp>
        <p:nvSpPr>
          <p:cNvPr id="7" name="Rectangle 6">
            <a:extLst>
              <a:ext uri="{FF2B5EF4-FFF2-40B4-BE49-F238E27FC236}">
                <a16:creationId xmlns:a16="http://schemas.microsoft.com/office/drawing/2014/main" id="{7D2C6167-BB61-5273-5082-B686CAC5FF96}"/>
              </a:ext>
            </a:extLst>
          </p:cNvPr>
          <p:cNvSpPr/>
          <p:nvPr/>
        </p:nvSpPr>
        <p:spPr>
          <a:xfrm>
            <a:off x="3207870" y="618569"/>
            <a:ext cx="7706658" cy="528913"/>
          </a:xfrm>
          <a:prstGeom prst="rect">
            <a:avLst/>
          </a:prstGeom>
          <a:solidFill>
            <a:srgbClr val="FF8B8B"/>
          </a:solidFill>
        </p:spPr>
        <p:style>
          <a:lnRef idx="2">
            <a:schemeClr val="dk1"/>
          </a:lnRef>
          <a:fillRef idx="1">
            <a:schemeClr val="lt1"/>
          </a:fillRef>
          <a:effectRef idx="0">
            <a:schemeClr val="dk1"/>
          </a:effectRef>
          <a:fontRef idx="minor">
            <a:schemeClr val="dk1"/>
          </a:fontRef>
        </p:style>
        <p:txBody>
          <a:bodyPr rtlCol="0" anchor="ctr"/>
          <a:lstStyle/>
          <a:p>
            <a:pPr algn="ctr"/>
            <a:r>
              <a:rPr lang="en-GB" sz="1200" b="1" dirty="0"/>
              <a:t>Vocabulary: </a:t>
            </a:r>
            <a:r>
              <a:rPr lang="en-GB" sz="1200" dirty="0"/>
              <a:t>hierarchy | Great Chain of Being | stereotypes | order vs chaos</a:t>
            </a:r>
          </a:p>
        </p:txBody>
      </p:sp>
      <p:sp>
        <p:nvSpPr>
          <p:cNvPr id="8" name="Rectangle 7">
            <a:extLst>
              <a:ext uri="{FF2B5EF4-FFF2-40B4-BE49-F238E27FC236}">
                <a16:creationId xmlns:a16="http://schemas.microsoft.com/office/drawing/2014/main" id="{1A274C9C-496A-69E7-A065-7700E81DF12E}"/>
              </a:ext>
            </a:extLst>
          </p:cNvPr>
          <p:cNvSpPr/>
          <p:nvPr/>
        </p:nvSpPr>
        <p:spPr>
          <a:xfrm>
            <a:off x="3207871" y="94130"/>
            <a:ext cx="7706659" cy="479612"/>
          </a:xfrm>
          <a:prstGeom prst="rect">
            <a:avLst/>
          </a:prstGeom>
          <a:solidFill>
            <a:srgbClr val="FF8B8B"/>
          </a:solidFill>
        </p:spPr>
        <p:style>
          <a:lnRef idx="2">
            <a:schemeClr val="dk1"/>
          </a:lnRef>
          <a:fillRef idx="1">
            <a:schemeClr val="lt1"/>
          </a:fillRef>
          <a:effectRef idx="0">
            <a:schemeClr val="dk1"/>
          </a:effectRef>
          <a:fontRef idx="minor">
            <a:schemeClr val="dk1"/>
          </a:fontRef>
        </p:style>
        <p:txBody>
          <a:bodyPr rtlCol="0" anchor="ctr"/>
          <a:lstStyle/>
          <a:p>
            <a:pPr algn="ctr"/>
            <a:r>
              <a:rPr lang="en-GB" sz="1200" b="1" dirty="0"/>
              <a:t>Symbolic meanings</a:t>
            </a:r>
            <a:r>
              <a:rPr lang="en-GB" sz="1200" dirty="0"/>
              <a:t>:</a:t>
            </a:r>
            <a:r>
              <a:rPr lang="en-GB" sz="1200" b="1" dirty="0"/>
              <a:t> </a:t>
            </a:r>
            <a:r>
              <a:rPr lang="en-GB" sz="1200" dirty="0"/>
              <a:t>nature is associated with the ‘natural order’ – the Great Chain of Being, with Duncan at the top of the social hierarchy.</a:t>
            </a:r>
          </a:p>
        </p:txBody>
      </p:sp>
      <p:graphicFrame>
        <p:nvGraphicFramePr>
          <p:cNvPr id="9" name="Table 8">
            <a:extLst>
              <a:ext uri="{FF2B5EF4-FFF2-40B4-BE49-F238E27FC236}">
                <a16:creationId xmlns:a16="http://schemas.microsoft.com/office/drawing/2014/main" id="{5F05BE85-3D4B-9539-FD12-284FE64A2772}"/>
              </a:ext>
            </a:extLst>
          </p:cNvPr>
          <p:cNvGraphicFramePr>
            <a:graphicFrameLocks noGrp="1"/>
          </p:cNvGraphicFramePr>
          <p:nvPr>
            <p:extLst>
              <p:ext uri="{D42A27DB-BD31-4B8C-83A1-F6EECF244321}">
                <p14:modId xmlns:p14="http://schemas.microsoft.com/office/powerpoint/2010/main" val="4023171879"/>
              </p:ext>
            </p:extLst>
          </p:nvPr>
        </p:nvGraphicFramePr>
        <p:xfrm>
          <a:off x="1261033" y="1213123"/>
          <a:ext cx="5415020" cy="2533200"/>
        </p:xfrm>
        <a:graphic>
          <a:graphicData uri="http://schemas.openxmlformats.org/drawingml/2006/table">
            <a:tbl>
              <a:tblPr firstRow="1" bandRow="1">
                <a:tableStyleId>{5C22544A-7EE6-4342-B048-85BDC9FD1C3A}</a:tableStyleId>
              </a:tblPr>
              <a:tblGrid>
                <a:gridCol w="5415020">
                  <a:extLst>
                    <a:ext uri="{9D8B030D-6E8A-4147-A177-3AD203B41FA5}">
                      <a16:colId xmlns:a16="http://schemas.microsoft.com/office/drawing/2014/main" val="460003553"/>
                    </a:ext>
                  </a:extLst>
                </a:gridCol>
              </a:tblGrid>
              <a:tr h="640207">
                <a:tc>
                  <a:txBody>
                    <a:bodyPr/>
                    <a:lstStyle/>
                    <a:p>
                      <a:pPr>
                        <a:lnSpc>
                          <a:spcPct val="114000"/>
                        </a:lnSpc>
                      </a:pPr>
                      <a:r>
                        <a:rPr lang="en-GB" sz="1400" dirty="0">
                          <a:solidFill>
                            <a:schemeClr val="tx1"/>
                          </a:solidFill>
                        </a:rPr>
                        <a:t>Act 1: </a:t>
                      </a:r>
                      <a:r>
                        <a:rPr lang="en-GB" sz="1400" b="0" dirty="0">
                          <a:solidFill>
                            <a:schemeClr val="tx1"/>
                          </a:solidFill>
                        </a:rPr>
                        <a:t>Unnatural influences are introduced by the Witches, and take hold of Macbeth and Lady Macbeth’s minds. They become corrupted. </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1D1"/>
                    </a:solidFill>
                  </a:tcPr>
                </a:tc>
                <a:extLst>
                  <a:ext uri="{0D108BD9-81ED-4DB2-BD59-A6C34878D82A}">
                    <a16:rowId xmlns:a16="http://schemas.microsoft.com/office/drawing/2014/main" val="3776106226"/>
                  </a:ext>
                </a:extLst>
              </a:tr>
              <a:tr h="1892993">
                <a:tc>
                  <a:txBody>
                    <a:bodyPr/>
                    <a:lstStyle/>
                    <a:p>
                      <a:pPr marL="171450" indent="-171450">
                        <a:lnSpc>
                          <a:spcPct val="114000"/>
                        </a:lnSpc>
                        <a:buFont typeface="Arial" panose="020B0604020202020204" pitchFamily="34" charset="0"/>
                        <a:buChar char="•"/>
                      </a:pPr>
                      <a:r>
                        <a:rPr lang="en-GB" sz="1400" dirty="0"/>
                        <a:t>Act One Scene Three: Banquo emphasises the Witches’ unnatural appearance (‘so withered and so wild…’, ‘beards…’). </a:t>
                      </a:r>
                    </a:p>
                    <a:p>
                      <a:pPr marL="171450" indent="-171450">
                        <a:lnSpc>
                          <a:spcPct val="114000"/>
                        </a:lnSpc>
                        <a:buFont typeface="Arial" panose="020B0604020202020204" pitchFamily="34" charset="0"/>
                        <a:buChar char="•"/>
                      </a:pPr>
                      <a:r>
                        <a:rPr lang="en-GB" sz="1400" dirty="0"/>
                        <a:t>Act One Scene Three: Thoughts of regicide cause Macbeth’s heart to beat ‘against the use of nature’. </a:t>
                      </a:r>
                    </a:p>
                    <a:p>
                      <a:pPr marL="171450" indent="-171450">
                        <a:lnSpc>
                          <a:spcPct val="114000"/>
                        </a:lnSpc>
                        <a:buFont typeface="Arial" panose="020B0604020202020204" pitchFamily="34" charset="0"/>
                        <a:buChar char="•"/>
                      </a:pPr>
                      <a:r>
                        <a:rPr lang="en-GB" sz="1400" dirty="0"/>
                        <a:t>Act One Scene Five: Lady Macbeth desires to be filled with unnatural cruelty (‘take my milk for gall’). </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07242419"/>
                  </a:ext>
                </a:extLst>
              </a:tr>
            </a:tbl>
          </a:graphicData>
        </a:graphic>
      </p:graphicFrame>
      <p:graphicFrame>
        <p:nvGraphicFramePr>
          <p:cNvPr id="11" name="Table 10">
            <a:extLst>
              <a:ext uri="{FF2B5EF4-FFF2-40B4-BE49-F238E27FC236}">
                <a16:creationId xmlns:a16="http://schemas.microsoft.com/office/drawing/2014/main" id="{DF47B2C7-5E8C-7DFD-65A9-4E3F66A62754}"/>
              </a:ext>
            </a:extLst>
          </p:cNvPr>
          <p:cNvGraphicFramePr>
            <a:graphicFrameLocks noGrp="1"/>
          </p:cNvGraphicFramePr>
          <p:nvPr>
            <p:extLst>
              <p:ext uri="{D42A27DB-BD31-4B8C-83A1-F6EECF244321}">
                <p14:modId xmlns:p14="http://schemas.microsoft.com/office/powerpoint/2010/main" val="3415205795"/>
              </p:ext>
            </p:extLst>
          </p:nvPr>
        </p:nvGraphicFramePr>
        <p:xfrm>
          <a:off x="1261033" y="4062888"/>
          <a:ext cx="5415020" cy="2651441"/>
        </p:xfrm>
        <a:graphic>
          <a:graphicData uri="http://schemas.openxmlformats.org/drawingml/2006/table">
            <a:tbl>
              <a:tblPr firstRow="1" bandRow="1">
                <a:tableStyleId>{5C22544A-7EE6-4342-B048-85BDC9FD1C3A}</a:tableStyleId>
              </a:tblPr>
              <a:tblGrid>
                <a:gridCol w="5415020">
                  <a:extLst>
                    <a:ext uri="{9D8B030D-6E8A-4147-A177-3AD203B41FA5}">
                      <a16:colId xmlns:a16="http://schemas.microsoft.com/office/drawing/2014/main" val="2463476402"/>
                    </a:ext>
                  </a:extLst>
                </a:gridCol>
              </a:tblGrid>
              <a:tr h="542965">
                <a:tc>
                  <a:txBody>
                    <a:bodyPr/>
                    <a:lstStyle/>
                    <a:p>
                      <a:pPr>
                        <a:lnSpc>
                          <a:spcPct val="114000"/>
                        </a:lnSpc>
                      </a:pPr>
                      <a:r>
                        <a:rPr lang="en-GB" sz="1400" dirty="0">
                          <a:solidFill>
                            <a:schemeClr val="tx1"/>
                          </a:solidFill>
                        </a:rPr>
                        <a:t>Act 2: </a:t>
                      </a:r>
                      <a:r>
                        <a:rPr lang="en-GB" sz="1400" b="0" dirty="0">
                          <a:solidFill>
                            <a:schemeClr val="tx1"/>
                          </a:solidFill>
                        </a:rPr>
                        <a:t>Unnatural influences spread as the moment of murder arrives. Following this, there are a number of unnatural events in the wider world, which reflect growing chaos. </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1D1"/>
                    </a:solidFill>
                  </a:tcPr>
                </a:tc>
                <a:extLst>
                  <a:ext uri="{0D108BD9-81ED-4DB2-BD59-A6C34878D82A}">
                    <a16:rowId xmlns:a16="http://schemas.microsoft.com/office/drawing/2014/main" val="2314685690"/>
                  </a:ext>
                </a:extLst>
              </a:tr>
              <a:tr h="1844229">
                <a:tc>
                  <a:txBody>
                    <a:bodyPr/>
                    <a:lstStyle/>
                    <a:p>
                      <a:pPr marL="171450" indent="-171450">
                        <a:lnSpc>
                          <a:spcPct val="114000"/>
                        </a:lnSpc>
                        <a:buFont typeface="Arial" panose="020B0604020202020204" pitchFamily="34" charset="0"/>
                        <a:buChar char="•"/>
                      </a:pPr>
                      <a:r>
                        <a:rPr lang="en-GB" sz="1400" dirty="0"/>
                        <a:t>Act Two Scene One: As Macbeth approaches Duncan’s chamber, ‘nature seems dead’. Goodness has been corrupted by his malevolent lust for power. </a:t>
                      </a:r>
                    </a:p>
                    <a:p>
                      <a:pPr marL="171450" indent="-171450">
                        <a:lnSpc>
                          <a:spcPct val="114000"/>
                        </a:lnSpc>
                        <a:buFont typeface="Arial" panose="020B0604020202020204" pitchFamily="34" charset="0"/>
                        <a:buChar char="•"/>
                      </a:pPr>
                      <a:r>
                        <a:rPr lang="en-GB" sz="1400" dirty="0"/>
                        <a:t>Act Two Scene Three: Duncan’s wounds look like a ‘breach in nature’, because the natural order has been destroyed. </a:t>
                      </a:r>
                    </a:p>
                    <a:p>
                      <a:pPr marL="171450" indent="-171450">
                        <a:lnSpc>
                          <a:spcPct val="114000"/>
                        </a:lnSpc>
                        <a:buFont typeface="Arial" panose="020B0604020202020204" pitchFamily="34" charset="0"/>
                        <a:buChar char="•"/>
                      </a:pPr>
                      <a:r>
                        <a:rPr lang="en-GB" sz="1400" dirty="0"/>
                        <a:t>Act Two Scene Four: The Old Man notes unnatural happenings, which echo the unnatural ‘deed’. </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03928067"/>
                  </a:ext>
                </a:extLst>
              </a:tr>
            </a:tbl>
          </a:graphicData>
        </a:graphic>
      </p:graphicFrame>
      <p:graphicFrame>
        <p:nvGraphicFramePr>
          <p:cNvPr id="14" name="Table 13">
            <a:extLst>
              <a:ext uri="{FF2B5EF4-FFF2-40B4-BE49-F238E27FC236}">
                <a16:creationId xmlns:a16="http://schemas.microsoft.com/office/drawing/2014/main" id="{72201E97-F706-E1A4-CE0F-FB02DF06AAFC}"/>
              </a:ext>
            </a:extLst>
          </p:cNvPr>
          <p:cNvGraphicFramePr>
            <a:graphicFrameLocks noGrp="1"/>
          </p:cNvGraphicFramePr>
          <p:nvPr>
            <p:extLst>
              <p:ext uri="{D42A27DB-BD31-4B8C-83A1-F6EECF244321}">
                <p14:modId xmlns:p14="http://schemas.microsoft.com/office/powerpoint/2010/main" val="3499422333"/>
              </p:ext>
            </p:extLst>
          </p:nvPr>
        </p:nvGraphicFramePr>
        <p:xfrm>
          <a:off x="6762679" y="1213123"/>
          <a:ext cx="4151849" cy="2700000"/>
        </p:xfrm>
        <a:graphic>
          <a:graphicData uri="http://schemas.openxmlformats.org/drawingml/2006/table">
            <a:tbl>
              <a:tblPr firstRow="1" bandRow="1">
                <a:tableStyleId>{5C22544A-7EE6-4342-B048-85BDC9FD1C3A}</a:tableStyleId>
              </a:tblPr>
              <a:tblGrid>
                <a:gridCol w="4151849">
                  <a:extLst>
                    <a:ext uri="{9D8B030D-6E8A-4147-A177-3AD203B41FA5}">
                      <a16:colId xmlns:a16="http://schemas.microsoft.com/office/drawing/2014/main" val="81098027"/>
                    </a:ext>
                  </a:extLst>
                </a:gridCol>
              </a:tblGrid>
              <a:tr h="838582">
                <a:tc>
                  <a:txBody>
                    <a:bodyPr/>
                    <a:lstStyle/>
                    <a:p>
                      <a:pPr>
                        <a:lnSpc>
                          <a:spcPct val="114000"/>
                        </a:lnSpc>
                      </a:pPr>
                      <a:r>
                        <a:rPr lang="en-GB" sz="1400" dirty="0">
                          <a:solidFill>
                            <a:schemeClr val="tx1"/>
                          </a:solidFill>
                        </a:rPr>
                        <a:t>Act 4: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1D1"/>
                    </a:solidFill>
                  </a:tcPr>
                </a:tc>
                <a:extLst>
                  <a:ext uri="{0D108BD9-81ED-4DB2-BD59-A6C34878D82A}">
                    <a16:rowId xmlns:a16="http://schemas.microsoft.com/office/drawing/2014/main" val="2219519350"/>
                  </a:ext>
                </a:extLst>
              </a:tr>
              <a:tr h="1861418">
                <a:tc>
                  <a:txBody>
                    <a:bodyPr/>
                    <a:lstStyle/>
                    <a:p>
                      <a:pPr marL="171450" indent="-171450">
                        <a:lnSpc>
                          <a:spcPct val="114000"/>
                        </a:lnSpc>
                        <a:buFont typeface="Arial" panose="020B0604020202020204" pitchFamily="34" charset="0"/>
                        <a:buChar char="•"/>
                      </a:pPr>
                      <a:r>
                        <a:rPr lang="en-GB" sz="1400" dirty="0"/>
                        <a:t>Act Four Scene Two: Macduff lacks the ‘natural touch’ as he has put his country above his family. </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27257107"/>
                  </a:ext>
                </a:extLst>
              </a:tr>
            </a:tbl>
          </a:graphicData>
        </a:graphic>
      </p:graphicFrame>
      <p:graphicFrame>
        <p:nvGraphicFramePr>
          <p:cNvPr id="15" name="Table 14">
            <a:extLst>
              <a:ext uri="{FF2B5EF4-FFF2-40B4-BE49-F238E27FC236}">
                <a16:creationId xmlns:a16="http://schemas.microsoft.com/office/drawing/2014/main" id="{2128BDAE-C2D0-A1F5-A1F3-B90977510918}"/>
              </a:ext>
            </a:extLst>
          </p:cNvPr>
          <p:cNvGraphicFramePr>
            <a:graphicFrameLocks noGrp="1"/>
          </p:cNvGraphicFramePr>
          <p:nvPr>
            <p:extLst>
              <p:ext uri="{D42A27DB-BD31-4B8C-83A1-F6EECF244321}">
                <p14:modId xmlns:p14="http://schemas.microsoft.com/office/powerpoint/2010/main" val="1321012160"/>
              </p:ext>
            </p:extLst>
          </p:nvPr>
        </p:nvGraphicFramePr>
        <p:xfrm>
          <a:off x="6778690" y="4056692"/>
          <a:ext cx="4151849" cy="2653790"/>
        </p:xfrm>
        <a:graphic>
          <a:graphicData uri="http://schemas.openxmlformats.org/drawingml/2006/table">
            <a:tbl>
              <a:tblPr firstRow="1" bandRow="1">
                <a:tableStyleId>{5C22544A-7EE6-4342-B048-85BDC9FD1C3A}</a:tableStyleId>
              </a:tblPr>
              <a:tblGrid>
                <a:gridCol w="4151849">
                  <a:extLst>
                    <a:ext uri="{9D8B030D-6E8A-4147-A177-3AD203B41FA5}">
                      <a16:colId xmlns:a16="http://schemas.microsoft.com/office/drawing/2014/main" val="676316480"/>
                    </a:ext>
                  </a:extLst>
                </a:gridCol>
              </a:tblGrid>
              <a:tr h="763285">
                <a:tc>
                  <a:txBody>
                    <a:bodyPr/>
                    <a:lstStyle/>
                    <a:p>
                      <a:pPr>
                        <a:lnSpc>
                          <a:spcPct val="114000"/>
                        </a:lnSpc>
                      </a:pPr>
                      <a:r>
                        <a:rPr lang="en-GB" sz="1400" dirty="0">
                          <a:solidFill>
                            <a:schemeClr val="tx1"/>
                          </a:solidFill>
                        </a:rPr>
                        <a:t>Act 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1D1"/>
                    </a:solidFill>
                  </a:tcPr>
                </a:tc>
                <a:extLst>
                  <a:ext uri="{0D108BD9-81ED-4DB2-BD59-A6C34878D82A}">
                    <a16:rowId xmlns:a16="http://schemas.microsoft.com/office/drawing/2014/main" val="1959976522"/>
                  </a:ext>
                </a:extLst>
              </a:tr>
              <a:tr h="1890505">
                <a:tc>
                  <a: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GB" sz="1400" dirty="0"/>
                        <a:t>Act Five Scene One: Lady Macbeth experiences a ‘perturbation in nature’ due to her unnatural deeds. </a:t>
                      </a:r>
                    </a:p>
                    <a:p>
                      <a:pPr marL="171450" indent="-171450">
                        <a:lnSpc>
                          <a:spcPct val="114000"/>
                        </a:lnSpc>
                        <a:buFont typeface="Arial" panose="020B0604020202020204" pitchFamily="34" charset="0"/>
                        <a:buChar char="•"/>
                      </a:pP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05850665"/>
                  </a:ext>
                </a:extLst>
              </a:tr>
            </a:tbl>
          </a:graphicData>
        </a:graphic>
      </p:graphicFrame>
    </p:spTree>
    <p:extLst>
      <p:ext uri="{BB962C8B-B14F-4D97-AF65-F5344CB8AC3E}">
        <p14:creationId xmlns:p14="http://schemas.microsoft.com/office/powerpoint/2010/main" val="1109456990"/>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AB948-EC2D-7BF7-324F-1EE47DE383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A0ADE7-F32F-E78E-5519-D2423F22FC6A}"/>
              </a:ext>
            </a:extLst>
          </p:cNvPr>
          <p:cNvSpPr>
            <a:spLocks noGrp="1"/>
          </p:cNvSpPr>
          <p:nvPr>
            <p:ph type="title"/>
          </p:nvPr>
        </p:nvSpPr>
        <p:spPr>
          <a:xfrm>
            <a:off x="838200" y="365125"/>
            <a:ext cx="10515600" cy="911225"/>
          </a:xfrm>
        </p:spPr>
        <p:txBody>
          <a:bodyPr/>
          <a:lstStyle/>
          <a:p>
            <a:r>
              <a:rPr lang="en-GB" b="1" dirty="0"/>
              <a:t>New vocabulary: pathetic fallacy</a:t>
            </a:r>
          </a:p>
        </p:txBody>
      </p:sp>
      <p:graphicFrame>
        <p:nvGraphicFramePr>
          <p:cNvPr id="8" name="Table 7">
            <a:extLst>
              <a:ext uri="{FF2B5EF4-FFF2-40B4-BE49-F238E27FC236}">
                <a16:creationId xmlns:a16="http://schemas.microsoft.com/office/drawing/2014/main" id="{FDE3DE0C-545A-27D3-DA86-A9B5068E2DB9}"/>
              </a:ext>
            </a:extLst>
          </p:cNvPr>
          <p:cNvGraphicFramePr>
            <a:graphicFrameLocks noGrp="1"/>
          </p:cNvGraphicFramePr>
          <p:nvPr>
            <p:extLst>
              <p:ext uri="{D42A27DB-BD31-4B8C-83A1-F6EECF244321}">
                <p14:modId xmlns:p14="http://schemas.microsoft.com/office/powerpoint/2010/main" val="2005164678"/>
              </p:ext>
            </p:extLst>
          </p:nvPr>
        </p:nvGraphicFramePr>
        <p:xfrm>
          <a:off x="838199" y="1276350"/>
          <a:ext cx="10515600" cy="5216526"/>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608263">
                <a:tc>
                  <a:txBody>
                    <a:bodyPr/>
                    <a:lstStyle/>
                    <a:p>
                      <a:r>
                        <a:rPr lang="en-GB" b="1" dirty="0">
                          <a:solidFill>
                            <a:schemeClr val="tx1"/>
                          </a:solidFill>
                        </a:rPr>
                        <a:t>Definition: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Misconceptions:</a:t>
                      </a:r>
                      <a:endParaRPr lang="en-GB"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tx1"/>
                          </a:solidFill>
                        </a:rPr>
                        <a:t>Examples:</a:t>
                      </a:r>
                      <a:endParaRPr lang="en-GB" dirty="0">
                        <a:solidFill>
                          <a:schemeClr val="tx1"/>
                        </a:solidFill>
                      </a:endParaRP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Non-examples: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40373174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067B0-C5CF-CB29-4E0D-3D16A1AD11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51F707-A912-ADEB-2043-112DA34FF746}"/>
              </a:ext>
            </a:extLst>
          </p:cNvPr>
          <p:cNvSpPr>
            <a:spLocks noGrp="1"/>
          </p:cNvSpPr>
          <p:nvPr>
            <p:ph type="title"/>
          </p:nvPr>
        </p:nvSpPr>
        <p:spPr>
          <a:xfrm>
            <a:off x="838200" y="365125"/>
            <a:ext cx="10515600" cy="911225"/>
          </a:xfrm>
        </p:spPr>
        <p:txBody>
          <a:bodyPr>
            <a:noAutofit/>
          </a:bodyPr>
          <a:lstStyle/>
          <a:p>
            <a:r>
              <a:rPr lang="en-GB" sz="3200" b="1" dirty="0"/>
              <a:t>Knowledge retrieval: what do you remember about the word </a:t>
            </a:r>
            <a:r>
              <a:rPr lang="en-GB" sz="3200" b="1" i="1" dirty="0"/>
              <a:t>malevolent</a:t>
            </a:r>
            <a:r>
              <a:rPr lang="en-GB" sz="3200" b="1" dirty="0"/>
              <a:t>?</a:t>
            </a:r>
          </a:p>
        </p:txBody>
      </p:sp>
      <p:graphicFrame>
        <p:nvGraphicFramePr>
          <p:cNvPr id="8" name="Table 7">
            <a:extLst>
              <a:ext uri="{FF2B5EF4-FFF2-40B4-BE49-F238E27FC236}">
                <a16:creationId xmlns:a16="http://schemas.microsoft.com/office/drawing/2014/main" id="{EA528748-6D83-40F9-AEA3-75603B5DBF9D}"/>
              </a:ext>
            </a:extLst>
          </p:cNvPr>
          <p:cNvGraphicFramePr>
            <a:graphicFrameLocks noGrp="1"/>
          </p:cNvGraphicFramePr>
          <p:nvPr/>
        </p:nvGraphicFramePr>
        <p:xfrm>
          <a:off x="838199" y="1276350"/>
          <a:ext cx="10515600" cy="5216526"/>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608263">
                <a:tc>
                  <a:txBody>
                    <a:bodyPr/>
                    <a:lstStyle/>
                    <a:p>
                      <a:r>
                        <a:rPr lang="en-GB" dirty="0">
                          <a:solidFill>
                            <a:schemeClr val="tx1"/>
                          </a:solidFill>
                        </a:rPr>
                        <a:t>Definition: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Morphology:</a:t>
                      </a:r>
                    </a:p>
                    <a:p>
                      <a:r>
                        <a:rPr lang="en-GB" b="0" dirty="0">
                          <a:solidFill>
                            <a:schemeClr val="tx1"/>
                          </a:solidFill>
                        </a:rPr>
                        <a:t>Prefix: mal =</a:t>
                      </a:r>
                    </a:p>
                    <a:p>
                      <a:endParaRPr lang="en-GB" b="0" dirty="0">
                        <a:solidFill>
                          <a:schemeClr val="tx1"/>
                        </a:solidFill>
                      </a:endParaRPr>
                    </a:p>
                    <a:p>
                      <a:r>
                        <a:rPr lang="en-GB" b="0" dirty="0">
                          <a:solidFill>
                            <a:schemeClr val="tx1"/>
                          </a:solidFill>
                        </a:rPr>
                        <a:t>e.g. </a:t>
                      </a:r>
                    </a:p>
                    <a:p>
                      <a:endParaRPr lang="en-GB" b="0" dirty="0">
                        <a:solidFill>
                          <a:schemeClr val="tx1"/>
                        </a:solidFill>
                      </a:endParaRPr>
                    </a:p>
                    <a:p>
                      <a:r>
                        <a:rPr lang="en-GB" b="0" dirty="0">
                          <a:solidFill>
                            <a:schemeClr val="tx1"/>
                          </a:solidFill>
                        </a:rPr>
                        <a:t>Root word: vol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tx1"/>
                          </a:solidFill>
                        </a:rPr>
                        <a:t>Examples: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Non-examples: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1535375253"/>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D7628-D182-D989-FC36-11E15EB925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CD634C-0752-F4A7-CFC9-93058CDFCE1C}"/>
              </a:ext>
            </a:extLst>
          </p:cNvPr>
          <p:cNvSpPr>
            <a:spLocks noGrp="1"/>
          </p:cNvSpPr>
          <p:nvPr>
            <p:ph type="title"/>
          </p:nvPr>
        </p:nvSpPr>
        <p:spPr>
          <a:xfrm>
            <a:off x="838200" y="365125"/>
            <a:ext cx="10515600" cy="911225"/>
          </a:xfrm>
        </p:spPr>
        <p:txBody>
          <a:bodyPr/>
          <a:lstStyle/>
          <a:p>
            <a:r>
              <a:rPr lang="en-GB" b="1" dirty="0"/>
              <a:t>New vocabulary: pathetic fallacy</a:t>
            </a:r>
          </a:p>
        </p:txBody>
      </p:sp>
      <p:graphicFrame>
        <p:nvGraphicFramePr>
          <p:cNvPr id="8" name="Table 7">
            <a:extLst>
              <a:ext uri="{FF2B5EF4-FFF2-40B4-BE49-F238E27FC236}">
                <a16:creationId xmlns:a16="http://schemas.microsoft.com/office/drawing/2014/main" id="{85522861-DCE0-FE8D-9CA6-30A4196C0C99}"/>
              </a:ext>
            </a:extLst>
          </p:cNvPr>
          <p:cNvGraphicFramePr>
            <a:graphicFrameLocks noGrp="1"/>
          </p:cNvGraphicFramePr>
          <p:nvPr>
            <p:extLst>
              <p:ext uri="{D42A27DB-BD31-4B8C-83A1-F6EECF244321}">
                <p14:modId xmlns:p14="http://schemas.microsoft.com/office/powerpoint/2010/main" val="1192133460"/>
              </p:ext>
            </p:extLst>
          </p:nvPr>
        </p:nvGraphicFramePr>
        <p:xfrm>
          <a:off x="818147" y="1276350"/>
          <a:ext cx="10535652" cy="4877218"/>
        </p:xfrm>
        <a:graphic>
          <a:graphicData uri="http://schemas.openxmlformats.org/drawingml/2006/table">
            <a:tbl>
              <a:tblPr firstRow="1" bandRow="1">
                <a:tableStyleId>{5C22544A-7EE6-4342-B048-85BDC9FD1C3A}</a:tableStyleId>
              </a:tblPr>
              <a:tblGrid>
                <a:gridCol w="5277852">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268955">
                <a:tc>
                  <a:txBody>
                    <a:bodyPr/>
                    <a:lstStyle/>
                    <a:p>
                      <a:r>
                        <a:rPr lang="en-GB" b="1" dirty="0">
                          <a:solidFill>
                            <a:schemeClr val="accent6"/>
                          </a:solidFill>
                        </a:rPr>
                        <a:t>Definition: </a:t>
                      </a:r>
                    </a:p>
                    <a:p>
                      <a:r>
                        <a:rPr lang="en-GB" b="0" dirty="0">
                          <a:solidFill>
                            <a:schemeClr val="accent6"/>
                          </a:solidFill>
                        </a:rPr>
                        <a:t>A form of personification where the natural world is described as though it responds to human events, typically mirroring the emotional state of characters or the narrative’s tone.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Misconceptions:</a:t>
                      </a:r>
                    </a:p>
                    <a:p>
                      <a:pPr marL="285750" indent="-285750">
                        <a:buFontTx/>
                        <a:buChar char="-"/>
                      </a:pPr>
                      <a:r>
                        <a:rPr lang="en-GB" b="0" dirty="0">
                          <a:solidFill>
                            <a:schemeClr val="accent6"/>
                          </a:solidFill>
                        </a:rPr>
                        <a:t>Pathetic fallacy does not have to involve negative emotions: the natural world can reflect positive emotions too. </a:t>
                      </a:r>
                    </a:p>
                    <a:p>
                      <a:pPr marL="285750" indent="-285750">
                        <a:buFontTx/>
                        <a:buChar char="-"/>
                      </a:pPr>
                      <a:r>
                        <a:rPr lang="en-GB" b="0" dirty="0">
                          <a:solidFill>
                            <a:schemeClr val="accent6"/>
                          </a:solidFill>
                        </a:rPr>
                        <a:t>Pathetic fallacy does not have to involve the weather: it is about giving emotions to the natural world.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accent6"/>
                          </a:solidFill>
                        </a:rPr>
                        <a:t>Examples </a:t>
                      </a:r>
                      <a:r>
                        <a:rPr lang="en-GB" b="1" i="0" dirty="0">
                          <a:solidFill>
                            <a:schemeClr val="accent6"/>
                          </a:solidFill>
                        </a:rPr>
                        <a:t>(from </a:t>
                      </a:r>
                      <a:r>
                        <a:rPr lang="en-GB" b="1" i="1" dirty="0">
                          <a:solidFill>
                            <a:schemeClr val="accent6"/>
                          </a:solidFill>
                        </a:rPr>
                        <a:t>Macbeth</a:t>
                      </a:r>
                      <a:r>
                        <a:rPr lang="en-GB" b="1" i="0" dirty="0">
                          <a:solidFill>
                            <a:schemeClr val="accent6"/>
                          </a:solidFill>
                        </a:rPr>
                        <a:t>):</a:t>
                      </a:r>
                    </a:p>
                    <a:p>
                      <a:endParaRPr lang="en-GB" dirty="0">
                        <a:solidFill>
                          <a:schemeClr val="accent6"/>
                        </a:solidFill>
                      </a:endParaRPr>
                    </a:p>
                    <a:p>
                      <a:r>
                        <a:rPr lang="en-GB" dirty="0">
                          <a:solidFill>
                            <a:schemeClr val="accent6"/>
                          </a:solidFill>
                        </a:rPr>
                        <a:t>‘The night has been unruly.’ (Act Two Scene Three) The storm reflects the disorder of Duncan’s murder.</a:t>
                      </a:r>
                    </a:p>
                    <a:p>
                      <a:endParaRPr lang="en-GB" dirty="0">
                        <a:solidFill>
                          <a:schemeClr val="accent6"/>
                        </a:solidFill>
                      </a:endParaRPr>
                    </a:p>
                    <a:p>
                      <a:r>
                        <a:rPr lang="en-GB" dirty="0">
                          <a:solidFill>
                            <a:schemeClr val="accent6"/>
                          </a:solidFill>
                        </a:rPr>
                        <a:t>‘Dark night strangles the travelling lamp.’ (Act Two Scene Four) The eclipse symbolises evil triumphing over good.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Non-examples (from </a:t>
                      </a:r>
                      <a:r>
                        <a:rPr lang="en-GB" b="1" i="1" dirty="0">
                          <a:solidFill>
                            <a:schemeClr val="accent6"/>
                          </a:solidFill>
                        </a:rPr>
                        <a:t>Macbeth</a:t>
                      </a:r>
                      <a:r>
                        <a:rPr lang="en-GB" b="1" i="0" dirty="0">
                          <a:solidFill>
                            <a:schemeClr val="accent6"/>
                          </a:solidFill>
                        </a:rPr>
                        <a:t>)</a:t>
                      </a:r>
                      <a:r>
                        <a:rPr lang="en-GB" b="1" dirty="0">
                          <a:solidFill>
                            <a:schemeClr val="accent6"/>
                          </a:solidFill>
                        </a:rPr>
                        <a:t>:</a:t>
                      </a:r>
                    </a:p>
                    <a:p>
                      <a:endParaRPr lang="en-GB" dirty="0">
                        <a:solidFill>
                          <a:schemeClr val="accent6"/>
                        </a:solidFill>
                      </a:endParaRPr>
                    </a:p>
                    <a:p>
                      <a:r>
                        <a:rPr lang="en-GB" dirty="0">
                          <a:solidFill>
                            <a:schemeClr val="accent6"/>
                          </a:solidFill>
                        </a:rPr>
                        <a:t>‘The moon is down.’ (Act Two Scene One) This is a simple statement of fact; it is night-time.</a:t>
                      </a:r>
                    </a:p>
                    <a:p>
                      <a:endParaRPr lang="en-GB" b="0" dirty="0">
                        <a:solidFill>
                          <a:schemeClr val="accent6"/>
                        </a:solidFill>
                      </a:endParaRPr>
                    </a:p>
                    <a:p>
                      <a:r>
                        <a:rPr lang="en-GB" dirty="0">
                          <a:solidFill>
                            <a:schemeClr val="accent6"/>
                          </a:solidFill>
                        </a:rPr>
                        <a:t>A description of a sunny day that is merely setting the scene, with no emotional weight.</a:t>
                      </a:r>
                      <a:endParaRPr lang="en-GB" b="0" dirty="0">
                        <a:solidFill>
                          <a:schemeClr val="accent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2137110383"/>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BAC3C-C163-6F6B-EEDB-7266276668E6}"/>
              </a:ext>
            </a:extLst>
          </p:cNvPr>
          <p:cNvSpPr>
            <a:spLocks noGrp="1"/>
          </p:cNvSpPr>
          <p:nvPr>
            <p:ph type="title"/>
          </p:nvPr>
        </p:nvSpPr>
        <p:spPr/>
        <p:txBody>
          <a:bodyPr/>
          <a:lstStyle/>
          <a:p>
            <a:r>
              <a:rPr lang="en-GB" b="1" dirty="0"/>
              <a:t>Reading the Scene</a:t>
            </a:r>
          </a:p>
        </p:txBody>
      </p:sp>
      <p:sp>
        <p:nvSpPr>
          <p:cNvPr id="3" name="Content Placeholder 2">
            <a:extLst>
              <a:ext uri="{FF2B5EF4-FFF2-40B4-BE49-F238E27FC236}">
                <a16:creationId xmlns:a16="http://schemas.microsoft.com/office/drawing/2014/main" id="{1B29F348-563F-81E5-9198-941F13021DCE}"/>
              </a:ext>
            </a:extLst>
          </p:cNvPr>
          <p:cNvSpPr>
            <a:spLocks noGrp="1"/>
          </p:cNvSpPr>
          <p:nvPr>
            <p:ph idx="1"/>
          </p:nvPr>
        </p:nvSpPr>
        <p:spPr>
          <a:xfrm>
            <a:off x="838200" y="1370086"/>
            <a:ext cx="10904621" cy="2560230"/>
          </a:xfrm>
        </p:spPr>
        <p:txBody>
          <a:bodyPr/>
          <a:lstStyle/>
          <a:p>
            <a:pPr marL="514350" indent="-514350">
              <a:buFont typeface="+mj-lt"/>
              <a:buAutoNum type="arabicPeriod"/>
            </a:pPr>
            <a:r>
              <a:rPr lang="en-GB" dirty="0"/>
              <a:t>Work in your triplets.</a:t>
            </a:r>
          </a:p>
          <a:p>
            <a:pPr marL="514350" indent="-514350">
              <a:buFont typeface="+mj-lt"/>
              <a:buAutoNum type="arabicPeriod"/>
            </a:pPr>
            <a:r>
              <a:rPr lang="en-GB" dirty="0"/>
              <a:t>Assign the three roles within your group (Old Man, Ross, Macduff).</a:t>
            </a:r>
          </a:p>
          <a:p>
            <a:pPr marL="514350" indent="-514350">
              <a:buFont typeface="+mj-lt"/>
              <a:buAutoNum type="arabicPeriod"/>
            </a:pPr>
            <a:r>
              <a:rPr lang="en-GB" dirty="0"/>
              <a:t>Read the scene aloud one through.</a:t>
            </a:r>
          </a:p>
          <a:p>
            <a:pPr marL="514350" indent="-514350">
              <a:buFont typeface="+mj-lt"/>
              <a:buAutoNum type="arabicPeriod"/>
            </a:pPr>
            <a:r>
              <a:rPr lang="en-GB" dirty="0"/>
              <a:t>Work together to find and highlight the information listed in the table below:</a:t>
            </a:r>
          </a:p>
        </p:txBody>
      </p:sp>
      <p:graphicFrame>
        <p:nvGraphicFramePr>
          <p:cNvPr id="4" name="Table 3">
            <a:extLst>
              <a:ext uri="{FF2B5EF4-FFF2-40B4-BE49-F238E27FC236}">
                <a16:creationId xmlns:a16="http://schemas.microsoft.com/office/drawing/2014/main" id="{C54DB020-4440-3055-4875-AF686C4E29B3}"/>
              </a:ext>
            </a:extLst>
          </p:cNvPr>
          <p:cNvGraphicFramePr>
            <a:graphicFrameLocks noGrp="1"/>
          </p:cNvGraphicFramePr>
          <p:nvPr>
            <p:extLst>
              <p:ext uri="{D42A27DB-BD31-4B8C-83A1-F6EECF244321}">
                <p14:modId xmlns:p14="http://schemas.microsoft.com/office/powerpoint/2010/main" val="2195926585"/>
              </p:ext>
            </p:extLst>
          </p:nvPr>
        </p:nvGraphicFramePr>
        <p:xfrm>
          <a:off x="838200" y="3930316"/>
          <a:ext cx="10515600" cy="2711116"/>
        </p:xfrm>
        <a:graphic>
          <a:graphicData uri="http://schemas.openxmlformats.org/drawingml/2006/table">
            <a:tbl>
              <a:tblPr firstRow="1" bandRow="1">
                <a:tableStyleId>{5C22544A-7EE6-4342-B048-85BDC9FD1C3A}</a:tableStyleId>
              </a:tblPr>
              <a:tblGrid>
                <a:gridCol w="1824789">
                  <a:extLst>
                    <a:ext uri="{9D8B030D-6E8A-4147-A177-3AD203B41FA5}">
                      <a16:colId xmlns:a16="http://schemas.microsoft.com/office/drawing/2014/main" val="3890744609"/>
                    </a:ext>
                  </a:extLst>
                </a:gridCol>
                <a:gridCol w="8690811">
                  <a:extLst>
                    <a:ext uri="{9D8B030D-6E8A-4147-A177-3AD203B41FA5}">
                      <a16:colId xmlns:a16="http://schemas.microsoft.com/office/drawing/2014/main" val="1094903426"/>
                    </a:ext>
                  </a:extLst>
                </a:gridCol>
              </a:tblGrid>
              <a:tr h="437857">
                <a:tc>
                  <a:txBody>
                    <a:bodyPr/>
                    <a:lstStyle/>
                    <a:p>
                      <a:r>
                        <a:rPr lang="en-GB" dirty="0">
                          <a:solidFill>
                            <a:schemeClr val="tx1"/>
                          </a:solidFill>
                        </a:rPr>
                        <a:t>Character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solidFill>
                            <a:schemeClr val="tx1"/>
                          </a:solidFill>
                        </a:rPr>
                        <a:t>Find the line: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32544993"/>
                  </a:ext>
                </a:extLst>
              </a:tr>
              <a:tr h="755754">
                <a:tc>
                  <a:txBody>
                    <a:bodyPr/>
                    <a:lstStyle/>
                    <a:p>
                      <a:r>
                        <a:rPr lang="en-GB" dirty="0">
                          <a:solidFill>
                            <a:schemeClr val="tx1"/>
                          </a:solidFill>
                        </a:rPr>
                        <a:t>Old Man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buAutoNum type="arabicPeriod"/>
                      </a:pPr>
                      <a:r>
                        <a:rPr lang="en-GB" dirty="0"/>
                        <a:t>Describing the unnatural behaviour of the falcon and owl. </a:t>
                      </a:r>
                    </a:p>
                    <a:p>
                      <a:pPr marL="342900" indent="-342900">
                        <a:buAutoNum type="arabicPeriod"/>
                      </a:pPr>
                      <a:r>
                        <a:rPr lang="en-GB" dirty="0"/>
                        <a:t>Describing what Duncan’s horses have done.</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71168"/>
                  </a:ext>
                </a:extLst>
              </a:tr>
              <a:tr h="437857">
                <a:tc>
                  <a:txBody>
                    <a:bodyPr/>
                    <a:lstStyle/>
                    <a:p>
                      <a:r>
                        <a:rPr lang="en-GB" dirty="0">
                          <a:solidFill>
                            <a:schemeClr val="tx1"/>
                          </a:solidFill>
                        </a:rPr>
                        <a:t>Ross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t>3. Explaining how the world has become diseased following Duncan’s murder. </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4998487"/>
                  </a:ext>
                </a:extLst>
              </a:tr>
              <a:tr h="1079648">
                <a:tc>
                  <a:txBody>
                    <a:bodyPr/>
                    <a:lstStyle/>
                    <a:p>
                      <a:r>
                        <a:rPr lang="en-GB" dirty="0">
                          <a:solidFill>
                            <a:schemeClr val="tx1"/>
                          </a:solidFill>
                        </a:rPr>
                        <a:t>Macduff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t>4. Explaining where Malcolm and Donalbain have gone and why people suspect them. </a:t>
                      </a:r>
                    </a:p>
                    <a:p>
                      <a:r>
                        <a:rPr lang="en-GB" dirty="0"/>
                        <a:t>5. Revealing what Macbeth is doing and where he has gone. </a:t>
                      </a:r>
                    </a:p>
                    <a:p>
                      <a:r>
                        <a:rPr lang="en-GB" dirty="0"/>
                        <a:t>6. Revealing Macduff’s own plan, and his attitude towards the new king.</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46861129"/>
                  </a:ext>
                </a:extLst>
              </a:tr>
            </a:tbl>
          </a:graphicData>
        </a:graphic>
      </p:graphicFrame>
    </p:spTree>
    <p:extLst>
      <p:ext uri="{BB962C8B-B14F-4D97-AF65-F5344CB8AC3E}">
        <p14:creationId xmlns:p14="http://schemas.microsoft.com/office/powerpoint/2010/main" val="3967474361"/>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06C453-6E0C-E610-E802-2622EEE4CC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E1F339-D25F-A835-E41D-441A9FBD97FB}"/>
              </a:ext>
            </a:extLst>
          </p:cNvPr>
          <p:cNvSpPr>
            <a:spLocks noGrp="1"/>
          </p:cNvSpPr>
          <p:nvPr>
            <p:ph type="title"/>
          </p:nvPr>
        </p:nvSpPr>
        <p:spPr>
          <a:xfrm>
            <a:off x="161924" y="184150"/>
            <a:ext cx="9324975" cy="720725"/>
          </a:xfrm>
        </p:spPr>
        <p:txBody>
          <a:bodyPr>
            <a:normAutofit/>
          </a:bodyPr>
          <a:lstStyle/>
          <a:p>
            <a:r>
              <a:rPr lang="en-GB" b="1" dirty="0"/>
              <a:t>S-T-R-E-T-C-H: Triplet discussion</a:t>
            </a:r>
          </a:p>
        </p:txBody>
      </p:sp>
      <p:graphicFrame>
        <p:nvGraphicFramePr>
          <p:cNvPr id="7" name="Table 6">
            <a:extLst>
              <a:ext uri="{FF2B5EF4-FFF2-40B4-BE49-F238E27FC236}">
                <a16:creationId xmlns:a16="http://schemas.microsoft.com/office/drawing/2014/main" id="{4D0B0EE4-90B7-5C32-3859-9E8F00FF35DD}"/>
              </a:ext>
            </a:extLst>
          </p:cNvPr>
          <p:cNvGraphicFramePr>
            <a:graphicFrameLocks noGrp="1"/>
          </p:cNvGraphicFramePr>
          <p:nvPr>
            <p:extLst>
              <p:ext uri="{D42A27DB-BD31-4B8C-83A1-F6EECF244321}">
                <p14:modId xmlns:p14="http://schemas.microsoft.com/office/powerpoint/2010/main" val="490428409"/>
              </p:ext>
            </p:extLst>
          </p:nvPr>
        </p:nvGraphicFramePr>
        <p:xfrm>
          <a:off x="260349" y="904874"/>
          <a:ext cx="11598276" cy="5676902"/>
        </p:xfrm>
        <a:graphic>
          <a:graphicData uri="http://schemas.openxmlformats.org/drawingml/2006/table">
            <a:tbl>
              <a:tblPr firstRow="1" bandRow="1">
                <a:tableStyleId>{5C22544A-7EE6-4342-B048-85BDC9FD1C3A}</a:tableStyleId>
              </a:tblPr>
              <a:tblGrid>
                <a:gridCol w="5799138">
                  <a:extLst>
                    <a:ext uri="{9D8B030D-6E8A-4147-A177-3AD203B41FA5}">
                      <a16:colId xmlns:a16="http://schemas.microsoft.com/office/drawing/2014/main" val="1736133276"/>
                    </a:ext>
                  </a:extLst>
                </a:gridCol>
                <a:gridCol w="5799138">
                  <a:extLst>
                    <a:ext uri="{9D8B030D-6E8A-4147-A177-3AD203B41FA5}">
                      <a16:colId xmlns:a16="http://schemas.microsoft.com/office/drawing/2014/main" val="242576912"/>
                    </a:ext>
                  </a:extLst>
                </a:gridCol>
              </a:tblGrid>
              <a:tr h="2838451">
                <a:tc>
                  <a:txBody>
                    <a:bodyPr/>
                    <a:lstStyle/>
                    <a:p>
                      <a:pPr marL="0" indent="0">
                        <a:buNone/>
                      </a:pPr>
                      <a:r>
                        <a:rPr lang="en-GB" sz="2000" b="0" dirty="0">
                          <a:solidFill>
                            <a:schemeClr val="tx1"/>
                          </a:solidFill>
                        </a:rPr>
                        <a:t>At the end of the scene, Ross announces that he will go to Macbeth’s coronation at Scone. Macduff replies: ‘Well, may you see things well done there. Adieu! / Lest our old robes sit easier than our new.’</a:t>
                      </a:r>
                    </a:p>
                    <a:p>
                      <a:pPr marL="0" indent="0">
                        <a:buNone/>
                      </a:pPr>
                      <a:endParaRPr lang="en-GB" sz="2000" b="1" dirty="0">
                        <a:solidFill>
                          <a:schemeClr val="tx1"/>
                        </a:solidFill>
                      </a:endParaRPr>
                    </a:p>
                    <a:p>
                      <a:pPr marL="0" indent="0">
                        <a:buNone/>
                      </a:pPr>
                      <a:r>
                        <a:rPr lang="en-GB" sz="2000" dirty="0">
                          <a:solidFill>
                            <a:schemeClr val="tx1"/>
                          </a:solidFill>
                        </a:rPr>
                        <a:t>Shakespeare uses rhyming couplets to draw attention to Macduff’s words. Why is that? </a:t>
                      </a:r>
                      <a:endParaRPr lang="en-GB" sz="20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A: Explain what Macduff’s words mean.</a:t>
                      </a:r>
                      <a:endParaRPr lang="en-GB" sz="2000" b="0" dirty="0">
                        <a:solidFill>
                          <a:schemeClr val="tx1"/>
                        </a:solidFill>
                      </a:endParaRP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8333442"/>
                  </a:ext>
                </a:extLst>
              </a:tr>
              <a:tr h="28384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B: Consider why Shakespeare used rhyming couplets.</a:t>
                      </a:r>
                      <a:endParaRPr lang="en-GB" sz="2000" b="0" dirty="0">
                        <a:solidFill>
                          <a:schemeClr val="tx1"/>
                        </a:solidFill>
                      </a:endParaRP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b="1" dirty="0">
                          <a:solidFill>
                            <a:schemeClr val="tx1"/>
                          </a:solidFill>
                        </a:rPr>
                        <a:t>Student C: Summarise the discussion. </a:t>
                      </a:r>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3497767"/>
                  </a:ext>
                </a:extLst>
              </a:tr>
            </a:tbl>
          </a:graphicData>
        </a:graphic>
      </p:graphicFrame>
    </p:spTree>
    <p:extLst>
      <p:ext uri="{BB962C8B-B14F-4D97-AF65-F5344CB8AC3E}">
        <p14:creationId xmlns:p14="http://schemas.microsoft.com/office/powerpoint/2010/main" val="3966257744"/>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FF1557-F19D-568E-7E83-E8C0C879EB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467DFD-E5AE-C929-B854-8A9698152678}"/>
              </a:ext>
            </a:extLst>
          </p:cNvPr>
          <p:cNvSpPr>
            <a:spLocks noGrp="1"/>
          </p:cNvSpPr>
          <p:nvPr>
            <p:ph type="title"/>
          </p:nvPr>
        </p:nvSpPr>
        <p:spPr>
          <a:xfrm>
            <a:off x="161925" y="184150"/>
            <a:ext cx="5467350" cy="720725"/>
          </a:xfrm>
        </p:spPr>
        <p:txBody>
          <a:bodyPr/>
          <a:lstStyle/>
          <a:p>
            <a:r>
              <a:rPr lang="en-GB" b="1" dirty="0"/>
              <a:t>Triplet discussion</a:t>
            </a:r>
          </a:p>
        </p:txBody>
      </p:sp>
      <p:sp>
        <p:nvSpPr>
          <p:cNvPr id="4" name="TextBox 3">
            <a:extLst>
              <a:ext uri="{FF2B5EF4-FFF2-40B4-BE49-F238E27FC236}">
                <a16:creationId xmlns:a16="http://schemas.microsoft.com/office/drawing/2014/main" id="{9F0488C6-92BB-01AB-228C-1704AD5CCFED}"/>
              </a:ext>
            </a:extLst>
          </p:cNvPr>
          <p:cNvSpPr txBox="1"/>
          <p:nvPr/>
        </p:nvSpPr>
        <p:spPr>
          <a:xfrm>
            <a:off x="259556" y="904875"/>
            <a:ext cx="5836444" cy="4401205"/>
          </a:xfrm>
          <a:prstGeom prst="rect">
            <a:avLst/>
          </a:prstGeom>
          <a:noFill/>
        </p:spPr>
        <p:txBody>
          <a:bodyPr wrap="square">
            <a:spAutoFit/>
          </a:bodyPr>
          <a:lstStyle/>
          <a:p>
            <a:r>
              <a:rPr lang="en-GB" sz="2000" b="1" dirty="0"/>
              <a:t>Model answer: </a:t>
            </a:r>
          </a:p>
          <a:p>
            <a:r>
              <a:rPr lang="en-GB" sz="2000" dirty="0"/>
              <a:t>Shakespeare revealed that Macduff had incipient suspicions of Macbeth in Act Two Scene Three when he asked why Macbeth had killed Duncan’s guards. Now he says that he hopes the coronation – and the beginning of Macbeth’s reign – goes well. </a:t>
            </a:r>
          </a:p>
          <a:p>
            <a:endParaRPr lang="en-GB" sz="2000" dirty="0"/>
          </a:p>
          <a:p>
            <a:r>
              <a:rPr lang="en-GB" sz="2000" dirty="0"/>
              <a:t>However, Shakespeare uses the clothing image to indicate that Macduff fears for the future. Shakespeare’s use of the clothing motif reminds the audience of similar images earlier in the play. Shakespeare presents Macbeth’s awareness that by donning the crown and robes of the king, he is illegitimately seizing power.</a:t>
            </a:r>
          </a:p>
        </p:txBody>
      </p:sp>
      <p:sp>
        <p:nvSpPr>
          <p:cNvPr id="5" name="Rectangle 4">
            <a:extLst>
              <a:ext uri="{FF2B5EF4-FFF2-40B4-BE49-F238E27FC236}">
                <a16:creationId xmlns:a16="http://schemas.microsoft.com/office/drawing/2014/main" id="{CC5B4450-1C44-1D30-98B2-0AC135964745}"/>
              </a:ext>
            </a:extLst>
          </p:cNvPr>
          <p:cNvSpPr/>
          <p:nvPr/>
        </p:nvSpPr>
        <p:spPr>
          <a:xfrm>
            <a:off x="6515100" y="304800"/>
            <a:ext cx="5467350" cy="63690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dirty="0"/>
              <a:t>Summarise the model answer in 3 bullet points:</a:t>
            </a:r>
          </a:p>
          <a:p>
            <a:endParaRPr lang="en-GB" dirty="0"/>
          </a:p>
          <a:p>
            <a:endParaRPr lang="en-GB" dirty="0"/>
          </a:p>
          <a:p>
            <a:r>
              <a:rPr lang="en-GB" dirty="0"/>
              <a:t>-</a:t>
            </a:r>
          </a:p>
          <a:p>
            <a:endParaRPr lang="en-GB" dirty="0"/>
          </a:p>
          <a:p>
            <a:endParaRPr lang="en-GB" dirty="0"/>
          </a:p>
          <a:p>
            <a:r>
              <a:rPr lang="en-GB" dirty="0"/>
              <a:t>-</a:t>
            </a:r>
          </a:p>
          <a:p>
            <a:endParaRPr lang="en-GB" dirty="0"/>
          </a:p>
          <a:p>
            <a:endParaRPr lang="en-GB" dirty="0"/>
          </a:p>
          <a:p>
            <a:r>
              <a:rPr lang="en-GB" dirty="0"/>
              <a:t>-</a:t>
            </a:r>
          </a:p>
          <a:p>
            <a:endParaRPr lang="en-GB" dirty="0"/>
          </a:p>
          <a:p>
            <a:endParaRPr lang="en-GB" dirty="0"/>
          </a:p>
          <a:p>
            <a:endParaRPr lang="en-GB" dirty="0"/>
          </a:p>
          <a:p>
            <a:r>
              <a:rPr lang="en-GB" dirty="0"/>
              <a:t>New vocabulary:</a:t>
            </a:r>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3092955922"/>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377BC-C737-C75C-C510-47C493A48C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C24BF4-FC20-B5A4-695A-08F5780484CD}"/>
              </a:ext>
            </a:extLst>
          </p:cNvPr>
          <p:cNvSpPr>
            <a:spLocks noGrp="1"/>
          </p:cNvSpPr>
          <p:nvPr>
            <p:ph type="title"/>
          </p:nvPr>
        </p:nvSpPr>
        <p:spPr>
          <a:xfrm>
            <a:off x="161924" y="184150"/>
            <a:ext cx="9324975" cy="720725"/>
          </a:xfrm>
        </p:spPr>
        <p:txBody>
          <a:bodyPr>
            <a:normAutofit/>
          </a:bodyPr>
          <a:lstStyle/>
          <a:p>
            <a:r>
              <a:rPr lang="en-GB" b="1" dirty="0"/>
              <a:t>S-T-R-E-T-C-H: Triplet discussion</a:t>
            </a:r>
          </a:p>
        </p:txBody>
      </p:sp>
      <p:graphicFrame>
        <p:nvGraphicFramePr>
          <p:cNvPr id="7" name="Table 6">
            <a:extLst>
              <a:ext uri="{FF2B5EF4-FFF2-40B4-BE49-F238E27FC236}">
                <a16:creationId xmlns:a16="http://schemas.microsoft.com/office/drawing/2014/main" id="{20D07E7C-FF69-B624-76CE-8297E5950529}"/>
              </a:ext>
            </a:extLst>
          </p:cNvPr>
          <p:cNvGraphicFramePr>
            <a:graphicFrameLocks noGrp="1"/>
          </p:cNvGraphicFramePr>
          <p:nvPr>
            <p:extLst>
              <p:ext uri="{D42A27DB-BD31-4B8C-83A1-F6EECF244321}">
                <p14:modId xmlns:p14="http://schemas.microsoft.com/office/powerpoint/2010/main" val="1913284827"/>
              </p:ext>
            </p:extLst>
          </p:nvPr>
        </p:nvGraphicFramePr>
        <p:xfrm>
          <a:off x="260349" y="904874"/>
          <a:ext cx="11598276" cy="5676902"/>
        </p:xfrm>
        <a:graphic>
          <a:graphicData uri="http://schemas.openxmlformats.org/drawingml/2006/table">
            <a:tbl>
              <a:tblPr firstRow="1" bandRow="1">
                <a:tableStyleId>{5C22544A-7EE6-4342-B048-85BDC9FD1C3A}</a:tableStyleId>
              </a:tblPr>
              <a:tblGrid>
                <a:gridCol w="5799138">
                  <a:extLst>
                    <a:ext uri="{9D8B030D-6E8A-4147-A177-3AD203B41FA5}">
                      <a16:colId xmlns:a16="http://schemas.microsoft.com/office/drawing/2014/main" val="1736133276"/>
                    </a:ext>
                  </a:extLst>
                </a:gridCol>
                <a:gridCol w="5799138">
                  <a:extLst>
                    <a:ext uri="{9D8B030D-6E8A-4147-A177-3AD203B41FA5}">
                      <a16:colId xmlns:a16="http://schemas.microsoft.com/office/drawing/2014/main" val="242576912"/>
                    </a:ext>
                  </a:extLst>
                </a:gridCol>
              </a:tblGrid>
              <a:tr h="2838451">
                <a:tc>
                  <a:txBody>
                    <a:bodyPr/>
                    <a:lstStyle/>
                    <a:p>
                      <a:pPr marL="0" indent="0">
                        <a:buNone/>
                      </a:pPr>
                      <a:r>
                        <a:rPr lang="en-GB" sz="2000" b="0" dirty="0">
                          <a:solidFill>
                            <a:schemeClr val="tx1"/>
                          </a:solidFill>
                        </a:rPr>
                        <a:t>Shakespeare’s depiction of an unnatural darkness falling upon Scotland after Duncan’s murder directly parallels the account of the Crucifixion in the Gospel of Luke (23: 44-45), where darkness likewise covers the land.</a:t>
                      </a:r>
                    </a:p>
                    <a:p>
                      <a:pPr marL="0" indent="0">
                        <a:buNone/>
                      </a:pPr>
                      <a:endParaRPr lang="en-GB" sz="2000" dirty="0">
                        <a:solidFill>
                          <a:schemeClr val="tx1"/>
                        </a:solidFill>
                      </a:endParaRPr>
                    </a:p>
                    <a:p>
                      <a:pPr marL="0" indent="0">
                        <a:buNone/>
                      </a:pPr>
                      <a:r>
                        <a:rPr lang="en-GB" sz="2000" dirty="0">
                          <a:solidFill>
                            <a:schemeClr val="tx1"/>
                          </a:solidFill>
                        </a:rPr>
                        <a:t>Why would Shakespeare allude to the death of Jesus when </a:t>
                      </a:r>
                      <a:r>
                        <a:rPr lang="en-GB" sz="2000" dirty="0" err="1">
                          <a:solidFill>
                            <a:schemeClr val="tx1"/>
                          </a:solidFill>
                        </a:rPr>
                        <a:t>dramatising</a:t>
                      </a:r>
                      <a:r>
                        <a:rPr lang="en-GB" sz="2000" dirty="0">
                          <a:solidFill>
                            <a:schemeClr val="tx1"/>
                          </a:solidFill>
                        </a:rPr>
                        <a:t> the events following the regicide?</a:t>
                      </a:r>
                      <a:endParaRPr lang="en-GB" sz="20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A: Respond to the question with a suggested interpretation. </a:t>
                      </a:r>
                      <a:endParaRPr lang="en-GB" sz="2000" b="0" dirty="0">
                        <a:solidFill>
                          <a:schemeClr val="tx1"/>
                        </a:solidFill>
                      </a:endParaRP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8333442"/>
                  </a:ext>
                </a:extLst>
              </a:tr>
              <a:tr h="28384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B: Respond to the question by making a second suggested interpretation. </a:t>
                      </a:r>
                      <a:endParaRPr lang="en-GB" sz="2000" b="0" dirty="0">
                        <a:solidFill>
                          <a:schemeClr val="tx1"/>
                        </a:solidFill>
                      </a:endParaRP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b="1" dirty="0">
                          <a:solidFill>
                            <a:schemeClr val="tx1"/>
                          </a:solidFill>
                        </a:rPr>
                        <a:t>Student C: Summarise the discussion. </a:t>
                      </a:r>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3497767"/>
                  </a:ext>
                </a:extLst>
              </a:tr>
            </a:tbl>
          </a:graphicData>
        </a:graphic>
      </p:graphicFrame>
    </p:spTree>
    <p:extLst>
      <p:ext uri="{BB962C8B-B14F-4D97-AF65-F5344CB8AC3E}">
        <p14:creationId xmlns:p14="http://schemas.microsoft.com/office/powerpoint/2010/main" val="1538565825"/>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EFA904-9863-1D38-8F66-43E3D8BF29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51AB3C-D546-F50E-B2D6-83A045A84780}"/>
              </a:ext>
            </a:extLst>
          </p:cNvPr>
          <p:cNvSpPr>
            <a:spLocks noGrp="1"/>
          </p:cNvSpPr>
          <p:nvPr>
            <p:ph type="title"/>
          </p:nvPr>
        </p:nvSpPr>
        <p:spPr>
          <a:xfrm>
            <a:off x="161925" y="184150"/>
            <a:ext cx="5467350" cy="720725"/>
          </a:xfrm>
        </p:spPr>
        <p:txBody>
          <a:bodyPr/>
          <a:lstStyle/>
          <a:p>
            <a:r>
              <a:rPr lang="en-GB" b="1" dirty="0"/>
              <a:t>Triplet discussion</a:t>
            </a:r>
          </a:p>
        </p:txBody>
      </p:sp>
      <p:sp>
        <p:nvSpPr>
          <p:cNvPr id="4" name="TextBox 3">
            <a:extLst>
              <a:ext uri="{FF2B5EF4-FFF2-40B4-BE49-F238E27FC236}">
                <a16:creationId xmlns:a16="http://schemas.microsoft.com/office/drawing/2014/main" id="{4748513D-4A60-96DD-9E0C-6744BCD695A8}"/>
              </a:ext>
            </a:extLst>
          </p:cNvPr>
          <p:cNvSpPr txBox="1"/>
          <p:nvPr/>
        </p:nvSpPr>
        <p:spPr>
          <a:xfrm>
            <a:off x="259556" y="904875"/>
            <a:ext cx="5836444" cy="5324535"/>
          </a:xfrm>
          <a:prstGeom prst="rect">
            <a:avLst/>
          </a:prstGeom>
          <a:noFill/>
        </p:spPr>
        <p:txBody>
          <a:bodyPr wrap="square">
            <a:spAutoFit/>
          </a:bodyPr>
          <a:lstStyle/>
          <a:p>
            <a:r>
              <a:rPr lang="en-GB" sz="2000" b="1" dirty="0"/>
              <a:t>Model answer: </a:t>
            </a:r>
          </a:p>
          <a:p>
            <a:endParaRPr lang="en-GB" sz="2000" b="1" dirty="0"/>
          </a:p>
          <a:p>
            <a:r>
              <a:rPr lang="en-GB" sz="2000" dirty="0"/>
              <a:t>Shakespeare’s allusion builds upon a foundation of holiness he has carefully constructed for Duncan. Throughout the early acts, characters describe the king in virtuous and sacred terms. Macbeth, in his soliloquy, concedes that Duncan’s ‘virtues / Will plead like angels, trumpet tongued, against / The deep damnation of his taking-off.’ Macbeth is not merely killing a political rival, but a man of exceptional goodness. The subsequent allusion to the darkness after the Crucifixion elevates this ‘deep damnation’ from a personal fear to a universal symptom. In echoing this specific phenomenon from the Bible, Shakespeare frames Duncan’s murder not just as a treasonous act, but as a sacrilegious one.</a:t>
            </a:r>
          </a:p>
        </p:txBody>
      </p:sp>
      <p:sp>
        <p:nvSpPr>
          <p:cNvPr id="5" name="Rectangle 4">
            <a:extLst>
              <a:ext uri="{FF2B5EF4-FFF2-40B4-BE49-F238E27FC236}">
                <a16:creationId xmlns:a16="http://schemas.microsoft.com/office/drawing/2014/main" id="{F9898282-8797-3C8C-5818-31F1B14C70A5}"/>
              </a:ext>
            </a:extLst>
          </p:cNvPr>
          <p:cNvSpPr/>
          <p:nvPr/>
        </p:nvSpPr>
        <p:spPr>
          <a:xfrm>
            <a:off x="6515100" y="304800"/>
            <a:ext cx="5467350" cy="63690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dirty="0"/>
              <a:t>Summarise the model answer in 3 bullet points:</a:t>
            </a:r>
          </a:p>
          <a:p>
            <a:endParaRPr lang="en-GB" dirty="0"/>
          </a:p>
          <a:p>
            <a:endParaRPr lang="en-GB" dirty="0"/>
          </a:p>
          <a:p>
            <a:r>
              <a:rPr lang="en-GB" dirty="0"/>
              <a:t>-</a:t>
            </a:r>
          </a:p>
          <a:p>
            <a:endParaRPr lang="en-GB" dirty="0"/>
          </a:p>
          <a:p>
            <a:endParaRPr lang="en-GB" dirty="0"/>
          </a:p>
          <a:p>
            <a:r>
              <a:rPr lang="en-GB" dirty="0"/>
              <a:t>-</a:t>
            </a:r>
          </a:p>
          <a:p>
            <a:endParaRPr lang="en-GB" dirty="0"/>
          </a:p>
          <a:p>
            <a:endParaRPr lang="en-GB" dirty="0"/>
          </a:p>
          <a:p>
            <a:r>
              <a:rPr lang="en-GB" dirty="0"/>
              <a:t>-</a:t>
            </a:r>
          </a:p>
          <a:p>
            <a:endParaRPr lang="en-GB" dirty="0"/>
          </a:p>
          <a:p>
            <a:endParaRPr lang="en-GB" dirty="0"/>
          </a:p>
          <a:p>
            <a:endParaRPr lang="en-GB" dirty="0"/>
          </a:p>
          <a:p>
            <a:r>
              <a:rPr lang="en-GB" dirty="0"/>
              <a:t>New vocabulary:</a:t>
            </a:r>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3016248824"/>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CF352-31CC-9969-3513-009194BEBCEC}"/>
              </a:ext>
            </a:extLst>
          </p:cNvPr>
          <p:cNvSpPr>
            <a:spLocks noGrp="1"/>
          </p:cNvSpPr>
          <p:nvPr>
            <p:ph type="title"/>
          </p:nvPr>
        </p:nvSpPr>
        <p:spPr/>
        <p:txBody>
          <a:bodyPr/>
          <a:lstStyle/>
          <a:p>
            <a:r>
              <a:rPr lang="en-GB" b="1" dirty="0"/>
              <a:t>Consolidation </a:t>
            </a:r>
          </a:p>
        </p:txBody>
      </p:sp>
      <p:sp>
        <p:nvSpPr>
          <p:cNvPr id="3" name="Content Placeholder 2">
            <a:extLst>
              <a:ext uri="{FF2B5EF4-FFF2-40B4-BE49-F238E27FC236}">
                <a16:creationId xmlns:a16="http://schemas.microsoft.com/office/drawing/2014/main" id="{26A46AB3-AC6D-88C8-131F-5DF8FA408E6C}"/>
              </a:ext>
            </a:extLst>
          </p:cNvPr>
          <p:cNvSpPr>
            <a:spLocks noGrp="1"/>
          </p:cNvSpPr>
          <p:nvPr>
            <p:ph idx="1"/>
          </p:nvPr>
        </p:nvSpPr>
        <p:spPr/>
        <p:txBody>
          <a:bodyPr/>
          <a:lstStyle/>
          <a:p>
            <a:pPr marL="0" indent="0">
              <a:buNone/>
            </a:pPr>
            <a:r>
              <a:rPr lang="en-GB" dirty="0"/>
              <a:t>As Act 2 draws to a close, this is a good opportunity to revisit the protagonists’ journey so far. </a:t>
            </a:r>
          </a:p>
          <a:p>
            <a:pPr marL="0" indent="0">
              <a:buNone/>
            </a:pPr>
            <a:endParaRPr lang="en-GB" dirty="0"/>
          </a:p>
          <a:p>
            <a:pPr marL="0" indent="0">
              <a:buNone/>
            </a:pPr>
            <a:r>
              <a:rPr lang="en-GB" b="1" dirty="0"/>
              <a:t>Create a timeline for the Macbeths’ ascent to power. Include key vocabulary, quotations, and events in the play. </a:t>
            </a:r>
          </a:p>
        </p:txBody>
      </p:sp>
    </p:spTree>
    <p:extLst>
      <p:ext uri="{BB962C8B-B14F-4D97-AF65-F5344CB8AC3E}">
        <p14:creationId xmlns:p14="http://schemas.microsoft.com/office/powerpoint/2010/main" val="3067806885"/>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B1656-56D6-6B6E-9747-718E0734143B}"/>
              </a:ext>
            </a:extLst>
          </p:cNvPr>
          <p:cNvSpPr>
            <a:spLocks noGrp="1"/>
          </p:cNvSpPr>
          <p:nvPr>
            <p:ph type="title"/>
          </p:nvPr>
        </p:nvSpPr>
        <p:spPr/>
        <p:txBody>
          <a:bodyPr/>
          <a:lstStyle/>
          <a:p>
            <a:r>
              <a:rPr lang="en-GB" dirty="0"/>
              <a:t>Act 3 Scene 1 (lines 1 to 46)</a:t>
            </a:r>
          </a:p>
        </p:txBody>
      </p:sp>
      <p:sp>
        <p:nvSpPr>
          <p:cNvPr id="3" name="Content Placeholder 2">
            <a:extLst>
              <a:ext uri="{FF2B5EF4-FFF2-40B4-BE49-F238E27FC236}">
                <a16:creationId xmlns:a16="http://schemas.microsoft.com/office/drawing/2014/main" id="{A9123095-BA5C-FD38-AE33-DCE0190EE4A9}"/>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1104429579"/>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3DECC-CC4A-B82B-B8BB-52ACE810D774}"/>
              </a:ext>
            </a:extLst>
          </p:cNvPr>
          <p:cNvSpPr>
            <a:spLocks noGrp="1"/>
          </p:cNvSpPr>
          <p:nvPr>
            <p:ph type="title"/>
          </p:nvPr>
        </p:nvSpPr>
        <p:spPr/>
        <p:txBody>
          <a:bodyPr/>
          <a:lstStyle/>
          <a:p>
            <a:r>
              <a:rPr lang="en-GB" b="1" dirty="0"/>
              <a:t>Knowledge Retrieval</a:t>
            </a:r>
          </a:p>
        </p:txBody>
      </p:sp>
      <p:sp>
        <p:nvSpPr>
          <p:cNvPr id="3" name="Content Placeholder 2">
            <a:extLst>
              <a:ext uri="{FF2B5EF4-FFF2-40B4-BE49-F238E27FC236}">
                <a16:creationId xmlns:a16="http://schemas.microsoft.com/office/drawing/2014/main" id="{48BFB351-9A60-E7B6-60AC-5AD508EA518C}"/>
              </a:ext>
            </a:extLst>
          </p:cNvPr>
          <p:cNvSpPr>
            <a:spLocks noGrp="1"/>
          </p:cNvSpPr>
          <p:nvPr>
            <p:ph idx="1"/>
          </p:nvPr>
        </p:nvSpPr>
        <p:spPr>
          <a:xfrm>
            <a:off x="6096000" y="576765"/>
            <a:ext cx="5466347" cy="1110080"/>
          </a:xfrm>
        </p:spPr>
        <p:txBody>
          <a:bodyPr/>
          <a:lstStyle/>
          <a:p>
            <a:pPr marL="0" indent="0" algn="ctr">
              <a:buNone/>
            </a:pPr>
            <a:r>
              <a:rPr lang="en-GB" dirty="0"/>
              <a:t>Link boxes by drawing and annotating arrows. </a:t>
            </a:r>
          </a:p>
        </p:txBody>
      </p:sp>
      <p:graphicFrame>
        <p:nvGraphicFramePr>
          <p:cNvPr id="4" name="Table 3">
            <a:extLst>
              <a:ext uri="{FF2B5EF4-FFF2-40B4-BE49-F238E27FC236}">
                <a16:creationId xmlns:a16="http://schemas.microsoft.com/office/drawing/2014/main" id="{A7023FA7-837A-5AAF-CAD9-413547C57727}"/>
              </a:ext>
            </a:extLst>
          </p:cNvPr>
          <p:cNvGraphicFramePr>
            <a:graphicFrameLocks noGrp="1"/>
          </p:cNvGraphicFramePr>
          <p:nvPr>
            <p:extLst>
              <p:ext uri="{D42A27DB-BD31-4B8C-83A1-F6EECF244321}">
                <p14:modId xmlns:p14="http://schemas.microsoft.com/office/powerpoint/2010/main" val="548324004"/>
              </p:ext>
            </p:extLst>
          </p:nvPr>
        </p:nvGraphicFramePr>
        <p:xfrm>
          <a:off x="838200" y="1898484"/>
          <a:ext cx="10515600" cy="4165431"/>
        </p:xfrm>
        <a:graphic>
          <a:graphicData uri="http://schemas.openxmlformats.org/drawingml/2006/table">
            <a:tbl>
              <a:tblPr firstRow="1" bandRow="1">
                <a:tableStyleId>{5C22544A-7EE6-4342-B048-85BDC9FD1C3A}</a:tableStyleId>
              </a:tblPr>
              <a:tblGrid>
                <a:gridCol w="3505200">
                  <a:extLst>
                    <a:ext uri="{9D8B030D-6E8A-4147-A177-3AD203B41FA5}">
                      <a16:colId xmlns:a16="http://schemas.microsoft.com/office/drawing/2014/main" val="2776755139"/>
                    </a:ext>
                  </a:extLst>
                </a:gridCol>
                <a:gridCol w="3505200">
                  <a:extLst>
                    <a:ext uri="{9D8B030D-6E8A-4147-A177-3AD203B41FA5}">
                      <a16:colId xmlns:a16="http://schemas.microsoft.com/office/drawing/2014/main" val="2461513629"/>
                    </a:ext>
                  </a:extLst>
                </a:gridCol>
                <a:gridCol w="3505200">
                  <a:extLst>
                    <a:ext uri="{9D8B030D-6E8A-4147-A177-3AD203B41FA5}">
                      <a16:colId xmlns:a16="http://schemas.microsoft.com/office/drawing/2014/main" val="2106119355"/>
                    </a:ext>
                  </a:extLst>
                </a:gridCol>
              </a:tblGrid>
              <a:tr h="1388477">
                <a:tc>
                  <a:txBody>
                    <a:bodyPr/>
                    <a:lstStyle/>
                    <a:p>
                      <a:pPr algn="ctr"/>
                      <a:r>
                        <a:rPr lang="en-GB" sz="2000" b="0" dirty="0">
                          <a:solidFill>
                            <a:schemeClr val="tx1"/>
                          </a:solidFill>
                        </a:rPr>
                        <a:t>Crown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b="0" dirty="0">
                          <a:solidFill>
                            <a:schemeClr val="tx1"/>
                          </a:solidFill>
                        </a:rPr>
                        <a:t>Milk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b="0" dirty="0">
                          <a:solidFill>
                            <a:schemeClr val="tx1"/>
                          </a:solidFill>
                        </a:rPr>
                        <a:t>Daggers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03607175"/>
                  </a:ext>
                </a:extLst>
              </a:tr>
              <a:tr h="1388477">
                <a:tc>
                  <a:txBody>
                    <a:bodyPr/>
                    <a:lstStyle/>
                    <a:p>
                      <a:pPr algn="ctr"/>
                      <a:r>
                        <a:rPr lang="en-GB" sz="2000" b="0" dirty="0">
                          <a:solidFill>
                            <a:schemeClr val="tx1"/>
                          </a:solidFill>
                        </a:rPr>
                        <a:t>Birds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b="0" dirty="0">
                          <a:solidFill>
                            <a:schemeClr val="tx1"/>
                          </a:solidFill>
                        </a:rPr>
                        <a:t>Darkness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b="0" dirty="0">
                          <a:solidFill>
                            <a:schemeClr val="tx1"/>
                          </a:solidFill>
                        </a:rPr>
                        <a:t>Serpent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1633556"/>
                  </a:ext>
                </a:extLst>
              </a:tr>
              <a:tr h="1388477">
                <a:tc>
                  <a:txBody>
                    <a:bodyPr/>
                    <a:lstStyle/>
                    <a:p>
                      <a:pPr algn="ctr"/>
                      <a:r>
                        <a:rPr lang="en-GB" sz="2000" b="0" dirty="0">
                          <a:solidFill>
                            <a:schemeClr val="tx1"/>
                          </a:solidFill>
                        </a:rPr>
                        <a:t>Hands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b="0" dirty="0">
                          <a:solidFill>
                            <a:schemeClr val="tx1"/>
                          </a:solidFill>
                        </a:rPr>
                        <a:t>Flower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b="0" dirty="0">
                          <a:solidFill>
                            <a:schemeClr val="tx1"/>
                          </a:solidFill>
                        </a:rPr>
                        <a:t>Blood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31984238"/>
                  </a:ext>
                </a:extLst>
              </a:tr>
            </a:tbl>
          </a:graphicData>
        </a:graphic>
      </p:graphicFrame>
      <p:sp>
        <p:nvSpPr>
          <p:cNvPr id="7" name="Content Placeholder 2">
            <a:extLst>
              <a:ext uri="{FF2B5EF4-FFF2-40B4-BE49-F238E27FC236}">
                <a16:creationId xmlns:a16="http://schemas.microsoft.com/office/drawing/2014/main" id="{52C500C0-CBF8-A637-51A2-7F7F67B04654}"/>
              </a:ext>
            </a:extLst>
          </p:cNvPr>
          <p:cNvSpPr txBox="1">
            <a:spLocks/>
          </p:cNvSpPr>
          <p:nvPr/>
        </p:nvSpPr>
        <p:spPr>
          <a:xfrm>
            <a:off x="4170947" y="2971591"/>
            <a:ext cx="2392277" cy="914818"/>
          </a:xfrm>
          <a:prstGeom prst="rect">
            <a:avLst/>
          </a:prstGeom>
          <a:solidFill>
            <a:schemeClr val="bg1"/>
          </a:solidFill>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1800" dirty="0">
                <a:latin typeface="Segoe Print" panose="02000600000000000000" pitchFamily="2" charset="0"/>
              </a:rPr>
              <a:t>e.g. Macbeth’s desire for the crown prompts his ‘black and deep desires’</a:t>
            </a:r>
          </a:p>
        </p:txBody>
      </p:sp>
      <p:cxnSp>
        <p:nvCxnSpPr>
          <p:cNvPr id="6" name="Straight Arrow Connector 5">
            <a:extLst>
              <a:ext uri="{FF2B5EF4-FFF2-40B4-BE49-F238E27FC236}">
                <a16:creationId xmlns:a16="http://schemas.microsoft.com/office/drawing/2014/main" id="{F624128D-D7AE-E306-0BDC-4D67EE086B46}"/>
              </a:ext>
            </a:extLst>
          </p:cNvPr>
          <p:cNvCxnSpPr>
            <a:cxnSpLocks/>
          </p:cNvCxnSpPr>
          <p:nvPr/>
        </p:nvCxnSpPr>
        <p:spPr>
          <a:xfrm>
            <a:off x="2534653" y="2871119"/>
            <a:ext cx="2679031" cy="140385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385612066"/>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B7DA76-7EBC-B026-4350-EBF6B170F0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6F8603-6C33-663D-72F8-B1E8C2E96F51}"/>
              </a:ext>
            </a:extLst>
          </p:cNvPr>
          <p:cNvSpPr>
            <a:spLocks noGrp="1"/>
          </p:cNvSpPr>
          <p:nvPr>
            <p:ph type="title"/>
          </p:nvPr>
        </p:nvSpPr>
        <p:spPr>
          <a:xfrm>
            <a:off x="838200" y="365125"/>
            <a:ext cx="10515600" cy="911225"/>
          </a:xfrm>
        </p:spPr>
        <p:txBody>
          <a:bodyPr/>
          <a:lstStyle/>
          <a:p>
            <a:r>
              <a:rPr lang="en-GB" b="1" dirty="0"/>
              <a:t>New vocabulary: paranoia</a:t>
            </a:r>
          </a:p>
        </p:txBody>
      </p:sp>
      <p:graphicFrame>
        <p:nvGraphicFramePr>
          <p:cNvPr id="8" name="Table 7">
            <a:extLst>
              <a:ext uri="{FF2B5EF4-FFF2-40B4-BE49-F238E27FC236}">
                <a16:creationId xmlns:a16="http://schemas.microsoft.com/office/drawing/2014/main" id="{49143956-7F21-2016-89EA-3C2201BD6FB1}"/>
              </a:ext>
            </a:extLst>
          </p:cNvPr>
          <p:cNvGraphicFramePr>
            <a:graphicFrameLocks noGrp="1"/>
          </p:cNvGraphicFramePr>
          <p:nvPr/>
        </p:nvGraphicFramePr>
        <p:xfrm>
          <a:off x="838199" y="1276350"/>
          <a:ext cx="10515600" cy="5216526"/>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608263">
                <a:tc>
                  <a:txBody>
                    <a:bodyPr/>
                    <a:lstStyle/>
                    <a:p>
                      <a:r>
                        <a:rPr lang="en-GB" b="1" dirty="0">
                          <a:solidFill>
                            <a:schemeClr val="tx1"/>
                          </a:solidFill>
                        </a:rPr>
                        <a:t>Definition: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Characteristics:</a:t>
                      </a:r>
                      <a:endParaRPr lang="en-GB"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tx1"/>
                          </a:solidFill>
                        </a:rPr>
                        <a:t>Examples:</a:t>
                      </a:r>
                      <a:endParaRPr lang="en-GB" dirty="0">
                        <a:solidFill>
                          <a:schemeClr val="tx1"/>
                        </a:solidFill>
                      </a:endParaRP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Non-examples: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7423230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41413-B2E6-5DBD-F536-0D441113FB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A4D74D-07A4-984F-337F-3D4A699650A3}"/>
              </a:ext>
            </a:extLst>
          </p:cNvPr>
          <p:cNvSpPr>
            <a:spLocks noGrp="1"/>
          </p:cNvSpPr>
          <p:nvPr>
            <p:ph type="title"/>
          </p:nvPr>
        </p:nvSpPr>
        <p:spPr>
          <a:xfrm>
            <a:off x="161925" y="184150"/>
            <a:ext cx="5467350" cy="720725"/>
          </a:xfrm>
        </p:spPr>
        <p:txBody>
          <a:bodyPr/>
          <a:lstStyle/>
          <a:p>
            <a:r>
              <a:rPr lang="en-GB" b="1" dirty="0"/>
              <a:t>Triplet discussion</a:t>
            </a:r>
          </a:p>
        </p:txBody>
      </p:sp>
      <p:graphicFrame>
        <p:nvGraphicFramePr>
          <p:cNvPr id="7" name="Table 6">
            <a:extLst>
              <a:ext uri="{FF2B5EF4-FFF2-40B4-BE49-F238E27FC236}">
                <a16:creationId xmlns:a16="http://schemas.microsoft.com/office/drawing/2014/main" id="{04AB4E10-3689-EF5F-6DF7-C5FB440958AE}"/>
              </a:ext>
            </a:extLst>
          </p:cNvPr>
          <p:cNvGraphicFramePr>
            <a:graphicFrameLocks noGrp="1"/>
          </p:cNvGraphicFramePr>
          <p:nvPr>
            <p:extLst>
              <p:ext uri="{D42A27DB-BD31-4B8C-83A1-F6EECF244321}">
                <p14:modId xmlns:p14="http://schemas.microsoft.com/office/powerpoint/2010/main" val="1322779525"/>
              </p:ext>
            </p:extLst>
          </p:nvPr>
        </p:nvGraphicFramePr>
        <p:xfrm>
          <a:off x="260349" y="904874"/>
          <a:ext cx="11598276" cy="5676902"/>
        </p:xfrm>
        <a:graphic>
          <a:graphicData uri="http://schemas.openxmlformats.org/drawingml/2006/table">
            <a:tbl>
              <a:tblPr firstRow="1" bandRow="1">
                <a:tableStyleId>{5C22544A-7EE6-4342-B048-85BDC9FD1C3A}</a:tableStyleId>
              </a:tblPr>
              <a:tblGrid>
                <a:gridCol w="5799138">
                  <a:extLst>
                    <a:ext uri="{9D8B030D-6E8A-4147-A177-3AD203B41FA5}">
                      <a16:colId xmlns:a16="http://schemas.microsoft.com/office/drawing/2014/main" val="1736133276"/>
                    </a:ext>
                  </a:extLst>
                </a:gridCol>
                <a:gridCol w="5799138">
                  <a:extLst>
                    <a:ext uri="{9D8B030D-6E8A-4147-A177-3AD203B41FA5}">
                      <a16:colId xmlns:a16="http://schemas.microsoft.com/office/drawing/2014/main" val="242576912"/>
                    </a:ext>
                  </a:extLst>
                </a:gridCol>
              </a:tblGrid>
              <a:tr h="2838451">
                <a:tc>
                  <a:txBody>
                    <a:bodyPr/>
                    <a:lstStyle/>
                    <a:p>
                      <a:pPr marL="0" indent="0">
                        <a:buNone/>
                      </a:pPr>
                      <a:r>
                        <a:rPr lang="en-GB" sz="2000" b="0" dirty="0">
                          <a:solidFill>
                            <a:schemeClr val="tx1"/>
                          </a:solidFill>
                        </a:rPr>
                        <a:t>In Renaissance England, public executions were a visual spectacle designed to warn the watching crowds against betraying the crown.</a:t>
                      </a:r>
                    </a:p>
                    <a:p>
                      <a:pPr marL="0" indent="0">
                        <a:buNone/>
                      </a:pPr>
                      <a:endParaRPr lang="en-GB" sz="2000" dirty="0">
                        <a:solidFill>
                          <a:schemeClr val="tx1"/>
                        </a:solidFill>
                      </a:endParaRPr>
                    </a:p>
                    <a:p>
                      <a:pPr marL="0" indent="0">
                        <a:buNone/>
                      </a:pPr>
                      <a:r>
                        <a:rPr lang="en-GB" sz="2000" dirty="0">
                          <a:solidFill>
                            <a:schemeClr val="tx1"/>
                          </a:solidFill>
                        </a:rPr>
                        <a:t>How does Shakespeare use the opening of Macbeth to warn the Renaissance audience against treason?</a:t>
                      </a:r>
                      <a:endParaRPr lang="en-GB" sz="20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A: </a:t>
                      </a:r>
                      <a:r>
                        <a:rPr lang="en-GB" sz="2000" dirty="0">
                          <a:solidFill>
                            <a:schemeClr val="tx1"/>
                          </a:solidFill>
                        </a:rPr>
                        <a:t>Respond to the question.</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Shakespeare opens the play by…</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He does this to warn the audience by…</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It is clear that…</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8333442"/>
                  </a:ext>
                </a:extLst>
              </a:tr>
              <a:tr h="28384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B: </a:t>
                      </a:r>
                      <a:r>
                        <a:rPr lang="en-GB" sz="2000" b="1" dirty="0"/>
                        <a:t>Provide evidence and examples from the text.</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Evidence to support your ideas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example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This shows us that…</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b="1" dirty="0">
                          <a:solidFill>
                            <a:schemeClr val="tx1"/>
                          </a:solidFill>
                        </a:rPr>
                        <a:t>Student C: Summarise the discussion.</a:t>
                      </a:r>
                    </a:p>
                    <a:p>
                      <a:pPr marL="285750" indent="-285750">
                        <a:buFontTx/>
                        <a:buChar char="-"/>
                      </a:pPr>
                      <a:r>
                        <a:rPr lang="en-GB" sz="2000" b="0" dirty="0">
                          <a:solidFill>
                            <a:schemeClr val="tx1"/>
                          </a:solidFill>
                        </a:rPr>
                        <a:t>Ultimately, we think that…</a:t>
                      </a:r>
                    </a:p>
                    <a:p>
                      <a:pPr marL="285750" indent="-285750">
                        <a:buFontTx/>
                        <a:buChar char="-"/>
                      </a:pPr>
                      <a:r>
                        <a:rPr lang="en-GB" sz="2000" b="0" dirty="0">
                          <a:solidFill>
                            <a:schemeClr val="tx1"/>
                          </a:solidFill>
                        </a:rPr>
                        <a:t>Our evidence is that…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3497767"/>
                  </a:ext>
                </a:extLst>
              </a:tr>
            </a:tbl>
          </a:graphicData>
        </a:graphic>
      </p:graphicFrame>
    </p:spTree>
    <p:extLst>
      <p:ext uri="{BB962C8B-B14F-4D97-AF65-F5344CB8AC3E}">
        <p14:creationId xmlns:p14="http://schemas.microsoft.com/office/powerpoint/2010/main" val="3396805159"/>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0F053C-BE7E-D689-B59E-E537D6C320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D32970-1DA2-FAF8-BFDF-05D9304AF96D}"/>
              </a:ext>
            </a:extLst>
          </p:cNvPr>
          <p:cNvSpPr>
            <a:spLocks noGrp="1"/>
          </p:cNvSpPr>
          <p:nvPr>
            <p:ph type="title"/>
          </p:nvPr>
        </p:nvSpPr>
        <p:spPr>
          <a:xfrm>
            <a:off x="838200" y="365125"/>
            <a:ext cx="10515600" cy="911225"/>
          </a:xfrm>
        </p:spPr>
        <p:txBody>
          <a:bodyPr/>
          <a:lstStyle/>
          <a:p>
            <a:r>
              <a:rPr lang="en-GB" b="1" dirty="0"/>
              <a:t>New vocabulary: paranoia</a:t>
            </a:r>
          </a:p>
        </p:txBody>
      </p:sp>
      <p:graphicFrame>
        <p:nvGraphicFramePr>
          <p:cNvPr id="8" name="Table 7">
            <a:extLst>
              <a:ext uri="{FF2B5EF4-FFF2-40B4-BE49-F238E27FC236}">
                <a16:creationId xmlns:a16="http://schemas.microsoft.com/office/drawing/2014/main" id="{EB8AFB60-F51C-BA5F-3A07-00EE92C06587}"/>
              </a:ext>
            </a:extLst>
          </p:cNvPr>
          <p:cNvGraphicFramePr>
            <a:graphicFrameLocks noGrp="1"/>
          </p:cNvGraphicFramePr>
          <p:nvPr>
            <p:extLst>
              <p:ext uri="{D42A27DB-BD31-4B8C-83A1-F6EECF244321}">
                <p14:modId xmlns:p14="http://schemas.microsoft.com/office/powerpoint/2010/main" val="2829073822"/>
              </p:ext>
            </p:extLst>
          </p:nvPr>
        </p:nvGraphicFramePr>
        <p:xfrm>
          <a:off x="818147" y="1276351"/>
          <a:ext cx="10535652" cy="5076324"/>
        </p:xfrm>
        <a:graphic>
          <a:graphicData uri="http://schemas.openxmlformats.org/drawingml/2006/table">
            <a:tbl>
              <a:tblPr firstRow="1" bandRow="1">
                <a:tableStyleId>{5C22544A-7EE6-4342-B048-85BDC9FD1C3A}</a:tableStyleId>
              </a:tblPr>
              <a:tblGrid>
                <a:gridCol w="5277852">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875326">
                <a:tc>
                  <a:txBody>
                    <a:bodyPr/>
                    <a:lstStyle/>
                    <a:p>
                      <a:r>
                        <a:rPr lang="en-GB" b="1" dirty="0">
                          <a:solidFill>
                            <a:schemeClr val="accent6"/>
                          </a:solidFill>
                        </a:rPr>
                        <a:t>Definition: </a:t>
                      </a:r>
                    </a:p>
                    <a:p>
                      <a:r>
                        <a:rPr lang="en-GB" b="0" dirty="0">
                          <a:solidFill>
                            <a:schemeClr val="accent6"/>
                          </a:solidFill>
                        </a:rPr>
                        <a:t>A state of irrational and persistent fear, suspicion and mistrust of others, often leading to the belief that one is being persecuted or threatened by a conspiracy.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Characteristics:</a:t>
                      </a:r>
                    </a:p>
                    <a:p>
                      <a:pPr marL="285750" indent="-285750">
                        <a:buFontTx/>
                        <a:buChar char="-"/>
                      </a:pPr>
                      <a:r>
                        <a:rPr lang="en-GB" b="0" dirty="0">
                          <a:solidFill>
                            <a:schemeClr val="accent6"/>
                          </a:solidFill>
                        </a:rPr>
                        <a:t>Irrational fear: Macbeth’s fear of Banquo is based on a prophecy, not an active threat.</a:t>
                      </a:r>
                    </a:p>
                    <a:p>
                      <a:pPr marL="285750" indent="-285750">
                        <a:buFontTx/>
                        <a:buChar char="-"/>
                      </a:pPr>
                      <a:r>
                        <a:rPr lang="en-GB" b="0" dirty="0">
                          <a:solidFill>
                            <a:schemeClr val="accent6"/>
                          </a:solidFill>
                        </a:rPr>
                        <a:t>Perceived threat: His entire soliloquy fixates on Banquo’s ‘royalty of nature’. </a:t>
                      </a:r>
                    </a:p>
                    <a:p>
                      <a:pPr marL="285750" indent="-285750">
                        <a:buFontTx/>
                        <a:buChar char="-"/>
                      </a:pPr>
                      <a:r>
                        <a:rPr lang="en-GB" b="0" dirty="0">
                          <a:solidFill>
                            <a:schemeClr val="accent6"/>
                          </a:solidFill>
                        </a:rPr>
                        <a:t>Feeling of persecution: He believes he has damned his soul only for Banquo’s descendants to benefit. </a:t>
                      </a:r>
                    </a:p>
                    <a:p>
                      <a:pPr marL="285750" indent="-285750">
                        <a:buFontTx/>
                        <a:buChar char="-"/>
                      </a:pPr>
                      <a:r>
                        <a:rPr lang="en-GB" b="0" dirty="0" err="1">
                          <a:solidFill>
                            <a:schemeClr val="accent6"/>
                          </a:solidFill>
                        </a:rPr>
                        <a:t>Preemptive</a:t>
                      </a:r>
                      <a:r>
                        <a:rPr lang="en-GB" b="0" dirty="0">
                          <a:solidFill>
                            <a:schemeClr val="accent6"/>
                          </a:solidFill>
                        </a:rPr>
                        <a:t> action: The decision to murder Banquo and Fleance is a </a:t>
                      </a:r>
                      <a:r>
                        <a:rPr lang="en-GB" b="0" dirty="0" err="1">
                          <a:solidFill>
                            <a:schemeClr val="accent6"/>
                          </a:solidFill>
                        </a:rPr>
                        <a:t>preemptive</a:t>
                      </a:r>
                      <a:r>
                        <a:rPr lang="en-GB" b="0" dirty="0">
                          <a:solidFill>
                            <a:schemeClr val="accent6"/>
                          </a:solidFill>
                        </a:rPr>
                        <a:t> strike driven by suspicion, not evidence.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200998">
                <a:tc>
                  <a:txBody>
                    <a:bodyPr/>
                    <a:lstStyle/>
                    <a:p>
                      <a:r>
                        <a:rPr lang="en-GB" b="1" dirty="0">
                          <a:solidFill>
                            <a:schemeClr val="accent6"/>
                          </a:solidFill>
                        </a:rPr>
                        <a:t>Examples:</a:t>
                      </a:r>
                    </a:p>
                    <a:p>
                      <a:r>
                        <a:rPr lang="en-GB" i="1" dirty="0">
                          <a:solidFill>
                            <a:schemeClr val="accent6"/>
                          </a:solidFill>
                        </a:rPr>
                        <a:t>Macbeth</a:t>
                      </a:r>
                      <a:r>
                        <a:rPr lang="en-GB" dirty="0">
                          <a:solidFill>
                            <a:schemeClr val="accent6"/>
                          </a:solidFill>
                        </a:rPr>
                        <a:t>: Macbeth’s ‘fears in Banquo / Stick deep’. </a:t>
                      </a:r>
                    </a:p>
                    <a:p>
                      <a:endParaRPr lang="en-GB" dirty="0">
                        <a:solidFill>
                          <a:schemeClr val="accent6"/>
                        </a:solidFill>
                      </a:endParaRPr>
                    </a:p>
                    <a:p>
                      <a:r>
                        <a:rPr lang="en-GB" i="1" dirty="0">
                          <a:solidFill>
                            <a:schemeClr val="accent6"/>
                          </a:solidFill>
                        </a:rPr>
                        <a:t>Animal Farm </a:t>
                      </a:r>
                      <a:r>
                        <a:rPr lang="en-GB" dirty="0">
                          <a:solidFill>
                            <a:schemeClr val="accent6"/>
                          </a:solidFill>
                        </a:rPr>
                        <a:t>(1945): Napoleon is paranoid about threats to his power, and consequently eliminates Snowball.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Non-examples (from </a:t>
                      </a:r>
                      <a:r>
                        <a:rPr lang="en-GB" b="1" i="1" dirty="0">
                          <a:solidFill>
                            <a:schemeClr val="accent6"/>
                          </a:solidFill>
                        </a:rPr>
                        <a:t>Macbeth</a:t>
                      </a:r>
                      <a:r>
                        <a:rPr lang="en-GB" b="1" i="0" dirty="0">
                          <a:solidFill>
                            <a:schemeClr val="accent6"/>
                          </a:solidFill>
                        </a:rPr>
                        <a:t>)</a:t>
                      </a:r>
                      <a:r>
                        <a:rPr lang="en-GB" b="1" dirty="0">
                          <a:solidFill>
                            <a:schemeClr val="accent6"/>
                          </a:solidFill>
                        </a:rPr>
                        <a:t>:</a:t>
                      </a:r>
                    </a:p>
                    <a:p>
                      <a:endParaRPr lang="en-GB" dirty="0">
                        <a:solidFill>
                          <a:schemeClr val="accent6"/>
                        </a:solidFill>
                      </a:endParaRPr>
                    </a:p>
                    <a:p>
                      <a:r>
                        <a:rPr lang="en-GB" i="1" dirty="0">
                          <a:solidFill>
                            <a:schemeClr val="accent6"/>
                          </a:solidFill>
                        </a:rPr>
                        <a:t>Macbeth</a:t>
                      </a:r>
                      <a:r>
                        <a:rPr lang="en-GB" dirty="0">
                          <a:solidFill>
                            <a:schemeClr val="accent6"/>
                          </a:solidFill>
                        </a:rPr>
                        <a:t>: Banquo’s wariness of the Witches’ prophecies demonstrates healthy mistrust. </a:t>
                      </a:r>
                    </a:p>
                    <a:p>
                      <a:endParaRPr lang="en-GB" dirty="0">
                        <a:solidFill>
                          <a:schemeClr val="accent6"/>
                        </a:solidFill>
                      </a:endParaRPr>
                    </a:p>
                    <a:p>
                      <a:r>
                        <a:rPr lang="en-GB" i="1" dirty="0">
                          <a:solidFill>
                            <a:schemeClr val="accent6"/>
                          </a:solidFill>
                        </a:rPr>
                        <a:t>Animal Farm </a:t>
                      </a:r>
                      <a:r>
                        <a:rPr lang="en-GB" dirty="0">
                          <a:solidFill>
                            <a:schemeClr val="accent6"/>
                          </a:solidFill>
                        </a:rPr>
                        <a:t>(1945): Boxer trusts the pigs completely. </a:t>
                      </a:r>
                      <a:endParaRPr lang="en-GB" b="0" dirty="0">
                        <a:solidFill>
                          <a:schemeClr val="accent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525069922"/>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797D2-5DF6-860B-36AD-03521B2DBC76}"/>
              </a:ext>
            </a:extLst>
          </p:cNvPr>
          <p:cNvSpPr>
            <a:spLocks noGrp="1"/>
          </p:cNvSpPr>
          <p:nvPr>
            <p:ph type="title"/>
          </p:nvPr>
        </p:nvSpPr>
        <p:spPr/>
        <p:txBody>
          <a:bodyPr/>
          <a:lstStyle/>
          <a:p>
            <a:r>
              <a:rPr lang="en-GB" b="1" dirty="0"/>
              <a:t>Reading the Scene</a:t>
            </a:r>
          </a:p>
        </p:txBody>
      </p:sp>
      <p:sp>
        <p:nvSpPr>
          <p:cNvPr id="3" name="Content Placeholder 2">
            <a:extLst>
              <a:ext uri="{FF2B5EF4-FFF2-40B4-BE49-F238E27FC236}">
                <a16:creationId xmlns:a16="http://schemas.microsoft.com/office/drawing/2014/main" id="{80D53533-90B6-3C4A-1941-C0FEECFDE4CD}"/>
              </a:ext>
            </a:extLst>
          </p:cNvPr>
          <p:cNvSpPr>
            <a:spLocks noGrp="1"/>
          </p:cNvSpPr>
          <p:nvPr>
            <p:ph idx="1"/>
          </p:nvPr>
        </p:nvSpPr>
        <p:spPr/>
        <p:txBody>
          <a:bodyPr/>
          <a:lstStyle/>
          <a:p>
            <a:pPr marL="0" indent="0">
              <a:buNone/>
            </a:pPr>
            <a:r>
              <a:rPr lang="en-GB" dirty="0"/>
              <a:t>There are two parts to this scene:</a:t>
            </a:r>
          </a:p>
          <a:p>
            <a:pPr>
              <a:buFontTx/>
              <a:buChar char="-"/>
            </a:pPr>
            <a:r>
              <a:rPr lang="en-GB" dirty="0"/>
              <a:t>Banquo’s soliloquy: this reveals the danger he poses to Macbeth, as he suspects foul play and considers his own ambitions for his family. </a:t>
            </a:r>
          </a:p>
          <a:p>
            <a:pPr>
              <a:buFontTx/>
              <a:buChar char="-"/>
            </a:pPr>
            <a:r>
              <a:rPr lang="en-GB" dirty="0"/>
              <a:t>Macbeth’s arrival: the trumpets and attendants announce Macbeth’s authority. This contrasts with Banquo’s isolation and relative powerlessness. Macbeth’s questions introduce a menacing tone. </a:t>
            </a:r>
          </a:p>
        </p:txBody>
      </p:sp>
    </p:spTree>
    <p:extLst>
      <p:ext uri="{BB962C8B-B14F-4D97-AF65-F5344CB8AC3E}">
        <p14:creationId xmlns:p14="http://schemas.microsoft.com/office/powerpoint/2010/main" val="2469860907"/>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912CA-72B5-6166-D644-7669AA1BA9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A69A66-9B55-5DA1-9B88-DB2005D50098}"/>
              </a:ext>
            </a:extLst>
          </p:cNvPr>
          <p:cNvSpPr>
            <a:spLocks noGrp="1"/>
          </p:cNvSpPr>
          <p:nvPr>
            <p:ph type="title"/>
          </p:nvPr>
        </p:nvSpPr>
        <p:spPr/>
        <p:txBody>
          <a:bodyPr/>
          <a:lstStyle/>
          <a:p>
            <a:r>
              <a:rPr lang="en-GB" b="1" dirty="0"/>
              <a:t>Reading the Scene</a:t>
            </a:r>
          </a:p>
        </p:txBody>
      </p:sp>
      <p:sp>
        <p:nvSpPr>
          <p:cNvPr id="3" name="Content Placeholder 2">
            <a:extLst>
              <a:ext uri="{FF2B5EF4-FFF2-40B4-BE49-F238E27FC236}">
                <a16:creationId xmlns:a16="http://schemas.microsoft.com/office/drawing/2014/main" id="{4EF87335-FCA6-6D1F-3188-0A303AAD3EFC}"/>
              </a:ext>
            </a:extLst>
          </p:cNvPr>
          <p:cNvSpPr>
            <a:spLocks noGrp="1"/>
          </p:cNvSpPr>
          <p:nvPr>
            <p:ph idx="1"/>
          </p:nvPr>
        </p:nvSpPr>
        <p:spPr>
          <a:xfrm>
            <a:off x="838200" y="1491916"/>
            <a:ext cx="10515600" cy="5117431"/>
          </a:xfrm>
        </p:spPr>
        <p:txBody>
          <a:bodyPr>
            <a:normAutofit fontScale="92500" lnSpcReduction="20000"/>
          </a:bodyPr>
          <a:lstStyle/>
          <a:p>
            <a:pPr marL="0" indent="0">
              <a:buNone/>
            </a:pPr>
            <a:r>
              <a:rPr lang="en-GB" dirty="0"/>
              <a:t>Introduce the two functions of the scene by ‘staging’ it within your classroom. </a:t>
            </a:r>
          </a:p>
          <a:p>
            <a:pPr marL="0" indent="0">
              <a:buNone/>
            </a:pPr>
            <a:r>
              <a:rPr lang="en-GB" b="1" dirty="0"/>
              <a:t>Preparation</a:t>
            </a:r>
            <a:r>
              <a:rPr lang="en-GB" dirty="0"/>
              <a:t>: </a:t>
            </a:r>
          </a:p>
          <a:p>
            <a:pPr>
              <a:buFontTx/>
              <a:buChar char="-"/>
            </a:pPr>
            <a:r>
              <a:rPr lang="en-GB" dirty="0"/>
              <a:t>Set up a sennet sound effect. Cue a student to play it when Banquo says ‘hush, no more’. </a:t>
            </a:r>
          </a:p>
          <a:p>
            <a:pPr>
              <a:buFontTx/>
              <a:buChar char="-"/>
            </a:pPr>
            <a:r>
              <a:rPr lang="en-GB" dirty="0"/>
              <a:t>Banquo stands alone at one end of the classroom. </a:t>
            </a:r>
          </a:p>
          <a:p>
            <a:pPr>
              <a:buFontTx/>
              <a:buChar char="-"/>
            </a:pPr>
            <a:r>
              <a:rPr lang="en-GB" dirty="0"/>
              <a:t>Macbeth wears a crown and is surrounded by attendants at the other end of the classroom. </a:t>
            </a:r>
          </a:p>
          <a:p>
            <a:pPr marL="0" indent="0">
              <a:buNone/>
            </a:pPr>
            <a:r>
              <a:rPr lang="en-GB" b="1" dirty="0"/>
              <a:t>Reading</a:t>
            </a:r>
            <a:r>
              <a:rPr lang="en-GB" dirty="0"/>
              <a:t>: </a:t>
            </a:r>
          </a:p>
          <a:p>
            <a:pPr>
              <a:buFontTx/>
              <a:buChar char="-"/>
            </a:pPr>
            <a:r>
              <a:rPr lang="en-GB" dirty="0"/>
              <a:t>Model reading Banquo’s soliloquy: place the stress on ‘my oracles’ and ‘set me up in hope’ (to contrast with Macbeth’s use of ‘them’ in his soliloquy later on).</a:t>
            </a:r>
          </a:p>
          <a:p>
            <a:pPr>
              <a:buFontTx/>
              <a:buChar char="-"/>
            </a:pPr>
            <a:r>
              <a:rPr lang="en-GB" dirty="0"/>
              <a:t>The student reads Banquo’s soliloquy, followed by the sennet sound effect. </a:t>
            </a:r>
          </a:p>
          <a:p>
            <a:pPr>
              <a:buFontTx/>
              <a:buChar char="-"/>
            </a:pPr>
            <a:r>
              <a:rPr lang="en-GB" dirty="0"/>
              <a:t>Macbeth and his attendants ‘enter’ the scene and read up to ‘</a:t>
            </a:r>
            <a:r>
              <a:rPr lang="en-GB" dirty="0" err="1"/>
              <a:t>exuent</a:t>
            </a:r>
            <a:r>
              <a:rPr lang="en-GB" dirty="0"/>
              <a:t>’.</a:t>
            </a:r>
          </a:p>
        </p:txBody>
      </p:sp>
    </p:spTree>
    <p:extLst>
      <p:ext uri="{BB962C8B-B14F-4D97-AF65-F5344CB8AC3E}">
        <p14:creationId xmlns:p14="http://schemas.microsoft.com/office/powerpoint/2010/main" val="4055939692"/>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EE61C1-E9C4-F86C-7D71-A33A5545C4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6AF9D5-15E2-1D6E-FDB6-013D9FEE1A0F}"/>
              </a:ext>
            </a:extLst>
          </p:cNvPr>
          <p:cNvSpPr>
            <a:spLocks noGrp="1"/>
          </p:cNvSpPr>
          <p:nvPr>
            <p:ph type="title"/>
          </p:nvPr>
        </p:nvSpPr>
        <p:spPr>
          <a:xfrm>
            <a:off x="161924" y="184150"/>
            <a:ext cx="9324975" cy="720725"/>
          </a:xfrm>
        </p:spPr>
        <p:txBody>
          <a:bodyPr>
            <a:normAutofit/>
          </a:bodyPr>
          <a:lstStyle/>
          <a:p>
            <a:r>
              <a:rPr lang="en-GB" b="1" dirty="0"/>
              <a:t>S-T-R-E-T-C-H: Triplet discussion</a:t>
            </a:r>
          </a:p>
        </p:txBody>
      </p:sp>
      <p:graphicFrame>
        <p:nvGraphicFramePr>
          <p:cNvPr id="7" name="Table 6">
            <a:extLst>
              <a:ext uri="{FF2B5EF4-FFF2-40B4-BE49-F238E27FC236}">
                <a16:creationId xmlns:a16="http://schemas.microsoft.com/office/drawing/2014/main" id="{AF4E64AF-0914-DECD-688E-717A2A918BED}"/>
              </a:ext>
            </a:extLst>
          </p:cNvPr>
          <p:cNvGraphicFramePr>
            <a:graphicFrameLocks noGrp="1"/>
          </p:cNvGraphicFramePr>
          <p:nvPr>
            <p:extLst>
              <p:ext uri="{D42A27DB-BD31-4B8C-83A1-F6EECF244321}">
                <p14:modId xmlns:p14="http://schemas.microsoft.com/office/powerpoint/2010/main" val="3550609868"/>
              </p:ext>
            </p:extLst>
          </p:nvPr>
        </p:nvGraphicFramePr>
        <p:xfrm>
          <a:off x="260349" y="904876"/>
          <a:ext cx="11598276" cy="5608220"/>
        </p:xfrm>
        <a:graphic>
          <a:graphicData uri="http://schemas.openxmlformats.org/drawingml/2006/table">
            <a:tbl>
              <a:tblPr firstRow="1" bandRow="1">
                <a:tableStyleId>{5C22544A-7EE6-4342-B048-85BDC9FD1C3A}</a:tableStyleId>
              </a:tblPr>
              <a:tblGrid>
                <a:gridCol w="5799138">
                  <a:extLst>
                    <a:ext uri="{9D8B030D-6E8A-4147-A177-3AD203B41FA5}">
                      <a16:colId xmlns:a16="http://schemas.microsoft.com/office/drawing/2014/main" val="1736133276"/>
                    </a:ext>
                  </a:extLst>
                </a:gridCol>
                <a:gridCol w="5799138">
                  <a:extLst>
                    <a:ext uri="{9D8B030D-6E8A-4147-A177-3AD203B41FA5}">
                      <a16:colId xmlns:a16="http://schemas.microsoft.com/office/drawing/2014/main" val="242576912"/>
                    </a:ext>
                  </a:extLst>
                </a:gridCol>
              </a:tblGrid>
              <a:tr h="3579262">
                <a:tc>
                  <a:txBody>
                    <a:bodyPr/>
                    <a:lstStyle/>
                    <a:p>
                      <a:pPr marL="0" indent="0">
                        <a:buNone/>
                      </a:pPr>
                      <a:r>
                        <a:rPr lang="en-GB" sz="2000" b="0" dirty="0">
                          <a:solidFill>
                            <a:schemeClr val="tx1"/>
                          </a:solidFill>
                        </a:rPr>
                        <a:t>Shakespeare presents Banquo as a character foil to Macbeth: both receive prophecies in Act One Scene Three and both are welcomed and praised by Duncan in Act One Scene Four. However, Shakespeare gives them different paths: Macbeth commits the ‘horrid deed’, while Banquo bides his time. Surprisingly, in Shakespeare’s source (Holinshed’s Chronicles, 1587), Banquo helps Macbeth to murder Duncan. </a:t>
                      </a:r>
                    </a:p>
                    <a:p>
                      <a:pPr marL="0" indent="0">
                        <a:buNone/>
                      </a:pPr>
                      <a:endParaRPr lang="en-GB" sz="2000" b="0" dirty="0">
                        <a:solidFill>
                          <a:schemeClr val="tx1"/>
                        </a:solidFill>
                      </a:endParaRPr>
                    </a:p>
                    <a:p>
                      <a:pPr marL="0" indent="0">
                        <a:buNone/>
                      </a:pPr>
                      <a:r>
                        <a:rPr lang="en-GB" sz="2000" dirty="0">
                          <a:solidFill>
                            <a:schemeClr val="tx1"/>
                          </a:solidFill>
                        </a:rPr>
                        <a:t>Why does Shakespeare present Banquo so differently to the historical source? </a:t>
                      </a:r>
                      <a:endParaRPr lang="en-GB" sz="20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A: List the differences between Shakespeare and Holinshed’s presentations of Banquo. .</a:t>
                      </a:r>
                      <a:endParaRPr lang="en-GB" sz="2000" b="0" dirty="0">
                        <a:solidFill>
                          <a:schemeClr val="tx1"/>
                        </a:solidFill>
                      </a:endParaRP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8333442"/>
                  </a:ext>
                </a:extLst>
              </a:tr>
              <a:tr h="20289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B: Explain why Shakespeare presents Banquo differently. </a:t>
                      </a:r>
                      <a:endParaRPr lang="en-GB" sz="2000" b="0" dirty="0">
                        <a:solidFill>
                          <a:schemeClr val="tx1"/>
                        </a:solidFill>
                      </a:endParaRP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b="1" dirty="0">
                          <a:solidFill>
                            <a:schemeClr val="tx1"/>
                          </a:solidFill>
                        </a:rPr>
                        <a:t>Student C: Summarise the discussion. </a:t>
                      </a:r>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3497767"/>
                  </a:ext>
                </a:extLst>
              </a:tr>
            </a:tbl>
          </a:graphicData>
        </a:graphic>
      </p:graphicFrame>
    </p:spTree>
    <p:extLst>
      <p:ext uri="{BB962C8B-B14F-4D97-AF65-F5344CB8AC3E}">
        <p14:creationId xmlns:p14="http://schemas.microsoft.com/office/powerpoint/2010/main" val="3935315494"/>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7568D-248B-A2B5-DB18-8AB5FD712C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E102C3-BBDB-85DC-E0B5-ED3CB43E5425}"/>
              </a:ext>
            </a:extLst>
          </p:cNvPr>
          <p:cNvSpPr>
            <a:spLocks noGrp="1"/>
          </p:cNvSpPr>
          <p:nvPr>
            <p:ph type="title"/>
          </p:nvPr>
        </p:nvSpPr>
        <p:spPr>
          <a:xfrm>
            <a:off x="161925" y="184150"/>
            <a:ext cx="5467350" cy="720725"/>
          </a:xfrm>
        </p:spPr>
        <p:txBody>
          <a:bodyPr/>
          <a:lstStyle/>
          <a:p>
            <a:r>
              <a:rPr lang="en-GB" b="1" dirty="0"/>
              <a:t>Triplet discussion</a:t>
            </a:r>
          </a:p>
        </p:txBody>
      </p:sp>
      <p:sp>
        <p:nvSpPr>
          <p:cNvPr id="4" name="TextBox 3">
            <a:extLst>
              <a:ext uri="{FF2B5EF4-FFF2-40B4-BE49-F238E27FC236}">
                <a16:creationId xmlns:a16="http://schemas.microsoft.com/office/drawing/2014/main" id="{F1B29C98-AF6E-D0ED-FB3D-EF3993D9BA19}"/>
              </a:ext>
            </a:extLst>
          </p:cNvPr>
          <p:cNvSpPr txBox="1"/>
          <p:nvPr/>
        </p:nvSpPr>
        <p:spPr>
          <a:xfrm>
            <a:off x="259556" y="904875"/>
            <a:ext cx="5836444" cy="4401205"/>
          </a:xfrm>
          <a:prstGeom prst="rect">
            <a:avLst/>
          </a:prstGeom>
          <a:noFill/>
        </p:spPr>
        <p:txBody>
          <a:bodyPr wrap="square">
            <a:spAutoFit/>
          </a:bodyPr>
          <a:lstStyle/>
          <a:p>
            <a:r>
              <a:rPr lang="en-GB" sz="2000" b="1" dirty="0"/>
              <a:t>Model answer: </a:t>
            </a:r>
          </a:p>
          <a:p>
            <a:endParaRPr lang="en-GB" sz="2000" b="1" dirty="0"/>
          </a:p>
          <a:p>
            <a:r>
              <a:rPr lang="en-GB" sz="2000" dirty="0"/>
              <a:t>Unlike Holinshed, Shakespeare does not present Banquo as a co conspirator and murderer, but as a loyal soldier who is also a victim of Macbeth’s relentless ambition. Perhaps, Shakespeare adapted the source material due to a need to please King James I, who believed he was descended from Banquo. An alternative explanation could be that the change highlights Banquo’s function as a character foil to Macbeth, highlighting the alternative path he could have taken. Like Macbeth, Banquo receives a prophecy, but he chooses honour above ambition.</a:t>
            </a:r>
          </a:p>
        </p:txBody>
      </p:sp>
      <p:sp>
        <p:nvSpPr>
          <p:cNvPr id="5" name="Rectangle 4">
            <a:extLst>
              <a:ext uri="{FF2B5EF4-FFF2-40B4-BE49-F238E27FC236}">
                <a16:creationId xmlns:a16="http://schemas.microsoft.com/office/drawing/2014/main" id="{D9C45A86-23F9-0BAE-55B5-4387101C0115}"/>
              </a:ext>
            </a:extLst>
          </p:cNvPr>
          <p:cNvSpPr/>
          <p:nvPr/>
        </p:nvSpPr>
        <p:spPr>
          <a:xfrm>
            <a:off x="6515100" y="304800"/>
            <a:ext cx="5467350" cy="63690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dirty="0"/>
              <a:t>Summarise the model answer in three bullet points:</a:t>
            </a:r>
          </a:p>
          <a:p>
            <a:endParaRPr lang="en-GB" dirty="0"/>
          </a:p>
          <a:p>
            <a:endParaRPr lang="en-GB" dirty="0"/>
          </a:p>
          <a:p>
            <a:r>
              <a:rPr lang="en-GB" dirty="0"/>
              <a:t>1.</a:t>
            </a:r>
          </a:p>
          <a:p>
            <a:endParaRPr lang="en-GB" dirty="0"/>
          </a:p>
          <a:p>
            <a:endParaRPr lang="en-GB" dirty="0"/>
          </a:p>
          <a:p>
            <a:r>
              <a:rPr lang="en-GB" dirty="0"/>
              <a:t>2.</a:t>
            </a:r>
          </a:p>
          <a:p>
            <a:endParaRPr lang="en-GB" dirty="0"/>
          </a:p>
          <a:p>
            <a:endParaRPr lang="en-GB" dirty="0"/>
          </a:p>
          <a:p>
            <a:r>
              <a:rPr lang="en-GB" dirty="0"/>
              <a:t>3.</a:t>
            </a:r>
          </a:p>
          <a:p>
            <a:endParaRPr lang="en-GB" dirty="0"/>
          </a:p>
          <a:p>
            <a:endParaRPr lang="en-GB" dirty="0"/>
          </a:p>
          <a:p>
            <a:endParaRPr lang="en-GB" dirty="0"/>
          </a:p>
          <a:p>
            <a:r>
              <a:rPr lang="en-GB" dirty="0"/>
              <a:t>New vocabulary:</a:t>
            </a:r>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703707326"/>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D50155-3833-746B-1C97-33DE8566B309}"/>
              </a:ext>
            </a:extLst>
          </p:cNvPr>
          <p:cNvSpPr>
            <a:spLocks noGrp="1"/>
          </p:cNvSpPr>
          <p:nvPr>
            <p:ph type="title"/>
          </p:nvPr>
        </p:nvSpPr>
        <p:spPr/>
        <p:txBody>
          <a:bodyPr>
            <a:noAutofit/>
          </a:bodyPr>
          <a:lstStyle/>
          <a:p>
            <a:r>
              <a:rPr lang="en-GB" sz="3600" b="1" dirty="0"/>
              <a:t>Discussion: Shakespeare builds tension between Macbeth and Banquo. How does he do this?</a:t>
            </a:r>
          </a:p>
        </p:txBody>
      </p:sp>
      <p:sp>
        <p:nvSpPr>
          <p:cNvPr id="3" name="Content Placeholder 2">
            <a:extLst>
              <a:ext uri="{FF2B5EF4-FFF2-40B4-BE49-F238E27FC236}">
                <a16:creationId xmlns:a16="http://schemas.microsoft.com/office/drawing/2014/main" id="{6964FFD3-3B66-CA86-2801-3B9F5C14C029}"/>
              </a:ext>
            </a:extLst>
          </p:cNvPr>
          <p:cNvSpPr>
            <a:spLocks noGrp="1"/>
          </p:cNvSpPr>
          <p:nvPr>
            <p:ph idx="1"/>
          </p:nvPr>
        </p:nvSpPr>
        <p:spPr/>
        <p:txBody>
          <a:bodyPr/>
          <a:lstStyle/>
          <a:p>
            <a:pPr marL="0" indent="0">
              <a:buNone/>
            </a:pPr>
            <a:r>
              <a:rPr lang="en-GB" b="1" dirty="0"/>
              <a:t>Students could consider how Shakespeare presents:</a:t>
            </a:r>
          </a:p>
          <a:p>
            <a:pPr>
              <a:buFontTx/>
              <a:buChar char="-"/>
            </a:pPr>
            <a:r>
              <a:rPr lang="en-GB" dirty="0"/>
              <a:t>Banquo’s private suspicions, voiced in his soliloquy. </a:t>
            </a:r>
          </a:p>
          <a:p>
            <a:pPr>
              <a:buFontTx/>
              <a:buChar char="-"/>
            </a:pPr>
            <a:r>
              <a:rPr lang="en-GB" dirty="0"/>
              <a:t>Macbeth’s ceremonial entrance, flaunting his newfound status.</a:t>
            </a:r>
          </a:p>
          <a:p>
            <a:pPr>
              <a:buFontTx/>
              <a:buChar char="-"/>
            </a:pPr>
            <a:r>
              <a:rPr lang="en-GB" dirty="0"/>
              <a:t> Macbeth’s planning, through his pointed questions about Banquo’s movements. </a:t>
            </a:r>
          </a:p>
          <a:p>
            <a:pPr>
              <a:buFontTx/>
              <a:buChar char="-"/>
            </a:pPr>
            <a:r>
              <a:rPr lang="en-GB" dirty="0"/>
              <a:t>Banquo’s worries, shown through his evasive responses.</a:t>
            </a:r>
          </a:p>
        </p:txBody>
      </p:sp>
    </p:spTree>
    <p:extLst>
      <p:ext uri="{BB962C8B-B14F-4D97-AF65-F5344CB8AC3E}">
        <p14:creationId xmlns:p14="http://schemas.microsoft.com/office/powerpoint/2010/main" val="3733505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EB3913-FE06-EECA-A858-9889F83506DD}"/>
              </a:ext>
            </a:extLst>
          </p:cNvPr>
          <p:cNvSpPr>
            <a:spLocks noGrp="1"/>
          </p:cNvSpPr>
          <p:nvPr>
            <p:ph type="title"/>
          </p:nvPr>
        </p:nvSpPr>
        <p:spPr/>
        <p:txBody>
          <a:bodyPr/>
          <a:lstStyle/>
          <a:p>
            <a:r>
              <a:rPr lang="en-GB" b="1" dirty="0"/>
              <a:t>Consolidation</a:t>
            </a:r>
          </a:p>
        </p:txBody>
      </p:sp>
      <p:sp>
        <p:nvSpPr>
          <p:cNvPr id="3" name="Content Placeholder 2">
            <a:extLst>
              <a:ext uri="{FF2B5EF4-FFF2-40B4-BE49-F238E27FC236}">
                <a16:creationId xmlns:a16="http://schemas.microsoft.com/office/drawing/2014/main" id="{566EBB1A-E299-55EE-F2F1-DED43C515E87}"/>
              </a:ext>
            </a:extLst>
          </p:cNvPr>
          <p:cNvSpPr>
            <a:spLocks noGrp="1"/>
          </p:cNvSpPr>
          <p:nvPr>
            <p:ph idx="1"/>
          </p:nvPr>
        </p:nvSpPr>
        <p:spPr/>
        <p:txBody>
          <a:bodyPr>
            <a:normAutofit lnSpcReduction="10000"/>
          </a:bodyPr>
          <a:lstStyle/>
          <a:p>
            <a:pPr marL="0" indent="0">
              <a:buNone/>
            </a:pPr>
            <a:r>
              <a:rPr lang="en-GB" b="1" dirty="0"/>
              <a:t>Think-pair-share: How does Shakespeare present Macbeth and Banquo’s changing relationship?</a:t>
            </a:r>
          </a:p>
          <a:p>
            <a:pPr marL="0" indent="0">
              <a:buNone/>
            </a:pPr>
            <a:endParaRPr lang="en-GB" b="1" dirty="0"/>
          </a:p>
          <a:p>
            <a:pPr marL="0" indent="0">
              <a:buNone/>
            </a:pPr>
            <a:r>
              <a:rPr lang="en-GB" dirty="0"/>
              <a:t>Students could consider:</a:t>
            </a:r>
          </a:p>
          <a:p>
            <a:pPr>
              <a:buFontTx/>
              <a:buChar char="-"/>
            </a:pPr>
            <a:r>
              <a:rPr lang="en-GB" dirty="0"/>
              <a:t>Banquo and Macbeth’s closeness in Act One Scene Three.</a:t>
            </a:r>
          </a:p>
          <a:p>
            <a:pPr>
              <a:buFontTx/>
              <a:buChar char="-"/>
            </a:pPr>
            <a:r>
              <a:rPr lang="en-GB" dirty="0"/>
              <a:t>Banquo’s cautionary words to his friend (‘to win us to our harm…’). </a:t>
            </a:r>
          </a:p>
          <a:p>
            <a:pPr>
              <a:buFontTx/>
              <a:buChar char="-"/>
            </a:pPr>
            <a:r>
              <a:rPr lang="en-GB" dirty="0"/>
              <a:t>Macbeth retreating into soliloquies when he hears the prophecies. </a:t>
            </a:r>
          </a:p>
          <a:p>
            <a:pPr>
              <a:buFontTx/>
              <a:buChar char="-"/>
            </a:pPr>
            <a:r>
              <a:rPr lang="en-GB" dirty="0"/>
              <a:t>The tense conversation in Act Two Scene One. </a:t>
            </a:r>
          </a:p>
          <a:p>
            <a:pPr>
              <a:buFontTx/>
              <a:buChar char="-"/>
            </a:pPr>
            <a:r>
              <a:rPr lang="en-GB" dirty="0"/>
              <a:t>Mutual suspicions in Act Three Scene One. </a:t>
            </a:r>
          </a:p>
        </p:txBody>
      </p:sp>
    </p:spTree>
    <p:extLst>
      <p:ext uri="{BB962C8B-B14F-4D97-AF65-F5344CB8AC3E}">
        <p14:creationId xmlns:p14="http://schemas.microsoft.com/office/powerpoint/2010/main" val="1684748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C08FA-7799-F112-371F-4AE1C6CEE62A}"/>
              </a:ext>
            </a:extLst>
          </p:cNvPr>
          <p:cNvSpPr>
            <a:spLocks noGrp="1"/>
          </p:cNvSpPr>
          <p:nvPr>
            <p:ph type="title"/>
          </p:nvPr>
        </p:nvSpPr>
        <p:spPr/>
        <p:txBody>
          <a:bodyPr/>
          <a:lstStyle/>
          <a:p>
            <a:r>
              <a:rPr lang="en-GB" dirty="0"/>
              <a:t>Act 3 Scene 1 (lines 47 to 71)</a:t>
            </a:r>
          </a:p>
        </p:txBody>
      </p:sp>
      <p:sp>
        <p:nvSpPr>
          <p:cNvPr id="3" name="Content Placeholder 2">
            <a:extLst>
              <a:ext uri="{FF2B5EF4-FFF2-40B4-BE49-F238E27FC236}">
                <a16:creationId xmlns:a16="http://schemas.microsoft.com/office/drawing/2014/main" id="{C85DF4B2-2317-B42D-E8DA-7541CA57B3FA}"/>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1148361581"/>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5324D-D06A-B9A1-3591-C742E77A61A7}"/>
              </a:ext>
            </a:extLst>
          </p:cNvPr>
          <p:cNvSpPr>
            <a:spLocks noGrp="1"/>
          </p:cNvSpPr>
          <p:nvPr>
            <p:ph type="title"/>
          </p:nvPr>
        </p:nvSpPr>
        <p:spPr/>
        <p:txBody>
          <a:bodyPr/>
          <a:lstStyle/>
          <a:p>
            <a:r>
              <a:rPr lang="en-GB" b="1" dirty="0"/>
              <a:t>Knowledge Retrieval</a:t>
            </a:r>
          </a:p>
        </p:txBody>
      </p:sp>
      <p:sp>
        <p:nvSpPr>
          <p:cNvPr id="3" name="Content Placeholder 2">
            <a:extLst>
              <a:ext uri="{FF2B5EF4-FFF2-40B4-BE49-F238E27FC236}">
                <a16:creationId xmlns:a16="http://schemas.microsoft.com/office/drawing/2014/main" id="{163B612F-CCC5-725F-AC45-627573D2C658}"/>
              </a:ext>
            </a:extLst>
          </p:cNvPr>
          <p:cNvSpPr>
            <a:spLocks noGrp="1"/>
          </p:cNvSpPr>
          <p:nvPr>
            <p:ph idx="1"/>
          </p:nvPr>
        </p:nvSpPr>
        <p:spPr>
          <a:xfrm>
            <a:off x="838200" y="1491916"/>
            <a:ext cx="10515600" cy="4812631"/>
          </a:xfrm>
        </p:spPr>
        <p:txBody>
          <a:bodyPr>
            <a:normAutofit lnSpcReduction="10000"/>
          </a:bodyPr>
          <a:lstStyle/>
          <a:p>
            <a:pPr marL="0" indent="0">
              <a:buNone/>
            </a:pPr>
            <a:r>
              <a:rPr lang="en-GB" dirty="0"/>
              <a:t>At this point in the play, Shakespeare presents Macbeth as tormented by the horror of committing cold-blooded murder to attain the crown. </a:t>
            </a:r>
          </a:p>
          <a:p>
            <a:pPr marL="0" indent="0">
              <a:buNone/>
            </a:pPr>
            <a:endParaRPr lang="en-GB" dirty="0"/>
          </a:p>
          <a:p>
            <a:pPr marL="0" indent="0">
              <a:buNone/>
            </a:pPr>
            <a:r>
              <a:rPr lang="en-GB" b="1" dirty="0"/>
              <a:t>Discuss and rank these statements from the most to the least accurate, based on the last time we encountered Macbeth in Act Two Scene Three.</a:t>
            </a:r>
            <a:r>
              <a:rPr lang="en-GB" dirty="0"/>
              <a:t> </a:t>
            </a:r>
          </a:p>
          <a:p>
            <a:pPr marL="514350" indent="-514350">
              <a:buAutoNum type="alphaUcPeriod"/>
            </a:pPr>
            <a:r>
              <a:rPr lang="en-GB" dirty="0"/>
              <a:t>Shakespeare presents Macbeth as completely consumed by guilt. </a:t>
            </a:r>
          </a:p>
          <a:p>
            <a:pPr marL="514350" indent="-514350">
              <a:buAutoNum type="alphaUcPeriod"/>
            </a:pPr>
            <a:r>
              <a:rPr lang="en-GB" dirty="0"/>
              <a:t>Shakespeare emphasises Macbeth’s desperation as he tries to maintain his façade of innocence. </a:t>
            </a:r>
          </a:p>
          <a:p>
            <a:pPr marL="514350" indent="-514350">
              <a:buAutoNum type="alphaUcPeriod"/>
            </a:pPr>
            <a:r>
              <a:rPr lang="en-GB" dirty="0"/>
              <a:t>Shakespeare reveals Macbeth’s continued reliance on Lady Macbeth’s direction and support. </a:t>
            </a:r>
          </a:p>
        </p:txBody>
      </p:sp>
    </p:spTree>
    <p:extLst>
      <p:ext uri="{BB962C8B-B14F-4D97-AF65-F5344CB8AC3E}">
        <p14:creationId xmlns:p14="http://schemas.microsoft.com/office/powerpoint/2010/main" val="3361271231"/>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EA4F9-DED9-0859-EA8B-A008810A7A40}"/>
              </a:ext>
            </a:extLst>
          </p:cNvPr>
          <p:cNvSpPr>
            <a:spLocks noGrp="1"/>
          </p:cNvSpPr>
          <p:nvPr>
            <p:ph type="title"/>
          </p:nvPr>
        </p:nvSpPr>
        <p:spPr/>
        <p:txBody>
          <a:bodyPr/>
          <a:lstStyle/>
          <a:p>
            <a:r>
              <a:rPr lang="en-GB" b="1" dirty="0"/>
              <a:t>S-T-R-E-T-C-H</a:t>
            </a:r>
          </a:p>
        </p:txBody>
      </p:sp>
      <p:sp>
        <p:nvSpPr>
          <p:cNvPr id="3" name="Content Placeholder 2">
            <a:extLst>
              <a:ext uri="{FF2B5EF4-FFF2-40B4-BE49-F238E27FC236}">
                <a16:creationId xmlns:a16="http://schemas.microsoft.com/office/drawing/2014/main" id="{8DF536F1-572B-762C-A314-A2564CCDBE60}"/>
              </a:ext>
            </a:extLst>
          </p:cNvPr>
          <p:cNvSpPr>
            <a:spLocks noGrp="1"/>
          </p:cNvSpPr>
          <p:nvPr>
            <p:ph idx="1"/>
          </p:nvPr>
        </p:nvSpPr>
        <p:spPr/>
        <p:txBody>
          <a:bodyPr/>
          <a:lstStyle/>
          <a:p>
            <a:pPr marL="0" indent="0">
              <a:buNone/>
            </a:pPr>
            <a:r>
              <a:rPr lang="en-GB" b="1" dirty="0"/>
              <a:t>Think-pair-share uses of natural imagery in the play. </a:t>
            </a:r>
          </a:p>
          <a:p>
            <a:pPr marL="0" indent="0">
              <a:buNone/>
            </a:pPr>
            <a:endParaRPr lang="en-GB" dirty="0"/>
          </a:p>
        </p:txBody>
      </p:sp>
    </p:spTree>
    <p:extLst>
      <p:ext uri="{BB962C8B-B14F-4D97-AF65-F5344CB8AC3E}">
        <p14:creationId xmlns:p14="http://schemas.microsoft.com/office/powerpoint/2010/main" val="1452858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5F900-8E75-480E-BA3D-1B53FE566AFB}"/>
              </a:ext>
            </a:extLst>
          </p:cNvPr>
          <p:cNvSpPr>
            <a:spLocks noGrp="1"/>
          </p:cNvSpPr>
          <p:nvPr>
            <p:ph type="title"/>
          </p:nvPr>
        </p:nvSpPr>
        <p:spPr/>
        <p:txBody>
          <a:bodyPr/>
          <a:lstStyle/>
          <a:p>
            <a:pPr algn="ctr"/>
            <a:r>
              <a:rPr lang="en-GB" b="1" dirty="0">
                <a:solidFill>
                  <a:srgbClr val="A20A06"/>
                </a:solidFill>
              </a:rPr>
              <a:t>COPYRIGHT</a:t>
            </a:r>
          </a:p>
        </p:txBody>
      </p:sp>
      <p:sp>
        <p:nvSpPr>
          <p:cNvPr id="3" name="Content Placeholder 2">
            <a:extLst>
              <a:ext uri="{FF2B5EF4-FFF2-40B4-BE49-F238E27FC236}">
                <a16:creationId xmlns:a16="http://schemas.microsoft.com/office/drawing/2014/main" id="{5DCE0C16-D590-430E-B956-82DDD0213DE1}"/>
              </a:ext>
            </a:extLst>
          </p:cNvPr>
          <p:cNvSpPr>
            <a:spLocks noGrp="1"/>
          </p:cNvSpPr>
          <p:nvPr>
            <p:ph idx="1"/>
          </p:nvPr>
        </p:nvSpPr>
        <p:spPr/>
        <p:txBody>
          <a:bodyPr>
            <a:normAutofit fontScale="85000" lnSpcReduction="20000"/>
          </a:bodyPr>
          <a:lstStyle/>
          <a:p>
            <a:endParaRPr lang="en-GB" dirty="0"/>
          </a:p>
          <a:p>
            <a:pPr marL="0" indent="0" algn="ctr">
              <a:buNone/>
            </a:pPr>
            <a:r>
              <a:rPr lang="en-GB" dirty="0"/>
              <a:t>BLOOMSBURY EDUCATION</a:t>
            </a:r>
            <a:br>
              <a:rPr lang="en-GB" dirty="0"/>
            </a:br>
            <a:r>
              <a:rPr lang="en-GB" dirty="0"/>
              <a:t>Bloomsbury Publishing Plc</a:t>
            </a:r>
            <a:br>
              <a:rPr lang="en-GB" dirty="0"/>
            </a:br>
            <a:r>
              <a:rPr lang="en-GB" dirty="0"/>
              <a:t>50 Bedford Square, London WC1B 3DP, UK</a:t>
            </a:r>
            <a:br>
              <a:rPr lang="en-GB" dirty="0"/>
            </a:br>
            <a:r>
              <a:rPr lang="en-GB" dirty="0"/>
              <a:t>Bloomsbury Publishing Ireland Limited</a:t>
            </a:r>
            <a:br>
              <a:rPr lang="en-GB" dirty="0"/>
            </a:br>
            <a:r>
              <a:rPr lang="en-GB" dirty="0"/>
              <a:t>29 Earlsfort Terrace, Dublin 2, D02 AY28, Ireland</a:t>
            </a:r>
          </a:p>
          <a:p>
            <a:pPr marL="0" indent="0" algn="ctr">
              <a:buNone/>
            </a:pPr>
            <a:r>
              <a:rPr lang="en-GB" dirty="0"/>
              <a:t>Text copyright © Amy Smith and Conor Hanratty, 2026</a:t>
            </a:r>
          </a:p>
          <a:p>
            <a:pPr marL="0" indent="0" algn="ctr">
              <a:buNone/>
            </a:pPr>
            <a:r>
              <a:rPr lang="en-GB" dirty="0"/>
              <a:t>Amy Smith and Conor Hanratty have asserted their rights under the Copyright, Designs and Patents Act, 1988, to be identified as Authors of this work</a:t>
            </a:r>
          </a:p>
          <a:p>
            <a:pPr marL="0" indent="0" algn="ctr">
              <a:buNone/>
            </a:pPr>
            <a:r>
              <a:rPr lang="en-GB" dirty="0"/>
              <a:t>Bloomsbury Publishing Plc does not have any control over, or responsibility for, any third-party websites referred to or in this book. All internet addresses given in this book were correct at the time of going to press. The author and publisher regret any inconvenience caused if addresses have changed or sites have ceased to exist, but can accept no responsibility for any such changes.</a:t>
            </a:r>
          </a:p>
        </p:txBody>
      </p:sp>
    </p:spTree>
    <p:extLst>
      <p:ext uri="{BB962C8B-B14F-4D97-AF65-F5344CB8AC3E}">
        <p14:creationId xmlns:p14="http://schemas.microsoft.com/office/powerpoint/2010/main" val="33524715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7A602-1F3F-DC15-17A3-C1CCAB5C72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BB235E-65FC-B2AF-981D-D053FAF49191}"/>
              </a:ext>
            </a:extLst>
          </p:cNvPr>
          <p:cNvSpPr>
            <a:spLocks noGrp="1"/>
          </p:cNvSpPr>
          <p:nvPr>
            <p:ph type="title"/>
          </p:nvPr>
        </p:nvSpPr>
        <p:spPr>
          <a:xfrm>
            <a:off x="161925" y="184150"/>
            <a:ext cx="5467350" cy="720725"/>
          </a:xfrm>
        </p:spPr>
        <p:txBody>
          <a:bodyPr/>
          <a:lstStyle/>
          <a:p>
            <a:r>
              <a:rPr lang="en-GB" b="1" dirty="0"/>
              <a:t>Triplet discussion</a:t>
            </a:r>
          </a:p>
        </p:txBody>
      </p:sp>
      <p:sp>
        <p:nvSpPr>
          <p:cNvPr id="4" name="TextBox 3">
            <a:extLst>
              <a:ext uri="{FF2B5EF4-FFF2-40B4-BE49-F238E27FC236}">
                <a16:creationId xmlns:a16="http://schemas.microsoft.com/office/drawing/2014/main" id="{FA810D42-75D3-FC0D-AC47-94F954884C3D}"/>
              </a:ext>
            </a:extLst>
          </p:cNvPr>
          <p:cNvSpPr txBox="1"/>
          <p:nvPr/>
        </p:nvSpPr>
        <p:spPr>
          <a:xfrm>
            <a:off x="259556" y="904875"/>
            <a:ext cx="5836444" cy="2246769"/>
          </a:xfrm>
          <a:prstGeom prst="rect">
            <a:avLst/>
          </a:prstGeom>
          <a:noFill/>
        </p:spPr>
        <p:txBody>
          <a:bodyPr wrap="square">
            <a:spAutoFit/>
          </a:bodyPr>
          <a:lstStyle/>
          <a:p>
            <a:r>
              <a:rPr lang="en-GB" sz="2000" b="1" dirty="0"/>
              <a:t>Model answer: </a:t>
            </a:r>
          </a:p>
          <a:p>
            <a:endParaRPr lang="en-GB" sz="2000" dirty="0"/>
          </a:p>
          <a:p>
            <a:r>
              <a:rPr lang="en-GB" sz="2000" dirty="0"/>
              <a:t>By announcing the deaths of not just one, but two, traitors at the start of the play, Shakespeare emphasises the consequences of treason: conspirators will be defeated and executed so that the legitimate monarch can prevail.</a:t>
            </a:r>
          </a:p>
        </p:txBody>
      </p:sp>
      <p:sp>
        <p:nvSpPr>
          <p:cNvPr id="5" name="Rectangle 4">
            <a:extLst>
              <a:ext uri="{FF2B5EF4-FFF2-40B4-BE49-F238E27FC236}">
                <a16:creationId xmlns:a16="http://schemas.microsoft.com/office/drawing/2014/main" id="{4BC49EE7-8941-B012-8492-83432935742F}"/>
              </a:ext>
            </a:extLst>
          </p:cNvPr>
          <p:cNvSpPr/>
          <p:nvPr/>
        </p:nvSpPr>
        <p:spPr>
          <a:xfrm>
            <a:off x="6515100" y="304800"/>
            <a:ext cx="5467350" cy="63690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dirty="0"/>
              <a:t>Summarise the model answer in two bullet points:</a:t>
            </a:r>
          </a:p>
          <a:p>
            <a:endParaRPr lang="en-GB" dirty="0"/>
          </a:p>
          <a:p>
            <a:r>
              <a:rPr lang="en-GB" dirty="0"/>
              <a:t>1.</a:t>
            </a:r>
          </a:p>
          <a:p>
            <a:endParaRPr lang="en-GB" dirty="0"/>
          </a:p>
          <a:p>
            <a:endParaRPr lang="en-GB" dirty="0"/>
          </a:p>
          <a:p>
            <a:endParaRPr lang="en-GB" dirty="0"/>
          </a:p>
          <a:p>
            <a:r>
              <a:rPr lang="en-GB" dirty="0"/>
              <a:t>2.</a:t>
            </a:r>
          </a:p>
          <a:p>
            <a:endParaRPr lang="en-GB" dirty="0"/>
          </a:p>
          <a:p>
            <a:endParaRPr lang="en-GB" dirty="0"/>
          </a:p>
          <a:p>
            <a:endParaRPr lang="en-GB" dirty="0"/>
          </a:p>
          <a:p>
            <a:endParaRPr lang="en-GB" dirty="0"/>
          </a:p>
          <a:p>
            <a:r>
              <a:rPr lang="en-GB" dirty="0"/>
              <a:t>New vocabulary:</a:t>
            </a:r>
          </a:p>
          <a:p>
            <a:endParaRPr lang="en-GB" dirty="0"/>
          </a:p>
          <a:p>
            <a:endParaRPr lang="en-GB" dirty="0"/>
          </a:p>
          <a:p>
            <a:endParaRPr lang="en-GB" dirty="0"/>
          </a:p>
          <a:p>
            <a:endParaRPr lang="en-GB" dirty="0"/>
          </a:p>
          <a:p>
            <a:endParaRPr lang="en-GB" dirty="0"/>
          </a:p>
          <a:p>
            <a:endParaRPr lang="en-GB" dirty="0"/>
          </a:p>
        </p:txBody>
      </p:sp>
      <p:sp>
        <p:nvSpPr>
          <p:cNvPr id="3" name="Rectangle 2">
            <a:extLst>
              <a:ext uri="{FF2B5EF4-FFF2-40B4-BE49-F238E27FC236}">
                <a16:creationId xmlns:a16="http://schemas.microsoft.com/office/drawing/2014/main" id="{9EEC5195-1A65-4956-E1BD-DB9596458C7E}"/>
              </a:ext>
            </a:extLst>
          </p:cNvPr>
          <p:cNvSpPr/>
          <p:nvPr/>
        </p:nvSpPr>
        <p:spPr>
          <a:xfrm>
            <a:off x="259555" y="3295651"/>
            <a:ext cx="5998369" cy="33782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dirty="0"/>
              <a:t>Evidence from the text:</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3039022273"/>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05D22-2E6B-0055-19D8-655C3FAD82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B885B1-FB17-76EB-8BA1-1A3F41896ED3}"/>
              </a:ext>
            </a:extLst>
          </p:cNvPr>
          <p:cNvSpPr>
            <a:spLocks noGrp="1"/>
          </p:cNvSpPr>
          <p:nvPr>
            <p:ph type="title"/>
          </p:nvPr>
        </p:nvSpPr>
        <p:spPr>
          <a:xfrm>
            <a:off x="838200" y="55563"/>
            <a:ext cx="10515600" cy="477838"/>
          </a:xfrm>
        </p:spPr>
        <p:txBody>
          <a:bodyPr>
            <a:normAutofit fontScale="90000"/>
          </a:bodyPr>
          <a:lstStyle/>
          <a:p>
            <a:pPr algn="ctr"/>
            <a:r>
              <a:rPr lang="en-GB" b="1" dirty="0"/>
              <a:t>Motif of Unnatural Imagery</a:t>
            </a:r>
          </a:p>
        </p:txBody>
      </p:sp>
      <p:graphicFrame>
        <p:nvGraphicFramePr>
          <p:cNvPr id="6" name="Table 5">
            <a:extLst>
              <a:ext uri="{FF2B5EF4-FFF2-40B4-BE49-F238E27FC236}">
                <a16:creationId xmlns:a16="http://schemas.microsoft.com/office/drawing/2014/main" id="{A8A466DC-2C45-BC75-84AE-063DCA3EA13E}"/>
              </a:ext>
            </a:extLst>
          </p:cNvPr>
          <p:cNvGraphicFramePr>
            <a:graphicFrameLocks noGrp="1"/>
          </p:cNvGraphicFramePr>
          <p:nvPr/>
        </p:nvGraphicFramePr>
        <p:xfrm>
          <a:off x="257175" y="550862"/>
          <a:ext cx="11677650" cy="5775960"/>
        </p:xfrm>
        <a:graphic>
          <a:graphicData uri="http://schemas.openxmlformats.org/drawingml/2006/table">
            <a:tbl>
              <a:tblPr firstRow="1" bandRow="1">
                <a:tableStyleId>{5C22544A-7EE6-4342-B048-85BDC9FD1C3A}</a:tableStyleId>
              </a:tblPr>
              <a:tblGrid>
                <a:gridCol w="2533650">
                  <a:extLst>
                    <a:ext uri="{9D8B030D-6E8A-4147-A177-3AD203B41FA5}">
                      <a16:colId xmlns:a16="http://schemas.microsoft.com/office/drawing/2014/main" val="2642175801"/>
                    </a:ext>
                  </a:extLst>
                </a:gridCol>
                <a:gridCol w="4600575">
                  <a:extLst>
                    <a:ext uri="{9D8B030D-6E8A-4147-A177-3AD203B41FA5}">
                      <a16:colId xmlns:a16="http://schemas.microsoft.com/office/drawing/2014/main" val="1017964041"/>
                    </a:ext>
                  </a:extLst>
                </a:gridCol>
                <a:gridCol w="4543425">
                  <a:extLst>
                    <a:ext uri="{9D8B030D-6E8A-4147-A177-3AD203B41FA5}">
                      <a16:colId xmlns:a16="http://schemas.microsoft.com/office/drawing/2014/main" val="2663430274"/>
                    </a:ext>
                  </a:extLst>
                </a:gridCol>
              </a:tblGrid>
              <a:tr h="370840">
                <a:tc>
                  <a:txBody>
                    <a:bodyPr/>
                    <a:lstStyle/>
                    <a:p>
                      <a:r>
                        <a:rPr lang="en-GB" dirty="0">
                          <a:solidFill>
                            <a:schemeClr val="tx1"/>
                          </a:solidFill>
                        </a:rPr>
                        <a:t>Scene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Quotation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Significance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08077749"/>
                  </a:ext>
                </a:extLst>
              </a:tr>
              <a:tr h="370840">
                <a:tc>
                  <a:txBody>
                    <a:bodyPr/>
                    <a:lstStyle/>
                    <a:p>
                      <a:r>
                        <a:rPr lang="en-GB" dirty="0">
                          <a:solidFill>
                            <a:schemeClr val="tx1"/>
                          </a:solidFill>
                        </a:rPr>
                        <a:t>Act One Scene Three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t>Banquo emphasises the Witches’ unnatural appearance (‘so withered and so wild…’, ‘beards…’). </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The Witches are presented as outside of human ‘civilisation’. Banquo emphasises their difference.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92162453"/>
                  </a:ext>
                </a:extLst>
              </a:tr>
              <a:tr h="370840">
                <a:tc>
                  <a:txBody>
                    <a:bodyPr/>
                    <a:lstStyle/>
                    <a:p>
                      <a:r>
                        <a:rPr lang="en-GB" dirty="0">
                          <a:solidFill>
                            <a:schemeClr val="tx1"/>
                          </a:solidFill>
                        </a:rPr>
                        <a:t>Act One Scene Three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t>Thoughts of regicide cause Macbeth’s heart to beat ‘against the use of nature’. </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Thoughts of regicide mean challenging the ‘natural order’ of society.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36955474"/>
                  </a:ext>
                </a:extLst>
              </a:tr>
              <a:tr h="370840">
                <a:tc>
                  <a:txBody>
                    <a:bodyPr/>
                    <a:lstStyle/>
                    <a:p>
                      <a:r>
                        <a:rPr lang="en-GB" dirty="0">
                          <a:solidFill>
                            <a:schemeClr val="tx1"/>
                          </a:solidFill>
                        </a:rPr>
                        <a:t>Act One Scene Five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t>Lady Macbeth desires to be filled with unnatural cruelty (‘take my milk for gall’). </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Lady Macbeth’s desire for murder is seen to be unconventional.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75755274"/>
                  </a:ext>
                </a:extLst>
              </a:tr>
              <a:tr h="370840">
                <a:tc>
                  <a:txBody>
                    <a:bodyPr/>
                    <a:lstStyle/>
                    <a:p>
                      <a:r>
                        <a:rPr lang="en-GB" dirty="0">
                          <a:solidFill>
                            <a:schemeClr val="tx1"/>
                          </a:solidFill>
                        </a:rPr>
                        <a:t>Act Two Scene One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t>As Macbeth approaches Duncan’s chamber, ‘nature seems dead’. </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t>Goodness has been corrupted by his malevolent lust for power. </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897363"/>
                  </a:ext>
                </a:extLst>
              </a:tr>
              <a:tr h="370840">
                <a:tc>
                  <a:txBody>
                    <a:bodyPr/>
                    <a:lstStyle/>
                    <a:p>
                      <a:r>
                        <a:rPr lang="en-GB" dirty="0">
                          <a:solidFill>
                            <a:schemeClr val="tx1"/>
                          </a:solidFill>
                        </a:rPr>
                        <a:t>Act Two Scene Three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t>Duncan’s wounds look like a ‘breach in nature’.</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t>The ‘natural order’ has been destroyed. </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14114647"/>
                  </a:ext>
                </a:extLst>
              </a:tr>
              <a:tr h="370840">
                <a:tc>
                  <a:txBody>
                    <a:bodyPr/>
                    <a:lstStyle/>
                    <a:p>
                      <a:r>
                        <a:rPr lang="en-GB" dirty="0">
                          <a:solidFill>
                            <a:schemeClr val="tx1"/>
                          </a:solidFill>
                        </a:rPr>
                        <a:t>Act Two Scene Four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t>The Old Man notes unnatural happenings, such as the ‘mousing-owl’ killing the falcon, and Duncan’s horses eating one another. </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The unnatural deed (regicide) has unleased unnatural forces.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43227964"/>
                  </a:ext>
                </a:extLst>
              </a:tr>
              <a:tr h="370840">
                <a:tc>
                  <a:txBody>
                    <a:bodyPr/>
                    <a:lstStyle/>
                    <a:p>
                      <a:r>
                        <a:rPr lang="en-GB" dirty="0">
                          <a:solidFill>
                            <a:schemeClr val="tx1"/>
                          </a:solidFill>
                        </a:rPr>
                        <a:t>Act Four Scene Two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Macduff lacks the ‘natural touch’.</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He puts his country above his family.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43199934"/>
                  </a:ext>
                </a:extLst>
              </a:tr>
              <a:tr h="370840">
                <a:tc>
                  <a:txBody>
                    <a:bodyPr/>
                    <a:lstStyle/>
                    <a:p>
                      <a:r>
                        <a:rPr lang="en-GB" dirty="0">
                          <a:solidFill>
                            <a:schemeClr val="tx1"/>
                          </a:solidFill>
                        </a:rPr>
                        <a:t>Act Five Scene One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Lady Macbeth experiences a ‘perturbation in nature’. </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Lady Macbeth’s deeds were unfeminine and challenged the ‘natural order’, and would therefore have been seen as ‘unnatural’.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40887548"/>
                  </a:ext>
                </a:extLst>
              </a:tr>
            </a:tbl>
          </a:graphicData>
        </a:graphic>
      </p:graphicFrame>
    </p:spTree>
    <p:extLst>
      <p:ext uri="{BB962C8B-B14F-4D97-AF65-F5344CB8AC3E}">
        <p14:creationId xmlns:p14="http://schemas.microsoft.com/office/powerpoint/2010/main" val="3639074893"/>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15BF8-4E01-6192-D75D-5884E88722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E2874E-9BC0-578A-0DE4-0AD003194B6B}"/>
              </a:ext>
            </a:extLst>
          </p:cNvPr>
          <p:cNvSpPr>
            <a:spLocks noGrp="1"/>
          </p:cNvSpPr>
          <p:nvPr>
            <p:ph type="title"/>
          </p:nvPr>
        </p:nvSpPr>
        <p:spPr>
          <a:xfrm>
            <a:off x="838200" y="365125"/>
            <a:ext cx="10515600" cy="911225"/>
          </a:xfrm>
        </p:spPr>
        <p:txBody>
          <a:bodyPr/>
          <a:lstStyle/>
          <a:p>
            <a:r>
              <a:rPr lang="en-GB" b="1" dirty="0"/>
              <a:t>New vocabulary: resentful</a:t>
            </a:r>
          </a:p>
        </p:txBody>
      </p:sp>
      <p:graphicFrame>
        <p:nvGraphicFramePr>
          <p:cNvPr id="8" name="Table 7">
            <a:extLst>
              <a:ext uri="{FF2B5EF4-FFF2-40B4-BE49-F238E27FC236}">
                <a16:creationId xmlns:a16="http://schemas.microsoft.com/office/drawing/2014/main" id="{F9E239AE-46A6-B0D4-400F-3E8B4F4207F8}"/>
              </a:ext>
            </a:extLst>
          </p:cNvPr>
          <p:cNvGraphicFramePr>
            <a:graphicFrameLocks noGrp="1"/>
          </p:cNvGraphicFramePr>
          <p:nvPr>
            <p:extLst>
              <p:ext uri="{D42A27DB-BD31-4B8C-83A1-F6EECF244321}">
                <p14:modId xmlns:p14="http://schemas.microsoft.com/office/powerpoint/2010/main" val="1871832579"/>
              </p:ext>
            </p:extLst>
          </p:nvPr>
        </p:nvGraphicFramePr>
        <p:xfrm>
          <a:off x="838199" y="1276350"/>
          <a:ext cx="10515600" cy="5216526"/>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608263">
                <a:tc>
                  <a:txBody>
                    <a:bodyPr/>
                    <a:lstStyle/>
                    <a:p>
                      <a:r>
                        <a:rPr lang="en-GB" b="1" dirty="0">
                          <a:solidFill>
                            <a:schemeClr val="tx1"/>
                          </a:solidFill>
                        </a:rPr>
                        <a:t>Definition: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Use it in a sentence:</a:t>
                      </a:r>
                    </a:p>
                    <a:p>
                      <a:endParaRPr lang="en-GB" b="1" dirty="0">
                        <a:solidFill>
                          <a:schemeClr val="tx1"/>
                        </a:solidFill>
                      </a:endParaRPr>
                    </a:p>
                    <a:p>
                      <a:pPr marL="342900" indent="-342900">
                        <a:buAutoNum type="arabicPeriod"/>
                      </a:pPr>
                      <a:r>
                        <a:rPr lang="en-GB" b="0" dirty="0">
                          <a:solidFill>
                            <a:schemeClr val="tx1"/>
                          </a:solidFill>
                        </a:rPr>
                        <a:t>Macbeth is resentful of Banquo because…</a:t>
                      </a:r>
                    </a:p>
                    <a:p>
                      <a:pPr marL="342900" indent="-342900">
                        <a:buAutoNum type="arabicPeriod"/>
                      </a:pPr>
                      <a:endParaRPr lang="en-GB" b="0" dirty="0">
                        <a:solidFill>
                          <a:schemeClr val="tx1"/>
                        </a:solidFill>
                      </a:endParaRPr>
                    </a:p>
                    <a:p>
                      <a:pPr marL="342900" indent="-342900">
                        <a:buAutoNum type="arabicPeriod"/>
                      </a:pPr>
                      <a:r>
                        <a:rPr lang="en-GB" b="0" dirty="0">
                          <a:solidFill>
                            <a:schemeClr val="tx1"/>
                          </a:solidFill>
                        </a:rPr>
                        <a:t>Macbeth is resentful of the Witches because…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tx1"/>
                          </a:solidFill>
                        </a:rPr>
                        <a:t>Related words:</a:t>
                      </a:r>
                      <a:endParaRPr lang="en-GB" dirty="0">
                        <a:solidFill>
                          <a:schemeClr val="tx1"/>
                        </a:solidFill>
                      </a:endParaRP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Opposite words: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2159599987"/>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432BE7-C6A7-B551-2901-D0F71E8567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820BCC-A0E3-A316-FBAB-769B2C780B15}"/>
              </a:ext>
            </a:extLst>
          </p:cNvPr>
          <p:cNvSpPr>
            <a:spLocks noGrp="1"/>
          </p:cNvSpPr>
          <p:nvPr>
            <p:ph type="title"/>
          </p:nvPr>
        </p:nvSpPr>
        <p:spPr>
          <a:xfrm>
            <a:off x="838200" y="365125"/>
            <a:ext cx="10515600" cy="911225"/>
          </a:xfrm>
        </p:spPr>
        <p:txBody>
          <a:bodyPr/>
          <a:lstStyle/>
          <a:p>
            <a:r>
              <a:rPr lang="en-GB" b="1" dirty="0"/>
              <a:t>New vocabulary: resentful</a:t>
            </a:r>
          </a:p>
        </p:txBody>
      </p:sp>
      <p:graphicFrame>
        <p:nvGraphicFramePr>
          <p:cNvPr id="8" name="Table 7">
            <a:extLst>
              <a:ext uri="{FF2B5EF4-FFF2-40B4-BE49-F238E27FC236}">
                <a16:creationId xmlns:a16="http://schemas.microsoft.com/office/drawing/2014/main" id="{BC40133F-5AEC-1E8C-F702-6552A4ABDCBA}"/>
              </a:ext>
            </a:extLst>
          </p:cNvPr>
          <p:cNvGraphicFramePr>
            <a:graphicFrameLocks noGrp="1"/>
          </p:cNvGraphicFramePr>
          <p:nvPr>
            <p:extLst>
              <p:ext uri="{D42A27DB-BD31-4B8C-83A1-F6EECF244321}">
                <p14:modId xmlns:p14="http://schemas.microsoft.com/office/powerpoint/2010/main" val="1115078170"/>
              </p:ext>
            </p:extLst>
          </p:nvPr>
        </p:nvGraphicFramePr>
        <p:xfrm>
          <a:off x="818147" y="1276351"/>
          <a:ext cx="10535652" cy="5098482"/>
        </p:xfrm>
        <a:graphic>
          <a:graphicData uri="http://schemas.openxmlformats.org/drawingml/2006/table">
            <a:tbl>
              <a:tblPr firstRow="1" bandRow="1">
                <a:tableStyleId>{5C22544A-7EE6-4342-B048-85BDC9FD1C3A}</a:tableStyleId>
              </a:tblPr>
              <a:tblGrid>
                <a:gridCol w="5277852">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538162">
                <a:tc>
                  <a:txBody>
                    <a:bodyPr/>
                    <a:lstStyle/>
                    <a:p>
                      <a:r>
                        <a:rPr lang="en-GB" b="1" dirty="0">
                          <a:solidFill>
                            <a:schemeClr val="accent6"/>
                          </a:solidFill>
                        </a:rPr>
                        <a:t>Definition: </a:t>
                      </a:r>
                    </a:p>
                    <a:p>
                      <a:r>
                        <a:rPr lang="en-GB" b="0" dirty="0">
                          <a:solidFill>
                            <a:schemeClr val="accent6"/>
                          </a:solidFill>
                        </a:rPr>
                        <a:t>Feeling anger towards someone perceived as having an undeserved advantage, which threatens one’s own status or desires.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Use it in a sentence:</a:t>
                      </a:r>
                    </a:p>
                    <a:p>
                      <a:endParaRPr lang="en-GB" b="1" dirty="0">
                        <a:solidFill>
                          <a:schemeClr val="accent6"/>
                        </a:solidFill>
                      </a:endParaRPr>
                    </a:p>
                    <a:p>
                      <a:pPr marL="342900" indent="-342900">
                        <a:buAutoNum type="arabicPeriod"/>
                      </a:pPr>
                      <a:r>
                        <a:rPr lang="en-GB" b="0" dirty="0">
                          <a:solidFill>
                            <a:schemeClr val="accent6"/>
                          </a:solidFill>
                        </a:rPr>
                        <a:t>Macbeth is resentful of Banquo because he has children and will therefore begin the line of kings that Macbeth aspires to. </a:t>
                      </a:r>
                    </a:p>
                    <a:p>
                      <a:pPr marL="342900" indent="-342900">
                        <a:buAutoNum type="arabicPeriod"/>
                      </a:pPr>
                      <a:endParaRPr lang="en-GB" b="0" dirty="0">
                        <a:solidFill>
                          <a:schemeClr val="accent6"/>
                        </a:solidFill>
                      </a:endParaRPr>
                    </a:p>
                    <a:p>
                      <a:pPr marL="342900" indent="-342900">
                        <a:buAutoNum type="arabicPeriod"/>
                      </a:pPr>
                      <a:r>
                        <a:rPr lang="en-GB" b="0" dirty="0">
                          <a:solidFill>
                            <a:schemeClr val="accent6"/>
                          </a:solidFill>
                        </a:rPr>
                        <a:t>Macbeth is resentful of the Witches because they have led him into a situation where he is tormented.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538162">
                <a:tc>
                  <a:txBody>
                    <a:bodyPr/>
                    <a:lstStyle/>
                    <a:p>
                      <a:r>
                        <a:rPr lang="en-GB" b="1" dirty="0">
                          <a:solidFill>
                            <a:schemeClr val="accent6"/>
                          </a:solidFill>
                        </a:rPr>
                        <a:t>Related words:</a:t>
                      </a:r>
                    </a:p>
                    <a:p>
                      <a:endParaRPr lang="en-GB" b="1" dirty="0">
                        <a:solidFill>
                          <a:schemeClr val="accent6"/>
                        </a:solidFill>
                      </a:endParaRPr>
                    </a:p>
                    <a:p>
                      <a:r>
                        <a:rPr lang="en-GB" dirty="0">
                          <a:solidFill>
                            <a:schemeClr val="accent6"/>
                          </a:solidFill>
                        </a:rPr>
                        <a:t>Bitter </a:t>
                      </a:r>
                    </a:p>
                    <a:p>
                      <a:r>
                        <a:rPr lang="en-GB" dirty="0">
                          <a:solidFill>
                            <a:schemeClr val="accent6"/>
                          </a:solidFill>
                        </a:rPr>
                        <a:t>Aggrieved </a:t>
                      </a:r>
                    </a:p>
                    <a:p>
                      <a:r>
                        <a:rPr lang="en-GB" dirty="0">
                          <a:solidFill>
                            <a:schemeClr val="accent6"/>
                          </a:solidFill>
                        </a:rPr>
                        <a:t>Dissatisfied </a:t>
                      </a:r>
                    </a:p>
                    <a:p>
                      <a:r>
                        <a:rPr lang="en-GB" dirty="0">
                          <a:solidFill>
                            <a:schemeClr val="accent6"/>
                          </a:solidFill>
                        </a:rPr>
                        <a:t>Hostile </a:t>
                      </a:r>
                    </a:p>
                    <a:p>
                      <a:r>
                        <a:rPr lang="en-GB" dirty="0">
                          <a:solidFill>
                            <a:schemeClr val="accent6"/>
                          </a:solidFill>
                        </a:rPr>
                        <a:t>Hateful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Opposite words:</a:t>
                      </a:r>
                    </a:p>
                    <a:p>
                      <a:endParaRPr lang="en-GB" b="1" dirty="0">
                        <a:solidFill>
                          <a:schemeClr val="accent6"/>
                        </a:solidFill>
                      </a:endParaRPr>
                    </a:p>
                    <a:p>
                      <a:r>
                        <a:rPr lang="en-GB" b="0" dirty="0">
                          <a:solidFill>
                            <a:schemeClr val="accent6"/>
                          </a:solidFill>
                        </a:rPr>
                        <a:t>Joyful</a:t>
                      </a:r>
                    </a:p>
                    <a:p>
                      <a:r>
                        <a:rPr lang="en-GB" b="0" dirty="0">
                          <a:solidFill>
                            <a:schemeClr val="accent6"/>
                          </a:solidFill>
                        </a:rPr>
                        <a:t>Harmonious</a:t>
                      </a:r>
                    </a:p>
                    <a:p>
                      <a:r>
                        <a:rPr lang="en-GB" b="0" dirty="0">
                          <a:solidFill>
                            <a:schemeClr val="accent6"/>
                          </a:solidFill>
                        </a:rPr>
                        <a:t>Appreciative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3559432031"/>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BD8139-1740-1D05-5DB7-56CF3B8401A7}"/>
              </a:ext>
            </a:extLst>
          </p:cNvPr>
          <p:cNvSpPr>
            <a:spLocks noGrp="1"/>
          </p:cNvSpPr>
          <p:nvPr>
            <p:ph type="title"/>
          </p:nvPr>
        </p:nvSpPr>
        <p:spPr/>
        <p:txBody>
          <a:bodyPr/>
          <a:lstStyle/>
          <a:p>
            <a:r>
              <a:rPr lang="en-GB" b="1" dirty="0"/>
              <a:t>Reading the Scene</a:t>
            </a:r>
          </a:p>
        </p:txBody>
      </p:sp>
      <p:sp>
        <p:nvSpPr>
          <p:cNvPr id="3" name="Content Placeholder 2">
            <a:extLst>
              <a:ext uri="{FF2B5EF4-FFF2-40B4-BE49-F238E27FC236}">
                <a16:creationId xmlns:a16="http://schemas.microsoft.com/office/drawing/2014/main" id="{D08641BA-8F4C-B009-BEF5-4FD548819F95}"/>
              </a:ext>
            </a:extLst>
          </p:cNvPr>
          <p:cNvSpPr>
            <a:spLocks noGrp="1"/>
          </p:cNvSpPr>
          <p:nvPr>
            <p:ph idx="1"/>
          </p:nvPr>
        </p:nvSpPr>
        <p:spPr/>
        <p:txBody>
          <a:bodyPr>
            <a:normAutofit/>
          </a:bodyPr>
          <a:lstStyle/>
          <a:p>
            <a:pPr marL="0" indent="0">
              <a:buNone/>
            </a:pPr>
            <a:r>
              <a:rPr lang="en-GB" dirty="0"/>
              <a:t>Visual symbols of kingship [add picture of King Charles’ coronation, for example]</a:t>
            </a:r>
          </a:p>
          <a:p>
            <a:pPr>
              <a:buFontTx/>
              <a:buChar char="-"/>
            </a:pPr>
            <a:r>
              <a:rPr lang="en-GB" dirty="0"/>
              <a:t>Crown</a:t>
            </a:r>
          </a:p>
          <a:p>
            <a:pPr>
              <a:buFontTx/>
              <a:buChar char="-"/>
            </a:pPr>
            <a:r>
              <a:rPr lang="en-GB" dirty="0"/>
              <a:t>Sceptre</a:t>
            </a:r>
          </a:p>
          <a:p>
            <a:pPr>
              <a:buFontTx/>
              <a:buChar char="-"/>
            </a:pPr>
            <a:r>
              <a:rPr lang="en-GB" dirty="0"/>
              <a:t>Orb</a:t>
            </a:r>
          </a:p>
          <a:p>
            <a:pPr>
              <a:buFontTx/>
              <a:buChar char="-"/>
            </a:pPr>
            <a:r>
              <a:rPr lang="en-GB" dirty="0"/>
              <a:t>Stone of Scone</a:t>
            </a:r>
          </a:p>
          <a:p>
            <a:pPr>
              <a:buFontTx/>
              <a:buChar char="-"/>
            </a:pPr>
            <a:r>
              <a:rPr lang="en-GB" dirty="0"/>
              <a:t>The monarch’s robes</a:t>
            </a:r>
          </a:p>
          <a:p>
            <a:pPr marL="0" indent="0">
              <a:buNone/>
            </a:pPr>
            <a:r>
              <a:rPr lang="en-GB" b="1" dirty="0"/>
              <a:t>Read the soliloquy. Where do you find reference to these symbols of kingship? How does Macbeth feel about these symbols?</a:t>
            </a:r>
            <a:endParaRPr lang="en-GB" dirty="0"/>
          </a:p>
        </p:txBody>
      </p:sp>
    </p:spTree>
    <p:extLst>
      <p:ext uri="{BB962C8B-B14F-4D97-AF65-F5344CB8AC3E}">
        <p14:creationId xmlns:p14="http://schemas.microsoft.com/office/powerpoint/2010/main" val="2156007252"/>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A9C95-3301-4F45-2F2D-448FF2269F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485BD2-08C9-0D67-A88E-ADF9D7949AFD}"/>
              </a:ext>
            </a:extLst>
          </p:cNvPr>
          <p:cNvSpPr>
            <a:spLocks noGrp="1"/>
          </p:cNvSpPr>
          <p:nvPr>
            <p:ph type="title"/>
          </p:nvPr>
        </p:nvSpPr>
        <p:spPr/>
        <p:txBody>
          <a:bodyPr/>
          <a:lstStyle/>
          <a:p>
            <a:r>
              <a:rPr lang="en-GB" b="1" dirty="0"/>
              <a:t>Re-reading the Scene</a:t>
            </a:r>
          </a:p>
        </p:txBody>
      </p:sp>
      <p:sp>
        <p:nvSpPr>
          <p:cNvPr id="3" name="Content Placeholder 2">
            <a:extLst>
              <a:ext uri="{FF2B5EF4-FFF2-40B4-BE49-F238E27FC236}">
                <a16:creationId xmlns:a16="http://schemas.microsoft.com/office/drawing/2014/main" id="{618F9BA1-FAA2-DC23-800F-3C9F99515F1A}"/>
              </a:ext>
            </a:extLst>
          </p:cNvPr>
          <p:cNvSpPr>
            <a:spLocks noGrp="1"/>
          </p:cNvSpPr>
          <p:nvPr>
            <p:ph idx="1"/>
          </p:nvPr>
        </p:nvSpPr>
        <p:spPr/>
        <p:txBody>
          <a:bodyPr>
            <a:normAutofit/>
          </a:bodyPr>
          <a:lstStyle/>
          <a:p>
            <a:pPr marL="0" indent="0">
              <a:buNone/>
            </a:pPr>
            <a:r>
              <a:rPr lang="en-GB" b="1" dirty="0"/>
              <a:t>Highlight the pronouns ‘him’ and ‘them’. </a:t>
            </a:r>
          </a:p>
          <a:p>
            <a:pPr marL="0" indent="0">
              <a:buNone/>
            </a:pPr>
            <a:endParaRPr lang="en-GB" b="1" dirty="0"/>
          </a:p>
          <a:p>
            <a:pPr marL="0" indent="0">
              <a:buNone/>
            </a:pPr>
            <a:r>
              <a:rPr lang="en-GB" b="1" dirty="0"/>
              <a:t>Why are these pronouns repeated?</a:t>
            </a:r>
          </a:p>
          <a:p>
            <a:pPr marL="0" indent="0">
              <a:buNone/>
            </a:pPr>
            <a:endParaRPr lang="en-GB" b="1" dirty="0"/>
          </a:p>
          <a:p>
            <a:pPr marL="0" indent="0">
              <a:buNone/>
            </a:pPr>
            <a:r>
              <a:rPr lang="en-GB" b="1" dirty="0"/>
              <a:t>How do these pronouns compare with Banquo’s use of the intimate ‘thou’ in his soliloquy in Act 3 Scene 1?</a:t>
            </a:r>
          </a:p>
        </p:txBody>
      </p:sp>
    </p:spTree>
    <p:extLst>
      <p:ext uri="{BB962C8B-B14F-4D97-AF65-F5344CB8AC3E}">
        <p14:creationId xmlns:p14="http://schemas.microsoft.com/office/powerpoint/2010/main" val="2328819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A74C2F-6C74-308A-3741-B2538834DB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D69020-55ED-3B95-2F63-D0C8DA38C6B3}"/>
              </a:ext>
            </a:extLst>
          </p:cNvPr>
          <p:cNvSpPr>
            <a:spLocks noGrp="1"/>
          </p:cNvSpPr>
          <p:nvPr>
            <p:ph type="title"/>
          </p:nvPr>
        </p:nvSpPr>
        <p:spPr/>
        <p:txBody>
          <a:bodyPr/>
          <a:lstStyle/>
          <a:p>
            <a:r>
              <a:rPr lang="en-GB" b="1" dirty="0"/>
              <a:t>Zooming in</a:t>
            </a:r>
          </a:p>
        </p:txBody>
      </p:sp>
      <p:sp>
        <p:nvSpPr>
          <p:cNvPr id="3" name="Content Placeholder 2">
            <a:extLst>
              <a:ext uri="{FF2B5EF4-FFF2-40B4-BE49-F238E27FC236}">
                <a16:creationId xmlns:a16="http://schemas.microsoft.com/office/drawing/2014/main" id="{2CB297C3-0CFA-E13C-37B2-B8747DF9C94F}"/>
              </a:ext>
            </a:extLst>
          </p:cNvPr>
          <p:cNvSpPr>
            <a:spLocks noGrp="1"/>
          </p:cNvSpPr>
          <p:nvPr>
            <p:ph idx="1"/>
          </p:nvPr>
        </p:nvSpPr>
        <p:spPr>
          <a:xfrm>
            <a:off x="838200" y="1507958"/>
            <a:ext cx="10515600" cy="4984917"/>
          </a:xfrm>
        </p:spPr>
        <p:txBody>
          <a:bodyPr>
            <a:normAutofit fontScale="92500" lnSpcReduction="20000"/>
          </a:bodyPr>
          <a:lstStyle/>
          <a:p>
            <a:pPr marL="0" indent="0">
              <a:buNone/>
            </a:pPr>
            <a:r>
              <a:rPr lang="en-GB" b="1" dirty="0"/>
              <a:t>Rehearse these lines in your triplets:</a:t>
            </a:r>
          </a:p>
          <a:p>
            <a:pPr marL="0" indent="0">
              <a:buNone/>
            </a:pPr>
            <a:endParaRPr lang="en-GB" dirty="0"/>
          </a:p>
          <a:p>
            <a:pPr marL="0" indent="0">
              <a:buNone/>
            </a:pPr>
            <a:r>
              <a:rPr lang="en-GB" dirty="0"/>
              <a:t>‘For Banquo’s issue I have </a:t>
            </a:r>
            <a:r>
              <a:rPr lang="en-GB" dirty="0" err="1"/>
              <a:t>fil’d</a:t>
            </a:r>
            <a:r>
              <a:rPr lang="en-GB" dirty="0"/>
              <a:t> my mind;</a:t>
            </a:r>
            <a:br>
              <a:rPr lang="en-GB" dirty="0"/>
            </a:br>
            <a:r>
              <a:rPr lang="en-GB" dirty="0"/>
              <a:t>For them the gracious Duncan have I murdered.’</a:t>
            </a:r>
          </a:p>
          <a:p>
            <a:pPr marL="0" indent="0">
              <a:buNone/>
            </a:pPr>
            <a:endParaRPr lang="en-GB" dirty="0"/>
          </a:p>
          <a:p>
            <a:pPr marL="0" indent="0">
              <a:buNone/>
            </a:pPr>
            <a:r>
              <a:rPr lang="en-GB" b="1" dirty="0"/>
              <a:t>Vary the emotions you inject into these words:</a:t>
            </a:r>
          </a:p>
          <a:p>
            <a:pPr>
              <a:buFontTx/>
              <a:buChar char="-"/>
            </a:pPr>
            <a:r>
              <a:rPr lang="en-GB" dirty="0"/>
              <a:t>Bitterness</a:t>
            </a:r>
          </a:p>
          <a:p>
            <a:pPr>
              <a:buFontTx/>
              <a:buChar char="-"/>
            </a:pPr>
            <a:r>
              <a:rPr lang="en-GB" dirty="0"/>
              <a:t>Despair</a:t>
            </a:r>
          </a:p>
          <a:p>
            <a:pPr>
              <a:buFontTx/>
              <a:buChar char="-"/>
            </a:pPr>
            <a:r>
              <a:rPr lang="en-GB" dirty="0"/>
              <a:t>Hatred</a:t>
            </a:r>
          </a:p>
          <a:p>
            <a:pPr>
              <a:buFontTx/>
              <a:buChar char="-"/>
            </a:pPr>
            <a:r>
              <a:rPr lang="en-GB" dirty="0"/>
              <a:t>Anger</a:t>
            </a:r>
          </a:p>
          <a:p>
            <a:pPr>
              <a:buFontTx/>
              <a:buChar char="-"/>
            </a:pPr>
            <a:endParaRPr lang="en-GB" dirty="0"/>
          </a:p>
          <a:p>
            <a:pPr marL="0" indent="0">
              <a:buNone/>
            </a:pPr>
            <a:r>
              <a:rPr lang="en-GB" b="1" dirty="0"/>
              <a:t>Which interpretation works best?</a:t>
            </a:r>
          </a:p>
        </p:txBody>
      </p:sp>
    </p:spTree>
    <p:extLst>
      <p:ext uri="{BB962C8B-B14F-4D97-AF65-F5344CB8AC3E}">
        <p14:creationId xmlns:p14="http://schemas.microsoft.com/office/powerpoint/2010/main" val="3537942328"/>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7EE87-17F5-CFD3-8870-776B3A31C2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D90D71-FAC3-4DC5-7854-1A99DEA17F00}"/>
              </a:ext>
            </a:extLst>
          </p:cNvPr>
          <p:cNvSpPr>
            <a:spLocks noGrp="1"/>
          </p:cNvSpPr>
          <p:nvPr>
            <p:ph type="title"/>
          </p:nvPr>
        </p:nvSpPr>
        <p:spPr>
          <a:xfrm>
            <a:off x="161924" y="184150"/>
            <a:ext cx="9324975" cy="720725"/>
          </a:xfrm>
        </p:spPr>
        <p:txBody>
          <a:bodyPr>
            <a:normAutofit/>
          </a:bodyPr>
          <a:lstStyle/>
          <a:p>
            <a:r>
              <a:rPr lang="en-GB" b="1" dirty="0"/>
              <a:t>S-T-R-E-T-C-H: Triplet discussion</a:t>
            </a:r>
          </a:p>
        </p:txBody>
      </p:sp>
      <p:graphicFrame>
        <p:nvGraphicFramePr>
          <p:cNvPr id="7" name="Table 6">
            <a:extLst>
              <a:ext uri="{FF2B5EF4-FFF2-40B4-BE49-F238E27FC236}">
                <a16:creationId xmlns:a16="http://schemas.microsoft.com/office/drawing/2014/main" id="{8E3438F0-9222-8520-6021-E77E1AEE623B}"/>
              </a:ext>
            </a:extLst>
          </p:cNvPr>
          <p:cNvGraphicFramePr>
            <a:graphicFrameLocks noGrp="1"/>
          </p:cNvGraphicFramePr>
          <p:nvPr>
            <p:extLst>
              <p:ext uri="{D42A27DB-BD31-4B8C-83A1-F6EECF244321}">
                <p14:modId xmlns:p14="http://schemas.microsoft.com/office/powerpoint/2010/main" val="1424594370"/>
              </p:ext>
            </p:extLst>
          </p:nvPr>
        </p:nvGraphicFramePr>
        <p:xfrm>
          <a:off x="260349" y="904876"/>
          <a:ext cx="11598276" cy="5608220"/>
        </p:xfrm>
        <a:graphic>
          <a:graphicData uri="http://schemas.openxmlformats.org/drawingml/2006/table">
            <a:tbl>
              <a:tblPr firstRow="1" bandRow="1">
                <a:tableStyleId>{5C22544A-7EE6-4342-B048-85BDC9FD1C3A}</a:tableStyleId>
              </a:tblPr>
              <a:tblGrid>
                <a:gridCol w="5799138">
                  <a:extLst>
                    <a:ext uri="{9D8B030D-6E8A-4147-A177-3AD203B41FA5}">
                      <a16:colId xmlns:a16="http://schemas.microsoft.com/office/drawing/2014/main" val="1736133276"/>
                    </a:ext>
                  </a:extLst>
                </a:gridCol>
                <a:gridCol w="5799138">
                  <a:extLst>
                    <a:ext uri="{9D8B030D-6E8A-4147-A177-3AD203B41FA5}">
                      <a16:colId xmlns:a16="http://schemas.microsoft.com/office/drawing/2014/main" val="242576912"/>
                    </a:ext>
                  </a:extLst>
                </a:gridCol>
              </a:tblGrid>
              <a:tr h="3579262">
                <a:tc>
                  <a:txBody>
                    <a:bodyPr/>
                    <a:lstStyle/>
                    <a:p>
                      <a:pPr marL="0" indent="0">
                        <a:buNone/>
                      </a:pPr>
                      <a:r>
                        <a:rPr lang="en-GB" sz="1800" b="0" dirty="0">
                          <a:solidFill>
                            <a:schemeClr val="tx1"/>
                          </a:solidFill>
                        </a:rPr>
                        <a:t>In Act One Scene Four, Shakespeare uses the language of cultivation, as Duncan says he has ‘begun to plant[ed] thee’ Macbeth and will make him grow. In contrast, Shakespeare emphasises Macbeth’s ‘fruitless[ness]’. Significantly, when Malcolm is crowned in Act Five, he revives his father’s metaphor, describing the work ahead of him as what ‘would be planted newly with the time’. </a:t>
                      </a:r>
                    </a:p>
                    <a:p>
                      <a:pPr marL="0" indent="0">
                        <a:buNone/>
                      </a:pPr>
                      <a:endParaRPr lang="en-GB" sz="2000" dirty="0">
                        <a:solidFill>
                          <a:schemeClr val="tx1"/>
                        </a:solidFill>
                      </a:endParaRPr>
                    </a:p>
                    <a:p>
                      <a:pPr marL="0" indent="0">
                        <a:buNone/>
                      </a:pPr>
                      <a:r>
                        <a:rPr lang="en-GB" sz="2000" dirty="0">
                          <a:solidFill>
                            <a:schemeClr val="tx1"/>
                          </a:solidFill>
                        </a:rPr>
                        <a:t>Why does Shakespeare associate Duncan and Malcolm with growth and Macbeth with barrenness?</a:t>
                      </a:r>
                      <a:endParaRPr lang="en-GB" sz="20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A: Respond to the question with reference to Duncan and Malcolm. </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Shakespeare connects Duncan with growth because…</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He also links Malcolm to growth to show that…</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It is clear that Shakespeare is…</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8333442"/>
                  </a:ext>
                </a:extLst>
              </a:tr>
              <a:tr h="20289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B: Respond to the question with reference to Macbeth. </a:t>
                      </a:r>
                      <a:endParaRPr lang="en-GB" sz="2000" b="0" dirty="0">
                        <a:solidFill>
                          <a:schemeClr val="tx1"/>
                        </a:solidFill>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In contrast, Shakespeare connects Macbeth with barrenness because…</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This suggests that…</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Shakespeare contrasts the characters in order to…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b="1" dirty="0">
                          <a:solidFill>
                            <a:schemeClr val="tx1"/>
                          </a:solidFill>
                        </a:rPr>
                        <a:t>Student C: Summarise the discussion. </a:t>
                      </a:r>
                    </a:p>
                    <a:p>
                      <a:pPr marL="342900" indent="-342900">
                        <a:buFontTx/>
                        <a:buChar char="-"/>
                      </a:pPr>
                      <a:r>
                        <a:rPr lang="en-GB" sz="2000" b="0" dirty="0">
                          <a:solidFill>
                            <a:schemeClr val="tx1"/>
                          </a:solidFill>
                        </a:rPr>
                        <a:t>It is clear that Shakespeare connects Duncan and Malcolm with growth because…</a:t>
                      </a:r>
                    </a:p>
                    <a:p>
                      <a:pPr marL="342900" indent="-342900">
                        <a:buFontTx/>
                        <a:buChar char="-"/>
                      </a:pPr>
                      <a:r>
                        <a:rPr lang="en-GB" sz="2000" b="0" dirty="0">
                          <a:solidFill>
                            <a:schemeClr val="tx1"/>
                          </a:solidFill>
                        </a:rPr>
                        <a:t>In contrast, Macbeth is connected with barrenness because…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3497767"/>
                  </a:ext>
                </a:extLst>
              </a:tr>
            </a:tbl>
          </a:graphicData>
        </a:graphic>
      </p:graphicFrame>
    </p:spTree>
    <p:extLst>
      <p:ext uri="{BB962C8B-B14F-4D97-AF65-F5344CB8AC3E}">
        <p14:creationId xmlns:p14="http://schemas.microsoft.com/office/powerpoint/2010/main" val="4252196849"/>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1F36C-05E2-D551-FC2A-59D5BE3C9B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85FA73-9C90-392E-EAE2-7D7491DBC455}"/>
              </a:ext>
            </a:extLst>
          </p:cNvPr>
          <p:cNvSpPr>
            <a:spLocks noGrp="1"/>
          </p:cNvSpPr>
          <p:nvPr>
            <p:ph type="title"/>
          </p:nvPr>
        </p:nvSpPr>
        <p:spPr>
          <a:xfrm>
            <a:off x="161925" y="184150"/>
            <a:ext cx="5467350" cy="720725"/>
          </a:xfrm>
        </p:spPr>
        <p:txBody>
          <a:bodyPr/>
          <a:lstStyle/>
          <a:p>
            <a:r>
              <a:rPr lang="en-GB" b="1" dirty="0"/>
              <a:t>Triplet discussion</a:t>
            </a:r>
          </a:p>
        </p:txBody>
      </p:sp>
      <p:sp>
        <p:nvSpPr>
          <p:cNvPr id="4" name="TextBox 3">
            <a:extLst>
              <a:ext uri="{FF2B5EF4-FFF2-40B4-BE49-F238E27FC236}">
                <a16:creationId xmlns:a16="http://schemas.microsoft.com/office/drawing/2014/main" id="{1DFFB41D-DE27-A7C6-C38E-AC54A3D86B07}"/>
              </a:ext>
            </a:extLst>
          </p:cNvPr>
          <p:cNvSpPr txBox="1"/>
          <p:nvPr/>
        </p:nvSpPr>
        <p:spPr>
          <a:xfrm>
            <a:off x="259556" y="904875"/>
            <a:ext cx="5836444" cy="5109091"/>
          </a:xfrm>
          <a:prstGeom prst="rect">
            <a:avLst/>
          </a:prstGeom>
          <a:noFill/>
        </p:spPr>
        <p:txBody>
          <a:bodyPr wrap="square">
            <a:spAutoFit/>
          </a:bodyPr>
          <a:lstStyle/>
          <a:p>
            <a:r>
              <a:rPr lang="en-GB" sz="2000" b="1" dirty="0"/>
              <a:t>Model answer: </a:t>
            </a:r>
          </a:p>
          <a:p>
            <a:r>
              <a:rPr lang="en-GB" dirty="0"/>
              <a:t>Shakespeare’s use of imagery of nature and growth suggests that Duncan and Malcolm are the rightful rulers of Scotland: they will nurture their country, bringing prosperity and harmony. In contrast, Shakespeare reveals that Macbeth’s reign, defined by barrenness, represents a blight – a period of moral and political decay that yields no lasting legacy. </a:t>
            </a:r>
          </a:p>
          <a:p>
            <a:endParaRPr lang="en-GB" dirty="0"/>
          </a:p>
          <a:p>
            <a:r>
              <a:rPr lang="en-GB" dirty="0"/>
              <a:t>However, Shakespeare introduces a subtle ambiguity with Malcolm. Duncan’s trust in Macbeth proved fatal, raising the question: is Malcolm’s promise to ‘plant’ a sign of wise rule, or could his judgment also be flawed? Shakespeare leaves this tension unresolved to preserve the prophetic space for Banquo’s lineage. The audience is left to wonder if Malcolm’s reign will be secure, or merely a temporary pause before Fleance (or his heirs) ascend to the Scottish throne.</a:t>
            </a:r>
          </a:p>
        </p:txBody>
      </p:sp>
      <p:sp>
        <p:nvSpPr>
          <p:cNvPr id="5" name="Rectangle 4">
            <a:extLst>
              <a:ext uri="{FF2B5EF4-FFF2-40B4-BE49-F238E27FC236}">
                <a16:creationId xmlns:a16="http://schemas.microsoft.com/office/drawing/2014/main" id="{A7E1BFB0-03EB-5D43-2B39-329690F945AC}"/>
              </a:ext>
            </a:extLst>
          </p:cNvPr>
          <p:cNvSpPr/>
          <p:nvPr/>
        </p:nvSpPr>
        <p:spPr>
          <a:xfrm>
            <a:off x="6515100" y="304800"/>
            <a:ext cx="5467350" cy="63690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dirty="0"/>
              <a:t>Summarise the model answer in four bullet points:</a:t>
            </a:r>
          </a:p>
          <a:p>
            <a:endParaRPr lang="en-GB" dirty="0"/>
          </a:p>
          <a:p>
            <a:r>
              <a:rPr lang="en-GB" dirty="0"/>
              <a:t>1.</a:t>
            </a:r>
          </a:p>
          <a:p>
            <a:endParaRPr lang="en-GB" dirty="0"/>
          </a:p>
          <a:p>
            <a:endParaRPr lang="en-GB" dirty="0"/>
          </a:p>
          <a:p>
            <a:r>
              <a:rPr lang="en-GB" dirty="0"/>
              <a:t>2.</a:t>
            </a:r>
          </a:p>
          <a:p>
            <a:endParaRPr lang="en-GB" dirty="0"/>
          </a:p>
          <a:p>
            <a:endParaRPr lang="en-GB" dirty="0"/>
          </a:p>
          <a:p>
            <a:r>
              <a:rPr lang="en-GB" dirty="0"/>
              <a:t>3.</a:t>
            </a:r>
          </a:p>
          <a:p>
            <a:endParaRPr lang="en-GB" dirty="0"/>
          </a:p>
          <a:p>
            <a:endParaRPr lang="en-GB" dirty="0"/>
          </a:p>
          <a:p>
            <a:r>
              <a:rPr lang="en-GB" dirty="0"/>
              <a:t>4.</a:t>
            </a:r>
          </a:p>
          <a:p>
            <a:endParaRPr lang="en-GB" dirty="0"/>
          </a:p>
          <a:p>
            <a:endParaRPr lang="en-GB" dirty="0"/>
          </a:p>
          <a:p>
            <a:r>
              <a:rPr lang="en-GB" dirty="0"/>
              <a:t>New vocabulary:</a:t>
            </a:r>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4010633741"/>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A3AA4-5295-B169-C415-56120A2483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3A86A0-E3E2-EDB8-F614-0C625A210071}"/>
              </a:ext>
            </a:extLst>
          </p:cNvPr>
          <p:cNvSpPr>
            <a:spLocks noGrp="1"/>
          </p:cNvSpPr>
          <p:nvPr>
            <p:ph type="title"/>
          </p:nvPr>
        </p:nvSpPr>
        <p:spPr/>
        <p:txBody>
          <a:bodyPr/>
          <a:lstStyle/>
          <a:p>
            <a:r>
              <a:rPr lang="en-GB" b="1" dirty="0"/>
              <a:t>Consolidation</a:t>
            </a:r>
          </a:p>
        </p:txBody>
      </p:sp>
      <p:sp>
        <p:nvSpPr>
          <p:cNvPr id="3" name="Content Placeholder 2">
            <a:extLst>
              <a:ext uri="{FF2B5EF4-FFF2-40B4-BE49-F238E27FC236}">
                <a16:creationId xmlns:a16="http://schemas.microsoft.com/office/drawing/2014/main" id="{50810DA7-E8AA-C17A-1D41-6C3E551D8C32}"/>
              </a:ext>
            </a:extLst>
          </p:cNvPr>
          <p:cNvSpPr>
            <a:spLocks noGrp="1"/>
          </p:cNvSpPr>
          <p:nvPr>
            <p:ph idx="1"/>
          </p:nvPr>
        </p:nvSpPr>
        <p:spPr>
          <a:xfrm>
            <a:off x="838200" y="1491916"/>
            <a:ext cx="10515600" cy="4812631"/>
          </a:xfrm>
        </p:spPr>
        <p:txBody>
          <a:bodyPr>
            <a:normAutofit/>
          </a:bodyPr>
          <a:lstStyle/>
          <a:p>
            <a:pPr marL="0" indent="0">
              <a:buNone/>
            </a:pPr>
            <a:r>
              <a:rPr lang="en-GB" b="1" dirty="0"/>
              <a:t>Revisit these statements from the beginning of the lesson. </a:t>
            </a:r>
          </a:p>
          <a:p>
            <a:pPr marL="0" indent="0">
              <a:buNone/>
            </a:pPr>
            <a:endParaRPr lang="en-GB" b="1" dirty="0"/>
          </a:p>
          <a:p>
            <a:pPr marL="0" indent="0">
              <a:buNone/>
            </a:pPr>
            <a:r>
              <a:rPr lang="en-GB" b="1" dirty="0"/>
              <a:t>Have your opinions changed or been confirmed by today’s scene?</a:t>
            </a:r>
          </a:p>
          <a:p>
            <a:pPr marL="514350" indent="-514350">
              <a:buAutoNum type="alphaUcPeriod"/>
            </a:pPr>
            <a:r>
              <a:rPr lang="en-GB" dirty="0"/>
              <a:t>Shakespeare presents Macbeth as completely consumed by guilt. </a:t>
            </a:r>
          </a:p>
          <a:p>
            <a:pPr marL="514350" indent="-514350">
              <a:buAutoNum type="alphaUcPeriod"/>
            </a:pPr>
            <a:r>
              <a:rPr lang="en-GB" dirty="0"/>
              <a:t>Shakespeare emphasises Macbeth’s desperation as he tries to maintain his façade of innocence. </a:t>
            </a:r>
          </a:p>
          <a:p>
            <a:pPr marL="514350" indent="-514350">
              <a:buAutoNum type="alphaUcPeriod"/>
            </a:pPr>
            <a:r>
              <a:rPr lang="en-GB" dirty="0"/>
              <a:t>Shakespeare reveals Macbeth’s continued reliance on Lady Macbeth’s direction and support. </a:t>
            </a:r>
          </a:p>
        </p:txBody>
      </p:sp>
    </p:spTree>
    <p:extLst>
      <p:ext uri="{BB962C8B-B14F-4D97-AF65-F5344CB8AC3E}">
        <p14:creationId xmlns:p14="http://schemas.microsoft.com/office/powerpoint/2010/main" val="3561877711"/>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73211-3718-3E22-62D8-5C249FEE3001}"/>
              </a:ext>
            </a:extLst>
          </p:cNvPr>
          <p:cNvSpPr>
            <a:spLocks noGrp="1"/>
          </p:cNvSpPr>
          <p:nvPr>
            <p:ph type="title"/>
          </p:nvPr>
        </p:nvSpPr>
        <p:spPr/>
        <p:txBody>
          <a:bodyPr/>
          <a:lstStyle/>
          <a:p>
            <a:r>
              <a:rPr lang="en-GB" dirty="0"/>
              <a:t>Act 3 Scene 1 (lines 72 to end)</a:t>
            </a:r>
          </a:p>
        </p:txBody>
      </p:sp>
      <p:sp>
        <p:nvSpPr>
          <p:cNvPr id="3" name="Content Placeholder 2">
            <a:extLst>
              <a:ext uri="{FF2B5EF4-FFF2-40B4-BE49-F238E27FC236}">
                <a16:creationId xmlns:a16="http://schemas.microsoft.com/office/drawing/2014/main" id="{387CBD30-397C-F40B-9B41-25768978610C}"/>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24432685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EB989D-0187-07A1-1A6D-33AE3DB4AE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9C00A3-A3C3-8F25-8D3A-9D1725D0446E}"/>
              </a:ext>
            </a:extLst>
          </p:cNvPr>
          <p:cNvSpPr>
            <a:spLocks noGrp="1"/>
          </p:cNvSpPr>
          <p:nvPr>
            <p:ph type="title"/>
          </p:nvPr>
        </p:nvSpPr>
        <p:spPr>
          <a:xfrm>
            <a:off x="838200" y="365125"/>
            <a:ext cx="10515600" cy="911225"/>
          </a:xfrm>
        </p:spPr>
        <p:txBody>
          <a:bodyPr/>
          <a:lstStyle/>
          <a:p>
            <a:r>
              <a:rPr lang="en-GB" b="1" dirty="0"/>
              <a:t>New vocabulary: tragic hero</a:t>
            </a:r>
          </a:p>
        </p:txBody>
      </p:sp>
      <p:graphicFrame>
        <p:nvGraphicFramePr>
          <p:cNvPr id="8" name="Table 7">
            <a:extLst>
              <a:ext uri="{FF2B5EF4-FFF2-40B4-BE49-F238E27FC236}">
                <a16:creationId xmlns:a16="http://schemas.microsoft.com/office/drawing/2014/main" id="{769FE264-A278-E571-60AE-0151744385B5}"/>
              </a:ext>
            </a:extLst>
          </p:cNvPr>
          <p:cNvGraphicFramePr>
            <a:graphicFrameLocks noGrp="1"/>
          </p:cNvGraphicFramePr>
          <p:nvPr>
            <p:extLst>
              <p:ext uri="{D42A27DB-BD31-4B8C-83A1-F6EECF244321}">
                <p14:modId xmlns:p14="http://schemas.microsoft.com/office/powerpoint/2010/main" val="2773291154"/>
              </p:ext>
            </p:extLst>
          </p:nvPr>
        </p:nvGraphicFramePr>
        <p:xfrm>
          <a:off x="838199" y="1276350"/>
          <a:ext cx="10515600" cy="5216526"/>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608263">
                <a:tc>
                  <a:txBody>
                    <a:bodyPr/>
                    <a:lstStyle/>
                    <a:p>
                      <a:r>
                        <a:rPr lang="en-GB" b="1" dirty="0">
                          <a:solidFill>
                            <a:schemeClr val="tx1"/>
                          </a:solidFill>
                        </a:rPr>
                        <a:t>Definition: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Characteristics: </a:t>
                      </a:r>
                      <a:endParaRPr lang="en-GB"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t>Examples:</a:t>
                      </a:r>
                      <a:r>
                        <a:rPr lang="en-GB" dirty="0"/>
                        <a:t> </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t>Non-examples: </a:t>
                      </a:r>
                    </a:p>
                    <a:p>
                      <a:endParaRPr lang="en-GB"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3085740678"/>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AE501-C97D-E836-3489-BC71DD5D0E7B}"/>
              </a:ext>
            </a:extLst>
          </p:cNvPr>
          <p:cNvSpPr>
            <a:spLocks noGrp="1"/>
          </p:cNvSpPr>
          <p:nvPr>
            <p:ph type="title"/>
          </p:nvPr>
        </p:nvSpPr>
        <p:spPr/>
        <p:txBody>
          <a:bodyPr/>
          <a:lstStyle/>
          <a:p>
            <a:r>
              <a:rPr lang="en-GB" b="1" dirty="0"/>
              <a:t>Knowledge Retrieval</a:t>
            </a:r>
          </a:p>
        </p:txBody>
      </p:sp>
      <p:sp>
        <p:nvSpPr>
          <p:cNvPr id="3" name="Content Placeholder 2">
            <a:extLst>
              <a:ext uri="{FF2B5EF4-FFF2-40B4-BE49-F238E27FC236}">
                <a16:creationId xmlns:a16="http://schemas.microsoft.com/office/drawing/2014/main" id="{658F9CCC-499C-1B45-D157-9E7A2A06EE2E}"/>
              </a:ext>
            </a:extLst>
          </p:cNvPr>
          <p:cNvSpPr>
            <a:spLocks noGrp="1"/>
          </p:cNvSpPr>
          <p:nvPr>
            <p:ph idx="1"/>
          </p:nvPr>
        </p:nvSpPr>
        <p:spPr/>
        <p:txBody>
          <a:bodyPr/>
          <a:lstStyle/>
          <a:p>
            <a:pPr marL="0" indent="0">
              <a:buNone/>
            </a:pPr>
            <a:r>
              <a:rPr lang="en-GB" b="1" dirty="0"/>
              <a:t>Explore these questions, focusing on Shakespeare’s representation of masculinity: </a:t>
            </a:r>
          </a:p>
          <a:p>
            <a:pPr marL="0" indent="0">
              <a:buNone/>
            </a:pPr>
            <a:endParaRPr lang="en-GB" dirty="0"/>
          </a:p>
          <a:p>
            <a:pPr>
              <a:buFontTx/>
              <a:buChar char="-"/>
            </a:pPr>
            <a:r>
              <a:rPr lang="en-GB" dirty="0"/>
              <a:t>How does Shakespeare present stereotypes of masculinity Act One Scene Two? </a:t>
            </a:r>
          </a:p>
          <a:p>
            <a:pPr>
              <a:buFontTx/>
              <a:buChar char="-"/>
            </a:pPr>
            <a:endParaRPr lang="en-GB" dirty="0"/>
          </a:p>
          <a:p>
            <a:pPr>
              <a:buFontTx/>
              <a:buChar char="-"/>
            </a:pPr>
            <a:r>
              <a:rPr lang="en-GB" dirty="0"/>
              <a:t>How does Shakespeare present Lady Macbeth’s manipulation of Macbeth in Act One?</a:t>
            </a:r>
          </a:p>
        </p:txBody>
      </p:sp>
    </p:spTree>
    <p:extLst>
      <p:ext uri="{BB962C8B-B14F-4D97-AF65-F5344CB8AC3E}">
        <p14:creationId xmlns:p14="http://schemas.microsoft.com/office/powerpoint/2010/main" val="3080094905"/>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1159F-78D4-2D74-A5BF-DA1E31873C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3F95CA-5DD1-FAC4-9592-45A7AD5C9265}"/>
              </a:ext>
            </a:extLst>
          </p:cNvPr>
          <p:cNvSpPr>
            <a:spLocks noGrp="1"/>
          </p:cNvSpPr>
          <p:nvPr>
            <p:ph type="title"/>
          </p:nvPr>
        </p:nvSpPr>
        <p:spPr>
          <a:xfrm>
            <a:off x="838200" y="365125"/>
            <a:ext cx="10515600" cy="911225"/>
          </a:xfrm>
        </p:spPr>
        <p:txBody>
          <a:bodyPr/>
          <a:lstStyle/>
          <a:p>
            <a:r>
              <a:rPr lang="en-GB" b="1" dirty="0"/>
              <a:t>New vocabulary: tyrant</a:t>
            </a:r>
          </a:p>
        </p:txBody>
      </p:sp>
      <p:graphicFrame>
        <p:nvGraphicFramePr>
          <p:cNvPr id="8" name="Table 7">
            <a:extLst>
              <a:ext uri="{FF2B5EF4-FFF2-40B4-BE49-F238E27FC236}">
                <a16:creationId xmlns:a16="http://schemas.microsoft.com/office/drawing/2014/main" id="{ADE81EC6-0D04-5DBD-084B-DE7DB4A540F1}"/>
              </a:ext>
            </a:extLst>
          </p:cNvPr>
          <p:cNvGraphicFramePr>
            <a:graphicFrameLocks noGrp="1"/>
          </p:cNvGraphicFramePr>
          <p:nvPr>
            <p:extLst>
              <p:ext uri="{D42A27DB-BD31-4B8C-83A1-F6EECF244321}">
                <p14:modId xmlns:p14="http://schemas.microsoft.com/office/powerpoint/2010/main" val="1619046030"/>
              </p:ext>
            </p:extLst>
          </p:nvPr>
        </p:nvGraphicFramePr>
        <p:xfrm>
          <a:off x="838199" y="1276350"/>
          <a:ext cx="10515600" cy="5216526"/>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608263">
                <a:tc>
                  <a:txBody>
                    <a:bodyPr/>
                    <a:lstStyle/>
                    <a:p>
                      <a:r>
                        <a:rPr lang="en-GB" b="1" dirty="0">
                          <a:solidFill>
                            <a:schemeClr val="tx1"/>
                          </a:solidFill>
                        </a:rPr>
                        <a:t>Definition: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Characteristics:</a:t>
                      </a:r>
                      <a:endParaRPr lang="en-GB"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tx1"/>
                          </a:solidFill>
                        </a:rPr>
                        <a:t>Examples:</a:t>
                      </a:r>
                      <a:endParaRPr lang="en-GB" dirty="0">
                        <a:solidFill>
                          <a:schemeClr val="tx1"/>
                        </a:solidFill>
                      </a:endParaRP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Non-examples: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1154855019"/>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3F064-10E3-05DD-87DC-456B99950A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E7F872-D7A4-4B5B-80E2-FA61C54ACF59}"/>
              </a:ext>
            </a:extLst>
          </p:cNvPr>
          <p:cNvSpPr>
            <a:spLocks noGrp="1"/>
          </p:cNvSpPr>
          <p:nvPr>
            <p:ph type="title"/>
          </p:nvPr>
        </p:nvSpPr>
        <p:spPr>
          <a:xfrm>
            <a:off x="838200" y="365125"/>
            <a:ext cx="10515600" cy="911225"/>
          </a:xfrm>
        </p:spPr>
        <p:txBody>
          <a:bodyPr/>
          <a:lstStyle/>
          <a:p>
            <a:r>
              <a:rPr lang="en-GB" b="1" dirty="0"/>
              <a:t>New vocabulary: tyrant</a:t>
            </a:r>
          </a:p>
        </p:txBody>
      </p:sp>
      <p:graphicFrame>
        <p:nvGraphicFramePr>
          <p:cNvPr id="8" name="Table 7">
            <a:extLst>
              <a:ext uri="{FF2B5EF4-FFF2-40B4-BE49-F238E27FC236}">
                <a16:creationId xmlns:a16="http://schemas.microsoft.com/office/drawing/2014/main" id="{D3EA9E62-BB37-8CEA-7A5F-A4E4CAC79246}"/>
              </a:ext>
            </a:extLst>
          </p:cNvPr>
          <p:cNvGraphicFramePr>
            <a:graphicFrameLocks noGrp="1"/>
          </p:cNvGraphicFramePr>
          <p:nvPr>
            <p:extLst>
              <p:ext uri="{D42A27DB-BD31-4B8C-83A1-F6EECF244321}">
                <p14:modId xmlns:p14="http://schemas.microsoft.com/office/powerpoint/2010/main" val="3169296340"/>
              </p:ext>
            </p:extLst>
          </p:nvPr>
        </p:nvGraphicFramePr>
        <p:xfrm>
          <a:off x="818147" y="1276351"/>
          <a:ext cx="10535652" cy="5098482"/>
        </p:xfrm>
        <a:graphic>
          <a:graphicData uri="http://schemas.openxmlformats.org/drawingml/2006/table">
            <a:tbl>
              <a:tblPr firstRow="1" bandRow="1">
                <a:tableStyleId>{5C22544A-7EE6-4342-B048-85BDC9FD1C3A}</a:tableStyleId>
              </a:tblPr>
              <a:tblGrid>
                <a:gridCol w="5277852">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538162">
                <a:tc>
                  <a:txBody>
                    <a:bodyPr/>
                    <a:lstStyle/>
                    <a:p>
                      <a:r>
                        <a:rPr lang="en-GB" b="1" dirty="0">
                          <a:solidFill>
                            <a:schemeClr val="accent6"/>
                          </a:solidFill>
                        </a:rPr>
                        <a:t>Definition: </a:t>
                      </a:r>
                    </a:p>
                    <a:p>
                      <a:endParaRPr lang="en-GB" b="1" dirty="0">
                        <a:solidFill>
                          <a:schemeClr val="accent6"/>
                        </a:solidFill>
                      </a:endParaRPr>
                    </a:p>
                    <a:p>
                      <a:r>
                        <a:rPr lang="en-GB" b="0" dirty="0">
                          <a:solidFill>
                            <a:schemeClr val="accent6"/>
                          </a:solidFill>
                        </a:rPr>
                        <a:t>A ruler who seizes power illegally and exercises it in an absolute, cruel and oppressive manner, often through fear and violence.</a:t>
                      </a:r>
                    </a:p>
                    <a:p>
                      <a:endParaRPr lang="en-GB" b="0" dirty="0">
                        <a:solidFill>
                          <a:schemeClr val="accent6"/>
                        </a:solidFill>
                      </a:endParaRPr>
                    </a:p>
                    <a:p>
                      <a:r>
                        <a:rPr lang="en-GB" b="0" dirty="0">
                          <a:solidFill>
                            <a:schemeClr val="accent6"/>
                          </a:solidFill>
                        </a:rPr>
                        <a:t>Related words: oppressor, dictator, totalitarian leader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Characteristics:</a:t>
                      </a:r>
                    </a:p>
                    <a:p>
                      <a:pPr marL="285750" indent="-285750">
                        <a:buFontTx/>
                        <a:buChar char="-"/>
                      </a:pPr>
                      <a:r>
                        <a:rPr lang="en-GB" b="0" dirty="0">
                          <a:solidFill>
                            <a:schemeClr val="accent6"/>
                          </a:solidFill>
                        </a:rPr>
                        <a:t>Violence: Gains throne by murdering the legitimate king (Duncan). </a:t>
                      </a:r>
                    </a:p>
                    <a:p>
                      <a:pPr marL="285750" indent="-285750">
                        <a:buFontTx/>
                        <a:buChar char="-"/>
                      </a:pPr>
                      <a:r>
                        <a:rPr lang="en-GB" b="0" dirty="0">
                          <a:solidFill>
                            <a:schemeClr val="accent6"/>
                          </a:solidFill>
                        </a:rPr>
                        <a:t>Rules by fear: Uses spies, violence and intimidation to control his thanes. </a:t>
                      </a:r>
                    </a:p>
                    <a:p>
                      <a:pPr marL="285750" indent="-285750">
                        <a:buFontTx/>
                        <a:buChar char="-"/>
                      </a:pPr>
                      <a:r>
                        <a:rPr lang="en-GB" b="0" dirty="0">
                          <a:solidFill>
                            <a:schemeClr val="accent6"/>
                          </a:solidFill>
                        </a:rPr>
                        <a:t>Paranoia: Isolates himself and trusts no one, fearing loss of power. </a:t>
                      </a:r>
                    </a:p>
                    <a:p>
                      <a:pPr marL="285750" indent="-285750">
                        <a:buFontTx/>
                        <a:buChar char="-"/>
                      </a:pPr>
                      <a:r>
                        <a:rPr lang="en-GB" b="0" dirty="0">
                          <a:solidFill>
                            <a:schemeClr val="accent6"/>
                          </a:solidFill>
                        </a:rPr>
                        <a:t>Violence as policy: Orders murders to eliminate perceived threats (Banquo, Macduff’s family).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538162">
                <a:tc>
                  <a:txBody>
                    <a:bodyPr/>
                    <a:lstStyle/>
                    <a:p>
                      <a:r>
                        <a:rPr lang="en-GB" b="1" dirty="0">
                          <a:solidFill>
                            <a:schemeClr val="accent6"/>
                          </a:solidFill>
                        </a:rPr>
                        <a:t>Examples:</a:t>
                      </a:r>
                    </a:p>
                    <a:p>
                      <a:r>
                        <a:rPr lang="en-GB" i="1" dirty="0">
                          <a:solidFill>
                            <a:schemeClr val="accent6"/>
                          </a:solidFill>
                        </a:rPr>
                        <a:t>Macbeth</a:t>
                      </a:r>
                      <a:r>
                        <a:rPr lang="en-GB" dirty="0">
                          <a:solidFill>
                            <a:schemeClr val="accent6"/>
                          </a:solidFill>
                        </a:rPr>
                        <a:t> (1606): Macbeth is a tyrant who orders the murders of women and children to consolidate his power.  </a:t>
                      </a:r>
                    </a:p>
                    <a:p>
                      <a:endParaRPr lang="en-GB" dirty="0">
                        <a:solidFill>
                          <a:schemeClr val="accent6"/>
                        </a:solidFill>
                      </a:endParaRPr>
                    </a:p>
                    <a:p>
                      <a:r>
                        <a:rPr lang="en-GB" i="1" dirty="0">
                          <a:solidFill>
                            <a:schemeClr val="accent6"/>
                          </a:solidFill>
                        </a:rPr>
                        <a:t>Animal Farm</a:t>
                      </a:r>
                      <a:r>
                        <a:rPr lang="en-GB" dirty="0">
                          <a:solidFill>
                            <a:schemeClr val="accent6"/>
                          </a:solidFill>
                        </a:rPr>
                        <a:t> (1945): Orwell presents Napoleon as a tyrant who rules by fear.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Non-examples (from </a:t>
                      </a:r>
                      <a:r>
                        <a:rPr lang="en-GB" b="1" i="1" dirty="0">
                          <a:solidFill>
                            <a:schemeClr val="accent6"/>
                          </a:solidFill>
                        </a:rPr>
                        <a:t>Macbeth)</a:t>
                      </a:r>
                      <a:r>
                        <a:rPr lang="en-GB" b="1" dirty="0">
                          <a:solidFill>
                            <a:schemeClr val="accent6"/>
                          </a:solidFill>
                        </a:rPr>
                        <a:t>:</a:t>
                      </a:r>
                    </a:p>
                    <a:p>
                      <a:endParaRPr lang="en-GB" b="1" dirty="0">
                        <a:solidFill>
                          <a:schemeClr val="accent6"/>
                        </a:solidFill>
                      </a:endParaRPr>
                    </a:p>
                    <a:p>
                      <a:r>
                        <a:rPr lang="en-GB" dirty="0">
                          <a:solidFill>
                            <a:schemeClr val="accent6"/>
                          </a:solidFill>
                        </a:rPr>
                        <a:t>King Duncan: A lawful, hereditary monarch who rules with gratitude and honour.</a:t>
                      </a:r>
                    </a:p>
                    <a:p>
                      <a:endParaRPr lang="en-GB" dirty="0">
                        <a:solidFill>
                          <a:schemeClr val="accent6"/>
                        </a:solidFill>
                      </a:endParaRPr>
                    </a:p>
                    <a:p>
                      <a:r>
                        <a:rPr lang="en-GB" dirty="0">
                          <a:solidFill>
                            <a:schemeClr val="accent6"/>
                          </a:solidFill>
                        </a:rPr>
                        <a:t>Edward the Confessor: A king whose ‘healing’ power symbolises his divine right and virtuous nature.</a:t>
                      </a:r>
                      <a:endParaRPr lang="en-GB" b="1" dirty="0">
                        <a:solidFill>
                          <a:schemeClr val="accent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3274389659"/>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D81202-EF3C-55C0-7080-4AAA53A473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A23FF7-1BB6-1495-3831-5C2804F8701F}"/>
              </a:ext>
            </a:extLst>
          </p:cNvPr>
          <p:cNvSpPr>
            <a:spLocks noGrp="1"/>
          </p:cNvSpPr>
          <p:nvPr>
            <p:ph type="title"/>
          </p:nvPr>
        </p:nvSpPr>
        <p:spPr>
          <a:xfrm>
            <a:off x="161924" y="184150"/>
            <a:ext cx="9324975" cy="720725"/>
          </a:xfrm>
        </p:spPr>
        <p:txBody>
          <a:bodyPr>
            <a:normAutofit/>
          </a:bodyPr>
          <a:lstStyle/>
          <a:p>
            <a:r>
              <a:rPr lang="en-GB" b="1" dirty="0"/>
              <a:t>S-T-R-E-T-C-H: Triplet discussion</a:t>
            </a:r>
          </a:p>
        </p:txBody>
      </p:sp>
      <p:graphicFrame>
        <p:nvGraphicFramePr>
          <p:cNvPr id="7" name="Table 6">
            <a:extLst>
              <a:ext uri="{FF2B5EF4-FFF2-40B4-BE49-F238E27FC236}">
                <a16:creationId xmlns:a16="http://schemas.microsoft.com/office/drawing/2014/main" id="{41260671-92BF-7966-C273-BEA5E9A7BE52}"/>
              </a:ext>
            </a:extLst>
          </p:cNvPr>
          <p:cNvGraphicFramePr>
            <a:graphicFrameLocks noGrp="1"/>
          </p:cNvGraphicFramePr>
          <p:nvPr>
            <p:extLst>
              <p:ext uri="{D42A27DB-BD31-4B8C-83A1-F6EECF244321}">
                <p14:modId xmlns:p14="http://schemas.microsoft.com/office/powerpoint/2010/main" val="3406443689"/>
              </p:ext>
            </p:extLst>
          </p:nvPr>
        </p:nvGraphicFramePr>
        <p:xfrm>
          <a:off x="260349" y="904876"/>
          <a:ext cx="11598276" cy="5768974"/>
        </p:xfrm>
        <a:graphic>
          <a:graphicData uri="http://schemas.openxmlformats.org/drawingml/2006/table">
            <a:tbl>
              <a:tblPr firstRow="1" bandRow="1">
                <a:tableStyleId>{5C22544A-7EE6-4342-B048-85BDC9FD1C3A}</a:tableStyleId>
              </a:tblPr>
              <a:tblGrid>
                <a:gridCol w="5799138">
                  <a:extLst>
                    <a:ext uri="{9D8B030D-6E8A-4147-A177-3AD203B41FA5}">
                      <a16:colId xmlns:a16="http://schemas.microsoft.com/office/drawing/2014/main" val="1736133276"/>
                    </a:ext>
                  </a:extLst>
                </a:gridCol>
                <a:gridCol w="5799138">
                  <a:extLst>
                    <a:ext uri="{9D8B030D-6E8A-4147-A177-3AD203B41FA5}">
                      <a16:colId xmlns:a16="http://schemas.microsoft.com/office/drawing/2014/main" val="242576912"/>
                    </a:ext>
                  </a:extLst>
                </a:gridCol>
              </a:tblGrid>
              <a:tr h="2884487">
                <a:tc>
                  <a:txBody>
                    <a:bodyPr/>
                    <a:lstStyle/>
                    <a:p>
                      <a:pPr marL="0" indent="0">
                        <a:buNone/>
                      </a:pPr>
                      <a:r>
                        <a:rPr lang="en-GB" dirty="0">
                          <a:solidFill>
                            <a:schemeClr val="tx1"/>
                          </a:solidFill>
                        </a:rPr>
                        <a:t>Does Shakespeare present Macbeth as a more effective manipulator than Lady Macbeth? </a:t>
                      </a:r>
                      <a:endParaRPr lang="en-GB" sz="20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A: Argue that Macbeth is a more effective manipulator. </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It could be argued that Macbeth is a more effective manipulator because…</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Evidence of this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reason for my answer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Evidence to support this idea is…</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8333442"/>
                  </a:ext>
                </a:extLst>
              </a:tr>
              <a:tr h="28844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B: Argue that Lady Macbeth is a more effective manipulator.</a:t>
                      </a:r>
                      <a:endParaRPr lang="en-GB" sz="2000" b="0" dirty="0">
                        <a:solidFill>
                          <a:schemeClr val="tx1"/>
                        </a:solidFill>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In contrast, it is clear that actually Lady Macbeth is a more effective manipulator because…</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Evidence of this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reason for my answer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Evidence to support this idea 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b="1" dirty="0">
                          <a:solidFill>
                            <a:schemeClr val="tx1"/>
                          </a:solidFill>
                        </a:rPr>
                        <a:t>Student C: Summarise the discussion.</a:t>
                      </a:r>
                    </a:p>
                    <a:p>
                      <a:pPr marL="342900" indent="-342900">
                        <a:buFontTx/>
                        <a:buChar char="-"/>
                      </a:pPr>
                      <a:r>
                        <a:rPr lang="en-GB" sz="2000" b="0" dirty="0">
                          <a:solidFill>
                            <a:schemeClr val="tx1"/>
                          </a:solidFill>
                        </a:rPr>
                        <a:t>On the one hand, it could be argued that… because… However, on the other hand, it could be suggested that… because…</a:t>
                      </a:r>
                    </a:p>
                    <a:p>
                      <a:pPr marL="342900" indent="-342900">
                        <a:buFontTx/>
                        <a:buChar char="-"/>
                      </a:pPr>
                      <a:r>
                        <a:rPr lang="en-GB" sz="2000" b="0" dirty="0">
                          <a:solidFill>
                            <a:schemeClr val="tx1"/>
                          </a:solidFill>
                        </a:rPr>
                        <a:t>Ultimately, we believe that…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3497767"/>
                  </a:ext>
                </a:extLst>
              </a:tr>
            </a:tbl>
          </a:graphicData>
        </a:graphic>
      </p:graphicFrame>
    </p:spTree>
    <p:extLst>
      <p:ext uri="{BB962C8B-B14F-4D97-AF65-F5344CB8AC3E}">
        <p14:creationId xmlns:p14="http://schemas.microsoft.com/office/powerpoint/2010/main" val="3485908418"/>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B434A-A427-92B4-350A-ADB459488D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93A193-2024-F3A0-3D47-E2A53AC8E565}"/>
              </a:ext>
            </a:extLst>
          </p:cNvPr>
          <p:cNvSpPr>
            <a:spLocks noGrp="1"/>
          </p:cNvSpPr>
          <p:nvPr>
            <p:ph type="title"/>
          </p:nvPr>
        </p:nvSpPr>
        <p:spPr>
          <a:xfrm>
            <a:off x="161925" y="184150"/>
            <a:ext cx="5467350" cy="720725"/>
          </a:xfrm>
        </p:spPr>
        <p:txBody>
          <a:bodyPr/>
          <a:lstStyle/>
          <a:p>
            <a:r>
              <a:rPr lang="en-GB" b="1" dirty="0"/>
              <a:t>Triplet discussion</a:t>
            </a:r>
          </a:p>
        </p:txBody>
      </p:sp>
      <p:sp>
        <p:nvSpPr>
          <p:cNvPr id="4" name="TextBox 3">
            <a:extLst>
              <a:ext uri="{FF2B5EF4-FFF2-40B4-BE49-F238E27FC236}">
                <a16:creationId xmlns:a16="http://schemas.microsoft.com/office/drawing/2014/main" id="{9C047EB0-4F17-0CC6-C7FB-9AFBFD2CF446}"/>
              </a:ext>
            </a:extLst>
          </p:cNvPr>
          <p:cNvSpPr txBox="1"/>
          <p:nvPr/>
        </p:nvSpPr>
        <p:spPr>
          <a:xfrm>
            <a:off x="259556" y="904875"/>
            <a:ext cx="5836444" cy="5416868"/>
          </a:xfrm>
          <a:prstGeom prst="rect">
            <a:avLst/>
          </a:prstGeom>
          <a:noFill/>
        </p:spPr>
        <p:txBody>
          <a:bodyPr wrap="square">
            <a:spAutoFit/>
          </a:bodyPr>
          <a:lstStyle/>
          <a:p>
            <a:r>
              <a:rPr lang="en-GB" sz="2000" b="1" dirty="0"/>
              <a:t>Model answer: </a:t>
            </a:r>
          </a:p>
          <a:p>
            <a:endParaRPr lang="en-GB" sz="2000" b="1" dirty="0"/>
          </a:p>
          <a:p>
            <a:r>
              <a:rPr lang="en-GB" dirty="0"/>
              <a:t>We can directly compare Shakespeare’s presentation of Macbeth’s actions here to his portrayal of Lady Macbeth’s manipulation in Act One Scene Seven. She questioned his manhood and love for her, using personal taunts and emotional blackmail. It is arguable, however, that Macbeth is the more effective manipulator as he operates with a colder, more political precision. For example, Shakespeare emphasises Macbeth’s use of a shared enemy in his discussion with the murderers. Instead of personal insults, he frames Banquo as the ‘common enemy’, thus creating a bond of shared grievance. Shakespeare amplifies this sense of Macbeth’s mastery of manipulation when he questions the Murderers’ class and humanity: he doesn’t just call them cowards, but asks if they are so passive and ‘</a:t>
            </a:r>
            <a:r>
              <a:rPr lang="en-GB" dirty="0" err="1"/>
              <a:t>gospell’d</a:t>
            </a:r>
            <a:r>
              <a:rPr lang="en-GB" dirty="0"/>
              <a:t>’ that they will accept their lowly status, attacking their very sense of self-worth.</a:t>
            </a:r>
          </a:p>
        </p:txBody>
      </p:sp>
      <p:sp>
        <p:nvSpPr>
          <p:cNvPr id="5" name="Rectangle 4">
            <a:extLst>
              <a:ext uri="{FF2B5EF4-FFF2-40B4-BE49-F238E27FC236}">
                <a16:creationId xmlns:a16="http://schemas.microsoft.com/office/drawing/2014/main" id="{EDF94878-16BF-A31D-1C5A-29F517393201}"/>
              </a:ext>
            </a:extLst>
          </p:cNvPr>
          <p:cNvSpPr/>
          <p:nvPr/>
        </p:nvSpPr>
        <p:spPr>
          <a:xfrm>
            <a:off x="6515100" y="304800"/>
            <a:ext cx="5467350" cy="63690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dirty="0"/>
              <a:t>Summarise the model answer in four bullet points:</a:t>
            </a:r>
          </a:p>
          <a:p>
            <a:endParaRPr lang="en-GB" dirty="0"/>
          </a:p>
          <a:p>
            <a:endParaRPr lang="en-GB" dirty="0"/>
          </a:p>
          <a:p>
            <a:r>
              <a:rPr lang="en-GB" dirty="0"/>
              <a:t>1.</a:t>
            </a:r>
          </a:p>
          <a:p>
            <a:endParaRPr lang="en-GB" dirty="0"/>
          </a:p>
          <a:p>
            <a:endParaRPr lang="en-GB" dirty="0"/>
          </a:p>
          <a:p>
            <a:r>
              <a:rPr lang="en-GB" dirty="0"/>
              <a:t>2.</a:t>
            </a:r>
          </a:p>
          <a:p>
            <a:endParaRPr lang="en-GB" dirty="0"/>
          </a:p>
          <a:p>
            <a:endParaRPr lang="en-GB" dirty="0"/>
          </a:p>
          <a:p>
            <a:r>
              <a:rPr lang="en-GB" dirty="0"/>
              <a:t>3.</a:t>
            </a:r>
          </a:p>
          <a:p>
            <a:endParaRPr lang="en-GB" dirty="0"/>
          </a:p>
          <a:p>
            <a:endParaRPr lang="en-GB" dirty="0"/>
          </a:p>
          <a:p>
            <a:r>
              <a:rPr lang="en-GB" dirty="0"/>
              <a:t>4.</a:t>
            </a:r>
          </a:p>
          <a:p>
            <a:endParaRPr lang="en-GB" dirty="0"/>
          </a:p>
          <a:p>
            <a:endParaRPr lang="en-GB" dirty="0"/>
          </a:p>
          <a:p>
            <a:r>
              <a:rPr lang="en-GB" dirty="0"/>
              <a:t>New vocabulary:</a:t>
            </a:r>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3432459317"/>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06410-EE0D-3C34-0C29-6C1F01B7482C}"/>
              </a:ext>
            </a:extLst>
          </p:cNvPr>
          <p:cNvSpPr>
            <a:spLocks noGrp="1"/>
          </p:cNvSpPr>
          <p:nvPr>
            <p:ph type="title"/>
          </p:nvPr>
        </p:nvSpPr>
        <p:spPr/>
        <p:txBody>
          <a:bodyPr/>
          <a:lstStyle/>
          <a:p>
            <a:r>
              <a:rPr lang="en-GB" b="1" dirty="0"/>
              <a:t>Consolidation</a:t>
            </a:r>
          </a:p>
        </p:txBody>
      </p:sp>
      <p:sp>
        <p:nvSpPr>
          <p:cNvPr id="3" name="Content Placeholder 2">
            <a:extLst>
              <a:ext uri="{FF2B5EF4-FFF2-40B4-BE49-F238E27FC236}">
                <a16:creationId xmlns:a16="http://schemas.microsoft.com/office/drawing/2014/main" id="{FC4AEE24-BE08-1811-7656-A289266887F6}"/>
              </a:ext>
            </a:extLst>
          </p:cNvPr>
          <p:cNvSpPr>
            <a:spLocks noGrp="1"/>
          </p:cNvSpPr>
          <p:nvPr>
            <p:ph idx="1"/>
          </p:nvPr>
        </p:nvSpPr>
        <p:spPr/>
        <p:txBody>
          <a:bodyPr/>
          <a:lstStyle/>
          <a:p>
            <a:pPr marL="0" indent="0">
              <a:buNone/>
            </a:pPr>
            <a:r>
              <a:rPr lang="en-GB" b="1" dirty="0"/>
              <a:t>Explore the similarities and differences between these quotations:</a:t>
            </a:r>
          </a:p>
          <a:p>
            <a:pPr marL="0" indent="0">
              <a:buNone/>
            </a:pPr>
            <a:endParaRPr lang="en-GB" b="1" dirty="0"/>
          </a:p>
          <a:p>
            <a:pPr marL="0" indent="0">
              <a:buNone/>
            </a:pPr>
            <a:r>
              <a:rPr lang="en-GB" dirty="0"/>
              <a:t>Macbeth (2.1): ‘I go, and it is done. The bell invites me. / Hear it not, Duncan, for it is a knell / That summons thee to heaven or to hell.’</a:t>
            </a:r>
          </a:p>
          <a:p>
            <a:pPr marL="0" indent="0">
              <a:buNone/>
            </a:pPr>
            <a:endParaRPr lang="en-GB" dirty="0"/>
          </a:p>
          <a:p>
            <a:pPr marL="0" indent="0">
              <a:buNone/>
            </a:pPr>
            <a:r>
              <a:rPr lang="en-GB" dirty="0"/>
              <a:t>Macbeth (3.1): ‘It is concluded. Banquo, thy soul’s flight, / If it find heaven, must find it out tonight.’</a:t>
            </a:r>
          </a:p>
        </p:txBody>
      </p:sp>
    </p:spTree>
    <p:extLst>
      <p:ext uri="{BB962C8B-B14F-4D97-AF65-F5344CB8AC3E}">
        <p14:creationId xmlns:p14="http://schemas.microsoft.com/office/powerpoint/2010/main" val="143098611"/>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B7238-8002-B1ED-9326-33384FEC8D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513C02-ED3D-2AA3-B9D7-D3A4D32C3629}"/>
              </a:ext>
            </a:extLst>
          </p:cNvPr>
          <p:cNvSpPr>
            <a:spLocks noGrp="1"/>
          </p:cNvSpPr>
          <p:nvPr>
            <p:ph type="title"/>
          </p:nvPr>
        </p:nvSpPr>
        <p:spPr/>
        <p:txBody>
          <a:bodyPr/>
          <a:lstStyle/>
          <a:p>
            <a:r>
              <a:rPr lang="en-GB" b="1" dirty="0"/>
              <a:t>Consolidation</a:t>
            </a:r>
          </a:p>
        </p:txBody>
      </p:sp>
      <p:sp>
        <p:nvSpPr>
          <p:cNvPr id="3" name="Content Placeholder 2">
            <a:extLst>
              <a:ext uri="{FF2B5EF4-FFF2-40B4-BE49-F238E27FC236}">
                <a16:creationId xmlns:a16="http://schemas.microsoft.com/office/drawing/2014/main" id="{6E3821D5-A467-D377-7E44-61631D655487}"/>
              </a:ext>
            </a:extLst>
          </p:cNvPr>
          <p:cNvSpPr>
            <a:spLocks noGrp="1"/>
          </p:cNvSpPr>
          <p:nvPr>
            <p:ph idx="1"/>
          </p:nvPr>
        </p:nvSpPr>
        <p:spPr/>
        <p:txBody>
          <a:bodyPr/>
          <a:lstStyle/>
          <a:p>
            <a:pPr marL="0" indent="0">
              <a:buNone/>
            </a:pPr>
            <a:r>
              <a:rPr lang="en-GB" dirty="0"/>
              <a:t>Students could consider:</a:t>
            </a:r>
          </a:p>
          <a:p>
            <a:pPr marL="0" indent="0">
              <a:buNone/>
            </a:pPr>
            <a:endParaRPr lang="en-GB" b="1" dirty="0"/>
          </a:p>
          <a:p>
            <a:pPr>
              <a:buFontTx/>
              <a:buChar char="-"/>
            </a:pPr>
            <a:r>
              <a:rPr lang="en-GB" dirty="0"/>
              <a:t>A sense of finality in both quotations, heightened by the use of rhyming couplets. </a:t>
            </a:r>
          </a:p>
          <a:p>
            <a:pPr>
              <a:buFontTx/>
              <a:buChar char="-"/>
            </a:pPr>
            <a:r>
              <a:rPr lang="en-GB" dirty="0"/>
              <a:t>The difference in killing a friend and committing regicide. </a:t>
            </a:r>
          </a:p>
          <a:p>
            <a:pPr>
              <a:buFontTx/>
              <a:buChar char="-"/>
            </a:pPr>
            <a:r>
              <a:rPr lang="en-GB" dirty="0"/>
              <a:t>Lady Macbeth’s (lack of) involvement. </a:t>
            </a:r>
          </a:p>
          <a:p>
            <a:pPr>
              <a:buFontTx/>
              <a:buChar char="-"/>
            </a:pPr>
            <a:r>
              <a:rPr lang="en-GB" dirty="0"/>
              <a:t>References to the afterlife. </a:t>
            </a:r>
          </a:p>
          <a:p>
            <a:pPr>
              <a:buFontTx/>
              <a:buChar char="-"/>
            </a:pPr>
            <a:r>
              <a:rPr lang="en-GB" dirty="0"/>
              <a:t>Macbeth’s role in the murder.</a:t>
            </a:r>
            <a:endParaRPr lang="en-GB" b="1" dirty="0"/>
          </a:p>
        </p:txBody>
      </p:sp>
    </p:spTree>
    <p:extLst>
      <p:ext uri="{BB962C8B-B14F-4D97-AF65-F5344CB8AC3E}">
        <p14:creationId xmlns:p14="http://schemas.microsoft.com/office/powerpoint/2010/main" val="2877300978"/>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3D6C3-C727-26F3-545F-7DDC12BD2C03}"/>
              </a:ext>
            </a:extLst>
          </p:cNvPr>
          <p:cNvSpPr>
            <a:spLocks noGrp="1"/>
          </p:cNvSpPr>
          <p:nvPr>
            <p:ph type="title"/>
          </p:nvPr>
        </p:nvSpPr>
        <p:spPr/>
        <p:txBody>
          <a:bodyPr/>
          <a:lstStyle/>
          <a:p>
            <a:r>
              <a:rPr lang="en-GB" dirty="0"/>
              <a:t>Act 3 Scene 2</a:t>
            </a:r>
          </a:p>
        </p:txBody>
      </p:sp>
      <p:sp>
        <p:nvSpPr>
          <p:cNvPr id="3" name="Content Placeholder 2">
            <a:extLst>
              <a:ext uri="{FF2B5EF4-FFF2-40B4-BE49-F238E27FC236}">
                <a16:creationId xmlns:a16="http://schemas.microsoft.com/office/drawing/2014/main" id="{860A2E60-4441-21A6-9AB6-F9C3CFDE7858}"/>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2714784657"/>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DCB16-7DAE-E226-1E34-0F13B0928779}"/>
              </a:ext>
            </a:extLst>
          </p:cNvPr>
          <p:cNvSpPr>
            <a:spLocks noGrp="1"/>
          </p:cNvSpPr>
          <p:nvPr>
            <p:ph type="title"/>
          </p:nvPr>
        </p:nvSpPr>
        <p:spPr/>
        <p:txBody>
          <a:bodyPr/>
          <a:lstStyle/>
          <a:p>
            <a:r>
              <a:rPr lang="en-GB" b="1" dirty="0"/>
              <a:t>Knowledge Retrieval</a:t>
            </a:r>
          </a:p>
        </p:txBody>
      </p:sp>
      <p:sp>
        <p:nvSpPr>
          <p:cNvPr id="3" name="Content Placeholder 2">
            <a:extLst>
              <a:ext uri="{FF2B5EF4-FFF2-40B4-BE49-F238E27FC236}">
                <a16:creationId xmlns:a16="http://schemas.microsoft.com/office/drawing/2014/main" id="{32665217-9768-5675-3B86-AD1474E2472C}"/>
              </a:ext>
            </a:extLst>
          </p:cNvPr>
          <p:cNvSpPr>
            <a:spLocks noGrp="1"/>
          </p:cNvSpPr>
          <p:nvPr>
            <p:ph idx="1"/>
          </p:nvPr>
        </p:nvSpPr>
        <p:spPr/>
        <p:txBody>
          <a:bodyPr>
            <a:normAutofit fontScale="92500"/>
          </a:bodyPr>
          <a:lstStyle/>
          <a:p>
            <a:pPr marL="0" indent="0">
              <a:buNone/>
            </a:pPr>
            <a:r>
              <a:rPr lang="en-GB" b="1" dirty="0"/>
              <a:t>Think-pair-share: How does Shakespeare present the couple’s relationship? </a:t>
            </a:r>
          </a:p>
          <a:p>
            <a:pPr marL="0" indent="0">
              <a:buNone/>
            </a:pPr>
            <a:r>
              <a:rPr lang="en-GB" dirty="0"/>
              <a:t>Students could consider how Shakespeare presents: </a:t>
            </a:r>
          </a:p>
          <a:p>
            <a:pPr>
              <a:buFontTx/>
              <a:buChar char="-"/>
            </a:pPr>
            <a:r>
              <a:rPr lang="en-GB" dirty="0"/>
              <a:t>The passionate nature of the relationship in Act One. </a:t>
            </a:r>
          </a:p>
          <a:p>
            <a:pPr>
              <a:buFontTx/>
              <a:buChar char="-"/>
            </a:pPr>
            <a:r>
              <a:rPr lang="en-GB" dirty="0"/>
              <a:t>Lady Macbeth’s concerns about her husband’s courage and masculinity. </a:t>
            </a:r>
          </a:p>
          <a:p>
            <a:pPr>
              <a:buFontTx/>
              <a:buChar char="-"/>
            </a:pPr>
            <a:r>
              <a:rPr lang="en-GB" dirty="0"/>
              <a:t>Lady Macbeth’s dominance and manipulation of her husband’s masculinity. </a:t>
            </a:r>
          </a:p>
          <a:p>
            <a:pPr>
              <a:buFontTx/>
              <a:buChar char="-"/>
            </a:pPr>
            <a:r>
              <a:rPr lang="en-GB" dirty="0"/>
              <a:t>Their differing responses to the murder. Explain that in Act Three Scene One, Shakespeare highlights how Macbeth isolates himself from his wife.</a:t>
            </a:r>
          </a:p>
        </p:txBody>
      </p:sp>
    </p:spTree>
    <p:extLst>
      <p:ext uri="{BB962C8B-B14F-4D97-AF65-F5344CB8AC3E}">
        <p14:creationId xmlns:p14="http://schemas.microsoft.com/office/powerpoint/2010/main" val="3485933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AAA58-959B-8F13-5FD3-3AC42AB9C6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1FB4D8-BD26-8FFC-A72E-CFA147EAACBA}"/>
              </a:ext>
            </a:extLst>
          </p:cNvPr>
          <p:cNvSpPr>
            <a:spLocks noGrp="1"/>
          </p:cNvSpPr>
          <p:nvPr>
            <p:ph type="title"/>
          </p:nvPr>
        </p:nvSpPr>
        <p:spPr>
          <a:xfrm>
            <a:off x="838200" y="365125"/>
            <a:ext cx="10515600" cy="911225"/>
          </a:xfrm>
        </p:spPr>
        <p:txBody>
          <a:bodyPr/>
          <a:lstStyle/>
          <a:p>
            <a:r>
              <a:rPr lang="en-GB" b="1" dirty="0"/>
              <a:t>New vocabulary: emotional anguish</a:t>
            </a:r>
          </a:p>
        </p:txBody>
      </p:sp>
      <p:graphicFrame>
        <p:nvGraphicFramePr>
          <p:cNvPr id="8" name="Table 7">
            <a:extLst>
              <a:ext uri="{FF2B5EF4-FFF2-40B4-BE49-F238E27FC236}">
                <a16:creationId xmlns:a16="http://schemas.microsoft.com/office/drawing/2014/main" id="{CEEF4333-1B34-55E1-57BA-183432B733B3}"/>
              </a:ext>
            </a:extLst>
          </p:cNvPr>
          <p:cNvGraphicFramePr>
            <a:graphicFrameLocks noGrp="1"/>
          </p:cNvGraphicFramePr>
          <p:nvPr>
            <p:extLst>
              <p:ext uri="{D42A27DB-BD31-4B8C-83A1-F6EECF244321}">
                <p14:modId xmlns:p14="http://schemas.microsoft.com/office/powerpoint/2010/main" val="3941386036"/>
              </p:ext>
            </p:extLst>
          </p:nvPr>
        </p:nvGraphicFramePr>
        <p:xfrm>
          <a:off x="838199" y="1276350"/>
          <a:ext cx="10515600" cy="5216526"/>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608263">
                <a:tc>
                  <a:txBody>
                    <a:bodyPr/>
                    <a:lstStyle/>
                    <a:p>
                      <a:r>
                        <a:rPr lang="en-GB" b="1" dirty="0">
                          <a:solidFill>
                            <a:schemeClr val="tx1"/>
                          </a:solidFill>
                        </a:rPr>
                        <a:t>Definition: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Use it in a sentence:</a:t>
                      </a:r>
                    </a:p>
                    <a:p>
                      <a:endParaRPr lang="en-GB" b="1" dirty="0">
                        <a:solidFill>
                          <a:schemeClr val="tx1"/>
                        </a:solidFill>
                      </a:endParaRPr>
                    </a:p>
                    <a:p>
                      <a:r>
                        <a:rPr lang="en-GB" b="0" dirty="0">
                          <a:solidFill>
                            <a:schemeClr val="tx1"/>
                          </a:solidFill>
                        </a:rPr>
                        <a:t>Macbeth’s soliloquy in Act One Scene Seven reveals his mental anguish about… </a:t>
                      </a:r>
                    </a:p>
                    <a:p>
                      <a:endParaRPr lang="en-GB" b="0" dirty="0">
                        <a:solidFill>
                          <a:schemeClr val="tx1"/>
                        </a:solidFill>
                      </a:endParaRPr>
                    </a:p>
                    <a:p>
                      <a:r>
                        <a:rPr lang="en-GB" b="0" dirty="0">
                          <a:solidFill>
                            <a:schemeClr val="tx1"/>
                          </a:solidFill>
                        </a:rPr>
                        <a:t>Shakespeare reveals Macbeth’s emotional anguish after the murder by…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tx1"/>
                          </a:solidFill>
                        </a:rPr>
                        <a:t>Related words:</a:t>
                      </a:r>
                      <a:endParaRPr lang="en-GB" dirty="0">
                        <a:solidFill>
                          <a:schemeClr val="tx1"/>
                        </a:solidFill>
                      </a:endParaRP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Opposite words: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23738431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681B81-457E-6DD4-6FC9-EE53679ED7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EE01E5-612F-39F0-025F-E855BA39E524}"/>
              </a:ext>
            </a:extLst>
          </p:cNvPr>
          <p:cNvSpPr>
            <a:spLocks noGrp="1"/>
          </p:cNvSpPr>
          <p:nvPr>
            <p:ph type="title"/>
          </p:nvPr>
        </p:nvSpPr>
        <p:spPr>
          <a:xfrm>
            <a:off x="838200" y="365125"/>
            <a:ext cx="10515600" cy="911225"/>
          </a:xfrm>
        </p:spPr>
        <p:txBody>
          <a:bodyPr/>
          <a:lstStyle/>
          <a:p>
            <a:r>
              <a:rPr lang="en-GB" b="1" dirty="0"/>
              <a:t>New vocabulary: tragic hero</a:t>
            </a:r>
          </a:p>
        </p:txBody>
      </p:sp>
      <p:graphicFrame>
        <p:nvGraphicFramePr>
          <p:cNvPr id="8" name="Table 7">
            <a:extLst>
              <a:ext uri="{FF2B5EF4-FFF2-40B4-BE49-F238E27FC236}">
                <a16:creationId xmlns:a16="http://schemas.microsoft.com/office/drawing/2014/main" id="{0F5B442E-BAC7-1B07-A80B-C888916166E7}"/>
              </a:ext>
            </a:extLst>
          </p:cNvPr>
          <p:cNvGraphicFramePr>
            <a:graphicFrameLocks noGrp="1"/>
          </p:cNvGraphicFramePr>
          <p:nvPr>
            <p:extLst>
              <p:ext uri="{D42A27DB-BD31-4B8C-83A1-F6EECF244321}">
                <p14:modId xmlns:p14="http://schemas.microsoft.com/office/powerpoint/2010/main" val="17317734"/>
              </p:ext>
            </p:extLst>
          </p:nvPr>
        </p:nvGraphicFramePr>
        <p:xfrm>
          <a:off x="838199" y="1276350"/>
          <a:ext cx="10515600" cy="5216526"/>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608263">
                <a:tc>
                  <a:txBody>
                    <a:bodyPr/>
                    <a:lstStyle/>
                    <a:p>
                      <a:r>
                        <a:rPr lang="en-GB" b="1" dirty="0">
                          <a:solidFill>
                            <a:schemeClr val="accent6"/>
                          </a:solidFill>
                        </a:rPr>
                        <a:t>Definition: </a:t>
                      </a:r>
                    </a:p>
                    <a:p>
                      <a:r>
                        <a:rPr lang="en-GB" b="0" dirty="0">
                          <a:solidFill>
                            <a:schemeClr val="accent6"/>
                          </a:solidFill>
                        </a:rPr>
                        <a:t>A noble character of high rank with a fatal flaw (</a:t>
                      </a:r>
                      <a:r>
                        <a:rPr lang="en-GB" b="0" i="1" dirty="0">
                          <a:solidFill>
                            <a:schemeClr val="accent6"/>
                          </a:solidFill>
                        </a:rPr>
                        <a:t>hamartia</a:t>
                      </a:r>
                      <a:r>
                        <a:rPr lang="en-GB" b="0" dirty="0">
                          <a:solidFill>
                            <a:schemeClr val="accent6"/>
                          </a:solidFill>
                        </a:rPr>
                        <a:t>), which leads directly to the character’s downfall. </a:t>
                      </a:r>
                    </a:p>
                    <a:p>
                      <a:endParaRPr lang="en-GB" b="0" i="1" dirty="0">
                        <a:solidFill>
                          <a:schemeClr val="accent6"/>
                        </a:solidFill>
                      </a:endParaRPr>
                    </a:p>
                    <a:p>
                      <a:r>
                        <a:rPr lang="en-GB" b="0" i="1" dirty="0">
                          <a:solidFill>
                            <a:schemeClr val="accent6"/>
                          </a:solidFill>
                        </a:rPr>
                        <a:t>Hamartia</a:t>
                      </a:r>
                      <a:r>
                        <a:rPr lang="en-GB" b="0" dirty="0">
                          <a:solidFill>
                            <a:schemeClr val="accent6"/>
                          </a:solidFill>
                        </a:rPr>
                        <a:t> is a concept from ancient Greek drama. The word means to go wrong, or miss the mark.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Characteristics: </a:t>
                      </a:r>
                      <a:endParaRPr lang="en-GB" b="0" dirty="0">
                        <a:solidFill>
                          <a:schemeClr val="accent6"/>
                        </a:solidFill>
                      </a:endParaRPr>
                    </a:p>
                    <a:p>
                      <a:pPr marL="285750" indent="-285750">
                        <a:buFontTx/>
                        <a:buChar char="-"/>
                      </a:pPr>
                      <a:r>
                        <a:rPr lang="en-GB" b="0" dirty="0">
                          <a:solidFill>
                            <a:schemeClr val="accent6"/>
                          </a:solidFill>
                        </a:rPr>
                        <a:t>Begins the story as noble, admirable, or with a high rank. </a:t>
                      </a:r>
                    </a:p>
                    <a:p>
                      <a:pPr marL="285750" indent="-285750">
                        <a:buFontTx/>
                        <a:buChar char="-"/>
                      </a:pPr>
                      <a:r>
                        <a:rPr lang="en-GB" b="0" dirty="0">
                          <a:solidFill>
                            <a:schemeClr val="accent6"/>
                          </a:solidFill>
                        </a:rPr>
                        <a:t>Has a fatal flaw (</a:t>
                      </a:r>
                      <a:r>
                        <a:rPr lang="en-GB" b="0" i="1" dirty="0">
                          <a:solidFill>
                            <a:schemeClr val="accent6"/>
                          </a:solidFill>
                        </a:rPr>
                        <a:t>hamartia</a:t>
                      </a:r>
                      <a:r>
                        <a:rPr lang="en-GB" b="0" dirty="0">
                          <a:solidFill>
                            <a:schemeClr val="accent6"/>
                          </a:solidFill>
                        </a:rPr>
                        <a:t>). For example, intense ambition or jealousy. This reflects the flawed nature of the human condition. </a:t>
                      </a:r>
                    </a:p>
                    <a:p>
                      <a:pPr marL="285750" indent="-285750">
                        <a:buFontTx/>
                        <a:buChar char="-"/>
                      </a:pPr>
                      <a:r>
                        <a:rPr lang="en-GB" b="0" dirty="0">
                          <a:solidFill>
                            <a:schemeClr val="accent6"/>
                          </a:solidFill>
                        </a:rPr>
                        <a:t>Makes a choice which leads to their downfall. </a:t>
                      </a:r>
                    </a:p>
                    <a:p>
                      <a:pPr marL="285750" indent="-285750">
                        <a:buFontTx/>
                        <a:buChar char="-"/>
                      </a:pPr>
                      <a:r>
                        <a:rPr lang="en-GB" b="0" dirty="0">
                          <a:solidFill>
                            <a:schemeClr val="accent6"/>
                          </a:solidFill>
                        </a:rPr>
                        <a:t>Evokes our sympathy as the character demonstrates heroism in the face of destruction.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accent6"/>
                          </a:solidFill>
                        </a:rPr>
                        <a:t>Examples (characters from Shakespeare’s tragedies):</a:t>
                      </a:r>
                      <a:r>
                        <a:rPr lang="en-GB" dirty="0">
                          <a:solidFill>
                            <a:schemeClr val="accent6"/>
                          </a:solidFill>
                        </a:rPr>
                        <a:t> </a:t>
                      </a:r>
                    </a:p>
                    <a:p>
                      <a:endParaRPr lang="en-GB" dirty="0">
                        <a:solidFill>
                          <a:schemeClr val="accent6"/>
                        </a:solidFill>
                      </a:endParaRPr>
                    </a:p>
                    <a:p>
                      <a:r>
                        <a:rPr lang="en-GB" dirty="0">
                          <a:solidFill>
                            <a:schemeClr val="accent6"/>
                          </a:solidFill>
                        </a:rPr>
                        <a:t>Macbeth </a:t>
                      </a:r>
                    </a:p>
                    <a:p>
                      <a:r>
                        <a:rPr lang="en-GB" dirty="0">
                          <a:solidFill>
                            <a:schemeClr val="accent6"/>
                          </a:solidFill>
                        </a:rPr>
                        <a:t>Othello </a:t>
                      </a:r>
                    </a:p>
                    <a:p>
                      <a:r>
                        <a:rPr lang="en-GB" dirty="0">
                          <a:solidFill>
                            <a:schemeClr val="accent6"/>
                          </a:solidFill>
                        </a:rPr>
                        <a:t>Romeo</a:t>
                      </a:r>
                      <a:endParaRPr lang="en-GB" b="0" dirty="0">
                        <a:solidFill>
                          <a:schemeClr val="accent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Non-examples (characters from Macbeth): </a:t>
                      </a:r>
                    </a:p>
                    <a:p>
                      <a:endParaRPr lang="en-GB" b="1" dirty="0">
                        <a:solidFill>
                          <a:schemeClr val="accent6"/>
                        </a:solidFill>
                      </a:endParaRPr>
                    </a:p>
                    <a:p>
                      <a:r>
                        <a:rPr lang="en-GB" dirty="0">
                          <a:solidFill>
                            <a:schemeClr val="accent6"/>
                          </a:solidFill>
                        </a:rPr>
                        <a:t>Duncan </a:t>
                      </a:r>
                    </a:p>
                    <a:p>
                      <a:r>
                        <a:rPr lang="en-GB" dirty="0">
                          <a:solidFill>
                            <a:schemeClr val="accent6"/>
                          </a:solidFill>
                        </a:rPr>
                        <a:t>The Witches </a:t>
                      </a:r>
                    </a:p>
                    <a:p>
                      <a:r>
                        <a:rPr lang="en-GB" dirty="0">
                          <a:solidFill>
                            <a:schemeClr val="accent6"/>
                          </a:solidFill>
                        </a:rPr>
                        <a:t>Lady Macbeth </a:t>
                      </a:r>
                      <a:endParaRPr lang="en-GB" b="0" dirty="0">
                        <a:solidFill>
                          <a:schemeClr val="accent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2835079148"/>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A3000-EAFA-B0CE-234F-9CD38DEE49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1B0104-BD10-3DA6-3281-E75B7DFFF8B5}"/>
              </a:ext>
            </a:extLst>
          </p:cNvPr>
          <p:cNvSpPr>
            <a:spLocks noGrp="1"/>
          </p:cNvSpPr>
          <p:nvPr>
            <p:ph type="title"/>
          </p:nvPr>
        </p:nvSpPr>
        <p:spPr>
          <a:xfrm>
            <a:off x="838200" y="365125"/>
            <a:ext cx="10515600" cy="911225"/>
          </a:xfrm>
        </p:spPr>
        <p:txBody>
          <a:bodyPr/>
          <a:lstStyle/>
          <a:p>
            <a:r>
              <a:rPr lang="en-GB" b="1" dirty="0"/>
              <a:t>New vocabulary: emotional anguish</a:t>
            </a:r>
          </a:p>
        </p:txBody>
      </p:sp>
      <p:graphicFrame>
        <p:nvGraphicFramePr>
          <p:cNvPr id="8" name="Table 7">
            <a:extLst>
              <a:ext uri="{FF2B5EF4-FFF2-40B4-BE49-F238E27FC236}">
                <a16:creationId xmlns:a16="http://schemas.microsoft.com/office/drawing/2014/main" id="{B901C7D7-EE12-EAC7-1B8C-14ECB0956FE7}"/>
              </a:ext>
            </a:extLst>
          </p:cNvPr>
          <p:cNvGraphicFramePr>
            <a:graphicFrameLocks noGrp="1"/>
          </p:cNvGraphicFramePr>
          <p:nvPr>
            <p:extLst>
              <p:ext uri="{D42A27DB-BD31-4B8C-83A1-F6EECF244321}">
                <p14:modId xmlns:p14="http://schemas.microsoft.com/office/powerpoint/2010/main" val="1008494123"/>
              </p:ext>
            </p:extLst>
          </p:nvPr>
        </p:nvGraphicFramePr>
        <p:xfrm>
          <a:off x="818147" y="1276351"/>
          <a:ext cx="10535652" cy="5098482"/>
        </p:xfrm>
        <a:graphic>
          <a:graphicData uri="http://schemas.openxmlformats.org/drawingml/2006/table">
            <a:tbl>
              <a:tblPr firstRow="1" bandRow="1">
                <a:tableStyleId>{5C22544A-7EE6-4342-B048-85BDC9FD1C3A}</a:tableStyleId>
              </a:tblPr>
              <a:tblGrid>
                <a:gridCol w="5277852">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538162">
                <a:tc>
                  <a:txBody>
                    <a:bodyPr/>
                    <a:lstStyle/>
                    <a:p>
                      <a:r>
                        <a:rPr lang="en-GB" b="1" dirty="0">
                          <a:solidFill>
                            <a:schemeClr val="accent6"/>
                          </a:solidFill>
                        </a:rPr>
                        <a:t>Definition: </a:t>
                      </a:r>
                    </a:p>
                    <a:p>
                      <a:r>
                        <a:rPr lang="en-GB" b="0" dirty="0">
                          <a:solidFill>
                            <a:schemeClr val="accent6"/>
                          </a:solidFill>
                        </a:rPr>
                        <a:t>Significant mental suffering and pain.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Use it in a sentence:</a:t>
                      </a:r>
                    </a:p>
                    <a:p>
                      <a:endParaRPr lang="en-GB" b="1" dirty="0">
                        <a:solidFill>
                          <a:schemeClr val="accent6"/>
                        </a:solidFill>
                      </a:endParaRPr>
                    </a:p>
                    <a:p>
                      <a:r>
                        <a:rPr lang="en-GB" b="0" dirty="0">
                          <a:solidFill>
                            <a:schemeClr val="accent6"/>
                          </a:solidFill>
                        </a:rPr>
                        <a:t>Macbeth’s soliloquy in Act One Scene Seven reveals his mental anguish about the possibility of killing his cousin, king, and guest. </a:t>
                      </a:r>
                    </a:p>
                    <a:p>
                      <a:endParaRPr lang="en-GB" b="0" dirty="0">
                        <a:solidFill>
                          <a:schemeClr val="accent6"/>
                        </a:solidFill>
                      </a:endParaRPr>
                    </a:p>
                    <a:p>
                      <a:r>
                        <a:rPr lang="en-GB" b="0" dirty="0">
                          <a:solidFill>
                            <a:schemeClr val="accent6"/>
                          </a:solidFill>
                        </a:rPr>
                        <a:t>Shakespeare reveals Macbeth’s emotional anguish after the murder by focussing on his belief that his hands will never be clean.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538162">
                <a:tc>
                  <a:txBody>
                    <a:bodyPr/>
                    <a:lstStyle/>
                    <a:p>
                      <a:r>
                        <a:rPr lang="en-GB" b="1" dirty="0">
                          <a:solidFill>
                            <a:schemeClr val="accent6"/>
                          </a:solidFill>
                        </a:rPr>
                        <a:t>Related words:</a:t>
                      </a:r>
                    </a:p>
                    <a:p>
                      <a:endParaRPr lang="en-GB" b="0" dirty="0">
                        <a:solidFill>
                          <a:schemeClr val="accent6"/>
                        </a:solidFill>
                      </a:endParaRPr>
                    </a:p>
                    <a:p>
                      <a:r>
                        <a:rPr lang="en-GB" b="0" dirty="0">
                          <a:solidFill>
                            <a:schemeClr val="accent6"/>
                          </a:solidFill>
                        </a:rPr>
                        <a:t>Turmoil</a:t>
                      </a:r>
                    </a:p>
                    <a:p>
                      <a:r>
                        <a:rPr lang="en-GB" b="0" dirty="0">
                          <a:solidFill>
                            <a:schemeClr val="accent6"/>
                          </a:solidFill>
                        </a:rPr>
                        <a:t>Torment</a:t>
                      </a:r>
                    </a:p>
                    <a:p>
                      <a:r>
                        <a:rPr lang="en-GB" b="0" dirty="0">
                          <a:solidFill>
                            <a:schemeClr val="accent6"/>
                          </a:solidFill>
                        </a:rPr>
                        <a:t>Distress</a:t>
                      </a:r>
                    </a:p>
                    <a:p>
                      <a:r>
                        <a:rPr lang="en-GB" b="0" dirty="0">
                          <a:solidFill>
                            <a:schemeClr val="accent6"/>
                          </a:solidFill>
                        </a:rPr>
                        <a:t>Despair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Opposite words:</a:t>
                      </a:r>
                    </a:p>
                    <a:p>
                      <a:endParaRPr lang="en-GB" b="1" dirty="0">
                        <a:solidFill>
                          <a:schemeClr val="accent6"/>
                        </a:solidFill>
                      </a:endParaRPr>
                    </a:p>
                    <a:p>
                      <a:r>
                        <a:rPr lang="en-GB" b="0" dirty="0">
                          <a:solidFill>
                            <a:schemeClr val="accent6"/>
                          </a:solidFill>
                        </a:rPr>
                        <a:t>Joy</a:t>
                      </a:r>
                    </a:p>
                    <a:p>
                      <a:r>
                        <a:rPr lang="en-GB" b="0" dirty="0">
                          <a:solidFill>
                            <a:schemeClr val="accent6"/>
                          </a:solidFill>
                        </a:rPr>
                        <a:t>Happiness</a:t>
                      </a:r>
                    </a:p>
                    <a:p>
                      <a:r>
                        <a:rPr lang="en-GB" b="0" dirty="0">
                          <a:solidFill>
                            <a:schemeClr val="accent6"/>
                          </a:solidFill>
                        </a:rPr>
                        <a:t>Exuberance</a:t>
                      </a:r>
                    </a:p>
                    <a:p>
                      <a:r>
                        <a:rPr lang="en-GB" b="0" dirty="0">
                          <a:solidFill>
                            <a:schemeClr val="accent6"/>
                          </a:solidFill>
                        </a:rPr>
                        <a:t>Delight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3242457114"/>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2351E0-E3B2-8C05-D554-2F85C4CA81C6}"/>
              </a:ext>
            </a:extLst>
          </p:cNvPr>
          <p:cNvSpPr>
            <a:spLocks noGrp="1"/>
          </p:cNvSpPr>
          <p:nvPr>
            <p:ph type="title"/>
          </p:nvPr>
        </p:nvSpPr>
        <p:spPr>
          <a:xfrm>
            <a:off x="212558" y="220747"/>
            <a:ext cx="10515600" cy="645528"/>
          </a:xfrm>
        </p:spPr>
        <p:txBody>
          <a:bodyPr>
            <a:normAutofit fontScale="90000"/>
          </a:bodyPr>
          <a:lstStyle/>
          <a:p>
            <a:r>
              <a:rPr lang="en-GB" b="1" dirty="0"/>
              <a:t>Reading the Scene</a:t>
            </a:r>
          </a:p>
        </p:txBody>
      </p:sp>
      <p:sp>
        <p:nvSpPr>
          <p:cNvPr id="3" name="Content Placeholder 2">
            <a:extLst>
              <a:ext uri="{FF2B5EF4-FFF2-40B4-BE49-F238E27FC236}">
                <a16:creationId xmlns:a16="http://schemas.microsoft.com/office/drawing/2014/main" id="{85E092A8-4711-7993-B1BC-4AF47863AF6C}"/>
              </a:ext>
            </a:extLst>
          </p:cNvPr>
          <p:cNvSpPr>
            <a:spLocks noGrp="1"/>
          </p:cNvSpPr>
          <p:nvPr>
            <p:ph idx="1"/>
          </p:nvPr>
        </p:nvSpPr>
        <p:spPr>
          <a:xfrm>
            <a:off x="212558" y="1042737"/>
            <a:ext cx="11610474" cy="5594516"/>
          </a:xfrm>
        </p:spPr>
        <p:txBody>
          <a:bodyPr>
            <a:normAutofit/>
          </a:bodyPr>
          <a:lstStyle/>
          <a:p>
            <a:pPr marL="0" indent="0">
              <a:buNone/>
            </a:pPr>
            <a:r>
              <a:rPr lang="en-GB" sz="2000" dirty="0"/>
              <a:t>This scene contrasts with two earlier ones: Act One Scene Five (Lady Macbeth’s soliloquy and Macbeth’s entrance), and Act Three Scene One (their entrance as King and Queen). In the first, Lady Macbeth is focused on achieving their joint ambition for the ‘golden round’ – even if this means manipulating her husband. When Macbeth enters, they express their devotion to each other: ‘great Glamis, worthy Cawdor’, and ‘my dearest love’. In Act Three Scene One, they enter together as King and Queen, accompanied by the sound of trumpets and attendants. </a:t>
            </a:r>
          </a:p>
          <a:p>
            <a:pPr marL="0" indent="0">
              <a:buNone/>
            </a:pPr>
            <a:r>
              <a:rPr lang="en-GB" sz="2000" dirty="0"/>
              <a:t>However, the relationship has changed significantly by the start of Act Three Scene Two. </a:t>
            </a:r>
          </a:p>
          <a:p>
            <a:pPr marL="0" indent="0">
              <a:buNone/>
            </a:pPr>
            <a:r>
              <a:rPr lang="en-GB" sz="2000" b="1" dirty="0"/>
              <a:t>As we read the scene, highlight examples of the fractured marriage.</a:t>
            </a:r>
            <a:r>
              <a:rPr lang="en-GB" sz="2000" dirty="0"/>
              <a:t> </a:t>
            </a:r>
          </a:p>
          <a:p>
            <a:pPr marL="0" indent="0">
              <a:buNone/>
            </a:pPr>
            <a:r>
              <a:rPr lang="en-GB" sz="2000" dirty="0"/>
              <a:t>Students might consider: </a:t>
            </a:r>
          </a:p>
          <a:p>
            <a:pPr>
              <a:buFontTx/>
              <a:buChar char="-"/>
            </a:pPr>
            <a:r>
              <a:rPr lang="en-GB" sz="2000" dirty="0"/>
              <a:t>Lady Macbeth’s use of the phrase ‘the king’ when she asks permission to speak to her husband. </a:t>
            </a:r>
          </a:p>
          <a:p>
            <a:pPr>
              <a:buFontTx/>
              <a:buChar char="-"/>
            </a:pPr>
            <a:r>
              <a:rPr lang="en-GB" sz="2000" dirty="0"/>
              <a:t>The lack of affection between the couple when Macbeth enters. </a:t>
            </a:r>
          </a:p>
          <a:p>
            <a:pPr>
              <a:buFontTx/>
              <a:buChar char="-"/>
            </a:pPr>
            <a:r>
              <a:rPr lang="en-GB" sz="2000" dirty="0"/>
              <a:t>Lady Macbeth’s question: ‘why do you keep alone?’. </a:t>
            </a:r>
          </a:p>
          <a:p>
            <a:pPr>
              <a:buFontTx/>
              <a:buChar char="-"/>
            </a:pPr>
            <a:r>
              <a:rPr lang="en-GB" sz="2000" dirty="0"/>
              <a:t>The shift from ‘dearest partner in greatness’ to ‘dear wife’. </a:t>
            </a:r>
          </a:p>
          <a:p>
            <a:pPr>
              <a:buFontTx/>
              <a:buChar char="-"/>
            </a:pPr>
            <a:r>
              <a:rPr lang="en-GB" sz="2000" dirty="0"/>
              <a:t>Secrets: Lady Macbeth withholds her anxiety and Macbeth withholds his plan to murder Banquo.</a:t>
            </a:r>
          </a:p>
        </p:txBody>
      </p:sp>
    </p:spTree>
    <p:extLst>
      <p:ext uri="{BB962C8B-B14F-4D97-AF65-F5344CB8AC3E}">
        <p14:creationId xmlns:p14="http://schemas.microsoft.com/office/powerpoint/2010/main" val="3640549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A8AE3D-D34B-C43A-0496-CD3B2D7CF6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4DDBE8-F07B-469D-52FC-9FC3E47722A7}"/>
              </a:ext>
            </a:extLst>
          </p:cNvPr>
          <p:cNvSpPr>
            <a:spLocks noGrp="1"/>
          </p:cNvSpPr>
          <p:nvPr>
            <p:ph type="title"/>
          </p:nvPr>
        </p:nvSpPr>
        <p:spPr>
          <a:xfrm>
            <a:off x="161924" y="184150"/>
            <a:ext cx="9324975" cy="720725"/>
          </a:xfrm>
        </p:spPr>
        <p:txBody>
          <a:bodyPr>
            <a:normAutofit/>
          </a:bodyPr>
          <a:lstStyle/>
          <a:p>
            <a:r>
              <a:rPr lang="en-GB" b="1" dirty="0"/>
              <a:t>Oracy: Triplet discussion</a:t>
            </a:r>
          </a:p>
        </p:txBody>
      </p:sp>
      <p:graphicFrame>
        <p:nvGraphicFramePr>
          <p:cNvPr id="7" name="Table 6">
            <a:extLst>
              <a:ext uri="{FF2B5EF4-FFF2-40B4-BE49-F238E27FC236}">
                <a16:creationId xmlns:a16="http://schemas.microsoft.com/office/drawing/2014/main" id="{FD1E0737-952E-6F6C-C048-F1742A315D87}"/>
              </a:ext>
            </a:extLst>
          </p:cNvPr>
          <p:cNvGraphicFramePr>
            <a:graphicFrameLocks noGrp="1"/>
          </p:cNvGraphicFramePr>
          <p:nvPr>
            <p:extLst>
              <p:ext uri="{D42A27DB-BD31-4B8C-83A1-F6EECF244321}">
                <p14:modId xmlns:p14="http://schemas.microsoft.com/office/powerpoint/2010/main" val="2715933255"/>
              </p:ext>
            </p:extLst>
          </p:nvPr>
        </p:nvGraphicFramePr>
        <p:xfrm>
          <a:off x="260349" y="904876"/>
          <a:ext cx="11598276" cy="5768974"/>
        </p:xfrm>
        <a:graphic>
          <a:graphicData uri="http://schemas.openxmlformats.org/drawingml/2006/table">
            <a:tbl>
              <a:tblPr firstRow="1" bandRow="1">
                <a:tableStyleId>{5C22544A-7EE6-4342-B048-85BDC9FD1C3A}</a:tableStyleId>
              </a:tblPr>
              <a:tblGrid>
                <a:gridCol w="5799138">
                  <a:extLst>
                    <a:ext uri="{9D8B030D-6E8A-4147-A177-3AD203B41FA5}">
                      <a16:colId xmlns:a16="http://schemas.microsoft.com/office/drawing/2014/main" val="1736133276"/>
                    </a:ext>
                  </a:extLst>
                </a:gridCol>
                <a:gridCol w="5799138">
                  <a:extLst>
                    <a:ext uri="{9D8B030D-6E8A-4147-A177-3AD203B41FA5}">
                      <a16:colId xmlns:a16="http://schemas.microsoft.com/office/drawing/2014/main" val="242576912"/>
                    </a:ext>
                  </a:extLst>
                </a:gridCol>
              </a:tblGrid>
              <a:tr h="2884487">
                <a:tc>
                  <a:txBody>
                    <a:bodyPr/>
                    <a:lstStyle/>
                    <a:p>
                      <a:pPr marL="0" indent="0">
                        <a:buNone/>
                      </a:pPr>
                      <a:r>
                        <a:rPr lang="en-GB" dirty="0">
                          <a:solidFill>
                            <a:schemeClr val="tx1"/>
                          </a:solidFill>
                        </a:rPr>
                        <a:t>‘Shakespeare now presents Lady Macbeth as being less powerful than her husband.’ How far do you agree? </a:t>
                      </a:r>
                      <a:endParaRPr lang="en-GB" sz="20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A: Respond to the question. </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It is clear that Lady Macbeth is now less powerful because…</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reason for my answer is…</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8333442"/>
                  </a:ext>
                </a:extLst>
              </a:tr>
              <a:tr h="28844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B: Provide evidence or examples to support Student A. </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Evidence of your ideas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example 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b="1" dirty="0">
                          <a:solidFill>
                            <a:schemeClr val="tx1"/>
                          </a:solidFill>
                        </a:rPr>
                        <a:t>Student C: Summarise the discussion. </a:t>
                      </a:r>
                    </a:p>
                    <a:p>
                      <a:pPr marL="342900" indent="-342900">
                        <a:buFontTx/>
                        <a:buChar char="-"/>
                      </a:pPr>
                      <a:r>
                        <a:rPr lang="en-GB" sz="2000" b="0" dirty="0">
                          <a:solidFill>
                            <a:schemeClr val="tx1"/>
                          </a:solidFill>
                        </a:rPr>
                        <a:t>Ultimately, Lady Macbeth’s power is now diminished because…</a:t>
                      </a:r>
                    </a:p>
                    <a:p>
                      <a:pPr marL="342900" indent="-342900">
                        <a:buFontTx/>
                        <a:buChar char="-"/>
                      </a:pPr>
                      <a:r>
                        <a:rPr lang="en-GB" sz="2000" b="0" dirty="0">
                          <a:solidFill>
                            <a:schemeClr val="tx1"/>
                          </a:solidFill>
                        </a:rPr>
                        <a:t>Our evidence 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3497767"/>
                  </a:ext>
                </a:extLst>
              </a:tr>
            </a:tbl>
          </a:graphicData>
        </a:graphic>
      </p:graphicFrame>
    </p:spTree>
    <p:extLst>
      <p:ext uri="{BB962C8B-B14F-4D97-AF65-F5344CB8AC3E}">
        <p14:creationId xmlns:p14="http://schemas.microsoft.com/office/powerpoint/2010/main" val="2620505540"/>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D94FB-727F-2138-83AB-A624ECE374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397D86-AE98-5ECE-E979-3C3D293390CF}"/>
              </a:ext>
            </a:extLst>
          </p:cNvPr>
          <p:cNvSpPr>
            <a:spLocks noGrp="1"/>
          </p:cNvSpPr>
          <p:nvPr>
            <p:ph type="title"/>
          </p:nvPr>
        </p:nvSpPr>
        <p:spPr>
          <a:xfrm>
            <a:off x="161925" y="184150"/>
            <a:ext cx="5467350" cy="720725"/>
          </a:xfrm>
        </p:spPr>
        <p:txBody>
          <a:bodyPr/>
          <a:lstStyle/>
          <a:p>
            <a:r>
              <a:rPr lang="en-GB" b="1" dirty="0"/>
              <a:t>Triplet discussion</a:t>
            </a:r>
          </a:p>
        </p:txBody>
      </p:sp>
      <p:sp>
        <p:nvSpPr>
          <p:cNvPr id="4" name="TextBox 3">
            <a:extLst>
              <a:ext uri="{FF2B5EF4-FFF2-40B4-BE49-F238E27FC236}">
                <a16:creationId xmlns:a16="http://schemas.microsoft.com/office/drawing/2014/main" id="{5A50C18F-3316-9587-747D-1EA3C0E661E5}"/>
              </a:ext>
            </a:extLst>
          </p:cNvPr>
          <p:cNvSpPr txBox="1"/>
          <p:nvPr/>
        </p:nvSpPr>
        <p:spPr>
          <a:xfrm>
            <a:off x="259556" y="904875"/>
            <a:ext cx="5836444" cy="5016758"/>
          </a:xfrm>
          <a:prstGeom prst="rect">
            <a:avLst/>
          </a:prstGeom>
          <a:noFill/>
        </p:spPr>
        <p:txBody>
          <a:bodyPr wrap="square">
            <a:spAutoFit/>
          </a:bodyPr>
          <a:lstStyle/>
          <a:p>
            <a:r>
              <a:rPr lang="en-GB" sz="2000" b="1" dirty="0"/>
              <a:t>Model answer: </a:t>
            </a:r>
          </a:p>
          <a:p>
            <a:endParaRPr lang="en-GB" sz="2000" b="1" dirty="0"/>
          </a:p>
          <a:p>
            <a:r>
              <a:rPr lang="en-GB" sz="2000" dirty="0"/>
              <a:t>In this scene, Shakespeare clearly presents Lady Macbeth’s loss of determination: she now lives in ‘doubtful joy’, uncertain of her future, she gains no pleasure from being Queen. Her loss of confidence is accompanied by her failure to control Macbeth, even when she employs the manipulative methods that worked so effectively in Act One. Macbeth now ignores her imperatives (‘sleek’, ‘be’), and he actively withholds information about the planned killing of Banquo. Shakespeare also uses names to indicate a clear shift in the power dynamic. Lady Macbeth is no longer her husband’s ‘dearest partner of greatness’, but is now reduced to his ‘dearest chuck’. </a:t>
            </a:r>
          </a:p>
        </p:txBody>
      </p:sp>
      <p:sp>
        <p:nvSpPr>
          <p:cNvPr id="5" name="Rectangle 4">
            <a:extLst>
              <a:ext uri="{FF2B5EF4-FFF2-40B4-BE49-F238E27FC236}">
                <a16:creationId xmlns:a16="http://schemas.microsoft.com/office/drawing/2014/main" id="{C176FC31-BFC7-D29D-4BDC-00F11BED909A}"/>
              </a:ext>
            </a:extLst>
          </p:cNvPr>
          <p:cNvSpPr/>
          <p:nvPr/>
        </p:nvSpPr>
        <p:spPr>
          <a:xfrm>
            <a:off x="6515100" y="304800"/>
            <a:ext cx="5467350" cy="63690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dirty="0"/>
              <a:t>Summarise the model answer in three bullet points:</a:t>
            </a:r>
          </a:p>
          <a:p>
            <a:endParaRPr lang="en-GB" dirty="0"/>
          </a:p>
          <a:p>
            <a:endParaRPr lang="en-GB" dirty="0"/>
          </a:p>
          <a:p>
            <a:r>
              <a:rPr lang="en-GB" dirty="0"/>
              <a:t>1.</a:t>
            </a:r>
          </a:p>
          <a:p>
            <a:endParaRPr lang="en-GB" dirty="0"/>
          </a:p>
          <a:p>
            <a:endParaRPr lang="en-GB" dirty="0"/>
          </a:p>
          <a:p>
            <a:r>
              <a:rPr lang="en-GB" dirty="0"/>
              <a:t>2.</a:t>
            </a:r>
          </a:p>
          <a:p>
            <a:endParaRPr lang="en-GB" dirty="0"/>
          </a:p>
          <a:p>
            <a:endParaRPr lang="en-GB" dirty="0"/>
          </a:p>
          <a:p>
            <a:r>
              <a:rPr lang="en-GB" dirty="0"/>
              <a:t>3.</a:t>
            </a:r>
          </a:p>
          <a:p>
            <a:endParaRPr lang="en-GB" dirty="0"/>
          </a:p>
          <a:p>
            <a:endParaRPr lang="en-GB" dirty="0"/>
          </a:p>
          <a:p>
            <a:r>
              <a:rPr lang="en-GB" dirty="0"/>
              <a:t>New vocabulary:</a:t>
            </a:r>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3487931176"/>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1CE0F-515D-46B6-7E58-12C031C2711F}"/>
              </a:ext>
            </a:extLst>
          </p:cNvPr>
          <p:cNvSpPr>
            <a:spLocks noGrp="1"/>
          </p:cNvSpPr>
          <p:nvPr>
            <p:ph type="title"/>
          </p:nvPr>
        </p:nvSpPr>
        <p:spPr/>
        <p:txBody>
          <a:bodyPr>
            <a:normAutofit/>
          </a:bodyPr>
          <a:lstStyle/>
          <a:p>
            <a:r>
              <a:rPr lang="en-GB" b="1" dirty="0"/>
              <a:t>S-T-R-E-T-C-H: read, reduce, rehearse, remember </a:t>
            </a:r>
            <a:r>
              <a:rPr lang="en-GB" sz="1600" b="1" dirty="0"/>
              <a:t>(See Macbeth Teaching and Learning Video 3)</a:t>
            </a:r>
            <a:endParaRPr lang="en-GB" b="1" dirty="0"/>
          </a:p>
        </p:txBody>
      </p:sp>
      <p:sp>
        <p:nvSpPr>
          <p:cNvPr id="3" name="Content Placeholder 2">
            <a:extLst>
              <a:ext uri="{FF2B5EF4-FFF2-40B4-BE49-F238E27FC236}">
                <a16:creationId xmlns:a16="http://schemas.microsoft.com/office/drawing/2014/main" id="{167FA070-8E9E-DDCD-32E0-F32D825DC024}"/>
              </a:ext>
            </a:extLst>
          </p:cNvPr>
          <p:cNvSpPr>
            <a:spLocks noGrp="1"/>
          </p:cNvSpPr>
          <p:nvPr>
            <p:ph idx="1"/>
          </p:nvPr>
        </p:nvSpPr>
        <p:spPr/>
        <p:txBody>
          <a:bodyPr/>
          <a:lstStyle/>
          <a:p>
            <a:pPr marL="0" indent="0">
              <a:buNone/>
            </a:pPr>
            <a:r>
              <a:rPr lang="en-GB" dirty="0"/>
              <a:t>The contrast Shakespeare creates between Macbeth and Lady Macbeth’s emotional states introduces dissonance – a discordant or unresolved clash between elements. In this scene, the dissonance is multifaceted: between the Macbeths’ public faces and private torment (‘make our faces vizards to our hearts’); between their achieved goal and their profound lack of happiness and security (‘doubtful joy’); and between Macbeth’s kingly title and his ‘fruitless,’ barren state. This tension is the engine of the scene’s psychological drama.</a:t>
            </a:r>
          </a:p>
        </p:txBody>
      </p:sp>
    </p:spTree>
    <p:extLst>
      <p:ext uri="{BB962C8B-B14F-4D97-AF65-F5344CB8AC3E}">
        <p14:creationId xmlns:p14="http://schemas.microsoft.com/office/powerpoint/2010/main" val="1053365304"/>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4F16D-3551-24FE-1043-E2083F47258C}"/>
              </a:ext>
            </a:extLst>
          </p:cNvPr>
          <p:cNvSpPr>
            <a:spLocks noGrp="1"/>
          </p:cNvSpPr>
          <p:nvPr>
            <p:ph type="title"/>
          </p:nvPr>
        </p:nvSpPr>
        <p:spPr/>
        <p:txBody>
          <a:bodyPr/>
          <a:lstStyle/>
          <a:p>
            <a:r>
              <a:rPr lang="en-GB" b="1" dirty="0"/>
              <a:t>Consolidation</a:t>
            </a:r>
          </a:p>
        </p:txBody>
      </p:sp>
      <p:sp>
        <p:nvSpPr>
          <p:cNvPr id="3" name="Content Placeholder 2">
            <a:extLst>
              <a:ext uri="{FF2B5EF4-FFF2-40B4-BE49-F238E27FC236}">
                <a16:creationId xmlns:a16="http://schemas.microsoft.com/office/drawing/2014/main" id="{7AEE5596-0E57-ECE2-9236-DF6B349EAAFA}"/>
              </a:ext>
            </a:extLst>
          </p:cNvPr>
          <p:cNvSpPr>
            <a:spLocks noGrp="1"/>
          </p:cNvSpPr>
          <p:nvPr>
            <p:ph idx="1"/>
          </p:nvPr>
        </p:nvSpPr>
        <p:spPr>
          <a:xfrm>
            <a:off x="838200" y="1491916"/>
            <a:ext cx="10515600" cy="5000959"/>
          </a:xfrm>
        </p:spPr>
        <p:txBody>
          <a:bodyPr>
            <a:normAutofit lnSpcReduction="10000"/>
          </a:bodyPr>
          <a:lstStyle/>
          <a:p>
            <a:pPr marL="0" indent="0">
              <a:buNone/>
            </a:pPr>
            <a:r>
              <a:rPr lang="en-GB" dirty="0"/>
              <a:t>Revisit the play’s key concept: Shakespeare explores how unchecked ambition acts as a corrupting force, eroding a person’s morality and sanity. </a:t>
            </a:r>
          </a:p>
          <a:p>
            <a:pPr marL="0" indent="0">
              <a:buNone/>
            </a:pPr>
            <a:r>
              <a:rPr lang="en-GB" b="1" dirty="0"/>
              <a:t>Explore how the start of Act Three provides evidence to support this idea.</a:t>
            </a:r>
            <a:r>
              <a:rPr lang="en-GB" dirty="0"/>
              <a:t> </a:t>
            </a:r>
          </a:p>
          <a:p>
            <a:pPr marL="0" indent="0">
              <a:buNone/>
            </a:pPr>
            <a:r>
              <a:rPr lang="en-GB" dirty="0"/>
              <a:t>Students could consider how Shakespeare presents: </a:t>
            </a:r>
          </a:p>
          <a:p>
            <a:pPr>
              <a:buFontTx/>
              <a:buChar char="-"/>
            </a:pPr>
            <a:r>
              <a:rPr lang="en-GB" dirty="0"/>
              <a:t>Macbeth’s mental anguish. </a:t>
            </a:r>
          </a:p>
          <a:p>
            <a:pPr>
              <a:buFontTx/>
              <a:buChar char="-"/>
            </a:pPr>
            <a:r>
              <a:rPr lang="en-GB" dirty="0"/>
              <a:t>The fracturing of Macbeth and Lady Macbeth’s relationship.</a:t>
            </a:r>
          </a:p>
          <a:p>
            <a:pPr>
              <a:buFontTx/>
              <a:buChar char="-"/>
            </a:pPr>
            <a:r>
              <a:rPr lang="en-GB" dirty="0"/>
              <a:t> Macbeth’s descent into tyranny. </a:t>
            </a:r>
          </a:p>
          <a:p>
            <a:pPr>
              <a:buFontTx/>
              <a:buChar char="-"/>
            </a:pPr>
            <a:r>
              <a:rPr lang="en-GB" dirty="0"/>
              <a:t>Macbeth’s plan to murder Banquo, representing the spread of violence and chaos.</a:t>
            </a:r>
          </a:p>
        </p:txBody>
      </p:sp>
    </p:spTree>
    <p:extLst>
      <p:ext uri="{BB962C8B-B14F-4D97-AF65-F5344CB8AC3E}">
        <p14:creationId xmlns:p14="http://schemas.microsoft.com/office/powerpoint/2010/main" val="2646423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A87D0-0846-2894-3849-184CBBEFA5D1}"/>
              </a:ext>
            </a:extLst>
          </p:cNvPr>
          <p:cNvSpPr>
            <a:spLocks noGrp="1"/>
          </p:cNvSpPr>
          <p:nvPr>
            <p:ph type="title"/>
          </p:nvPr>
        </p:nvSpPr>
        <p:spPr/>
        <p:txBody>
          <a:bodyPr/>
          <a:lstStyle/>
          <a:p>
            <a:r>
              <a:rPr lang="en-GB" dirty="0"/>
              <a:t>Act 3 Scene 3</a:t>
            </a:r>
          </a:p>
        </p:txBody>
      </p:sp>
      <p:sp>
        <p:nvSpPr>
          <p:cNvPr id="3" name="Content Placeholder 2">
            <a:extLst>
              <a:ext uri="{FF2B5EF4-FFF2-40B4-BE49-F238E27FC236}">
                <a16:creationId xmlns:a16="http://schemas.microsoft.com/office/drawing/2014/main" id="{B6A86709-0241-9320-ADD5-CFA6457D8113}"/>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3356349004"/>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67939-9D99-8E48-E702-166B03DA5AA7}"/>
              </a:ext>
            </a:extLst>
          </p:cNvPr>
          <p:cNvSpPr>
            <a:spLocks noGrp="1"/>
          </p:cNvSpPr>
          <p:nvPr>
            <p:ph type="title"/>
          </p:nvPr>
        </p:nvSpPr>
        <p:spPr/>
        <p:txBody>
          <a:bodyPr/>
          <a:lstStyle/>
          <a:p>
            <a:r>
              <a:rPr lang="en-GB" b="1" dirty="0"/>
              <a:t>Knowledge Retrieval</a:t>
            </a:r>
          </a:p>
        </p:txBody>
      </p:sp>
      <p:sp>
        <p:nvSpPr>
          <p:cNvPr id="3" name="Content Placeholder 2">
            <a:extLst>
              <a:ext uri="{FF2B5EF4-FFF2-40B4-BE49-F238E27FC236}">
                <a16:creationId xmlns:a16="http://schemas.microsoft.com/office/drawing/2014/main" id="{4B3E597E-FD7B-1C4B-26BA-BDF9B5DA50B5}"/>
              </a:ext>
            </a:extLst>
          </p:cNvPr>
          <p:cNvSpPr>
            <a:spLocks noGrp="1"/>
          </p:cNvSpPr>
          <p:nvPr>
            <p:ph idx="1"/>
          </p:nvPr>
        </p:nvSpPr>
        <p:spPr/>
        <p:txBody>
          <a:bodyPr>
            <a:normAutofit lnSpcReduction="10000"/>
          </a:bodyPr>
          <a:lstStyle/>
          <a:p>
            <a:pPr marL="0" indent="0">
              <a:buNone/>
            </a:pPr>
            <a:r>
              <a:rPr lang="en-GB" b="1" dirty="0"/>
              <a:t>Think-pair-share: what do you remember about the offstage deaths of key characters so far? </a:t>
            </a:r>
          </a:p>
          <a:p>
            <a:pPr>
              <a:buFontTx/>
              <a:buChar char="-"/>
            </a:pPr>
            <a:r>
              <a:rPr lang="en-GB" b="1" dirty="0" err="1"/>
              <a:t>Macdonwald</a:t>
            </a:r>
            <a:endParaRPr lang="en-GB" b="1" dirty="0"/>
          </a:p>
          <a:p>
            <a:pPr>
              <a:buFontTx/>
              <a:buChar char="-"/>
            </a:pPr>
            <a:r>
              <a:rPr lang="en-GB" b="1" dirty="0"/>
              <a:t>Thane of Cawdor</a:t>
            </a:r>
          </a:p>
          <a:p>
            <a:pPr>
              <a:buFontTx/>
              <a:buChar char="-"/>
            </a:pPr>
            <a:r>
              <a:rPr lang="en-GB" b="1" dirty="0"/>
              <a:t>Duncan</a:t>
            </a:r>
          </a:p>
          <a:p>
            <a:pPr marL="0" indent="0">
              <a:buNone/>
            </a:pPr>
            <a:r>
              <a:rPr lang="en-GB" dirty="0"/>
              <a:t>In contrast to these earlier deaths, Shakespeare places Banquo’s murder on stage – he is killed by hired assassins, not Macbeth. By staging Banquo’s murder, Shakespeare draws our attention to Macbeth’s growing desperation as he uses violence to cling on to power.</a:t>
            </a:r>
          </a:p>
        </p:txBody>
      </p:sp>
    </p:spTree>
    <p:extLst>
      <p:ext uri="{BB962C8B-B14F-4D97-AF65-F5344CB8AC3E}">
        <p14:creationId xmlns:p14="http://schemas.microsoft.com/office/powerpoint/2010/main" val="1631336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F13187-DE7A-9963-B12F-583098519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E94C65-363D-CAF5-25E8-A1F71BBF7CE9}"/>
              </a:ext>
            </a:extLst>
          </p:cNvPr>
          <p:cNvSpPr>
            <a:spLocks noGrp="1"/>
          </p:cNvSpPr>
          <p:nvPr>
            <p:ph type="title"/>
          </p:nvPr>
        </p:nvSpPr>
        <p:spPr>
          <a:xfrm>
            <a:off x="838200" y="365125"/>
            <a:ext cx="10515600" cy="911225"/>
          </a:xfrm>
        </p:spPr>
        <p:txBody>
          <a:bodyPr/>
          <a:lstStyle/>
          <a:p>
            <a:r>
              <a:rPr lang="en-GB" b="1" dirty="0"/>
              <a:t>New vocabulary: unscrupulous</a:t>
            </a:r>
          </a:p>
        </p:txBody>
      </p:sp>
      <p:graphicFrame>
        <p:nvGraphicFramePr>
          <p:cNvPr id="8" name="Table 7">
            <a:extLst>
              <a:ext uri="{FF2B5EF4-FFF2-40B4-BE49-F238E27FC236}">
                <a16:creationId xmlns:a16="http://schemas.microsoft.com/office/drawing/2014/main" id="{4878D5AB-9BB5-7819-0EAE-273C609ACC86}"/>
              </a:ext>
            </a:extLst>
          </p:cNvPr>
          <p:cNvGraphicFramePr>
            <a:graphicFrameLocks noGrp="1"/>
          </p:cNvGraphicFramePr>
          <p:nvPr>
            <p:extLst>
              <p:ext uri="{D42A27DB-BD31-4B8C-83A1-F6EECF244321}">
                <p14:modId xmlns:p14="http://schemas.microsoft.com/office/powerpoint/2010/main" val="473349644"/>
              </p:ext>
            </p:extLst>
          </p:nvPr>
        </p:nvGraphicFramePr>
        <p:xfrm>
          <a:off x="838199" y="1276350"/>
          <a:ext cx="10515600" cy="5216526"/>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608263">
                <a:tc>
                  <a:txBody>
                    <a:bodyPr/>
                    <a:lstStyle/>
                    <a:p>
                      <a:r>
                        <a:rPr lang="en-GB" b="1" dirty="0">
                          <a:solidFill>
                            <a:schemeClr val="tx1"/>
                          </a:solidFill>
                        </a:rPr>
                        <a:t>Definition: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Morphology:</a:t>
                      </a:r>
                      <a:endParaRPr lang="en-GB" b="0" dirty="0">
                        <a:solidFill>
                          <a:schemeClr val="tx1"/>
                        </a:solidFill>
                      </a:endParaRPr>
                    </a:p>
                    <a:p>
                      <a:endParaRPr lang="en-GB" b="0" dirty="0">
                        <a:solidFill>
                          <a:schemeClr val="tx1"/>
                        </a:solidFill>
                      </a:endParaRPr>
                    </a:p>
                    <a:p>
                      <a:r>
                        <a:rPr lang="en-GB" b="0" dirty="0">
                          <a:solidFill>
                            <a:schemeClr val="tx1"/>
                          </a:solidFill>
                        </a:rPr>
                        <a:t>Prefix: un = not</a:t>
                      </a:r>
                    </a:p>
                    <a:p>
                      <a:endParaRPr lang="en-GB" b="0" dirty="0">
                        <a:solidFill>
                          <a:schemeClr val="tx1"/>
                        </a:solidFill>
                      </a:endParaRPr>
                    </a:p>
                    <a:p>
                      <a:r>
                        <a:rPr lang="en-GB" b="0" dirty="0">
                          <a:solidFill>
                            <a:schemeClr val="tx1"/>
                          </a:solidFill>
                        </a:rPr>
                        <a:t>Root: scrupulous = small stone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tx1"/>
                          </a:solidFill>
                        </a:rPr>
                        <a:t>Examples:</a:t>
                      </a:r>
                      <a:endParaRPr lang="en-GB" dirty="0">
                        <a:solidFill>
                          <a:schemeClr val="tx1"/>
                        </a:solidFill>
                      </a:endParaRP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Non-examples: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4048375061"/>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BCA3A-93D5-766D-0CB9-4BEEA4F6C0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5CAD25-82D5-62E1-313E-0CB83D909930}"/>
              </a:ext>
            </a:extLst>
          </p:cNvPr>
          <p:cNvSpPr>
            <a:spLocks noGrp="1"/>
          </p:cNvSpPr>
          <p:nvPr>
            <p:ph type="title"/>
          </p:nvPr>
        </p:nvSpPr>
        <p:spPr>
          <a:xfrm>
            <a:off x="838200" y="365125"/>
            <a:ext cx="10515600" cy="911225"/>
          </a:xfrm>
        </p:spPr>
        <p:txBody>
          <a:bodyPr/>
          <a:lstStyle/>
          <a:p>
            <a:r>
              <a:rPr lang="en-GB" b="1" dirty="0"/>
              <a:t>New vocabulary: emotional anguish</a:t>
            </a:r>
          </a:p>
        </p:txBody>
      </p:sp>
      <p:graphicFrame>
        <p:nvGraphicFramePr>
          <p:cNvPr id="8" name="Table 7">
            <a:extLst>
              <a:ext uri="{FF2B5EF4-FFF2-40B4-BE49-F238E27FC236}">
                <a16:creationId xmlns:a16="http://schemas.microsoft.com/office/drawing/2014/main" id="{4701735F-BEA1-4405-F15F-77A9AAD77C98}"/>
              </a:ext>
            </a:extLst>
          </p:cNvPr>
          <p:cNvGraphicFramePr>
            <a:graphicFrameLocks noGrp="1"/>
          </p:cNvGraphicFramePr>
          <p:nvPr>
            <p:extLst>
              <p:ext uri="{D42A27DB-BD31-4B8C-83A1-F6EECF244321}">
                <p14:modId xmlns:p14="http://schemas.microsoft.com/office/powerpoint/2010/main" val="4226658850"/>
              </p:ext>
            </p:extLst>
          </p:nvPr>
        </p:nvGraphicFramePr>
        <p:xfrm>
          <a:off x="818147" y="1276351"/>
          <a:ext cx="10535652" cy="5120640"/>
        </p:xfrm>
        <a:graphic>
          <a:graphicData uri="http://schemas.openxmlformats.org/drawingml/2006/table">
            <a:tbl>
              <a:tblPr firstRow="1" bandRow="1">
                <a:tableStyleId>{5C22544A-7EE6-4342-B048-85BDC9FD1C3A}</a:tableStyleId>
              </a:tblPr>
              <a:tblGrid>
                <a:gridCol w="5277852">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538162">
                <a:tc>
                  <a:txBody>
                    <a:bodyPr/>
                    <a:lstStyle/>
                    <a:p>
                      <a:r>
                        <a:rPr lang="en-GB" b="1" dirty="0">
                          <a:solidFill>
                            <a:schemeClr val="accent6"/>
                          </a:solidFill>
                        </a:rPr>
                        <a:t>Definition: </a:t>
                      </a:r>
                    </a:p>
                    <a:p>
                      <a:endParaRPr lang="en-GB" b="1" dirty="0">
                        <a:solidFill>
                          <a:schemeClr val="accent6"/>
                        </a:solidFill>
                      </a:endParaRPr>
                    </a:p>
                    <a:p>
                      <a:r>
                        <a:rPr lang="en-GB" b="0" dirty="0">
                          <a:solidFill>
                            <a:schemeClr val="accent6"/>
                          </a:solidFill>
                        </a:rPr>
                        <a:t>Completely lacking morality and integrity.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Morphology:</a:t>
                      </a:r>
                      <a:endParaRPr lang="en-GB" b="0" dirty="0">
                        <a:solidFill>
                          <a:schemeClr val="accent6"/>
                        </a:solidFill>
                      </a:endParaRPr>
                    </a:p>
                    <a:p>
                      <a:r>
                        <a:rPr lang="en-GB" b="0" dirty="0">
                          <a:solidFill>
                            <a:schemeClr val="accent6"/>
                          </a:solidFill>
                        </a:rPr>
                        <a:t>Prefix: un = not</a:t>
                      </a:r>
                    </a:p>
                    <a:p>
                      <a:endParaRPr lang="en-GB" b="0" dirty="0">
                        <a:solidFill>
                          <a:schemeClr val="accent6"/>
                        </a:solidFill>
                      </a:endParaRPr>
                    </a:p>
                    <a:p>
                      <a:r>
                        <a:rPr lang="en-GB" b="0" dirty="0">
                          <a:solidFill>
                            <a:schemeClr val="accent6"/>
                          </a:solidFill>
                        </a:rPr>
                        <a:t>Root: scrupulous = small stone</a:t>
                      </a:r>
                    </a:p>
                    <a:p>
                      <a:endParaRPr lang="en-GB" b="0" dirty="0">
                        <a:solidFill>
                          <a:schemeClr val="accent6"/>
                        </a:solidFill>
                      </a:endParaRPr>
                    </a:p>
                    <a:p>
                      <a:r>
                        <a:rPr lang="en-GB" b="0" dirty="0">
                          <a:solidFill>
                            <a:schemeClr val="accent6"/>
                          </a:solidFill>
                        </a:rPr>
                        <a:t>Imagine how irritating it is to have a small stone in your shoe. This is a metaphor for your conscience. Add the negative prefix un- and Macbeth has no conscience.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538162">
                <a:tc>
                  <a:txBody>
                    <a:bodyPr/>
                    <a:lstStyle/>
                    <a:p>
                      <a:r>
                        <a:rPr lang="en-GB" b="1" dirty="0">
                          <a:solidFill>
                            <a:schemeClr val="accent6"/>
                          </a:solidFill>
                        </a:rPr>
                        <a:t>Examples:</a:t>
                      </a:r>
                    </a:p>
                    <a:p>
                      <a:endParaRPr lang="en-GB" b="1" dirty="0">
                        <a:solidFill>
                          <a:schemeClr val="accent6"/>
                        </a:solidFill>
                      </a:endParaRPr>
                    </a:p>
                    <a:p>
                      <a:r>
                        <a:rPr lang="en-GB" i="1" dirty="0">
                          <a:solidFill>
                            <a:schemeClr val="accent6"/>
                          </a:solidFill>
                        </a:rPr>
                        <a:t>An Inspector Calls </a:t>
                      </a:r>
                      <a:r>
                        <a:rPr lang="en-GB" dirty="0">
                          <a:solidFill>
                            <a:schemeClr val="accent6"/>
                          </a:solidFill>
                        </a:rPr>
                        <a:t>(1946): Priestley presents Mr Birling as an unscrupulous capitalist who callously fires Eva Smith.</a:t>
                      </a:r>
                    </a:p>
                    <a:p>
                      <a:endParaRPr lang="en-GB" dirty="0">
                        <a:solidFill>
                          <a:schemeClr val="accent6"/>
                        </a:solidFill>
                      </a:endParaRPr>
                    </a:p>
                    <a:p>
                      <a:r>
                        <a:rPr lang="en-GB" i="1" dirty="0">
                          <a:solidFill>
                            <a:schemeClr val="accent6"/>
                          </a:solidFill>
                        </a:rPr>
                        <a:t>A Christmas Carol </a:t>
                      </a:r>
                      <a:r>
                        <a:rPr lang="en-GB" dirty="0">
                          <a:solidFill>
                            <a:schemeClr val="accent6"/>
                          </a:solidFill>
                        </a:rPr>
                        <a:t>(1843): Initially, Scrooge’s financial dealings are unscrupulous, as he does not care about driving people to misery.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Non-examples:</a:t>
                      </a:r>
                    </a:p>
                    <a:p>
                      <a:endParaRPr lang="en-GB" b="1" dirty="0">
                        <a:solidFill>
                          <a:schemeClr val="accent6"/>
                        </a:solidFill>
                      </a:endParaRPr>
                    </a:p>
                    <a:p>
                      <a:r>
                        <a:rPr lang="en-GB" i="1" dirty="0">
                          <a:solidFill>
                            <a:schemeClr val="accent6"/>
                          </a:solidFill>
                        </a:rPr>
                        <a:t>Dr Jekyll and Mr Hyde </a:t>
                      </a:r>
                      <a:r>
                        <a:rPr lang="en-GB" dirty="0">
                          <a:solidFill>
                            <a:schemeClr val="accent6"/>
                          </a:solidFill>
                        </a:rPr>
                        <a:t>(1886): Stevenson portrays Utterson as a scrupulous character, who embodies morality and goodness. </a:t>
                      </a:r>
                    </a:p>
                    <a:p>
                      <a:endParaRPr lang="en-GB" b="1" dirty="0">
                        <a:solidFill>
                          <a:schemeClr val="accent6"/>
                        </a:solidFill>
                      </a:endParaRPr>
                    </a:p>
                    <a:p>
                      <a:r>
                        <a:rPr lang="en-GB" i="1" dirty="0">
                          <a:solidFill>
                            <a:schemeClr val="accent6"/>
                          </a:solidFill>
                        </a:rPr>
                        <a:t>Macbeth</a:t>
                      </a:r>
                      <a:r>
                        <a:rPr lang="en-GB" dirty="0">
                          <a:solidFill>
                            <a:schemeClr val="accent6"/>
                          </a:solidFill>
                        </a:rPr>
                        <a:t> (1606): Banquo scrupulously wishes to keep his ‘allegiance clear’ (Act Two Scene One). </a:t>
                      </a:r>
                      <a:endParaRPr lang="en-GB" b="1" dirty="0">
                        <a:solidFill>
                          <a:schemeClr val="accent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15091426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250D7-9427-2D0C-05F9-A6F4B4C4AD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6F95C2-31B2-A9B0-D42F-153D9C864540}"/>
              </a:ext>
            </a:extLst>
          </p:cNvPr>
          <p:cNvSpPr>
            <a:spLocks noGrp="1"/>
          </p:cNvSpPr>
          <p:nvPr>
            <p:ph type="title"/>
          </p:nvPr>
        </p:nvSpPr>
        <p:spPr>
          <a:xfrm>
            <a:off x="161924" y="184150"/>
            <a:ext cx="9324975" cy="720725"/>
          </a:xfrm>
        </p:spPr>
        <p:txBody>
          <a:bodyPr>
            <a:normAutofit/>
          </a:bodyPr>
          <a:lstStyle/>
          <a:p>
            <a:r>
              <a:rPr lang="en-GB" b="1" dirty="0"/>
              <a:t>S-T-R-E-T-C-H: Triplet discussion</a:t>
            </a:r>
          </a:p>
        </p:txBody>
      </p:sp>
      <p:graphicFrame>
        <p:nvGraphicFramePr>
          <p:cNvPr id="7" name="Table 6">
            <a:extLst>
              <a:ext uri="{FF2B5EF4-FFF2-40B4-BE49-F238E27FC236}">
                <a16:creationId xmlns:a16="http://schemas.microsoft.com/office/drawing/2014/main" id="{55B72EA3-7D00-7066-4AB6-93ADF270340B}"/>
              </a:ext>
            </a:extLst>
          </p:cNvPr>
          <p:cNvGraphicFramePr>
            <a:graphicFrameLocks noGrp="1"/>
          </p:cNvGraphicFramePr>
          <p:nvPr>
            <p:extLst>
              <p:ext uri="{D42A27DB-BD31-4B8C-83A1-F6EECF244321}">
                <p14:modId xmlns:p14="http://schemas.microsoft.com/office/powerpoint/2010/main" val="3076427421"/>
              </p:ext>
            </p:extLst>
          </p:nvPr>
        </p:nvGraphicFramePr>
        <p:xfrm>
          <a:off x="260349" y="904874"/>
          <a:ext cx="11598276" cy="5676902"/>
        </p:xfrm>
        <a:graphic>
          <a:graphicData uri="http://schemas.openxmlformats.org/drawingml/2006/table">
            <a:tbl>
              <a:tblPr firstRow="1" bandRow="1">
                <a:tableStyleId>{5C22544A-7EE6-4342-B048-85BDC9FD1C3A}</a:tableStyleId>
              </a:tblPr>
              <a:tblGrid>
                <a:gridCol w="5799138">
                  <a:extLst>
                    <a:ext uri="{9D8B030D-6E8A-4147-A177-3AD203B41FA5}">
                      <a16:colId xmlns:a16="http://schemas.microsoft.com/office/drawing/2014/main" val="1736133276"/>
                    </a:ext>
                  </a:extLst>
                </a:gridCol>
                <a:gridCol w="5799138">
                  <a:extLst>
                    <a:ext uri="{9D8B030D-6E8A-4147-A177-3AD203B41FA5}">
                      <a16:colId xmlns:a16="http://schemas.microsoft.com/office/drawing/2014/main" val="242576912"/>
                    </a:ext>
                  </a:extLst>
                </a:gridCol>
              </a:tblGrid>
              <a:tr h="2838451">
                <a:tc>
                  <a:txBody>
                    <a:bodyPr/>
                    <a:lstStyle/>
                    <a:p>
                      <a:pPr marL="0" indent="0">
                        <a:buNone/>
                      </a:pPr>
                      <a:r>
                        <a:rPr lang="en-GB" sz="2000" dirty="0">
                          <a:solidFill>
                            <a:schemeClr val="tx1"/>
                          </a:solidFill>
                        </a:rPr>
                        <a:t>Shakespeare creates tragic heroes who are admirable, but also deeply flawed. This makes them more realistic. Why might this be important for the audience?</a:t>
                      </a:r>
                      <a:endParaRPr lang="en-GB" sz="20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A: </a:t>
                      </a:r>
                      <a:r>
                        <a:rPr lang="en-GB" sz="2000" dirty="0">
                          <a:solidFill>
                            <a:schemeClr val="tx1"/>
                          </a:solidFill>
                        </a:rPr>
                        <a:t>Respond to the question.</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This is important because…</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This makes the audience consider…</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Shakespeare is revealing that…</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8333442"/>
                  </a:ext>
                </a:extLst>
              </a:tr>
              <a:tr h="28384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B: </a:t>
                      </a:r>
                      <a:r>
                        <a:rPr lang="en-GB" sz="2000" b="1" dirty="0"/>
                        <a:t>Provide reasons to support Student A’s response. </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Evidence to support your ideas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example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This shows us that…</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b="1" dirty="0">
                          <a:solidFill>
                            <a:schemeClr val="tx1"/>
                          </a:solidFill>
                        </a:rPr>
                        <a:t>Student C: Summarise the discussion.</a:t>
                      </a:r>
                    </a:p>
                    <a:p>
                      <a:pPr marL="285750" indent="-285750">
                        <a:buFontTx/>
                        <a:buChar char="-"/>
                      </a:pPr>
                      <a:r>
                        <a:rPr lang="en-GB" sz="2000" b="0" dirty="0">
                          <a:solidFill>
                            <a:schemeClr val="tx1"/>
                          </a:solidFill>
                        </a:rPr>
                        <a:t>Ultimately, we think that…</a:t>
                      </a:r>
                    </a:p>
                    <a:p>
                      <a:pPr marL="285750" indent="-285750">
                        <a:buFontTx/>
                        <a:buChar char="-"/>
                      </a:pPr>
                      <a:r>
                        <a:rPr lang="en-GB" sz="2000" b="0" dirty="0">
                          <a:solidFill>
                            <a:schemeClr val="tx1"/>
                          </a:solidFill>
                        </a:rPr>
                        <a:t>Our evidence is that…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3497767"/>
                  </a:ext>
                </a:extLst>
              </a:tr>
            </a:tbl>
          </a:graphicData>
        </a:graphic>
      </p:graphicFrame>
    </p:spTree>
    <p:extLst>
      <p:ext uri="{BB962C8B-B14F-4D97-AF65-F5344CB8AC3E}">
        <p14:creationId xmlns:p14="http://schemas.microsoft.com/office/powerpoint/2010/main" val="486294243"/>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332CAC-FFDE-01F3-B323-76F340BE3F1C}"/>
              </a:ext>
            </a:extLst>
          </p:cNvPr>
          <p:cNvSpPr>
            <a:spLocks noGrp="1"/>
          </p:cNvSpPr>
          <p:nvPr>
            <p:ph type="title"/>
          </p:nvPr>
        </p:nvSpPr>
        <p:spPr/>
        <p:txBody>
          <a:bodyPr/>
          <a:lstStyle/>
          <a:p>
            <a:r>
              <a:rPr lang="en-GB" b="1" dirty="0"/>
              <a:t>Reading the Scene</a:t>
            </a:r>
          </a:p>
        </p:txBody>
      </p:sp>
      <p:sp>
        <p:nvSpPr>
          <p:cNvPr id="3" name="Content Placeholder 2">
            <a:extLst>
              <a:ext uri="{FF2B5EF4-FFF2-40B4-BE49-F238E27FC236}">
                <a16:creationId xmlns:a16="http://schemas.microsoft.com/office/drawing/2014/main" id="{C9958279-2968-D4D9-180B-6FFA801ABF07}"/>
              </a:ext>
            </a:extLst>
          </p:cNvPr>
          <p:cNvSpPr>
            <a:spLocks noGrp="1"/>
          </p:cNvSpPr>
          <p:nvPr>
            <p:ph idx="1"/>
          </p:nvPr>
        </p:nvSpPr>
        <p:spPr>
          <a:xfrm>
            <a:off x="838200" y="1690688"/>
            <a:ext cx="10515600" cy="4486275"/>
          </a:xfrm>
        </p:spPr>
        <p:txBody>
          <a:bodyPr>
            <a:normAutofit fontScale="92500"/>
          </a:bodyPr>
          <a:lstStyle/>
          <a:p>
            <a:pPr marL="0" indent="0">
              <a:buNone/>
            </a:pPr>
            <a:r>
              <a:rPr lang="en-GB" b="1" dirty="0"/>
              <a:t>As you read, you need to use your voices to demonstrate the shifts in emotion:</a:t>
            </a:r>
          </a:p>
          <a:p>
            <a:pPr>
              <a:buFontTx/>
              <a:buChar char="-"/>
            </a:pPr>
            <a:r>
              <a:rPr lang="en-GB" dirty="0"/>
              <a:t>Suspicion (up to ‘then stand with us’) – speak at normal volume and pace</a:t>
            </a:r>
          </a:p>
          <a:p>
            <a:pPr>
              <a:buFontTx/>
              <a:buChar char="-"/>
            </a:pPr>
            <a:r>
              <a:rPr lang="en-GB" dirty="0"/>
              <a:t>Tense waiting (up to ‘let it come down’) – the murderers whisper</a:t>
            </a:r>
          </a:p>
          <a:p>
            <a:pPr>
              <a:buFontTx/>
              <a:buChar char="-"/>
            </a:pPr>
            <a:r>
              <a:rPr lang="en-GB" dirty="0"/>
              <a:t>Action (the murder) – each reader should start speaking even as the previous reader finishes their line. This will increase the pace and sense of confusion. </a:t>
            </a:r>
          </a:p>
          <a:p>
            <a:pPr marL="0" indent="0">
              <a:buNone/>
            </a:pPr>
            <a:endParaRPr lang="en-GB" dirty="0"/>
          </a:p>
          <a:p>
            <a:pPr marL="0" indent="0">
              <a:buNone/>
            </a:pPr>
            <a:r>
              <a:rPr lang="en-GB" b="1" dirty="0"/>
              <a:t>Choose four readers and rehearse in front of the class.</a:t>
            </a:r>
          </a:p>
          <a:p>
            <a:pPr marL="0" indent="0">
              <a:buNone/>
            </a:pPr>
            <a:r>
              <a:rPr lang="en-GB" b="1" dirty="0"/>
              <a:t>Split into groups of four and rehearse again. </a:t>
            </a:r>
          </a:p>
        </p:txBody>
      </p:sp>
    </p:spTree>
    <p:extLst>
      <p:ext uri="{BB962C8B-B14F-4D97-AF65-F5344CB8AC3E}">
        <p14:creationId xmlns:p14="http://schemas.microsoft.com/office/powerpoint/2010/main" val="652227425"/>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BC609-3FBF-A26A-601F-188467E77E65}"/>
              </a:ext>
            </a:extLst>
          </p:cNvPr>
          <p:cNvSpPr>
            <a:spLocks noGrp="1"/>
          </p:cNvSpPr>
          <p:nvPr>
            <p:ph type="title"/>
          </p:nvPr>
        </p:nvSpPr>
        <p:spPr/>
        <p:txBody>
          <a:bodyPr/>
          <a:lstStyle/>
          <a:p>
            <a:r>
              <a:rPr lang="en-GB" b="1" dirty="0"/>
              <a:t>Oracy: verbal ping pong</a:t>
            </a:r>
          </a:p>
        </p:txBody>
      </p:sp>
      <p:sp>
        <p:nvSpPr>
          <p:cNvPr id="3" name="Content Placeholder 2">
            <a:extLst>
              <a:ext uri="{FF2B5EF4-FFF2-40B4-BE49-F238E27FC236}">
                <a16:creationId xmlns:a16="http://schemas.microsoft.com/office/drawing/2014/main" id="{354810FC-9057-C6AA-42A7-97356E7675B9}"/>
              </a:ext>
            </a:extLst>
          </p:cNvPr>
          <p:cNvSpPr>
            <a:spLocks noGrp="1"/>
          </p:cNvSpPr>
          <p:nvPr>
            <p:ph idx="1"/>
          </p:nvPr>
        </p:nvSpPr>
        <p:spPr/>
        <p:txBody>
          <a:bodyPr/>
          <a:lstStyle/>
          <a:p>
            <a:pPr>
              <a:buFontTx/>
              <a:buChar char="-"/>
            </a:pPr>
            <a:r>
              <a:rPr lang="en-GB" dirty="0"/>
              <a:t>Work in pairs: one of you choose light, and the other one choose darkness.</a:t>
            </a:r>
          </a:p>
          <a:p>
            <a:pPr>
              <a:buFontTx/>
              <a:buChar char="-"/>
            </a:pPr>
            <a:r>
              <a:rPr lang="en-GB" dirty="0"/>
              <a:t>Take turns saying a connotation linked to your chosen symbol. </a:t>
            </a:r>
          </a:p>
          <a:p>
            <a:pPr>
              <a:buFontTx/>
              <a:buChar char="-"/>
            </a:pPr>
            <a:r>
              <a:rPr lang="en-GB" dirty="0"/>
              <a:t>The first student to ‘drop the ball’ loses the game. </a:t>
            </a:r>
          </a:p>
        </p:txBody>
      </p:sp>
    </p:spTree>
    <p:extLst>
      <p:ext uri="{BB962C8B-B14F-4D97-AF65-F5344CB8AC3E}">
        <p14:creationId xmlns:p14="http://schemas.microsoft.com/office/powerpoint/2010/main" val="3204579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6716B-682E-BD9E-9DE3-BFB9A1C6BC94}"/>
              </a:ext>
            </a:extLst>
          </p:cNvPr>
          <p:cNvSpPr>
            <a:spLocks noGrp="1"/>
          </p:cNvSpPr>
          <p:nvPr>
            <p:ph type="title"/>
          </p:nvPr>
        </p:nvSpPr>
        <p:spPr/>
        <p:txBody>
          <a:bodyPr/>
          <a:lstStyle/>
          <a:p>
            <a:r>
              <a:rPr lang="en-GB" b="1" dirty="0"/>
              <a:t>Consolidation</a:t>
            </a:r>
          </a:p>
        </p:txBody>
      </p:sp>
      <p:sp>
        <p:nvSpPr>
          <p:cNvPr id="3" name="Content Placeholder 2">
            <a:extLst>
              <a:ext uri="{FF2B5EF4-FFF2-40B4-BE49-F238E27FC236}">
                <a16:creationId xmlns:a16="http://schemas.microsoft.com/office/drawing/2014/main" id="{E9A511E2-16A1-AE6B-45E5-876726A9F713}"/>
              </a:ext>
            </a:extLst>
          </p:cNvPr>
          <p:cNvSpPr>
            <a:spLocks noGrp="1"/>
          </p:cNvSpPr>
          <p:nvPr>
            <p:ph idx="1"/>
          </p:nvPr>
        </p:nvSpPr>
        <p:spPr>
          <a:xfrm>
            <a:off x="838200" y="1572126"/>
            <a:ext cx="10515600" cy="4920749"/>
          </a:xfrm>
        </p:spPr>
        <p:txBody>
          <a:bodyPr numCol="2">
            <a:normAutofit/>
          </a:bodyPr>
          <a:lstStyle/>
          <a:p>
            <a:pPr marL="0" indent="0">
              <a:buNone/>
            </a:pPr>
            <a:r>
              <a:rPr lang="en-GB" dirty="0"/>
              <a:t>Shakespeare uses this scene to demonstrate a turning point in Macbeth’s character: he has become an unscrupulous tyrant, prepared to order the murder of his friend and a child. </a:t>
            </a:r>
          </a:p>
          <a:p>
            <a:pPr marL="0" indent="0">
              <a:buNone/>
            </a:pPr>
            <a:endParaRPr lang="en-GB" dirty="0"/>
          </a:p>
          <a:p>
            <a:pPr marL="0" indent="0">
              <a:buNone/>
            </a:pPr>
            <a:r>
              <a:rPr lang="en-GB" b="1" dirty="0"/>
              <a:t>Write a summary of how Shakespeare presents Macbeth’s changing character, including these key words: </a:t>
            </a:r>
          </a:p>
          <a:p>
            <a:pPr>
              <a:buFontTx/>
              <a:buChar char="-"/>
            </a:pPr>
            <a:r>
              <a:rPr lang="en-GB" dirty="0"/>
              <a:t>malevolent </a:t>
            </a:r>
          </a:p>
          <a:p>
            <a:pPr>
              <a:buFontTx/>
              <a:buChar char="-"/>
            </a:pPr>
            <a:r>
              <a:rPr lang="en-GB" dirty="0"/>
              <a:t>manipulative </a:t>
            </a:r>
          </a:p>
          <a:p>
            <a:pPr>
              <a:buFontTx/>
              <a:buChar char="-"/>
            </a:pPr>
            <a:r>
              <a:rPr lang="en-GB" dirty="0"/>
              <a:t>resolute </a:t>
            </a:r>
          </a:p>
          <a:p>
            <a:pPr>
              <a:buFontTx/>
              <a:buChar char="-"/>
            </a:pPr>
            <a:r>
              <a:rPr lang="en-GB" dirty="0"/>
              <a:t>façade </a:t>
            </a:r>
          </a:p>
          <a:p>
            <a:pPr>
              <a:buFontTx/>
              <a:buChar char="-"/>
            </a:pPr>
            <a:r>
              <a:rPr lang="en-GB" dirty="0"/>
              <a:t>character foil </a:t>
            </a:r>
          </a:p>
          <a:p>
            <a:pPr>
              <a:buFontTx/>
              <a:buChar char="-"/>
            </a:pPr>
            <a:r>
              <a:rPr lang="en-GB" dirty="0"/>
              <a:t>paranoia </a:t>
            </a:r>
          </a:p>
          <a:p>
            <a:pPr>
              <a:buFontTx/>
              <a:buChar char="-"/>
            </a:pPr>
            <a:r>
              <a:rPr lang="en-GB" dirty="0"/>
              <a:t>resentful </a:t>
            </a:r>
          </a:p>
          <a:p>
            <a:pPr>
              <a:buFontTx/>
              <a:buChar char="-"/>
            </a:pPr>
            <a:r>
              <a:rPr lang="en-GB" dirty="0"/>
              <a:t>tyrant </a:t>
            </a:r>
          </a:p>
          <a:p>
            <a:pPr>
              <a:buFontTx/>
              <a:buChar char="-"/>
            </a:pPr>
            <a:r>
              <a:rPr lang="en-GB" dirty="0"/>
              <a:t>emotional anguish.</a:t>
            </a:r>
          </a:p>
        </p:txBody>
      </p:sp>
    </p:spTree>
    <p:extLst>
      <p:ext uri="{BB962C8B-B14F-4D97-AF65-F5344CB8AC3E}">
        <p14:creationId xmlns:p14="http://schemas.microsoft.com/office/powerpoint/2010/main" val="1441313285"/>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2AE4C-D2FC-632F-DE23-35180E2644A5}"/>
              </a:ext>
            </a:extLst>
          </p:cNvPr>
          <p:cNvSpPr>
            <a:spLocks noGrp="1"/>
          </p:cNvSpPr>
          <p:nvPr>
            <p:ph type="title"/>
          </p:nvPr>
        </p:nvSpPr>
        <p:spPr/>
        <p:txBody>
          <a:bodyPr/>
          <a:lstStyle/>
          <a:p>
            <a:r>
              <a:rPr lang="en-GB" dirty="0"/>
              <a:t>Act 3 Scene 4</a:t>
            </a:r>
          </a:p>
        </p:txBody>
      </p:sp>
      <p:sp>
        <p:nvSpPr>
          <p:cNvPr id="3" name="Content Placeholder 2">
            <a:extLst>
              <a:ext uri="{FF2B5EF4-FFF2-40B4-BE49-F238E27FC236}">
                <a16:creationId xmlns:a16="http://schemas.microsoft.com/office/drawing/2014/main" id="{9564D3D5-6B1D-ADE7-AFA8-EF4F91E826BC}"/>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3018529030"/>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1C18B-6ED7-1B55-8429-C26DA5B39F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CEFA9A-713F-79F9-E29E-8F79BE8FCF79}"/>
              </a:ext>
            </a:extLst>
          </p:cNvPr>
          <p:cNvSpPr>
            <a:spLocks noGrp="1"/>
          </p:cNvSpPr>
          <p:nvPr>
            <p:ph type="title"/>
          </p:nvPr>
        </p:nvSpPr>
        <p:spPr>
          <a:xfrm>
            <a:off x="838200" y="365125"/>
            <a:ext cx="10515600" cy="911225"/>
          </a:xfrm>
        </p:spPr>
        <p:txBody>
          <a:bodyPr/>
          <a:lstStyle/>
          <a:p>
            <a:r>
              <a:rPr lang="en-GB" b="1" dirty="0"/>
              <a:t>New vocabulary: frenzy</a:t>
            </a:r>
          </a:p>
        </p:txBody>
      </p:sp>
      <p:graphicFrame>
        <p:nvGraphicFramePr>
          <p:cNvPr id="8" name="Table 7">
            <a:extLst>
              <a:ext uri="{FF2B5EF4-FFF2-40B4-BE49-F238E27FC236}">
                <a16:creationId xmlns:a16="http://schemas.microsoft.com/office/drawing/2014/main" id="{70A6174E-FD3C-3E7D-FF72-6D8D80075601}"/>
              </a:ext>
            </a:extLst>
          </p:cNvPr>
          <p:cNvGraphicFramePr>
            <a:graphicFrameLocks noGrp="1"/>
          </p:cNvGraphicFramePr>
          <p:nvPr>
            <p:extLst>
              <p:ext uri="{D42A27DB-BD31-4B8C-83A1-F6EECF244321}">
                <p14:modId xmlns:p14="http://schemas.microsoft.com/office/powerpoint/2010/main" val="270048983"/>
              </p:ext>
            </p:extLst>
          </p:nvPr>
        </p:nvGraphicFramePr>
        <p:xfrm>
          <a:off x="838199" y="1276350"/>
          <a:ext cx="10515600" cy="5216526"/>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608263">
                <a:tc>
                  <a:txBody>
                    <a:bodyPr/>
                    <a:lstStyle/>
                    <a:p>
                      <a:r>
                        <a:rPr lang="en-GB" b="1" dirty="0">
                          <a:solidFill>
                            <a:schemeClr val="tx1"/>
                          </a:solidFill>
                        </a:rPr>
                        <a:t>Definition: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Related words:</a:t>
                      </a:r>
                      <a:endParaRPr lang="en-GB"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tx1"/>
                          </a:solidFill>
                        </a:rPr>
                        <a:t>How to use this word:</a:t>
                      </a:r>
                      <a:endParaRPr lang="en-GB" dirty="0">
                        <a:solidFill>
                          <a:schemeClr val="tx1"/>
                        </a:solidFill>
                      </a:endParaRP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True or false?</a:t>
                      </a:r>
                    </a:p>
                    <a:p>
                      <a:pPr marL="342900" indent="-342900">
                        <a:buAutoNum type="arabicPeriod"/>
                      </a:pPr>
                      <a:r>
                        <a:rPr lang="en-GB" dirty="0"/>
                        <a:t>Macbeth is frenzied when he ‘carve[s]’ his way to </a:t>
                      </a:r>
                      <a:r>
                        <a:rPr lang="en-GB" dirty="0" err="1"/>
                        <a:t>Macdonwald</a:t>
                      </a:r>
                      <a:r>
                        <a:rPr lang="en-GB" dirty="0"/>
                        <a:t> in battle. </a:t>
                      </a:r>
                    </a:p>
                    <a:p>
                      <a:pPr marL="342900" indent="-342900">
                        <a:buAutoNum type="arabicPeriod"/>
                      </a:pPr>
                      <a:r>
                        <a:rPr lang="en-GB" dirty="0"/>
                        <a:t>Lady Macbeth is in a frenzy when she cries ‘unsex me here’.</a:t>
                      </a:r>
                    </a:p>
                    <a:p>
                      <a:pPr marL="342900" indent="-342900">
                        <a:buAutoNum type="arabicPeriod"/>
                      </a:pPr>
                      <a:r>
                        <a:rPr lang="en-GB" dirty="0"/>
                        <a:t>Lady Macbeth is in a frenzy when she tries to wash the blood from her hands in Act Five Scene One. </a:t>
                      </a:r>
                      <a:endParaRPr lang="en-GB"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4132449969"/>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EB895-C9D6-C9DE-8993-4E95CEE466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455CA0-A4AE-30D6-7DF7-FB3E2037326E}"/>
              </a:ext>
            </a:extLst>
          </p:cNvPr>
          <p:cNvSpPr>
            <a:spLocks noGrp="1"/>
          </p:cNvSpPr>
          <p:nvPr>
            <p:ph type="title"/>
          </p:nvPr>
        </p:nvSpPr>
        <p:spPr>
          <a:xfrm>
            <a:off x="838200" y="365125"/>
            <a:ext cx="10515600" cy="911225"/>
          </a:xfrm>
        </p:spPr>
        <p:txBody>
          <a:bodyPr/>
          <a:lstStyle/>
          <a:p>
            <a:r>
              <a:rPr lang="en-GB" b="1" dirty="0"/>
              <a:t>New vocabulary: frenzy</a:t>
            </a:r>
          </a:p>
        </p:txBody>
      </p:sp>
      <p:graphicFrame>
        <p:nvGraphicFramePr>
          <p:cNvPr id="8" name="Table 7">
            <a:extLst>
              <a:ext uri="{FF2B5EF4-FFF2-40B4-BE49-F238E27FC236}">
                <a16:creationId xmlns:a16="http://schemas.microsoft.com/office/drawing/2014/main" id="{098923F0-A4C1-935F-4E4B-6CDB2D435BD6}"/>
              </a:ext>
            </a:extLst>
          </p:cNvPr>
          <p:cNvGraphicFramePr>
            <a:graphicFrameLocks noGrp="1"/>
          </p:cNvGraphicFramePr>
          <p:nvPr>
            <p:extLst>
              <p:ext uri="{D42A27DB-BD31-4B8C-83A1-F6EECF244321}">
                <p14:modId xmlns:p14="http://schemas.microsoft.com/office/powerpoint/2010/main" val="1968116751"/>
              </p:ext>
            </p:extLst>
          </p:nvPr>
        </p:nvGraphicFramePr>
        <p:xfrm>
          <a:off x="818147" y="1276351"/>
          <a:ext cx="10535652" cy="5098482"/>
        </p:xfrm>
        <a:graphic>
          <a:graphicData uri="http://schemas.openxmlformats.org/drawingml/2006/table">
            <a:tbl>
              <a:tblPr firstRow="1" bandRow="1">
                <a:tableStyleId>{5C22544A-7EE6-4342-B048-85BDC9FD1C3A}</a:tableStyleId>
              </a:tblPr>
              <a:tblGrid>
                <a:gridCol w="5277852">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538162">
                <a:tc>
                  <a:txBody>
                    <a:bodyPr/>
                    <a:lstStyle/>
                    <a:p>
                      <a:r>
                        <a:rPr lang="en-GB" b="1" dirty="0">
                          <a:solidFill>
                            <a:schemeClr val="accent6"/>
                          </a:solidFill>
                        </a:rPr>
                        <a:t>Definition: </a:t>
                      </a:r>
                    </a:p>
                    <a:p>
                      <a:endParaRPr lang="en-GB" b="1" dirty="0">
                        <a:solidFill>
                          <a:schemeClr val="accent6"/>
                        </a:solidFill>
                      </a:endParaRPr>
                    </a:p>
                    <a:p>
                      <a:r>
                        <a:rPr lang="en-GB" b="0" dirty="0">
                          <a:solidFill>
                            <a:schemeClr val="accent6"/>
                          </a:solidFill>
                        </a:rPr>
                        <a:t>Overwrought emotions lead to wild and uncontrolled behaviour.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Related words:</a:t>
                      </a:r>
                    </a:p>
                    <a:p>
                      <a:endParaRPr lang="en-GB" b="1" dirty="0">
                        <a:solidFill>
                          <a:schemeClr val="accent6"/>
                        </a:solidFill>
                      </a:endParaRPr>
                    </a:p>
                    <a:p>
                      <a:r>
                        <a:rPr lang="en-GB" b="0" dirty="0">
                          <a:solidFill>
                            <a:schemeClr val="accent6"/>
                          </a:solidFill>
                        </a:rPr>
                        <a:t>Delirious</a:t>
                      </a:r>
                    </a:p>
                    <a:p>
                      <a:r>
                        <a:rPr lang="en-GB" b="0" dirty="0">
                          <a:solidFill>
                            <a:schemeClr val="accent6"/>
                          </a:solidFill>
                        </a:rPr>
                        <a:t>Turmoil</a:t>
                      </a:r>
                    </a:p>
                    <a:p>
                      <a:r>
                        <a:rPr lang="en-GB" b="0" dirty="0">
                          <a:solidFill>
                            <a:schemeClr val="accent6"/>
                          </a:solidFill>
                        </a:rPr>
                        <a:t>Uncontrollable</a:t>
                      </a:r>
                    </a:p>
                    <a:p>
                      <a:r>
                        <a:rPr lang="en-GB" b="0" dirty="0">
                          <a:solidFill>
                            <a:schemeClr val="accent6"/>
                          </a:solidFill>
                        </a:rPr>
                        <a:t>Mania</a:t>
                      </a:r>
                    </a:p>
                    <a:p>
                      <a:r>
                        <a:rPr lang="en-GB" b="0" dirty="0">
                          <a:solidFill>
                            <a:schemeClr val="accent6"/>
                          </a:solidFill>
                        </a:rPr>
                        <a:t>Wildness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538162">
                <a:tc>
                  <a:txBody>
                    <a:bodyPr/>
                    <a:lstStyle/>
                    <a:p>
                      <a:r>
                        <a:rPr lang="en-GB" b="1" dirty="0">
                          <a:solidFill>
                            <a:schemeClr val="accent6"/>
                          </a:solidFill>
                        </a:rPr>
                        <a:t>How to use this word:</a:t>
                      </a:r>
                    </a:p>
                    <a:p>
                      <a:endParaRPr lang="en-GB" b="1" dirty="0">
                        <a:solidFill>
                          <a:schemeClr val="accent6"/>
                        </a:solidFill>
                      </a:endParaRPr>
                    </a:p>
                    <a:p>
                      <a:r>
                        <a:rPr lang="en-GB" dirty="0">
                          <a:solidFill>
                            <a:schemeClr val="accent6"/>
                          </a:solidFill>
                        </a:rPr>
                        <a:t>In Act Three Scene Four, Shakespeare portrays Macbeth’s frenzied state of mind.</a:t>
                      </a:r>
                    </a:p>
                    <a:p>
                      <a:endParaRPr lang="en-GB" dirty="0">
                        <a:solidFill>
                          <a:schemeClr val="accent6"/>
                        </a:solidFill>
                      </a:endParaRPr>
                    </a:p>
                    <a:p>
                      <a:r>
                        <a:rPr lang="en-GB" dirty="0">
                          <a:solidFill>
                            <a:schemeClr val="accent6"/>
                          </a:solidFill>
                        </a:rPr>
                        <a:t>Macbeth descends into a frenzy.</a:t>
                      </a:r>
                    </a:p>
                    <a:p>
                      <a:endParaRPr lang="en-GB" dirty="0">
                        <a:solidFill>
                          <a:schemeClr val="accent6"/>
                        </a:solidFill>
                      </a:endParaRPr>
                    </a:p>
                    <a:p>
                      <a:r>
                        <a:rPr lang="en-GB" dirty="0">
                          <a:solidFill>
                            <a:schemeClr val="accent6"/>
                          </a:solidFill>
                        </a:rPr>
                        <a:t>When he sees Banquo’s ghost, Macbeth works himself into a frenzy.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True or false?</a:t>
                      </a:r>
                    </a:p>
                    <a:p>
                      <a:pPr marL="342900" indent="-342900">
                        <a:buAutoNum type="arabicPeriod"/>
                      </a:pPr>
                      <a:r>
                        <a:rPr lang="en-GB" dirty="0">
                          <a:solidFill>
                            <a:schemeClr val="accent6"/>
                          </a:solidFill>
                        </a:rPr>
                        <a:t>Macbeth is frenzied when he ‘carve[s]’ his way to </a:t>
                      </a:r>
                      <a:r>
                        <a:rPr lang="en-GB" dirty="0" err="1">
                          <a:solidFill>
                            <a:schemeClr val="accent6"/>
                          </a:solidFill>
                        </a:rPr>
                        <a:t>Macdonwald</a:t>
                      </a:r>
                      <a:r>
                        <a:rPr lang="en-GB" dirty="0">
                          <a:solidFill>
                            <a:schemeClr val="accent6"/>
                          </a:solidFill>
                        </a:rPr>
                        <a:t> in battle. – </a:t>
                      </a:r>
                      <a:r>
                        <a:rPr lang="en-GB" dirty="0">
                          <a:solidFill>
                            <a:srgbClr val="FF0000"/>
                          </a:solidFill>
                        </a:rPr>
                        <a:t>False</a:t>
                      </a:r>
                      <a:r>
                        <a:rPr lang="en-GB" dirty="0">
                          <a:solidFill>
                            <a:schemeClr val="accent6"/>
                          </a:solidFill>
                        </a:rPr>
                        <a:t> </a:t>
                      </a:r>
                    </a:p>
                    <a:p>
                      <a:pPr marL="342900" indent="-342900">
                        <a:buAutoNum type="arabicPeriod"/>
                      </a:pPr>
                      <a:r>
                        <a:rPr lang="en-GB" dirty="0">
                          <a:solidFill>
                            <a:schemeClr val="accent6"/>
                          </a:solidFill>
                        </a:rPr>
                        <a:t>Lady Macbeth is in a frenzy when she cries ‘unsex me here’. – </a:t>
                      </a:r>
                      <a:r>
                        <a:rPr lang="en-GB" dirty="0">
                          <a:solidFill>
                            <a:srgbClr val="FF0000"/>
                          </a:solidFill>
                        </a:rPr>
                        <a:t>False</a:t>
                      </a:r>
                      <a:r>
                        <a:rPr lang="en-GB" dirty="0">
                          <a:solidFill>
                            <a:schemeClr val="accent6"/>
                          </a:solidFill>
                        </a:rPr>
                        <a:t> </a:t>
                      </a:r>
                    </a:p>
                    <a:p>
                      <a:pPr marL="342900" indent="-342900">
                        <a:buAutoNum type="arabicPeriod"/>
                      </a:pPr>
                      <a:r>
                        <a:rPr lang="en-GB" dirty="0">
                          <a:solidFill>
                            <a:schemeClr val="accent6"/>
                          </a:solidFill>
                        </a:rPr>
                        <a:t>Lady Macbeth is in a frenzy when she tries to wash the blood from her hands in Act Five Scene One. – True </a:t>
                      </a:r>
                      <a:endParaRPr lang="en-GB" b="1" dirty="0">
                        <a:solidFill>
                          <a:schemeClr val="accent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2783970272"/>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0C072-6778-855A-C6B1-A9B1D74CE670}"/>
              </a:ext>
            </a:extLst>
          </p:cNvPr>
          <p:cNvSpPr>
            <a:spLocks noGrp="1"/>
          </p:cNvSpPr>
          <p:nvPr>
            <p:ph type="title"/>
          </p:nvPr>
        </p:nvSpPr>
        <p:spPr>
          <a:xfrm>
            <a:off x="838200" y="365125"/>
            <a:ext cx="10515600" cy="886159"/>
          </a:xfrm>
        </p:spPr>
        <p:txBody>
          <a:bodyPr>
            <a:normAutofit/>
          </a:bodyPr>
          <a:lstStyle/>
          <a:p>
            <a:r>
              <a:rPr lang="en-GB" sz="3600" b="1" dirty="0"/>
              <a:t>S-T-R-E-T-C-H: read, reduce, rehearse, remember </a:t>
            </a:r>
            <a:br>
              <a:rPr lang="en-GB" sz="3600" b="1" dirty="0"/>
            </a:br>
            <a:r>
              <a:rPr lang="en-GB" sz="1800" b="1" dirty="0"/>
              <a:t>(See Macbeth Teaching and Learning Video 3)</a:t>
            </a:r>
            <a:endParaRPr lang="en-GB" sz="3600" b="1" dirty="0"/>
          </a:p>
        </p:txBody>
      </p:sp>
      <p:sp>
        <p:nvSpPr>
          <p:cNvPr id="3" name="Content Placeholder 2">
            <a:extLst>
              <a:ext uri="{FF2B5EF4-FFF2-40B4-BE49-F238E27FC236}">
                <a16:creationId xmlns:a16="http://schemas.microsoft.com/office/drawing/2014/main" id="{CE58CA05-B236-AB10-397E-F0D60801AEFA}"/>
              </a:ext>
            </a:extLst>
          </p:cNvPr>
          <p:cNvSpPr>
            <a:spLocks noGrp="1"/>
          </p:cNvSpPr>
          <p:nvPr>
            <p:ph idx="1"/>
          </p:nvPr>
        </p:nvSpPr>
        <p:spPr>
          <a:xfrm>
            <a:off x="838200" y="1251284"/>
            <a:ext cx="10515600" cy="5241591"/>
          </a:xfrm>
        </p:spPr>
        <p:txBody>
          <a:bodyPr>
            <a:normAutofit fontScale="92500" lnSpcReduction="20000"/>
          </a:bodyPr>
          <a:lstStyle/>
          <a:p>
            <a:pPr marL="0" indent="0">
              <a:buNone/>
            </a:pPr>
            <a:r>
              <a:rPr lang="en-GB" b="1" dirty="0"/>
              <a:t>The significance of Act Three Scene Four</a:t>
            </a:r>
          </a:p>
          <a:p>
            <a:pPr marL="0" indent="0">
              <a:buNone/>
            </a:pPr>
            <a:r>
              <a:rPr lang="en-GB" dirty="0"/>
              <a:t>Three Scene Four functions as a corruption of royal spectacle. Shakespeare reveals how the banquet is staged by Macbeth as a public celebration of his kingship – a calculated display of power and legitimacy, designed to secure the loyalty of his Thanes. But it systematically unravels into a spectacle of its very opposite: psychological disintegration and political illegitimacy. This becomes starkly apparent when contrasted with Duncan’s court in Act One Scene Four.</a:t>
            </a:r>
          </a:p>
          <a:p>
            <a:pPr marL="0" indent="0">
              <a:buNone/>
            </a:pPr>
            <a:r>
              <a:rPr lang="en-GB" dirty="0"/>
              <a:t> Shakespeare showed how Duncan’s authority was rooted in a natural economy of reciprocity and grace; he ‘planted’ his Thanes, lavished them with praise and tangible rewards and fostered a cohesive body politic. Macbeth’s court, by contrast, is presented as sterile and paranoid. Shakespeare highlights how Macbeth’s attempts at hosting devolve into a fractured dialogue with an empty stool, exposing the profound schism between his public persona and his haunted interiority. The ghost of Banquo – the one guest he cannot control – becomes the true centre of the feast, a visible manifestation of Macbeth’s guilt and his failure to consolidate power.</a:t>
            </a:r>
          </a:p>
        </p:txBody>
      </p:sp>
    </p:spTree>
    <p:extLst>
      <p:ext uri="{BB962C8B-B14F-4D97-AF65-F5344CB8AC3E}">
        <p14:creationId xmlns:p14="http://schemas.microsoft.com/office/powerpoint/2010/main" val="517626908"/>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EDF6A-3830-EB16-48E6-65154E23C716}"/>
              </a:ext>
            </a:extLst>
          </p:cNvPr>
          <p:cNvSpPr>
            <a:spLocks noGrp="1"/>
          </p:cNvSpPr>
          <p:nvPr>
            <p:ph type="title"/>
          </p:nvPr>
        </p:nvSpPr>
        <p:spPr/>
        <p:txBody>
          <a:bodyPr/>
          <a:lstStyle/>
          <a:p>
            <a:r>
              <a:rPr lang="en-GB" b="1" dirty="0"/>
              <a:t>Reading the Scene</a:t>
            </a:r>
          </a:p>
        </p:txBody>
      </p:sp>
      <p:sp>
        <p:nvSpPr>
          <p:cNvPr id="3" name="Content Placeholder 2">
            <a:extLst>
              <a:ext uri="{FF2B5EF4-FFF2-40B4-BE49-F238E27FC236}">
                <a16:creationId xmlns:a16="http://schemas.microsoft.com/office/drawing/2014/main" id="{7C9EB59A-38C0-6BB2-60FB-07F91C2896B6}"/>
              </a:ext>
            </a:extLst>
          </p:cNvPr>
          <p:cNvSpPr>
            <a:spLocks noGrp="1"/>
          </p:cNvSpPr>
          <p:nvPr>
            <p:ph idx="1"/>
          </p:nvPr>
        </p:nvSpPr>
        <p:spPr>
          <a:xfrm>
            <a:off x="838200" y="1540042"/>
            <a:ext cx="10515600" cy="4952833"/>
          </a:xfrm>
        </p:spPr>
        <p:txBody>
          <a:bodyPr>
            <a:normAutofit lnSpcReduction="10000"/>
          </a:bodyPr>
          <a:lstStyle/>
          <a:p>
            <a:r>
              <a:rPr lang="en-GB" dirty="0"/>
              <a:t>We recommend watching the Rupert Goold (2010) version, as it clearly communicates Macbeth’s mental turmoil and Lady Macbeth’s loss of power. </a:t>
            </a:r>
          </a:p>
          <a:p>
            <a:r>
              <a:rPr lang="en-GB" dirty="0"/>
              <a:t>Then read the scene. </a:t>
            </a:r>
          </a:p>
          <a:p>
            <a:r>
              <a:rPr lang="en-GB" dirty="0"/>
              <a:t>When reading this scene, it is important that students understand who Macbeth is speaking to and – crucially – who does not hear or see his interlocutors (Macbeth and the murderer have a private conversation; Macbeth and Lady Macbeth have private conversations; no other character on stage can see Banquo’s ghost). For this reason, take the role of Macbeth yourself and use your body language and tone of voice, or indeed your position in the classroom, to indicate who hears and does not hear your lines.</a:t>
            </a:r>
          </a:p>
        </p:txBody>
      </p:sp>
    </p:spTree>
    <p:extLst>
      <p:ext uri="{BB962C8B-B14F-4D97-AF65-F5344CB8AC3E}">
        <p14:creationId xmlns:p14="http://schemas.microsoft.com/office/powerpoint/2010/main" val="4201144793"/>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67BD86-9C10-FCE6-1624-527B901CF6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FC176D-527C-9E83-1010-0349B8E683EB}"/>
              </a:ext>
            </a:extLst>
          </p:cNvPr>
          <p:cNvSpPr>
            <a:spLocks noGrp="1"/>
          </p:cNvSpPr>
          <p:nvPr>
            <p:ph type="title"/>
          </p:nvPr>
        </p:nvSpPr>
        <p:spPr>
          <a:xfrm>
            <a:off x="161924" y="184150"/>
            <a:ext cx="9324975" cy="720725"/>
          </a:xfrm>
        </p:spPr>
        <p:txBody>
          <a:bodyPr>
            <a:normAutofit/>
          </a:bodyPr>
          <a:lstStyle/>
          <a:p>
            <a:r>
              <a:rPr lang="en-GB" b="1" dirty="0"/>
              <a:t>Oracy: Triplet discussion</a:t>
            </a:r>
          </a:p>
        </p:txBody>
      </p:sp>
      <p:graphicFrame>
        <p:nvGraphicFramePr>
          <p:cNvPr id="7" name="Table 6">
            <a:extLst>
              <a:ext uri="{FF2B5EF4-FFF2-40B4-BE49-F238E27FC236}">
                <a16:creationId xmlns:a16="http://schemas.microsoft.com/office/drawing/2014/main" id="{DB998428-B1F6-17B5-C42E-D94F6EDDDE2C}"/>
              </a:ext>
            </a:extLst>
          </p:cNvPr>
          <p:cNvGraphicFramePr>
            <a:graphicFrameLocks noGrp="1"/>
          </p:cNvGraphicFramePr>
          <p:nvPr>
            <p:extLst>
              <p:ext uri="{D42A27DB-BD31-4B8C-83A1-F6EECF244321}">
                <p14:modId xmlns:p14="http://schemas.microsoft.com/office/powerpoint/2010/main" val="2767201169"/>
              </p:ext>
            </p:extLst>
          </p:nvPr>
        </p:nvGraphicFramePr>
        <p:xfrm>
          <a:off x="260349" y="904876"/>
          <a:ext cx="11598276" cy="5768974"/>
        </p:xfrm>
        <a:graphic>
          <a:graphicData uri="http://schemas.openxmlformats.org/drawingml/2006/table">
            <a:tbl>
              <a:tblPr firstRow="1" bandRow="1">
                <a:tableStyleId>{5C22544A-7EE6-4342-B048-85BDC9FD1C3A}</a:tableStyleId>
              </a:tblPr>
              <a:tblGrid>
                <a:gridCol w="5799138">
                  <a:extLst>
                    <a:ext uri="{9D8B030D-6E8A-4147-A177-3AD203B41FA5}">
                      <a16:colId xmlns:a16="http://schemas.microsoft.com/office/drawing/2014/main" val="1736133276"/>
                    </a:ext>
                  </a:extLst>
                </a:gridCol>
                <a:gridCol w="5799138">
                  <a:extLst>
                    <a:ext uri="{9D8B030D-6E8A-4147-A177-3AD203B41FA5}">
                      <a16:colId xmlns:a16="http://schemas.microsoft.com/office/drawing/2014/main" val="242576912"/>
                    </a:ext>
                  </a:extLst>
                </a:gridCol>
              </a:tblGrid>
              <a:tr h="2884487">
                <a:tc>
                  <a:txBody>
                    <a:bodyPr/>
                    <a:lstStyle/>
                    <a:p>
                      <a:pPr marL="0" indent="0">
                        <a:buNone/>
                      </a:pPr>
                      <a:r>
                        <a:rPr lang="en-GB" sz="2000" dirty="0">
                          <a:solidFill>
                            <a:schemeClr val="tx1"/>
                          </a:solidFill>
                        </a:rPr>
                        <a:t>‘Shakespeare presents Act Three Scene Four as a key turning point in the play.’ Why is this? </a:t>
                      </a:r>
                      <a:endParaRPr lang="en-GB" sz="2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A: Respond to the question. </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Act 3 Scene 4 is a key turning point because…</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The most important changes in this scene are…</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Macbeth changes from… to…</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Lady Macbeth changes from… to…</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Also, the Thanes change from… to…</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8333442"/>
                  </a:ext>
                </a:extLst>
              </a:tr>
              <a:tr h="28844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B: Provide evidence or examples to support Student A’s response. </a:t>
                      </a:r>
                      <a:endParaRPr lang="en-GB" sz="2000" b="0" dirty="0">
                        <a:solidFill>
                          <a:schemeClr val="tx1"/>
                        </a:solidFill>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Evidence of this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 example of this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When Macbeth says that… it is clear that…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b="1" dirty="0">
                          <a:solidFill>
                            <a:schemeClr val="tx1"/>
                          </a:solidFill>
                        </a:rPr>
                        <a:t>Student C: Summarise the discussion. </a:t>
                      </a:r>
                      <a:endParaRPr lang="en-GB" sz="2000" b="0" dirty="0">
                        <a:solidFill>
                          <a:schemeClr val="tx1"/>
                        </a:solidFill>
                      </a:endParaRPr>
                    </a:p>
                    <a:p>
                      <a:pPr marL="342900" indent="-342900">
                        <a:buFontTx/>
                        <a:buChar char="-"/>
                      </a:pPr>
                      <a:r>
                        <a:rPr lang="en-GB" sz="2000" b="0" dirty="0">
                          <a:solidFill>
                            <a:schemeClr val="tx1"/>
                          </a:solidFill>
                        </a:rPr>
                        <a:t>Overall, this scene is a key turning point because…</a:t>
                      </a:r>
                    </a:p>
                    <a:p>
                      <a:pPr marL="342900" indent="-342900">
                        <a:buFontTx/>
                        <a:buChar char="-"/>
                      </a:pPr>
                      <a:r>
                        <a:rPr lang="en-GB" sz="2000" b="0" dirty="0">
                          <a:solidFill>
                            <a:schemeClr val="tx1"/>
                          </a:solidFill>
                        </a:rPr>
                        <a:t>Evidence of this change 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3497767"/>
                  </a:ext>
                </a:extLst>
              </a:tr>
            </a:tbl>
          </a:graphicData>
        </a:graphic>
      </p:graphicFrame>
    </p:spTree>
    <p:extLst>
      <p:ext uri="{BB962C8B-B14F-4D97-AF65-F5344CB8AC3E}">
        <p14:creationId xmlns:p14="http://schemas.microsoft.com/office/powerpoint/2010/main" val="2021025845"/>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E944CA-2FCE-5945-85EA-8EA4B780D5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D6C6B6-9D04-D5DC-5E2F-19262A932AAB}"/>
              </a:ext>
            </a:extLst>
          </p:cNvPr>
          <p:cNvSpPr>
            <a:spLocks noGrp="1"/>
          </p:cNvSpPr>
          <p:nvPr>
            <p:ph type="title"/>
          </p:nvPr>
        </p:nvSpPr>
        <p:spPr>
          <a:xfrm>
            <a:off x="161925" y="184150"/>
            <a:ext cx="5467350" cy="720725"/>
          </a:xfrm>
        </p:spPr>
        <p:txBody>
          <a:bodyPr/>
          <a:lstStyle/>
          <a:p>
            <a:r>
              <a:rPr lang="en-GB" b="1" dirty="0"/>
              <a:t>Triplet discussion</a:t>
            </a:r>
          </a:p>
        </p:txBody>
      </p:sp>
      <p:sp>
        <p:nvSpPr>
          <p:cNvPr id="4" name="TextBox 3">
            <a:extLst>
              <a:ext uri="{FF2B5EF4-FFF2-40B4-BE49-F238E27FC236}">
                <a16:creationId xmlns:a16="http://schemas.microsoft.com/office/drawing/2014/main" id="{F2DF5076-B776-7A51-6AA1-F30C5BD39929}"/>
              </a:ext>
            </a:extLst>
          </p:cNvPr>
          <p:cNvSpPr txBox="1"/>
          <p:nvPr/>
        </p:nvSpPr>
        <p:spPr>
          <a:xfrm>
            <a:off x="259556" y="904875"/>
            <a:ext cx="5836444" cy="5940088"/>
          </a:xfrm>
          <a:prstGeom prst="rect">
            <a:avLst/>
          </a:prstGeom>
          <a:noFill/>
        </p:spPr>
        <p:txBody>
          <a:bodyPr wrap="square">
            <a:spAutoFit/>
          </a:bodyPr>
          <a:lstStyle/>
          <a:p>
            <a:r>
              <a:rPr lang="en-GB" sz="2000" b="1" dirty="0"/>
              <a:t>Model answer: </a:t>
            </a:r>
          </a:p>
          <a:p>
            <a:r>
              <a:rPr lang="en-GB" dirty="0"/>
              <a:t>Shakespeare uses this scene to mark the transition from Macbeth’s private fears to his public descent into madness: he shouts ‘never shake thy gory locks at me’ at an unseen ghost, in the presence of his Thanes. These confused onlookers ask questions of their new King, inquiring ‘What </a:t>
            </a:r>
            <a:r>
              <a:rPr lang="en-GB" dirty="0" err="1"/>
              <a:t>is’t</a:t>
            </a:r>
            <a:r>
              <a:rPr lang="en-GB" dirty="0"/>
              <a:t> that moves your Highness’ and receiving unsatisfactory responses from both Macbeth and Lady Macbeth. The Thanes exit in confusion, and in Act Three Scene Six will begin to discuss Macbeth’s growing tyranny: he has lost power over his followers. </a:t>
            </a:r>
          </a:p>
          <a:p>
            <a:endParaRPr lang="en-GB" dirty="0"/>
          </a:p>
          <a:p>
            <a:r>
              <a:rPr lang="en-GB" dirty="0"/>
              <a:t>This scene is also a turning point, as it confirms Lady Macbeth’s loss of power over her husband. Her manipulative attacks on his masculinity (‘are you a man?’) have no effect, and the scene concludes with the irrevocable fracture of the marriage. When Macbeth insists that he is ‘in blood / </a:t>
            </a:r>
            <a:r>
              <a:rPr lang="en-GB" dirty="0" err="1"/>
              <a:t>Stepp’d</a:t>
            </a:r>
            <a:r>
              <a:rPr lang="en-GB" dirty="0"/>
              <a:t> in so far that […] Returning were as tedious as go o’er.’, his wife has little to say by way of comfort or direction. We never see the couple on stage together again.</a:t>
            </a:r>
          </a:p>
        </p:txBody>
      </p:sp>
      <p:sp>
        <p:nvSpPr>
          <p:cNvPr id="5" name="Rectangle 4">
            <a:extLst>
              <a:ext uri="{FF2B5EF4-FFF2-40B4-BE49-F238E27FC236}">
                <a16:creationId xmlns:a16="http://schemas.microsoft.com/office/drawing/2014/main" id="{70FAF6DA-F6A0-32A1-0695-DEEB5E5A823D}"/>
              </a:ext>
            </a:extLst>
          </p:cNvPr>
          <p:cNvSpPr/>
          <p:nvPr/>
        </p:nvSpPr>
        <p:spPr>
          <a:xfrm>
            <a:off x="6515100" y="304800"/>
            <a:ext cx="5467350" cy="63690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dirty="0"/>
              <a:t>Summarise the model answer in 4 bullet points:</a:t>
            </a:r>
          </a:p>
          <a:p>
            <a:endParaRPr lang="en-GB" dirty="0"/>
          </a:p>
          <a:p>
            <a:r>
              <a:rPr lang="en-GB" dirty="0"/>
              <a:t>-</a:t>
            </a:r>
          </a:p>
          <a:p>
            <a:endParaRPr lang="en-GB" dirty="0"/>
          </a:p>
          <a:p>
            <a:endParaRPr lang="en-GB" dirty="0"/>
          </a:p>
          <a:p>
            <a:r>
              <a:rPr lang="en-GB" dirty="0"/>
              <a:t>-</a:t>
            </a:r>
          </a:p>
          <a:p>
            <a:endParaRPr lang="en-GB" dirty="0"/>
          </a:p>
          <a:p>
            <a:endParaRPr lang="en-GB" dirty="0"/>
          </a:p>
          <a:p>
            <a:r>
              <a:rPr lang="en-GB" dirty="0"/>
              <a:t>-</a:t>
            </a:r>
          </a:p>
          <a:p>
            <a:endParaRPr lang="en-GB" dirty="0"/>
          </a:p>
          <a:p>
            <a:endParaRPr lang="en-GB" dirty="0"/>
          </a:p>
          <a:p>
            <a:r>
              <a:rPr lang="en-GB" dirty="0"/>
              <a:t>-</a:t>
            </a:r>
          </a:p>
          <a:p>
            <a:endParaRPr lang="en-GB" dirty="0"/>
          </a:p>
          <a:p>
            <a:endParaRPr lang="en-GB" dirty="0"/>
          </a:p>
          <a:p>
            <a:r>
              <a:rPr lang="en-GB" dirty="0"/>
              <a:t>New vocabulary:</a:t>
            </a:r>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30615491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2A10B-300E-98CE-FE71-3ACACBA34A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103963-C22C-CD2F-F62F-D1E835E66FAC}"/>
              </a:ext>
            </a:extLst>
          </p:cNvPr>
          <p:cNvSpPr>
            <a:spLocks noGrp="1"/>
          </p:cNvSpPr>
          <p:nvPr>
            <p:ph type="title"/>
          </p:nvPr>
        </p:nvSpPr>
        <p:spPr>
          <a:xfrm>
            <a:off x="161925" y="184150"/>
            <a:ext cx="5467350" cy="720725"/>
          </a:xfrm>
        </p:spPr>
        <p:txBody>
          <a:bodyPr/>
          <a:lstStyle/>
          <a:p>
            <a:r>
              <a:rPr lang="en-GB" b="1" dirty="0"/>
              <a:t>Triplet discussion</a:t>
            </a:r>
          </a:p>
        </p:txBody>
      </p:sp>
      <p:sp>
        <p:nvSpPr>
          <p:cNvPr id="4" name="TextBox 3">
            <a:extLst>
              <a:ext uri="{FF2B5EF4-FFF2-40B4-BE49-F238E27FC236}">
                <a16:creationId xmlns:a16="http://schemas.microsoft.com/office/drawing/2014/main" id="{35EA94CC-6F74-8E6E-B721-5734B9ECA5D8}"/>
              </a:ext>
            </a:extLst>
          </p:cNvPr>
          <p:cNvSpPr txBox="1"/>
          <p:nvPr/>
        </p:nvSpPr>
        <p:spPr>
          <a:xfrm>
            <a:off x="259556" y="904875"/>
            <a:ext cx="5836444" cy="2246769"/>
          </a:xfrm>
          <a:prstGeom prst="rect">
            <a:avLst/>
          </a:prstGeom>
          <a:noFill/>
        </p:spPr>
        <p:txBody>
          <a:bodyPr wrap="square">
            <a:spAutoFit/>
          </a:bodyPr>
          <a:lstStyle/>
          <a:p>
            <a:r>
              <a:rPr lang="en-GB" sz="2000" b="1" dirty="0"/>
              <a:t>Model answer: </a:t>
            </a:r>
          </a:p>
          <a:p>
            <a:endParaRPr lang="en-GB" sz="2000" dirty="0"/>
          </a:p>
          <a:p>
            <a:r>
              <a:rPr lang="en-GB" sz="2000" dirty="0"/>
              <a:t>It is important for the audience to feel pathos for the tragic hero. Rather than dismissing Macbeth (as Malcolm does) as a ‘butcher’, we need to understand the psychological conflict that has led him to the point of murder.</a:t>
            </a:r>
          </a:p>
        </p:txBody>
      </p:sp>
      <p:sp>
        <p:nvSpPr>
          <p:cNvPr id="5" name="Rectangle 4">
            <a:extLst>
              <a:ext uri="{FF2B5EF4-FFF2-40B4-BE49-F238E27FC236}">
                <a16:creationId xmlns:a16="http://schemas.microsoft.com/office/drawing/2014/main" id="{1BF86F42-1A52-52CD-3CF0-D2A02722F845}"/>
              </a:ext>
            </a:extLst>
          </p:cNvPr>
          <p:cNvSpPr/>
          <p:nvPr/>
        </p:nvSpPr>
        <p:spPr>
          <a:xfrm>
            <a:off x="6515100" y="304800"/>
            <a:ext cx="5467350" cy="63690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dirty="0"/>
              <a:t>Summarise the model answer in two bullet points:</a:t>
            </a:r>
          </a:p>
          <a:p>
            <a:endParaRPr lang="en-GB" dirty="0"/>
          </a:p>
          <a:p>
            <a:r>
              <a:rPr lang="en-GB" dirty="0"/>
              <a:t>1.</a:t>
            </a:r>
          </a:p>
          <a:p>
            <a:endParaRPr lang="en-GB" dirty="0"/>
          </a:p>
          <a:p>
            <a:endParaRPr lang="en-GB" dirty="0"/>
          </a:p>
          <a:p>
            <a:endParaRPr lang="en-GB" dirty="0"/>
          </a:p>
          <a:p>
            <a:r>
              <a:rPr lang="en-GB" dirty="0"/>
              <a:t>2.</a:t>
            </a:r>
          </a:p>
          <a:p>
            <a:endParaRPr lang="en-GB" dirty="0"/>
          </a:p>
          <a:p>
            <a:endParaRPr lang="en-GB" dirty="0"/>
          </a:p>
          <a:p>
            <a:endParaRPr lang="en-GB" dirty="0"/>
          </a:p>
          <a:p>
            <a:endParaRPr lang="en-GB" dirty="0"/>
          </a:p>
          <a:p>
            <a:r>
              <a:rPr lang="en-GB" dirty="0"/>
              <a:t>New vocabulary:</a:t>
            </a:r>
          </a:p>
          <a:p>
            <a:endParaRPr lang="en-GB" dirty="0"/>
          </a:p>
          <a:p>
            <a:endParaRPr lang="en-GB" dirty="0"/>
          </a:p>
          <a:p>
            <a:endParaRPr lang="en-GB" dirty="0"/>
          </a:p>
          <a:p>
            <a:endParaRPr lang="en-GB" dirty="0"/>
          </a:p>
          <a:p>
            <a:endParaRPr lang="en-GB" dirty="0"/>
          </a:p>
          <a:p>
            <a:endParaRPr lang="en-GB" dirty="0"/>
          </a:p>
        </p:txBody>
      </p:sp>
      <p:sp>
        <p:nvSpPr>
          <p:cNvPr id="3" name="Rectangle 2">
            <a:extLst>
              <a:ext uri="{FF2B5EF4-FFF2-40B4-BE49-F238E27FC236}">
                <a16:creationId xmlns:a16="http://schemas.microsoft.com/office/drawing/2014/main" id="{71E5FE1A-A33B-3E83-3E60-57EF5729D885}"/>
              </a:ext>
            </a:extLst>
          </p:cNvPr>
          <p:cNvSpPr/>
          <p:nvPr/>
        </p:nvSpPr>
        <p:spPr>
          <a:xfrm>
            <a:off x="259555" y="3295651"/>
            <a:ext cx="5998369" cy="33782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dirty="0"/>
              <a:t>Evidence from the text:</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3807059115"/>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6CBD8-9FEE-4307-12C3-5BAE7CD98921}"/>
              </a:ext>
            </a:extLst>
          </p:cNvPr>
          <p:cNvSpPr>
            <a:spLocks noGrp="1"/>
          </p:cNvSpPr>
          <p:nvPr>
            <p:ph type="title"/>
          </p:nvPr>
        </p:nvSpPr>
        <p:spPr/>
        <p:txBody>
          <a:bodyPr/>
          <a:lstStyle/>
          <a:p>
            <a:r>
              <a:rPr lang="en-GB" b="1" dirty="0"/>
              <a:t>Think-pair-share ideas about the motif of blood</a:t>
            </a:r>
          </a:p>
        </p:txBody>
      </p:sp>
      <p:sp>
        <p:nvSpPr>
          <p:cNvPr id="3" name="Content Placeholder 2">
            <a:extLst>
              <a:ext uri="{FF2B5EF4-FFF2-40B4-BE49-F238E27FC236}">
                <a16:creationId xmlns:a16="http://schemas.microsoft.com/office/drawing/2014/main" id="{F59D6696-C06D-68BC-52D2-3B48C9DC6C9A}"/>
              </a:ext>
            </a:extLst>
          </p:cNvPr>
          <p:cNvSpPr>
            <a:spLocks noGrp="1"/>
          </p:cNvSpPr>
          <p:nvPr>
            <p:ph idx="1"/>
          </p:nvPr>
        </p:nvSpPr>
        <p:spPr/>
        <p:txBody>
          <a:bodyPr/>
          <a:lstStyle/>
          <a:p>
            <a:pPr marL="0" indent="0">
              <a:buNone/>
            </a:pPr>
            <a:endParaRPr lang="en-GB" dirty="0">
              <a:solidFill>
                <a:srgbClr val="FF0000"/>
              </a:solidFill>
            </a:endParaRPr>
          </a:p>
        </p:txBody>
      </p:sp>
    </p:spTree>
    <p:extLst>
      <p:ext uri="{BB962C8B-B14F-4D97-AF65-F5344CB8AC3E}">
        <p14:creationId xmlns:p14="http://schemas.microsoft.com/office/powerpoint/2010/main" val="2183115801"/>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FCC326-84C6-21BB-739C-830B25B364B5}"/>
              </a:ext>
            </a:extLst>
          </p:cNvPr>
          <p:cNvSpPr/>
          <p:nvPr/>
        </p:nvSpPr>
        <p:spPr>
          <a:xfrm>
            <a:off x="1261035" y="94129"/>
            <a:ext cx="1881094" cy="1053353"/>
          </a:xfrm>
          <a:prstGeom prst="rect">
            <a:avLst/>
          </a:prstGeom>
          <a:solidFill>
            <a:srgbClr val="C00000"/>
          </a:solidFill>
        </p:spPr>
        <p:style>
          <a:lnRef idx="2">
            <a:schemeClr val="dk1"/>
          </a:lnRef>
          <a:fillRef idx="1">
            <a:schemeClr val="lt1"/>
          </a:fillRef>
          <a:effectRef idx="0">
            <a:schemeClr val="dk1"/>
          </a:effectRef>
          <a:fontRef idx="minor">
            <a:schemeClr val="dk1"/>
          </a:fontRef>
        </p:style>
        <p:txBody>
          <a:bodyPr rtlCol="0" anchor="ctr"/>
          <a:lstStyle/>
          <a:p>
            <a:pPr algn="ctr"/>
            <a:r>
              <a:rPr lang="en-GB" b="1" dirty="0">
                <a:solidFill>
                  <a:schemeClr val="bg1"/>
                </a:solidFill>
              </a:rPr>
              <a:t>The Motif of Blood in </a:t>
            </a:r>
            <a:r>
              <a:rPr lang="en-GB" b="1" i="1" dirty="0">
                <a:solidFill>
                  <a:schemeClr val="bg1"/>
                </a:solidFill>
              </a:rPr>
              <a:t>Macbeth</a:t>
            </a:r>
            <a:endParaRPr lang="en-GB" b="1" dirty="0">
              <a:solidFill>
                <a:schemeClr val="bg1"/>
              </a:solidFill>
            </a:endParaRPr>
          </a:p>
        </p:txBody>
      </p:sp>
      <p:sp>
        <p:nvSpPr>
          <p:cNvPr id="7" name="Rectangle 6">
            <a:extLst>
              <a:ext uri="{FF2B5EF4-FFF2-40B4-BE49-F238E27FC236}">
                <a16:creationId xmlns:a16="http://schemas.microsoft.com/office/drawing/2014/main" id="{CCAD853F-1DBC-CEDE-13A7-982E5A7256CE}"/>
              </a:ext>
            </a:extLst>
          </p:cNvPr>
          <p:cNvSpPr/>
          <p:nvPr/>
        </p:nvSpPr>
        <p:spPr>
          <a:xfrm>
            <a:off x="3207870" y="618569"/>
            <a:ext cx="7706658" cy="528913"/>
          </a:xfrm>
          <a:prstGeom prst="rect">
            <a:avLst/>
          </a:prstGeom>
          <a:solidFill>
            <a:srgbClr val="FF8B8B"/>
          </a:solidFill>
        </p:spPr>
        <p:style>
          <a:lnRef idx="2">
            <a:schemeClr val="dk1"/>
          </a:lnRef>
          <a:fillRef idx="1">
            <a:schemeClr val="lt1"/>
          </a:fillRef>
          <a:effectRef idx="0">
            <a:schemeClr val="dk1"/>
          </a:effectRef>
          <a:fontRef idx="minor">
            <a:schemeClr val="dk1"/>
          </a:fontRef>
        </p:style>
        <p:txBody>
          <a:bodyPr rtlCol="0" anchor="ctr"/>
          <a:lstStyle/>
          <a:p>
            <a:pPr algn="ctr"/>
            <a:r>
              <a:rPr lang="en-GB" sz="1200" b="1" dirty="0"/>
              <a:t>Vocabulary: Patriotic</a:t>
            </a:r>
            <a:r>
              <a:rPr lang="en-GB" sz="1200" dirty="0"/>
              <a:t> (loyal to your country) | </a:t>
            </a:r>
            <a:r>
              <a:rPr lang="en-GB" sz="1200" b="1" dirty="0"/>
              <a:t>Treacherous</a:t>
            </a:r>
            <a:r>
              <a:rPr lang="en-GB" sz="1200" dirty="0"/>
              <a:t> (betraying) | </a:t>
            </a:r>
            <a:r>
              <a:rPr lang="en-GB" sz="1200" b="1" dirty="0"/>
              <a:t>Regicide</a:t>
            </a:r>
            <a:r>
              <a:rPr lang="en-GB" sz="1200" dirty="0"/>
              <a:t> (killing a monarch) | </a:t>
            </a:r>
            <a:r>
              <a:rPr lang="en-GB" sz="1200" b="1" dirty="0"/>
              <a:t>Absolution</a:t>
            </a:r>
            <a:r>
              <a:rPr lang="en-GB" sz="1200" dirty="0"/>
              <a:t> and </a:t>
            </a:r>
            <a:r>
              <a:rPr lang="en-GB" sz="1200" b="1" dirty="0"/>
              <a:t>Redemption</a:t>
            </a:r>
            <a:r>
              <a:rPr lang="en-GB" sz="1200" dirty="0"/>
              <a:t> (getting forgiveness)</a:t>
            </a:r>
          </a:p>
        </p:txBody>
      </p:sp>
      <p:sp>
        <p:nvSpPr>
          <p:cNvPr id="8" name="Rectangle 7">
            <a:extLst>
              <a:ext uri="{FF2B5EF4-FFF2-40B4-BE49-F238E27FC236}">
                <a16:creationId xmlns:a16="http://schemas.microsoft.com/office/drawing/2014/main" id="{69A530C0-DC31-418C-AF91-52133753A557}"/>
              </a:ext>
            </a:extLst>
          </p:cNvPr>
          <p:cNvSpPr/>
          <p:nvPr/>
        </p:nvSpPr>
        <p:spPr>
          <a:xfrm>
            <a:off x="3207871" y="94130"/>
            <a:ext cx="7706659" cy="479612"/>
          </a:xfrm>
          <a:prstGeom prst="rect">
            <a:avLst/>
          </a:prstGeom>
          <a:solidFill>
            <a:srgbClr val="FF8B8B"/>
          </a:solidFill>
        </p:spPr>
        <p:style>
          <a:lnRef idx="2">
            <a:schemeClr val="dk1"/>
          </a:lnRef>
          <a:fillRef idx="1">
            <a:schemeClr val="lt1"/>
          </a:fillRef>
          <a:effectRef idx="0">
            <a:schemeClr val="dk1"/>
          </a:effectRef>
          <a:fontRef idx="minor">
            <a:schemeClr val="dk1"/>
          </a:fontRef>
        </p:style>
        <p:txBody>
          <a:bodyPr rtlCol="0" anchor="ctr"/>
          <a:lstStyle/>
          <a:p>
            <a:pPr algn="ctr"/>
            <a:r>
              <a:rPr lang="en-GB" sz="1200" b="1" dirty="0"/>
              <a:t>Symbolic meanings</a:t>
            </a:r>
            <a:r>
              <a:rPr lang="en-GB" sz="1200" dirty="0"/>
              <a:t>: bloodshed in the service of the king | treachery | violence | haunted by guilt |tyranny</a:t>
            </a:r>
          </a:p>
        </p:txBody>
      </p:sp>
      <p:graphicFrame>
        <p:nvGraphicFramePr>
          <p:cNvPr id="9" name="Table 8">
            <a:extLst>
              <a:ext uri="{FF2B5EF4-FFF2-40B4-BE49-F238E27FC236}">
                <a16:creationId xmlns:a16="http://schemas.microsoft.com/office/drawing/2014/main" id="{E6C94DFA-9179-96FC-4991-35F0FE4EF881}"/>
              </a:ext>
            </a:extLst>
          </p:cNvPr>
          <p:cNvGraphicFramePr>
            <a:graphicFrameLocks noGrp="1"/>
          </p:cNvGraphicFramePr>
          <p:nvPr/>
        </p:nvGraphicFramePr>
        <p:xfrm>
          <a:off x="1261034" y="1213122"/>
          <a:ext cx="3396131" cy="2139679"/>
        </p:xfrm>
        <a:graphic>
          <a:graphicData uri="http://schemas.openxmlformats.org/drawingml/2006/table">
            <a:tbl>
              <a:tblPr firstRow="1" bandRow="1">
                <a:tableStyleId>{5C22544A-7EE6-4342-B048-85BDC9FD1C3A}</a:tableStyleId>
              </a:tblPr>
              <a:tblGrid>
                <a:gridCol w="3396131">
                  <a:extLst>
                    <a:ext uri="{9D8B030D-6E8A-4147-A177-3AD203B41FA5}">
                      <a16:colId xmlns:a16="http://schemas.microsoft.com/office/drawing/2014/main" val="460003553"/>
                    </a:ext>
                  </a:extLst>
                </a:gridCol>
              </a:tblGrid>
              <a:tr h="534920">
                <a:tc>
                  <a:txBody>
                    <a:bodyPr/>
                    <a:lstStyle/>
                    <a:p>
                      <a:r>
                        <a:rPr lang="en-GB" sz="1100" dirty="0">
                          <a:solidFill>
                            <a:schemeClr val="tx1"/>
                          </a:solidFill>
                        </a:rPr>
                        <a:t>Act 1 Scene 2: Bloodshed in the service of king and country is celebrated and rewarded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1D1"/>
                    </a:solidFill>
                  </a:tcPr>
                </a:tc>
                <a:extLst>
                  <a:ext uri="{0D108BD9-81ED-4DB2-BD59-A6C34878D82A}">
                    <a16:rowId xmlns:a16="http://schemas.microsoft.com/office/drawing/2014/main" val="3776106226"/>
                  </a:ext>
                </a:extLst>
              </a:tr>
              <a:tr h="1604759">
                <a:tc>
                  <a:txBody>
                    <a:bodyPr/>
                    <a:lstStyle/>
                    <a:p>
                      <a:pPr marL="171450" indent="-171450">
                        <a:buFont typeface="Arial" panose="020B0604020202020204" pitchFamily="34" charset="0"/>
                        <a:buChar char="•"/>
                      </a:pPr>
                      <a:r>
                        <a:rPr lang="en-GB" sz="1100" dirty="0">
                          <a:solidFill>
                            <a:schemeClr val="tx1"/>
                          </a:solidFill>
                        </a:rPr>
                        <a:t>Duncan greets the captain returning from war: “what bloody man is that?”</a:t>
                      </a:r>
                    </a:p>
                    <a:p>
                      <a:pPr marL="171450" indent="-171450">
                        <a:buFont typeface="Arial" panose="020B0604020202020204" pitchFamily="34" charset="0"/>
                        <a:buChar char="•"/>
                      </a:pPr>
                      <a:r>
                        <a:rPr lang="en-GB" sz="1100" dirty="0">
                          <a:solidFill>
                            <a:schemeClr val="tx1"/>
                          </a:solidFill>
                        </a:rPr>
                        <a:t>The captain tells Duncan that Macbeth’s sword “</a:t>
                      </a:r>
                      <a:r>
                        <a:rPr lang="en-GB" sz="1100" dirty="0" err="1">
                          <a:solidFill>
                            <a:schemeClr val="tx1"/>
                          </a:solidFill>
                        </a:rPr>
                        <a:t>smok’d</a:t>
                      </a:r>
                      <a:r>
                        <a:rPr lang="en-GB" sz="1100" dirty="0">
                          <a:solidFill>
                            <a:schemeClr val="tx1"/>
                          </a:solidFill>
                        </a:rPr>
                        <a:t> with bloody execution” and he almost “bathe[d] in reeking wounds.”</a:t>
                      </a:r>
                    </a:p>
                    <a:p>
                      <a:pPr marL="171450" indent="-171450">
                        <a:buFont typeface="Arial" panose="020B0604020202020204" pitchFamily="34" charset="0"/>
                        <a:buChar char="•"/>
                      </a:pPr>
                      <a:r>
                        <a:rPr lang="en-GB" sz="1100" dirty="0">
                          <a:solidFill>
                            <a:schemeClr val="tx1"/>
                          </a:solidFill>
                        </a:rPr>
                        <a:t>Macbeth “unseamed [</a:t>
                      </a:r>
                      <a:r>
                        <a:rPr lang="en-GB" sz="1100" dirty="0" err="1">
                          <a:solidFill>
                            <a:schemeClr val="tx1"/>
                          </a:solidFill>
                        </a:rPr>
                        <a:t>Macdonwald</a:t>
                      </a:r>
                      <a:r>
                        <a:rPr lang="en-GB" sz="1100" dirty="0">
                          <a:solidFill>
                            <a:schemeClr val="tx1"/>
                          </a:solidFill>
                        </a:rPr>
                        <a:t>] from the nave to the chops.”</a:t>
                      </a:r>
                    </a:p>
                    <a:p>
                      <a:pPr marL="0" indent="0">
                        <a:buFont typeface="Arial" panose="020B0604020202020204" pitchFamily="34" charset="0"/>
                        <a:buNone/>
                      </a:pPr>
                      <a:r>
                        <a:rPr lang="en-GB" sz="1100" dirty="0">
                          <a:solidFill>
                            <a:schemeClr val="tx1"/>
                          </a:solidFill>
                          <a:sym typeface="Wingdings" panose="05000000000000000000" pitchFamily="2" charset="2"/>
                        </a:rPr>
                        <a:t> Macbeth is rewarded for killing Scotland’s enemies with the title Thane of Cawdor. </a:t>
                      </a:r>
                      <a:endParaRPr lang="en-GB" sz="11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07242419"/>
                  </a:ext>
                </a:extLst>
              </a:tr>
            </a:tbl>
          </a:graphicData>
        </a:graphic>
      </p:graphicFrame>
      <p:graphicFrame>
        <p:nvGraphicFramePr>
          <p:cNvPr id="10" name="Table 9">
            <a:extLst>
              <a:ext uri="{FF2B5EF4-FFF2-40B4-BE49-F238E27FC236}">
                <a16:creationId xmlns:a16="http://schemas.microsoft.com/office/drawing/2014/main" id="{1B2D2F8A-D4E2-C4BD-3B31-2B900C991660}"/>
              </a:ext>
            </a:extLst>
          </p:cNvPr>
          <p:cNvGraphicFramePr>
            <a:graphicFrameLocks noGrp="1"/>
          </p:cNvGraphicFramePr>
          <p:nvPr/>
        </p:nvGraphicFramePr>
        <p:xfrm>
          <a:off x="1252069" y="3408773"/>
          <a:ext cx="3396130" cy="3032760"/>
        </p:xfrm>
        <a:graphic>
          <a:graphicData uri="http://schemas.openxmlformats.org/drawingml/2006/table">
            <a:tbl>
              <a:tblPr firstRow="1" bandRow="1">
                <a:tableStyleId>{5C22544A-7EE6-4342-B048-85BDC9FD1C3A}</a:tableStyleId>
              </a:tblPr>
              <a:tblGrid>
                <a:gridCol w="3396130">
                  <a:extLst>
                    <a:ext uri="{9D8B030D-6E8A-4147-A177-3AD203B41FA5}">
                      <a16:colId xmlns:a16="http://schemas.microsoft.com/office/drawing/2014/main" val="4088180294"/>
                    </a:ext>
                  </a:extLst>
                </a:gridCol>
              </a:tblGrid>
              <a:tr h="363970">
                <a:tc>
                  <a:txBody>
                    <a:bodyPr/>
                    <a:lstStyle/>
                    <a:p>
                      <a:r>
                        <a:rPr lang="en-GB" sz="1100" dirty="0">
                          <a:solidFill>
                            <a:schemeClr val="tx1"/>
                          </a:solidFill>
                        </a:rPr>
                        <a:t>Act 1 Scenes 3-7: Plotting to spill the king’s blood is treachery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1D1"/>
                    </a:solidFill>
                  </a:tcPr>
                </a:tc>
                <a:extLst>
                  <a:ext uri="{0D108BD9-81ED-4DB2-BD59-A6C34878D82A}">
                    <a16:rowId xmlns:a16="http://schemas.microsoft.com/office/drawing/2014/main" val="3183559731"/>
                  </a:ext>
                </a:extLst>
              </a:tr>
              <a:tr h="1766124">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solidFill>
                            <a:schemeClr val="tx1"/>
                          </a:solidFill>
                        </a:rPr>
                        <a:t>The thought of regicide makes Macbeth “shake” as it is against nature. </a:t>
                      </a:r>
                    </a:p>
                    <a:p>
                      <a:pPr marL="171450" indent="-171450">
                        <a:buFont typeface="Arial" panose="020B0604020202020204" pitchFamily="34" charset="0"/>
                        <a:buChar char="•"/>
                      </a:pPr>
                      <a:r>
                        <a:rPr lang="en-GB" sz="1100" dirty="0">
                          <a:solidFill>
                            <a:schemeClr val="tx1"/>
                          </a:solidFill>
                        </a:rPr>
                        <a:t>Lady Macbeth calls on the “spirits” to “make thick my blood”. In the Renaissance period, blood was associated with emotions – thick blood moved slowly, so the emotions flowed sluggishly. </a:t>
                      </a:r>
                    </a:p>
                    <a:p>
                      <a:pPr marL="171450" indent="-171450">
                        <a:buFont typeface="Arial" panose="020B0604020202020204" pitchFamily="34" charset="0"/>
                        <a:buChar char="•"/>
                      </a:pPr>
                      <a:r>
                        <a:rPr lang="en-GB" sz="1100" dirty="0">
                          <a:solidFill>
                            <a:schemeClr val="tx1"/>
                          </a:solidFill>
                        </a:rPr>
                        <a:t>Macbeth thinks that “We but teach / Bloody instructions which… return to plague the inventor”. The bloody deed of regicide will come back to haunt him. </a:t>
                      </a:r>
                    </a:p>
                    <a:p>
                      <a:pPr marL="171450" indent="-171450">
                        <a:buFont typeface="Arial" panose="020B0604020202020204" pitchFamily="34" charset="0"/>
                        <a:buChar char="•"/>
                      </a:pPr>
                      <a:r>
                        <a:rPr lang="en-GB" sz="1100" dirty="0">
                          <a:solidFill>
                            <a:schemeClr val="tx1"/>
                          </a:solidFill>
                        </a:rPr>
                        <a:t>When Macbeth dithers about committing murder, Lady Macbeth evokes the horrific image of “dash[</a:t>
                      </a:r>
                      <a:r>
                        <a:rPr lang="en-GB" sz="1100" dirty="0" err="1">
                          <a:solidFill>
                            <a:schemeClr val="tx1"/>
                          </a:solidFill>
                        </a:rPr>
                        <a:t>ing</a:t>
                      </a:r>
                      <a:r>
                        <a:rPr lang="en-GB" sz="1100" dirty="0">
                          <a:solidFill>
                            <a:schemeClr val="tx1"/>
                          </a:solidFill>
                        </a:rPr>
                        <a:t>] the brains out” of a child – she says if she promised to do something so violent, she would go through with it.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21861060"/>
                  </a:ext>
                </a:extLst>
              </a:tr>
            </a:tbl>
          </a:graphicData>
        </a:graphic>
      </p:graphicFrame>
      <p:graphicFrame>
        <p:nvGraphicFramePr>
          <p:cNvPr id="11" name="Table 10">
            <a:extLst>
              <a:ext uri="{FF2B5EF4-FFF2-40B4-BE49-F238E27FC236}">
                <a16:creationId xmlns:a16="http://schemas.microsoft.com/office/drawing/2014/main" id="{9D260861-975F-51CC-8846-6C47B468003E}"/>
              </a:ext>
            </a:extLst>
          </p:cNvPr>
          <p:cNvGraphicFramePr>
            <a:graphicFrameLocks noGrp="1"/>
          </p:cNvGraphicFramePr>
          <p:nvPr/>
        </p:nvGraphicFramePr>
        <p:xfrm>
          <a:off x="4737572" y="1213122"/>
          <a:ext cx="2268000" cy="3724813"/>
        </p:xfrm>
        <a:graphic>
          <a:graphicData uri="http://schemas.openxmlformats.org/drawingml/2006/table">
            <a:tbl>
              <a:tblPr firstRow="1" bandRow="1">
                <a:tableStyleId>{5C22544A-7EE6-4342-B048-85BDC9FD1C3A}</a:tableStyleId>
              </a:tblPr>
              <a:tblGrid>
                <a:gridCol w="2268000">
                  <a:extLst>
                    <a:ext uri="{9D8B030D-6E8A-4147-A177-3AD203B41FA5}">
                      <a16:colId xmlns:a16="http://schemas.microsoft.com/office/drawing/2014/main" val="2463476402"/>
                    </a:ext>
                  </a:extLst>
                </a:gridCol>
              </a:tblGrid>
              <a:tr h="615853">
                <a:tc>
                  <a:txBody>
                    <a:bodyPr/>
                    <a:lstStyle/>
                    <a:p>
                      <a:r>
                        <a:rPr lang="en-GB" sz="1100" dirty="0">
                          <a:solidFill>
                            <a:schemeClr val="tx1"/>
                          </a:solidFill>
                        </a:rPr>
                        <a:t>Act 2: Committing regicide is horrific, and the Macbeths will forever be haunted by guilt.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1D1"/>
                    </a:solidFill>
                  </a:tcPr>
                </a:tc>
                <a:extLst>
                  <a:ext uri="{0D108BD9-81ED-4DB2-BD59-A6C34878D82A}">
                    <a16:rowId xmlns:a16="http://schemas.microsoft.com/office/drawing/2014/main" val="2314685690"/>
                  </a:ext>
                </a:extLst>
              </a:tr>
              <a:tr h="3038858">
                <a:tc>
                  <a:txBody>
                    <a:bodyPr/>
                    <a:lstStyle/>
                    <a:p>
                      <a:pPr marL="171450" indent="-171450">
                        <a:buFont typeface="Arial" panose="020B0604020202020204" pitchFamily="34" charset="0"/>
                        <a:buChar char="•"/>
                      </a:pPr>
                      <a:r>
                        <a:rPr lang="en-GB" sz="1100" dirty="0">
                          <a:solidFill>
                            <a:schemeClr val="tx1"/>
                          </a:solidFill>
                        </a:rPr>
                        <a:t>Before the murder, Macbeth has a premonition of trauma: “gouts of blood” on the imagined dagger. </a:t>
                      </a:r>
                    </a:p>
                    <a:p>
                      <a:pPr marL="171450" indent="-171450">
                        <a:buFont typeface="Arial" panose="020B0604020202020204" pitchFamily="34" charset="0"/>
                        <a:buChar char="•"/>
                      </a:pPr>
                      <a:r>
                        <a:rPr lang="en-GB" sz="1100" dirty="0">
                          <a:solidFill>
                            <a:schemeClr val="tx1"/>
                          </a:solidFill>
                        </a:rPr>
                        <a:t>After the murder, Macbeth has “hangman’s hands” which are a “filthy witness” of the deed. </a:t>
                      </a:r>
                    </a:p>
                    <a:p>
                      <a:pPr marL="171450" indent="-171450">
                        <a:buFont typeface="Arial" panose="020B0604020202020204" pitchFamily="34" charset="0"/>
                        <a:buChar char="•"/>
                      </a:pPr>
                      <a:r>
                        <a:rPr lang="en-GB" sz="1100" dirty="0">
                          <a:solidFill>
                            <a:schemeClr val="tx1"/>
                          </a:solidFill>
                        </a:rPr>
                        <a:t>Whilst Macbeth laments “Will all great Neptune’s ocean wash this blood / Clean from my hand?”, Lady Macbeth counters this with “a little water clears us of this deed”. </a:t>
                      </a:r>
                    </a:p>
                    <a:p>
                      <a:pPr marL="171450" indent="-171450">
                        <a:buFont typeface="Arial" panose="020B0604020202020204" pitchFamily="34" charset="0"/>
                        <a:buChar char="•"/>
                      </a:pPr>
                      <a:r>
                        <a:rPr lang="en-GB" sz="1100" dirty="0">
                          <a:solidFill>
                            <a:schemeClr val="tx1"/>
                          </a:solidFill>
                        </a:rPr>
                        <a:t>Lady Macbeth’s “hands are of [Macbeth’s] colour” after she “gild[s] the faces” of the guards with Duncan’s blood, putting the blame on them.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03928067"/>
                  </a:ext>
                </a:extLst>
              </a:tr>
            </a:tbl>
          </a:graphicData>
        </a:graphic>
      </p:graphicFrame>
      <p:graphicFrame>
        <p:nvGraphicFramePr>
          <p:cNvPr id="12" name="Table 11">
            <a:extLst>
              <a:ext uri="{FF2B5EF4-FFF2-40B4-BE49-F238E27FC236}">
                <a16:creationId xmlns:a16="http://schemas.microsoft.com/office/drawing/2014/main" id="{53563E36-A155-508D-B4B3-C12DB41564A6}"/>
              </a:ext>
            </a:extLst>
          </p:cNvPr>
          <p:cNvGraphicFramePr>
            <a:graphicFrameLocks noGrp="1"/>
          </p:cNvGraphicFramePr>
          <p:nvPr/>
        </p:nvGraphicFramePr>
        <p:xfrm>
          <a:off x="4737571" y="5509185"/>
          <a:ext cx="2268000" cy="1254685"/>
        </p:xfrm>
        <a:graphic>
          <a:graphicData uri="http://schemas.openxmlformats.org/drawingml/2006/table">
            <a:tbl>
              <a:tblPr firstRow="1" bandRow="1">
                <a:tableStyleId>{5C22544A-7EE6-4342-B048-85BDC9FD1C3A}</a:tableStyleId>
              </a:tblPr>
              <a:tblGrid>
                <a:gridCol w="2268000">
                  <a:extLst>
                    <a:ext uri="{9D8B030D-6E8A-4147-A177-3AD203B41FA5}">
                      <a16:colId xmlns:a16="http://schemas.microsoft.com/office/drawing/2014/main" val="443057100"/>
                    </a:ext>
                  </a:extLst>
                </a:gridCol>
              </a:tblGrid>
              <a:tr h="584795">
                <a:tc>
                  <a:txBody>
                    <a:bodyPr/>
                    <a:lstStyle/>
                    <a:p>
                      <a:r>
                        <a:rPr lang="en-GB" sz="1100" dirty="0">
                          <a:solidFill>
                            <a:schemeClr val="tx1"/>
                          </a:solidFill>
                        </a:rPr>
                        <a:t>Act 2: Duncan’s blood is testament to his goodness and virtue.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1D1"/>
                    </a:solidFill>
                  </a:tcPr>
                </a:tc>
                <a:extLst>
                  <a:ext uri="{0D108BD9-81ED-4DB2-BD59-A6C34878D82A}">
                    <a16:rowId xmlns:a16="http://schemas.microsoft.com/office/drawing/2014/main" val="3672251897"/>
                  </a:ext>
                </a:extLst>
              </a:tr>
              <a:tr h="669890">
                <a:tc>
                  <a:txBody>
                    <a:bodyPr/>
                    <a:lstStyle/>
                    <a:p>
                      <a:pPr marL="171450" indent="-171450">
                        <a:buFont typeface="Arial" panose="020B0604020202020204" pitchFamily="34" charset="0"/>
                        <a:buChar char="•"/>
                      </a:pPr>
                      <a:r>
                        <a:rPr lang="en-GB" sz="1100" dirty="0">
                          <a:solidFill>
                            <a:schemeClr val="tx1"/>
                          </a:solidFill>
                        </a:rPr>
                        <a:t>When the body is found, they see Duncan’s “golden blood”.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97187144"/>
                  </a:ext>
                </a:extLst>
              </a:tr>
            </a:tbl>
          </a:graphicData>
        </a:graphic>
      </p:graphicFrame>
      <p:graphicFrame>
        <p:nvGraphicFramePr>
          <p:cNvPr id="13" name="Table 12">
            <a:extLst>
              <a:ext uri="{FF2B5EF4-FFF2-40B4-BE49-F238E27FC236}">
                <a16:creationId xmlns:a16="http://schemas.microsoft.com/office/drawing/2014/main" id="{EA2AD6F1-0FAD-84B8-A238-FDA22294E820}"/>
              </a:ext>
            </a:extLst>
          </p:cNvPr>
          <p:cNvGraphicFramePr>
            <a:graphicFrameLocks noGrp="1"/>
          </p:cNvGraphicFramePr>
          <p:nvPr/>
        </p:nvGraphicFramePr>
        <p:xfrm>
          <a:off x="7085981" y="1213122"/>
          <a:ext cx="3828548" cy="1574902"/>
        </p:xfrm>
        <a:graphic>
          <a:graphicData uri="http://schemas.openxmlformats.org/drawingml/2006/table">
            <a:tbl>
              <a:tblPr firstRow="1" bandRow="1">
                <a:tableStyleId>{5C22544A-7EE6-4342-B048-85BDC9FD1C3A}</a:tableStyleId>
              </a:tblPr>
              <a:tblGrid>
                <a:gridCol w="3828548">
                  <a:extLst>
                    <a:ext uri="{9D8B030D-6E8A-4147-A177-3AD203B41FA5}">
                      <a16:colId xmlns:a16="http://schemas.microsoft.com/office/drawing/2014/main" val="2463476402"/>
                    </a:ext>
                  </a:extLst>
                </a:gridCol>
              </a:tblGrid>
              <a:tr h="265385">
                <a:tc>
                  <a:txBody>
                    <a:bodyPr/>
                    <a:lstStyle/>
                    <a:p>
                      <a:r>
                        <a:rPr lang="en-GB" sz="1100" dirty="0">
                          <a:solidFill>
                            <a:schemeClr val="tx1"/>
                          </a:solidFill>
                        </a:rPr>
                        <a:t>Act 3: One murder leads to another.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1D1"/>
                    </a:solidFill>
                  </a:tcPr>
                </a:tc>
                <a:extLst>
                  <a:ext uri="{0D108BD9-81ED-4DB2-BD59-A6C34878D82A}">
                    <a16:rowId xmlns:a16="http://schemas.microsoft.com/office/drawing/2014/main" val="2314685690"/>
                  </a:ext>
                </a:extLst>
              </a:tr>
              <a:tr h="1309517">
                <a:tc>
                  <a:txBody>
                    <a:bodyPr/>
                    <a:lstStyle/>
                    <a:p>
                      <a:pPr marL="171450" indent="-171450">
                        <a:buFont typeface="Arial" panose="020B0604020202020204" pitchFamily="34" charset="0"/>
                        <a:buChar char="•"/>
                      </a:pPr>
                      <a:r>
                        <a:rPr lang="en-GB" sz="1100" dirty="0">
                          <a:solidFill>
                            <a:schemeClr val="tx1"/>
                          </a:solidFill>
                        </a:rPr>
                        <a:t>Macbeth has ordered the killing of Banquo, and he sees his friend’s ghost – with “gory locks”. These symbolise Macbeth’s brutal betrayal of his friend. </a:t>
                      </a:r>
                    </a:p>
                    <a:p>
                      <a:pPr marL="171450" indent="-171450">
                        <a:buFont typeface="Arial" panose="020B0604020202020204" pitchFamily="34" charset="0"/>
                        <a:buChar char="•"/>
                      </a:pPr>
                      <a:r>
                        <a:rPr lang="en-GB" sz="1100" dirty="0">
                          <a:solidFill>
                            <a:schemeClr val="tx1"/>
                          </a:solidFill>
                        </a:rPr>
                        <a:t>Macbeth recognises that “Blood will have blood” – others will take their revenge on him. </a:t>
                      </a:r>
                    </a:p>
                    <a:p>
                      <a:pPr marL="171450" indent="-171450">
                        <a:buFont typeface="Arial" panose="020B0604020202020204" pitchFamily="34" charset="0"/>
                        <a:buChar char="•"/>
                      </a:pPr>
                      <a:r>
                        <a:rPr lang="en-GB" sz="1100" dirty="0">
                          <a:solidFill>
                            <a:schemeClr val="tx1"/>
                          </a:solidFill>
                        </a:rPr>
                        <a:t>Macbeth realises that “I am in blood stepped in so far”. The first murder has paved the way for others.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03928067"/>
                  </a:ext>
                </a:extLst>
              </a:tr>
            </a:tbl>
          </a:graphicData>
        </a:graphic>
      </p:graphicFrame>
      <p:graphicFrame>
        <p:nvGraphicFramePr>
          <p:cNvPr id="14" name="Table 13">
            <a:extLst>
              <a:ext uri="{FF2B5EF4-FFF2-40B4-BE49-F238E27FC236}">
                <a16:creationId xmlns:a16="http://schemas.microsoft.com/office/drawing/2014/main" id="{17C3C6CD-2791-8AF8-E3D5-AFC154986A85}"/>
              </a:ext>
            </a:extLst>
          </p:cNvPr>
          <p:cNvGraphicFramePr>
            <a:graphicFrameLocks noGrp="1"/>
          </p:cNvGraphicFramePr>
          <p:nvPr/>
        </p:nvGraphicFramePr>
        <p:xfrm>
          <a:off x="7085981" y="2853664"/>
          <a:ext cx="3828548" cy="1574902"/>
        </p:xfrm>
        <a:graphic>
          <a:graphicData uri="http://schemas.openxmlformats.org/drawingml/2006/table">
            <a:tbl>
              <a:tblPr firstRow="1" bandRow="1">
                <a:tableStyleId>{5C22544A-7EE6-4342-B048-85BDC9FD1C3A}</a:tableStyleId>
              </a:tblPr>
              <a:tblGrid>
                <a:gridCol w="3828548">
                  <a:extLst>
                    <a:ext uri="{9D8B030D-6E8A-4147-A177-3AD203B41FA5}">
                      <a16:colId xmlns:a16="http://schemas.microsoft.com/office/drawing/2014/main" val="81098027"/>
                    </a:ext>
                  </a:extLst>
                </a:gridCol>
              </a:tblGrid>
              <a:tr h="265386">
                <a:tc>
                  <a:txBody>
                    <a:bodyPr/>
                    <a:lstStyle/>
                    <a:p>
                      <a:r>
                        <a:rPr lang="en-GB" sz="1100" dirty="0">
                          <a:solidFill>
                            <a:schemeClr val="tx1"/>
                          </a:solidFill>
                        </a:rPr>
                        <a:t>Act 4: The witches unleash more bloodshed.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1D1"/>
                    </a:solidFill>
                  </a:tcPr>
                </a:tc>
                <a:extLst>
                  <a:ext uri="{0D108BD9-81ED-4DB2-BD59-A6C34878D82A}">
                    <a16:rowId xmlns:a16="http://schemas.microsoft.com/office/drawing/2014/main" val="2219519350"/>
                  </a:ext>
                </a:extLst>
              </a:tr>
              <a:tr h="1309516">
                <a:tc>
                  <a:txBody>
                    <a:bodyPr/>
                    <a:lstStyle/>
                    <a:p>
                      <a:pPr marL="171450" indent="-171450">
                        <a:buFont typeface="Arial" panose="020B0604020202020204" pitchFamily="34" charset="0"/>
                        <a:buChar char="•"/>
                      </a:pPr>
                      <a:r>
                        <a:rPr lang="en-GB" sz="1100" dirty="0">
                          <a:solidFill>
                            <a:schemeClr val="tx1"/>
                          </a:solidFill>
                        </a:rPr>
                        <a:t>Macbeth returns to the witches, and he sees the apparition of a “bloody child”, which warns him to “beware Macduff”. This child represents the caesarean section. </a:t>
                      </a:r>
                    </a:p>
                    <a:p>
                      <a:pPr marL="171450" indent="-171450">
                        <a:buFont typeface="Arial" panose="020B0604020202020204" pitchFamily="34" charset="0"/>
                        <a:buChar char="•"/>
                      </a:pPr>
                      <a:r>
                        <a:rPr lang="en-GB" sz="1100" dirty="0">
                          <a:solidFill>
                            <a:schemeClr val="tx1"/>
                          </a:solidFill>
                        </a:rPr>
                        <a:t>The apparition tells Macbeth to be “bloody, bold, and resolute”; whilst the supernatural does not give Macbeth directions, it unleashes further violence.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27257107"/>
                  </a:ext>
                </a:extLst>
              </a:tr>
            </a:tbl>
          </a:graphicData>
        </a:graphic>
      </p:graphicFrame>
      <p:graphicFrame>
        <p:nvGraphicFramePr>
          <p:cNvPr id="15" name="Table 14">
            <a:extLst>
              <a:ext uri="{FF2B5EF4-FFF2-40B4-BE49-F238E27FC236}">
                <a16:creationId xmlns:a16="http://schemas.microsoft.com/office/drawing/2014/main" id="{86470BCE-061C-D89C-5BE0-DDC23617A140}"/>
              </a:ext>
            </a:extLst>
          </p:cNvPr>
          <p:cNvGraphicFramePr>
            <a:graphicFrameLocks noGrp="1"/>
          </p:cNvGraphicFramePr>
          <p:nvPr/>
        </p:nvGraphicFramePr>
        <p:xfrm>
          <a:off x="7085981" y="4485240"/>
          <a:ext cx="3828548" cy="2286489"/>
        </p:xfrm>
        <a:graphic>
          <a:graphicData uri="http://schemas.openxmlformats.org/drawingml/2006/table">
            <a:tbl>
              <a:tblPr firstRow="1" bandRow="1">
                <a:tableStyleId>{5C22544A-7EE6-4342-B048-85BDC9FD1C3A}</a:tableStyleId>
              </a:tblPr>
              <a:tblGrid>
                <a:gridCol w="3828548">
                  <a:extLst>
                    <a:ext uri="{9D8B030D-6E8A-4147-A177-3AD203B41FA5}">
                      <a16:colId xmlns:a16="http://schemas.microsoft.com/office/drawing/2014/main" val="676316480"/>
                    </a:ext>
                  </a:extLst>
                </a:gridCol>
              </a:tblGrid>
              <a:tr h="418862">
                <a:tc>
                  <a:txBody>
                    <a:bodyPr/>
                    <a:lstStyle/>
                    <a:p>
                      <a:r>
                        <a:rPr lang="en-GB" sz="1100" dirty="0">
                          <a:solidFill>
                            <a:schemeClr val="tx1"/>
                          </a:solidFill>
                        </a:rPr>
                        <a:t>Act 5: Blood represents how the Macbeths are haunted by guilt.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1D1"/>
                    </a:solidFill>
                  </a:tcPr>
                </a:tc>
                <a:extLst>
                  <a:ext uri="{0D108BD9-81ED-4DB2-BD59-A6C34878D82A}">
                    <a16:rowId xmlns:a16="http://schemas.microsoft.com/office/drawing/2014/main" val="1959976522"/>
                  </a:ext>
                </a:extLst>
              </a:tr>
              <a:tr h="1859769">
                <a:tc>
                  <a:txBody>
                    <a:bodyPr/>
                    <a:lstStyle/>
                    <a:p>
                      <a:pPr marL="171450" indent="-171450">
                        <a:buFont typeface="Arial" panose="020B0604020202020204" pitchFamily="34" charset="0"/>
                        <a:buChar char="•"/>
                      </a:pPr>
                      <a:r>
                        <a:rPr lang="en-GB" sz="1100" dirty="0">
                          <a:solidFill>
                            <a:schemeClr val="tx1"/>
                          </a:solidFill>
                        </a:rPr>
                        <a:t>Lady Macbeth imagines blood on her hands: “out damned spot”. “All the perfumes of Arabia will not sweeten this little hand.” Her only hope is that she might mask the guilt-inducing smell. </a:t>
                      </a:r>
                    </a:p>
                    <a:p>
                      <a:pPr marL="171450" indent="-171450">
                        <a:buFont typeface="Arial" panose="020B0604020202020204" pitchFamily="34" charset="0"/>
                        <a:buChar char="•"/>
                      </a:pPr>
                      <a:r>
                        <a:rPr lang="en-GB" sz="1100" dirty="0">
                          <a:solidFill>
                            <a:schemeClr val="tx1"/>
                          </a:solidFill>
                        </a:rPr>
                        <a:t>Lady Macbeth has flashbacks of the traumatic murder: “Who would have thought the old man to have had so much blood in him?”</a:t>
                      </a:r>
                    </a:p>
                    <a:p>
                      <a:pPr marL="171450" indent="-171450">
                        <a:buFont typeface="Arial" panose="020B0604020202020204" pitchFamily="34" charset="0"/>
                        <a:buChar char="•"/>
                      </a:pPr>
                      <a:r>
                        <a:rPr lang="en-GB" sz="1100" dirty="0">
                          <a:solidFill>
                            <a:schemeClr val="tx1"/>
                          </a:solidFill>
                        </a:rPr>
                        <a:t>Macbeth is reduced to a “dead butcher”, whose own blood is spilled in the service of Scotland. The play has gone full circle.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05850665"/>
                  </a:ext>
                </a:extLst>
              </a:tr>
            </a:tbl>
          </a:graphicData>
        </a:graphic>
      </p:graphicFrame>
    </p:spTree>
    <p:extLst>
      <p:ext uri="{BB962C8B-B14F-4D97-AF65-F5344CB8AC3E}">
        <p14:creationId xmlns:p14="http://schemas.microsoft.com/office/powerpoint/2010/main" val="109857222"/>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3B0FA7-8945-B921-251A-13761EA2388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2E097B5-390B-587E-FFDA-AA01112DF438}"/>
              </a:ext>
            </a:extLst>
          </p:cNvPr>
          <p:cNvSpPr/>
          <p:nvPr/>
        </p:nvSpPr>
        <p:spPr>
          <a:xfrm>
            <a:off x="1261035" y="94129"/>
            <a:ext cx="1881094" cy="1053353"/>
          </a:xfrm>
          <a:prstGeom prst="rect">
            <a:avLst/>
          </a:prstGeom>
          <a:solidFill>
            <a:srgbClr val="C00000"/>
          </a:solidFill>
        </p:spPr>
        <p:style>
          <a:lnRef idx="2">
            <a:schemeClr val="dk1"/>
          </a:lnRef>
          <a:fillRef idx="1">
            <a:schemeClr val="lt1"/>
          </a:fillRef>
          <a:effectRef idx="0">
            <a:schemeClr val="dk1"/>
          </a:effectRef>
          <a:fontRef idx="minor">
            <a:schemeClr val="dk1"/>
          </a:fontRef>
        </p:style>
        <p:txBody>
          <a:bodyPr rtlCol="0" anchor="ctr"/>
          <a:lstStyle/>
          <a:p>
            <a:pPr algn="ctr"/>
            <a:r>
              <a:rPr lang="en-GB" b="1" dirty="0">
                <a:solidFill>
                  <a:schemeClr val="bg1"/>
                </a:solidFill>
              </a:rPr>
              <a:t>The Motif of Blood in </a:t>
            </a:r>
            <a:r>
              <a:rPr lang="en-GB" b="1" i="1" dirty="0">
                <a:solidFill>
                  <a:schemeClr val="bg1"/>
                </a:solidFill>
              </a:rPr>
              <a:t>Macbeth</a:t>
            </a:r>
            <a:endParaRPr lang="en-GB" b="1" dirty="0">
              <a:solidFill>
                <a:schemeClr val="bg1"/>
              </a:solidFill>
            </a:endParaRPr>
          </a:p>
        </p:txBody>
      </p:sp>
      <p:sp>
        <p:nvSpPr>
          <p:cNvPr id="7" name="Rectangle 6">
            <a:extLst>
              <a:ext uri="{FF2B5EF4-FFF2-40B4-BE49-F238E27FC236}">
                <a16:creationId xmlns:a16="http://schemas.microsoft.com/office/drawing/2014/main" id="{338D7AF4-3A9D-5E43-B812-66C04223F219}"/>
              </a:ext>
            </a:extLst>
          </p:cNvPr>
          <p:cNvSpPr/>
          <p:nvPr/>
        </p:nvSpPr>
        <p:spPr>
          <a:xfrm>
            <a:off x="3207870" y="618569"/>
            <a:ext cx="7706658" cy="528913"/>
          </a:xfrm>
          <a:prstGeom prst="rect">
            <a:avLst/>
          </a:prstGeom>
          <a:solidFill>
            <a:srgbClr val="FF8B8B"/>
          </a:solidFill>
        </p:spPr>
        <p:style>
          <a:lnRef idx="2">
            <a:schemeClr val="dk1"/>
          </a:lnRef>
          <a:fillRef idx="1">
            <a:schemeClr val="lt1"/>
          </a:fillRef>
          <a:effectRef idx="0">
            <a:schemeClr val="dk1"/>
          </a:effectRef>
          <a:fontRef idx="minor">
            <a:schemeClr val="dk1"/>
          </a:fontRef>
        </p:style>
        <p:txBody>
          <a:bodyPr rtlCol="0" anchor="ctr"/>
          <a:lstStyle/>
          <a:p>
            <a:pPr algn="ctr"/>
            <a:r>
              <a:rPr lang="en-GB" sz="1200" b="1" dirty="0"/>
              <a:t>Vocabulary: Patriotic</a:t>
            </a:r>
            <a:r>
              <a:rPr lang="en-GB" sz="1200" dirty="0"/>
              <a:t> (loyal to your country) | </a:t>
            </a:r>
            <a:r>
              <a:rPr lang="en-GB" sz="1200" b="1" dirty="0"/>
              <a:t>Treacherous</a:t>
            </a:r>
            <a:r>
              <a:rPr lang="en-GB" sz="1200" dirty="0"/>
              <a:t> (betraying) | </a:t>
            </a:r>
            <a:r>
              <a:rPr lang="en-GB" sz="1200" b="1" dirty="0"/>
              <a:t>Regicide</a:t>
            </a:r>
            <a:r>
              <a:rPr lang="en-GB" sz="1200" dirty="0"/>
              <a:t> (killing a monarch) | </a:t>
            </a:r>
            <a:r>
              <a:rPr lang="en-GB" sz="1200" b="1" dirty="0"/>
              <a:t>Redemption</a:t>
            </a:r>
            <a:r>
              <a:rPr lang="en-GB" sz="1200" dirty="0"/>
              <a:t> (getting forgiveness)</a:t>
            </a:r>
          </a:p>
        </p:txBody>
      </p:sp>
      <p:sp>
        <p:nvSpPr>
          <p:cNvPr id="8" name="Rectangle 7">
            <a:extLst>
              <a:ext uri="{FF2B5EF4-FFF2-40B4-BE49-F238E27FC236}">
                <a16:creationId xmlns:a16="http://schemas.microsoft.com/office/drawing/2014/main" id="{8A00642B-FCE9-197D-3D04-FE42224B4D7F}"/>
              </a:ext>
            </a:extLst>
          </p:cNvPr>
          <p:cNvSpPr/>
          <p:nvPr/>
        </p:nvSpPr>
        <p:spPr>
          <a:xfrm>
            <a:off x="3207871" y="94130"/>
            <a:ext cx="7706659" cy="479612"/>
          </a:xfrm>
          <a:prstGeom prst="rect">
            <a:avLst/>
          </a:prstGeom>
          <a:solidFill>
            <a:srgbClr val="FF8B8B"/>
          </a:solidFill>
        </p:spPr>
        <p:style>
          <a:lnRef idx="2">
            <a:schemeClr val="dk1"/>
          </a:lnRef>
          <a:fillRef idx="1">
            <a:schemeClr val="lt1"/>
          </a:fillRef>
          <a:effectRef idx="0">
            <a:schemeClr val="dk1"/>
          </a:effectRef>
          <a:fontRef idx="minor">
            <a:schemeClr val="dk1"/>
          </a:fontRef>
        </p:style>
        <p:txBody>
          <a:bodyPr rtlCol="0" anchor="ctr"/>
          <a:lstStyle/>
          <a:p>
            <a:pPr algn="ctr"/>
            <a:r>
              <a:rPr lang="en-GB" sz="1200" b="1" dirty="0"/>
              <a:t>Symbolic meanings</a:t>
            </a:r>
            <a:r>
              <a:rPr lang="en-GB" sz="1200" dirty="0"/>
              <a:t>: blood in the service of the king | haunted by the guilt of spilling the king’s blood</a:t>
            </a:r>
          </a:p>
        </p:txBody>
      </p:sp>
      <p:graphicFrame>
        <p:nvGraphicFramePr>
          <p:cNvPr id="9" name="Table 8">
            <a:extLst>
              <a:ext uri="{FF2B5EF4-FFF2-40B4-BE49-F238E27FC236}">
                <a16:creationId xmlns:a16="http://schemas.microsoft.com/office/drawing/2014/main" id="{72ADF20D-AC85-DBB8-B18A-FA0C6208E6BF}"/>
              </a:ext>
            </a:extLst>
          </p:cNvPr>
          <p:cNvGraphicFramePr>
            <a:graphicFrameLocks noGrp="1"/>
          </p:cNvGraphicFramePr>
          <p:nvPr/>
        </p:nvGraphicFramePr>
        <p:xfrm>
          <a:off x="1261033" y="1213122"/>
          <a:ext cx="2916000" cy="2173148"/>
        </p:xfrm>
        <a:graphic>
          <a:graphicData uri="http://schemas.openxmlformats.org/drawingml/2006/table">
            <a:tbl>
              <a:tblPr firstRow="1" bandRow="1">
                <a:tableStyleId>{5C22544A-7EE6-4342-B048-85BDC9FD1C3A}</a:tableStyleId>
              </a:tblPr>
              <a:tblGrid>
                <a:gridCol w="2916000">
                  <a:extLst>
                    <a:ext uri="{9D8B030D-6E8A-4147-A177-3AD203B41FA5}">
                      <a16:colId xmlns:a16="http://schemas.microsoft.com/office/drawing/2014/main" val="460003553"/>
                    </a:ext>
                  </a:extLst>
                </a:gridCol>
              </a:tblGrid>
              <a:tr h="534920">
                <a:tc>
                  <a:txBody>
                    <a:bodyPr/>
                    <a:lstStyle/>
                    <a:p>
                      <a:pPr>
                        <a:lnSpc>
                          <a:spcPct val="150000"/>
                        </a:lnSpc>
                      </a:pPr>
                      <a:r>
                        <a:rPr lang="en-GB" sz="1100" dirty="0">
                          <a:solidFill>
                            <a:schemeClr val="tx1"/>
                          </a:solidFill>
                        </a:rPr>
                        <a:t>Act 1 Scene 2: Bloodshed in the service of king and country is celebrated and rewarded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1D1"/>
                    </a:solidFill>
                  </a:tcPr>
                </a:tc>
                <a:extLst>
                  <a:ext uri="{0D108BD9-81ED-4DB2-BD59-A6C34878D82A}">
                    <a16:rowId xmlns:a16="http://schemas.microsoft.com/office/drawing/2014/main" val="3776106226"/>
                  </a:ext>
                </a:extLst>
              </a:tr>
              <a:tr h="1604759">
                <a:tc>
                  <a:txBody>
                    <a:bodyPr/>
                    <a:lstStyle/>
                    <a:p>
                      <a:pPr marL="171450" indent="-171450">
                        <a:lnSpc>
                          <a:spcPct val="150000"/>
                        </a:lnSpc>
                        <a:buFont typeface="Arial" panose="020B0604020202020204" pitchFamily="34" charset="0"/>
                        <a:buChar char="•"/>
                      </a:pPr>
                      <a:r>
                        <a:rPr lang="en-GB" sz="1100" dirty="0">
                          <a:solidFill>
                            <a:schemeClr val="tx1"/>
                          </a:solidFill>
                        </a:rPr>
                        <a:t>The captain tells Duncan that Macbeth’s sword “</a:t>
                      </a:r>
                      <a:r>
                        <a:rPr lang="en-GB" sz="1100" dirty="0" err="1">
                          <a:solidFill>
                            <a:schemeClr val="tx1"/>
                          </a:solidFill>
                        </a:rPr>
                        <a:t>smok’d</a:t>
                      </a:r>
                      <a:r>
                        <a:rPr lang="en-GB" sz="1100" dirty="0">
                          <a:solidFill>
                            <a:schemeClr val="tx1"/>
                          </a:solidFill>
                        </a:rPr>
                        <a:t> with bloody execution”.</a:t>
                      </a:r>
                    </a:p>
                    <a:p>
                      <a:pPr marL="171450" indent="-171450">
                        <a:lnSpc>
                          <a:spcPct val="150000"/>
                        </a:lnSpc>
                        <a:buFont typeface="Arial" panose="020B0604020202020204" pitchFamily="34" charset="0"/>
                        <a:buChar char="•"/>
                      </a:pPr>
                      <a:r>
                        <a:rPr lang="en-GB" sz="1100" dirty="0">
                          <a:solidFill>
                            <a:schemeClr val="tx1"/>
                          </a:solidFill>
                        </a:rPr>
                        <a:t>Macbeth “unseamed [</a:t>
                      </a:r>
                      <a:r>
                        <a:rPr lang="en-GB" sz="1100" dirty="0" err="1">
                          <a:solidFill>
                            <a:schemeClr val="tx1"/>
                          </a:solidFill>
                        </a:rPr>
                        <a:t>Macdonwald</a:t>
                      </a:r>
                      <a:r>
                        <a:rPr lang="en-GB" sz="1100" dirty="0">
                          <a:solidFill>
                            <a:schemeClr val="tx1"/>
                          </a:solidFill>
                        </a:rPr>
                        <a:t>] from the nave to the chops.”</a:t>
                      </a:r>
                    </a:p>
                    <a:p>
                      <a:pPr marL="0" indent="0">
                        <a:lnSpc>
                          <a:spcPct val="150000"/>
                        </a:lnSpc>
                        <a:buFont typeface="Arial" panose="020B0604020202020204" pitchFamily="34" charset="0"/>
                        <a:buNone/>
                      </a:pPr>
                      <a:r>
                        <a:rPr lang="en-GB" sz="1100" dirty="0">
                          <a:solidFill>
                            <a:schemeClr val="tx1"/>
                          </a:solidFill>
                          <a:sym typeface="Wingdings" panose="05000000000000000000" pitchFamily="2" charset="2"/>
                        </a:rPr>
                        <a:t> Macbeth is rewarded for killing Scotland’s enemies with the title Thane of Cawdor. </a:t>
                      </a:r>
                      <a:endParaRPr lang="en-GB" sz="11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07242419"/>
                  </a:ext>
                </a:extLst>
              </a:tr>
            </a:tbl>
          </a:graphicData>
        </a:graphic>
      </p:graphicFrame>
      <p:graphicFrame>
        <p:nvGraphicFramePr>
          <p:cNvPr id="10" name="Table 9">
            <a:extLst>
              <a:ext uri="{FF2B5EF4-FFF2-40B4-BE49-F238E27FC236}">
                <a16:creationId xmlns:a16="http://schemas.microsoft.com/office/drawing/2014/main" id="{4AC92713-DA85-077D-87B1-8539C6F60A8C}"/>
              </a:ext>
            </a:extLst>
          </p:cNvPr>
          <p:cNvGraphicFramePr>
            <a:graphicFrameLocks noGrp="1"/>
          </p:cNvGraphicFramePr>
          <p:nvPr/>
        </p:nvGraphicFramePr>
        <p:xfrm>
          <a:off x="1261034" y="4152850"/>
          <a:ext cx="2916000" cy="2404389"/>
        </p:xfrm>
        <a:graphic>
          <a:graphicData uri="http://schemas.openxmlformats.org/drawingml/2006/table">
            <a:tbl>
              <a:tblPr firstRow="1" bandRow="1">
                <a:tableStyleId>{5C22544A-7EE6-4342-B048-85BDC9FD1C3A}</a:tableStyleId>
              </a:tblPr>
              <a:tblGrid>
                <a:gridCol w="2916000">
                  <a:extLst>
                    <a:ext uri="{9D8B030D-6E8A-4147-A177-3AD203B41FA5}">
                      <a16:colId xmlns:a16="http://schemas.microsoft.com/office/drawing/2014/main" val="4088180294"/>
                    </a:ext>
                  </a:extLst>
                </a:gridCol>
              </a:tblGrid>
              <a:tr h="363970">
                <a:tc>
                  <a:txBody>
                    <a:bodyPr/>
                    <a:lstStyle/>
                    <a:p>
                      <a:pPr>
                        <a:lnSpc>
                          <a:spcPct val="150000"/>
                        </a:lnSpc>
                      </a:pPr>
                      <a:r>
                        <a:rPr lang="en-GB" sz="1100" dirty="0">
                          <a:solidFill>
                            <a:schemeClr val="tx1"/>
                          </a:solidFill>
                        </a:rPr>
                        <a:t>Act 1 Scenes 3-7: Plotting to spill the king’s blood is treachery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1D1"/>
                    </a:solidFill>
                  </a:tcPr>
                </a:tc>
                <a:extLst>
                  <a:ext uri="{0D108BD9-81ED-4DB2-BD59-A6C34878D82A}">
                    <a16:rowId xmlns:a16="http://schemas.microsoft.com/office/drawing/2014/main" val="3183559731"/>
                  </a:ext>
                </a:extLst>
              </a:tr>
              <a:tr h="1836000">
                <a:tc>
                  <a:txBody>
                    <a:bodyPr/>
                    <a:lstStyle/>
                    <a:p>
                      <a:pPr marL="171450" marR="0" lvl="0" indent="-1714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GB" sz="1100" dirty="0">
                          <a:solidFill>
                            <a:schemeClr val="tx1"/>
                          </a:solidFill>
                        </a:rPr>
                        <a:t>The thought of regicide makes Macbeth “shake” as it is against nature. </a:t>
                      </a:r>
                    </a:p>
                    <a:p>
                      <a:pPr marL="171450" indent="-171450">
                        <a:lnSpc>
                          <a:spcPct val="150000"/>
                        </a:lnSpc>
                        <a:buFont typeface="Arial" panose="020B0604020202020204" pitchFamily="34" charset="0"/>
                        <a:buChar char="•"/>
                      </a:pPr>
                      <a:r>
                        <a:rPr lang="en-GB" sz="1100" dirty="0">
                          <a:solidFill>
                            <a:schemeClr val="tx1"/>
                          </a:solidFill>
                        </a:rPr>
                        <a:t>Macbeth thinks that “We but teach / Bloody instructions which… return to plague the inventor”. The bloody deed of regicide will come back to haunt him.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21861060"/>
                  </a:ext>
                </a:extLst>
              </a:tr>
            </a:tbl>
          </a:graphicData>
        </a:graphic>
      </p:graphicFrame>
      <p:graphicFrame>
        <p:nvGraphicFramePr>
          <p:cNvPr id="11" name="Table 10">
            <a:extLst>
              <a:ext uri="{FF2B5EF4-FFF2-40B4-BE49-F238E27FC236}">
                <a16:creationId xmlns:a16="http://schemas.microsoft.com/office/drawing/2014/main" id="{49F5E472-78AC-AD9A-70CB-AFD8D9BC8E77}"/>
              </a:ext>
            </a:extLst>
          </p:cNvPr>
          <p:cNvGraphicFramePr>
            <a:graphicFrameLocks noGrp="1"/>
          </p:cNvGraphicFramePr>
          <p:nvPr/>
        </p:nvGraphicFramePr>
        <p:xfrm>
          <a:off x="4235547" y="1213122"/>
          <a:ext cx="2268000" cy="3611605"/>
        </p:xfrm>
        <a:graphic>
          <a:graphicData uri="http://schemas.openxmlformats.org/drawingml/2006/table">
            <a:tbl>
              <a:tblPr firstRow="1" bandRow="1">
                <a:tableStyleId>{5C22544A-7EE6-4342-B048-85BDC9FD1C3A}</a:tableStyleId>
              </a:tblPr>
              <a:tblGrid>
                <a:gridCol w="2268000">
                  <a:extLst>
                    <a:ext uri="{9D8B030D-6E8A-4147-A177-3AD203B41FA5}">
                      <a16:colId xmlns:a16="http://schemas.microsoft.com/office/drawing/2014/main" val="2463476402"/>
                    </a:ext>
                  </a:extLst>
                </a:gridCol>
              </a:tblGrid>
              <a:tr h="773311">
                <a:tc>
                  <a:txBody>
                    <a:bodyPr/>
                    <a:lstStyle/>
                    <a:p>
                      <a:pPr>
                        <a:lnSpc>
                          <a:spcPct val="150000"/>
                        </a:lnSpc>
                      </a:pPr>
                      <a:r>
                        <a:rPr lang="en-GB" sz="1100" dirty="0">
                          <a:solidFill>
                            <a:schemeClr val="tx1"/>
                          </a:solidFill>
                        </a:rPr>
                        <a:t>Act 2: Committing regicide is horrific, and the Macbeths will forever be haunted by guilt.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1D1"/>
                    </a:solidFill>
                  </a:tcPr>
                </a:tc>
                <a:extLst>
                  <a:ext uri="{0D108BD9-81ED-4DB2-BD59-A6C34878D82A}">
                    <a16:rowId xmlns:a16="http://schemas.microsoft.com/office/drawing/2014/main" val="2314685690"/>
                  </a:ext>
                </a:extLst>
              </a:tr>
              <a:tr h="2791756">
                <a:tc>
                  <a:txBody>
                    <a:bodyPr/>
                    <a:lstStyle/>
                    <a:p>
                      <a:pPr marL="171450" indent="-171450">
                        <a:lnSpc>
                          <a:spcPct val="150000"/>
                        </a:lnSpc>
                        <a:buFont typeface="Arial" panose="020B0604020202020204" pitchFamily="34" charset="0"/>
                        <a:buChar char="•"/>
                      </a:pPr>
                      <a:r>
                        <a:rPr lang="en-GB" sz="1100" dirty="0">
                          <a:solidFill>
                            <a:schemeClr val="tx1"/>
                          </a:solidFill>
                        </a:rPr>
                        <a:t>After the murder, Macbeth has “hangman’s hands” which are a “filthy witness” of the deed. </a:t>
                      </a:r>
                    </a:p>
                    <a:p>
                      <a:pPr marL="171450" indent="-171450">
                        <a:lnSpc>
                          <a:spcPct val="150000"/>
                        </a:lnSpc>
                        <a:buFont typeface="Arial" panose="020B0604020202020204" pitchFamily="34" charset="0"/>
                        <a:buChar char="•"/>
                      </a:pPr>
                      <a:r>
                        <a:rPr lang="en-GB" sz="1100" dirty="0">
                          <a:solidFill>
                            <a:schemeClr val="tx1"/>
                          </a:solidFill>
                        </a:rPr>
                        <a:t>Whilst Macbeth laments “Will all great Neptune’s ocean wash this blood / Clean from my hand?”, Lady Macbeth counters this with “a little water clears us of this deed”.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03928067"/>
                  </a:ext>
                </a:extLst>
              </a:tr>
            </a:tbl>
          </a:graphicData>
        </a:graphic>
      </p:graphicFrame>
      <p:graphicFrame>
        <p:nvGraphicFramePr>
          <p:cNvPr id="12" name="Table 11">
            <a:extLst>
              <a:ext uri="{FF2B5EF4-FFF2-40B4-BE49-F238E27FC236}">
                <a16:creationId xmlns:a16="http://schemas.microsoft.com/office/drawing/2014/main" id="{3260679D-9580-EA3D-117A-CF1557E16AF6}"/>
              </a:ext>
            </a:extLst>
          </p:cNvPr>
          <p:cNvGraphicFramePr>
            <a:graphicFrameLocks noGrp="1"/>
          </p:cNvGraphicFramePr>
          <p:nvPr/>
        </p:nvGraphicFramePr>
        <p:xfrm>
          <a:off x="4235545" y="4901820"/>
          <a:ext cx="2268000" cy="1862050"/>
        </p:xfrm>
        <a:graphic>
          <a:graphicData uri="http://schemas.openxmlformats.org/drawingml/2006/table">
            <a:tbl>
              <a:tblPr firstRow="1" bandRow="1">
                <a:tableStyleId>{5C22544A-7EE6-4342-B048-85BDC9FD1C3A}</a:tableStyleId>
              </a:tblPr>
              <a:tblGrid>
                <a:gridCol w="2268000">
                  <a:extLst>
                    <a:ext uri="{9D8B030D-6E8A-4147-A177-3AD203B41FA5}">
                      <a16:colId xmlns:a16="http://schemas.microsoft.com/office/drawing/2014/main" val="443057100"/>
                    </a:ext>
                  </a:extLst>
                </a:gridCol>
              </a:tblGrid>
              <a:tr h="930698">
                <a:tc>
                  <a:txBody>
                    <a:bodyPr/>
                    <a:lstStyle/>
                    <a:p>
                      <a:pPr>
                        <a:lnSpc>
                          <a:spcPct val="150000"/>
                        </a:lnSpc>
                      </a:pPr>
                      <a:r>
                        <a:rPr lang="en-GB" sz="1100" dirty="0">
                          <a:solidFill>
                            <a:schemeClr val="tx1"/>
                          </a:solidFill>
                        </a:rPr>
                        <a:t>Act 2: Duncan’s blood is testament to his goodness and virtue.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1D1"/>
                    </a:solidFill>
                  </a:tcPr>
                </a:tc>
                <a:extLst>
                  <a:ext uri="{0D108BD9-81ED-4DB2-BD59-A6C34878D82A}">
                    <a16:rowId xmlns:a16="http://schemas.microsoft.com/office/drawing/2014/main" val="3672251897"/>
                  </a:ext>
                </a:extLst>
              </a:tr>
              <a:tr h="931352">
                <a:tc>
                  <a:txBody>
                    <a:bodyPr/>
                    <a:lstStyle/>
                    <a:p>
                      <a:pPr marL="171450" indent="-171450">
                        <a:lnSpc>
                          <a:spcPct val="150000"/>
                        </a:lnSpc>
                        <a:buFont typeface="Arial" panose="020B0604020202020204" pitchFamily="34" charset="0"/>
                        <a:buChar char="•"/>
                      </a:pPr>
                      <a:r>
                        <a:rPr lang="en-GB" sz="1100" dirty="0">
                          <a:solidFill>
                            <a:schemeClr val="tx1"/>
                          </a:solidFill>
                        </a:rPr>
                        <a:t>When the body is found, they see Duncan’s “golden blood”.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97187144"/>
                  </a:ext>
                </a:extLst>
              </a:tr>
            </a:tbl>
          </a:graphicData>
        </a:graphic>
      </p:graphicFrame>
      <p:graphicFrame>
        <p:nvGraphicFramePr>
          <p:cNvPr id="13" name="Table 12">
            <a:extLst>
              <a:ext uri="{FF2B5EF4-FFF2-40B4-BE49-F238E27FC236}">
                <a16:creationId xmlns:a16="http://schemas.microsoft.com/office/drawing/2014/main" id="{A78D0895-2696-D4AB-A88E-9BA201857A3F}"/>
              </a:ext>
            </a:extLst>
          </p:cNvPr>
          <p:cNvGraphicFramePr>
            <a:graphicFrameLocks noGrp="1"/>
          </p:cNvGraphicFramePr>
          <p:nvPr/>
        </p:nvGraphicFramePr>
        <p:xfrm>
          <a:off x="6562061" y="1213123"/>
          <a:ext cx="4352469" cy="1639698"/>
        </p:xfrm>
        <a:graphic>
          <a:graphicData uri="http://schemas.openxmlformats.org/drawingml/2006/table">
            <a:tbl>
              <a:tblPr firstRow="1" bandRow="1">
                <a:tableStyleId>{5C22544A-7EE6-4342-B048-85BDC9FD1C3A}</a:tableStyleId>
              </a:tblPr>
              <a:tblGrid>
                <a:gridCol w="4352469">
                  <a:extLst>
                    <a:ext uri="{9D8B030D-6E8A-4147-A177-3AD203B41FA5}">
                      <a16:colId xmlns:a16="http://schemas.microsoft.com/office/drawing/2014/main" val="2463476402"/>
                    </a:ext>
                  </a:extLst>
                </a:gridCol>
              </a:tblGrid>
              <a:tr h="265385">
                <a:tc>
                  <a:txBody>
                    <a:bodyPr/>
                    <a:lstStyle/>
                    <a:p>
                      <a:pPr>
                        <a:lnSpc>
                          <a:spcPct val="150000"/>
                        </a:lnSpc>
                      </a:pPr>
                      <a:r>
                        <a:rPr lang="en-GB" sz="1100" dirty="0">
                          <a:solidFill>
                            <a:schemeClr val="tx1"/>
                          </a:solidFill>
                        </a:rPr>
                        <a:t>Act 3: One murder leads to another.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1D1"/>
                    </a:solidFill>
                  </a:tcPr>
                </a:tc>
                <a:extLst>
                  <a:ext uri="{0D108BD9-81ED-4DB2-BD59-A6C34878D82A}">
                    <a16:rowId xmlns:a16="http://schemas.microsoft.com/office/drawing/2014/main" val="2314685690"/>
                  </a:ext>
                </a:extLst>
              </a:tr>
              <a:tr h="1309517">
                <a:tc>
                  <a:txBody>
                    <a:bodyPr/>
                    <a:lstStyle/>
                    <a:p>
                      <a:pPr marL="171450" indent="-171450">
                        <a:lnSpc>
                          <a:spcPct val="150000"/>
                        </a:lnSpc>
                        <a:buFont typeface="Arial" panose="020B0604020202020204" pitchFamily="34" charset="0"/>
                        <a:buChar char="•"/>
                      </a:pPr>
                      <a:r>
                        <a:rPr lang="en-GB" sz="1100" dirty="0">
                          <a:solidFill>
                            <a:schemeClr val="tx1"/>
                          </a:solidFill>
                        </a:rPr>
                        <a:t>Macbeth has ordered the killing of Banquo, and he sees his friend’s ghost – with “gory locks”. These symbolise Macbeth’s brutal betrayal of his friend. </a:t>
                      </a:r>
                    </a:p>
                    <a:p>
                      <a:pPr marL="171450" indent="-171450">
                        <a:lnSpc>
                          <a:spcPct val="150000"/>
                        </a:lnSpc>
                        <a:buFont typeface="Arial" panose="020B0604020202020204" pitchFamily="34" charset="0"/>
                        <a:buChar char="•"/>
                      </a:pPr>
                      <a:r>
                        <a:rPr lang="en-GB" sz="1100" dirty="0">
                          <a:solidFill>
                            <a:schemeClr val="tx1"/>
                          </a:solidFill>
                        </a:rPr>
                        <a:t>Macbeth realises that “I am in blood stepped in so far”. The first murder has paved the way for others.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03928067"/>
                  </a:ext>
                </a:extLst>
              </a:tr>
            </a:tbl>
          </a:graphicData>
        </a:graphic>
      </p:graphicFrame>
      <p:graphicFrame>
        <p:nvGraphicFramePr>
          <p:cNvPr id="14" name="Table 13">
            <a:extLst>
              <a:ext uri="{FF2B5EF4-FFF2-40B4-BE49-F238E27FC236}">
                <a16:creationId xmlns:a16="http://schemas.microsoft.com/office/drawing/2014/main" id="{E3B73E8C-6AF3-6601-E435-E79A378A6890}"/>
              </a:ext>
            </a:extLst>
          </p:cNvPr>
          <p:cNvGraphicFramePr>
            <a:graphicFrameLocks noGrp="1"/>
          </p:cNvGraphicFramePr>
          <p:nvPr/>
        </p:nvGraphicFramePr>
        <p:xfrm>
          <a:off x="6562061" y="2898484"/>
          <a:ext cx="4352469" cy="1211042"/>
        </p:xfrm>
        <a:graphic>
          <a:graphicData uri="http://schemas.openxmlformats.org/drawingml/2006/table">
            <a:tbl>
              <a:tblPr firstRow="1" bandRow="1">
                <a:tableStyleId>{5C22544A-7EE6-4342-B048-85BDC9FD1C3A}</a:tableStyleId>
              </a:tblPr>
              <a:tblGrid>
                <a:gridCol w="4352469">
                  <a:extLst>
                    <a:ext uri="{9D8B030D-6E8A-4147-A177-3AD203B41FA5}">
                      <a16:colId xmlns:a16="http://schemas.microsoft.com/office/drawing/2014/main" val="81098027"/>
                    </a:ext>
                  </a:extLst>
                </a:gridCol>
              </a:tblGrid>
              <a:tr h="250482">
                <a:tc>
                  <a:txBody>
                    <a:bodyPr/>
                    <a:lstStyle/>
                    <a:p>
                      <a:pPr>
                        <a:lnSpc>
                          <a:spcPct val="150000"/>
                        </a:lnSpc>
                      </a:pPr>
                      <a:r>
                        <a:rPr lang="en-GB" sz="1100" dirty="0">
                          <a:solidFill>
                            <a:schemeClr val="tx1"/>
                          </a:solidFill>
                        </a:rPr>
                        <a:t>Act 4: The witches unleash more bloodshed.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1D1"/>
                    </a:solidFill>
                  </a:tcPr>
                </a:tc>
                <a:extLst>
                  <a:ext uri="{0D108BD9-81ED-4DB2-BD59-A6C34878D82A}">
                    <a16:rowId xmlns:a16="http://schemas.microsoft.com/office/drawing/2014/main" val="2219519350"/>
                  </a:ext>
                </a:extLst>
              </a:tr>
              <a:tr h="894113">
                <a:tc>
                  <a:txBody>
                    <a:bodyPr/>
                    <a:lstStyle/>
                    <a:p>
                      <a:pPr marL="171450" indent="-171450">
                        <a:lnSpc>
                          <a:spcPct val="150000"/>
                        </a:lnSpc>
                        <a:buFont typeface="Arial" panose="020B0604020202020204" pitchFamily="34" charset="0"/>
                        <a:buChar char="•"/>
                      </a:pPr>
                      <a:r>
                        <a:rPr lang="en-GB" sz="1100" dirty="0">
                          <a:solidFill>
                            <a:schemeClr val="tx1"/>
                          </a:solidFill>
                        </a:rPr>
                        <a:t>The apparition tells Macbeth to be “bloody, bold, and resolute”; whilst the supernatural does not give Macbeth directions of what to do, it unleashes further violence.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27257107"/>
                  </a:ext>
                </a:extLst>
              </a:tr>
            </a:tbl>
          </a:graphicData>
        </a:graphic>
      </p:graphicFrame>
      <p:graphicFrame>
        <p:nvGraphicFramePr>
          <p:cNvPr id="15" name="Table 14">
            <a:extLst>
              <a:ext uri="{FF2B5EF4-FFF2-40B4-BE49-F238E27FC236}">
                <a16:creationId xmlns:a16="http://schemas.microsoft.com/office/drawing/2014/main" id="{7F02A427-BBF8-F4D9-5958-7F2434D7401F}"/>
              </a:ext>
            </a:extLst>
          </p:cNvPr>
          <p:cNvGraphicFramePr>
            <a:graphicFrameLocks noGrp="1"/>
          </p:cNvGraphicFramePr>
          <p:nvPr/>
        </p:nvGraphicFramePr>
        <p:xfrm>
          <a:off x="6562057" y="4162508"/>
          <a:ext cx="4352473" cy="2601363"/>
        </p:xfrm>
        <a:graphic>
          <a:graphicData uri="http://schemas.openxmlformats.org/drawingml/2006/table">
            <a:tbl>
              <a:tblPr firstRow="1" bandRow="1">
                <a:tableStyleId>{5C22544A-7EE6-4342-B048-85BDC9FD1C3A}</a:tableStyleId>
              </a:tblPr>
              <a:tblGrid>
                <a:gridCol w="4352473">
                  <a:extLst>
                    <a:ext uri="{9D8B030D-6E8A-4147-A177-3AD203B41FA5}">
                      <a16:colId xmlns:a16="http://schemas.microsoft.com/office/drawing/2014/main" val="676316480"/>
                    </a:ext>
                  </a:extLst>
                </a:gridCol>
              </a:tblGrid>
              <a:tr h="603604">
                <a:tc>
                  <a:txBody>
                    <a:bodyPr/>
                    <a:lstStyle/>
                    <a:p>
                      <a:pPr>
                        <a:lnSpc>
                          <a:spcPct val="150000"/>
                        </a:lnSpc>
                      </a:pPr>
                      <a:r>
                        <a:rPr lang="en-GB" sz="1100" dirty="0">
                          <a:solidFill>
                            <a:schemeClr val="tx1"/>
                          </a:solidFill>
                        </a:rPr>
                        <a:t>Act 5: Blood represents how the Macbeths are haunted by guilt.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1D1"/>
                    </a:solidFill>
                  </a:tcPr>
                </a:tc>
                <a:extLst>
                  <a:ext uri="{0D108BD9-81ED-4DB2-BD59-A6C34878D82A}">
                    <a16:rowId xmlns:a16="http://schemas.microsoft.com/office/drawing/2014/main" val="1959976522"/>
                  </a:ext>
                </a:extLst>
              </a:tr>
              <a:tr h="1997759">
                <a:tc>
                  <a:txBody>
                    <a:bodyPr/>
                    <a:lstStyle/>
                    <a:p>
                      <a:pPr marL="171450" indent="-171450">
                        <a:lnSpc>
                          <a:spcPct val="150000"/>
                        </a:lnSpc>
                        <a:buFont typeface="Arial" panose="020B0604020202020204" pitchFamily="34" charset="0"/>
                        <a:buChar char="•"/>
                      </a:pPr>
                      <a:r>
                        <a:rPr lang="en-GB" sz="1100" dirty="0">
                          <a:solidFill>
                            <a:schemeClr val="tx1"/>
                          </a:solidFill>
                        </a:rPr>
                        <a:t>Lady Macbeth imagines blood on her hands: “out damned spot”. “All the perfumes of Arabia will not sweeten this little hand.” Her only hope is that she might mask the guilt-inducing smell. </a:t>
                      </a:r>
                    </a:p>
                    <a:p>
                      <a:pPr marL="171450" indent="-171450">
                        <a:lnSpc>
                          <a:spcPct val="150000"/>
                        </a:lnSpc>
                        <a:buFont typeface="Arial" panose="020B0604020202020204" pitchFamily="34" charset="0"/>
                        <a:buChar char="•"/>
                      </a:pPr>
                      <a:r>
                        <a:rPr lang="en-GB" sz="1100" dirty="0">
                          <a:solidFill>
                            <a:schemeClr val="tx1"/>
                          </a:solidFill>
                        </a:rPr>
                        <a:t>Macbeth is reduced to a “dead butcher”, whose own blood is spilled in the service of Scotland. The play has gone full circle.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05850665"/>
                  </a:ext>
                </a:extLst>
              </a:tr>
            </a:tbl>
          </a:graphicData>
        </a:graphic>
      </p:graphicFrame>
    </p:spTree>
    <p:extLst>
      <p:ext uri="{BB962C8B-B14F-4D97-AF65-F5344CB8AC3E}">
        <p14:creationId xmlns:p14="http://schemas.microsoft.com/office/powerpoint/2010/main" val="803637929"/>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255C4-4084-F566-23A4-7BB0321BA540}"/>
              </a:ext>
            </a:extLst>
          </p:cNvPr>
          <p:cNvSpPr>
            <a:spLocks noGrp="1"/>
          </p:cNvSpPr>
          <p:nvPr>
            <p:ph type="title"/>
          </p:nvPr>
        </p:nvSpPr>
        <p:spPr/>
        <p:txBody>
          <a:bodyPr/>
          <a:lstStyle/>
          <a:p>
            <a:r>
              <a:rPr lang="en-GB" b="1" dirty="0"/>
              <a:t>Consolidation</a:t>
            </a:r>
          </a:p>
        </p:txBody>
      </p:sp>
      <p:sp>
        <p:nvSpPr>
          <p:cNvPr id="3" name="Content Placeholder 2">
            <a:extLst>
              <a:ext uri="{FF2B5EF4-FFF2-40B4-BE49-F238E27FC236}">
                <a16:creationId xmlns:a16="http://schemas.microsoft.com/office/drawing/2014/main" id="{C2AF7C23-2DA0-DBAC-1C05-B9215CFAB117}"/>
              </a:ext>
            </a:extLst>
          </p:cNvPr>
          <p:cNvSpPr>
            <a:spLocks noGrp="1"/>
          </p:cNvSpPr>
          <p:nvPr>
            <p:ph idx="1"/>
          </p:nvPr>
        </p:nvSpPr>
        <p:spPr/>
        <p:txBody>
          <a:bodyPr/>
          <a:lstStyle/>
          <a:p>
            <a:pPr marL="0" indent="0">
              <a:buNone/>
            </a:pPr>
            <a:r>
              <a:rPr lang="en-GB" b="1" dirty="0"/>
              <a:t>Make a 3-2-1 summary of the scene. </a:t>
            </a:r>
          </a:p>
          <a:p>
            <a:pPr>
              <a:buFontTx/>
              <a:buChar char="-"/>
            </a:pPr>
            <a:r>
              <a:rPr lang="en-GB" dirty="0"/>
              <a:t>List 3 quotations that provide evidence of Macbeth’s frenzied behaviour. </a:t>
            </a:r>
          </a:p>
          <a:p>
            <a:pPr>
              <a:buFontTx/>
              <a:buChar char="-"/>
            </a:pPr>
            <a:r>
              <a:rPr lang="en-GB" dirty="0"/>
              <a:t>List 2 details Macbeth notices about Banquo’s ghost. </a:t>
            </a:r>
          </a:p>
          <a:p>
            <a:pPr>
              <a:buFontTx/>
              <a:buChar char="-"/>
            </a:pPr>
            <a:r>
              <a:rPr lang="en-GB" dirty="0"/>
              <a:t>List 1 way in which Lady Macbeth tries to calm her husband. </a:t>
            </a:r>
          </a:p>
        </p:txBody>
      </p:sp>
    </p:spTree>
    <p:extLst>
      <p:ext uri="{BB962C8B-B14F-4D97-AF65-F5344CB8AC3E}">
        <p14:creationId xmlns:p14="http://schemas.microsoft.com/office/powerpoint/2010/main" val="1854151636"/>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B4A731-843F-90A7-931F-01FB152F343D}"/>
              </a:ext>
            </a:extLst>
          </p:cNvPr>
          <p:cNvSpPr>
            <a:spLocks noGrp="1"/>
          </p:cNvSpPr>
          <p:nvPr>
            <p:ph type="title"/>
          </p:nvPr>
        </p:nvSpPr>
        <p:spPr/>
        <p:txBody>
          <a:bodyPr/>
          <a:lstStyle/>
          <a:p>
            <a:r>
              <a:rPr lang="en-GB" dirty="0"/>
              <a:t>Act 3 Scene 5</a:t>
            </a:r>
          </a:p>
        </p:txBody>
      </p:sp>
      <p:sp>
        <p:nvSpPr>
          <p:cNvPr id="3" name="Content Placeholder 2">
            <a:extLst>
              <a:ext uri="{FF2B5EF4-FFF2-40B4-BE49-F238E27FC236}">
                <a16:creationId xmlns:a16="http://schemas.microsoft.com/office/drawing/2014/main" id="{338E1328-42B8-8DF1-97EF-867BF0786521}"/>
              </a:ext>
            </a:extLst>
          </p:cNvPr>
          <p:cNvSpPr>
            <a:spLocks noGrp="1"/>
          </p:cNvSpPr>
          <p:nvPr>
            <p:ph idx="1"/>
          </p:nvPr>
        </p:nvSpPr>
        <p:spPr/>
        <p:txBody>
          <a:bodyPr/>
          <a:lstStyle/>
          <a:p>
            <a:r>
              <a:rPr lang="en-GB" dirty="0"/>
              <a:t>This is a short scene: refer to the information in the book and read the scene with the class.</a:t>
            </a:r>
          </a:p>
          <a:p>
            <a:endParaRPr lang="en-GB" dirty="0"/>
          </a:p>
        </p:txBody>
      </p:sp>
    </p:spTree>
    <p:extLst>
      <p:ext uri="{BB962C8B-B14F-4D97-AF65-F5344CB8AC3E}">
        <p14:creationId xmlns:p14="http://schemas.microsoft.com/office/powerpoint/2010/main" val="4035687978"/>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9EF36-DB2E-470A-544E-EF54AC44D7AF}"/>
              </a:ext>
            </a:extLst>
          </p:cNvPr>
          <p:cNvSpPr>
            <a:spLocks noGrp="1"/>
          </p:cNvSpPr>
          <p:nvPr>
            <p:ph type="title"/>
          </p:nvPr>
        </p:nvSpPr>
        <p:spPr/>
        <p:txBody>
          <a:bodyPr/>
          <a:lstStyle/>
          <a:p>
            <a:r>
              <a:rPr lang="en-GB" b="1" dirty="0"/>
              <a:t>Reading the Scene</a:t>
            </a:r>
          </a:p>
        </p:txBody>
      </p:sp>
      <p:sp>
        <p:nvSpPr>
          <p:cNvPr id="3" name="Content Placeholder 2">
            <a:extLst>
              <a:ext uri="{FF2B5EF4-FFF2-40B4-BE49-F238E27FC236}">
                <a16:creationId xmlns:a16="http://schemas.microsoft.com/office/drawing/2014/main" id="{1E745166-5FCC-7E5C-CE7A-067B28D45308}"/>
              </a:ext>
            </a:extLst>
          </p:cNvPr>
          <p:cNvSpPr>
            <a:spLocks noGrp="1"/>
          </p:cNvSpPr>
          <p:nvPr>
            <p:ph idx="1"/>
          </p:nvPr>
        </p:nvSpPr>
        <p:spPr/>
        <p:txBody>
          <a:bodyPr/>
          <a:lstStyle/>
          <a:p>
            <a:pPr marL="0" indent="0">
              <a:buNone/>
            </a:pPr>
            <a:r>
              <a:rPr lang="en-GB" dirty="0"/>
              <a:t>If you read this scene, take the role of Hecate yourself so that students hear the correct pronunciation of the lines. Before reading, ask students to listen for the rhymes. Then discuss how the rhyming couplets continue the incantatory tone heard in the other scenes featuring the Witches. </a:t>
            </a:r>
          </a:p>
        </p:txBody>
      </p:sp>
    </p:spTree>
    <p:extLst>
      <p:ext uri="{BB962C8B-B14F-4D97-AF65-F5344CB8AC3E}">
        <p14:creationId xmlns:p14="http://schemas.microsoft.com/office/powerpoint/2010/main" val="3353748820"/>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90B00-893B-44E1-B52C-6E3309070C7C}"/>
              </a:ext>
            </a:extLst>
          </p:cNvPr>
          <p:cNvSpPr>
            <a:spLocks noGrp="1"/>
          </p:cNvSpPr>
          <p:nvPr>
            <p:ph type="title"/>
          </p:nvPr>
        </p:nvSpPr>
        <p:spPr/>
        <p:txBody>
          <a:bodyPr/>
          <a:lstStyle/>
          <a:p>
            <a:r>
              <a:rPr lang="en-GB" dirty="0"/>
              <a:t>Act 3 Scene 6</a:t>
            </a:r>
          </a:p>
        </p:txBody>
      </p:sp>
      <p:sp>
        <p:nvSpPr>
          <p:cNvPr id="3" name="Content Placeholder 2">
            <a:extLst>
              <a:ext uri="{FF2B5EF4-FFF2-40B4-BE49-F238E27FC236}">
                <a16:creationId xmlns:a16="http://schemas.microsoft.com/office/drawing/2014/main" id="{4AF94A36-9184-6D05-642B-9463BDF654D2}"/>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194884779"/>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2E4B-D848-16A3-BBE3-D8A200CD131F}"/>
              </a:ext>
            </a:extLst>
          </p:cNvPr>
          <p:cNvSpPr>
            <a:spLocks noGrp="1"/>
          </p:cNvSpPr>
          <p:nvPr>
            <p:ph type="title"/>
          </p:nvPr>
        </p:nvSpPr>
        <p:spPr/>
        <p:txBody>
          <a:bodyPr/>
          <a:lstStyle/>
          <a:p>
            <a:r>
              <a:rPr lang="en-GB" b="1" dirty="0"/>
              <a:t>Knowledge Retrieval</a:t>
            </a:r>
          </a:p>
        </p:txBody>
      </p:sp>
      <p:graphicFrame>
        <p:nvGraphicFramePr>
          <p:cNvPr id="4" name="Table 3">
            <a:extLst>
              <a:ext uri="{FF2B5EF4-FFF2-40B4-BE49-F238E27FC236}">
                <a16:creationId xmlns:a16="http://schemas.microsoft.com/office/drawing/2014/main" id="{BDFF97EB-FE36-CE2A-561F-200A99D3878B}"/>
              </a:ext>
            </a:extLst>
          </p:cNvPr>
          <p:cNvGraphicFramePr>
            <a:graphicFrameLocks noGrp="1"/>
          </p:cNvGraphicFramePr>
          <p:nvPr>
            <p:extLst>
              <p:ext uri="{D42A27DB-BD31-4B8C-83A1-F6EECF244321}">
                <p14:modId xmlns:p14="http://schemas.microsoft.com/office/powerpoint/2010/main" val="1162290942"/>
              </p:ext>
            </p:extLst>
          </p:nvPr>
        </p:nvGraphicFramePr>
        <p:xfrm>
          <a:off x="838200" y="1521770"/>
          <a:ext cx="10515600" cy="4830906"/>
        </p:xfrm>
        <a:graphic>
          <a:graphicData uri="http://schemas.openxmlformats.org/drawingml/2006/table">
            <a:tbl>
              <a:tblPr firstRow="1" bandRow="1">
                <a:tableStyleId>{5C22544A-7EE6-4342-B048-85BDC9FD1C3A}</a:tableStyleId>
              </a:tblPr>
              <a:tblGrid>
                <a:gridCol w="3505200">
                  <a:extLst>
                    <a:ext uri="{9D8B030D-6E8A-4147-A177-3AD203B41FA5}">
                      <a16:colId xmlns:a16="http://schemas.microsoft.com/office/drawing/2014/main" val="449463102"/>
                    </a:ext>
                  </a:extLst>
                </a:gridCol>
                <a:gridCol w="3505200">
                  <a:extLst>
                    <a:ext uri="{9D8B030D-6E8A-4147-A177-3AD203B41FA5}">
                      <a16:colId xmlns:a16="http://schemas.microsoft.com/office/drawing/2014/main" val="2943035712"/>
                    </a:ext>
                  </a:extLst>
                </a:gridCol>
                <a:gridCol w="3505200">
                  <a:extLst>
                    <a:ext uri="{9D8B030D-6E8A-4147-A177-3AD203B41FA5}">
                      <a16:colId xmlns:a16="http://schemas.microsoft.com/office/drawing/2014/main" val="1497778829"/>
                    </a:ext>
                  </a:extLst>
                </a:gridCol>
              </a:tblGrid>
              <a:tr h="777387">
                <a:tc>
                  <a:txBody>
                    <a:bodyPr/>
                    <a:lstStyle/>
                    <a:p>
                      <a:r>
                        <a:rPr lang="en-GB" dirty="0">
                          <a:solidFill>
                            <a:schemeClr val="tx1"/>
                          </a:solidFill>
                        </a:rPr>
                        <a:t>Character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What has happened to them?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What are they doing at the moment?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22418988"/>
                  </a:ext>
                </a:extLst>
              </a:tr>
              <a:tr h="450391">
                <a:tc>
                  <a:txBody>
                    <a:bodyPr/>
                    <a:lstStyle/>
                    <a:p>
                      <a:r>
                        <a:rPr lang="en-GB" dirty="0">
                          <a:solidFill>
                            <a:schemeClr val="tx1"/>
                          </a:solidFill>
                        </a:rPr>
                        <a:t>Duncan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4874970"/>
                  </a:ext>
                </a:extLst>
              </a:tr>
              <a:tr h="450391">
                <a:tc>
                  <a:txBody>
                    <a:bodyPr/>
                    <a:lstStyle/>
                    <a:p>
                      <a:r>
                        <a:rPr lang="en-GB" dirty="0">
                          <a:solidFill>
                            <a:schemeClr val="tx1"/>
                          </a:solidFill>
                        </a:rPr>
                        <a:t>Banquo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11974208"/>
                  </a:ext>
                </a:extLst>
              </a:tr>
              <a:tr h="450391">
                <a:tc>
                  <a:txBody>
                    <a:bodyPr/>
                    <a:lstStyle/>
                    <a:p>
                      <a:r>
                        <a:rPr lang="en-GB" dirty="0">
                          <a:solidFill>
                            <a:schemeClr val="tx1"/>
                          </a:solidFill>
                        </a:rPr>
                        <a:t>Fleance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09977341"/>
                  </a:ext>
                </a:extLst>
              </a:tr>
              <a:tr h="450391">
                <a:tc>
                  <a:txBody>
                    <a:bodyPr/>
                    <a:lstStyle/>
                    <a:p>
                      <a:r>
                        <a:rPr lang="en-GB" dirty="0">
                          <a:solidFill>
                            <a:schemeClr val="tx1"/>
                          </a:solidFill>
                        </a:rPr>
                        <a:t>Malcolm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279380"/>
                  </a:ext>
                </a:extLst>
              </a:tr>
              <a:tr h="450391">
                <a:tc>
                  <a:txBody>
                    <a:bodyPr/>
                    <a:lstStyle/>
                    <a:p>
                      <a:r>
                        <a:rPr lang="en-GB" dirty="0">
                          <a:solidFill>
                            <a:schemeClr val="tx1"/>
                          </a:solidFill>
                        </a:rPr>
                        <a:t>Donalbain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02373342"/>
                  </a:ext>
                </a:extLst>
              </a:tr>
              <a:tr h="450391">
                <a:tc>
                  <a:txBody>
                    <a:bodyPr/>
                    <a:lstStyle/>
                    <a:p>
                      <a:r>
                        <a:rPr lang="en-GB" dirty="0">
                          <a:solidFill>
                            <a:schemeClr val="tx1"/>
                          </a:solidFill>
                        </a:rPr>
                        <a:t>Duncan’s guards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53242044"/>
                  </a:ext>
                </a:extLst>
              </a:tr>
              <a:tr h="450391">
                <a:tc>
                  <a:txBody>
                    <a:bodyPr/>
                    <a:lstStyle/>
                    <a:p>
                      <a:r>
                        <a:rPr lang="en-GB" dirty="0">
                          <a:solidFill>
                            <a:schemeClr val="tx1"/>
                          </a:solidFill>
                        </a:rPr>
                        <a:t>Macduff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83239304"/>
                  </a:ext>
                </a:extLst>
              </a:tr>
              <a:tr h="450391">
                <a:tc>
                  <a:txBody>
                    <a:bodyPr/>
                    <a:lstStyle/>
                    <a:p>
                      <a:r>
                        <a:rPr lang="en-GB" dirty="0">
                          <a:solidFill>
                            <a:schemeClr val="tx1"/>
                          </a:solidFill>
                        </a:rPr>
                        <a:t>Edward the Confessor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6887835"/>
                  </a:ext>
                </a:extLst>
              </a:tr>
              <a:tr h="450391">
                <a:tc>
                  <a:txBody>
                    <a:bodyPr/>
                    <a:lstStyle/>
                    <a:p>
                      <a:r>
                        <a:rPr lang="en-GB" dirty="0">
                          <a:solidFill>
                            <a:schemeClr val="tx1"/>
                          </a:solidFill>
                        </a:rPr>
                        <a:t>Siward (Earl of Northumberland)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98263544"/>
                  </a:ext>
                </a:extLst>
              </a:tr>
            </a:tbl>
          </a:graphicData>
        </a:graphic>
      </p:graphicFrame>
    </p:spTree>
    <p:extLst>
      <p:ext uri="{BB962C8B-B14F-4D97-AF65-F5344CB8AC3E}">
        <p14:creationId xmlns:p14="http://schemas.microsoft.com/office/powerpoint/2010/main" val="3958165349"/>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0B0795-047A-502E-7159-4EF3A294F8A5}"/>
              </a:ext>
            </a:extLst>
          </p:cNvPr>
          <p:cNvSpPr>
            <a:spLocks noGrp="1"/>
          </p:cNvSpPr>
          <p:nvPr>
            <p:ph type="title"/>
          </p:nvPr>
        </p:nvSpPr>
        <p:spPr/>
        <p:txBody>
          <a:bodyPr/>
          <a:lstStyle/>
          <a:p>
            <a:r>
              <a:rPr lang="en-GB" b="1" dirty="0"/>
              <a:t>S-T-R-E-T-C-H</a:t>
            </a:r>
          </a:p>
        </p:txBody>
      </p:sp>
      <p:sp>
        <p:nvSpPr>
          <p:cNvPr id="3" name="Content Placeholder 2">
            <a:extLst>
              <a:ext uri="{FF2B5EF4-FFF2-40B4-BE49-F238E27FC236}">
                <a16:creationId xmlns:a16="http://schemas.microsoft.com/office/drawing/2014/main" id="{082DB0C2-997F-757A-D75E-95D9EE4E16DA}"/>
              </a:ext>
            </a:extLst>
          </p:cNvPr>
          <p:cNvSpPr>
            <a:spLocks noGrp="1"/>
          </p:cNvSpPr>
          <p:nvPr>
            <p:ph idx="1"/>
          </p:nvPr>
        </p:nvSpPr>
        <p:spPr>
          <a:xfrm>
            <a:off x="838200" y="1556084"/>
            <a:ext cx="10515600" cy="4936791"/>
          </a:xfrm>
        </p:spPr>
        <p:txBody>
          <a:bodyPr>
            <a:normAutofit/>
          </a:bodyPr>
          <a:lstStyle/>
          <a:p>
            <a:pPr marL="0" indent="0">
              <a:buNone/>
            </a:pPr>
            <a:r>
              <a:rPr lang="en-GB" sz="1800" b="1" dirty="0"/>
              <a:t>Write a report from the perspective of a Scottish citizen, explaining how the country has changed since Macbeth became king. </a:t>
            </a:r>
          </a:p>
          <a:p>
            <a:pPr marL="0" indent="0">
              <a:buNone/>
            </a:pPr>
            <a:r>
              <a:rPr lang="en-GB" sz="1800" b="1" dirty="0"/>
              <a:t>Use the following headings and your knowledge of the play to structure your report: </a:t>
            </a:r>
          </a:p>
          <a:p>
            <a:pPr>
              <a:buFontTx/>
              <a:buChar char="-"/>
            </a:pPr>
            <a:r>
              <a:rPr lang="en-GB" sz="1800" dirty="0"/>
              <a:t>Leadership and the court: How is Macbeth’s rule different from Duncan’s?</a:t>
            </a:r>
          </a:p>
          <a:p>
            <a:pPr>
              <a:buFontTx/>
              <a:buChar char="-"/>
            </a:pPr>
            <a:r>
              <a:rPr lang="en-GB" sz="1800" dirty="0"/>
              <a:t>Crime and safety: What major crimes have occurred? Who is responsible? How safe do people feel? </a:t>
            </a:r>
          </a:p>
          <a:p>
            <a:pPr>
              <a:buFontTx/>
              <a:buChar char="-"/>
            </a:pPr>
            <a:r>
              <a:rPr lang="en-GB" sz="1800" dirty="0"/>
              <a:t>The supernatural: What unnatural events have been reported? How have these affected the atmosphere? </a:t>
            </a:r>
          </a:p>
          <a:p>
            <a:pPr>
              <a:buFontTx/>
              <a:buChar char="-"/>
            </a:pPr>
            <a:r>
              <a:rPr lang="en-GB" sz="1800" dirty="0"/>
              <a:t>The economy and daily Life: How does the Lord’s speech hint at the impact on ordinary life? (Think of ‘our tables meat’ and ‘sleep to our nights’). </a:t>
            </a:r>
          </a:p>
          <a:p>
            <a:pPr>
              <a:buFontTx/>
              <a:buChar char="-"/>
            </a:pPr>
            <a:r>
              <a:rPr lang="en-GB" sz="1800" dirty="0"/>
              <a:t>Hope and the future: According to this scene, where is hope now? Who is challenging Macbeth? </a:t>
            </a:r>
          </a:p>
          <a:p>
            <a:pPr marL="0" indent="0">
              <a:buNone/>
            </a:pPr>
            <a:r>
              <a:rPr lang="en-GB" sz="1800" b="1" dirty="0"/>
              <a:t>Challenge</a:t>
            </a:r>
            <a:r>
              <a:rPr lang="en-GB" sz="1800" dirty="0"/>
              <a:t>: </a:t>
            </a:r>
          </a:p>
          <a:p>
            <a:pPr>
              <a:buFontTx/>
              <a:buChar char="-"/>
            </a:pPr>
            <a:r>
              <a:rPr lang="en-GB" sz="1800" dirty="0"/>
              <a:t>Use key quotations from Act Three Scene Six (e.g. ‘tyrant,’ ‘bloody knives,’ ‘free honours’). </a:t>
            </a:r>
          </a:p>
          <a:p>
            <a:pPr>
              <a:buFontTx/>
              <a:buChar char="-"/>
            </a:pPr>
            <a:r>
              <a:rPr lang="en-GB" sz="1800" dirty="0"/>
              <a:t>Use key vocabulary (e.g. malevolent, vengeful, resolute, façade, paranoia, resentful, unscrupulous, frenzy). </a:t>
            </a:r>
          </a:p>
        </p:txBody>
      </p:sp>
    </p:spTree>
    <p:extLst>
      <p:ext uri="{BB962C8B-B14F-4D97-AF65-F5344CB8AC3E}">
        <p14:creationId xmlns:p14="http://schemas.microsoft.com/office/powerpoint/2010/main" val="1353685865"/>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38715-0717-5B25-36B0-5E28A7C28363}"/>
              </a:ext>
            </a:extLst>
          </p:cNvPr>
          <p:cNvSpPr>
            <a:spLocks noGrp="1"/>
          </p:cNvSpPr>
          <p:nvPr>
            <p:ph type="title"/>
          </p:nvPr>
        </p:nvSpPr>
        <p:spPr/>
        <p:txBody>
          <a:bodyPr/>
          <a:lstStyle/>
          <a:p>
            <a:r>
              <a:rPr lang="en-GB" b="1" dirty="0"/>
              <a:t>Consolidation</a:t>
            </a:r>
          </a:p>
        </p:txBody>
      </p:sp>
      <p:sp>
        <p:nvSpPr>
          <p:cNvPr id="3" name="Content Placeholder 2">
            <a:extLst>
              <a:ext uri="{FF2B5EF4-FFF2-40B4-BE49-F238E27FC236}">
                <a16:creationId xmlns:a16="http://schemas.microsoft.com/office/drawing/2014/main" id="{E69DB4DB-44DC-2ADA-1240-917C20479DC9}"/>
              </a:ext>
            </a:extLst>
          </p:cNvPr>
          <p:cNvSpPr>
            <a:spLocks noGrp="1"/>
          </p:cNvSpPr>
          <p:nvPr>
            <p:ph idx="1"/>
          </p:nvPr>
        </p:nvSpPr>
        <p:spPr/>
        <p:txBody>
          <a:bodyPr/>
          <a:lstStyle/>
          <a:p>
            <a:pPr marL="514350" indent="-514350">
              <a:buAutoNum type="arabicPeriod"/>
            </a:pPr>
            <a:r>
              <a:rPr lang="en-GB" b="1" dirty="0"/>
              <a:t>What do these quotations mean?</a:t>
            </a:r>
          </a:p>
          <a:p>
            <a:pPr marL="514350" indent="-514350">
              <a:buAutoNum type="arabicPeriod"/>
            </a:pPr>
            <a:r>
              <a:rPr lang="en-GB" b="1" dirty="0"/>
              <a:t>What do they all have in common?</a:t>
            </a:r>
          </a:p>
          <a:p>
            <a:pPr marL="514350" indent="-514350">
              <a:buAutoNum type="arabicPeriod"/>
            </a:pPr>
            <a:endParaRPr lang="en-GB" dirty="0"/>
          </a:p>
          <a:p>
            <a:pPr marL="0" indent="0">
              <a:buNone/>
            </a:pPr>
            <a:r>
              <a:rPr lang="en-GB" dirty="0"/>
              <a:t>Quotations:</a:t>
            </a:r>
          </a:p>
          <a:p>
            <a:pPr>
              <a:buFontTx/>
              <a:buChar char="-"/>
            </a:pPr>
            <a:r>
              <a:rPr lang="en-GB" dirty="0"/>
              <a:t>‘the tyrant’s feast’ </a:t>
            </a:r>
          </a:p>
          <a:p>
            <a:pPr>
              <a:buFontTx/>
              <a:buChar char="-"/>
            </a:pPr>
            <a:r>
              <a:rPr lang="en-GB" dirty="0"/>
              <a:t>‘this tyrant’ </a:t>
            </a:r>
          </a:p>
          <a:p>
            <a:pPr>
              <a:buFontTx/>
              <a:buChar char="-"/>
            </a:pPr>
            <a:r>
              <a:rPr lang="en-GB" dirty="0"/>
              <a:t>‘our suffering country’ </a:t>
            </a:r>
          </a:p>
          <a:p>
            <a:pPr>
              <a:buFontTx/>
              <a:buChar char="-"/>
            </a:pPr>
            <a:r>
              <a:rPr lang="en-GB" dirty="0"/>
              <a:t>‘a hand accursed’. </a:t>
            </a:r>
          </a:p>
        </p:txBody>
      </p:sp>
    </p:spTree>
    <p:extLst>
      <p:ext uri="{BB962C8B-B14F-4D97-AF65-F5344CB8AC3E}">
        <p14:creationId xmlns:p14="http://schemas.microsoft.com/office/powerpoint/2010/main" val="15663126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7E706-53EE-8981-4EC8-32E5D8ECCE40}"/>
              </a:ext>
            </a:extLst>
          </p:cNvPr>
          <p:cNvSpPr>
            <a:spLocks noGrp="1"/>
          </p:cNvSpPr>
          <p:nvPr>
            <p:ph type="title"/>
          </p:nvPr>
        </p:nvSpPr>
        <p:spPr/>
        <p:txBody>
          <a:bodyPr/>
          <a:lstStyle/>
          <a:p>
            <a:r>
              <a:rPr lang="en-GB" b="1" dirty="0"/>
              <a:t>Reading the Scene: who’s who?</a:t>
            </a:r>
          </a:p>
        </p:txBody>
      </p:sp>
      <p:graphicFrame>
        <p:nvGraphicFramePr>
          <p:cNvPr id="4" name="Table 3">
            <a:extLst>
              <a:ext uri="{FF2B5EF4-FFF2-40B4-BE49-F238E27FC236}">
                <a16:creationId xmlns:a16="http://schemas.microsoft.com/office/drawing/2014/main" id="{648E9B7F-F326-3D27-297D-03D716405176}"/>
              </a:ext>
            </a:extLst>
          </p:cNvPr>
          <p:cNvGraphicFramePr>
            <a:graphicFrameLocks noGrp="1"/>
          </p:cNvGraphicFramePr>
          <p:nvPr>
            <p:extLst>
              <p:ext uri="{D42A27DB-BD31-4B8C-83A1-F6EECF244321}">
                <p14:modId xmlns:p14="http://schemas.microsoft.com/office/powerpoint/2010/main" val="2297373125"/>
              </p:ext>
            </p:extLst>
          </p:nvPr>
        </p:nvGraphicFramePr>
        <p:xfrm>
          <a:off x="838200" y="1586441"/>
          <a:ext cx="10515600" cy="3776134"/>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2835095741"/>
                    </a:ext>
                  </a:extLst>
                </a:gridCol>
                <a:gridCol w="5257800">
                  <a:extLst>
                    <a:ext uri="{9D8B030D-6E8A-4147-A177-3AD203B41FA5}">
                      <a16:colId xmlns:a16="http://schemas.microsoft.com/office/drawing/2014/main" val="409494501"/>
                    </a:ext>
                  </a:extLst>
                </a:gridCol>
              </a:tblGrid>
              <a:tr h="676938">
                <a:tc>
                  <a:txBody>
                    <a:bodyPr/>
                    <a:lstStyle/>
                    <a:p>
                      <a:r>
                        <a:rPr lang="en-GB" sz="2000" dirty="0">
                          <a:solidFill>
                            <a:schemeClr val="tx1"/>
                          </a:solidFill>
                        </a:rPr>
                        <a:t>Onstage</a:t>
                      </a:r>
                      <a:endParaRPr lang="en-GB" sz="20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dirty="0">
                          <a:solidFill>
                            <a:schemeClr val="tx1"/>
                          </a:solidFill>
                        </a:rPr>
                        <a:t>Offstage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57319736"/>
                  </a:ext>
                </a:extLst>
              </a:tr>
              <a:tr h="3099196">
                <a:tc>
                  <a:txBody>
                    <a:bodyPr/>
                    <a:lstStyle/>
                    <a:p>
                      <a:pPr>
                        <a:lnSpc>
                          <a:spcPct val="150000"/>
                        </a:lnSpc>
                      </a:pPr>
                      <a:r>
                        <a:rPr lang="en-GB" sz="2000" dirty="0">
                          <a:solidFill>
                            <a:schemeClr val="tx1"/>
                          </a:solidFill>
                        </a:rPr>
                        <a:t>Duncan (king of Scotland) </a:t>
                      </a:r>
                    </a:p>
                    <a:p>
                      <a:pPr>
                        <a:lnSpc>
                          <a:spcPct val="150000"/>
                        </a:lnSpc>
                      </a:pPr>
                      <a:r>
                        <a:rPr lang="en-GB" sz="2000" dirty="0">
                          <a:solidFill>
                            <a:schemeClr val="tx1"/>
                          </a:solidFill>
                        </a:rPr>
                        <a:t>Malcolm (Duncan’s son) </a:t>
                      </a:r>
                    </a:p>
                    <a:p>
                      <a:pPr>
                        <a:lnSpc>
                          <a:spcPct val="150000"/>
                        </a:lnSpc>
                      </a:pPr>
                      <a:r>
                        <a:rPr lang="en-GB" sz="2000" dirty="0">
                          <a:solidFill>
                            <a:schemeClr val="tx1"/>
                          </a:solidFill>
                        </a:rPr>
                        <a:t>The Sergeant, wounded in battle </a:t>
                      </a:r>
                    </a:p>
                    <a:p>
                      <a:pPr>
                        <a:lnSpc>
                          <a:spcPct val="150000"/>
                        </a:lnSpc>
                      </a:pPr>
                      <a:r>
                        <a:rPr lang="en-GB" sz="2000" dirty="0">
                          <a:solidFill>
                            <a:schemeClr val="tx1"/>
                          </a:solidFill>
                        </a:rPr>
                        <a:t>The Thanes of Ross and Lennox (noblemen)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50000"/>
                        </a:lnSpc>
                      </a:pPr>
                      <a:r>
                        <a:rPr lang="en-GB" sz="2000" dirty="0">
                          <a:solidFill>
                            <a:schemeClr val="tx1"/>
                          </a:solidFill>
                        </a:rPr>
                        <a:t>Macbeth (the tragic hero) </a:t>
                      </a:r>
                    </a:p>
                    <a:p>
                      <a:pPr>
                        <a:lnSpc>
                          <a:spcPct val="150000"/>
                        </a:lnSpc>
                      </a:pPr>
                      <a:r>
                        <a:rPr lang="en-GB" sz="2000" dirty="0">
                          <a:solidFill>
                            <a:schemeClr val="tx1"/>
                          </a:solidFill>
                        </a:rPr>
                        <a:t>Banquo (Macbeth’s friend) </a:t>
                      </a:r>
                    </a:p>
                    <a:p>
                      <a:pPr>
                        <a:lnSpc>
                          <a:spcPct val="150000"/>
                        </a:lnSpc>
                      </a:pPr>
                      <a:r>
                        <a:rPr lang="en-GB" sz="2000" dirty="0" err="1">
                          <a:solidFill>
                            <a:schemeClr val="tx1"/>
                          </a:solidFill>
                        </a:rPr>
                        <a:t>Macdonwald</a:t>
                      </a:r>
                      <a:r>
                        <a:rPr lang="en-GB" sz="2000" dirty="0">
                          <a:solidFill>
                            <a:schemeClr val="tx1"/>
                          </a:solidFill>
                        </a:rPr>
                        <a:t> (a traitor) </a:t>
                      </a:r>
                    </a:p>
                    <a:p>
                      <a:pPr>
                        <a:lnSpc>
                          <a:spcPct val="150000"/>
                        </a:lnSpc>
                      </a:pPr>
                      <a:r>
                        <a:rPr lang="en-GB" sz="2000" dirty="0">
                          <a:solidFill>
                            <a:schemeClr val="tx1"/>
                          </a:solidFill>
                        </a:rPr>
                        <a:t>The Thane of Cawdor (another traitor)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01720417"/>
                  </a:ext>
                </a:extLst>
              </a:tr>
            </a:tbl>
          </a:graphicData>
        </a:graphic>
      </p:graphicFrame>
    </p:spTree>
    <p:extLst>
      <p:ext uri="{BB962C8B-B14F-4D97-AF65-F5344CB8AC3E}">
        <p14:creationId xmlns:p14="http://schemas.microsoft.com/office/powerpoint/2010/main" val="2312294459"/>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0DB638-C745-8481-969C-D33C77DC56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D3A756-63F9-0131-96E5-2C7701C49729}"/>
              </a:ext>
            </a:extLst>
          </p:cNvPr>
          <p:cNvSpPr>
            <a:spLocks noGrp="1"/>
          </p:cNvSpPr>
          <p:nvPr>
            <p:ph type="title"/>
          </p:nvPr>
        </p:nvSpPr>
        <p:spPr>
          <a:xfrm>
            <a:off x="161924" y="184150"/>
            <a:ext cx="9324975" cy="720725"/>
          </a:xfrm>
        </p:spPr>
        <p:txBody>
          <a:bodyPr>
            <a:normAutofit/>
          </a:bodyPr>
          <a:lstStyle/>
          <a:p>
            <a:r>
              <a:rPr lang="en-GB" b="1" dirty="0"/>
              <a:t>Consolidation: Triplet discussion</a:t>
            </a:r>
          </a:p>
        </p:txBody>
      </p:sp>
      <p:graphicFrame>
        <p:nvGraphicFramePr>
          <p:cNvPr id="7" name="Table 6">
            <a:extLst>
              <a:ext uri="{FF2B5EF4-FFF2-40B4-BE49-F238E27FC236}">
                <a16:creationId xmlns:a16="http://schemas.microsoft.com/office/drawing/2014/main" id="{FA12B457-333E-A687-8EDE-AF3651EE553B}"/>
              </a:ext>
            </a:extLst>
          </p:cNvPr>
          <p:cNvGraphicFramePr>
            <a:graphicFrameLocks noGrp="1"/>
          </p:cNvGraphicFramePr>
          <p:nvPr>
            <p:extLst>
              <p:ext uri="{D42A27DB-BD31-4B8C-83A1-F6EECF244321}">
                <p14:modId xmlns:p14="http://schemas.microsoft.com/office/powerpoint/2010/main" val="2512746943"/>
              </p:ext>
            </p:extLst>
          </p:nvPr>
        </p:nvGraphicFramePr>
        <p:xfrm>
          <a:off x="260349" y="904876"/>
          <a:ext cx="11598276" cy="5768974"/>
        </p:xfrm>
        <a:graphic>
          <a:graphicData uri="http://schemas.openxmlformats.org/drawingml/2006/table">
            <a:tbl>
              <a:tblPr firstRow="1" bandRow="1">
                <a:tableStyleId>{5C22544A-7EE6-4342-B048-85BDC9FD1C3A}</a:tableStyleId>
              </a:tblPr>
              <a:tblGrid>
                <a:gridCol w="5799138">
                  <a:extLst>
                    <a:ext uri="{9D8B030D-6E8A-4147-A177-3AD203B41FA5}">
                      <a16:colId xmlns:a16="http://schemas.microsoft.com/office/drawing/2014/main" val="1736133276"/>
                    </a:ext>
                  </a:extLst>
                </a:gridCol>
                <a:gridCol w="5799138">
                  <a:extLst>
                    <a:ext uri="{9D8B030D-6E8A-4147-A177-3AD203B41FA5}">
                      <a16:colId xmlns:a16="http://schemas.microsoft.com/office/drawing/2014/main" val="242576912"/>
                    </a:ext>
                  </a:extLst>
                </a:gridCol>
              </a:tblGrid>
              <a:tr h="2884487">
                <a:tc>
                  <a:txBody>
                    <a:bodyPr/>
                    <a:lstStyle/>
                    <a:p>
                      <a:pPr marL="0" indent="0">
                        <a:buNone/>
                      </a:pPr>
                      <a:r>
                        <a:rPr lang="en-GB" sz="2000" dirty="0">
                          <a:solidFill>
                            <a:schemeClr val="tx1"/>
                          </a:solidFill>
                        </a:rPr>
                        <a:t>How does Shakespeare present the Thanes’ changed attitudes to Macbeth? </a:t>
                      </a:r>
                      <a:endParaRPr lang="en-GB" sz="2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A: Respond to the question. </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Shakespeare presents the Thanes’ attitudes as changing from… to…</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change is…</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8333442"/>
                  </a:ext>
                </a:extLst>
              </a:tr>
              <a:tr h="28844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B: Provide evidence or examples to support Student A’s response. </a:t>
                      </a:r>
                      <a:endParaRPr lang="en-GB" sz="2000" b="0" dirty="0">
                        <a:solidFill>
                          <a:schemeClr val="tx1"/>
                        </a:solidFill>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Evidence of this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 example of this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When [character] says that… it is clear that…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b="1" dirty="0">
                          <a:solidFill>
                            <a:schemeClr val="tx1"/>
                          </a:solidFill>
                        </a:rPr>
                        <a:t>Student C: Summarise the discussion. </a:t>
                      </a:r>
                      <a:endParaRPr lang="en-GB" sz="2000" b="0" dirty="0">
                        <a:solidFill>
                          <a:schemeClr val="tx1"/>
                        </a:solidFill>
                      </a:endParaRPr>
                    </a:p>
                    <a:p>
                      <a:pPr marL="342900" indent="-342900">
                        <a:buFontTx/>
                        <a:buChar char="-"/>
                      </a:pPr>
                      <a:r>
                        <a:rPr lang="en-GB" sz="2000" b="0" dirty="0">
                          <a:solidFill>
                            <a:schemeClr val="tx1"/>
                          </a:solidFill>
                        </a:rPr>
                        <a:t>Overall, this scene is a key turning point because…</a:t>
                      </a:r>
                    </a:p>
                    <a:p>
                      <a:pPr marL="342900" indent="-342900">
                        <a:buFontTx/>
                        <a:buChar char="-"/>
                      </a:pPr>
                      <a:r>
                        <a:rPr lang="en-GB" sz="2000" b="0" dirty="0">
                          <a:solidFill>
                            <a:schemeClr val="tx1"/>
                          </a:solidFill>
                        </a:rPr>
                        <a:t>Evidence of this change 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3497767"/>
                  </a:ext>
                </a:extLst>
              </a:tr>
            </a:tbl>
          </a:graphicData>
        </a:graphic>
      </p:graphicFrame>
    </p:spTree>
    <p:extLst>
      <p:ext uri="{BB962C8B-B14F-4D97-AF65-F5344CB8AC3E}">
        <p14:creationId xmlns:p14="http://schemas.microsoft.com/office/powerpoint/2010/main" val="3376049842"/>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7A729-E1B2-7627-9C3B-3A03BBF357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3D35BE-EC1F-84B2-4D62-E2DCC11ED51F}"/>
              </a:ext>
            </a:extLst>
          </p:cNvPr>
          <p:cNvSpPr>
            <a:spLocks noGrp="1"/>
          </p:cNvSpPr>
          <p:nvPr>
            <p:ph type="title"/>
          </p:nvPr>
        </p:nvSpPr>
        <p:spPr>
          <a:xfrm>
            <a:off x="161925" y="184150"/>
            <a:ext cx="5467350" cy="720725"/>
          </a:xfrm>
        </p:spPr>
        <p:txBody>
          <a:bodyPr/>
          <a:lstStyle/>
          <a:p>
            <a:r>
              <a:rPr lang="en-GB" b="1" dirty="0"/>
              <a:t>Triplet discussion</a:t>
            </a:r>
          </a:p>
        </p:txBody>
      </p:sp>
      <p:sp>
        <p:nvSpPr>
          <p:cNvPr id="4" name="TextBox 3">
            <a:extLst>
              <a:ext uri="{FF2B5EF4-FFF2-40B4-BE49-F238E27FC236}">
                <a16:creationId xmlns:a16="http://schemas.microsoft.com/office/drawing/2014/main" id="{BC44FEFB-0AA8-43AF-4C58-3C6E88C9E795}"/>
              </a:ext>
            </a:extLst>
          </p:cNvPr>
          <p:cNvSpPr txBox="1"/>
          <p:nvPr/>
        </p:nvSpPr>
        <p:spPr>
          <a:xfrm>
            <a:off x="259556" y="904875"/>
            <a:ext cx="5836444" cy="5016758"/>
          </a:xfrm>
          <a:prstGeom prst="rect">
            <a:avLst/>
          </a:prstGeom>
          <a:noFill/>
        </p:spPr>
        <p:txBody>
          <a:bodyPr wrap="square">
            <a:spAutoFit/>
          </a:bodyPr>
          <a:lstStyle/>
          <a:p>
            <a:r>
              <a:rPr lang="en-GB" sz="2000" b="1" dirty="0"/>
              <a:t>Model answer: </a:t>
            </a:r>
          </a:p>
          <a:p>
            <a:endParaRPr lang="en-GB" sz="2000" b="1" dirty="0"/>
          </a:p>
          <a:p>
            <a:r>
              <a:rPr lang="en-GB" sz="2000" dirty="0"/>
              <a:t>Macbeth was once described as ‘valiant’ and ‘noble’, but now Lennox and the Lord refer to him as a ‘tyrant’ responsible for the ‘suffering’ of all Scotland. Shakespeare uses the motif of the hand as a symbol of Macbeth’s callous leadership, but it also serves as a reminder of how he attained the crown: through the violent actions of his bloodstained hands. The adjective ‘accursed’ also has multiple meanings here. Lennox uses it to emphasise just how brutal and ungodly Macbeth’s reign has become; but the word also carries a deeper resonance, reminding the audience that Macbeth’s actions have bound him to the Witches’ prophecy in horrifying ways.</a:t>
            </a:r>
          </a:p>
        </p:txBody>
      </p:sp>
      <p:sp>
        <p:nvSpPr>
          <p:cNvPr id="5" name="Rectangle 4">
            <a:extLst>
              <a:ext uri="{FF2B5EF4-FFF2-40B4-BE49-F238E27FC236}">
                <a16:creationId xmlns:a16="http://schemas.microsoft.com/office/drawing/2014/main" id="{D8BB2B57-56F5-15B8-8DDE-3078BF84E465}"/>
              </a:ext>
            </a:extLst>
          </p:cNvPr>
          <p:cNvSpPr/>
          <p:nvPr/>
        </p:nvSpPr>
        <p:spPr>
          <a:xfrm>
            <a:off x="6515100" y="304800"/>
            <a:ext cx="5467350" cy="63690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dirty="0"/>
              <a:t>Summarise the model answer in 4 bullet points:</a:t>
            </a:r>
          </a:p>
          <a:p>
            <a:endParaRPr lang="en-GB" dirty="0"/>
          </a:p>
          <a:p>
            <a:r>
              <a:rPr lang="en-GB" dirty="0"/>
              <a:t>-</a:t>
            </a:r>
          </a:p>
          <a:p>
            <a:endParaRPr lang="en-GB" dirty="0"/>
          </a:p>
          <a:p>
            <a:endParaRPr lang="en-GB" dirty="0"/>
          </a:p>
          <a:p>
            <a:r>
              <a:rPr lang="en-GB" dirty="0"/>
              <a:t>-</a:t>
            </a:r>
          </a:p>
          <a:p>
            <a:endParaRPr lang="en-GB" dirty="0"/>
          </a:p>
          <a:p>
            <a:endParaRPr lang="en-GB" dirty="0"/>
          </a:p>
          <a:p>
            <a:r>
              <a:rPr lang="en-GB" dirty="0"/>
              <a:t>-</a:t>
            </a:r>
          </a:p>
          <a:p>
            <a:endParaRPr lang="en-GB" dirty="0"/>
          </a:p>
          <a:p>
            <a:endParaRPr lang="en-GB" dirty="0"/>
          </a:p>
          <a:p>
            <a:r>
              <a:rPr lang="en-GB" dirty="0"/>
              <a:t>-</a:t>
            </a:r>
          </a:p>
          <a:p>
            <a:endParaRPr lang="en-GB" dirty="0"/>
          </a:p>
          <a:p>
            <a:endParaRPr lang="en-GB" dirty="0"/>
          </a:p>
          <a:p>
            <a:r>
              <a:rPr lang="en-GB" dirty="0"/>
              <a:t>New vocabulary:</a:t>
            </a:r>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356557788"/>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87C98-0D61-3A4C-531E-4DE838F68BC1}"/>
              </a:ext>
            </a:extLst>
          </p:cNvPr>
          <p:cNvSpPr>
            <a:spLocks noGrp="1"/>
          </p:cNvSpPr>
          <p:nvPr>
            <p:ph type="title"/>
          </p:nvPr>
        </p:nvSpPr>
        <p:spPr/>
        <p:txBody>
          <a:bodyPr/>
          <a:lstStyle/>
          <a:p>
            <a:r>
              <a:rPr lang="en-GB" dirty="0"/>
              <a:t>Act 4 Scene 1</a:t>
            </a:r>
          </a:p>
        </p:txBody>
      </p:sp>
      <p:sp>
        <p:nvSpPr>
          <p:cNvPr id="3" name="Content Placeholder 2">
            <a:extLst>
              <a:ext uri="{FF2B5EF4-FFF2-40B4-BE49-F238E27FC236}">
                <a16:creationId xmlns:a16="http://schemas.microsoft.com/office/drawing/2014/main" id="{B3B2E1EB-1E72-42C3-2A48-27F7E5AFAE7C}"/>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579788242"/>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1C5A1F-0659-9038-74ED-6A5F09457BF0}"/>
              </a:ext>
            </a:extLst>
          </p:cNvPr>
          <p:cNvSpPr>
            <a:spLocks noGrp="1"/>
          </p:cNvSpPr>
          <p:nvPr>
            <p:ph type="title"/>
          </p:nvPr>
        </p:nvSpPr>
        <p:spPr/>
        <p:txBody>
          <a:bodyPr/>
          <a:lstStyle/>
          <a:p>
            <a:r>
              <a:rPr lang="en-GB" b="1" dirty="0"/>
              <a:t>Knowledge Retrieval</a:t>
            </a:r>
          </a:p>
        </p:txBody>
      </p:sp>
      <p:sp>
        <p:nvSpPr>
          <p:cNvPr id="3" name="Content Placeholder 2">
            <a:extLst>
              <a:ext uri="{FF2B5EF4-FFF2-40B4-BE49-F238E27FC236}">
                <a16:creationId xmlns:a16="http://schemas.microsoft.com/office/drawing/2014/main" id="{4DF34C76-AD09-EC19-8359-08BA09DA7596}"/>
              </a:ext>
            </a:extLst>
          </p:cNvPr>
          <p:cNvSpPr>
            <a:spLocks noGrp="1"/>
          </p:cNvSpPr>
          <p:nvPr>
            <p:ph idx="1"/>
          </p:nvPr>
        </p:nvSpPr>
        <p:spPr/>
        <p:txBody>
          <a:bodyPr/>
          <a:lstStyle/>
          <a:p>
            <a:pPr marL="0" indent="0">
              <a:buNone/>
            </a:pPr>
            <a:r>
              <a:rPr lang="en-GB" b="1" dirty="0"/>
              <a:t>Annotate these quotations from memory:</a:t>
            </a:r>
            <a:endParaRPr lang="en-GB" dirty="0"/>
          </a:p>
          <a:p>
            <a:pPr marL="0" indent="0">
              <a:buNone/>
            </a:pPr>
            <a:endParaRPr lang="en-GB" b="1" dirty="0"/>
          </a:p>
          <a:p>
            <a:pPr marL="0" indent="0">
              <a:buNone/>
            </a:pPr>
            <a:r>
              <a:rPr lang="en-GB" dirty="0"/>
              <a:t>‘Fair is foul, and foul is fair.’</a:t>
            </a:r>
          </a:p>
          <a:p>
            <a:pPr marL="0" indent="0">
              <a:buNone/>
            </a:pPr>
            <a:endParaRPr lang="en-GB" dirty="0"/>
          </a:p>
          <a:p>
            <a:pPr marL="0" indent="0">
              <a:buNone/>
            </a:pPr>
            <a:r>
              <a:rPr lang="en-GB" dirty="0"/>
              <a:t>‘All hail, Macbeth.’</a:t>
            </a:r>
          </a:p>
        </p:txBody>
      </p:sp>
    </p:spTree>
    <p:extLst>
      <p:ext uri="{BB962C8B-B14F-4D97-AF65-F5344CB8AC3E}">
        <p14:creationId xmlns:p14="http://schemas.microsoft.com/office/powerpoint/2010/main" val="2242627614"/>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7A356-7D7C-E8C6-A73B-36647CEC5C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A3583E-D96F-CA7D-9659-B993B1BDC06C}"/>
              </a:ext>
            </a:extLst>
          </p:cNvPr>
          <p:cNvSpPr>
            <a:spLocks noGrp="1"/>
          </p:cNvSpPr>
          <p:nvPr>
            <p:ph type="title"/>
          </p:nvPr>
        </p:nvSpPr>
        <p:spPr>
          <a:xfrm>
            <a:off x="838200" y="365125"/>
            <a:ext cx="10515600" cy="911225"/>
          </a:xfrm>
        </p:spPr>
        <p:txBody>
          <a:bodyPr/>
          <a:lstStyle/>
          <a:p>
            <a:r>
              <a:rPr lang="en-GB" b="1" dirty="0"/>
              <a:t>Revisiting vocabulary: equivocation</a:t>
            </a:r>
          </a:p>
        </p:txBody>
      </p:sp>
      <p:graphicFrame>
        <p:nvGraphicFramePr>
          <p:cNvPr id="8" name="Table 7">
            <a:extLst>
              <a:ext uri="{FF2B5EF4-FFF2-40B4-BE49-F238E27FC236}">
                <a16:creationId xmlns:a16="http://schemas.microsoft.com/office/drawing/2014/main" id="{D165AD8B-B4DF-C199-15C9-7AB822FB7FCE}"/>
              </a:ext>
            </a:extLst>
          </p:cNvPr>
          <p:cNvGraphicFramePr>
            <a:graphicFrameLocks noGrp="1"/>
          </p:cNvGraphicFramePr>
          <p:nvPr/>
        </p:nvGraphicFramePr>
        <p:xfrm>
          <a:off x="838199" y="1276350"/>
          <a:ext cx="10515600" cy="5216526"/>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608263">
                <a:tc>
                  <a:txBody>
                    <a:bodyPr/>
                    <a:lstStyle/>
                    <a:p>
                      <a:r>
                        <a:rPr lang="en-GB" b="1" dirty="0">
                          <a:solidFill>
                            <a:schemeClr val="tx1"/>
                          </a:solidFill>
                        </a:rPr>
                        <a:t>Definition: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Characteristics:</a:t>
                      </a:r>
                      <a:endParaRPr lang="en-GB"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tx1"/>
                          </a:solidFill>
                        </a:rPr>
                        <a:t>Examples:</a:t>
                      </a:r>
                      <a:endParaRPr lang="en-GB" dirty="0">
                        <a:solidFill>
                          <a:schemeClr val="tx1"/>
                        </a:solidFill>
                      </a:endParaRP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Non-examples: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2846254156"/>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1F4A16-8055-479F-0090-778DCE188C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A10F69-8419-971D-660A-25F6F837B9F4}"/>
              </a:ext>
            </a:extLst>
          </p:cNvPr>
          <p:cNvSpPr>
            <a:spLocks noGrp="1"/>
          </p:cNvSpPr>
          <p:nvPr>
            <p:ph type="title"/>
          </p:nvPr>
        </p:nvSpPr>
        <p:spPr>
          <a:xfrm>
            <a:off x="838200" y="365125"/>
            <a:ext cx="10515600" cy="911225"/>
          </a:xfrm>
        </p:spPr>
        <p:txBody>
          <a:bodyPr/>
          <a:lstStyle/>
          <a:p>
            <a:r>
              <a:rPr lang="en-GB" b="1" dirty="0"/>
              <a:t>Revisiting vocabulary: equivocation</a:t>
            </a:r>
          </a:p>
        </p:txBody>
      </p:sp>
      <p:graphicFrame>
        <p:nvGraphicFramePr>
          <p:cNvPr id="8" name="Table 7">
            <a:extLst>
              <a:ext uri="{FF2B5EF4-FFF2-40B4-BE49-F238E27FC236}">
                <a16:creationId xmlns:a16="http://schemas.microsoft.com/office/drawing/2014/main" id="{B2ACB562-F032-15DD-5DE1-34001A38185C}"/>
              </a:ext>
            </a:extLst>
          </p:cNvPr>
          <p:cNvGraphicFramePr>
            <a:graphicFrameLocks noGrp="1"/>
          </p:cNvGraphicFramePr>
          <p:nvPr>
            <p:extLst>
              <p:ext uri="{D42A27DB-BD31-4B8C-83A1-F6EECF244321}">
                <p14:modId xmlns:p14="http://schemas.microsoft.com/office/powerpoint/2010/main" val="3639277827"/>
              </p:ext>
            </p:extLst>
          </p:nvPr>
        </p:nvGraphicFramePr>
        <p:xfrm>
          <a:off x="818147" y="1276350"/>
          <a:ext cx="10535652" cy="5103595"/>
        </p:xfrm>
        <a:graphic>
          <a:graphicData uri="http://schemas.openxmlformats.org/drawingml/2006/table">
            <a:tbl>
              <a:tblPr firstRow="1" bandRow="1">
                <a:tableStyleId>{5C22544A-7EE6-4342-B048-85BDC9FD1C3A}</a:tableStyleId>
              </a:tblPr>
              <a:tblGrid>
                <a:gridCol w="5277852">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268955">
                <a:tc>
                  <a:txBody>
                    <a:bodyPr/>
                    <a:lstStyle/>
                    <a:p>
                      <a:r>
                        <a:rPr lang="en-GB" b="1" dirty="0">
                          <a:solidFill>
                            <a:schemeClr val="accent6"/>
                          </a:solidFill>
                        </a:rPr>
                        <a:t>Definition: </a:t>
                      </a:r>
                    </a:p>
                    <a:p>
                      <a:r>
                        <a:rPr lang="en-GB" b="0" dirty="0">
                          <a:solidFill>
                            <a:schemeClr val="accent6"/>
                          </a:solidFill>
                        </a:rPr>
                        <a:t>The use of ambiguous language to conceal the truth or to avoid committing oneself. It is a form of deception that relies on double meanings, allowing the speaker to mislead without technically lying.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Characteristics:</a:t>
                      </a:r>
                    </a:p>
                    <a:p>
                      <a:pPr marL="285750" indent="-285750">
                        <a:buFontTx/>
                        <a:buChar char="-"/>
                      </a:pPr>
                      <a:r>
                        <a:rPr lang="en-GB" b="0" dirty="0">
                          <a:solidFill>
                            <a:schemeClr val="accent6"/>
                          </a:solidFill>
                        </a:rPr>
                        <a:t>Ambiguity and double meanings. </a:t>
                      </a:r>
                    </a:p>
                    <a:p>
                      <a:pPr marL="285750" indent="-285750">
                        <a:buFontTx/>
                        <a:buChar char="-"/>
                      </a:pPr>
                      <a:r>
                        <a:rPr lang="en-GB" b="0" dirty="0">
                          <a:solidFill>
                            <a:schemeClr val="accent6"/>
                          </a:solidFill>
                        </a:rPr>
                        <a:t>Deliberate deception. </a:t>
                      </a:r>
                    </a:p>
                    <a:p>
                      <a:pPr marL="285750" indent="-285750">
                        <a:buFontTx/>
                        <a:buChar char="-"/>
                      </a:pPr>
                      <a:r>
                        <a:rPr lang="en-GB" b="0" dirty="0">
                          <a:solidFill>
                            <a:schemeClr val="accent6"/>
                          </a:solidFill>
                        </a:rPr>
                        <a:t>Often used to avoid oath-taking or direct accusations. </a:t>
                      </a:r>
                    </a:p>
                    <a:p>
                      <a:pPr marL="285750" indent="-285750">
                        <a:buFontTx/>
                        <a:buChar char="-"/>
                      </a:pPr>
                      <a:r>
                        <a:rPr lang="en-GB" b="0" dirty="0">
                          <a:solidFill>
                            <a:schemeClr val="accent6"/>
                          </a:solidFill>
                        </a:rPr>
                        <a:t>Exploiting the gap between literal truth and intended meaning.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accent6"/>
                          </a:solidFill>
                        </a:rPr>
                        <a:t>Examples:</a:t>
                      </a:r>
                    </a:p>
                    <a:p>
                      <a:r>
                        <a:rPr lang="en-GB" i="1" dirty="0">
                          <a:solidFill>
                            <a:schemeClr val="accent6"/>
                          </a:solidFill>
                        </a:rPr>
                        <a:t>Macbeth </a:t>
                      </a:r>
                      <a:r>
                        <a:rPr lang="en-GB" i="0" dirty="0">
                          <a:solidFill>
                            <a:schemeClr val="accent6"/>
                          </a:solidFill>
                        </a:rPr>
                        <a:t>(1606)</a:t>
                      </a:r>
                      <a:r>
                        <a:rPr lang="en-GB" dirty="0">
                          <a:solidFill>
                            <a:schemeClr val="accent6"/>
                          </a:solidFill>
                        </a:rPr>
                        <a:t>: The Witches’ prophecies (e.g., ‘none of woman born / Shall harm Macbeth’). This is literally true but deliberately misleading, as Macduff was ‘from his mother’s womb / Untimely ripped.’</a:t>
                      </a:r>
                    </a:p>
                    <a:p>
                      <a:endParaRPr lang="en-GB" dirty="0">
                        <a:solidFill>
                          <a:schemeClr val="accent6"/>
                        </a:solidFill>
                      </a:endParaRPr>
                    </a:p>
                    <a:p>
                      <a:r>
                        <a:rPr lang="en-GB" i="1" dirty="0">
                          <a:solidFill>
                            <a:schemeClr val="accent6"/>
                          </a:solidFill>
                        </a:rPr>
                        <a:t>A Treatise of Equivocation </a:t>
                      </a:r>
                      <a:r>
                        <a:rPr lang="en-GB" dirty="0">
                          <a:solidFill>
                            <a:schemeClr val="accent6"/>
                          </a:solidFill>
                        </a:rPr>
                        <a:t>(1851): Father Henry Garnet, a Jesuit involved in the Gunpowder Plot, wrote A Treatise of Equivocation to justify lying under oath to protect Catholics. His trial was a major public event.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Non-examples (from </a:t>
                      </a:r>
                      <a:r>
                        <a:rPr lang="en-GB" b="1" i="1" dirty="0">
                          <a:solidFill>
                            <a:schemeClr val="accent6"/>
                          </a:solidFill>
                        </a:rPr>
                        <a:t>Macbeth</a:t>
                      </a:r>
                      <a:r>
                        <a:rPr lang="en-GB" b="1" i="0" dirty="0">
                          <a:solidFill>
                            <a:schemeClr val="accent6"/>
                          </a:solidFill>
                        </a:rPr>
                        <a:t>)</a:t>
                      </a:r>
                      <a:r>
                        <a:rPr lang="en-GB" b="1" dirty="0">
                          <a:solidFill>
                            <a:schemeClr val="accent6"/>
                          </a:solidFill>
                        </a:rPr>
                        <a:t>:</a:t>
                      </a:r>
                    </a:p>
                    <a:p>
                      <a:endParaRPr lang="en-GB" dirty="0">
                        <a:solidFill>
                          <a:schemeClr val="accent6"/>
                        </a:solidFill>
                      </a:endParaRPr>
                    </a:p>
                    <a:p>
                      <a:r>
                        <a:rPr lang="en-GB" dirty="0">
                          <a:solidFill>
                            <a:schemeClr val="accent6"/>
                          </a:solidFill>
                        </a:rPr>
                        <a:t>Macduff’s direct and honest grief when he discovers Duncan’s body: ‘O horror, horror, horror!’ </a:t>
                      </a:r>
                    </a:p>
                    <a:p>
                      <a:endParaRPr lang="en-GB" dirty="0">
                        <a:solidFill>
                          <a:schemeClr val="accent6"/>
                        </a:solidFill>
                      </a:endParaRPr>
                    </a:p>
                    <a:p>
                      <a:r>
                        <a:rPr lang="en-GB" dirty="0">
                          <a:solidFill>
                            <a:schemeClr val="accent6"/>
                          </a:solidFill>
                        </a:rPr>
                        <a:t>Duncan’s genuine praise of Macbeth; he means what he says without deception.</a:t>
                      </a:r>
                      <a:endParaRPr lang="en-GB" b="0" dirty="0">
                        <a:solidFill>
                          <a:schemeClr val="accent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888048715"/>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4E746-9A0A-9B7F-8920-4D90720D2984}"/>
              </a:ext>
            </a:extLst>
          </p:cNvPr>
          <p:cNvSpPr>
            <a:spLocks noGrp="1"/>
          </p:cNvSpPr>
          <p:nvPr>
            <p:ph type="title"/>
          </p:nvPr>
        </p:nvSpPr>
        <p:spPr/>
        <p:txBody>
          <a:bodyPr/>
          <a:lstStyle/>
          <a:p>
            <a:r>
              <a:rPr lang="en-GB" b="1" dirty="0"/>
              <a:t>Reading the Scene: lines 1 to 43</a:t>
            </a:r>
          </a:p>
        </p:txBody>
      </p:sp>
      <p:sp>
        <p:nvSpPr>
          <p:cNvPr id="3" name="Content Placeholder 2">
            <a:extLst>
              <a:ext uri="{FF2B5EF4-FFF2-40B4-BE49-F238E27FC236}">
                <a16:creationId xmlns:a16="http://schemas.microsoft.com/office/drawing/2014/main" id="{7C7697F5-9056-A8FD-4284-295EB24661E2}"/>
              </a:ext>
            </a:extLst>
          </p:cNvPr>
          <p:cNvSpPr>
            <a:spLocks noGrp="1"/>
          </p:cNvSpPr>
          <p:nvPr>
            <p:ph idx="1"/>
          </p:nvPr>
        </p:nvSpPr>
        <p:spPr/>
        <p:txBody>
          <a:bodyPr>
            <a:normAutofit lnSpcReduction="10000"/>
          </a:bodyPr>
          <a:lstStyle/>
          <a:p>
            <a:pPr marL="0" indent="0">
              <a:buNone/>
            </a:pPr>
            <a:r>
              <a:rPr lang="en-GB" dirty="0"/>
              <a:t>Shakespeare has written the Witches’ lines as incantations or chants. </a:t>
            </a:r>
          </a:p>
          <a:p>
            <a:pPr marL="0" indent="0">
              <a:buNone/>
            </a:pPr>
            <a:endParaRPr lang="en-GB" dirty="0"/>
          </a:p>
          <a:p>
            <a:pPr marL="0" indent="0">
              <a:buNone/>
            </a:pPr>
            <a:r>
              <a:rPr lang="en-GB" dirty="0"/>
              <a:t>He does this by using trochaic tetrameter again. </a:t>
            </a:r>
          </a:p>
          <a:p>
            <a:pPr marL="0" indent="0">
              <a:buNone/>
            </a:pPr>
            <a:endParaRPr lang="en-GB" dirty="0"/>
          </a:p>
          <a:p>
            <a:pPr marL="0" indent="0">
              <a:buNone/>
            </a:pPr>
            <a:r>
              <a:rPr lang="en-GB" b="1" dirty="0"/>
              <a:t>Rehearse these lines:</a:t>
            </a:r>
          </a:p>
          <a:p>
            <a:pPr marL="0" indent="0">
              <a:buNone/>
            </a:pPr>
            <a:r>
              <a:rPr lang="en-GB" dirty="0"/>
              <a:t>‘Double, double, toil and trouble; / Fire burn, and cauldron, bubble’</a:t>
            </a:r>
          </a:p>
          <a:p>
            <a:pPr marL="0" indent="0">
              <a:buNone/>
            </a:pPr>
            <a:endParaRPr lang="en-GB" dirty="0"/>
          </a:p>
          <a:p>
            <a:pPr marL="0" indent="0">
              <a:buNone/>
            </a:pPr>
            <a:r>
              <a:rPr lang="en-GB" b="1" dirty="0"/>
              <a:t>Now we will read the extract. Where the text says “all” we will all join in with the lines we have rehearsed. </a:t>
            </a:r>
            <a:endParaRPr lang="en-GB" dirty="0"/>
          </a:p>
        </p:txBody>
      </p:sp>
    </p:spTree>
    <p:extLst>
      <p:ext uri="{BB962C8B-B14F-4D97-AF65-F5344CB8AC3E}">
        <p14:creationId xmlns:p14="http://schemas.microsoft.com/office/powerpoint/2010/main" val="601849901"/>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364EF-9CBB-7C88-D775-EE0A3BD61A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EFC572-3802-AA5C-BC22-4577C527C15F}"/>
              </a:ext>
            </a:extLst>
          </p:cNvPr>
          <p:cNvSpPr>
            <a:spLocks noGrp="1"/>
          </p:cNvSpPr>
          <p:nvPr>
            <p:ph type="title"/>
          </p:nvPr>
        </p:nvSpPr>
        <p:spPr/>
        <p:txBody>
          <a:bodyPr/>
          <a:lstStyle/>
          <a:p>
            <a:r>
              <a:rPr lang="en-GB" b="1" dirty="0"/>
              <a:t>Re-reading the Scene: lines 1 to 43</a:t>
            </a:r>
          </a:p>
        </p:txBody>
      </p:sp>
      <p:sp>
        <p:nvSpPr>
          <p:cNvPr id="3" name="Content Placeholder 2">
            <a:extLst>
              <a:ext uri="{FF2B5EF4-FFF2-40B4-BE49-F238E27FC236}">
                <a16:creationId xmlns:a16="http://schemas.microsoft.com/office/drawing/2014/main" id="{81021106-A515-7881-42A0-633091382DB8}"/>
              </a:ext>
            </a:extLst>
          </p:cNvPr>
          <p:cNvSpPr>
            <a:spLocks noGrp="1"/>
          </p:cNvSpPr>
          <p:nvPr>
            <p:ph idx="1"/>
          </p:nvPr>
        </p:nvSpPr>
        <p:spPr/>
        <p:txBody>
          <a:bodyPr>
            <a:normAutofit/>
          </a:bodyPr>
          <a:lstStyle/>
          <a:p>
            <a:pPr marL="0" indent="0">
              <a:buNone/>
            </a:pPr>
            <a:r>
              <a:rPr lang="en-GB" dirty="0"/>
              <a:t>As we read the extract for a second time, consider what the ingredients have in common. </a:t>
            </a:r>
          </a:p>
        </p:txBody>
      </p:sp>
    </p:spTree>
    <p:extLst>
      <p:ext uri="{BB962C8B-B14F-4D97-AF65-F5344CB8AC3E}">
        <p14:creationId xmlns:p14="http://schemas.microsoft.com/office/powerpoint/2010/main" val="1046953550"/>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EC1EF-ED2F-E96B-182C-422B4EA20099}"/>
              </a:ext>
            </a:extLst>
          </p:cNvPr>
          <p:cNvSpPr>
            <a:spLocks noGrp="1"/>
          </p:cNvSpPr>
          <p:nvPr>
            <p:ph type="title"/>
          </p:nvPr>
        </p:nvSpPr>
        <p:spPr>
          <a:xfrm>
            <a:off x="838200" y="365125"/>
            <a:ext cx="10515600" cy="805949"/>
          </a:xfrm>
        </p:spPr>
        <p:txBody>
          <a:bodyPr>
            <a:normAutofit fontScale="90000"/>
          </a:bodyPr>
          <a:lstStyle/>
          <a:p>
            <a:r>
              <a:rPr lang="en-GB" sz="3600" b="1" dirty="0"/>
              <a:t>S-T-R-E-T-C-H: read, reduce, rehearse, remember </a:t>
            </a:r>
            <a:br>
              <a:rPr lang="en-GB" sz="3600" b="1" dirty="0"/>
            </a:br>
            <a:r>
              <a:rPr lang="en-GB" sz="1800" b="1" dirty="0"/>
              <a:t>(See Macbeth Teaching and Learning Video 3)</a:t>
            </a:r>
            <a:endParaRPr lang="en-GB" sz="3600" b="1" dirty="0"/>
          </a:p>
        </p:txBody>
      </p:sp>
      <p:sp>
        <p:nvSpPr>
          <p:cNvPr id="3" name="Content Placeholder 2">
            <a:extLst>
              <a:ext uri="{FF2B5EF4-FFF2-40B4-BE49-F238E27FC236}">
                <a16:creationId xmlns:a16="http://schemas.microsoft.com/office/drawing/2014/main" id="{70FCDC47-13DF-70BF-0E5F-0D14E8C2B11F}"/>
              </a:ext>
            </a:extLst>
          </p:cNvPr>
          <p:cNvSpPr>
            <a:spLocks noGrp="1"/>
          </p:cNvSpPr>
          <p:nvPr>
            <p:ph idx="1"/>
          </p:nvPr>
        </p:nvSpPr>
        <p:spPr>
          <a:xfrm>
            <a:off x="838200" y="1331495"/>
            <a:ext cx="10515600" cy="5161380"/>
          </a:xfrm>
        </p:spPr>
        <p:txBody>
          <a:bodyPr>
            <a:normAutofit lnSpcReduction="10000"/>
          </a:bodyPr>
          <a:lstStyle/>
          <a:p>
            <a:pPr marL="0" indent="0">
              <a:buNone/>
            </a:pPr>
            <a:r>
              <a:rPr lang="en-GB" b="1" dirty="0"/>
              <a:t>‘Double, double, toil and trouble; / Fire, burn and cauldron, bubble.’</a:t>
            </a:r>
            <a:endParaRPr lang="en-GB" dirty="0"/>
          </a:p>
          <a:p>
            <a:pPr marL="0" indent="0">
              <a:buNone/>
            </a:pPr>
            <a:r>
              <a:rPr lang="en-GB" dirty="0"/>
              <a:t>In these lines, Shakespeare suggests that the Witches are increasing the strength of their magic by adding more ingredients to their potion. In turn, this indicates that their power over the tragic hero Macbeth is also growing. In some versions of the text, when Hecate enters the scene, she brings three additional witches onto the stage; this doubles the number of witches, again amplifying our sense of the power of the magic being brought against Macbeth. This almost creates a sense of pathos for Macbeth, now seemingly ensnared by magical forces beyond his control. The word ‘double’ also evokes the concept of equivocation. The witches equivocate throughout the play, telling Macbeth half-truths, but manipulating the true meaning of their words. In a sense, they are speaking ‘double’.</a:t>
            </a:r>
          </a:p>
          <a:p>
            <a:pPr marL="0" indent="0">
              <a:buNone/>
            </a:pPr>
            <a:endParaRPr lang="en-GB" dirty="0"/>
          </a:p>
        </p:txBody>
      </p:sp>
    </p:spTree>
    <p:extLst>
      <p:ext uri="{BB962C8B-B14F-4D97-AF65-F5344CB8AC3E}">
        <p14:creationId xmlns:p14="http://schemas.microsoft.com/office/powerpoint/2010/main" val="175914990"/>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233A3-F2DD-99A7-BB61-6F359DC13C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56AAB2-C1DF-C788-D529-30E489A3CE5F}"/>
              </a:ext>
            </a:extLst>
          </p:cNvPr>
          <p:cNvSpPr>
            <a:spLocks noGrp="1"/>
          </p:cNvSpPr>
          <p:nvPr>
            <p:ph type="title"/>
          </p:nvPr>
        </p:nvSpPr>
        <p:spPr>
          <a:xfrm>
            <a:off x="161924" y="184150"/>
            <a:ext cx="9324975" cy="720725"/>
          </a:xfrm>
        </p:spPr>
        <p:txBody>
          <a:bodyPr>
            <a:normAutofit/>
          </a:bodyPr>
          <a:lstStyle/>
          <a:p>
            <a:r>
              <a:rPr lang="en-GB" b="1" dirty="0"/>
              <a:t>Oracy: Triplet discussion</a:t>
            </a:r>
          </a:p>
        </p:txBody>
      </p:sp>
      <p:graphicFrame>
        <p:nvGraphicFramePr>
          <p:cNvPr id="7" name="Table 6">
            <a:extLst>
              <a:ext uri="{FF2B5EF4-FFF2-40B4-BE49-F238E27FC236}">
                <a16:creationId xmlns:a16="http://schemas.microsoft.com/office/drawing/2014/main" id="{4A8E9C12-B759-6D5E-51B9-970EC7436FFC}"/>
              </a:ext>
            </a:extLst>
          </p:cNvPr>
          <p:cNvGraphicFramePr>
            <a:graphicFrameLocks noGrp="1"/>
          </p:cNvGraphicFramePr>
          <p:nvPr>
            <p:extLst>
              <p:ext uri="{D42A27DB-BD31-4B8C-83A1-F6EECF244321}">
                <p14:modId xmlns:p14="http://schemas.microsoft.com/office/powerpoint/2010/main" val="799595518"/>
              </p:ext>
            </p:extLst>
          </p:nvPr>
        </p:nvGraphicFramePr>
        <p:xfrm>
          <a:off x="260349" y="904876"/>
          <a:ext cx="11598276" cy="5768974"/>
        </p:xfrm>
        <a:graphic>
          <a:graphicData uri="http://schemas.openxmlformats.org/drawingml/2006/table">
            <a:tbl>
              <a:tblPr firstRow="1" bandRow="1">
                <a:tableStyleId>{5C22544A-7EE6-4342-B048-85BDC9FD1C3A}</a:tableStyleId>
              </a:tblPr>
              <a:tblGrid>
                <a:gridCol w="5799138">
                  <a:extLst>
                    <a:ext uri="{9D8B030D-6E8A-4147-A177-3AD203B41FA5}">
                      <a16:colId xmlns:a16="http://schemas.microsoft.com/office/drawing/2014/main" val="1736133276"/>
                    </a:ext>
                  </a:extLst>
                </a:gridCol>
                <a:gridCol w="5799138">
                  <a:extLst>
                    <a:ext uri="{9D8B030D-6E8A-4147-A177-3AD203B41FA5}">
                      <a16:colId xmlns:a16="http://schemas.microsoft.com/office/drawing/2014/main" val="242576912"/>
                    </a:ext>
                  </a:extLst>
                </a:gridCol>
              </a:tblGrid>
              <a:tr h="2884487">
                <a:tc>
                  <a:txBody>
                    <a:bodyPr/>
                    <a:lstStyle/>
                    <a:p>
                      <a:pPr marL="0" indent="0">
                        <a:buNone/>
                      </a:pPr>
                      <a:r>
                        <a:rPr lang="en-GB" sz="2000" b="0" dirty="0">
                          <a:solidFill>
                            <a:schemeClr val="tx1"/>
                          </a:solidFill>
                        </a:rPr>
                        <a:t>In the next section of the scene, Shakespeare revisits the play’s key motifs. </a:t>
                      </a:r>
                    </a:p>
                    <a:p>
                      <a:pPr marL="0" indent="0">
                        <a:buNone/>
                      </a:pPr>
                      <a:endParaRPr lang="en-GB" sz="2000" dirty="0">
                        <a:solidFill>
                          <a:schemeClr val="tx1"/>
                        </a:solidFill>
                      </a:endParaRPr>
                    </a:p>
                    <a:p>
                      <a:pPr marL="0" indent="0">
                        <a:buNone/>
                      </a:pPr>
                      <a:r>
                        <a:rPr lang="en-GB" sz="2000" dirty="0">
                          <a:solidFill>
                            <a:schemeClr val="tx1"/>
                          </a:solidFill>
                        </a:rPr>
                        <a:t>Work in your triplets to discuss three motifs which reoccur in Act Four Scene One. </a:t>
                      </a:r>
                      <a:endParaRPr lang="en-GB" sz="2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b="1"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b="0" dirty="0">
                          <a:solidFill>
                            <a:schemeClr val="tx1"/>
                          </a:solidFill>
                        </a:rPr>
                        <a:t>Where has Shakespeare used the motif of children in the play?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b="0" dirty="0">
                          <a:solidFill>
                            <a:schemeClr val="tx1"/>
                          </a:solidFill>
                        </a:rPr>
                        <a:t>What does he use children to symbolise?</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8333442"/>
                  </a:ext>
                </a:extLst>
              </a:tr>
              <a:tr h="28844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B:</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b="1"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b="0" dirty="0">
                          <a:solidFill>
                            <a:schemeClr val="tx1"/>
                          </a:solidFill>
                        </a:rPr>
                        <a:t>Where has Shakespeare used the motif of blood in the play?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b="0" dirty="0">
                          <a:solidFill>
                            <a:schemeClr val="tx1"/>
                          </a:solidFill>
                        </a:rPr>
                        <a:t>What does he use blood to symbolise?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b="1" dirty="0">
                          <a:solidFill>
                            <a:schemeClr val="tx1"/>
                          </a:solidFill>
                        </a:rPr>
                        <a:t>Student C:</a:t>
                      </a:r>
                    </a:p>
                    <a:p>
                      <a:endParaRPr lang="en-GB" sz="2000" b="1" dirty="0">
                        <a:solidFill>
                          <a:schemeClr val="tx1"/>
                        </a:solidFill>
                      </a:endParaRPr>
                    </a:p>
                    <a:p>
                      <a:r>
                        <a:rPr lang="en-GB" sz="2000" b="0" dirty="0">
                          <a:solidFill>
                            <a:schemeClr val="tx1"/>
                          </a:solidFill>
                        </a:rPr>
                        <a:t>Where has Shakespeare used the motif of the crown in the play?</a:t>
                      </a:r>
                    </a:p>
                    <a:p>
                      <a:endParaRPr lang="en-GB" sz="2000" b="0" dirty="0">
                        <a:solidFill>
                          <a:schemeClr val="tx1"/>
                        </a:solidFill>
                      </a:endParaRPr>
                    </a:p>
                    <a:p>
                      <a:r>
                        <a:rPr lang="en-GB" sz="2000" b="0" dirty="0">
                          <a:solidFill>
                            <a:schemeClr val="tx1"/>
                          </a:solidFill>
                        </a:rPr>
                        <a:t>What does he use the crown to symbolise?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3497767"/>
                  </a:ext>
                </a:extLst>
              </a:tr>
            </a:tbl>
          </a:graphicData>
        </a:graphic>
      </p:graphicFrame>
    </p:spTree>
    <p:extLst>
      <p:ext uri="{BB962C8B-B14F-4D97-AF65-F5344CB8AC3E}">
        <p14:creationId xmlns:p14="http://schemas.microsoft.com/office/powerpoint/2010/main" val="32229748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2DBEE5-0CB4-9123-B2DE-EAC858D16E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18105A-E092-0F30-57D6-D6D87321954C}"/>
              </a:ext>
            </a:extLst>
          </p:cNvPr>
          <p:cNvSpPr>
            <a:spLocks noGrp="1"/>
          </p:cNvSpPr>
          <p:nvPr>
            <p:ph type="title"/>
          </p:nvPr>
        </p:nvSpPr>
        <p:spPr>
          <a:xfrm>
            <a:off x="838200" y="365126"/>
            <a:ext cx="10515600" cy="615950"/>
          </a:xfrm>
        </p:spPr>
        <p:txBody>
          <a:bodyPr>
            <a:normAutofit/>
          </a:bodyPr>
          <a:lstStyle/>
          <a:p>
            <a:r>
              <a:rPr lang="en-GB" sz="3600" b="1" dirty="0"/>
              <a:t>Reading the Scene: match the line to the meaning</a:t>
            </a:r>
          </a:p>
        </p:txBody>
      </p:sp>
      <p:graphicFrame>
        <p:nvGraphicFramePr>
          <p:cNvPr id="4" name="Table 3">
            <a:extLst>
              <a:ext uri="{FF2B5EF4-FFF2-40B4-BE49-F238E27FC236}">
                <a16:creationId xmlns:a16="http://schemas.microsoft.com/office/drawing/2014/main" id="{FBAF5F2B-9158-C451-1C99-1A8227700E33}"/>
              </a:ext>
            </a:extLst>
          </p:cNvPr>
          <p:cNvGraphicFramePr>
            <a:graphicFrameLocks noGrp="1"/>
          </p:cNvGraphicFramePr>
          <p:nvPr>
            <p:extLst>
              <p:ext uri="{D42A27DB-BD31-4B8C-83A1-F6EECF244321}">
                <p14:modId xmlns:p14="http://schemas.microsoft.com/office/powerpoint/2010/main" val="395963517"/>
              </p:ext>
            </p:extLst>
          </p:nvPr>
        </p:nvGraphicFramePr>
        <p:xfrm>
          <a:off x="838200" y="1100666"/>
          <a:ext cx="10515600" cy="545859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2835095741"/>
                    </a:ext>
                  </a:extLst>
                </a:gridCol>
                <a:gridCol w="5257800">
                  <a:extLst>
                    <a:ext uri="{9D8B030D-6E8A-4147-A177-3AD203B41FA5}">
                      <a16:colId xmlns:a16="http://schemas.microsoft.com/office/drawing/2014/main" val="409494501"/>
                    </a:ext>
                  </a:extLst>
                </a:gridCol>
              </a:tblGrid>
              <a:tr h="299376">
                <a:tc>
                  <a:txBody>
                    <a:bodyPr/>
                    <a:lstStyle/>
                    <a:p>
                      <a:pPr>
                        <a:lnSpc>
                          <a:spcPct val="100000"/>
                        </a:lnSpc>
                      </a:pPr>
                      <a:r>
                        <a:rPr lang="en-GB" sz="1800" b="1" dirty="0">
                          <a:solidFill>
                            <a:schemeClr val="tx1"/>
                          </a:solidFill>
                        </a:rPr>
                        <a:t>Phrase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0000"/>
                        </a:lnSpc>
                      </a:pPr>
                      <a:r>
                        <a:rPr lang="en-GB" sz="1800" dirty="0">
                          <a:solidFill>
                            <a:schemeClr val="tx1"/>
                          </a:solidFill>
                        </a:rPr>
                        <a:t>Meaning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57319736"/>
                  </a:ext>
                </a:extLst>
              </a:tr>
              <a:tr h="848805">
                <a:tc>
                  <a:txBody>
                    <a:bodyPr/>
                    <a:lstStyle/>
                    <a:p>
                      <a:pPr>
                        <a:lnSpc>
                          <a:spcPct val="100000"/>
                        </a:lnSpc>
                      </a:pPr>
                      <a:r>
                        <a:rPr lang="en-GB" sz="1800" dirty="0">
                          <a:solidFill>
                            <a:schemeClr val="tx1"/>
                          </a:solidFill>
                        </a:rPr>
                        <a:t>1. </a:t>
                      </a:r>
                      <a:r>
                        <a:rPr lang="en-GB" sz="1800" dirty="0"/>
                        <a:t>‘the merciless </a:t>
                      </a:r>
                      <a:r>
                        <a:rPr lang="en-GB" sz="1800" dirty="0" err="1"/>
                        <a:t>Macdonwald</a:t>
                      </a:r>
                      <a:r>
                        <a:rPr lang="en-GB" sz="1800" dirty="0"/>
                        <a:t>’</a:t>
                      </a:r>
                      <a:endParaRPr lang="en-GB"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0000"/>
                        </a:lnSpc>
                      </a:pPr>
                      <a:r>
                        <a:rPr lang="en-GB" sz="1800" dirty="0"/>
                        <a:t>A. Macbeth decapitates </a:t>
                      </a:r>
                      <a:r>
                        <a:rPr lang="en-GB" sz="1800" dirty="0" err="1"/>
                        <a:t>Macdonwald</a:t>
                      </a:r>
                      <a:r>
                        <a:rPr lang="en-GB" sz="1800" dirty="0"/>
                        <a:t>, displaying the head as a warning against treachery.</a:t>
                      </a:r>
                      <a:endParaRPr lang="en-GB"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01720417"/>
                  </a:ext>
                </a:extLst>
              </a:tr>
              <a:tr h="848805">
                <a:tc>
                  <a:txBody>
                    <a:bodyPr/>
                    <a:lstStyle/>
                    <a:p>
                      <a:pPr>
                        <a:lnSpc>
                          <a:spcPct val="100000"/>
                        </a:lnSpc>
                      </a:pPr>
                      <a:r>
                        <a:rPr lang="en-GB" sz="1800" dirty="0">
                          <a:solidFill>
                            <a:schemeClr val="tx1"/>
                          </a:solidFill>
                        </a:rPr>
                        <a:t>2. </a:t>
                      </a:r>
                      <a:r>
                        <a:rPr lang="en-GB" sz="1800" dirty="0"/>
                        <a:t>‘brave Macbeth’</a:t>
                      </a:r>
                      <a:endParaRPr lang="en-GB"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0000"/>
                        </a:lnSpc>
                      </a:pPr>
                      <a:r>
                        <a:rPr lang="en-GB" sz="1800" dirty="0"/>
                        <a:t>B. Macbeth and Banquo are compared to brave, powerful animals.</a:t>
                      </a:r>
                      <a:endParaRPr lang="en-GB"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44286464"/>
                  </a:ext>
                </a:extLst>
              </a:tr>
              <a:tr h="848805">
                <a:tc>
                  <a:txBody>
                    <a:bodyPr/>
                    <a:lstStyle/>
                    <a:p>
                      <a:pPr>
                        <a:lnSpc>
                          <a:spcPct val="100000"/>
                        </a:lnSpc>
                      </a:pPr>
                      <a:r>
                        <a:rPr lang="en-GB" sz="1800" dirty="0">
                          <a:solidFill>
                            <a:schemeClr val="tx1"/>
                          </a:solidFill>
                        </a:rPr>
                        <a:t>3. </a:t>
                      </a:r>
                      <a:r>
                        <a:rPr lang="en-GB" sz="1800" dirty="0"/>
                        <a:t>‘fixed his head upon our battlements’</a:t>
                      </a:r>
                      <a:endParaRPr lang="en-GB"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0000"/>
                        </a:lnSpc>
                      </a:pPr>
                      <a:r>
                        <a:rPr lang="en-GB" sz="1800" dirty="0"/>
                        <a:t>C. Like </a:t>
                      </a:r>
                      <a:r>
                        <a:rPr lang="en-GB" sz="1800" dirty="0" err="1"/>
                        <a:t>Macdonwald</a:t>
                      </a:r>
                      <a:r>
                        <a:rPr lang="en-GB" sz="1800" dirty="0"/>
                        <a:t>, the Thane of Cawdor is a traitor. </a:t>
                      </a:r>
                      <a:endParaRPr lang="en-GB"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39081966"/>
                  </a:ext>
                </a:extLst>
              </a:tr>
              <a:tr h="848805">
                <a:tc>
                  <a:txBody>
                    <a:bodyPr/>
                    <a:lstStyle/>
                    <a:p>
                      <a:pPr>
                        <a:lnSpc>
                          <a:spcPct val="100000"/>
                        </a:lnSpc>
                      </a:pPr>
                      <a:r>
                        <a:rPr lang="en-GB" sz="1800" dirty="0">
                          <a:solidFill>
                            <a:schemeClr val="tx1"/>
                          </a:solidFill>
                        </a:rPr>
                        <a:t>4. </a:t>
                      </a:r>
                      <a:r>
                        <a:rPr lang="en-GB" sz="1800" dirty="0"/>
                        <a:t>‘eagles’ and ‘lions’</a:t>
                      </a:r>
                      <a:endParaRPr lang="en-GB"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0000"/>
                        </a:lnSpc>
                      </a:pPr>
                      <a:r>
                        <a:rPr lang="en-GB" sz="1800" dirty="0"/>
                        <a:t>D. </a:t>
                      </a:r>
                      <a:r>
                        <a:rPr lang="en-GB" sz="1800" dirty="0" err="1"/>
                        <a:t>Macdonwald</a:t>
                      </a:r>
                      <a:r>
                        <a:rPr lang="en-GB" sz="1800" dirty="0"/>
                        <a:t> is a violent and ruthless traitor.</a:t>
                      </a:r>
                      <a:endParaRPr lang="en-GB"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64961523"/>
                  </a:ext>
                </a:extLst>
              </a:tr>
              <a:tr h="848805">
                <a:tc>
                  <a:txBody>
                    <a:bodyPr/>
                    <a:lstStyle/>
                    <a:p>
                      <a:pPr>
                        <a:lnSpc>
                          <a:spcPct val="100000"/>
                        </a:lnSpc>
                      </a:pPr>
                      <a:r>
                        <a:rPr lang="en-GB" sz="1800" dirty="0">
                          <a:solidFill>
                            <a:schemeClr val="tx1"/>
                          </a:solidFill>
                        </a:rPr>
                        <a:t>5. </a:t>
                      </a:r>
                      <a:r>
                        <a:rPr lang="en-GB" sz="1800" dirty="0"/>
                        <a:t>‘disloyal traitor / The Thane of Cawdor’</a:t>
                      </a:r>
                      <a:endParaRPr lang="en-GB"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0000"/>
                        </a:lnSpc>
                      </a:pPr>
                      <a:r>
                        <a:rPr lang="en-GB" sz="1800" dirty="0"/>
                        <a:t>E. Duncan gives the title Thane of Cawdor to Macbeth. </a:t>
                      </a:r>
                      <a:endParaRPr lang="en-GB"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92214016"/>
                  </a:ext>
                </a:extLst>
              </a:tr>
              <a:tr h="848805">
                <a:tc>
                  <a:txBody>
                    <a:bodyPr/>
                    <a:lstStyle/>
                    <a:p>
                      <a:pPr>
                        <a:lnSpc>
                          <a:spcPct val="100000"/>
                        </a:lnSpc>
                      </a:pPr>
                      <a:r>
                        <a:rPr lang="en-GB" sz="1800" dirty="0">
                          <a:solidFill>
                            <a:schemeClr val="tx1"/>
                          </a:solidFill>
                        </a:rPr>
                        <a:t>6. </a:t>
                      </a:r>
                      <a:r>
                        <a:rPr lang="en-GB" sz="1800" dirty="0"/>
                        <a:t>‘What he hath lost, noble Macbeth hath won.’ </a:t>
                      </a:r>
                      <a:endParaRPr lang="en-GB"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0000"/>
                        </a:lnSpc>
                      </a:pPr>
                      <a:r>
                        <a:rPr lang="en-GB" sz="1800" dirty="0"/>
                        <a:t>F. Macbeth is respected for his courage in battle. </a:t>
                      </a:r>
                      <a:endParaRPr lang="en-GB"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051686"/>
                  </a:ext>
                </a:extLst>
              </a:tr>
            </a:tbl>
          </a:graphicData>
        </a:graphic>
      </p:graphicFrame>
    </p:spTree>
    <p:extLst>
      <p:ext uri="{BB962C8B-B14F-4D97-AF65-F5344CB8AC3E}">
        <p14:creationId xmlns:p14="http://schemas.microsoft.com/office/powerpoint/2010/main" val="223868711"/>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C307BC-8C2E-7F59-0E68-327830C0EE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66295B-7385-A9FA-559B-7EE9929F054C}"/>
              </a:ext>
            </a:extLst>
          </p:cNvPr>
          <p:cNvSpPr>
            <a:spLocks noGrp="1"/>
          </p:cNvSpPr>
          <p:nvPr>
            <p:ph type="title"/>
          </p:nvPr>
        </p:nvSpPr>
        <p:spPr>
          <a:xfrm>
            <a:off x="161925" y="184150"/>
            <a:ext cx="5467350" cy="720725"/>
          </a:xfrm>
        </p:spPr>
        <p:txBody>
          <a:bodyPr/>
          <a:lstStyle/>
          <a:p>
            <a:r>
              <a:rPr lang="en-GB" b="1" dirty="0"/>
              <a:t>Triplet discussion</a:t>
            </a:r>
          </a:p>
        </p:txBody>
      </p:sp>
      <p:sp>
        <p:nvSpPr>
          <p:cNvPr id="4" name="TextBox 3">
            <a:extLst>
              <a:ext uri="{FF2B5EF4-FFF2-40B4-BE49-F238E27FC236}">
                <a16:creationId xmlns:a16="http://schemas.microsoft.com/office/drawing/2014/main" id="{05972B3B-6F62-2E31-CA27-BC6582D98150}"/>
              </a:ext>
            </a:extLst>
          </p:cNvPr>
          <p:cNvSpPr txBox="1"/>
          <p:nvPr/>
        </p:nvSpPr>
        <p:spPr>
          <a:xfrm>
            <a:off x="259555" y="904875"/>
            <a:ext cx="11595561" cy="5868000"/>
          </a:xfrm>
          <a:prstGeom prst="rect">
            <a:avLst/>
          </a:prstGeom>
          <a:noFill/>
        </p:spPr>
        <p:txBody>
          <a:bodyPr wrap="square" numCol="2">
            <a:spAutoFit/>
          </a:bodyPr>
          <a:lstStyle/>
          <a:p>
            <a:pPr marL="361950"/>
            <a:r>
              <a:rPr lang="en-GB" sz="1500" b="1" dirty="0"/>
              <a:t>Model answer: </a:t>
            </a:r>
          </a:p>
          <a:p>
            <a:pPr marL="361950"/>
            <a:r>
              <a:rPr lang="en-GB" sz="1500" dirty="0"/>
              <a:t>Shakespeare introduces the symbolic significance of children in Act One Scene Three. The Witches catalyse a division between the childless Macbeth and the father Banquo, who will be the progenitor of a line of kings. Shakespeare later revisits the topic of Macbeth’s childlessness: for example, in Act Three Scene One, he obsesses over his ‘fruitless crown’ and is tormented by the thought that ‘Banquo’s issue’ will inherit the throne. This leads directly to the attempted murder of Fleance. In this context, children symbolise the ability to found a powerful dynasty. Elsewhere, Shakespeare uses children to symbolise innocence and vulnerability. Lady Macbeth’s claim that she would have “</a:t>
            </a:r>
            <a:r>
              <a:rPr lang="en-GB" sz="1500" dirty="0" err="1"/>
              <a:t>dash’d</a:t>
            </a:r>
            <a:r>
              <a:rPr lang="en-GB" sz="1500" dirty="0"/>
              <a:t> the brains out” of her baby underscores her ruthless determination. After the Witches goad Macbeth by showing him apparitions in the form of children in Act Four Scene One, he responds by orchestrating the killing of more children: Macduff’s family are slaughtered at Macbeth’s command, and he himself kills Siward’s son in the play’s final act. </a:t>
            </a:r>
          </a:p>
          <a:p>
            <a:pPr marL="361950"/>
            <a:endParaRPr lang="en-GB" sz="1500" dirty="0"/>
          </a:p>
          <a:p>
            <a:pPr marL="361950"/>
            <a:r>
              <a:rPr lang="en-GB" sz="1500" dirty="0"/>
              <a:t>Shakespeare also employs blood as a motif throughout the play, using it in two distinct ways: on the one hand, the legitimate shedding of blood symbolises an individual’s loyalty to the true king but, on the other hand, illegitimate bloodshed represents betrayal. In Act One Scene Two, Macbeth’s sword ‘</a:t>
            </a:r>
            <a:r>
              <a:rPr lang="en-GB" sz="1500" dirty="0" err="1"/>
              <a:t>smok</a:t>
            </a:r>
            <a:r>
              <a:rPr lang="en-GB" sz="1500" dirty="0"/>
              <a:t>[es] with bloody execution’ as he patriotically hacks his way through the invading army: this act is handsomely rewarded in Act One Scene Four. Yet when Macbeth spills blood again in Act Two, it is an act of deception and treachery that leads to guilt and torment. His ‘hangman’s hands’ are no longer celebrated, but have instead become a ‘filthy witness’ to his illicit actions. References to blood multiply in Acts Two and Three, culminating in the dramatic appearance of Banquo’s ghost at the banquet: as he shakes his ‘gory locks’ at the murderer Macbeth, the tragic hero is overwhelmed with horror and guilt.</a:t>
            </a:r>
          </a:p>
          <a:p>
            <a:pPr marL="361950"/>
            <a:endParaRPr lang="en-GB" sz="1500" dirty="0"/>
          </a:p>
          <a:p>
            <a:pPr marL="361950"/>
            <a:r>
              <a:rPr lang="en-GB" sz="1500" dirty="0"/>
              <a:t>Finally, Shakespeare uses the crown to symbolise the Macbeths’ ambition for absolute power. In Act One Scene Five, Lady Macbeth’s description of the crown as the ‘golden round’ evokes its irresistible allure. Yet by Act Three Scene One, the crown is no longer ‘golden’ but ‘fruitless’. This shift reinforces Macbeth’s despair at his childlessness (as discussed above) and implies the futility of his sacrifice: he has condemned his soul for a temporary taste of power. In Act Four Scene One, the Witches taunt Macbeth with a vision of what he cannot attain: a ‘child crowned’ and a line of kings that ends with Banquo himself wearing a crown. </a:t>
            </a:r>
          </a:p>
        </p:txBody>
      </p:sp>
    </p:spTree>
    <p:extLst>
      <p:ext uri="{BB962C8B-B14F-4D97-AF65-F5344CB8AC3E}">
        <p14:creationId xmlns:p14="http://schemas.microsoft.com/office/powerpoint/2010/main" val="2177441746"/>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13837-D7ED-0D77-8A6A-EB28A56BFC8C}"/>
              </a:ext>
            </a:extLst>
          </p:cNvPr>
          <p:cNvSpPr>
            <a:spLocks noGrp="1"/>
          </p:cNvSpPr>
          <p:nvPr>
            <p:ph type="title"/>
          </p:nvPr>
        </p:nvSpPr>
        <p:spPr/>
        <p:txBody>
          <a:bodyPr/>
          <a:lstStyle/>
          <a:p>
            <a:r>
              <a:rPr lang="en-GB" b="1" dirty="0"/>
              <a:t>Reading the Scene: lines 44 to end</a:t>
            </a:r>
          </a:p>
        </p:txBody>
      </p:sp>
      <p:sp>
        <p:nvSpPr>
          <p:cNvPr id="3" name="Content Placeholder 2">
            <a:extLst>
              <a:ext uri="{FF2B5EF4-FFF2-40B4-BE49-F238E27FC236}">
                <a16:creationId xmlns:a16="http://schemas.microsoft.com/office/drawing/2014/main" id="{B65DAFC8-6D45-C9EE-C8D5-6285E9D20329}"/>
              </a:ext>
            </a:extLst>
          </p:cNvPr>
          <p:cNvSpPr>
            <a:spLocks noGrp="1"/>
          </p:cNvSpPr>
          <p:nvPr>
            <p:ph idx="1"/>
          </p:nvPr>
        </p:nvSpPr>
        <p:spPr>
          <a:xfrm>
            <a:off x="838200" y="1690687"/>
            <a:ext cx="10515600" cy="4802187"/>
          </a:xfrm>
        </p:spPr>
        <p:txBody>
          <a:bodyPr>
            <a:normAutofit lnSpcReduction="10000"/>
          </a:bodyPr>
          <a:lstStyle/>
          <a:p>
            <a:pPr marL="0" indent="0">
              <a:buNone/>
            </a:pPr>
            <a:r>
              <a:rPr lang="en-GB" dirty="0"/>
              <a:t>Preparation: add a picture of each apparition to show on the screen at the appropriate moment. </a:t>
            </a:r>
          </a:p>
          <a:p>
            <a:pPr marL="0" indent="0">
              <a:buNone/>
            </a:pPr>
            <a:r>
              <a:rPr lang="en-GB" b="1" dirty="0"/>
              <a:t>As we read, highlight the new prophecies Macbeth is given. </a:t>
            </a:r>
          </a:p>
          <a:p>
            <a:pPr marL="0" indent="0">
              <a:buNone/>
            </a:pPr>
            <a:r>
              <a:rPr lang="en-GB" b="1" dirty="0"/>
              <a:t>What does each prophecy mean?</a:t>
            </a:r>
          </a:p>
          <a:p>
            <a:pPr>
              <a:buFontTx/>
              <a:buChar char="-"/>
            </a:pPr>
            <a:r>
              <a:rPr lang="en-GB" dirty="0"/>
              <a:t>Armed head: Macbeth should be wary of Macduff. </a:t>
            </a:r>
          </a:p>
          <a:p>
            <a:pPr>
              <a:buFontTx/>
              <a:buChar char="-"/>
            </a:pPr>
            <a:r>
              <a:rPr lang="en-GB" dirty="0"/>
              <a:t>Bloody child: Macbeth can only be killed by someone who has not been ‘born of woman’. </a:t>
            </a:r>
          </a:p>
          <a:p>
            <a:pPr>
              <a:buFontTx/>
              <a:buChar char="-"/>
            </a:pPr>
            <a:r>
              <a:rPr lang="en-GB" dirty="0"/>
              <a:t>Crowned child: Macbeth cannot be killed until Birnam Wood comes to Dunsinane. </a:t>
            </a:r>
          </a:p>
          <a:p>
            <a:pPr>
              <a:buFontTx/>
              <a:buChar char="-"/>
            </a:pPr>
            <a:r>
              <a:rPr lang="en-GB" dirty="0"/>
              <a:t>Banquo’s heirs: The Witches indicate that the prophecy about Banquo’s children is true. </a:t>
            </a:r>
          </a:p>
        </p:txBody>
      </p:sp>
    </p:spTree>
    <p:extLst>
      <p:ext uri="{BB962C8B-B14F-4D97-AF65-F5344CB8AC3E}">
        <p14:creationId xmlns:p14="http://schemas.microsoft.com/office/powerpoint/2010/main" val="3318123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E8A15-D744-0961-1283-87F2B4485320}"/>
              </a:ext>
            </a:extLst>
          </p:cNvPr>
          <p:cNvSpPr>
            <a:spLocks noGrp="1"/>
          </p:cNvSpPr>
          <p:nvPr>
            <p:ph type="title"/>
          </p:nvPr>
        </p:nvSpPr>
        <p:spPr>
          <a:xfrm>
            <a:off x="336884" y="365125"/>
            <a:ext cx="11550316" cy="1325563"/>
          </a:xfrm>
        </p:spPr>
        <p:txBody>
          <a:bodyPr>
            <a:noAutofit/>
          </a:bodyPr>
          <a:lstStyle/>
          <a:p>
            <a:r>
              <a:rPr lang="en-GB" sz="2800" b="1" dirty="0"/>
              <a:t>Oracy:</a:t>
            </a:r>
            <a:r>
              <a:rPr lang="en-GB" sz="2800" dirty="0"/>
              <a:t> The Witches are the great equivocators of the play and they have already made a number of ambiguous prophecies. Work in pairs to consider the meanings of these key lines: what do the Witches leave unsaid?</a:t>
            </a:r>
            <a:endParaRPr lang="en-GB" sz="2800" b="1" dirty="0"/>
          </a:p>
        </p:txBody>
      </p:sp>
      <p:graphicFrame>
        <p:nvGraphicFramePr>
          <p:cNvPr id="4" name="Table 3">
            <a:extLst>
              <a:ext uri="{FF2B5EF4-FFF2-40B4-BE49-F238E27FC236}">
                <a16:creationId xmlns:a16="http://schemas.microsoft.com/office/drawing/2014/main" id="{05B640EB-EC04-DEBC-C2AC-C837766CDCDC}"/>
              </a:ext>
            </a:extLst>
          </p:cNvPr>
          <p:cNvGraphicFramePr>
            <a:graphicFrameLocks noGrp="1"/>
          </p:cNvGraphicFramePr>
          <p:nvPr>
            <p:extLst>
              <p:ext uri="{D42A27DB-BD31-4B8C-83A1-F6EECF244321}">
                <p14:modId xmlns:p14="http://schemas.microsoft.com/office/powerpoint/2010/main" val="927022565"/>
              </p:ext>
            </p:extLst>
          </p:nvPr>
        </p:nvGraphicFramePr>
        <p:xfrm>
          <a:off x="336883" y="1906782"/>
          <a:ext cx="11550316" cy="4445891"/>
        </p:xfrm>
        <a:graphic>
          <a:graphicData uri="http://schemas.openxmlformats.org/drawingml/2006/table">
            <a:tbl>
              <a:tblPr firstRow="1" bandRow="1">
                <a:tableStyleId>{5C22544A-7EE6-4342-B048-85BDC9FD1C3A}</a:tableStyleId>
              </a:tblPr>
              <a:tblGrid>
                <a:gridCol w="5775158">
                  <a:extLst>
                    <a:ext uri="{9D8B030D-6E8A-4147-A177-3AD203B41FA5}">
                      <a16:colId xmlns:a16="http://schemas.microsoft.com/office/drawing/2014/main" val="2754143156"/>
                    </a:ext>
                  </a:extLst>
                </a:gridCol>
                <a:gridCol w="5775158">
                  <a:extLst>
                    <a:ext uri="{9D8B030D-6E8A-4147-A177-3AD203B41FA5}">
                      <a16:colId xmlns:a16="http://schemas.microsoft.com/office/drawing/2014/main" val="4250212050"/>
                    </a:ext>
                  </a:extLst>
                </a:gridCol>
              </a:tblGrid>
              <a:tr h="660998">
                <a:tc>
                  <a:txBody>
                    <a:bodyPr/>
                    <a:lstStyle/>
                    <a:p>
                      <a:r>
                        <a:rPr lang="en-GB" sz="2000" dirty="0">
                          <a:solidFill>
                            <a:schemeClr val="tx1"/>
                          </a:solidFill>
                        </a:rPr>
                        <a:t>Line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dirty="0">
                          <a:solidFill>
                            <a:schemeClr val="tx1"/>
                          </a:solidFill>
                        </a:rPr>
                        <a:t>What do the Witches leave unsaid?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62864521"/>
                  </a:ext>
                </a:extLst>
              </a:tr>
              <a:tr h="660998">
                <a:tc>
                  <a:txBody>
                    <a:bodyPr/>
                    <a:lstStyle/>
                    <a:p>
                      <a:r>
                        <a:rPr lang="en-GB" sz="2000" dirty="0">
                          <a:solidFill>
                            <a:schemeClr val="tx1"/>
                          </a:solidFill>
                        </a:rPr>
                        <a:t>‘Hail to thee, Thane of Glamis!’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03339763"/>
                  </a:ext>
                </a:extLst>
              </a:tr>
              <a:tr h="660998">
                <a:tc>
                  <a:txBody>
                    <a:bodyPr/>
                    <a:lstStyle/>
                    <a:p>
                      <a:r>
                        <a:rPr lang="en-GB" sz="2000" dirty="0">
                          <a:solidFill>
                            <a:schemeClr val="tx1"/>
                          </a:solidFill>
                        </a:rPr>
                        <a:t>‘Hail to thee, Thane of Cawdor!’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63702974"/>
                  </a:ext>
                </a:extLst>
              </a:tr>
              <a:tr h="660998">
                <a:tc>
                  <a:txBody>
                    <a:bodyPr/>
                    <a:lstStyle/>
                    <a:p>
                      <a:r>
                        <a:rPr lang="en-GB" sz="2000" dirty="0">
                          <a:solidFill>
                            <a:schemeClr val="tx1"/>
                          </a:solidFill>
                        </a:rPr>
                        <a:t>‘that shalt be king hereafter!’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72948589"/>
                  </a:ext>
                </a:extLst>
              </a:tr>
              <a:tr h="660998">
                <a:tc>
                  <a:txBody>
                    <a:bodyPr/>
                    <a:lstStyle/>
                    <a:p>
                      <a:r>
                        <a:rPr lang="en-GB" sz="2000" dirty="0">
                          <a:solidFill>
                            <a:schemeClr val="tx1"/>
                          </a:solidFill>
                        </a:rPr>
                        <a:t>‘None of woman born shall harm Macbeth.’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81467768"/>
                  </a:ext>
                </a:extLst>
              </a:tr>
              <a:tr h="1140901">
                <a:tc>
                  <a:txBody>
                    <a:bodyPr/>
                    <a:lstStyle/>
                    <a:p>
                      <a:r>
                        <a:rPr lang="en-GB" sz="2000" dirty="0">
                          <a:solidFill>
                            <a:schemeClr val="tx1"/>
                          </a:solidFill>
                        </a:rPr>
                        <a:t>‘Macbeth shall never vanquished be, until / Great Birnam wood to high Dunsinane hill / Shall come against him.’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37894891"/>
                  </a:ext>
                </a:extLst>
              </a:tr>
            </a:tbl>
          </a:graphicData>
        </a:graphic>
      </p:graphicFrame>
    </p:spTree>
    <p:extLst>
      <p:ext uri="{BB962C8B-B14F-4D97-AF65-F5344CB8AC3E}">
        <p14:creationId xmlns:p14="http://schemas.microsoft.com/office/powerpoint/2010/main" val="1519136488"/>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8E7E94-E5E9-07C4-EA02-E22BCEA95B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D9E071-F77B-43D4-0DCA-1BA0A8DCD946}"/>
              </a:ext>
            </a:extLst>
          </p:cNvPr>
          <p:cNvSpPr>
            <a:spLocks noGrp="1"/>
          </p:cNvSpPr>
          <p:nvPr>
            <p:ph type="title"/>
          </p:nvPr>
        </p:nvSpPr>
        <p:spPr>
          <a:xfrm>
            <a:off x="336884" y="365125"/>
            <a:ext cx="11550316" cy="1325563"/>
          </a:xfrm>
        </p:spPr>
        <p:txBody>
          <a:bodyPr>
            <a:noAutofit/>
          </a:bodyPr>
          <a:lstStyle/>
          <a:p>
            <a:r>
              <a:rPr lang="en-GB" sz="2800" b="1" dirty="0"/>
              <a:t>Oracy:</a:t>
            </a:r>
            <a:r>
              <a:rPr lang="en-GB" sz="2800" dirty="0"/>
              <a:t> The Witches are the great equivocators of the play and they have already made a number of ambiguous prophecies. Work in pairs to consider the meanings of these key lines: what do the Witches leave unsaid?</a:t>
            </a:r>
            <a:endParaRPr lang="en-GB" sz="2800" b="1" dirty="0"/>
          </a:p>
        </p:txBody>
      </p:sp>
      <p:graphicFrame>
        <p:nvGraphicFramePr>
          <p:cNvPr id="4" name="Table 3">
            <a:extLst>
              <a:ext uri="{FF2B5EF4-FFF2-40B4-BE49-F238E27FC236}">
                <a16:creationId xmlns:a16="http://schemas.microsoft.com/office/drawing/2014/main" id="{83CA1267-0BDC-A65C-ED22-5501AA5102B7}"/>
              </a:ext>
            </a:extLst>
          </p:cNvPr>
          <p:cNvGraphicFramePr>
            <a:graphicFrameLocks noGrp="1"/>
          </p:cNvGraphicFramePr>
          <p:nvPr>
            <p:extLst>
              <p:ext uri="{D42A27DB-BD31-4B8C-83A1-F6EECF244321}">
                <p14:modId xmlns:p14="http://schemas.microsoft.com/office/powerpoint/2010/main" val="3704300111"/>
              </p:ext>
            </p:extLst>
          </p:nvPr>
        </p:nvGraphicFramePr>
        <p:xfrm>
          <a:off x="336883" y="1730320"/>
          <a:ext cx="11550316" cy="4564995"/>
        </p:xfrm>
        <a:graphic>
          <a:graphicData uri="http://schemas.openxmlformats.org/drawingml/2006/table">
            <a:tbl>
              <a:tblPr firstRow="1" bandRow="1">
                <a:tableStyleId>{5C22544A-7EE6-4342-B048-85BDC9FD1C3A}</a:tableStyleId>
              </a:tblPr>
              <a:tblGrid>
                <a:gridCol w="3705728">
                  <a:extLst>
                    <a:ext uri="{9D8B030D-6E8A-4147-A177-3AD203B41FA5}">
                      <a16:colId xmlns:a16="http://schemas.microsoft.com/office/drawing/2014/main" val="2754143156"/>
                    </a:ext>
                  </a:extLst>
                </a:gridCol>
                <a:gridCol w="7844588">
                  <a:extLst>
                    <a:ext uri="{9D8B030D-6E8A-4147-A177-3AD203B41FA5}">
                      <a16:colId xmlns:a16="http://schemas.microsoft.com/office/drawing/2014/main" val="4250212050"/>
                    </a:ext>
                  </a:extLst>
                </a:gridCol>
              </a:tblGrid>
              <a:tr h="382825">
                <a:tc>
                  <a:txBody>
                    <a:bodyPr/>
                    <a:lstStyle/>
                    <a:p>
                      <a:r>
                        <a:rPr lang="en-GB" sz="1800" dirty="0">
                          <a:solidFill>
                            <a:schemeClr val="tx1"/>
                          </a:solidFill>
                        </a:rPr>
                        <a:t>Line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800" dirty="0">
                          <a:solidFill>
                            <a:schemeClr val="tx1"/>
                          </a:solidFill>
                        </a:rPr>
                        <a:t>What do the Witches leave unsaid?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62864521"/>
                  </a:ext>
                </a:extLst>
              </a:tr>
              <a:tr h="382825">
                <a:tc>
                  <a:txBody>
                    <a:bodyPr/>
                    <a:lstStyle/>
                    <a:p>
                      <a:r>
                        <a:rPr lang="en-GB" sz="1800" dirty="0">
                          <a:solidFill>
                            <a:schemeClr val="tx1"/>
                          </a:solidFill>
                        </a:rPr>
                        <a:t>‘Hail to thee, Thane of Glamis!’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800" dirty="0">
                          <a:solidFill>
                            <a:schemeClr val="accent6"/>
                          </a:solidFill>
                        </a:rPr>
                        <a:t>Macbeth is already Thane of Glamis (because of his father’s death).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03339763"/>
                  </a:ext>
                </a:extLst>
              </a:tr>
              <a:tr h="1056145">
                <a:tc>
                  <a:txBody>
                    <a:bodyPr/>
                    <a:lstStyle/>
                    <a:p>
                      <a:r>
                        <a:rPr lang="en-GB" sz="1800" dirty="0">
                          <a:solidFill>
                            <a:schemeClr val="tx1"/>
                          </a:solidFill>
                        </a:rPr>
                        <a:t>‘Hail to thee, Thane of Cawdor!’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800" dirty="0">
                          <a:solidFill>
                            <a:schemeClr val="accent6"/>
                          </a:solidFill>
                        </a:rPr>
                        <a:t>Unbeknownst to Macbeth, the Thane of Cawdor has betrayed Duncan, been captured, and executed. Duncan has already decided to give Macbeth the title of Thane of Cawdor as a reward for his victory in battle.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63702974"/>
                  </a:ext>
                </a:extLst>
              </a:tr>
              <a:tr h="810530">
                <a:tc>
                  <a:txBody>
                    <a:bodyPr/>
                    <a:lstStyle/>
                    <a:p>
                      <a:r>
                        <a:rPr lang="en-GB" sz="1800" dirty="0">
                          <a:solidFill>
                            <a:schemeClr val="tx1"/>
                          </a:solidFill>
                        </a:rPr>
                        <a:t>‘that shalt be king hereafter!’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800" dirty="0">
                          <a:solidFill>
                            <a:schemeClr val="accent6"/>
                          </a:solidFill>
                        </a:rPr>
                        <a:t>The Witches do not tell Macbeth how this will happen, nor do they mention murder. They plant the seed of ambition and leave Macbeth to decide what to do next.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72948589"/>
                  </a:ext>
                </a:extLst>
              </a:tr>
              <a:tr h="564915">
                <a:tc>
                  <a:txBody>
                    <a:bodyPr/>
                    <a:lstStyle/>
                    <a:p>
                      <a:r>
                        <a:rPr lang="en-GB" sz="1800" dirty="0">
                          <a:solidFill>
                            <a:schemeClr val="tx1"/>
                          </a:solidFill>
                        </a:rPr>
                        <a:t>‘None of woman born shall harm Macbeth.’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800" dirty="0">
                          <a:solidFill>
                            <a:schemeClr val="accent6"/>
                          </a:solidFill>
                        </a:rPr>
                        <a:t>They do not mention that Macduff was born by Caesarean section.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81467768"/>
                  </a:ext>
                </a:extLst>
              </a:tr>
              <a:tr h="1056145">
                <a:tc>
                  <a:txBody>
                    <a:bodyPr/>
                    <a:lstStyle/>
                    <a:p>
                      <a:r>
                        <a:rPr lang="en-GB" sz="1800" dirty="0">
                          <a:solidFill>
                            <a:schemeClr val="tx1"/>
                          </a:solidFill>
                        </a:rPr>
                        <a:t>‘Macbeth shall never vanquished be, until / Great Birnam wood to high Dunsinane hill / Shall come against him.’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800" dirty="0">
                          <a:solidFill>
                            <a:schemeClr val="accent6"/>
                          </a:solidFill>
                        </a:rPr>
                        <a:t>They do not mention that Malcolm will command his troops to cut down branches and use them as camouflage.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37894891"/>
                  </a:ext>
                </a:extLst>
              </a:tr>
            </a:tbl>
          </a:graphicData>
        </a:graphic>
      </p:graphicFrame>
    </p:spTree>
    <p:extLst>
      <p:ext uri="{BB962C8B-B14F-4D97-AF65-F5344CB8AC3E}">
        <p14:creationId xmlns:p14="http://schemas.microsoft.com/office/powerpoint/2010/main" val="4071837964"/>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E28F7-CB6E-B335-7E55-EA675A03453C}"/>
              </a:ext>
            </a:extLst>
          </p:cNvPr>
          <p:cNvSpPr>
            <a:spLocks noGrp="1"/>
          </p:cNvSpPr>
          <p:nvPr>
            <p:ph type="title"/>
          </p:nvPr>
        </p:nvSpPr>
        <p:spPr/>
        <p:txBody>
          <a:bodyPr/>
          <a:lstStyle/>
          <a:p>
            <a:r>
              <a:rPr lang="en-GB" b="1" dirty="0"/>
              <a:t>Consolidation</a:t>
            </a:r>
          </a:p>
        </p:txBody>
      </p:sp>
      <p:sp>
        <p:nvSpPr>
          <p:cNvPr id="3" name="Content Placeholder 2">
            <a:extLst>
              <a:ext uri="{FF2B5EF4-FFF2-40B4-BE49-F238E27FC236}">
                <a16:creationId xmlns:a16="http://schemas.microsoft.com/office/drawing/2014/main" id="{A898000E-84A3-9DBF-29E5-15F97346FE09}"/>
              </a:ext>
            </a:extLst>
          </p:cNvPr>
          <p:cNvSpPr>
            <a:spLocks noGrp="1"/>
          </p:cNvSpPr>
          <p:nvPr>
            <p:ph idx="1"/>
          </p:nvPr>
        </p:nvSpPr>
        <p:spPr/>
        <p:txBody>
          <a:bodyPr/>
          <a:lstStyle/>
          <a:p>
            <a:pPr>
              <a:buFontTx/>
              <a:buChar char="-"/>
            </a:pPr>
            <a:r>
              <a:rPr lang="en-GB" dirty="0"/>
              <a:t>List 5 ingredients the Witches put in their potion.</a:t>
            </a:r>
          </a:p>
          <a:p>
            <a:pPr>
              <a:buFontTx/>
              <a:buChar char="-"/>
            </a:pPr>
            <a:r>
              <a:rPr lang="en-GB" dirty="0"/>
              <a:t>List 4 prophecies the Witches give Macbeth.</a:t>
            </a:r>
          </a:p>
          <a:p>
            <a:pPr>
              <a:buFontTx/>
              <a:buChar char="-"/>
            </a:pPr>
            <a:r>
              <a:rPr lang="en-GB" dirty="0"/>
              <a:t>List 3 words to describe Macbeth’s response to the Witches.</a:t>
            </a:r>
          </a:p>
          <a:p>
            <a:pPr>
              <a:buFontTx/>
              <a:buChar char="-"/>
            </a:pPr>
            <a:r>
              <a:rPr lang="en-GB" dirty="0"/>
              <a:t>List 2 words to describe the Witches.</a:t>
            </a:r>
          </a:p>
          <a:p>
            <a:pPr>
              <a:buFontTx/>
              <a:buChar char="-"/>
            </a:pPr>
            <a:r>
              <a:rPr lang="en-GB" dirty="0"/>
              <a:t>List 1 action Macbeth is going to take as a result of hearing the prophecies.</a:t>
            </a:r>
          </a:p>
        </p:txBody>
      </p:sp>
    </p:spTree>
    <p:extLst>
      <p:ext uri="{BB962C8B-B14F-4D97-AF65-F5344CB8AC3E}">
        <p14:creationId xmlns:p14="http://schemas.microsoft.com/office/powerpoint/2010/main" val="1677711080"/>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13813-61B4-A3F6-A540-B170CBEDDDE4}"/>
              </a:ext>
            </a:extLst>
          </p:cNvPr>
          <p:cNvSpPr>
            <a:spLocks noGrp="1"/>
          </p:cNvSpPr>
          <p:nvPr>
            <p:ph type="title"/>
          </p:nvPr>
        </p:nvSpPr>
        <p:spPr/>
        <p:txBody>
          <a:bodyPr/>
          <a:lstStyle/>
          <a:p>
            <a:r>
              <a:rPr lang="en-GB" dirty="0"/>
              <a:t>Act 4 Scene 2</a:t>
            </a:r>
          </a:p>
        </p:txBody>
      </p:sp>
      <p:sp>
        <p:nvSpPr>
          <p:cNvPr id="3" name="Content Placeholder 2">
            <a:extLst>
              <a:ext uri="{FF2B5EF4-FFF2-40B4-BE49-F238E27FC236}">
                <a16:creationId xmlns:a16="http://schemas.microsoft.com/office/drawing/2014/main" id="{1EAEC0FF-E08F-C864-75B0-F9DED11D0092}"/>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3911262402"/>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16E0C-6D96-27B6-541C-A2019F8CC11B}"/>
              </a:ext>
            </a:extLst>
          </p:cNvPr>
          <p:cNvSpPr>
            <a:spLocks noGrp="1"/>
          </p:cNvSpPr>
          <p:nvPr>
            <p:ph type="title"/>
          </p:nvPr>
        </p:nvSpPr>
        <p:spPr/>
        <p:txBody>
          <a:bodyPr/>
          <a:lstStyle/>
          <a:p>
            <a:r>
              <a:rPr lang="en-GB" b="1" dirty="0"/>
              <a:t>Knowledge Retrieval</a:t>
            </a:r>
          </a:p>
        </p:txBody>
      </p:sp>
      <p:sp>
        <p:nvSpPr>
          <p:cNvPr id="3" name="Content Placeholder 2">
            <a:extLst>
              <a:ext uri="{FF2B5EF4-FFF2-40B4-BE49-F238E27FC236}">
                <a16:creationId xmlns:a16="http://schemas.microsoft.com/office/drawing/2014/main" id="{5862947E-2B58-CBF5-D98A-E150B2F0F17C}"/>
              </a:ext>
            </a:extLst>
          </p:cNvPr>
          <p:cNvSpPr>
            <a:spLocks noGrp="1"/>
          </p:cNvSpPr>
          <p:nvPr>
            <p:ph idx="1"/>
          </p:nvPr>
        </p:nvSpPr>
        <p:spPr/>
        <p:txBody>
          <a:bodyPr/>
          <a:lstStyle/>
          <a:p>
            <a:pPr marL="0" indent="0">
              <a:buNone/>
            </a:pPr>
            <a:r>
              <a:rPr lang="en-GB" b="1" dirty="0"/>
              <a:t>Think-pair-share your understanding of stereotypes of femininity in Shakespeare’s time.</a:t>
            </a:r>
            <a:r>
              <a:rPr lang="en-GB" dirty="0"/>
              <a:t> </a:t>
            </a:r>
          </a:p>
          <a:p>
            <a:pPr marL="0" indent="0">
              <a:buNone/>
            </a:pPr>
            <a:r>
              <a:rPr lang="en-GB" dirty="0"/>
              <a:t>Students could consider: </a:t>
            </a:r>
          </a:p>
          <a:p>
            <a:pPr>
              <a:buFontTx/>
              <a:buChar char="-"/>
            </a:pPr>
            <a:r>
              <a:rPr lang="en-GB" dirty="0"/>
              <a:t>The expectation for women to remain in the domestic sphere.</a:t>
            </a:r>
          </a:p>
          <a:p>
            <a:pPr>
              <a:buFontTx/>
              <a:buChar char="-"/>
            </a:pPr>
            <a:r>
              <a:rPr lang="en-GB" dirty="0"/>
              <a:t>Stereotypes which associate women with physical weakness, innocence and nurture. </a:t>
            </a:r>
          </a:p>
          <a:p>
            <a:pPr>
              <a:buFontTx/>
              <a:buChar char="-"/>
            </a:pPr>
            <a:r>
              <a:rPr lang="en-GB" dirty="0"/>
              <a:t>How these ideas were beginning to change, as Elizabeth I had ruled independently.</a:t>
            </a:r>
          </a:p>
        </p:txBody>
      </p:sp>
    </p:spTree>
    <p:extLst>
      <p:ext uri="{BB962C8B-B14F-4D97-AF65-F5344CB8AC3E}">
        <p14:creationId xmlns:p14="http://schemas.microsoft.com/office/powerpoint/2010/main" val="2536129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E44AD9-2907-6FD6-7740-5DE54552DC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3658C3-C764-2E95-C190-22E98ADFD4FA}"/>
              </a:ext>
            </a:extLst>
          </p:cNvPr>
          <p:cNvSpPr>
            <a:spLocks noGrp="1"/>
          </p:cNvSpPr>
          <p:nvPr>
            <p:ph type="title"/>
          </p:nvPr>
        </p:nvSpPr>
        <p:spPr>
          <a:xfrm>
            <a:off x="838200" y="365125"/>
            <a:ext cx="10515600" cy="911225"/>
          </a:xfrm>
        </p:spPr>
        <p:txBody>
          <a:bodyPr/>
          <a:lstStyle/>
          <a:p>
            <a:r>
              <a:rPr lang="en-GB" b="1" dirty="0"/>
              <a:t>New vocabulary: pathos</a:t>
            </a:r>
          </a:p>
        </p:txBody>
      </p:sp>
      <p:graphicFrame>
        <p:nvGraphicFramePr>
          <p:cNvPr id="8" name="Table 7">
            <a:extLst>
              <a:ext uri="{FF2B5EF4-FFF2-40B4-BE49-F238E27FC236}">
                <a16:creationId xmlns:a16="http://schemas.microsoft.com/office/drawing/2014/main" id="{506B7F72-DD2B-C715-6F8B-E42FFDE903AC}"/>
              </a:ext>
            </a:extLst>
          </p:cNvPr>
          <p:cNvGraphicFramePr>
            <a:graphicFrameLocks noGrp="1"/>
          </p:cNvGraphicFramePr>
          <p:nvPr/>
        </p:nvGraphicFramePr>
        <p:xfrm>
          <a:off x="838199" y="1276350"/>
          <a:ext cx="10515600" cy="5216526"/>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608263">
                <a:tc>
                  <a:txBody>
                    <a:bodyPr/>
                    <a:lstStyle/>
                    <a:p>
                      <a:r>
                        <a:rPr lang="en-GB" b="1" dirty="0">
                          <a:solidFill>
                            <a:schemeClr val="tx1"/>
                          </a:solidFill>
                        </a:rPr>
                        <a:t>Definition: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Characteristics:</a:t>
                      </a:r>
                      <a:endParaRPr lang="en-GB"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tx1"/>
                          </a:solidFill>
                        </a:rPr>
                        <a:t>Examples:</a:t>
                      </a:r>
                      <a:endParaRPr lang="en-GB" dirty="0">
                        <a:solidFill>
                          <a:schemeClr val="tx1"/>
                        </a:solidFill>
                      </a:endParaRP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Non-examples: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4011012044"/>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1D18B-2F85-3F9B-C653-33444BE2B7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CE7876-5B8B-B874-65F7-49B4205C4A54}"/>
              </a:ext>
            </a:extLst>
          </p:cNvPr>
          <p:cNvSpPr>
            <a:spLocks noGrp="1"/>
          </p:cNvSpPr>
          <p:nvPr>
            <p:ph type="title"/>
          </p:nvPr>
        </p:nvSpPr>
        <p:spPr>
          <a:xfrm>
            <a:off x="838200" y="365125"/>
            <a:ext cx="10515600" cy="911225"/>
          </a:xfrm>
        </p:spPr>
        <p:txBody>
          <a:bodyPr/>
          <a:lstStyle/>
          <a:p>
            <a:r>
              <a:rPr lang="en-GB" b="1" dirty="0"/>
              <a:t>New vocabulary: pathos</a:t>
            </a:r>
          </a:p>
        </p:txBody>
      </p:sp>
      <p:graphicFrame>
        <p:nvGraphicFramePr>
          <p:cNvPr id="8" name="Table 7">
            <a:extLst>
              <a:ext uri="{FF2B5EF4-FFF2-40B4-BE49-F238E27FC236}">
                <a16:creationId xmlns:a16="http://schemas.microsoft.com/office/drawing/2014/main" id="{C3B1673A-B387-5C76-DAF4-9E61EEBB63FD}"/>
              </a:ext>
            </a:extLst>
          </p:cNvPr>
          <p:cNvGraphicFramePr>
            <a:graphicFrameLocks noGrp="1"/>
          </p:cNvGraphicFramePr>
          <p:nvPr>
            <p:extLst>
              <p:ext uri="{D42A27DB-BD31-4B8C-83A1-F6EECF244321}">
                <p14:modId xmlns:p14="http://schemas.microsoft.com/office/powerpoint/2010/main" val="1062922202"/>
              </p:ext>
            </p:extLst>
          </p:nvPr>
        </p:nvGraphicFramePr>
        <p:xfrm>
          <a:off x="818147" y="1276350"/>
          <a:ext cx="10535652" cy="5103595"/>
        </p:xfrm>
        <a:graphic>
          <a:graphicData uri="http://schemas.openxmlformats.org/drawingml/2006/table">
            <a:tbl>
              <a:tblPr firstRow="1" bandRow="1">
                <a:tableStyleId>{5C22544A-7EE6-4342-B048-85BDC9FD1C3A}</a:tableStyleId>
              </a:tblPr>
              <a:tblGrid>
                <a:gridCol w="5277852">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268955">
                <a:tc>
                  <a:txBody>
                    <a:bodyPr/>
                    <a:lstStyle/>
                    <a:p>
                      <a:r>
                        <a:rPr lang="en-GB" b="1" dirty="0">
                          <a:solidFill>
                            <a:schemeClr val="accent6"/>
                          </a:solidFill>
                        </a:rPr>
                        <a:t>Definition: </a:t>
                      </a:r>
                    </a:p>
                    <a:p>
                      <a:r>
                        <a:rPr lang="en-GB" b="0" dirty="0">
                          <a:solidFill>
                            <a:schemeClr val="accent6"/>
                          </a:solidFill>
                        </a:rPr>
                        <a:t>A quality that evokes pity, sympathy or sorrow in the audience. It is a technique used to make the audience emotionally invested in a character’s suffering.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Characteristics:</a:t>
                      </a:r>
                    </a:p>
                    <a:p>
                      <a:pPr marL="285750" indent="-285750">
                        <a:buFontTx/>
                        <a:buChar char="-"/>
                      </a:pPr>
                      <a:r>
                        <a:rPr lang="en-GB" b="0" dirty="0">
                          <a:solidFill>
                            <a:schemeClr val="accent6"/>
                          </a:solidFill>
                        </a:rPr>
                        <a:t>A focus on innocence and vulnerability.</a:t>
                      </a:r>
                    </a:p>
                    <a:p>
                      <a:pPr marL="285750" indent="-285750">
                        <a:buFontTx/>
                        <a:buChar char="-"/>
                      </a:pPr>
                      <a:r>
                        <a:rPr lang="en-GB" b="0" dirty="0">
                          <a:solidFill>
                            <a:schemeClr val="accent6"/>
                          </a:solidFill>
                        </a:rPr>
                        <a:t>Highlights injustice or undeserved suffering.</a:t>
                      </a:r>
                    </a:p>
                    <a:p>
                      <a:pPr marL="285750" indent="-285750">
                        <a:buFontTx/>
                        <a:buChar char="-"/>
                      </a:pPr>
                      <a:r>
                        <a:rPr lang="en-GB" b="0" dirty="0">
                          <a:solidFill>
                            <a:schemeClr val="accent6"/>
                          </a:solidFill>
                        </a:rPr>
                        <a:t>Often involves children, family bonds or defeat of the helpless.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accent6"/>
                          </a:solidFill>
                        </a:rPr>
                        <a:t>Examples:</a:t>
                      </a:r>
                    </a:p>
                    <a:p>
                      <a:r>
                        <a:rPr lang="en-GB" i="1" dirty="0">
                          <a:solidFill>
                            <a:schemeClr val="accent6"/>
                          </a:solidFill>
                        </a:rPr>
                        <a:t>Macbeth</a:t>
                      </a:r>
                      <a:r>
                        <a:rPr lang="en-GB" dirty="0">
                          <a:solidFill>
                            <a:schemeClr val="accent6"/>
                          </a:solidFill>
                        </a:rPr>
                        <a:t> (1606): In this scene, the boy’s witty courage and his desperate cry, ‘He has </a:t>
                      </a:r>
                      <a:r>
                        <a:rPr lang="en-GB" dirty="0" err="1">
                          <a:solidFill>
                            <a:schemeClr val="accent6"/>
                          </a:solidFill>
                        </a:rPr>
                        <a:t>kill’d</a:t>
                      </a:r>
                      <a:r>
                        <a:rPr lang="en-GB" dirty="0">
                          <a:solidFill>
                            <a:schemeClr val="accent6"/>
                          </a:solidFill>
                        </a:rPr>
                        <a:t> me, mother,’ are designed to wring the audience’s heart and generate maximum outrage.</a:t>
                      </a:r>
                    </a:p>
                    <a:p>
                      <a:endParaRPr lang="en-GB" dirty="0">
                        <a:solidFill>
                          <a:schemeClr val="accent6"/>
                        </a:solidFill>
                      </a:endParaRPr>
                    </a:p>
                    <a:p>
                      <a:r>
                        <a:rPr lang="en-GB" i="1" dirty="0">
                          <a:solidFill>
                            <a:schemeClr val="accent6"/>
                          </a:solidFill>
                        </a:rPr>
                        <a:t>A Christmas Carol </a:t>
                      </a:r>
                      <a:r>
                        <a:rPr lang="en-GB" dirty="0">
                          <a:solidFill>
                            <a:schemeClr val="accent6"/>
                          </a:solidFill>
                        </a:rPr>
                        <a:t>(1843): Dickens’s depiction of Tiny Tim, hopeful and generous despite all of his troubles, is a source of great sorrow.</a:t>
                      </a:r>
                    </a:p>
                    <a:p>
                      <a:endParaRPr lang="en-GB" dirty="0">
                        <a:solidFill>
                          <a:schemeClr val="accent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Non-examples:</a:t>
                      </a:r>
                    </a:p>
                    <a:p>
                      <a:endParaRPr lang="en-GB" dirty="0">
                        <a:solidFill>
                          <a:schemeClr val="accent6"/>
                        </a:solidFill>
                      </a:endParaRPr>
                    </a:p>
                    <a:p>
                      <a:r>
                        <a:rPr lang="en-GB" i="1" dirty="0">
                          <a:solidFill>
                            <a:schemeClr val="accent6"/>
                          </a:solidFill>
                        </a:rPr>
                        <a:t>Macbeth</a:t>
                      </a:r>
                      <a:r>
                        <a:rPr lang="en-GB" dirty="0">
                          <a:solidFill>
                            <a:schemeClr val="accent6"/>
                          </a:solidFill>
                        </a:rPr>
                        <a:t> (1606): Macbeth’s soliloquy about his ‘fruitless crown’ evokes intellectual understanding of his anxiety, but not pity for his situation.</a:t>
                      </a:r>
                    </a:p>
                    <a:p>
                      <a:endParaRPr lang="en-GB" b="0" dirty="0">
                        <a:solidFill>
                          <a:schemeClr val="accent6"/>
                        </a:solidFill>
                      </a:endParaRPr>
                    </a:p>
                    <a:p>
                      <a:r>
                        <a:rPr lang="en-GB" i="1" dirty="0">
                          <a:solidFill>
                            <a:schemeClr val="accent6"/>
                          </a:solidFill>
                        </a:rPr>
                        <a:t>A Christmas Carol </a:t>
                      </a:r>
                      <a:r>
                        <a:rPr lang="en-GB" dirty="0">
                          <a:solidFill>
                            <a:schemeClr val="accent6"/>
                          </a:solidFill>
                        </a:rPr>
                        <a:t>(1843): Dickens’s presentation of Scrooge’s initial refusal to give to charity provokes anger or disapproval in the reader.</a:t>
                      </a:r>
                      <a:endParaRPr lang="en-GB" b="0" dirty="0">
                        <a:solidFill>
                          <a:schemeClr val="accent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2665704432"/>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8281E-C3F7-BDB7-B127-3E6B4D14CBE0}"/>
              </a:ext>
            </a:extLst>
          </p:cNvPr>
          <p:cNvSpPr>
            <a:spLocks noGrp="1"/>
          </p:cNvSpPr>
          <p:nvPr>
            <p:ph type="title"/>
          </p:nvPr>
        </p:nvSpPr>
        <p:spPr/>
        <p:txBody>
          <a:bodyPr/>
          <a:lstStyle/>
          <a:p>
            <a:r>
              <a:rPr lang="en-GB" b="1" dirty="0"/>
              <a:t>Reading the Scene</a:t>
            </a:r>
          </a:p>
        </p:txBody>
      </p:sp>
      <p:sp>
        <p:nvSpPr>
          <p:cNvPr id="3" name="Content Placeholder 2">
            <a:extLst>
              <a:ext uri="{FF2B5EF4-FFF2-40B4-BE49-F238E27FC236}">
                <a16:creationId xmlns:a16="http://schemas.microsoft.com/office/drawing/2014/main" id="{366003AD-B046-2AA7-2325-C90726D3226F}"/>
              </a:ext>
            </a:extLst>
          </p:cNvPr>
          <p:cNvSpPr>
            <a:spLocks noGrp="1"/>
          </p:cNvSpPr>
          <p:nvPr>
            <p:ph idx="1"/>
          </p:nvPr>
        </p:nvSpPr>
        <p:spPr>
          <a:xfrm>
            <a:off x="838200" y="1545974"/>
            <a:ext cx="10515600" cy="1045912"/>
          </a:xfrm>
        </p:spPr>
        <p:txBody>
          <a:bodyPr/>
          <a:lstStyle/>
          <a:p>
            <a:pPr marL="0" indent="0">
              <a:buNone/>
            </a:pPr>
            <a:r>
              <a:rPr lang="en-GB" dirty="0"/>
              <a:t>Pre-reading activity: </a:t>
            </a:r>
            <a:r>
              <a:rPr lang="en-GB" b="1" dirty="0"/>
              <a:t>work in triplets to rehearse key lines before our class reading.</a:t>
            </a:r>
            <a:endParaRPr lang="en-GB" dirty="0"/>
          </a:p>
        </p:txBody>
      </p:sp>
      <p:graphicFrame>
        <p:nvGraphicFramePr>
          <p:cNvPr id="4" name="Table 3">
            <a:extLst>
              <a:ext uri="{FF2B5EF4-FFF2-40B4-BE49-F238E27FC236}">
                <a16:creationId xmlns:a16="http://schemas.microsoft.com/office/drawing/2014/main" id="{0B7F0FC6-6737-46A7-F784-6292BAA97BD5}"/>
              </a:ext>
            </a:extLst>
          </p:cNvPr>
          <p:cNvGraphicFramePr>
            <a:graphicFrameLocks noGrp="1"/>
          </p:cNvGraphicFramePr>
          <p:nvPr>
            <p:extLst>
              <p:ext uri="{D42A27DB-BD31-4B8C-83A1-F6EECF244321}">
                <p14:modId xmlns:p14="http://schemas.microsoft.com/office/powerpoint/2010/main" val="1984812738"/>
              </p:ext>
            </p:extLst>
          </p:nvPr>
        </p:nvGraphicFramePr>
        <p:xfrm>
          <a:off x="838200" y="2687319"/>
          <a:ext cx="10515600" cy="3805555"/>
        </p:xfrm>
        <a:graphic>
          <a:graphicData uri="http://schemas.openxmlformats.org/drawingml/2006/table">
            <a:tbl>
              <a:tblPr firstRow="1" bandRow="1">
                <a:tableStyleId>{5C22544A-7EE6-4342-B048-85BDC9FD1C3A}</a:tableStyleId>
              </a:tblPr>
              <a:tblGrid>
                <a:gridCol w="4439653">
                  <a:extLst>
                    <a:ext uri="{9D8B030D-6E8A-4147-A177-3AD203B41FA5}">
                      <a16:colId xmlns:a16="http://schemas.microsoft.com/office/drawing/2014/main" val="4093886656"/>
                    </a:ext>
                  </a:extLst>
                </a:gridCol>
                <a:gridCol w="3240505">
                  <a:extLst>
                    <a:ext uri="{9D8B030D-6E8A-4147-A177-3AD203B41FA5}">
                      <a16:colId xmlns:a16="http://schemas.microsoft.com/office/drawing/2014/main" val="897022182"/>
                    </a:ext>
                  </a:extLst>
                </a:gridCol>
                <a:gridCol w="2835442">
                  <a:extLst>
                    <a:ext uri="{9D8B030D-6E8A-4147-A177-3AD203B41FA5}">
                      <a16:colId xmlns:a16="http://schemas.microsoft.com/office/drawing/2014/main" val="317551867"/>
                    </a:ext>
                  </a:extLst>
                </a:gridCol>
              </a:tblGrid>
              <a:tr h="575258">
                <a:tc>
                  <a:txBody>
                    <a:bodyPr/>
                    <a:lstStyle/>
                    <a:p>
                      <a:r>
                        <a:rPr lang="en-GB" sz="2000" dirty="0">
                          <a:solidFill>
                            <a:schemeClr val="tx1"/>
                          </a:solidFill>
                        </a:rPr>
                        <a:t>Student A: Lady Macduff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dirty="0">
                          <a:solidFill>
                            <a:schemeClr val="tx1"/>
                          </a:solidFill>
                        </a:rPr>
                        <a:t>Student B: Son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dirty="0">
                          <a:solidFill>
                            <a:schemeClr val="tx1"/>
                          </a:solidFill>
                        </a:rPr>
                        <a:t>Student C: Murderer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85840602"/>
                  </a:ext>
                </a:extLst>
              </a:tr>
              <a:tr h="3230297">
                <a:tc>
                  <a:txBody>
                    <a:bodyPr/>
                    <a:lstStyle/>
                    <a:p>
                      <a:pPr marL="285750" indent="-285750">
                        <a:buFontTx/>
                        <a:buChar char="-"/>
                      </a:pPr>
                      <a:r>
                        <a:rPr lang="en-GB" sz="2000" dirty="0">
                          <a:solidFill>
                            <a:schemeClr val="tx1"/>
                          </a:solidFill>
                        </a:rPr>
                        <a:t>Anger: ‘to leave his wife, his babes’.</a:t>
                      </a:r>
                    </a:p>
                    <a:p>
                      <a:pPr marL="285750" indent="-285750">
                        <a:buFontTx/>
                        <a:buChar char="-"/>
                      </a:pPr>
                      <a:endParaRPr lang="en-GB" sz="2000" dirty="0">
                        <a:solidFill>
                          <a:schemeClr val="tx1"/>
                        </a:solidFill>
                      </a:endParaRPr>
                    </a:p>
                    <a:p>
                      <a:pPr marL="285750" indent="-285750">
                        <a:buFontTx/>
                        <a:buChar char="-"/>
                      </a:pPr>
                      <a:r>
                        <a:rPr lang="en-GB" sz="2000" dirty="0">
                          <a:solidFill>
                            <a:schemeClr val="tx1"/>
                          </a:solidFill>
                        </a:rPr>
                        <a:t>Tenderness and love: ‘Now God help thee, poor monkey. But how wilt thou do for a father?’ </a:t>
                      </a:r>
                    </a:p>
                    <a:p>
                      <a:pPr marL="285750" indent="-285750">
                        <a:buFontTx/>
                        <a:buChar char="-"/>
                      </a:pPr>
                      <a:endParaRPr lang="en-GB" sz="2000" dirty="0">
                        <a:solidFill>
                          <a:schemeClr val="tx1"/>
                        </a:solidFill>
                      </a:endParaRPr>
                    </a:p>
                    <a:p>
                      <a:pPr marL="285750" indent="-285750">
                        <a:buFontTx/>
                        <a:buChar char="-"/>
                      </a:pPr>
                      <a:r>
                        <a:rPr lang="en-GB" sz="2000" dirty="0">
                          <a:solidFill>
                            <a:schemeClr val="tx1"/>
                          </a:solidFill>
                        </a:rPr>
                        <a:t>Defiance: ‘I hope in no place so unsanctified / Where such as thou mayst f </a:t>
                      </a:r>
                      <a:r>
                        <a:rPr lang="en-GB" sz="2000" dirty="0" err="1">
                          <a:solidFill>
                            <a:schemeClr val="tx1"/>
                          </a:solidFill>
                        </a:rPr>
                        <a:t>ind</a:t>
                      </a:r>
                      <a:r>
                        <a:rPr lang="en-GB" sz="2000" dirty="0">
                          <a:solidFill>
                            <a:schemeClr val="tx1"/>
                          </a:solidFill>
                        </a:rPr>
                        <a:t> him.’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buFontTx/>
                        <a:buChar char="-"/>
                      </a:pPr>
                      <a:r>
                        <a:rPr lang="en-GB" sz="2000" dirty="0">
                          <a:solidFill>
                            <a:schemeClr val="tx1"/>
                          </a:solidFill>
                        </a:rPr>
                        <a:t>Childish innocence: ‘what is a traitor?’ </a:t>
                      </a:r>
                    </a:p>
                    <a:p>
                      <a:pPr marL="285750" indent="-285750">
                        <a:buFontTx/>
                        <a:buChar char="-"/>
                      </a:pPr>
                      <a:endParaRPr lang="en-GB" sz="2000" dirty="0">
                        <a:solidFill>
                          <a:schemeClr val="tx1"/>
                        </a:solidFill>
                      </a:endParaRPr>
                    </a:p>
                    <a:p>
                      <a:pPr marL="285750" indent="-285750">
                        <a:buFontTx/>
                        <a:buChar char="-"/>
                      </a:pPr>
                      <a:r>
                        <a:rPr lang="en-GB" sz="2000" dirty="0">
                          <a:solidFill>
                            <a:schemeClr val="tx1"/>
                          </a:solidFill>
                        </a:rPr>
                        <a:t>Defiance: ‘thou </a:t>
                      </a:r>
                      <a:r>
                        <a:rPr lang="en-GB" sz="2000" dirty="0" err="1">
                          <a:solidFill>
                            <a:schemeClr val="tx1"/>
                          </a:solidFill>
                        </a:rPr>
                        <a:t>liest</a:t>
                      </a:r>
                      <a:r>
                        <a:rPr lang="en-GB" sz="2000" dirty="0">
                          <a:solidFill>
                            <a:schemeClr val="tx1"/>
                          </a:solidFill>
                        </a:rPr>
                        <a:t>, thou shag-</a:t>
                      </a:r>
                      <a:r>
                        <a:rPr lang="en-GB" sz="2000" dirty="0" err="1">
                          <a:solidFill>
                            <a:schemeClr val="tx1"/>
                          </a:solidFill>
                        </a:rPr>
                        <a:t>ear’d</a:t>
                      </a:r>
                      <a:r>
                        <a:rPr lang="en-GB" sz="2000" dirty="0">
                          <a:solidFill>
                            <a:schemeClr val="tx1"/>
                          </a:solidFill>
                        </a:rPr>
                        <a:t> villain!’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buFontTx/>
                        <a:buChar char="-"/>
                      </a:pPr>
                      <a:r>
                        <a:rPr lang="en-GB" sz="2000" dirty="0">
                          <a:solidFill>
                            <a:schemeClr val="tx1"/>
                          </a:solidFill>
                        </a:rPr>
                        <a:t>Threat and violence: ‘What, you egg!’</a:t>
                      </a:r>
                    </a:p>
                    <a:p>
                      <a:pPr marL="285750" indent="-285750">
                        <a:buFontTx/>
                        <a:buChar char="-"/>
                      </a:pPr>
                      <a:endParaRPr lang="en-GB"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43135451"/>
                  </a:ext>
                </a:extLst>
              </a:tr>
            </a:tbl>
          </a:graphicData>
        </a:graphic>
      </p:graphicFrame>
    </p:spTree>
    <p:extLst>
      <p:ext uri="{BB962C8B-B14F-4D97-AF65-F5344CB8AC3E}">
        <p14:creationId xmlns:p14="http://schemas.microsoft.com/office/powerpoint/2010/main" val="23377793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F4055-717E-D3C4-A4D5-C3B779FF8F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006EFC-1F64-A6BE-BBC0-0F9309B57975}"/>
              </a:ext>
            </a:extLst>
          </p:cNvPr>
          <p:cNvSpPr>
            <a:spLocks noGrp="1"/>
          </p:cNvSpPr>
          <p:nvPr>
            <p:ph type="title"/>
          </p:nvPr>
        </p:nvSpPr>
        <p:spPr>
          <a:xfrm>
            <a:off x="838200" y="365126"/>
            <a:ext cx="10515600" cy="615950"/>
          </a:xfrm>
        </p:spPr>
        <p:txBody>
          <a:bodyPr>
            <a:normAutofit/>
          </a:bodyPr>
          <a:lstStyle/>
          <a:p>
            <a:r>
              <a:rPr lang="en-GB" sz="3600" b="1" dirty="0"/>
              <a:t>Reading the Scene: answers</a:t>
            </a:r>
          </a:p>
        </p:txBody>
      </p:sp>
      <p:graphicFrame>
        <p:nvGraphicFramePr>
          <p:cNvPr id="4" name="Table 3">
            <a:extLst>
              <a:ext uri="{FF2B5EF4-FFF2-40B4-BE49-F238E27FC236}">
                <a16:creationId xmlns:a16="http://schemas.microsoft.com/office/drawing/2014/main" id="{C9644957-849B-F125-7433-51187EDEB3AF}"/>
              </a:ext>
            </a:extLst>
          </p:cNvPr>
          <p:cNvGraphicFramePr>
            <a:graphicFrameLocks noGrp="1"/>
          </p:cNvGraphicFramePr>
          <p:nvPr>
            <p:extLst>
              <p:ext uri="{D42A27DB-BD31-4B8C-83A1-F6EECF244321}">
                <p14:modId xmlns:p14="http://schemas.microsoft.com/office/powerpoint/2010/main" val="1794586930"/>
              </p:ext>
            </p:extLst>
          </p:nvPr>
        </p:nvGraphicFramePr>
        <p:xfrm>
          <a:off x="838200" y="1100666"/>
          <a:ext cx="10515600" cy="545859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2835095741"/>
                    </a:ext>
                  </a:extLst>
                </a:gridCol>
                <a:gridCol w="5257800">
                  <a:extLst>
                    <a:ext uri="{9D8B030D-6E8A-4147-A177-3AD203B41FA5}">
                      <a16:colId xmlns:a16="http://schemas.microsoft.com/office/drawing/2014/main" val="409494501"/>
                    </a:ext>
                  </a:extLst>
                </a:gridCol>
              </a:tblGrid>
              <a:tr h="299376">
                <a:tc>
                  <a:txBody>
                    <a:bodyPr/>
                    <a:lstStyle/>
                    <a:p>
                      <a:pPr>
                        <a:lnSpc>
                          <a:spcPct val="100000"/>
                        </a:lnSpc>
                      </a:pPr>
                      <a:r>
                        <a:rPr lang="en-GB" sz="1800" b="1" dirty="0">
                          <a:solidFill>
                            <a:schemeClr val="accent6"/>
                          </a:solidFill>
                        </a:rPr>
                        <a:t>Phrase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0000"/>
                        </a:lnSpc>
                      </a:pPr>
                      <a:r>
                        <a:rPr lang="en-GB" sz="1800" dirty="0">
                          <a:solidFill>
                            <a:schemeClr val="accent6"/>
                          </a:solidFill>
                        </a:rPr>
                        <a:t>Meaning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57319736"/>
                  </a:ext>
                </a:extLst>
              </a:tr>
              <a:tr h="848805">
                <a:tc>
                  <a:txBody>
                    <a:bodyPr/>
                    <a:lstStyle/>
                    <a:p>
                      <a:pPr>
                        <a:lnSpc>
                          <a:spcPct val="100000"/>
                        </a:lnSpc>
                      </a:pPr>
                      <a:r>
                        <a:rPr lang="en-GB" sz="1800" dirty="0">
                          <a:solidFill>
                            <a:schemeClr val="accent6"/>
                          </a:solidFill>
                        </a:rPr>
                        <a:t>1. ‘the merciless </a:t>
                      </a:r>
                      <a:r>
                        <a:rPr lang="en-GB" sz="1800" dirty="0" err="1">
                          <a:solidFill>
                            <a:schemeClr val="accent6"/>
                          </a:solidFill>
                        </a:rPr>
                        <a:t>Macdonwald</a:t>
                      </a:r>
                      <a:r>
                        <a:rPr lang="en-GB" sz="1800" dirty="0">
                          <a:solidFill>
                            <a:schemeClr val="accent6"/>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chemeClr val="accent6"/>
                          </a:solidFill>
                        </a:rPr>
                        <a:t>D. </a:t>
                      </a:r>
                      <a:r>
                        <a:rPr lang="en-GB" sz="1800" dirty="0" err="1">
                          <a:solidFill>
                            <a:schemeClr val="accent6"/>
                          </a:solidFill>
                        </a:rPr>
                        <a:t>Macdonwald</a:t>
                      </a:r>
                      <a:r>
                        <a:rPr lang="en-GB" sz="1800" dirty="0">
                          <a:solidFill>
                            <a:schemeClr val="accent6"/>
                          </a:solidFill>
                        </a:rPr>
                        <a:t> is a violent and ruthless traitor.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01720417"/>
                  </a:ext>
                </a:extLst>
              </a:tr>
              <a:tr h="848805">
                <a:tc>
                  <a:txBody>
                    <a:bodyPr/>
                    <a:lstStyle/>
                    <a:p>
                      <a:pPr>
                        <a:lnSpc>
                          <a:spcPct val="100000"/>
                        </a:lnSpc>
                      </a:pPr>
                      <a:r>
                        <a:rPr lang="en-GB" sz="1800" dirty="0">
                          <a:solidFill>
                            <a:schemeClr val="accent6"/>
                          </a:solidFill>
                        </a:rPr>
                        <a:t>2. ‘brave Macbeth’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chemeClr val="accent6"/>
                          </a:solidFill>
                        </a:rPr>
                        <a:t>F. Macbeth is respected for his courage in battle.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44286464"/>
                  </a:ext>
                </a:extLst>
              </a:tr>
              <a:tr h="848805">
                <a:tc>
                  <a:txBody>
                    <a:bodyPr/>
                    <a:lstStyle/>
                    <a:p>
                      <a:pPr>
                        <a:lnSpc>
                          <a:spcPct val="100000"/>
                        </a:lnSpc>
                      </a:pPr>
                      <a:r>
                        <a:rPr lang="en-GB" sz="1800" dirty="0">
                          <a:solidFill>
                            <a:schemeClr val="accent6"/>
                          </a:solidFill>
                        </a:rPr>
                        <a:t>3. ‘fixed his head upon our battlements’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chemeClr val="accent6"/>
                          </a:solidFill>
                        </a:rPr>
                        <a:t>A. Macbeth decapitates </a:t>
                      </a:r>
                      <a:r>
                        <a:rPr lang="en-GB" sz="1800" dirty="0" err="1">
                          <a:solidFill>
                            <a:schemeClr val="accent6"/>
                          </a:solidFill>
                        </a:rPr>
                        <a:t>Macdonwald</a:t>
                      </a:r>
                      <a:r>
                        <a:rPr lang="en-GB" sz="1800" dirty="0">
                          <a:solidFill>
                            <a:schemeClr val="accent6"/>
                          </a:solidFill>
                        </a:rPr>
                        <a:t>, displaying the head as a warning against treachery.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39081966"/>
                  </a:ext>
                </a:extLst>
              </a:tr>
              <a:tr h="848805">
                <a:tc>
                  <a:txBody>
                    <a:bodyPr/>
                    <a:lstStyle/>
                    <a:p>
                      <a:pPr>
                        <a:lnSpc>
                          <a:spcPct val="100000"/>
                        </a:lnSpc>
                      </a:pPr>
                      <a:r>
                        <a:rPr lang="en-GB" sz="1800" dirty="0">
                          <a:solidFill>
                            <a:schemeClr val="accent6"/>
                          </a:solidFill>
                        </a:rPr>
                        <a:t>4. ‘eagles’ and ‘lions’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chemeClr val="accent6"/>
                          </a:solidFill>
                        </a:rPr>
                        <a:t>B. Macbeth and Banquo are compared to brave, powerful animals.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64961523"/>
                  </a:ext>
                </a:extLst>
              </a:tr>
              <a:tr h="848805">
                <a:tc>
                  <a:txBody>
                    <a:bodyPr/>
                    <a:lstStyle/>
                    <a:p>
                      <a:pPr>
                        <a:lnSpc>
                          <a:spcPct val="100000"/>
                        </a:lnSpc>
                      </a:pPr>
                      <a:r>
                        <a:rPr lang="en-GB" sz="1800" dirty="0">
                          <a:solidFill>
                            <a:schemeClr val="accent6"/>
                          </a:solidFill>
                        </a:rPr>
                        <a:t>5. ‘disloyal traitor / The Thane of Cawdor’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chemeClr val="accent6"/>
                          </a:solidFill>
                        </a:rPr>
                        <a:t>C. Like </a:t>
                      </a:r>
                      <a:r>
                        <a:rPr lang="en-GB" sz="1800" dirty="0" err="1">
                          <a:solidFill>
                            <a:schemeClr val="accent6"/>
                          </a:solidFill>
                        </a:rPr>
                        <a:t>Macdonwald</a:t>
                      </a:r>
                      <a:r>
                        <a:rPr lang="en-GB" sz="1800" dirty="0">
                          <a:solidFill>
                            <a:schemeClr val="accent6"/>
                          </a:solidFill>
                        </a:rPr>
                        <a:t>, the Thane of Cawdor is a traitor.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92214016"/>
                  </a:ext>
                </a:extLst>
              </a:tr>
              <a:tr h="848805">
                <a:tc>
                  <a:txBody>
                    <a:bodyPr/>
                    <a:lstStyle/>
                    <a:p>
                      <a:pPr>
                        <a:lnSpc>
                          <a:spcPct val="100000"/>
                        </a:lnSpc>
                      </a:pPr>
                      <a:r>
                        <a:rPr lang="en-GB" sz="1800" dirty="0">
                          <a:solidFill>
                            <a:schemeClr val="accent6"/>
                          </a:solidFill>
                        </a:rPr>
                        <a:t>6. ‘What he hath lost, noble Macbeth hath won.’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chemeClr val="accent6"/>
                          </a:solidFill>
                        </a:rPr>
                        <a:t>E. Duncan gives the title Thane of Cawdor to Macbeth.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051686"/>
                  </a:ext>
                </a:extLst>
              </a:tr>
            </a:tbl>
          </a:graphicData>
        </a:graphic>
      </p:graphicFrame>
    </p:spTree>
    <p:extLst>
      <p:ext uri="{BB962C8B-B14F-4D97-AF65-F5344CB8AC3E}">
        <p14:creationId xmlns:p14="http://schemas.microsoft.com/office/powerpoint/2010/main" val="2818282490"/>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FEBC1-A7FD-D55A-FD16-10EE82A91B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6121AF-342D-1D99-1569-C85647043FBC}"/>
              </a:ext>
            </a:extLst>
          </p:cNvPr>
          <p:cNvSpPr>
            <a:spLocks noGrp="1"/>
          </p:cNvSpPr>
          <p:nvPr>
            <p:ph type="title"/>
          </p:nvPr>
        </p:nvSpPr>
        <p:spPr>
          <a:xfrm>
            <a:off x="161924" y="184150"/>
            <a:ext cx="9324975" cy="720725"/>
          </a:xfrm>
        </p:spPr>
        <p:txBody>
          <a:bodyPr>
            <a:normAutofit/>
          </a:bodyPr>
          <a:lstStyle/>
          <a:p>
            <a:r>
              <a:rPr lang="en-GB" b="1" dirty="0"/>
              <a:t>S-T-R-E-T-C-H: Triplet discussion</a:t>
            </a:r>
          </a:p>
        </p:txBody>
      </p:sp>
      <p:graphicFrame>
        <p:nvGraphicFramePr>
          <p:cNvPr id="7" name="Table 6">
            <a:extLst>
              <a:ext uri="{FF2B5EF4-FFF2-40B4-BE49-F238E27FC236}">
                <a16:creationId xmlns:a16="http://schemas.microsoft.com/office/drawing/2014/main" id="{3518B3FA-479F-1F67-1917-DA976905D03B}"/>
              </a:ext>
            </a:extLst>
          </p:cNvPr>
          <p:cNvGraphicFramePr>
            <a:graphicFrameLocks noGrp="1"/>
          </p:cNvGraphicFramePr>
          <p:nvPr>
            <p:extLst>
              <p:ext uri="{D42A27DB-BD31-4B8C-83A1-F6EECF244321}">
                <p14:modId xmlns:p14="http://schemas.microsoft.com/office/powerpoint/2010/main" val="957969494"/>
              </p:ext>
            </p:extLst>
          </p:nvPr>
        </p:nvGraphicFramePr>
        <p:xfrm>
          <a:off x="260349" y="904876"/>
          <a:ext cx="11598276" cy="5768974"/>
        </p:xfrm>
        <a:graphic>
          <a:graphicData uri="http://schemas.openxmlformats.org/drawingml/2006/table">
            <a:tbl>
              <a:tblPr firstRow="1" bandRow="1">
                <a:tableStyleId>{5C22544A-7EE6-4342-B048-85BDC9FD1C3A}</a:tableStyleId>
              </a:tblPr>
              <a:tblGrid>
                <a:gridCol w="5799138">
                  <a:extLst>
                    <a:ext uri="{9D8B030D-6E8A-4147-A177-3AD203B41FA5}">
                      <a16:colId xmlns:a16="http://schemas.microsoft.com/office/drawing/2014/main" val="1736133276"/>
                    </a:ext>
                  </a:extLst>
                </a:gridCol>
                <a:gridCol w="5799138">
                  <a:extLst>
                    <a:ext uri="{9D8B030D-6E8A-4147-A177-3AD203B41FA5}">
                      <a16:colId xmlns:a16="http://schemas.microsoft.com/office/drawing/2014/main" val="242576912"/>
                    </a:ext>
                  </a:extLst>
                </a:gridCol>
              </a:tblGrid>
              <a:tr h="2884487">
                <a:tc>
                  <a:txBody>
                    <a:bodyPr/>
                    <a:lstStyle/>
                    <a:p>
                      <a:pPr marL="0" indent="0">
                        <a:buNone/>
                      </a:pPr>
                      <a:r>
                        <a:rPr lang="en-GB" sz="2000" dirty="0">
                          <a:solidFill>
                            <a:schemeClr val="tx1"/>
                          </a:solidFill>
                        </a:rPr>
                        <a:t>‘Shakespeare presents Lady Macbeth and Lady Macduff as complete opposites of one another.’ How far do you agree? </a:t>
                      </a:r>
                      <a:endParaRPr lang="en-GB" sz="2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A: Respond to the question. </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Shakespeare presents the Lady Macbeth and Lady Macduff as opposites because… and…</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reason why they are opposites is…</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8333442"/>
                  </a:ext>
                </a:extLst>
              </a:tr>
              <a:tr h="28844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B: Provide evidence or examples to support Student A’s response. </a:t>
                      </a:r>
                      <a:endParaRPr lang="en-GB" sz="2000" b="0" dirty="0">
                        <a:solidFill>
                          <a:schemeClr val="tx1"/>
                        </a:solidFill>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Evidence of this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 example of this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When [character] says that… it is clear that…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b="1" dirty="0">
                          <a:solidFill>
                            <a:schemeClr val="tx1"/>
                          </a:solidFill>
                        </a:rPr>
                        <a:t>Student C: Summarise the discussion. </a:t>
                      </a:r>
                      <a:endParaRPr lang="en-GB" sz="2000" b="0" dirty="0">
                        <a:solidFill>
                          <a:schemeClr val="tx1"/>
                        </a:solidFill>
                      </a:endParaRPr>
                    </a:p>
                    <a:p>
                      <a:pPr marL="342900" indent="-342900">
                        <a:buFontTx/>
                        <a:buChar char="-"/>
                      </a:pPr>
                      <a:r>
                        <a:rPr lang="en-GB" sz="2000" b="0" dirty="0">
                          <a:solidFill>
                            <a:schemeClr val="tx1"/>
                          </a:solidFill>
                        </a:rPr>
                        <a:t>Overall, Shakespeare presents Lady Macbeth and Lady Macduff as opposites because…</a:t>
                      </a:r>
                    </a:p>
                    <a:p>
                      <a:pPr marL="342900" indent="-342900">
                        <a:buFontTx/>
                        <a:buChar char="-"/>
                      </a:pPr>
                      <a:r>
                        <a:rPr lang="en-GB" sz="2000" b="0" dirty="0">
                          <a:solidFill>
                            <a:schemeClr val="tx1"/>
                          </a:solidFill>
                        </a:rPr>
                        <a:t>Evidence of this 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3497767"/>
                  </a:ext>
                </a:extLst>
              </a:tr>
            </a:tbl>
          </a:graphicData>
        </a:graphic>
      </p:graphicFrame>
    </p:spTree>
    <p:extLst>
      <p:ext uri="{BB962C8B-B14F-4D97-AF65-F5344CB8AC3E}">
        <p14:creationId xmlns:p14="http://schemas.microsoft.com/office/powerpoint/2010/main" val="528744815"/>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0CDEEE-1CC8-86D7-9255-B08F7F913F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27826F-D250-1571-B614-EA7847894BCA}"/>
              </a:ext>
            </a:extLst>
          </p:cNvPr>
          <p:cNvSpPr>
            <a:spLocks noGrp="1"/>
          </p:cNvSpPr>
          <p:nvPr>
            <p:ph type="title"/>
          </p:nvPr>
        </p:nvSpPr>
        <p:spPr>
          <a:xfrm>
            <a:off x="161925" y="184150"/>
            <a:ext cx="5467350" cy="720725"/>
          </a:xfrm>
        </p:spPr>
        <p:txBody>
          <a:bodyPr/>
          <a:lstStyle/>
          <a:p>
            <a:r>
              <a:rPr lang="en-GB" b="1" dirty="0"/>
              <a:t>Triplet discussion</a:t>
            </a:r>
          </a:p>
        </p:txBody>
      </p:sp>
      <p:sp>
        <p:nvSpPr>
          <p:cNvPr id="4" name="TextBox 3">
            <a:extLst>
              <a:ext uri="{FF2B5EF4-FFF2-40B4-BE49-F238E27FC236}">
                <a16:creationId xmlns:a16="http://schemas.microsoft.com/office/drawing/2014/main" id="{90F9BB74-A2A4-525B-67F8-56F7FFE662CD}"/>
              </a:ext>
            </a:extLst>
          </p:cNvPr>
          <p:cNvSpPr txBox="1"/>
          <p:nvPr/>
        </p:nvSpPr>
        <p:spPr>
          <a:xfrm>
            <a:off x="259556" y="904875"/>
            <a:ext cx="6093118" cy="5940088"/>
          </a:xfrm>
          <a:prstGeom prst="rect">
            <a:avLst/>
          </a:prstGeom>
          <a:noFill/>
        </p:spPr>
        <p:txBody>
          <a:bodyPr wrap="square">
            <a:spAutoFit/>
          </a:bodyPr>
          <a:lstStyle/>
          <a:p>
            <a:r>
              <a:rPr lang="en-GB" sz="2000" b="1" dirty="0"/>
              <a:t>Model answer: </a:t>
            </a:r>
          </a:p>
          <a:p>
            <a:r>
              <a:rPr lang="en-GB" dirty="0"/>
              <a:t>At first glance, Shakespeare presents Lady Macbeth and Lady Macduff as character foils. Lady Macbeth is politically ambitious, rejecting her own maternal potential to help her husband achieve ‘the golden round’. In contrast, Lady Macduff is a mother defending her ‘babes’. She embodies the domestic order that Macbeth’s regime destroys; her murder, alongside her children, is a profound violation of moral codes. Her complaint that Macduff lacks ‘the natural touch’ underscores the era’s expectation that a man’s primary duty was to protect his family. </a:t>
            </a:r>
          </a:p>
          <a:p>
            <a:endParaRPr lang="en-GB" dirty="0"/>
          </a:p>
          <a:p>
            <a:r>
              <a:rPr lang="en-GB" dirty="0"/>
              <a:t>However, Shakespeare reveals that both women suffer because of their husbands’ choices. Macbeth isolates himself from his wife; the growing emotional distance between them is a catalyst for her descent into madness. After Macbeth’s rejection of his wife’s assistance in the banquet scene, we never see them together again. Lady Macduff is similarly isolated from her husband, who puts the needs of the nation above those of his family. Ultimately, both women find themselves vulnerable and alone.</a:t>
            </a:r>
          </a:p>
        </p:txBody>
      </p:sp>
      <p:sp>
        <p:nvSpPr>
          <p:cNvPr id="5" name="Rectangle 4">
            <a:extLst>
              <a:ext uri="{FF2B5EF4-FFF2-40B4-BE49-F238E27FC236}">
                <a16:creationId xmlns:a16="http://schemas.microsoft.com/office/drawing/2014/main" id="{ADBC7AA8-4226-A69C-4B3D-65742609BA45}"/>
              </a:ext>
            </a:extLst>
          </p:cNvPr>
          <p:cNvSpPr/>
          <p:nvPr/>
        </p:nvSpPr>
        <p:spPr>
          <a:xfrm>
            <a:off x="6515100" y="304800"/>
            <a:ext cx="5467350" cy="63690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dirty="0"/>
              <a:t>Summarise the model answer in 4 bullet points:</a:t>
            </a:r>
          </a:p>
          <a:p>
            <a:endParaRPr lang="en-GB" dirty="0"/>
          </a:p>
          <a:p>
            <a:r>
              <a:rPr lang="en-GB" dirty="0"/>
              <a:t>-</a:t>
            </a:r>
          </a:p>
          <a:p>
            <a:endParaRPr lang="en-GB" dirty="0"/>
          </a:p>
          <a:p>
            <a:endParaRPr lang="en-GB" dirty="0"/>
          </a:p>
          <a:p>
            <a:r>
              <a:rPr lang="en-GB" dirty="0"/>
              <a:t>-</a:t>
            </a:r>
          </a:p>
          <a:p>
            <a:endParaRPr lang="en-GB" dirty="0"/>
          </a:p>
          <a:p>
            <a:endParaRPr lang="en-GB" dirty="0"/>
          </a:p>
          <a:p>
            <a:r>
              <a:rPr lang="en-GB" dirty="0"/>
              <a:t>-</a:t>
            </a:r>
          </a:p>
          <a:p>
            <a:endParaRPr lang="en-GB" dirty="0"/>
          </a:p>
          <a:p>
            <a:endParaRPr lang="en-GB" dirty="0"/>
          </a:p>
          <a:p>
            <a:r>
              <a:rPr lang="en-GB" dirty="0"/>
              <a:t>-</a:t>
            </a:r>
          </a:p>
          <a:p>
            <a:endParaRPr lang="en-GB" dirty="0"/>
          </a:p>
          <a:p>
            <a:endParaRPr lang="en-GB" dirty="0"/>
          </a:p>
          <a:p>
            <a:r>
              <a:rPr lang="en-GB" dirty="0"/>
              <a:t>New vocabulary:</a:t>
            </a:r>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4279525757"/>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FDAA7-AAD7-F2C0-4035-8247305C22A9}"/>
              </a:ext>
            </a:extLst>
          </p:cNvPr>
          <p:cNvSpPr>
            <a:spLocks noGrp="1"/>
          </p:cNvSpPr>
          <p:nvPr>
            <p:ph type="title"/>
          </p:nvPr>
        </p:nvSpPr>
        <p:spPr/>
        <p:txBody>
          <a:bodyPr/>
          <a:lstStyle/>
          <a:p>
            <a:r>
              <a:rPr lang="en-GB" b="1" dirty="0"/>
              <a:t>Consolidation</a:t>
            </a:r>
          </a:p>
        </p:txBody>
      </p:sp>
      <p:sp>
        <p:nvSpPr>
          <p:cNvPr id="3" name="Content Placeholder 2">
            <a:extLst>
              <a:ext uri="{FF2B5EF4-FFF2-40B4-BE49-F238E27FC236}">
                <a16:creationId xmlns:a16="http://schemas.microsoft.com/office/drawing/2014/main" id="{8643E8F4-2B6A-4DC6-7D22-56F7770D4EFE}"/>
              </a:ext>
            </a:extLst>
          </p:cNvPr>
          <p:cNvSpPr>
            <a:spLocks noGrp="1"/>
          </p:cNvSpPr>
          <p:nvPr>
            <p:ph idx="1"/>
          </p:nvPr>
        </p:nvSpPr>
        <p:spPr>
          <a:xfrm>
            <a:off x="838200" y="1459832"/>
            <a:ext cx="10515600" cy="5181600"/>
          </a:xfrm>
        </p:spPr>
        <p:txBody>
          <a:bodyPr>
            <a:normAutofit/>
          </a:bodyPr>
          <a:lstStyle/>
          <a:p>
            <a:pPr marL="0" indent="0">
              <a:buNone/>
            </a:pPr>
            <a:r>
              <a:rPr lang="en-GB" b="1" dirty="0"/>
              <a:t>Step 1: Rank these statements from the most to the least convincing. </a:t>
            </a:r>
          </a:p>
          <a:p>
            <a:pPr marL="0" indent="0">
              <a:buNone/>
            </a:pPr>
            <a:r>
              <a:rPr lang="en-GB" b="1" dirty="0"/>
              <a:t>Step 2: Add quotations or examples from the text to support your ideas.</a:t>
            </a:r>
            <a:endParaRPr lang="en-GB" dirty="0"/>
          </a:p>
          <a:p>
            <a:pPr marL="514350" indent="-514350">
              <a:buAutoNum type="arabicPeriod"/>
            </a:pPr>
            <a:endParaRPr lang="en-GB" b="1" dirty="0"/>
          </a:p>
          <a:p>
            <a:pPr marL="514350" indent="-514350">
              <a:buAutoNum type="arabicPeriod"/>
            </a:pPr>
            <a:r>
              <a:rPr lang="en-GB" dirty="0"/>
              <a:t>Shakespeare uses this scene to highlight women’s weaknesses.</a:t>
            </a:r>
          </a:p>
          <a:p>
            <a:pPr marL="514350" indent="-514350">
              <a:buAutoNum type="arabicPeriod"/>
            </a:pPr>
            <a:r>
              <a:rPr lang="en-GB" dirty="0"/>
              <a:t>Shakespeare includes this scene to </a:t>
            </a:r>
            <a:r>
              <a:rPr lang="en-GB" dirty="0" err="1"/>
              <a:t>dramatise</a:t>
            </a:r>
            <a:r>
              <a:rPr lang="en-GB" dirty="0"/>
              <a:t> Macbeth’s descent into tyranny and brutality. </a:t>
            </a:r>
          </a:p>
          <a:p>
            <a:pPr marL="514350" indent="-514350">
              <a:buAutoNum type="arabicPeriod"/>
            </a:pPr>
            <a:r>
              <a:rPr lang="en-GB" dirty="0"/>
              <a:t>This scene is important because it lays the foundations for Macduff’s desire for revenge. </a:t>
            </a:r>
          </a:p>
          <a:p>
            <a:pPr marL="514350" indent="-514350">
              <a:buAutoNum type="arabicPeriod"/>
            </a:pPr>
            <a:r>
              <a:rPr lang="en-GB" dirty="0"/>
              <a:t>Shakespeare uses this scene to suggest how Macbeth has changed from a courageous warrior to a man traumatised by bloodshed.</a:t>
            </a:r>
          </a:p>
        </p:txBody>
      </p:sp>
    </p:spTree>
    <p:extLst>
      <p:ext uri="{BB962C8B-B14F-4D97-AF65-F5344CB8AC3E}">
        <p14:creationId xmlns:p14="http://schemas.microsoft.com/office/powerpoint/2010/main" val="2637443766"/>
      </p:ext>
    </p:ext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B6403-C3A2-8A16-3CA6-61BB6D283699}"/>
              </a:ext>
            </a:extLst>
          </p:cNvPr>
          <p:cNvSpPr>
            <a:spLocks noGrp="1"/>
          </p:cNvSpPr>
          <p:nvPr>
            <p:ph type="title"/>
          </p:nvPr>
        </p:nvSpPr>
        <p:spPr/>
        <p:txBody>
          <a:bodyPr/>
          <a:lstStyle/>
          <a:p>
            <a:r>
              <a:rPr lang="en-GB" dirty="0"/>
              <a:t>Act 4 Scene 3 (lines 1 to 138)</a:t>
            </a:r>
          </a:p>
        </p:txBody>
      </p:sp>
      <p:sp>
        <p:nvSpPr>
          <p:cNvPr id="3" name="Content Placeholder 2">
            <a:extLst>
              <a:ext uri="{FF2B5EF4-FFF2-40B4-BE49-F238E27FC236}">
                <a16:creationId xmlns:a16="http://schemas.microsoft.com/office/drawing/2014/main" id="{064532A7-EB6A-D8A9-727A-440A9A4460E2}"/>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4018763803"/>
      </p:ext>
    </p:extLst>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FC447-DABE-27A2-9FE5-56F540F4D404}"/>
              </a:ext>
            </a:extLst>
          </p:cNvPr>
          <p:cNvSpPr>
            <a:spLocks noGrp="1"/>
          </p:cNvSpPr>
          <p:nvPr>
            <p:ph type="title"/>
          </p:nvPr>
        </p:nvSpPr>
        <p:spPr/>
        <p:txBody>
          <a:bodyPr/>
          <a:lstStyle/>
          <a:p>
            <a:r>
              <a:rPr lang="en-GB" b="1" dirty="0"/>
              <a:t>Knowledge Retrieval</a:t>
            </a:r>
          </a:p>
        </p:txBody>
      </p:sp>
      <p:sp>
        <p:nvSpPr>
          <p:cNvPr id="3" name="Content Placeholder 2">
            <a:extLst>
              <a:ext uri="{FF2B5EF4-FFF2-40B4-BE49-F238E27FC236}">
                <a16:creationId xmlns:a16="http://schemas.microsoft.com/office/drawing/2014/main" id="{16E6E842-A623-EE12-6AAF-559DB2A3C97D}"/>
              </a:ext>
            </a:extLst>
          </p:cNvPr>
          <p:cNvSpPr>
            <a:spLocks noGrp="1"/>
          </p:cNvSpPr>
          <p:nvPr>
            <p:ph idx="1"/>
          </p:nvPr>
        </p:nvSpPr>
        <p:spPr>
          <a:xfrm>
            <a:off x="838200" y="1690688"/>
            <a:ext cx="10515600" cy="4486275"/>
          </a:xfrm>
        </p:spPr>
        <p:txBody>
          <a:bodyPr/>
          <a:lstStyle/>
          <a:p>
            <a:pPr marL="0" indent="0">
              <a:buNone/>
            </a:pPr>
            <a:r>
              <a:rPr lang="en-GB" b="1" dirty="0"/>
              <a:t>Think-pair-share the qualities of a good leader</a:t>
            </a:r>
          </a:p>
          <a:p>
            <a:pPr marL="0" indent="0">
              <a:buNone/>
            </a:pPr>
            <a:r>
              <a:rPr lang="en-GB" dirty="0"/>
              <a:t>Students could consider:</a:t>
            </a:r>
          </a:p>
          <a:p>
            <a:pPr>
              <a:buFontTx/>
              <a:buChar char="-"/>
            </a:pPr>
            <a:r>
              <a:rPr lang="en-GB" dirty="0"/>
              <a:t>bravery on and off the battlefield </a:t>
            </a:r>
          </a:p>
          <a:p>
            <a:pPr>
              <a:buFontTx/>
              <a:buChar char="-"/>
            </a:pPr>
            <a:r>
              <a:rPr lang="en-GB" dirty="0"/>
              <a:t>wisdom </a:t>
            </a:r>
          </a:p>
          <a:p>
            <a:pPr>
              <a:buFontTx/>
              <a:buChar char="-"/>
            </a:pPr>
            <a:r>
              <a:rPr lang="en-GB" dirty="0"/>
              <a:t>ability to inspire others </a:t>
            </a:r>
          </a:p>
          <a:p>
            <a:pPr>
              <a:buFontTx/>
              <a:buChar char="-"/>
            </a:pPr>
            <a:r>
              <a:rPr lang="en-GB" dirty="0"/>
              <a:t>kindness and compassion </a:t>
            </a:r>
          </a:p>
          <a:p>
            <a:pPr>
              <a:buFontTx/>
              <a:buChar char="-"/>
            </a:pPr>
            <a:r>
              <a:rPr lang="en-GB" dirty="0"/>
              <a:t>determination and confidence </a:t>
            </a:r>
          </a:p>
          <a:p>
            <a:pPr>
              <a:buFontTx/>
              <a:buChar char="-"/>
            </a:pPr>
            <a:r>
              <a:rPr lang="en-GB" dirty="0"/>
              <a:t>good judgement. </a:t>
            </a:r>
          </a:p>
        </p:txBody>
      </p:sp>
      <p:sp>
        <p:nvSpPr>
          <p:cNvPr id="5" name="TextBox 4">
            <a:extLst>
              <a:ext uri="{FF2B5EF4-FFF2-40B4-BE49-F238E27FC236}">
                <a16:creationId xmlns:a16="http://schemas.microsoft.com/office/drawing/2014/main" id="{07A1D7EA-4490-44E6-003D-E45FAE304B96}"/>
              </a:ext>
            </a:extLst>
          </p:cNvPr>
          <p:cNvSpPr txBox="1"/>
          <p:nvPr/>
        </p:nvSpPr>
        <p:spPr>
          <a:xfrm>
            <a:off x="6513094" y="2337891"/>
            <a:ext cx="5358063" cy="415498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GB" sz="2400" dirty="0"/>
              <a:t>Shakespeare portrayed Duncan as having many of these good qualities, but also as overly trusting and lacked good judgement – which led to him being betrayed not just by Macbeth, but also by </a:t>
            </a:r>
            <a:r>
              <a:rPr lang="en-GB" sz="2400" dirty="0" err="1"/>
              <a:t>Macdonwald</a:t>
            </a:r>
            <a:r>
              <a:rPr lang="en-GB" sz="2400" dirty="0"/>
              <a:t> and the previous Thane of Cawdor. In contrast, Macbeth initially embodies bravery, the ability to inspire others and determination, but he is easily manipulated and betrays those closest to him.</a:t>
            </a:r>
          </a:p>
        </p:txBody>
      </p:sp>
    </p:spTree>
    <p:extLst>
      <p:ext uri="{BB962C8B-B14F-4D97-AF65-F5344CB8AC3E}">
        <p14:creationId xmlns:p14="http://schemas.microsoft.com/office/powerpoint/2010/main" val="2244613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CD34A-1E63-AA3F-2037-A5BD7702968E}"/>
              </a:ext>
            </a:extLst>
          </p:cNvPr>
          <p:cNvSpPr>
            <a:spLocks noGrp="1"/>
          </p:cNvSpPr>
          <p:nvPr>
            <p:ph type="title"/>
          </p:nvPr>
        </p:nvSpPr>
        <p:spPr/>
        <p:txBody>
          <a:bodyPr/>
          <a:lstStyle/>
          <a:p>
            <a:r>
              <a:rPr lang="en-GB" b="1" dirty="0"/>
              <a:t>New vocabulary: virtue and vice</a:t>
            </a:r>
          </a:p>
        </p:txBody>
      </p:sp>
      <p:graphicFrame>
        <p:nvGraphicFramePr>
          <p:cNvPr id="4" name="Table 3">
            <a:extLst>
              <a:ext uri="{FF2B5EF4-FFF2-40B4-BE49-F238E27FC236}">
                <a16:creationId xmlns:a16="http://schemas.microsoft.com/office/drawing/2014/main" id="{B1F786F6-F64A-F6EF-6713-E6436CCFB931}"/>
              </a:ext>
            </a:extLst>
          </p:cNvPr>
          <p:cNvGraphicFramePr>
            <a:graphicFrameLocks noGrp="1"/>
          </p:cNvGraphicFramePr>
          <p:nvPr>
            <p:extLst>
              <p:ext uri="{D42A27DB-BD31-4B8C-83A1-F6EECF244321}">
                <p14:modId xmlns:p14="http://schemas.microsoft.com/office/powerpoint/2010/main" val="1042365428"/>
              </p:ext>
            </p:extLst>
          </p:nvPr>
        </p:nvGraphicFramePr>
        <p:xfrm>
          <a:off x="838200" y="1569896"/>
          <a:ext cx="10515600" cy="4590272"/>
        </p:xfrm>
        <a:graphic>
          <a:graphicData uri="http://schemas.openxmlformats.org/drawingml/2006/table">
            <a:tbl>
              <a:tblPr firstRow="1" bandRow="1">
                <a:tableStyleId>{5C22544A-7EE6-4342-B048-85BDC9FD1C3A}</a:tableStyleId>
              </a:tblPr>
              <a:tblGrid>
                <a:gridCol w="2049379">
                  <a:extLst>
                    <a:ext uri="{9D8B030D-6E8A-4147-A177-3AD203B41FA5}">
                      <a16:colId xmlns:a16="http://schemas.microsoft.com/office/drawing/2014/main" val="2712540927"/>
                    </a:ext>
                  </a:extLst>
                </a:gridCol>
                <a:gridCol w="4961021">
                  <a:extLst>
                    <a:ext uri="{9D8B030D-6E8A-4147-A177-3AD203B41FA5}">
                      <a16:colId xmlns:a16="http://schemas.microsoft.com/office/drawing/2014/main" val="1468503568"/>
                    </a:ext>
                  </a:extLst>
                </a:gridCol>
                <a:gridCol w="3505200">
                  <a:extLst>
                    <a:ext uri="{9D8B030D-6E8A-4147-A177-3AD203B41FA5}">
                      <a16:colId xmlns:a16="http://schemas.microsoft.com/office/drawing/2014/main" val="287756086"/>
                    </a:ext>
                  </a:extLst>
                </a:gridCol>
              </a:tblGrid>
              <a:tr h="488327">
                <a:tc>
                  <a:txBody>
                    <a:bodyPr/>
                    <a:lstStyle/>
                    <a:p>
                      <a:endParaRPr lang="en-GB"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400" dirty="0">
                          <a:solidFill>
                            <a:schemeClr val="tx1"/>
                          </a:solidFill>
                        </a:rPr>
                        <a:t>Virtue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400" dirty="0">
                          <a:solidFill>
                            <a:schemeClr val="tx1"/>
                          </a:solidFill>
                        </a:rPr>
                        <a:t>Vice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00748113"/>
                  </a:ext>
                </a:extLst>
              </a:tr>
              <a:tr h="2441634">
                <a:tc>
                  <a:txBody>
                    <a:bodyPr/>
                    <a:lstStyle/>
                    <a:p>
                      <a:r>
                        <a:rPr lang="en-GB" sz="2400" dirty="0">
                          <a:solidFill>
                            <a:schemeClr val="tx1"/>
                          </a:solidFill>
                        </a:rPr>
                        <a:t>Definition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400" dirty="0"/>
                        <a:t>Moral goodness, or righteousness. </a:t>
                      </a:r>
                    </a:p>
                    <a:p>
                      <a:endParaRPr lang="en-GB" sz="2400" dirty="0"/>
                    </a:p>
                    <a:p>
                      <a:r>
                        <a:rPr lang="en-GB" sz="2400" dirty="0"/>
                        <a:t>In this political context, it encompasses the specific qualities (‘graces’) expected of a legitimate ruler.</a:t>
                      </a:r>
                      <a:endParaRPr lang="en-GB"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400" dirty="0"/>
                        <a:t>Immoral or malevolent behaviour. </a:t>
                      </a:r>
                      <a:endParaRPr lang="en-GB"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74725984"/>
                  </a:ext>
                </a:extLst>
              </a:tr>
              <a:tr h="1660311">
                <a:tc>
                  <a:txBody>
                    <a:bodyPr/>
                    <a:lstStyle/>
                    <a:p>
                      <a:r>
                        <a:rPr lang="en-GB" sz="2400" dirty="0">
                          <a:solidFill>
                            <a:schemeClr val="tx1"/>
                          </a:solidFill>
                        </a:rPr>
                        <a:t>Examples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400" dirty="0"/>
                        <a:t>Justice, verity, temperance, stableness, bounty, perseverance, mercy, lowliness, devotion, patience, courage, fortitude</a:t>
                      </a:r>
                      <a:endParaRPr lang="en-GB"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400" dirty="0"/>
                        <a:t>Envy, sloth, lack of self-control, gluttony, jealousy, greed, lust</a:t>
                      </a:r>
                      <a:endParaRPr lang="en-GB"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97722961"/>
                  </a:ext>
                </a:extLst>
              </a:tr>
            </a:tbl>
          </a:graphicData>
        </a:graphic>
      </p:graphicFrame>
    </p:spTree>
    <p:extLst>
      <p:ext uri="{BB962C8B-B14F-4D97-AF65-F5344CB8AC3E}">
        <p14:creationId xmlns:p14="http://schemas.microsoft.com/office/powerpoint/2010/main" val="1536431554"/>
      </p:ext>
    </p:extLst>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66AF5-E67C-519B-AF10-FC2AB43EFDCC}"/>
              </a:ext>
            </a:extLst>
          </p:cNvPr>
          <p:cNvSpPr>
            <a:spLocks noGrp="1"/>
          </p:cNvSpPr>
          <p:nvPr>
            <p:ph type="title"/>
          </p:nvPr>
        </p:nvSpPr>
        <p:spPr>
          <a:xfrm>
            <a:off x="838200" y="156579"/>
            <a:ext cx="10515600" cy="1325563"/>
          </a:xfrm>
        </p:spPr>
        <p:txBody>
          <a:bodyPr/>
          <a:lstStyle/>
          <a:p>
            <a:r>
              <a:rPr lang="en-GB" b="1" dirty="0"/>
              <a:t>Reading the Scene</a:t>
            </a:r>
          </a:p>
        </p:txBody>
      </p:sp>
      <p:sp>
        <p:nvSpPr>
          <p:cNvPr id="3" name="Content Placeholder 2">
            <a:extLst>
              <a:ext uri="{FF2B5EF4-FFF2-40B4-BE49-F238E27FC236}">
                <a16:creationId xmlns:a16="http://schemas.microsoft.com/office/drawing/2014/main" id="{5A344FDB-74AE-BD61-8E53-C9C4D324F1A7}"/>
              </a:ext>
            </a:extLst>
          </p:cNvPr>
          <p:cNvSpPr>
            <a:spLocks noGrp="1"/>
          </p:cNvSpPr>
          <p:nvPr>
            <p:ph idx="1"/>
          </p:nvPr>
        </p:nvSpPr>
        <p:spPr>
          <a:xfrm>
            <a:off x="838200" y="1183942"/>
            <a:ext cx="10515600" cy="2730333"/>
          </a:xfrm>
        </p:spPr>
        <p:txBody>
          <a:bodyPr/>
          <a:lstStyle/>
          <a:p>
            <a:pPr marL="0" indent="0">
              <a:buNone/>
            </a:pPr>
            <a:r>
              <a:rPr lang="en-GB" b="1" dirty="0"/>
              <a:t>Pre-reading:</a:t>
            </a:r>
          </a:p>
          <a:p>
            <a:pPr marL="0" indent="0">
              <a:buNone/>
            </a:pPr>
            <a:r>
              <a:rPr lang="en-GB" dirty="0"/>
              <a:t>Unlike Duncan, Malcolm is suspicious of those around him. When Macduff arrives, Malcolm decides to test his loyalty. He does this by pretending to be a worse tyrant than Macbeth.</a:t>
            </a:r>
          </a:p>
          <a:p>
            <a:pPr marL="0" indent="0">
              <a:buNone/>
            </a:pPr>
            <a:r>
              <a:rPr lang="en-GB" b="1" dirty="0"/>
              <a:t>Work in triplets to discuss Macduff’s possible responses to Malcolm’s insistence that he is immoral. </a:t>
            </a:r>
          </a:p>
        </p:txBody>
      </p:sp>
      <p:graphicFrame>
        <p:nvGraphicFramePr>
          <p:cNvPr id="4" name="Table 3">
            <a:extLst>
              <a:ext uri="{FF2B5EF4-FFF2-40B4-BE49-F238E27FC236}">
                <a16:creationId xmlns:a16="http://schemas.microsoft.com/office/drawing/2014/main" id="{947CBA55-CF08-CBE9-C36A-CF54C2073B02}"/>
              </a:ext>
            </a:extLst>
          </p:cNvPr>
          <p:cNvGraphicFramePr>
            <a:graphicFrameLocks noGrp="1"/>
          </p:cNvGraphicFramePr>
          <p:nvPr>
            <p:extLst>
              <p:ext uri="{D42A27DB-BD31-4B8C-83A1-F6EECF244321}">
                <p14:modId xmlns:p14="http://schemas.microsoft.com/office/powerpoint/2010/main" val="282585506"/>
              </p:ext>
            </p:extLst>
          </p:nvPr>
        </p:nvGraphicFramePr>
        <p:xfrm>
          <a:off x="838199" y="3914275"/>
          <a:ext cx="10515600" cy="274320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1083710265"/>
                    </a:ext>
                  </a:extLst>
                </a:gridCol>
                <a:gridCol w="5257800">
                  <a:extLst>
                    <a:ext uri="{9D8B030D-6E8A-4147-A177-3AD203B41FA5}">
                      <a16:colId xmlns:a16="http://schemas.microsoft.com/office/drawing/2014/main" val="3218019879"/>
                    </a:ext>
                  </a:extLst>
                </a:gridCol>
              </a:tblGrid>
              <a:tr h="370840">
                <a:tc>
                  <a:txBody>
                    <a:bodyPr/>
                    <a:lstStyle/>
                    <a:p>
                      <a:r>
                        <a:rPr lang="en-GB" sz="2400" b="0" dirty="0">
                          <a:solidFill>
                            <a:schemeClr val="tx1"/>
                          </a:solidFill>
                        </a:rPr>
                        <a:t>A. Macduff is distraught as he believes there is no hope for Scotland, even if Macbeth is killed and Malcolm takes the throne.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400" b="0" dirty="0">
                          <a:solidFill>
                            <a:schemeClr val="tx1"/>
                          </a:solidFill>
                        </a:rPr>
                        <a:t>B. Macduff is concerned, but he decides to try to change Malcolm into a more moral and honourable leader.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30793785"/>
                  </a:ext>
                </a:extLst>
              </a:tr>
              <a:tr h="370840">
                <a:tc>
                  <a:txBody>
                    <a:bodyPr/>
                    <a:lstStyle/>
                    <a:p>
                      <a:r>
                        <a:rPr lang="en-GB" sz="2400" dirty="0"/>
                        <a:t>C. Macduff is not concerned and agrees to support Malcolm, despite his immorality. </a:t>
                      </a:r>
                      <a:endParaRPr lang="en-GB" sz="2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400" dirty="0"/>
                        <a:t>D. Macduff is happy that Malcolm is immoral; he will support him in every way, because he is the rightful king. </a:t>
                      </a:r>
                      <a:endParaRPr lang="en-GB" sz="2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92022619"/>
                  </a:ext>
                </a:extLst>
              </a:tr>
            </a:tbl>
          </a:graphicData>
        </a:graphic>
      </p:graphicFrame>
    </p:spTree>
    <p:extLst>
      <p:ext uri="{BB962C8B-B14F-4D97-AF65-F5344CB8AC3E}">
        <p14:creationId xmlns:p14="http://schemas.microsoft.com/office/powerpoint/2010/main" val="827335518"/>
      </p:ext>
    </p:extLst>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0A60D-2EAD-3E9A-C5E8-AFACE4DFB9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039AB5-94AB-CBB5-C96F-C645D55B62A6}"/>
              </a:ext>
            </a:extLst>
          </p:cNvPr>
          <p:cNvSpPr>
            <a:spLocks noGrp="1"/>
          </p:cNvSpPr>
          <p:nvPr>
            <p:ph type="title"/>
          </p:nvPr>
        </p:nvSpPr>
        <p:spPr>
          <a:xfrm>
            <a:off x="838200" y="156579"/>
            <a:ext cx="10515600" cy="1325563"/>
          </a:xfrm>
        </p:spPr>
        <p:txBody>
          <a:bodyPr/>
          <a:lstStyle/>
          <a:p>
            <a:r>
              <a:rPr lang="en-GB" b="1" dirty="0"/>
              <a:t>Reading the Scene</a:t>
            </a:r>
          </a:p>
        </p:txBody>
      </p:sp>
      <p:sp>
        <p:nvSpPr>
          <p:cNvPr id="3" name="Content Placeholder 2">
            <a:extLst>
              <a:ext uri="{FF2B5EF4-FFF2-40B4-BE49-F238E27FC236}">
                <a16:creationId xmlns:a16="http://schemas.microsoft.com/office/drawing/2014/main" id="{7C2A9A22-BAAF-EFC2-2261-BB44F53B193F}"/>
              </a:ext>
            </a:extLst>
          </p:cNvPr>
          <p:cNvSpPr>
            <a:spLocks noGrp="1"/>
          </p:cNvSpPr>
          <p:nvPr>
            <p:ph idx="1"/>
          </p:nvPr>
        </p:nvSpPr>
        <p:spPr>
          <a:xfrm>
            <a:off x="838200" y="1183942"/>
            <a:ext cx="10515600" cy="2730333"/>
          </a:xfrm>
        </p:spPr>
        <p:txBody>
          <a:bodyPr/>
          <a:lstStyle/>
          <a:p>
            <a:pPr marL="0" indent="0">
              <a:buNone/>
            </a:pPr>
            <a:r>
              <a:rPr lang="en-GB" b="1" dirty="0"/>
              <a:t>Pre-reading:</a:t>
            </a:r>
          </a:p>
          <a:p>
            <a:pPr marL="0" indent="0">
              <a:buNone/>
            </a:pPr>
            <a:r>
              <a:rPr lang="en-GB" dirty="0"/>
              <a:t>Unlike Duncan, Malcolm is suspicious of those around him. When Macduff arrives, Malcolm decides to test his loyalty. He does this by pretending to be a worse tyrant than Macbeth.</a:t>
            </a:r>
          </a:p>
          <a:p>
            <a:pPr marL="0" indent="0">
              <a:buNone/>
            </a:pPr>
            <a:r>
              <a:rPr lang="en-GB" b="1" dirty="0"/>
              <a:t>Work in triplets to discuss Macduff’s possible responses to Malcolm’s insistence that he is immoral. </a:t>
            </a:r>
          </a:p>
        </p:txBody>
      </p:sp>
      <p:sp>
        <p:nvSpPr>
          <p:cNvPr id="6" name="TextBox 5">
            <a:extLst>
              <a:ext uri="{FF2B5EF4-FFF2-40B4-BE49-F238E27FC236}">
                <a16:creationId xmlns:a16="http://schemas.microsoft.com/office/drawing/2014/main" id="{A3854A0C-8321-2DB6-0B79-ACF77F01FF17}"/>
              </a:ext>
            </a:extLst>
          </p:cNvPr>
          <p:cNvSpPr txBox="1"/>
          <p:nvPr/>
        </p:nvSpPr>
        <p:spPr>
          <a:xfrm>
            <a:off x="838200" y="4148299"/>
            <a:ext cx="10515600" cy="1384995"/>
          </a:xfrm>
          <a:prstGeom prst="rect">
            <a:avLst/>
          </a:prstGeom>
          <a:noFill/>
        </p:spPr>
        <p:txBody>
          <a:bodyPr wrap="square">
            <a:spAutoFit/>
          </a:bodyPr>
          <a:lstStyle/>
          <a:p>
            <a:r>
              <a:rPr lang="en-GB" sz="2800" dirty="0">
                <a:solidFill>
                  <a:schemeClr val="accent6"/>
                </a:solidFill>
              </a:rPr>
              <a:t>The correct response is A: Macduff is distraught. Malcolm takes this as proof of Macduff’s honour and morality. Malcolm then reveals that he is actually not a tyrant and will do his best to be a good king. </a:t>
            </a:r>
          </a:p>
        </p:txBody>
      </p:sp>
    </p:spTree>
    <p:extLst>
      <p:ext uri="{BB962C8B-B14F-4D97-AF65-F5344CB8AC3E}">
        <p14:creationId xmlns:p14="http://schemas.microsoft.com/office/powerpoint/2010/main" val="2941174340"/>
      </p:ext>
    </p:extLst>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11C5E-02B3-99E1-2A33-E3B2FCC420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93EDA7-BC02-BDE9-1F3B-35677746B71C}"/>
              </a:ext>
            </a:extLst>
          </p:cNvPr>
          <p:cNvSpPr>
            <a:spLocks noGrp="1"/>
          </p:cNvSpPr>
          <p:nvPr>
            <p:ph type="title"/>
          </p:nvPr>
        </p:nvSpPr>
        <p:spPr>
          <a:xfrm>
            <a:off x="161924" y="184150"/>
            <a:ext cx="9324975" cy="720725"/>
          </a:xfrm>
        </p:spPr>
        <p:txBody>
          <a:bodyPr>
            <a:normAutofit/>
          </a:bodyPr>
          <a:lstStyle/>
          <a:p>
            <a:r>
              <a:rPr lang="en-GB" b="1" dirty="0"/>
              <a:t>S-T-R-E-T-C-H: Triplet discussion</a:t>
            </a:r>
          </a:p>
        </p:txBody>
      </p:sp>
      <p:graphicFrame>
        <p:nvGraphicFramePr>
          <p:cNvPr id="7" name="Table 6">
            <a:extLst>
              <a:ext uri="{FF2B5EF4-FFF2-40B4-BE49-F238E27FC236}">
                <a16:creationId xmlns:a16="http://schemas.microsoft.com/office/drawing/2014/main" id="{CD723FD2-28E0-BC91-1AF1-491DA82A3820}"/>
              </a:ext>
            </a:extLst>
          </p:cNvPr>
          <p:cNvGraphicFramePr>
            <a:graphicFrameLocks noGrp="1"/>
          </p:cNvGraphicFramePr>
          <p:nvPr>
            <p:extLst>
              <p:ext uri="{D42A27DB-BD31-4B8C-83A1-F6EECF244321}">
                <p14:modId xmlns:p14="http://schemas.microsoft.com/office/powerpoint/2010/main" val="699413607"/>
              </p:ext>
            </p:extLst>
          </p:nvPr>
        </p:nvGraphicFramePr>
        <p:xfrm>
          <a:off x="260349" y="904876"/>
          <a:ext cx="11598276" cy="5768974"/>
        </p:xfrm>
        <a:graphic>
          <a:graphicData uri="http://schemas.openxmlformats.org/drawingml/2006/table">
            <a:tbl>
              <a:tblPr firstRow="1" bandRow="1">
                <a:tableStyleId>{5C22544A-7EE6-4342-B048-85BDC9FD1C3A}</a:tableStyleId>
              </a:tblPr>
              <a:tblGrid>
                <a:gridCol w="5799138">
                  <a:extLst>
                    <a:ext uri="{9D8B030D-6E8A-4147-A177-3AD203B41FA5}">
                      <a16:colId xmlns:a16="http://schemas.microsoft.com/office/drawing/2014/main" val="1736133276"/>
                    </a:ext>
                  </a:extLst>
                </a:gridCol>
                <a:gridCol w="5799138">
                  <a:extLst>
                    <a:ext uri="{9D8B030D-6E8A-4147-A177-3AD203B41FA5}">
                      <a16:colId xmlns:a16="http://schemas.microsoft.com/office/drawing/2014/main" val="242576912"/>
                    </a:ext>
                  </a:extLst>
                </a:gridCol>
              </a:tblGrid>
              <a:tr h="2884487">
                <a:tc>
                  <a:txBody>
                    <a:bodyPr/>
                    <a:lstStyle/>
                    <a:p>
                      <a:pPr marL="0" indent="0">
                        <a:buNone/>
                      </a:pPr>
                      <a:r>
                        <a:rPr lang="en-GB" sz="2000" b="0" dirty="0">
                          <a:solidFill>
                            <a:schemeClr val="tx1"/>
                          </a:solidFill>
                        </a:rPr>
                        <a:t>At the climax of his speech about his supposed iniquities, Malcolm declares ‘I am as I have spoken’. </a:t>
                      </a:r>
                    </a:p>
                    <a:p>
                      <a:pPr marL="0" indent="0">
                        <a:buNone/>
                      </a:pPr>
                      <a:endParaRPr lang="en-GB" sz="2000" dirty="0">
                        <a:solidFill>
                          <a:schemeClr val="tx1"/>
                        </a:solidFill>
                      </a:endParaRPr>
                    </a:p>
                    <a:p>
                      <a:pPr marL="0" indent="0">
                        <a:buNone/>
                      </a:pPr>
                      <a:r>
                        <a:rPr lang="en-GB" sz="2000" dirty="0">
                          <a:solidFill>
                            <a:schemeClr val="tx1"/>
                          </a:solidFill>
                        </a:rPr>
                        <a:t>Why does Shakespeare present Malcolm as making this false claim?</a:t>
                      </a:r>
                      <a:endParaRPr lang="en-GB" sz="2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A: Respond to the question. </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Shakespeare presents Malcolm as making a false claim because…</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Evidence of this is…</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8333442"/>
                  </a:ext>
                </a:extLst>
              </a:tr>
              <a:tr h="28844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B: Add another idea. </a:t>
                      </a:r>
                      <a:endParaRPr lang="en-GB" sz="2000" b="0" dirty="0">
                        <a:solidFill>
                          <a:schemeClr val="tx1"/>
                        </a:solidFill>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reason why Malcolm might make this false claim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Evidence of this 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b="1" dirty="0">
                          <a:solidFill>
                            <a:schemeClr val="tx1"/>
                          </a:solidFill>
                        </a:rPr>
                        <a:t>Student C: Summarise the discussion. </a:t>
                      </a:r>
                      <a:endParaRPr lang="en-GB" sz="2000" b="0" dirty="0">
                        <a:solidFill>
                          <a:schemeClr val="tx1"/>
                        </a:solidFill>
                      </a:endParaRPr>
                    </a:p>
                    <a:p>
                      <a:pPr marL="342900" indent="-342900">
                        <a:buFontTx/>
                        <a:buChar char="-"/>
                      </a:pPr>
                      <a:r>
                        <a:rPr lang="en-GB" sz="2000" b="0" dirty="0">
                          <a:solidFill>
                            <a:schemeClr val="tx1"/>
                          </a:solidFill>
                        </a:rPr>
                        <a:t>Overall, Shakespeare might present Malcolm as making false claims because…</a:t>
                      </a:r>
                    </a:p>
                    <a:p>
                      <a:pPr marL="342900" indent="-342900">
                        <a:buFontTx/>
                        <a:buChar char="-"/>
                      </a:pPr>
                      <a:r>
                        <a:rPr lang="en-GB" sz="2000" b="0" dirty="0">
                          <a:solidFill>
                            <a:schemeClr val="tx1"/>
                          </a:solidFill>
                        </a:rPr>
                        <a:t>Our evidence 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3497767"/>
                  </a:ext>
                </a:extLst>
              </a:tr>
            </a:tbl>
          </a:graphicData>
        </a:graphic>
      </p:graphicFrame>
    </p:spTree>
    <p:extLst>
      <p:ext uri="{BB962C8B-B14F-4D97-AF65-F5344CB8AC3E}">
        <p14:creationId xmlns:p14="http://schemas.microsoft.com/office/powerpoint/2010/main" val="2181563717"/>
      </p:ext>
    </p:extLst>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52433-0CE2-9F6B-919F-61EF8A3709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D4278E-EF7A-FAA4-3652-69AFDBB19D15}"/>
              </a:ext>
            </a:extLst>
          </p:cNvPr>
          <p:cNvSpPr>
            <a:spLocks noGrp="1"/>
          </p:cNvSpPr>
          <p:nvPr>
            <p:ph type="title"/>
          </p:nvPr>
        </p:nvSpPr>
        <p:spPr>
          <a:xfrm>
            <a:off x="161925" y="184150"/>
            <a:ext cx="5467350" cy="720725"/>
          </a:xfrm>
        </p:spPr>
        <p:txBody>
          <a:bodyPr/>
          <a:lstStyle/>
          <a:p>
            <a:r>
              <a:rPr lang="en-GB" b="1" dirty="0"/>
              <a:t>Triplet discussion</a:t>
            </a:r>
          </a:p>
        </p:txBody>
      </p:sp>
      <p:sp>
        <p:nvSpPr>
          <p:cNvPr id="4" name="TextBox 3">
            <a:extLst>
              <a:ext uri="{FF2B5EF4-FFF2-40B4-BE49-F238E27FC236}">
                <a16:creationId xmlns:a16="http://schemas.microsoft.com/office/drawing/2014/main" id="{63524B97-F50C-E0F4-CA72-ECAC7E63AFD1}"/>
              </a:ext>
            </a:extLst>
          </p:cNvPr>
          <p:cNvSpPr txBox="1"/>
          <p:nvPr/>
        </p:nvSpPr>
        <p:spPr>
          <a:xfrm>
            <a:off x="259556" y="904875"/>
            <a:ext cx="6093118" cy="5386090"/>
          </a:xfrm>
          <a:prstGeom prst="rect">
            <a:avLst/>
          </a:prstGeom>
          <a:noFill/>
        </p:spPr>
        <p:txBody>
          <a:bodyPr wrap="square">
            <a:spAutoFit/>
          </a:bodyPr>
          <a:lstStyle/>
          <a:p>
            <a:r>
              <a:rPr lang="en-GB" sz="2000" b="1" dirty="0"/>
              <a:t>Model answer: </a:t>
            </a:r>
          </a:p>
          <a:p>
            <a:endParaRPr lang="en-GB" sz="2400" b="1" dirty="0"/>
          </a:p>
          <a:p>
            <a:r>
              <a:rPr lang="en-GB" sz="2000" dirty="0"/>
              <a:t>This simple statement is the chilling climax of Malcolm’s test. It is technically a lie, solidifying his false appearance as a sinful reprobate who might be worse even than Macbeth. Yet, in the deeper context of the scene, it becomes a profound assertion of control. Shakespeare presents Malcolm as transforming from a passive refugee into an active, strategic prince who is testing Macduff’s loyalty. Shakespeare shows that Malcolm proves he can wield the tools of deception not for selfish gain, like Macbeth, but as a medicine to diagnose loyalty to secure a virtuous future. Malcolm’s cunning strategy highlights the difference between him and the overly-trusting Duncan; it also establishes him as the legitimate counter-force to Macbeth.</a:t>
            </a:r>
          </a:p>
        </p:txBody>
      </p:sp>
      <p:sp>
        <p:nvSpPr>
          <p:cNvPr id="5" name="Rectangle 4">
            <a:extLst>
              <a:ext uri="{FF2B5EF4-FFF2-40B4-BE49-F238E27FC236}">
                <a16:creationId xmlns:a16="http://schemas.microsoft.com/office/drawing/2014/main" id="{0229C2EB-889D-67B8-A25E-97607022A46A}"/>
              </a:ext>
            </a:extLst>
          </p:cNvPr>
          <p:cNvSpPr/>
          <p:nvPr/>
        </p:nvSpPr>
        <p:spPr>
          <a:xfrm>
            <a:off x="6515100" y="304800"/>
            <a:ext cx="5467350" cy="63690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dirty="0"/>
              <a:t>Summarise the model answer in 3 bullet points:</a:t>
            </a:r>
          </a:p>
          <a:p>
            <a:endParaRPr lang="en-GB" dirty="0"/>
          </a:p>
          <a:p>
            <a:endParaRPr lang="en-GB" dirty="0"/>
          </a:p>
          <a:p>
            <a:r>
              <a:rPr lang="en-GB" dirty="0"/>
              <a:t>-</a:t>
            </a:r>
          </a:p>
          <a:p>
            <a:endParaRPr lang="en-GB" dirty="0"/>
          </a:p>
          <a:p>
            <a:endParaRPr lang="en-GB" dirty="0"/>
          </a:p>
          <a:p>
            <a:r>
              <a:rPr lang="en-GB" dirty="0"/>
              <a:t>-</a:t>
            </a:r>
          </a:p>
          <a:p>
            <a:endParaRPr lang="en-GB" dirty="0"/>
          </a:p>
          <a:p>
            <a:endParaRPr lang="en-GB" dirty="0"/>
          </a:p>
          <a:p>
            <a:r>
              <a:rPr lang="en-GB" dirty="0"/>
              <a:t>-</a:t>
            </a:r>
          </a:p>
          <a:p>
            <a:endParaRPr lang="en-GB" dirty="0"/>
          </a:p>
          <a:p>
            <a:endParaRPr lang="en-GB" dirty="0"/>
          </a:p>
          <a:p>
            <a:r>
              <a:rPr lang="en-GB" dirty="0"/>
              <a:t>New vocabulary:</a:t>
            </a:r>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25572367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0491D-DC8A-390B-E9B0-A0B56B34EB33}"/>
              </a:ext>
            </a:extLst>
          </p:cNvPr>
          <p:cNvSpPr>
            <a:spLocks noGrp="1"/>
          </p:cNvSpPr>
          <p:nvPr>
            <p:ph type="title"/>
          </p:nvPr>
        </p:nvSpPr>
        <p:spPr/>
        <p:txBody>
          <a:bodyPr/>
          <a:lstStyle/>
          <a:p>
            <a:r>
              <a:rPr lang="en-GB" b="1" dirty="0"/>
              <a:t>Reading the Scene</a:t>
            </a:r>
          </a:p>
        </p:txBody>
      </p:sp>
      <p:sp>
        <p:nvSpPr>
          <p:cNvPr id="3" name="Content Placeholder 2">
            <a:extLst>
              <a:ext uri="{FF2B5EF4-FFF2-40B4-BE49-F238E27FC236}">
                <a16:creationId xmlns:a16="http://schemas.microsoft.com/office/drawing/2014/main" id="{BFC8A293-7F0E-E7B9-3D79-9350573E968D}"/>
              </a:ext>
            </a:extLst>
          </p:cNvPr>
          <p:cNvSpPr>
            <a:spLocks noGrp="1"/>
          </p:cNvSpPr>
          <p:nvPr>
            <p:ph idx="1"/>
          </p:nvPr>
        </p:nvSpPr>
        <p:spPr>
          <a:xfrm>
            <a:off x="838200" y="1514475"/>
            <a:ext cx="10515600" cy="5086350"/>
          </a:xfrm>
        </p:spPr>
        <p:txBody>
          <a:bodyPr>
            <a:normAutofit/>
          </a:bodyPr>
          <a:lstStyle/>
          <a:p>
            <a:pPr marL="0" indent="0">
              <a:buNone/>
            </a:pPr>
            <a:r>
              <a:rPr lang="en-GB" sz="2400" dirty="0"/>
              <a:t>Shakespeare emphasises the speed of this scene by splitting many lines between characters. Consequently, it should be read with pace and energy. </a:t>
            </a:r>
          </a:p>
          <a:p>
            <a:pPr>
              <a:buFontTx/>
              <a:buChar char="-"/>
            </a:pPr>
            <a:r>
              <a:rPr lang="en-GB" sz="2400" dirty="0"/>
              <a:t>Even as one person is finishing their line, the next person should start to speak to eliminate gaps in the dialogue.</a:t>
            </a:r>
          </a:p>
          <a:p>
            <a:pPr>
              <a:buFontTx/>
              <a:buChar char="-"/>
            </a:pPr>
            <a:r>
              <a:rPr lang="en-GB" sz="2400" dirty="0"/>
              <a:t>Read the extract once, then rehearse particular sections if necessary. </a:t>
            </a:r>
          </a:p>
          <a:p>
            <a:pPr>
              <a:buFontTx/>
              <a:buChar char="-"/>
            </a:pPr>
            <a:r>
              <a:rPr lang="en-GB" sz="2400" dirty="0"/>
              <a:t>Read the extract again. </a:t>
            </a:r>
          </a:p>
          <a:p>
            <a:pPr lvl="1">
              <a:buFontTx/>
              <a:buChar char="-"/>
            </a:pPr>
            <a:r>
              <a:rPr lang="en-GB" b="1" dirty="0"/>
              <a:t>Write down three words which summarise their impressions of each character.</a:t>
            </a:r>
          </a:p>
        </p:txBody>
      </p:sp>
    </p:spTree>
    <p:extLst>
      <p:ext uri="{BB962C8B-B14F-4D97-AF65-F5344CB8AC3E}">
        <p14:creationId xmlns:p14="http://schemas.microsoft.com/office/powerpoint/2010/main" val="3137213565"/>
      </p:ext>
    </p:extLst>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4E651-EA81-8BBB-E3A0-2F5CB93E82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437E95-2026-1226-DC33-3B07EE0A1EF0}"/>
              </a:ext>
            </a:extLst>
          </p:cNvPr>
          <p:cNvSpPr>
            <a:spLocks noGrp="1"/>
          </p:cNvSpPr>
          <p:nvPr>
            <p:ph type="title"/>
          </p:nvPr>
        </p:nvSpPr>
        <p:spPr>
          <a:xfrm>
            <a:off x="161924" y="184150"/>
            <a:ext cx="9324975" cy="720725"/>
          </a:xfrm>
        </p:spPr>
        <p:txBody>
          <a:bodyPr>
            <a:normAutofit/>
          </a:bodyPr>
          <a:lstStyle/>
          <a:p>
            <a:r>
              <a:rPr lang="en-GB" b="1" dirty="0"/>
              <a:t>Consolidation: Triplet discussion</a:t>
            </a:r>
          </a:p>
        </p:txBody>
      </p:sp>
      <p:graphicFrame>
        <p:nvGraphicFramePr>
          <p:cNvPr id="7" name="Table 6">
            <a:extLst>
              <a:ext uri="{FF2B5EF4-FFF2-40B4-BE49-F238E27FC236}">
                <a16:creationId xmlns:a16="http://schemas.microsoft.com/office/drawing/2014/main" id="{CF46DE4D-88C5-E347-AF04-C94968A9CC69}"/>
              </a:ext>
            </a:extLst>
          </p:cNvPr>
          <p:cNvGraphicFramePr>
            <a:graphicFrameLocks noGrp="1"/>
          </p:cNvGraphicFramePr>
          <p:nvPr>
            <p:extLst>
              <p:ext uri="{D42A27DB-BD31-4B8C-83A1-F6EECF244321}">
                <p14:modId xmlns:p14="http://schemas.microsoft.com/office/powerpoint/2010/main" val="296978416"/>
              </p:ext>
            </p:extLst>
          </p:nvPr>
        </p:nvGraphicFramePr>
        <p:xfrm>
          <a:off x="260349" y="904876"/>
          <a:ext cx="11598276" cy="5768974"/>
        </p:xfrm>
        <a:graphic>
          <a:graphicData uri="http://schemas.openxmlformats.org/drawingml/2006/table">
            <a:tbl>
              <a:tblPr firstRow="1" bandRow="1">
                <a:tableStyleId>{5C22544A-7EE6-4342-B048-85BDC9FD1C3A}</a:tableStyleId>
              </a:tblPr>
              <a:tblGrid>
                <a:gridCol w="5799138">
                  <a:extLst>
                    <a:ext uri="{9D8B030D-6E8A-4147-A177-3AD203B41FA5}">
                      <a16:colId xmlns:a16="http://schemas.microsoft.com/office/drawing/2014/main" val="1736133276"/>
                    </a:ext>
                  </a:extLst>
                </a:gridCol>
                <a:gridCol w="5799138">
                  <a:extLst>
                    <a:ext uri="{9D8B030D-6E8A-4147-A177-3AD203B41FA5}">
                      <a16:colId xmlns:a16="http://schemas.microsoft.com/office/drawing/2014/main" val="242576912"/>
                    </a:ext>
                  </a:extLst>
                </a:gridCol>
              </a:tblGrid>
              <a:tr h="2884487">
                <a:tc>
                  <a:txBody>
                    <a:bodyPr/>
                    <a:lstStyle/>
                    <a:p>
                      <a:pPr marL="0" indent="0">
                        <a:buNone/>
                      </a:pPr>
                      <a:r>
                        <a:rPr lang="en-GB" sz="2000" b="0" dirty="0">
                          <a:solidFill>
                            <a:schemeClr val="tx1"/>
                          </a:solidFill>
                        </a:rPr>
                        <a:t>Within this scene, Shakespeare presents Macduff and Malcolm lamenting Scotland’s suffering under Macbeth’s tyrannical rule. </a:t>
                      </a:r>
                    </a:p>
                    <a:p>
                      <a:pPr marL="0" indent="0">
                        <a:buNone/>
                      </a:pPr>
                      <a:endParaRPr lang="en-GB" sz="2000" dirty="0">
                        <a:solidFill>
                          <a:schemeClr val="tx1"/>
                        </a:solidFill>
                      </a:endParaRPr>
                    </a:p>
                    <a:p>
                      <a:pPr marL="0" indent="0">
                        <a:buNone/>
                      </a:pPr>
                      <a:r>
                        <a:rPr lang="en-GB" sz="2000" dirty="0">
                          <a:solidFill>
                            <a:schemeClr val="tx1"/>
                          </a:solidFill>
                        </a:rPr>
                        <a:t>‘Shakespeare presents Macbeth and Macduff as character foils.’ How far do you agree? </a:t>
                      </a:r>
                      <a:endParaRPr lang="en-GB" sz="2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A: Respond to the question. </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Shakespeare presents Macbeth and Macduff as character foils by… and…</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way in which these characters are foils of one another is…</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8333442"/>
                  </a:ext>
                </a:extLst>
              </a:tr>
              <a:tr h="28844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B: Provide evidence to support Student A’s response</a:t>
                      </a:r>
                      <a:r>
                        <a:rPr lang="en-GB" sz="2000" b="0" dirty="0">
                          <a:solidFill>
                            <a:schemeClr val="tx1"/>
                          </a:solidFill>
                        </a:rPr>
                        <a:t>.</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Evidence of this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example of this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 further quotation to support this idea 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b="1" dirty="0">
                          <a:solidFill>
                            <a:schemeClr val="tx1"/>
                          </a:solidFill>
                        </a:rPr>
                        <a:t>Student C: Summarise the discussion. </a:t>
                      </a:r>
                      <a:endParaRPr lang="en-GB" sz="2000" b="0" dirty="0">
                        <a:solidFill>
                          <a:schemeClr val="tx1"/>
                        </a:solidFill>
                      </a:endParaRPr>
                    </a:p>
                    <a:p>
                      <a:pPr marL="342900" indent="-342900">
                        <a:buFontTx/>
                        <a:buChar char="-"/>
                      </a:pPr>
                      <a:r>
                        <a:rPr lang="en-GB" sz="2000" b="0" dirty="0">
                          <a:solidFill>
                            <a:schemeClr val="tx1"/>
                          </a:solidFill>
                        </a:rPr>
                        <a:t>Overall, Shakespeare presents Macbeth and Macduff as character foils by…</a:t>
                      </a:r>
                    </a:p>
                    <a:p>
                      <a:pPr marL="342900" indent="-342900">
                        <a:buFontTx/>
                        <a:buChar char="-"/>
                      </a:pPr>
                      <a:r>
                        <a:rPr lang="en-GB" sz="2000" b="0" dirty="0">
                          <a:solidFill>
                            <a:schemeClr val="tx1"/>
                          </a:solidFill>
                        </a:rPr>
                        <a:t>Our evidence 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3497767"/>
                  </a:ext>
                </a:extLst>
              </a:tr>
            </a:tbl>
          </a:graphicData>
        </a:graphic>
      </p:graphicFrame>
    </p:spTree>
    <p:extLst>
      <p:ext uri="{BB962C8B-B14F-4D97-AF65-F5344CB8AC3E}">
        <p14:creationId xmlns:p14="http://schemas.microsoft.com/office/powerpoint/2010/main" val="250893240"/>
      </p:ext>
    </p:extLst>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012D97-AF73-5B90-D0AD-75483738AA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D9F4B5-FEC8-A0A2-3300-6EA9F00F931B}"/>
              </a:ext>
            </a:extLst>
          </p:cNvPr>
          <p:cNvSpPr>
            <a:spLocks noGrp="1"/>
          </p:cNvSpPr>
          <p:nvPr>
            <p:ph type="title"/>
          </p:nvPr>
        </p:nvSpPr>
        <p:spPr>
          <a:xfrm>
            <a:off x="161925" y="184150"/>
            <a:ext cx="5467350" cy="720725"/>
          </a:xfrm>
        </p:spPr>
        <p:txBody>
          <a:bodyPr/>
          <a:lstStyle/>
          <a:p>
            <a:r>
              <a:rPr lang="en-GB" b="1" dirty="0"/>
              <a:t>Triplet discussion</a:t>
            </a:r>
          </a:p>
        </p:txBody>
      </p:sp>
      <p:sp>
        <p:nvSpPr>
          <p:cNvPr id="4" name="TextBox 3">
            <a:extLst>
              <a:ext uri="{FF2B5EF4-FFF2-40B4-BE49-F238E27FC236}">
                <a16:creationId xmlns:a16="http://schemas.microsoft.com/office/drawing/2014/main" id="{981CFCB5-C970-6647-EFCE-2DD9129D4069}"/>
              </a:ext>
            </a:extLst>
          </p:cNvPr>
          <p:cNvSpPr txBox="1"/>
          <p:nvPr/>
        </p:nvSpPr>
        <p:spPr>
          <a:xfrm>
            <a:off x="259556" y="904875"/>
            <a:ext cx="6093118" cy="4708981"/>
          </a:xfrm>
          <a:prstGeom prst="rect">
            <a:avLst/>
          </a:prstGeom>
          <a:noFill/>
        </p:spPr>
        <p:txBody>
          <a:bodyPr wrap="square">
            <a:spAutoFit/>
          </a:bodyPr>
          <a:lstStyle/>
          <a:p>
            <a:r>
              <a:rPr lang="en-GB" sz="2000" b="1" dirty="0"/>
              <a:t>Model answer: </a:t>
            </a:r>
            <a:endParaRPr lang="en-GB" sz="2400" b="1" dirty="0"/>
          </a:p>
          <a:p>
            <a:r>
              <a:rPr lang="en-GB" sz="2000" dirty="0"/>
              <a:t>Whilst both Macbeth and Macduff are described as valiant heroes in Act One Scene Two, after this point Shakespeare presents them as character foils. Whilst Macbeth betrays Duncan, Macduff maintains his loyalty, articulating the absolute ‘horror’ of the act of regicide. Then when Macbeth ascends onto the throne of Scotland he becomes a tyrannical, ruthless ruler, whereas Macduff retains his compassion, which is demonstrated through his grief at the suffering of his ‘poor country’. His sense of responsibility to the people of Scotland is so great that he has put public responsibility above private concerns – a decision which ultimately leads him to cut Macbeth down at the denouement.</a:t>
            </a:r>
          </a:p>
        </p:txBody>
      </p:sp>
      <p:sp>
        <p:nvSpPr>
          <p:cNvPr id="5" name="Rectangle 4">
            <a:extLst>
              <a:ext uri="{FF2B5EF4-FFF2-40B4-BE49-F238E27FC236}">
                <a16:creationId xmlns:a16="http://schemas.microsoft.com/office/drawing/2014/main" id="{F3006C0A-7492-07BD-BAC0-83381359C641}"/>
              </a:ext>
            </a:extLst>
          </p:cNvPr>
          <p:cNvSpPr/>
          <p:nvPr/>
        </p:nvSpPr>
        <p:spPr>
          <a:xfrm>
            <a:off x="6515100" y="304800"/>
            <a:ext cx="5467350" cy="63690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dirty="0"/>
              <a:t>Summarise the model answer in three bullet points:</a:t>
            </a:r>
          </a:p>
          <a:p>
            <a:endParaRPr lang="en-GB" dirty="0"/>
          </a:p>
          <a:p>
            <a:endParaRPr lang="en-GB" dirty="0"/>
          </a:p>
          <a:p>
            <a:r>
              <a:rPr lang="en-GB" dirty="0"/>
              <a:t>1.</a:t>
            </a:r>
          </a:p>
          <a:p>
            <a:endParaRPr lang="en-GB" dirty="0"/>
          </a:p>
          <a:p>
            <a:endParaRPr lang="en-GB" dirty="0"/>
          </a:p>
          <a:p>
            <a:r>
              <a:rPr lang="en-GB" dirty="0"/>
              <a:t>2.</a:t>
            </a:r>
          </a:p>
          <a:p>
            <a:endParaRPr lang="en-GB" dirty="0"/>
          </a:p>
          <a:p>
            <a:endParaRPr lang="en-GB" dirty="0"/>
          </a:p>
          <a:p>
            <a:r>
              <a:rPr lang="en-GB" dirty="0"/>
              <a:t>3.</a:t>
            </a:r>
          </a:p>
          <a:p>
            <a:endParaRPr lang="en-GB" dirty="0"/>
          </a:p>
          <a:p>
            <a:endParaRPr lang="en-GB" dirty="0"/>
          </a:p>
          <a:p>
            <a:r>
              <a:rPr lang="en-GB" dirty="0"/>
              <a:t>New vocabulary:</a:t>
            </a:r>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2164431567"/>
      </p:ext>
    </p:extLst>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D2F28-F7E7-7608-E102-74FAA8787531}"/>
              </a:ext>
            </a:extLst>
          </p:cNvPr>
          <p:cNvSpPr>
            <a:spLocks noGrp="1"/>
          </p:cNvSpPr>
          <p:nvPr>
            <p:ph type="title"/>
          </p:nvPr>
        </p:nvSpPr>
        <p:spPr/>
        <p:txBody>
          <a:bodyPr/>
          <a:lstStyle/>
          <a:p>
            <a:r>
              <a:rPr lang="en-GB" dirty="0"/>
              <a:t>Act 4 Scene 3 (lines 139 to 160)</a:t>
            </a:r>
          </a:p>
        </p:txBody>
      </p:sp>
      <p:sp>
        <p:nvSpPr>
          <p:cNvPr id="3" name="Content Placeholder 2">
            <a:extLst>
              <a:ext uri="{FF2B5EF4-FFF2-40B4-BE49-F238E27FC236}">
                <a16:creationId xmlns:a16="http://schemas.microsoft.com/office/drawing/2014/main" id="{E73765E4-9619-A759-75C5-CE2F97685F87}"/>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478780130"/>
      </p:ext>
    </p:extLst>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AC4F65-63F8-D28C-C2E4-D6B9D5D109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29FA3B-C509-5AAA-03E0-6B8344A9FE77}"/>
              </a:ext>
            </a:extLst>
          </p:cNvPr>
          <p:cNvSpPr>
            <a:spLocks noGrp="1"/>
          </p:cNvSpPr>
          <p:nvPr>
            <p:ph type="title"/>
          </p:nvPr>
        </p:nvSpPr>
        <p:spPr>
          <a:xfrm>
            <a:off x="838200" y="365125"/>
            <a:ext cx="10515600" cy="911225"/>
          </a:xfrm>
        </p:spPr>
        <p:txBody>
          <a:bodyPr/>
          <a:lstStyle/>
          <a:p>
            <a:r>
              <a:rPr lang="en-GB" b="1" dirty="0"/>
              <a:t>New vocabulary: semantic field</a:t>
            </a:r>
          </a:p>
        </p:txBody>
      </p:sp>
      <p:graphicFrame>
        <p:nvGraphicFramePr>
          <p:cNvPr id="8" name="Table 7">
            <a:extLst>
              <a:ext uri="{FF2B5EF4-FFF2-40B4-BE49-F238E27FC236}">
                <a16:creationId xmlns:a16="http://schemas.microsoft.com/office/drawing/2014/main" id="{53E949E4-04F0-3B28-D6EB-396FEE18299C}"/>
              </a:ext>
            </a:extLst>
          </p:cNvPr>
          <p:cNvGraphicFramePr>
            <a:graphicFrameLocks noGrp="1"/>
          </p:cNvGraphicFramePr>
          <p:nvPr>
            <p:extLst>
              <p:ext uri="{D42A27DB-BD31-4B8C-83A1-F6EECF244321}">
                <p14:modId xmlns:p14="http://schemas.microsoft.com/office/powerpoint/2010/main" val="1697805681"/>
              </p:ext>
            </p:extLst>
          </p:nvPr>
        </p:nvGraphicFramePr>
        <p:xfrm>
          <a:off x="818147" y="1276350"/>
          <a:ext cx="10535652" cy="4877218"/>
        </p:xfrm>
        <a:graphic>
          <a:graphicData uri="http://schemas.openxmlformats.org/drawingml/2006/table">
            <a:tbl>
              <a:tblPr firstRow="1" bandRow="1">
                <a:tableStyleId>{5C22544A-7EE6-4342-B048-85BDC9FD1C3A}</a:tableStyleId>
              </a:tblPr>
              <a:tblGrid>
                <a:gridCol w="5277852">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268955">
                <a:tc>
                  <a:txBody>
                    <a:bodyPr/>
                    <a:lstStyle/>
                    <a:p>
                      <a:r>
                        <a:rPr lang="en-GB" b="1" dirty="0">
                          <a:solidFill>
                            <a:schemeClr val="tx1"/>
                          </a:solidFill>
                        </a:rPr>
                        <a:t>Definition: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Characteristics: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tx1"/>
                          </a:solidFill>
                        </a:rPr>
                        <a:t>Examples:</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True or false?</a:t>
                      </a:r>
                    </a:p>
                    <a:p>
                      <a:endParaRPr lang="en-GB" b="1" dirty="0">
                        <a:solidFill>
                          <a:schemeClr val="tx1"/>
                        </a:solidFill>
                      </a:endParaRPr>
                    </a:p>
                    <a:p>
                      <a:pPr marL="342900" indent="-342900">
                        <a:buAutoNum type="arabicPeriod"/>
                      </a:pPr>
                      <a:r>
                        <a:rPr lang="en-GB" dirty="0"/>
                        <a:t>A semantic field must be made up entirely of adjectives. </a:t>
                      </a:r>
                    </a:p>
                    <a:p>
                      <a:pPr marL="342900" indent="-342900">
                        <a:buAutoNum type="arabicPeriod"/>
                      </a:pPr>
                      <a:endParaRPr lang="en-GB" dirty="0"/>
                    </a:p>
                    <a:p>
                      <a:pPr marL="342900" indent="-342900">
                        <a:buAutoNum type="arabicPeriod"/>
                      </a:pPr>
                      <a:r>
                        <a:rPr lang="en-GB" dirty="0"/>
                        <a:t>Writers use a semantic field to drag the reader in. </a:t>
                      </a:r>
                      <a:endParaRPr lang="en-GB"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746244381"/>
      </p:ext>
    </p:extLst>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82B49-604A-A934-5E57-072ACBCBD7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DCCFE3-A057-1A5B-3B01-698460A9D9A2}"/>
              </a:ext>
            </a:extLst>
          </p:cNvPr>
          <p:cNvSpPr>
            <a:spLocks noGrp="1"/>
          </p:cNvSpPr>
          <p:nvPr>
            <p:ph type="title"/>
          </p:nvPr>
        </p:nvSpPr>
        <p:spPr>
          <a:xfrm>
            <a:off x="838200" y="365125"/>
            <a:ext cx="10515600" cy="911225"/>
          </a:xfrm>
        </p:spPr>
        <p:txBody>
          <a:bodyPr/>
          <a:lstStyle/>
          <a:p>
            <a:r>
              <a:rPr lang="en-GB" b="1" dirty="0"/>
              <a:t>New vocabulary: semantic field</a:t>
            </a:r>
          </a:p>
        </p:txBody>
      </p:sp>
      <p:graphicFrame>
        <p:nvGraphicFramePr>
          <p:cNvPr id="8" name="Table 7">
            <a:extLst>
              <a:ext uri="{FF2B5EF4-FFF2-40B4-BE49-F238E27FC236}">
                <a16:creationId xmlns:a16="http://schemas.microsoft.com/office/drawing/2014/main" id="{35426A99-9D4A-6F93-F40A-DA1CB5862A04}"/>
              </a:ext>
            </a:extLst>
          </p:cNvPr>
          <p:cNvGraphicFramePr>
            <a:graphicFrameLocks noGrp="1"/>
          </p:cNvGraphicFramePr>
          <p:nvPr>
            <p:extLst>
              <p:ext uri="{D42A27DB-BD31-4B8C-83A1-F6EECF244321}">
                <p14:modId xmlns:p14="http://schemas.microsoft.com/office/powerpoint/2010/main" val="578161783"/>
              </p:ext>
            </p:extLst>
          </p:nvPr>
        </p:nvGraphicFramePr>
        <p:xfrm>
          <a:off x="818147" y="1276350"/>
          <a:ext cx="10535652" cy="4877218"/>
        </p:xfrm>
        <a:graphic>
          <a:graphicData uri="http://schemas.openxmlformats.org/drawingml/2006/table">
            <a:tbl>
              <a:tblPr firstRow="1" bandRow="1">
                <a:tableStyleId>{5C22544A-7EE6-4342-B048-85BDC9FD1C3A}</a:tableStyleId>
              </a:tblPr>
              <a:tblGrid>
                <a:gridCol w="5277852">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268955">
                <a:tc>
                  <a:txBody>
                    <a:bodyPr/>
                    <a:lstStyle/>
                    <a:p>
                      <a:r>
                        <a:rPr lang="en-GB" b="1" dirty="0">
                          <a:solidFill>
                            <a:schemeClr val="accent6"/>
                          </a:solidFill>
                        </a:rPr>
                        <a:t>Definition: </a:t>
                      </a:r>
                    </a:p>
                    <a:p>
                      <a:endParaRPr lang="en-GB" b="1" dirty="0">
                        <a:solidFill>
                          <a:schemeClr val="accent6"/>
                        </a:solidFill>
                      </a:endParaRPr>
                    </a:p>
                    <a:p>
                      <a:r>
                        <a:rPr lang="en-GB" b="0" dirty="0">
                          <a:solidFill>
                            <a:schemeClr val="accent6"/>
                          </a:solidFill>
                        </a:rPr>
                        <a:t>A toolkit of related words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Characteristics:</a:t>
                      </a:r>
                    </a:p>
                    <a:p>
                      <a:endParaRPr lang="en-GB" b="1" dirty="0">
                        <a:solidFill>
                          <a:schemeClr val="accent6"/>
                        </a:solidFill>
                      </a:endParaRPr>
                    </a:p>
                    <a:p>
                      <a:pPr marL="285750" indent="-285750">
                        <a:buFontTx/>
                        <a:buChar char="-"/>
                      </a:pPr>
                      <a:r>
                        <a:rPr lang="en-GB" b="0" dirty="0">
                          <a:solidFill>
                            <a:schemeClr val="accent6"/>
                          </a:solidFill>
                        </a:rPr>
                        <a:t>Words have similar connotations. </a:t>
                      </a:r>
                    </a:p>
                    <a:p>
                      <a:pPr marL="285750" indent="-285750">
                        <a:buFontTx/>
                        <a:buChar char="-"/>
                      </a:pPr>
                      <a:r>
                        <a:rPr lang="en-GB" b="0" dirty="0">
                          <a:solidFill>
                            <a:schemeClr val="accent6"/>
                          </a:solidFill>
                        </a:rPr>
                        <a:t>The words can be from different word classes (e.g. nouns, verbs, adjectives etc.). </a:t>
                      </a:r>
                    </a:p>
                    <a:p>
                      <a:pPr marL="285750" indent="-285750">
                        <a:buFontTx/>
                        <a:buChar char="-"/>
                      </a:pPr>
                      <a:r>
                        <a:rPr lang="en-GB" b="0" dirty="0">
                          <a:solidFill>
                            <a:schemeClr val="accent6"/>
                          </a:solidFill>
                        </a:rPr>
                        <a:t>The words convey a particular image or meaning.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accent6"/>
                          </a:solidFill>
                        </a:rPr>
                        <a:t>Examples:</a:t>
                      </a:r>
                    </a:p>
                    <a:p>
                      <a:endParaRPr lang="en-GB" dirty="0">
                        <a:solidFill>
                          <a:schemeClr val="accent6"/>
                        </a:solidFill>
                      </a:endParaRPr>
                    </a:p>
                    <a:p>
                      <a:r>
                        <a:rPr lang="en-GB" i="1" dirty="0">
                          <a:solidFill>
                            <a:schemeClr val="accent6"/>
                          </a:solidFill>
                        </a:rPr>
                        <a:t>A Christmas Carol </a:t>
                      </a:r>
                      <a:r>
                        <a:rPr lang="en-GB" dirty="0">
                          <a:solidFill>
                            <a:schemeClr val="accent6"/>
                          </a:solidFill>
                        </a:rPr>
                        <a:t>(1843): Dickens uses a semantic field of cold to convey Scrooge’s misanthropy in Stave One. </a:t>
                      </a:r>
                    </a:p>
                    <a:p>
                      <a:endParaRPr lang="en-GB" dirty="0">
                        <a:solidFill>
                          <a:schemeClr val="accent6"/>
                        </a:solidFill>
                      </a:endParaRPr>
                    </a:p>
                    <a:p>
                      <a:r>
                        <a:rPr lang="en-GB" i="1" dirty="0">
                          <a:solidFill>
                            <a:schemeClr val="accent6"/>
                          </a:solidFill>
                        </a:rPr>
                        <a:t>An Inspector Calls</a:t>
                      </a:r>
                      <a:r>
                        <a:rPr lang="en-GB" dirty="0">
                          <a:solidFill>
                            <a:schemeClr val="accent6"/>
                          </a:solidFill>
                        </a:rPr>
                        <a:t> (1946): Priestley uses a semantic field of affluence in the opening stage directions, describing the Birlings’ house.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True or false?</a:t>
                      </a:r>
                    </a:p>
                    <a:p>
                      <a:endParaRPr lang="en-GB" b="1" dirty="0">
                        <a:solidFill>
                          <a:schemeClr val="accent6"/>
                        </a:solidFill>
                      </a:endParaRPr>
                    </a:p>
                    <a:p>
                      <a:pPr marL="342900" indent="-342900">
                        <a:buAutoNum type="arabicPeriod"/>
                      </a:pPr>
                      <a:r>
                        <a:rPr lang="en-GB" dirty="0">
                          <a:solidFill>
                            <a:schemeClr val="accent6"/>
                          </a:solidFill>
                        </a:rPr>
                        <a:t>A semantic field must be made up entirely of adjectives. – </a:t>
                      </a:r>
                      <a:r>
                        <a:rPr lang="en-GB" dirty="0">
                          <a:solidFill>
                            <a:srgbClr val="FF0000"/>
                          </a:solidFill>
                        </a:rPr>
                        <a:t>False</a:t>
                      </a:r>
                      <a:r>
                        <a:rPr lang="en-GB" dirty="0">
                          <a:solidFill>
                            <a:schemeClr val="accent6"/>
                          </a:solidFill>
                        </a:rPr>
                        <a:t> </a:t>
                      </a:r>
                    </a:p>
                    <a:p>
                      <a:pPr marL="342900" indent="-342900">
                        <a:buAutoNum type="arabicPeriod"/>
                      </a:pPr>
                      <a:endParaRPr lang="en-GB" dirty="0">
                        <a:solidFill>
                          <a:schemeClr val="accent6"/>
                        </a:solidFill>
                      </a:endParaRPr>
                    </a:p>
                    <a:p>
                      <a:pPr marL="342900" indent="-342900">
                        <a:buAutoNum type="arabicPeriod"/>
                      </a:pPr>
                      <a:r>
                        <a:rPr lang="en-GB" dirty="0">
                          <a:solidFill>
                            <a:schemeClr val="accent6"/>
                          </a:solidFill>
                        </a:rPr>
                        <a:t>Writers use a semantic field to drag the reader in. – </a:t>
                      </a:r>
                      <a:r>
                        <a:rPr lang="en-GB" dirty="0">
                          <a:solidFill>
                            <a:srgbClr val="FF0000"/>
                          </a:solidFill>
                        </a:rPr>
                        <a:t>False. Semantic fields have precise effects, as explored in the next task. </a:t>
                      </a:r>
                      <a:endParaRPr lang="en-GB" b="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2373904367"/>
      </p:ext>
    </p:extLst>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56040-34EE-AD90-FDD0-0485A580C58B}"/>
              </a:ext>
            </a:extLst>
          </p:cNvPr>
          <p:cNvSpPr>
            <a:spLocks noGrp="1"/>
          </p:cNvSpPr>
          <p:nvPr>
            <p:ph type="title"/>
          </p:nvPr>
        </p:nvSpPr>
        <p:spPr>
          <a:xfrm>
            <a:off x="838200" y="41276"/>
            <a:ext cx="10515600" cy="564650"/>
          </a:xfrm>
        </p:spPr>
        <p:txBody>
          <a:bodyPr>
            <a:normAutofit fontScale="90000"/>
          </a:bodyPr>
          <a:lstStyle/>
          <a:p>
            <a:r>
              <a:rPr lang="en-GB" b="1" dirty="0"/>
              <a:t>S-T-R-E-T-C-H: Exploring semantic fields</a:t>
            </a:r>
          </a:p>
        </p:txBody>
      </p:sp>
      <p:sp>
        <p:nvSpPr>
          <p:cNvPr id="3" name="Content Placeholder 2">
            <a:extLst>
              <a:ext uri="{FF2B5EF4-FFF2-40B4-BE49-F238E27FC236}">
                <a16:creationId xmlns:a16="http://schemas.microsoft.com/office/drawing/2014/main" id="{5C0F8930-5829-8544-5CE6-DCEB998B13F1}"/>
              </a:ext>
            </a:extLst>
          </p:cNvPr>
          <p:cNvSpPr>
            <a:spLocks noGrp="1"/>
          </p:cNvSpPr>
          <p:nvPr>
            <p:ph idx="1"/>
          </p:nvPr>
        </p:nvSpPr>
        <p:spPr>
          <a:xfrm>
            <a:off x="838200" y="642488"/>
            <a:ext cx="10515600" cy="319538"/>
          </a:xfrm>
        </p:spPr>
        <p:txBody>
          <a:bodyPr>
            <a:normAutofit lnSpcReduction="10000"/>
          </a:bodyPr>
          <a:lstStyle/>
          <a:p>
            <a:pPr marL="0" indent="0">
              <a:buNone/>
            </a:pPr>
            <a:r>
              <a:rPr lang="en-GB" sz="1800" b="1" dirty="0"/>
              <a:t>Highlight the semantic fields in these extracts. </a:t>
            </a:r>
          </a:p>
        </p:txBody>
      </p:sp>
      <p:graphicFrame>
        <p:nvGraphicFramePr>
          <p:cNvPr id="4" name="Table 3">
            <a:extLst>
              <a:ext uri="{FF2B5EF4-FFF2-40B4-BE49-F238E27FC236}">
                <a16:creationId xmlns:a16="http://schemas.microsoft.com/office/drawing/2014/main" id="{17791C3C-0809-055E-832E-108351F3C543}"/>
              </a:ext>
            </a:extLst>
          </p:cNvPr>
          <p:cNvGraphicFramePr>
            <a:graphicFrameLocks noGrp="1"/>
          </p:cNvGraphicFramePr>
          <p:nvPr>
            <p:extLst>
              <p:ext uri="{D42A27DB-BD31-4B8C-83A1-F6EECF244321}">
                <p14:modId xmlns:p14="http://schemas.microsoft.com/office/powerpoint/2010/main" val="97375423"/>
              </p:ext>
            </p:extLst>
          </p:nvPr>
        </p:nvGraphicFramePr>
        <p:xfrm>
          <a:off x="838200" y="978536"/>
          <a:ext cx="10888580" cy="5791200"/>
        </p:xfrm>
        <a:graphic>
          <a:graphicData uri="http://schemas.openxmlformats.org/drawingml/2006/table">
            <a:tbl>
              <a:tblPr firstRow="1" bandRow="1">
                <a:tableStyleId>{5C22544A-7EE6-4342-B048-85BDC9FD1C3A}</a:tableStyleId>
              </a:tblPr>
              <a:tblGrid>
                <a:gridCol w="5444290">
                  <a:extLst>
                    <a:ext uri="{9D8B030D-6E8A-4147-A177-3AD203B41FA5}">
                      <a16:colId xmlns:a16="http://schemas.microsoft.com/office/drawing/2014/main" val="847336532"/>
                    </a:ext>
                  </a:extLst>
                </a:gridCol>
                <a:gridCol w="5444290">
                  <a:extLst>
                    <a:ext uri="{9D8B030D-6E8A-4147-A177-3AD203B41FA5}">
                      <a16:colId xmlns:a16="http://schemas.microsoft.com/office/drawing/2014/main" val="1560643224"/>
                    </a:ext>
                  </a:extLst>
                </a:gridCol>
              </a:tblGrid>
              <a:tr h="370840">
                <a:tc>
                  <a:txBody>
                    <a:bodyPr/>
                    <a:lstStyle/>
                    <a:p>
                      <a:r>
                        <a:rPr lang="en-GB" sz="1200" dirty="0">
                          <a:solidFill>
                            <a:schemeClr val="tx1"/>
                          </a:solidFill>
                        </a:rPr>
                        <a:t>4.3: Malcolm and the Doctor discussion the healing abilities of Edward the Confessor, King of England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200" dirty="0">
                          <a:solidFill>
                            <a:schemeClr val="tx1"/>
                          </a:solidFill>
                        </a:rPr>
                        <a:t>2.1: Macbeth sees a dagger in the air, leading him to murder Duncan in his bedchamber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02684057"/>
                  </a:ext>
                </a:extLst>
              </a:tr>
              <a:tr h="370840">
                <a:tc>
                  <a:txBody>
                    <a:bodyPr/>
                    <a:lstStyle/>
                    <a:p>
                      <a:r>
                        <a:rPr lang="en-GB" sz="1200" b="1" i="0" kern="1200" dirty="0">
                          <a:solidFill>
                            <a:schemeClr val="tx1"/>
                          </a:solidFill>
                          <a:effectLst/>
                          <a:latin typeface="+mn-lt"/>
                          <a:ea typeface="+mn-ea"/>
                          <a:cs typeface="+mn-cs"/>
                        </a:rPr>
                        <a:t>DOCTOR</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Ay, sir. There are a crew of wretched souls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That stay his cure: their malady convinces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The great assay of art; but at his touch,</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Such sanctity hath heaven given his hand,</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They presently amend.</a:t>
                      </a:r>
                    </a:p>
                    <a:p>
                      <a:endParaRPr lang="en-GB" sz="800" b="1"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MALCOLM</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I thank you, doctor.</a:t>
                      </a:r>
                    </a:p>
                    <a:p>
                      <a:endParaRPr lang="en-GB" sz="8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a:t>
                      </a:r>
                      <a:r>
                        <a:rPr lang="en-GB" sz="1200" b="0" i="1" kern="1200" dirty="0">
                          <a:solidFill>
                            <a:schemeClr val="tx1"/>
                          </a:solidFill>
                          <a:effectLst/>
                          <a:latin typeface="+mn-lt"/>
                          <a:ea typeface="+mn-ea"/>
                          <a:cs typeface="+mn-cs"/>
                        </a:rPr>
                        <a:t>Exit </a:t>
                      </a:r>
                      <a:r>
                        <a:rPr lang="en-GB" sz="1200" b="0" i="0" kern="1200" cap="small" dirty="0">
                          <a:solidFill>
                            <a:schemeClr val="tx1"/>
                          </a:solidFill>
                          <a:effectLst/>
                          <a:latin typeface="+mn-lt"/>
                          <a:ea typeface="+mn-ea"/>
                          <a:cs typeface="+mn-cs"/>
                        </a:rPr>
                        <a:t>Doctor</a:t>
                      </a:r>
                      <a:r>
                        <a:rPr lang="en-GB" sz="1200" b="0" i="1" kern="1200" dirty="0">
                          <a:solidFill>
                            <a:schemeClr val="tx1"/>
                          </a:solidFill>
                          <a:effectLst/>
                          <a:latin typeface="+mn-lt"/>
                          <a:ea typeface="+mn-ea"/>
                          <a:cs typeface="+mn-cs"/>
                        </a:rPr>
                        <a:t>.</a:t>
                      </a:r>
                      <a:r>
                        <a:rPr lang="en-GB" sz="1200" b="0" i="0" kern="1200" dirty="0">
                          <a:solidFill>
                            <a:schemeClr val="tx1"/>
                          </a:solidFill>
                          <a:effectLst/>
                          <a:latin typeface="+mn-lt"/>
                          <a:ea typeface="+mn-ea"/>
                          <a:cs typeface="+mn-cs"/>
                        </a:rPr>
                        <a:t>]</a:t>
                      </a:r>
                    </a:p>
                    <a:p>
                      <a:endParaRPr lang="en-GB" sz="800" b="0"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MACDUFF</a:t>
                      </a:r>
                      <a:r>
                        <a:rPr lang="en-GB" sz="1200" b="0" i="0" kern="1200" dirty="0">
                          <a:solidFill>
                            <a:schemeClr val="tx1"/>
                          </a:solidFill>
                          <a:effectLst/>
                          <a:latin typeface="+mn-lt"/>
                          <a:ea typeface="+mn-ea"/>
                          <a:cs typeface="+mn-cs"/>
                        </a:rPr>
                        <a:t>.</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What’s the disease he means?</a:t>
                      </a:r>
                    </a:p>
                    <a:p>
                      <a:endParaRPr lang="en-GB" sz="800" b="0"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MALCOLM</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’Tis called the evil:</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A most miraculous work in this good king;</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Which often, since my here-remain in England,</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I have seen him do. How he solicits heaven,</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Himself best knows, but strangely-visited people,</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All swollen and ulcerous, pitiful to the eye,</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The mere despair of surgery, he cures;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Hanging a golden stamp about their necks,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Put on with holy prayers: and ’tis spoken,</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To the succeeding royalty he leaves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The healing benediction. With this strange virtue,</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He hath a heavenly gift of prophecy;</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And sundry blessings hang about his throne,</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That speak him full of grace.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200" b="1" i="0" kern="1200" dirty="0">
                          <a:solidFill>
                            <a:schemeClr val="tx1"/>
                          </a:solidFill>
                          <a:effectLst/>
                          <a:latin typeface="+mn-lt"/>
                          <a:ea typeface="+mn-ea"/>
                          <a:cs typeface="+mn-cs"/>
                        </a:rPr>
                        <a:t>MACBETH</a:t>
                      </a:r>
                    </a:p>
                    <a:p>
                      <a:r>
                        <a:rPr lang="en-GB" sz="1200" b="0" i="0" kern="1200" dirty="0">
                          <a:solidFill>
                            <a:schemeClr val="tx1"/>
                          </a:solidFill>
                          <a:effectLst/>
                          <a:latin typeface="+mn-lt"/>
                          <a:ea typeface="+mn-ea"/>
                          <a:cs typeface="+mn-cs"/>
                        </a:rPr>
                        <a:t>I see thee still;</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And on thy blade and dudgeon, gouts of blood,</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Which was not so before.—There’s no such thing.</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It is the bloody business which informs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Thus to mine eyes.—Now o’er the one half-world</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Nature seems dead, and wicked dreams abuse</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The curtained sleep. Witchcraft celebrates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Pale Hecate’s offerings; and withered murder,</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Alarumed by his sentinel, the wolf,</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Whose howl’s his watch, thus with his stealthy pace,</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With Tarquin’s ravishing strides, towards his design</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Moves like a ghost.—Thou sure and firm-set earth,</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Hear not my steps, which way they walk, for fear</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Thy very stones prate of my whereabout,</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And take the present horror from the time,</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Which now suits with it.—Whiles I threat, he lives.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Words to the heat of deeds too cold breath gives.</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a:t>
                      </a:r>
                      <a:r>
                        <a:rPr lang="en-GB" sz="1200" b="0" i="1" kern="1200" dirty="0">
                          <a:solidFill>
                            <a:schemeClr val="tx1"/>
                          </a:solidFill>
                          <a:effectLst/>
                          <a:latin typeface="+mn-lt"/>
                          <a:ea typeface="+mn-ea"/>
                          <a:cs typeface="+mn-cs"/>
                        </a:rPr>
                        <a:t>A bell rings.</a:t>
                      </a:r>
                      <a:r>
                        <a:rPr lang="en-GB" sz="1200" b="0" i="0" kern="1200" dirty="0">
                          <a:solidFill>
                            <a:schemeClr val="tx1"/>
                          </a:solidFill>
                          <a:effectLst/>
                          <a:latin typeface="+mn-lt"/>
                          <a:ea typeface="+mn-ea"/>
                          <a:cs typeface="+mn-cs"/>
                        </a:rPr>
                        <a:t>]</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I go, and it is done. The bell invites me.</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Hear it not, Duncan, for it is a knell</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That summons thee to heaven or to hell.</a:t>
                      </a:r>
                    </a:p>
                    <a:p>
                      <a:endParaRPr lang="en-GB"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94796539"/>
                  </a:ext>
                </a:extLst>
              </a:tr>
            </a:tbl>
          </a:graphicData>
        </a:graphic>
      </p:graphicFrame>
    </p:spTree>
    <p:extLst>
      <p:ext uri="{BB962C8B-B14F-4D97-AF65-F5344CB8AC3E}">
        <p14:creationId xmlns:p14="http://schemas.microsoft.com/office/powerpoint/2010/main" val="2570370544"/>
      </p:ext>
    </p:extLst>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40977-10E1-CF69-9A42-E2ACB5CD50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A371DE-1D16-BC84-798B-8D2E4390DE8E}"/>
              </a:ext>
            </a:extLst>
          </p:cNvPr>
          <p:cNvSpPr>
            <a:spLocks noGrp="1"/>
          </p:cNvSpPr>
          <p:nvPr>
            <p:ph type="title"/>
          </p:nvPr>
        </p:nvSpPr>
        <p:spPr>
          <a:xfrm>
            <a:off x="838200" y="41276"/>
            <a:ext cx="10515600" cy="564650"/>
          </a:xfrm>
        </p:spPr>
        <p:txBody>
          <a:bodyPr>
            <a:normAutofit fontScale="90000"/>
          </a:bodyPr>
          <a:lstStyle/>
          <a:p>
            <a:r>
              <a:rPr lang="en-GB" b="1" dirty="0"/>
              <a:t>S-T-R-E-T-C-H: Exploring semantic fields</a:t>
            </a:r>
          </a:p>
        </p:txBody>
      </p:sp>
      <p:sp>
        <p:nvSpPr>
          <p:cNvPr id="3" name="Content Placeholder 2">
            <a:extLst>
              <a:ext uri="{FF2B5EF4-FFF2-40B4-BE49-F238E27FC236}">
                <a16:creationId xmlns:a16="http://schemas.microsoft.com/office/drawing/2014/main" id="{51C3E4C6-4C79-51D6-C4B1-9FF52710B9C4}"/>
              </a:ext>
            </a:extLst>
          </p:cNvPr>
          <p:cNvSpPr>
            <a:spLocks noGrp="1"/>
          </p:cNvSpPr>
          <p:nvPr>
            <p:ph idx="1"/>
          </p:nvPr>
        </p:nvSpPr>
        <p:spPr>
          <a:xfrm>
            <a:off x="838200" y="642488"/>
            <a:ext cx="10515600" cy="319538"/>
          </a:xfrm>
        </p:spPr>
        <p:txBody>
          <a:bodyPr>
            <a:normAutofit lnSpcReduction="10000"/>
          </a:bodyPr>
          <a:lstStyle/>
          <a:p>
            <a:pPr marL="0" indent="0">
              <a:buNone/>
            </a:pPr>
            <a:r>
              <a:rPr lang="en-GB" sz="1800" b="1" dirty="0"/>
              <a:t>Highlight the semantic fields in these extracts. </a:t>
            </a:r>
          </a:p>
        </p:txBody>
      </p:sp>
      <p:graphicFrame>
        <p:nvGraphicFramePr>
          <p:cNvPr id="4" name="Table 3">
            <a:extLst>
              <a:ext uri="{FF2B5EF4-FFF2-40B4-BE49-F238E27FC236}">
                <a16:creationId xmlns:a16="http://schemas.microsoft.com/office/drawing/2014/main" id="{4D7F7CFA-BBFC-314A-C20E-129249FA8821}"/>
              </a:ext>
            </a:extLst>
          </p:cNvPr>
          <p:cNvGraphicFramePr>
            <a:graphicFrameLocks noGrp="1"/>
          </p:cNvGraphicFramePr>
          <p:nvPr/>
        </p:nvGraphicFramePr>
        <p:xfrm>
          <a:off x="838200" y="978536"/>
          <a:ext cx="10888580" cy="5791200"/>
        </p:xfrm>
        <a:graphic>
          <a:graphicData uri="http://schemas.openxmlformats.org/drawingml/2006/table">
            <a:tbl>
              <a:tblPr firstRow="1" bandRow="1">
                <a:tableStyleId>{5C22544A-7EE6-4342-B048-85BDC9FD1C3A}</a:tableStyleId>
              </a:tblPr>
              <a:tblGrid>
                <a:gridCol w="5444290">
                  <a:extLst>
                    <a:ext uri="{9D8B030D-6E8A-4147-A177-3AD203B41FA5}">
                      <a16:colId xmlns:a16="http://schemas.microsoft.com/office/drawing/2014/main" val="847336532"/>
                    </a:ext>
                  </a:extLst>
                </a:gridCol>
                <a:gridCol w="5444290">
                  <a:extLst>
                    <a:ext uri="{9D8B030D-6E8A-4147-A177-3AD203B41FA5}">
                      <a16:colId xmlns:a16="http://schemas.microsoft.com/office/drawing/2014/main" val="1560643224"/>
                    </a:ext>
                  </a:extLst>
                </a:gridCol>
              </a:tblGrid>
              <a:tr h="370840">
                <a:tc>
                  <a:txBody>
                    <a:bodyPr/>
                    <a:lstStyle/>
                    <a:p>
                      <a:r>
                        <a:rPr lang="en-GB" sz="1200" dirty="0">
                          <a:solidFill>
                            <a:schemeClr val="tx1"/>
                          </a:solidFill>
                        </a:rPr>
                        <a:t>4.3: Malcolm and the Doctor discussion the healing abilities of Edward the Confessor, King of England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200" dirty="0">
                          <a:solidFill>
                            <a:schemeClr val="tx1"/>
                          </a:solidFill>
                        </a:rPr>
                        <a:t>2.1: Macbeth sees a dagger in the air, leading him to murder Duncan in his bedchamber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02684057"/>
                  </a:ext>
                </a:extLst>
              </a:tr>
              <a:tr h="370840">
                <a:tc>
                  <a:txBody>
                    <a:bodyPr/>
                    <a:lstStyle/>
                    <a:p>
                      <a:r>
                        <a:rPr lang="en-GB" sz="1200" b="1" i="0" kern="1200" dirty="0">
                          <a:solidFill>
                            <a:schemeClr val="tx1"/>
                          </a:solidFill>
                          <a:effectLst/>
                          <a:latin typeface="+mn-lt"/>
                          <a:ea typeface="+mn-ea"/>
                          <a:cs typeface="+mn-cs"/>
                        </a:rPr>
                        <a:t>DOCTOR</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Ay, sir. There are a crew of wretched souls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That stay his cure: their malady convinces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The great assay of art; but at his touch,</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Such sanctity hath heaven given his hand,</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They presently amend.</a:t>
                      </a:r>
                    </a:p>
                    <a:p>
                      <a:endParaRPr lang="en-GB" sz="800" b="1"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MALCOLM</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I thank you, doctor.</a:t>
                      </a:r>
                    </a:p>
                    <a:p>
                      <a:endParaRPr lang="en-GB" sz="8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a:t>
                      </a:r>
                      <a:r>
                        <a:rPr lang="en-GB" sz="1200" b="0" i="1" kern="1200" dirty="0">
                          <a:solidFill>
                            <a:schemeClr val="tx1"/>
                          </a:solidFill>
                          <a:effectLst/>
                          <a:latin typeface="+mn-lt"/>
                          <a:ea typeface="+mn-ea"/>
                          <a:cs typeface="+mn-cs"/>
                        </a:rPr>
                        <a:t>Exit </a:t>
                      </a:r>
                      <a:r>
                        <a:rPr lang="en-GB" sz="1200" b="0" i="0" kern="1200" cap="small" dirty="0">
                          <a:solidFill>
                            <a:schemeClr val="tx1"/>
                          </a:solidFill>
                          <a:effectLst/>
                          <a:latin typeface="+mn-lt"/>
                          <a:ea typeface="+mn-ea"/>
                          <a:cs typeface="+mn-cs"/>
                        </a:rPr>
                        <a:t>Doctor</a:t>
                      </a:r>
                      <a:r>
                        <a:rPr lang="en-GB" sz="1200" b="0" i="1" kern="1200" dirty="0">
                          <a:solidFill>
                            <a:schemeClr val="tx1"/>
                          </a:solidFill>
                          <a:effectLst/>
                          <a:latin typeface="+mn-lt"/>
                          <a:ea typeface="+mn-ea"/>
                          <a:cs typeface="+mn-cs"/>
                        </a:rPr>
                        <a:t>.</a:t>
                      </a:r>
                      <a:r>
                        <a:rPr lang="en-GB" sz="1200" b="0" i="0" kern="1200" dirty="0">
                          <a:solidFill>
                            <a:schemeClr val="tx1"/>
                          </a:solidFill>
                          <a:effectLst/>
                          <a:latin typeface="+mn-lt"/>
                          <a:ea typeface="+mn-ea"/>
                          <a:cs typeface="+mn-cs"/>
                        </a:rPr>
                        <a:t>]</a:t>
                      </a:r>
                    </a:p>
                    <a:p>
                      <a:endParaRPr lang="en-GB" sz="800" b="0"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MACDUFF</a:t>
                      </a:r>
                      <a:r>
                        <a:rPr lang="en-GB" sz="1200" b="0" i="0" kern="1200" dirty="0">
                          <a:solidFill>
                            <a:schemeClr val="tx1"/>
                          </a:solidFill>
                          <a:effectLst/>
                          <a:latin typeface="+mn-lt"/>
                          <a:ea typeface="+mn-ea"/>
                          <a:cs typeface="+mn-cs"/>
                        </a:rPr>
                        <a:t>.</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What’s the disease he means?</a:t>
                      </a:r>
                    </a:p>
                    <a:p>
                      <a:endParaRPr lang="en-GB" sz="800" b="0"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MALCOLM</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’Tis called the evil:</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A most miraculous work in this good king;</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Which often, since my here-remain in England,</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I have seen him do. How he solicits heaven,</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Himself best knows, but strangely-visited people,</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All swollen and ulcerous, pitiful to the eye,</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The mere despair of surgery, he cures;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Hanging a golden stamp about their necks,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Put on with holy prayers: and ’tis spoken,</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To the succeeding royalty he leaves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The healing benediction. With this strange virtue,</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He hath a heavenly gift of prophecy;</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And sundry blessings hang about his throne,</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That speak him full of grace.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200" b="1" i="0" kern="1200" dirty="0">
                          <a:solidFill>
                            <a:schemeClr val="tx1"/>
                          </a:solidFill>
                          <a:effectLst/>
                          <a:latin typeface="+mn-lt"/>
                          <a:ea typeface="+mn-ea"/>
                          <a:cs typeface="+mn-cs"/>
                        </a:rPr>
                        <a:t>MACBETH</a:t>
                      </a:r>
                    </a:p>
                    <a:p>
                      <a:r>
                        <a:rPr lang="en-GB" sz="1200" b="0" i="0" kern="1200" dirty="0">
                          <a:solidFill>
                            <a:schemeClr val="tx1"/>
                          </a:solidFill>
                          <a:effectLst/>
                          <a:latin typeface="+mn-lt"/>
                          <a:ea typeface="+mn-ea"/>
                          <a:cs typeface="+mn-cs"/>
                        </a:rPr>
                        <a:t>I see thee still;</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And on thy blade and dudgeon, gouts of blood,</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Which was not so before.—There’s no such thing.</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It is the bloody business which informs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Thus to mine eyes.—Now o’er the one half-world</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Nature seems dead, and wicked dreams abuse</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The curtained sleep. Witchcraft celebrates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Pale Hecate’s offerings; and withered murder,</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Alarumed by his sentinel, the wolf,</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Whose howl’s his watch, thus with his stealthy pace,</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With Tarquin’s ravishing strides, towards his design</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Moves like a ghost.—Thou sure and firm-set earth,</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Hear not my steps, which way they walk, for fear</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Thy very stones prate of my whereabout,</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And take the present horror from the time,</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Which now suits with it.—Whiles I threat, he lives.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Words to the heat of deeds too cold breath gives.</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a:t>
                      </a:r>
                      <a:r>
                        <a:rPr lang="en-GB" sz="1200" b="0" i="1" kern="1200" dirty="0">
                          <a:solidFill>
                            <a:schemeClr val="tx1"/>
                          </a:solidFill>
                          <a:effectLst/>
                          <a:latin typeface="+mn-lt"/>
                          <a:ea typeface="+mn-ea"/>
                          <a:cs typeface="+mn-cs"/>
                        </a:rPr>
                        <a:t>A bell rings.</a:t>
                      </a:r>
                      <a:r>
                        <a:rPr lang="en-GB" sz="1200" b="0" i="0" kern="1200" dirty="0">
                          <a:solidFill>
                            <a:schemeClr val="tx1"/>
                          </a:solidFill>
                          <a:effectLst/>
                          <a:latin typeface="+mn-lt"/>
                          <a:ea typeface="+mn-ea"/>
                          <a:cs typeface="+mn-cs"/>
                        </a:rPr>
                        <a:t>]</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I go, and it is done. The bell invites me.</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Hear it not, Duncan, for it is a knell</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That summons thee to heaven or to hell.</a:t>
                      </a:r>
                    </a:p>
                    <a:p>
                      <a:endParaRPr lang="en-GB"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94796539"/>
                  </a:ext>
                </a:extLst>
              </a:tr>
            </a:tbl>
          </a:graphicData>
        </a:graphic>
      </p:graphicFrame>
      <p:sp>
        <p:nvSpPr>
          <p:cNvPr id="5" name="Rectangle 4">
            <a:extLst>
              <a:ext uri="{FF2B5EF4-FFF2-40B4-BE49-F238E27FC236}">
                <a16:creationId xmlns:a16="http://schemas.microsoft.com/office/drawing/2014/main" id="{5564C35D-F156-B5FA-F2C9-DAB62DE29E09}"/>
              </a:ext>
            </a:extLst>
          </p:cNvPr>
          <p:cNvSpPr/>
          <p:nvPr/>
        </p:nvSpPr>
        <p:spPr>
          <a:xfrm>
            <a:off x="1604211" y="2743200"/>
            <a:ext cx="9160042" cy="2310063"/>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dirty="0"/>
              <a:t>What are the differences in the ways Shakespeare presents Edward the Confessor (King of England) and Macbeth (King of Scotland)?</a:t>
            </a:r>
          </a:p>
        </p:txBody>
      </p:sp>
    </p:spTree>
    <p:extLst>
      <p:ext uri="{BB962C8B-B14F-4D97-AF65-F5344CB8AC3E}">
        <p14:creationId xmlns:p14="http://schemas.microsoft.com/office/powerpoint/2010/main" val="690263478"/>
      </p:ext>
    </p:extLst>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297BF-210F-3883-6903-CF1A4A0D6278}"/>
              </a:ext>
            </a:extLst>
          </p:cNvPr>
          <p:cNvSpPr>
            <a:spLocks noGrp="1"/>
          </p:cNvSpPr>
          <p:nvPr>
            <p:ph type="title"/>
          </p:nvPr>
        </p:nvSpPr>
        <p:spPr/>
        <p:txBody>
          <a:bodyPr/>
          <a:lstStyle/>
          <a:p>
            <a:r>
              <a:rPr lang="en-GB" dirty="0"/>
              <a:t>Act 4 Scene 3 (line 161 to end)</a:t>
            </a:r>
          </a:p>
        </p:txBody>
      </p:sp>
      <p:sp>
        <p:nvSpPr>
          <p:cNvPr id="3" name="Content Placeholder 2">
            <a:extLst>
              <a:ext uri="{FF2B5EF4-FFF2-40B4-BE49-F238E27FC236}">
                <a16:creationId xmlns:a16="http://schemas.microsoft.com/office/drawing/2014/main" id="{AD56C3B1-D296-3137-9011-B047A20B3E42}"/>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2565280318"/>
      </p:ext>
    </p:extLst>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2277B-9CFB-7136-FE72-A640BE9F7553}"/>
              </a:ext>
            </a:extLst>
          </p:cNvPr>
          <p:cNvSpPr>
            <a:spLocks noGrp="1"/>
          </p:cNvSpPr>
          <p:nvPr>
            <p:ph type="title"/>
          </p:nvPr>
        </p:nvSpPr>
        <p:spPr/>
        <p:txBody>
          <a:bodyPr/>
          <a:lstStyle/>
          <a:p>
            <a:r>
              <a:rPr lang="en-GB" b="1" dirty="0"/>
              <a:t>Knowledge Retrieval</a:t>
            </a:r>
          </a:p>
        </p:txBody>
      </p:sp>
      <p:sp>
        <p:nvSpPr>
          <p:cNvPr id="3" name="Content Placeholder 2">
            <a:extLst>
              <a:ext uri="{FF2B5EF4-FFF2-40B4-BE49-F238E27FC236}">
                <a16:creationId xmlns:a16="http://schemas.microsoft.com/office/drawing/2014/main" id="{D7C2DFD1-09D8-1F37-4B84-116A105F785F}"/>
              </a:ext>
            </a:extLst>
          </p:cNvPr>
          <p:cNvSpPr>
            <a:spLocks noGrp="1"/>
          </p:cNvSpPr>
          <p:nvPr>
            <p:ph idx="1"/>
          </p:nvPr>
        </p:nvSpPr>
        <p:spPr/>
        <p:txBody>
          <a:bodyPr/>
          <a:lstStyle/>
          <a:p>
            <a:pPr marL="0" indent="0">
              <a:buNone/>
            </a:pPr>
            <a:r>
              <a:rPr lang="en-GB" b="1" dirty="0"/>
              <a:t>Think-pair-share your understanding of male stereotypes in the Renaissance era. </a:t>
            </a:r>
          </a:p>
          <a:p>
            <a:pPr marL="0" indent="0">
              <a:buNone/>
            </a:pPr>
            <a:endParaRPr lang="en-GB" b="1" dirty="0"/>
          </a:p>
          <a:p>
            <a:pPr marL="0" indent="0">
              <a:buNone/>
            </a:pPr>
            <a:r>
              <a:rPr lang="en-GB" dirty="0"/>
              <a:t>Students could consider:</a:t>
            </a:r>
          </a:p>
          <a:p>
            <a:pPr>
              <a:buFontTx/>
              <a:buChar char="-"/>
            </a:pPr>
            <a:r>
              <a:rPr lang="en-GB" dirty="0"/>
              <a:t>The stereotype of male courage and violence (as depicted by Shakespeare in Act One Scene Two). </a:t>
            </a:r>
          </a:p>
          <a:p>
            <a:pPr>
              <a:buFontTx/>
              <a:buChar char="-"/>
            </a:pPr>
            <a:r>
              <a:rPr lang="en-GB" dirty="0"/>
              <a:t>The expectation that men would act as the patriarch of the family. </a:t>
            </a:r>
          </a:p>
          <a:p>
            <a:pPr>
              <a:buFontTx/>
              <a:buChar char="-"/>
            </a:pPr>
            <a:r>
              <a:rPr lang="en-GB" dirty="0"/>
              <a:t>The stereotype that men were less emotional than women. </a:t>
            </a:r>
          </a:p>
        </p:txBody>
      </p:sp>
    </p:spTree>
    <p:extLst>
      <p:ext uri="{BB962C8B-B14F-4D97-AF65-F5344CB8AC3E}">
        <p14:creationId xmlns:p14="http://schemas.microsoft.com/office/powerpoint/2010/main" val="3967477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21B35-1FA3-EACD-9545-89B5921E0D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562F91-17D4-2329-75EC-9D036DBC7B8D}"/>
              </a:ext>
            </a:extLst>
          </p:cNvPr>
          <p:cNvSpPr>
            <a:spLocks noGrp="1"/>
          </p:cNvSpPr>
          <p:nvPr>
            <p:ph type="title"/>
          </p:nvPr>
        </p:nvSpPr>
        <p:spPr>
          <a:xfrm>
            <a:off x="838200" y="365125"/>
            <a:ext cx="10515600" cy="911225"/>
          </a:xfrm>
        </p:spPr>
        <p:txBody>
          <a:bodyPr/>
          <a:lstStyle/>
          <a:p>
            <a:r>
              <a:rPr lang="en-GB" b="1" dirty="0"/>
              <a:t>New vocabulary: nemesis</a:t>
            </a:r>
          </a:p>
        </p:txBody>
      </p:sp>
      <p:graphicFrame>
        <p:nvGraphicFramePr>
          <p:cNvPr id="8" name="Table 7">
            <a:extLst>
              <a:ext uri="{FF2B5EF4-FFF2-40B4-BE49-F238E27FC236}">
                <a16:creationId xmlns:a16="http://schemas.microsoft.com/office/drawing/2014/main" id="{36A05579-CF9D-0343-21DA-4DAB6C171E3C}"/>
              </a:ext>
            </a:extLst>
          </p:cNvPr>
          <p:cNvGraphicFramePr>
            <a:graphicFrameLocks noGrp="1"/>
          </p:cNvGraphicFramePr>
          <p:nvPr>
            <p:extLst>
              <p:ext uri="{D42A27DB-BD31-4B8C-83A1-F6EECF244321}">
                <p14:modId xmlns:p14="http://schemas.microsoft.com/office/powerpoint/2010/main" val="3342924177"/>
              </p:ext>
            </p:extLst>
          </p:nvPr>
        </p:nvGraphicFramePr>
        <p:xfrm>
          <a:off x="818147" y="1276350"/>
          <a:ext cx="10535652" cy="4877218"/>
        </p:xfrm>
        <a:graphic>
          <a:graphicData uri="http://schemas.openxmlformats.org/drawingml/2006/table">
            <a:tbl>
              <a:tblPr firstRow="1" bandRow="1">
                <a:tableStyleId>{5C22544A-7EE6-4342-B048-85BDC9FD1C3A}</a:tableStyleId>
              </a:tblPr>
              <a:tblGrid>
                <a:gridCol w="5277852">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268955">
                <a:tc>
                  <a:txBody>
                    <a:bodyPr/>
                    <a:lstStyle/>
                    <a:p>
                      <a:r>
                        <a:rPr lang="en-GB" b="1" dirty="0">
                          <a:solidFill>
                            <a:schemeClr val="tx1"/>
                          </a:solidFill>
                        </a:rPr>
                        <a:t>Definition: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Characteristics: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tx1"/>
                          </a:solidFill>
                        </a:rPr>
                        <a:t>Examples:</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Non-examples:</a:t>
                      </a:r>
                      <a:endParaRPr lang="en-GB"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4233632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1DCF2-FB02-BC03-9A0D-E820B71434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705BA3-C6F2-45F2-8227-8110CFB6EC46}"/>
              </a:ext>
            </a:extLst>
          </p:cNvPr>
          <p:cNvSpPr>
            <a:spLocks noGrp="1"/>
          </p:cNvSpPr>
          <p:nvPr>
            <p:ph type="title"/>
          </p:nvPr>
        </p:nvSpPr>
        <p:spPr>
          <a:xfrm>
            <a:off x="838200" y="365125"/>
            <a:ext cx="10515600" cy="911225"/>
          </a:xfrm>
        </p:spPr>
        <p:txBody>
          <a:bodyPr/>
          <a:lstStyle/>
          <a:p>
            <a:r>
              <a:rPr lang="en-GB" b="1" dirty="0"/>
              <a:t>New vocabulary: dramatic irony</a:t>
            </a:r>
          </a:p>
        </p:txBody>
      </p:sp>
      <p:graphicFrame>
        <p:nvGraphicFramePr>
          <p:cNvPr id="8" name="Table 7">
            <a:extLst>
              <a:ext uri="{FF2B5EF4-FFF2-40B4-BE49-F238E27FC236}">
                <a16:creationId xmlns:a16="http://schemas.microsoft.com/office/drawing/2014/main" id="{4716211D-B7CE-C0A3-B21B-2CDFB73EB1B6}"/>
              </a:ext>
            </a:extLst>
          </p:cNvPr>
          <p:cNvGraphicFramePr>
            <a:graphicFrameLocks noGrp="1"/>
          </p:cNvGraphicFramePr>
          <p:nvPr/>
        </p:nvGraphicFramePr>
        <p:xfrm>
          <a:off x="838199" y="1276350"/>
          <a:ext cx="10515600" cy="5216526"/>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608263">
                <a:tc>
                  <a:txBody>
                    <a:bodyPr/>
                    <a:lstStyle/>
                    <a:p>
                      <a:r>
                        <a:rPr lang="en-GB" b="1" dirty="0">
                          <a:solidFill>
                            <a:schemeClr val="tx1"/>
                          </a:solidFill>
                        </a:rPr>
                        <a:t>Definition: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Characteristics: </a:t>
                      </a:r>
                      <a:endParaRPr lang="en-GB"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t>Examples:</a:t>
                      </a:r>
                      <a:r>
                        <a:rPr lang="en-GB" dirty="0"/>
                        <a:t> </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t>Non-examples: </a:t>
                      </a:r>
                    </a:p>
                    <a:p>
                      <a:endParaRPr lang="en-GB"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3749831488"/>
      </p:ext>
    </p:extLst>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35E67E-0FC0-F3E4-EC00-EEECC82B2E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C913F0-4886-43DB-3C18-157CA6716328}"/>
              </a:ext>
            </a:extLst>
          </p:cNvPr>
          <p:cNvSpPr>
            <a:spLocks noGrp="1"/>
          </p:cNvSpPr>
          <p:nvPr>
            <p:ph type="title"/>
          </p:nvPr>
        </p:nvSpPr>
        <p:spPr>
          <a:xfrm>
            <a:off x="838200" y="365125"/>
            <a:ext cx="10515600" cy="911225"/>
          </a:xfrm>
        </p:spPr>
        <p:txBody>
          <a:bodyPr/>
          <a:lstStyle/>
          <a:p>
            <a:r>
              <a:rPr lang="en-GB" b="1" dirty="0"/>
              <a:t>New vocabulary: nemesis</a:t>
            </a:r>
          </a:p>
        </p:txBody>
      </p:sp>
      <p:graphicFrame>
        <p:nvGraphicFramePr>
          <p:cNvPr id="8" name="Table 7">
            <a:extLst>
              <a:ext uri="{FF2B5EF4-FFF2-40B4-BE49-F238E27FC236}">
                <a16:creationId xmlns:a16="http://schemas.microsoft.com/office/drawing/2014/main" id="{891DDEC4-95FD-044B-298D-328C883F2B0E}"/>
              </a:ext>
            </a:extLst>
          </p:cNvPr>
          <p:cNvGraphicFramePr>
            <a:graphicFrameLocks noGrp="1"/>
          </p:cNvGraphicFramePr>
          <p:nvPr>
            <p:extLst>
              <p:ext uri="{D42A27DB-BD31-4B8C-83A1-F6EECF244321}">
                <p14:modId xmlns:p14="http://schemas.microsoft.com/office/powerpoint/2010/main" val="2064173108"/>
              </p:ext>
            </p:extLst>
          </p:nvPr>
        </p:nvGraphicFramePr>
        <p:xfrm>
          <a:off x="818147" y="1276350"/>
          <a:ext cx="10535652" cy="4877218"/>
        </p:xfrm>
        <a:graphic>
          <a:graphicData uri="http://schemas.openxmlformats.org/drawingml/2006/table">
            <a:tbl>
              <a:tblPr firstRow="1" bandRow="1">
                <a:tableStyleId>{5C22544A-7EE6-4342-B048-85BDC9FD1C3A}</a:tableStyleId>
              </a:tblPr>
              <a:tblGrid>
                <a:gridCol w="5277852">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268955">
                <a:tc>
                  <a:txBody>
                    <a:bodyPr/>
                    <a:lstStyle/>
                    <a:p>
                      <a:r>
                        <a:rPr lang="en-GB" b="1" dirty="0">
                          <a:solidFill>
                            <a:schemeClr val="accent6"/>
                          </a:solidFill>
                        </a:rPr>
                        <a:t>Definition:</a:t>
                      </a:r>
                    </a:p>
                    <a:p>
                      <a:r>
                        <a:rPr lang="en-GB" b="0" dirty="0">
                          <a:solidFill>
                            <a:schemeClr val="accent6"/>
                          </a:solidFill>
                        </a:rPr>
                        <a:t>A rival or enemy. Also an agent of retribution; an inevitable, unstoppable force of justice or vengeance that brings about the downfall of a tragic hero, often due to the hero’s own flaws and actions.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Characteristics:</a:t>
                      </a:r>
                    </a:p>
                    <a:p>
                      <a:endParaRPr lang="en-GB" b="1" dirty="0">
                        <a:solidFill>
                          <a:schemeClr val="accent6"/>
                        </a:solidFill>
                      </a:endParaRPr>
                    </a:p>
                    <a:p>
                      <a:pPr marL="285750" indent="-285750">
                        <a:buFontTx/>
                        <a:buChar char="-"/>
                      </a:pPr>
                      <a:r>
                        <a:rPr lang="en-GB" b="0" dirty="0">
                          <a:solidFill>
                            <a:schemeClr val="accent6"/>
                          </a:solidFill>
                        </a:rPr>
                        <a:t>Brings justice and vengeance. </a:t>
                      </a:r>
                    </a:p>
                    <a:p>
                      <a:pPr marL="285750" indent="-285750">
                        <a:buFontTx/>
                        <a:buChar char="-"/>
                      </a:pPr>
                      <a:r>
                        <a:rPr lang="en-GB" b="0" dirty="0">
                          <a:solidFill>
                            <a:schemeClr val="accent6"/>
                          </a:solidFill>
                        </a:rPr>
                        <a:t>A powerful character. </a:t>
                      </a:r>
                    </a:p>
                    <a:p>
                      <a:pPr marL="285750" indent="-285750">
                        <a:buFontTx/>
                        <a:buChar char="-"/>
                      </a:pPr>
                      <a:r>
                        <a:rPr lang="en-GB" b="0" dirty="0">
                          <a:solidFill>
                            <a:schemeClr val="accent6"/>
                          </a:solidFill>
                        </a:rPr>
                        <a:t>Opposes and mirrors the protagonist. </a:t>
                      </a:r>
                    </a:p>
                    <a:p>
                      <a:pPr marL="285750" indent="-285750">
                        <a:buFontTx/>
                        <a:buChar char="-"/>
                      </a:pPr>
                      <a:r>
                        <a:rPr lang="en-GB" b="0" dirty="0">
                          <a:solidFill>
                            <a:schemeClr val="accent6"/>
                          </a:solidFill>
                        </a:rPr>
                        <a:t>Conflict leads to the protagonist’s downfall.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accent6"/>
                          </a:solidFill>
                        </a:rPr>
                        <a:t>Examples:</a:t>
                      </a:r>
                    </a:p>
                    <a:p>
                      <a:endParaRPr lang="en-GB" b="1" dirty="0">
                        <a:solidFill>
                          <a:schemeClr val="accent6"/>
                        </a:solidFill>
                      </a:endParaRPr>
                    </a:p>
                    <a:p>
                      <a:r>
                        <a:rPr lang="en-GB" i="1" dirty="0">
                          <a:solidFill>
                            <a:schemeClr val="accent6"/>
                          </a:solidFill>
                        </a:rPr>
                        <a:t>The Iliad</a:t>
                      </a:r>
                      <a:r>
                        <a:rPr lang="en-GB" dirty="0">
                          <a:solidFill>
                            <a:schemeClr val="accent6"/>
                          </a:solidFill>
                        </a:rPr>
                        <a:t>: Achilles brings about Hector’s downfall.</a:t>
                      </a:r>
                    </a:p>
                    <a:p>
                      <a:endParaRPr lang="en-GB" b="1" dirty="0">
                        <a:solidFill>
                          <a:schemeClr val="accent6"/>
                        </a:solidFill>
                      </a:endParaRPr>
                    </a:p>
                    <a:p>
                      <a:r>
                        <a:rPr lang="en-GB" i="1" dirty="0">
                          <a:solidFill>
                            <a:schemeClr val="accent6"/>
                          </a:solidFill>
                        </a:rPr>
                        <a:t>Frankenstein</a:t>
                      </a:r>
                      <a:r>
                        <a:rPr lang="en-GB" dirty="0">
                          <a:solidFill>
                            <a:schemeClr val="accent6"/>
                          </a:solidFill>
                        </a:rPr>
                        <a:t> (1818): The Creature is Frankenstein’s nemesis, bringing about his downfall.</a:t>
                      </a:r>
                      <a:endParaRPr lang="en-GB" b="1" dirty="0">
                        <a:solidFill>
                          <a:schemeClr val="accent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Non-examples (from </a:t>
                      </a:r>
                      <a:r>
                        <a:rPr lang="en-GB" b="1" i="1" dirty="0">
                          <a:solidFill>
                            <a:schemeClr val="accent6"/>
                          </a:solidFill>
                        </a:rPr>
                        <a:t>Macbeth</a:t>
                      </a:r>
                      <a:r>
                        <a:rPr lang="en-GB" b="1" i="0" dirty="0">
                          <a:solidFill>
                            <a:schemeClr val="accent6"/>
                          </a:solidFill>
                        </a:rPr>
                        <a:t>):</a:t>
                      </a:r>
                    </a:p>
                    <a:p>
                      <a:endParaRPr lang="en-GB" b="1" i="0" dirty="0">
                        <a:solidFill>
                          <a:schemeClr val="accent6"/>
                        </a:solidFill>
                      </a:endParaRPr>
                    </a:p>
                    <a:p>
                      <a:r>
                        <a:rPr lang="en-GB" b="0" i="0" dirty="0">
                          <a:solidFill>
                            <a:schemeClr val="accent6"/>
                          </a:solidFill>
                        </a:rPr>
                        <a:t>Duncan</a:t>
                      </a:r>
                    </a:p>
                    <a:p>
                      <a:r>
                        <a:rPr lang="en-GB" b="0" i="0" dirty="0">
                          <a:solidFill>
                            <a:schemeClr val="accent6"/>
                          </a:solidFill>
                        </a:rPr>
                        <a:t>Malcolm</a:t>
                      </a:r>
                    </a:p>
                    <a:p>
                      <a:r>
                        <a:rPr lang="en-GB" b="0" i="0" dirty="0">
                          <a:solidFill>
                            <a:schemeClr val="accent6"/>
                          </a:solidFill>
                        </a:rPr>
                        <a:t>Banquo</a:t>
                      </a:r>
                    </a:p>
                    <a:p>
                      <a:r>
                        <a:rPr lang="en-GB" b="0" i="0" dirty="0">
                          <a:solidFill>
                            <a:schemeClr val="accent6"/>
                          </a:solidFill>
                        </a:rPr>
                        <a:t>The Witches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136011548"/>
      </p:ext>
    </p:extLst>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27EA5-5924-9AE6-BFC0-9219BF4D36D4}"/>
              </a:ext>
            </a:extLst>
          </p:cNvPr>
          <p:cNvSpPr>
            <a:spLocks noGrp="1"/>
          </p:cNvSpPr>
          <p:nvPr>
            <p:ph type="title"/>
          </p:nvPr>
        </p:nvSpPr>
        <p:spPr/>
        <p:txBody>
          <a:bodyPr/>
          <a:lstStyle/>
          <a:p>
            <a:r>
              <a:rPr lang="en-GB" b="1" dirty="0"/>
              <a:t>Reading the Scene</a:t>
            </a:r>
          </a:p>
        </p:txBody>
      </p:sp>
      <p:sp>
        <p:nvSpPr>
          <p:cNvPr id="3" name="Content Placeholder 2">
            <a:extLst>
              <a:ext uri="{FF2B5EF4-FFF2-40B4-BE49-F238E27FC236}">
                <a16:creationId xmlns:a16="http://schemas.microsoft.com/office/drawing/2014/main" id="{7DA1E0B3-CB72-CD7B-E805-74784756BF8E}"/>
              </a:ext>
            </a:extLst>
          </p:cNvPr>
          <p:cNvSpPr>
            <a:spLocks noGrp="1"/>
          </p:cNvSpPr>
          <p:nvPr>
            <p:ph idx="1"/>
          </p:nvPr>
        </p:nvSpPr>
        <p:spPr>
          <a:xfrm>
            <a:off x="838200" y="1376449"/>
            <a:ext cx="10515600" cy="2200943"/>
          </a:xfrm>
        </p:spPr>
        <p:txBody>
          <a:bodyPr>
            <a:normAutofit/>
          </a:bodyPr>
          <a:lstStyle/>
          <a:p>
            <a:pPr marL="0" indent="0">
              <a:buNone/>
            </a:pPr>
            <a:r>
              <a:rPr lang="en-GB" sz="2400" dirty="0"/>
              <a:t>Pre-reading: There are many tonal shifts in this extract, as Macduff moves from anxiety, to disbelief, despair, and finally a desire for vengeance. </a:t>
            </a:r>
          </a:p>
          <a:p>
            <a:pPr marL="0" indent="0">
              <a:buNone/>
            </a:pPr>
            <a:r>
              <a:rPr lang="en-GB" sz="2400" b="1" dirty="0"/>
              <a:t>Rehearse these lines before we read the whole extract as a class. </a:t>
            </a:r>
          </a:p>
        </p:txBody>
      </p:sp>
      <p:graphicFrame>
        <p:nvGraphicFramePr>
          <p:cNvPr id="4" name="Table 3">
            <a:extLst>
              <a:ext uri="{FF2B5EF4-FFF2-40B4-BE49-F238E27FC236}">
                <a16:creationId xmlns:a16="http://schemas.microsoft.com/office/drawing/2014/main" id="{007735AF-7755-A99C-9683-B079A6840A94}"/>
              </a:ext>
            </a:extLst>
          </p:cNvPr>
          <p:cNvGraphicFramePr>
            <a:graphicFrameLocks noGrp="1"/>
          </p:cNvGraphicFramePr>
          <p:nvPr>
            <p:extLst>
              <p:ext uri="{D42A27DB-BD31-4B8C-83A1-F6EECF244321}">
                <p14:modId xmlns:p14="http://schemas.microsoft.com/office/powerpoint/2010/main" val="10747815"/>
              </p:ext>
            </p:extLst>
          </p:nvPr>
        </p:nvGraphicFramePr>
        <p:xfrm>
          <a:off x="838200" y="2702011"/>
          <a:ext cx="10515600" cy="3790862"/>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4145128091"/>
                    </a:ext>
                  </a:extLst>
                </a:gridCol>
                <a:gridCol w="5257800">
                  <a:extLst>
                    <a:ext uri="{9D8B030D-6E8A-4147-A177-3AD203B41FA5}">
                      <a16:colId xmlns:a16="http://schemas.microsoft.com/office/drawing/2014/main" val="2126263902"/>
                    </a:ext>
                  </a:extLst>
                </a:gridCol>
              </a:tblGrid>
              <a:tr h="403990">
                <a:tc>
                  <a:txBody>
                    <a:bodyPr/>
                    <a:lstStyle/>
                    <a:p>
                      <a:r>
                        <a:rPr lang="en-GB" dirty="0">
                          <a:solidFill>
                            <a:schemeClr val="tx1"/>
                          </a:solidFill>
                        </a:rPr>
                        <a:t>Quotation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solidFill>
                            <a:schemeClr val="tx1"/>
                          </a:solidFill>
                        </a:rPr>
                        <a:t>What is the character’s emotion?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67152590"/>
                  </a:ext>
                </a:extLst>
              </a:tr>
              <a:tr h="996139">
                <a:tc>
                  <a:txBody>
                    <a:bodyPr/>
                    <a:lstStyle/>
                    <a:p>
                      <a:r>
                        <a:rPr lang="en-GB" b="1" dirty="0">
                          <a:solidFill>
                            <a:schemeClr val="tx1"/>
                          </a:solidFill>
                        </a:rPr>
                        <a:t>Macduff:</a:t>
                      </a:r>
                      <a:endParaRPr lang="en-GB" b="0" dirty="0">
                        <a:solidFill>
                          <a:schemeClr val="tx1"/>
                        </a:solidFill>
                      </a:endParaRPr>
                    </a:p>
                    <a:p>
                      <a:r>
                        <a:rPr lang="en-GB" b="0" dirty="0">
                          <a:solidFill>
                            <a:schemeClr val="tx1"/>
                          </a:solidFill>
                        </a:rPr>
                        <a:t>‘My children too?’</a:t>
                      </a:r>
                    </a:p>
                    <a:p>
                      <a:r>
                        <a:rPr lang="en-GB" b="0" dirty="0">
                          <a:solidFill>
                            <a:schemeClr val="tx1"/>
                          </a:solidFill>
                        </a:rPr>
                        <a:t>‘My wife killed too?’</a:t>
                      </a:r>
                      <a:endParaRPr lang="en-GB"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solidFill>
                            <a:schemeClr val="tx1"/>
                          </a:solidFill>
                        </a:rPr>
                        <a:t>Disbelief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22836604"/>
                  </a:ext>
                </a:extLst>
              </a:tr>
              <a:tr h="996139">
                <a:tc>
                  <a:txBody>
                    <a:bodyPr/>
                    <a:lstStyle/>
                    <a:p>
                      <a:r>
                        <a:rPr lang="en-GB" b="1" dirty="0">
                          <a:solidFill>
                            <a:schemeClr val="tx1"/>
                          </a:solidFill>
                        </a:rPr>
                        <a:t>Malcolm:</a:t>
                      </a:r>
                      <a:endParaRPr lang="en-GB" b="0" dirty="0">
                        <a:solidFill>
                          <a:schemeClr val="tx1"/>
                        </a:solidFill>
                      </a:endParaRPr>
                    </a:p>
                    <a:p>
                      <a:r>
                        <a:rPr lang="en-GB" b="0" dirty="0">
                          <a:solidFill>
                            <a:schemeClr val="tx1"/>
                          </a:solidFill>
                        </a:rPr>
                        <a:t>‘Dispute it like a man’</a:t>
                      </a:r>
                    </a:p>
                    <a:p>
                      <a:r>
                        <a:rPr lang="en-GB" b="0" dirty="0">
                          <a:solidFill>
                            <a:schemeClr val="tx1"/>
                          </a:solidFill>
                        </a:rPr>
                        <a:t>‘Be this the whetstone of your sword’</a:t>
                      </a:r>
                      <a:endParaRPr lang="en-GB"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solidFill>
                            <a:schemeClr val="tx1"/>
                          </a:solidFill>
                        </a:rPr>
                        <a:t>Encouragement, determination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9399451"/>
                  </a:ext>
                </a:extLst>
              </a:tr>
              <a:tr h="697297">
                <a:tc>
                  <a:txBody>
                    <a:bodyPr/>
                    <a:lstStyle/>
                    <a:p>
                      <a:r>
                        <a:rPr lang="en-GB" b="1" dirty="0">
                          <a:solidFill>
                            <a:schemeClr val="tx1"/>
                          </a:solidFill>
                        </a:rPr>
                        <a:t>Macduff:</a:t>
                      </a:r>
                      <a:endParaRPr lang="en-GB" b="0" dirty="0">
                        <a:solidFill>
                          <a:schemeClr val="tx1"/>
                        </a:solidFill>
                      </a:endParaRPr>
                    </a:p>
                    <a:p>
                      <a:r>
                        <a:rPr lang="en-GB" b="0" dirty="0">
                          <a:solidFill>
                            <a:schemeClr val="tx1"/>
                          </a:solidFill>
                        </a:rPr>
                        <a:t>‘I must also feel it like a man’</a:t>
                      </a:r>
                      <a:endParaRPr lang="en-GB"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solidFill>
                            <a:schemeClr val="tx1"/>
                          </a:solidFill>
                        </a:rPr>
                        <a:t>Despair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7763414"/>
                  </a:ext>
                </a:extLst>
              </a:tr>
              <a:tr h="697297">
                <a:tc>
                  <a:txBody>
                    <a:bodyPr/>
                    <a:lstStyle/>
                    <a:p>
                      <a:r>
                        <a:rPr lang="en-GB" b="1" dirty="0">
                          <a:solidFill>
                            <a:schemeClr val="tx1"/>
                          </a:solidFill>
                        </a:rPr>
                        <a:t>Macduff:</a:t>
                      </a:r>
                    </a:p>
                    <a:p>
                      <a:r>
                        <a:rPr lang="en-GB" b="0" dirty="0">
                          <a:solidFill>
                            <a:schemeClr val="tx1"/>
                          </a:solidFill>
                        </a:rPr>
                        <a:t>‘this fiend of Scotland’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solidFill>
                            <a:schemeClr val="tx1"/>
                          </a:solidFill>
                        </a:rPr>
                        <a:t>Hatred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8803902"/>
                  </a:ext>
                </a:extLst>
              </a:tr>
            </a:tbl>
          </a:graphicData>
        </a:graphic>
      </p:graphicFrame>
    </p:spTree>
    <p:extLst>
      <p:ext uri="{BB962C8B-B14F-4D97-AF65-F5344CB8AC3E}">
        <p14:creationId xmlns:p14="http://schemas.microsoft.com/office/powerpoint/2010/main" val="3245182427"/>
      </p:ext>
    </p:extLst>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3585F-FAB7-BED7-5AE5-32AD430798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C0BA4E-6C1D-B0E3-A44B-384264DF4CC6}"/>
              </a:ext>
            </a:extLst>
          </p:cNvPr>
          <p:cNvSpPr>
            <a:spLocks noGrp="1"/>
          </p:cNvSpPr>
          <p:nvPr>
            <p:ph type="title"/>
          </p:nvPr>
        </p:nvSpPr>
        <p:spPr>
          <a:xfrm>
            <a:off x="161924" y="184150"/>
            <a:ext cx="9324975" cy="720725"/>
          </a:xfrm>
        </p:spPr>
        <p:txBody>
          <a:bodyPr>
            <a:normAutofit/>
          </a:bodyPr>
          <a:lstStyle/>
          <a:p>
            <a:r>
              <a:rPr lang="en-GB" b="1" dirty="0"/>
              <a:t>S-T-R-E-T-C-H: Triplet discussion</a:t>
            </a:r>
          </a:p>
        </p:txBody>
      </p:sp>
      <p:graphicFrame>
        <p:nvGraphicFramePr>
          <p:cNvPr id="7" name="Table 6">
            <a:extLst>
              <a:ext uri="{FF2B5EF4-FFF2-40B4-BE49-F238E27FC236}">
                <a16:creationId xmlns:a16="http://schemas.microsoft.com/office/drawing/2014/main" id="{0DE280E2-4E2A-FBCB-4EAD-72ED27F4F6C9}"/>
              </a:ext>
            </a:extLst>
          </p:cNvPr>
          <p:cNvGraphicFramePr>
            <a:graphicFrameLocks noGrp="1"/>
          </p:cNvGraphicFramePr>
          <p:nvPr>
            <p:extLst>
              <p:ext uri="{D42A27DB-BD31-4B8C-83A1-F6EECF244321}">
                <p14:modId xmlns:p14="http://schemas.microsoft.com/office/powerpoint/2010/main" val="3372733765"/>
              </p:ext>
            </p:extLst>
          </p:nvPr>
        </p:nvGraphicFramePr>
        <p:xfrm>
          <a:off x="260349" y="904876"/>
          <a:ext cx="11598276" cy="5768974"/>
        </p:xfrm>
        <a:graphic>
          <a:graphicData uri="http://schemas.openxmlformats.org/drawingml/2006/table">
            <a:tbl>
              <a:tblPr firstRow="1" bandRow="1">
                <a:tableStyleId>{5C22544A-7EE6-4342-B048-85BDC9FD1C3A}</a:tableStyleId>
              </a:tblPr>
              <a:tblGrid>
                <a:gridCol w="5799138">
                  <a:extLst>
                    <a:ext uri="{9D8B030D-6E8A-4147-A177-3AD203B41FA5}">
                      <a16:colId xmlns:a16="http://schemas.microsoft.com/office/drawing/2014/main" val="1736133276"/>
                    </a:ext>
                  </a:extLst>
                </a:gridCol>
                <a:gridCol w="5799138">
                  <a:extLst>
                    <a:ext uri="{9D8B030D-6E8A-4147-A177-3AD203B41FA5}">
                      <a16:colId xmlns:a16="http://schemas.microsoft.com/office/drawing/2014/main" val="242576912"/>
                    </a:ext>
                  </a:extLst>
                </a:gridCol>
              </a:tblGrid>
              <a:tr h="2884487">
                <a:tc>
                  <a:txBody>
                    <a:bodyPr/>
                    <a:lstStyle/>
                    <a:p>
                      <a:pPr marL="0" indent="0">
                        <a:buNone/>
                      </a:pPr>
                      <a:r>
                        <a:rPr lang="en-GB" sz="2000" b="1" dirty="0">
                          <a:solidFill>
                            <a:schemeClr val="tx1"/>
                          </a:solidFill>
                        </a:rPr>
                        <a:t>Why does Shakespeare show Ross equivocating before delivering the news of the murders?</a:t>
                      </a:r>
                      <a:endParaRPr lang="en-GB" sz="2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A: Provide evidence of Ross’s equivocation.</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Evidence that Ross equivocates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example is…</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8333442"/>
                  </a:ext>
                </a:extLst>
              </a:tr>
              <a:tr h="28844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B: Give two reasons why Ross might equivocate at this point.</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One reason why Ross might equivocate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reason for this behaviour 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b="1" dirty="0">
                          <a:solidFill>
                            <a:schemeClr val="tx1"/>
                          </a:solidFill>
                        </a:rPr>
                        <a:t>Student C: Summarise the discussion. </a:t>
                      </a:r>
                      <a:endParaRPr lang="en-GB" sz="2000" b="0" dirty="0">
                        <a:solidFill>
                          <a:schemeClr val="tx1"/>
                        </a:solidFill>
                      </a:endParaRPr>
                    </a:p>
                    <a:p>
                      <a:pPr marL="342900" indent="-342900">
                        <a:buFontTx/>
                        <a:buChar char="-"/>
                      </a:pPr>
                      <a:r>
                        <a:rPr lang="en-GB" sz="2000" b="0" dirty="0">
                          <a:solidFill>
                            <a:schemeClr val="tx1"/>
                          </a:solidFill>
                        </a:rPr>
                        <a:t>Overall, Shakespeare presents Ross as equivocating when he…</a:t>
                      </a:r>
                    </a:p>
                    <a:p>
                      <a:pPr marL="342900" indent="-342900">
                        <a:buFontTx/>
                        <a:buChar char="-"/>
                      </a:pPr>
                      <a:r>
                        <a:rPr lang="en-GB" sz="2000" b="0" dirty="0">
                          <a:solidFill>
                            <a:schemeClr val="tx1"/>
                          </a:solidFill>
                        </a:rPr>
                        <a:t>Two reasons for this might be…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3497767"/>
                  </a:ext>
                </a:extLst>
              </a:tr>
            </a:tbl>
          </a:graphicData>
        </a:graphic>
      </p:graphicFrame>
    </p:spTree>
    <p:extLst>
      <p:ext uri="{BB962C8B-B14F-4D97-AF65-F5344CB8AC3E}">
        <p14:creationId xmlns:p14="http://schemas.microsoft.com/office/powerpoint/2010/main" val="1078284687"/>
      </p:ext>
    </p:extLst>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03C7F9-38A7-F321-A8E5-5D7BF8BDD5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4A7ECF-76D4-3C87-6AD7-4AB096DA5C45}"/>
              </a:ext>
            </a:extLst>
          </p:cNvPr>
          <p:cNvSpPr>
            <a:spLocks noGrp="1"/>
          </p:cNvSpPr>
          <p:nvPr>
            <p:ph type="title"/>
          </p:nvPr>
        </p:nvSpPr>
        <p:spPr>
          <a:xfrm>
            <a:off x="161925" y="184150"/>
            <a:ext cx="5467350" cy="720725"/>
          </a:xfrm>
        </p:spPr>
        <p:txBody>
          <a:bodyPr/>
          <a:lstStyle/>
          <a:p>
            <a:r>
              <a:rPr lang="en-GB" b="1" dirty="0"/>
              <a:t>Triplet discussion</a:t>
            </a:r>
          </a:p>
        </p:txBody>
      </p:sp>
      <p:sp>
        <p:nvSpPr>
          <p:cNvPr id="4" name="TextBox 3">
            <a:extLst>
              <a:ext uri="{FF2B5EF4-FFF2-40B4-BE49-F238E27FC236}">
                <a16:creationId xmlns:a16="http://schemas.microsoft.com/office/drawing/2014/main" id="{4C5B4F81-1105-C230-06C7-4B9D2C294EB3}"/>
              </a:ext>
            </a:extLst>
          </p:cNvPr>
          <p:cNvSpPr txBox="1"/>
          <p:nvPr/>
        </p:nvSpPr>
        <p:spPr>
          <a:xfrm>
            <a:off x="259556" y="904875"/>
            <a:ext cx="6093118" cy="5078313"/>
          </a:xfrm>
          <a:prstGeom prst="rect">
            <a:avLst/>
          </a:prstGeom>
          <a:noFill/>
        </p:spPr>
        <p:txBody>
          <a:bodyPr wrap="square">
            <a:spAutoFit/>
          </a:bodyPr>
          <a:lstStyle/>
          <a:p>
            <a:r>
              <a:rPr lang="en-GB" sz="2000" b="1" dirty="0"/>
              <a:t>Model answer: </a:t>
            </a:r>
          </a:p>
          <a:p>
            <a:endParaRPr lang="en-GB" sz="2400" b="1" dirty="0"/>
          </a:p>
          <a:p>
            <a:r>
              <a:rPr lang="en-GB" sz="2000" dirty="0"/>
              <a:t>Ross is the messenger throughout the play, but here his role reaches its most agonising peak. His initial report of Scottish resistance seems like good news, but his stumbling equivocation (‘They were well at peace when I did leave ‘</a:t>
            </a:r>
            <a:r>
              <a:rPr lang="en-GB" sz="2000" dirty="0" err="1"/>
              <a:t>em</a:t>
            </a:r>
            <a:r>
              <a:rPr lang="en-GB" sz="2000" dirty="0"/>
              <a:t>’) is a grim use of dramatic irony. Having witnessed the murders, the audience understands Ross’s reluctance to speak. This hesitation reflects a stark social reality: in an age without swift communication, a messenger bore the full personal burden of delivering catastrophic news, often facing the raw, unpredictable fury of the recipient. Ross’s delay is not just a dramatic device; it is a profoundly human response, making the eventual revelation all the more devastating.</a:t>
            </a:r>
          </a:p>
        </p:txBody>
      </p:sp>
      <p:sp>
        <p:nvSpPr>
          <p:cNvPr id="5" name="Rectangle 4">
            <a:extLst>
              <a:ext uri="{FF2B5EF4-FFF2-40B4-BE49-F238E27FC236}">
                <a16:creationId xmlns:a16="http://schemas.microsoft.com/office/drawing/2014/main" id="{B638CE39-8BF6-AFA4-244D-B3A6645A8B37}"/>
              </a:ext>
            </a:extLst>
          </p:cNvPr>
          <p:cNvSpPr/>
          <p:nvPr/>
        </p:nvSpPr>
        <p:spPr>
          <a:xfrm>
            <a:off x="6515100" y="304800"/>
            <a:ext cx="5467350" cy="63690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dirty="0"/>
              <a:t>Summarise the model answer in three bullet points:</a:t>
            </a:r>
          </a:p>
          <a:p>
            <a:endParaRPr lang="en-GB" dirty="0"/>
          </a:p>
          <a:p>
            <a:endParaRPr lang="en-GB" dirty="0"/>
          </a:p>
          <a:p>
            <a:r>
              <a:rPr lang="en-GB" dirty="0"/>
              <a:t>1.</a:t>
            </a:r>
          </a:p>
          <a:p>
            <a:endParaRPr lang="en-GB" dirty="0"/>
          </a:p>
          <a:p>
            <a:endParaRPr lang="en-GB" dirty="0"/>
          </a:p>
          <a:p>
            <a:r>
              <a:rPr lang="en-GB" dirty="0"/>
              <a:t>2.</a:t>
            </a:r>
          </a:p>
          <a:p>
            <a:endParaRPr lang="en-GB" dirty="0"/>
          </a:p>
          <a:p>
            <a:endParaRPr lang="en-GB" dirty="0"/>
          </a:p>
          <a:p>
            <a:r>
              <a:rPr lang="en-GB" dirty="0"/>
              <a:t>3.</a:t>
            </a:r>
          </a:p>
          <a:p>
            <a:endParaRPr lang="en-GB" dirty="0"/>
          </a:p>
          <a:p>
            <a:endParaRPr lang="en-GB" dirty="0"/>
          </a:p>
          <a:p>
            <a:r>
              <a:rPr lang="en-GB" dirty="0"/>
              <a:t>New vocabulary:</a:t>
            </a:r>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427609120"/>
      </p:ext>
    </p:extLst>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BC519-25F5-7419-19C3-2B36CAE2B451}"/>
              </a:ext>
            </a:extLst>
          </p:cNvPr>
          <p:cNvSpPr>
            <a:spLocks noGrp="1"/>
          </p:cNvSpPr>
          <p:nvPr>
            <p:ph type="title"/>
          </p:nvPr>
        </p:nvSpPr>
        <p:spPr/>
        <p:txBody>
          <a:bodyPr/>
          <a:lstStyle/>
          <a:p>
            <a:r>
              <a:rPr lang="en-GB" b="1" dirty="0"/>
              <a:t>Oracy</a:t>
            </a:r>
          </a:p>
        </p:txBody>
      </p:sp>
      <p:sp>
        <p:nvSpPr>
          <p:cNvPr id="3" name="Content Placeholder 2">
            <a:extLst>
              <a:ext uri="{FF2B5EF4-FFF2-40B4-BE49-F238E27FC236}">
                <a16:creationId xmlns:a16="http://schemas.microsoft.com/office/drawing/2014/main" id="{CF855A7A-6F14-7384-F813-7AD6F38AB9CE}"/>
              </a:ext>
            </a:extLst>
          </p:cNvPr>
          <p:cNvSpPr>
            <a:spLocks noGrp="1"/>
          </p:cNvSpPr>
          <p:nvPr>
            <p:ph idx="1"/>
          </p:nvPr>
        </p:nvSpPr>
        <p:spPr>
          <a:xfrm>
            <a:off x="838200" y="1690688"/>
            <a:ext cx="10515600" cy="4918659"/>
          </a:xfrm>
        </p:spPr>
        <p:txBody>
          <a:bodyPr>
            <a:normAutofit/>
          </a:bodyPr>
          <a:lstStyle/>
          <a:p>
            <a:pPr marL="0" indent="0">
              <a:buNone/>
            </a:pPr>
            <a:r>
              <a:rPr lang="en-GB" dirty="0"/>
              <a:t>In one of the many poignant lines in this scene, Macduff says ‘he has no children’. But who might the ‘he’ Macduff refers to be? </a:t>
            </a:r>
          </a:p>
          <a:p>
            <a:pPr marL="0" indent="0">
              <a:buNone/>
            </a:pPr>
            <a:r>
              <a:rPr lang="en-GB" dirty="0"/>
              <a:t>Is ‘he’:</a:t>
            </a:r>
          </a:p>
          <a:p>
            <a:pPr>
              <a:buFontTx/>
              <a:buChar char="-"/>
            </a:pPr>
            <a:r>
              <a:rPr lang="en-GB" dirty="0"/>
              <a:t>the childless Macbeth who has callously slaughtered Macduff’s family?</a:t>
            </a:r>
          </a:p>
          <a:p>
            <a:pPr>
              <a:buFontTx/>
              <a:buChar char="-"/>
            </a:pPr>
            <a:r>
              <a:rPr lang="en-GB" dirty="0"/>
              <a:t>the unmarried Malcolm who is refusing to give Macduff time to process his grief? </a:t>
            </a:r>
          </a:p>
          <a:p>
            <a:pPr>
              <a:buFontTx/>
              <a:buChar char="-"/>
            </a:pPr>
            <a:r>
              <a:rPr lang="en-GB" dirty="0"/>
              <a:t>the bereaved Macduff himself?</a:t>
            </a:r>
          </a:p>
          <a:p>
            <a:pPr marL="0" indent="0">
              <a:buNone/>
            </a:pPr>
            <a:r>
              <a:rPr lang="en-GB" b="1" dirty="0"/>
              <a:t>Discuss these options in your triplets. Each member of the triplet will argue in favour of one of the three bullet points. </a:t>
            </a:r>
          </a:p>
        </p:txBody>
      </p:sp>
    </p:spTree>
    <p:extLst>
      <p:ext uri="{BB962C8B-B14F-4D97-AF65-F5344CB8AC3E}">
        <p14:creationId xmlns:p14="http://schemas.microsoft.com/office/powerpoint/2010/main" val="3546722443"/>
      </p:ext>
    </p:extLst>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524CE-8173-0DA7-8496-B2BD7F31B22A}"/>
              </a:ext>
            </a:extLst>
          </p:cNvPr>
          <p:cNvSpPr>
            <a:spLocks noGrp="1"/>
          </p:cNvSpPr>
          <p:nvPr>
            <p:ph type="title"/>
          </p:nvPr>
        </p:nvSpPr>
        <p:spPr/>
        <p:txBody>
          <a:bodyPr/>
          <a:lstStyle/>
          <a:p>
            <a:r>
              <a:rPr lang="en-GB" b="1" dirty="0"/>
              <a:t>Consolidation</a:t>
            </a:r>
          </a:p>
        </p:txBody>
      </p:sp>
      <p:sp>
        <p:nvSpPr>
          <p:cNvPr id="3" name="Content Placeholder 2">
            <a:extLst>
              <a:ext uri="{FF2B5EF4-FFF2-40B4-BE49-F238E27FC236}">
                <a16:creationId xmlns:a16="http://schemas.microsoft.com/office/drawing/2014/main" id="{2CDAD539-CAB5-9334-97AC-4A65A3293F53}"/>
              </a:ext>
            </a:extLst>
          </p:cNvPr>
          <p:cNvSpPr>
            <a:spLocks noGrp="1"/>
          </p:cNvSpPr>
          <p:nvPr>
            <p:ph idx="1"/>
          </p:nvPr>
        </p:nvSpPr>
        <p:spPr>
          <a:xfrm>
            <a:off x="838200" y="1825625"/>
            <a:ext cx="10515600" cy="1013828"/>
          </a:xfrm>
        </p:spPr>
        <p:txBody>
          <a:bodyPr/>
          <a:lstStyle/>
          <a:p>
            <a:pPr marL="0" indent="0">
              <a:buNone/>
            </a:pPr>
            <a:r>
              <a:rPr lang="en-GB" dirty="0"/>
              <a:t>Before we begin the final act, we are going to consolidate our knowledge of the key characters at this point of the play:</a:t>
            </a:r>
          </a:p>
        </p:txBody>
      </p:sp>
      <p:graphicFrame>
        <p:nvGraphicFramePr>
          <p:cNvPr id="4" name="Table 3">
            <a:extLst>
              <a:ext uri="{FF2B5EF4-FFF2-40B4-BE49-F238E27FC236}">
                <a16:creationId xmlns:a16="http://schemas.microsoft.com/office/drawing/2014/main" id="{3E0C7CF8-59C5-5D9A-25BC-866892956B50}"/>
              </a:ext>
            </a:extLst>
          </p:cNvPr>
          <p:cNvGraphicFramePr>
            <a:graphicFrameLocks noGrp="1"/>
          </p:cNvGraphicFramePr>
          <p:nvPr>
            <p:extLst>
              <p:ext uri="{D42A27DB-BD31-4B8C-83A1-F6EECF244321}">
                <p14:modId xmlns:p14="http://schemas.microsoft.com/office/powerpoint/2010/main" val="4129058073"/>
              </p:ext>
            </p:extLst>
          </p:nvPr>
        </p:nvGraphicFramePr>
        <p:xfrm>
          <a:off x="838200" y="2974390"/>
          <a:ext cx="10515600" cy="3474720"/>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2383628426"/>
                    </a:ext>
                  </a:extLst>
                </a:gridCol>
                <a:gridCol w="2628900">
                  <a:extLst>
                    <a:ext uri="{9D8B030D-6E8A-4147-A177-3AD203B41FA5}">
                      <a16:colId xmlns:a16="http://schemas.microsoft.com/office/drawing/2014/main" val="374850833"/>
                    </a:ext>
                  </a:extLst>
                </a:gridCol>
                <a:gridCol w="2628900">
                  <a:extLst>
                    <a:ext uri="{9D8B030D-6E8A-4147-A177-3AD203B41FA5}">
                      <a16:colId xmlns:a16="http://schemas.microsoft.com/office/drawing/2014/main" val="3854020428"/>
                    </a:ext>
                  </a:extLst>
                </a:gridCol>
                <a:gridCol w="2628900">
                  <a:extLst>
                    <a:ext uri="{9D8B030D-6E8A-4147-A177-3AD203B41FA5}">
                      <a16:colId xmlns:a16="http://schemas.microsoft.com/office/drawing/2014/main" val="2944164948"/>
                    </a:ext>
                  </a:extLst>
                </a:gridCol>
              </a:tblGrid>
              <a:tr h="370840">
                <a:tc>
                  <a:txBody>
                    <a:bodyPr/>
                    <a:lstStyle/>
                    <a:p>
                      <a:r>
                        <a:rPr lang="en-GB" sz="2400" dirty="0">
                          <a:solidFill>
                            <a:schemeClr val="tx1"/>
                          </a:solidFill>
                        </a:rPr>
                        <a:t>Character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dirty="0">
                          <a:solidFill>
                            <a:schemeClr val="tx1"/>
                          </a:solidFill>
                        </a:rPr>
                        <a:t>Location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dirty="0">
                          <a:solidFill>
                            <a:schemeClr val="tx1"/>
                          </a:solidFill>
                        </a:rPr>
                        <a:t>State of mind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dirty="0">
                          <a:solidFill>
                            <a:schemeClr val="tx1"/>
                          </a:solidFill>
                        </a:rPr>
                        <a:t>Actions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7614313"/>
                  </a:ext>
                </a:extLst>
              </a:tr>
              <a:tr h="370840">
                <a:tc>
                  <a:txBody>
                    <a:bodyPr/>
                    <a:lstStyle/>
                    <a:p>
                      <a:r>
                        <a:rPr lang="en-GB" sz="2400" dirty="0">
                          <a:solidFill>
                            <a:schemeClr val="tx1"/>
                          </a:solidFill>
                        </a:rPr>
                        <a:t>Macbeth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7444772"/>
                  </a:ext>
                </a:extLst>
              </a:tr>
              <a:tr h="370840">
                <a:tc>
                  <a:txBody>
                    <a:bodyPr/>
                    <a:lstStyle/>
                    <a:p>
                      <a:r>
                        <a:rPr lang="en-GB" sz="2400" dirty="0">
                          <a:solidFill>
                            <a:schemeClr val="tx1"/>
                          </a:solidFill>
                        </a:rPr>
                        <a:t>Lady Macbeth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95459333"/>
                  </a:ext>
                </a:extLst>
              </a:tr>
              <a:tr h="370840">
                <a:tc>
                  <a:txBody>
                    <a:bodyPr/>
                    <a:lstStyle/>
                    <a:p>
                      <a:r>
                        <a:rPr lang="en-GB" sz="2400" dirty="0">
                          <a:solidFill>
                            <a:schemeClr val="tx1"/>
                          </a:solidFill>
                        </a:rPr>
                        <a:t>Macduff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917206"/>
                  </a:ext>
                </a:extLst>
              </a:tr>
              <a:tr h="370840">
                <a:tc>
                  <a:txBody>
                    <a:bodyPr/>
                    <a:lstStyle/>
                    <a:p>
                      <a:r>
                        <a:rPr lang="en-GB" sz="2400" dirty="0">
                          <a:solidFill>
                            <a:schemeClr val="tx1"/>
                          </a:solidFill>
                        </a:rPr>
                        <a:t>Malcolm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03742108"/>
                  </a:ext>
                </a:extLst>
              </a:tr>
              <a:tr h="370840">
                <a:tc>
                  <a:txBody>
                    <a:bodyPr/>
                    <a:lstStyle/>
                    <a:p>
                      <a:r>
                        <a:rPr lang="en-GB" sz="2400" dirty="0">
                          <a:solidFill>
                            <a:schemeClr val="tx1"/>
                          </a:solidFill>
                        </a:rPr>
                        <a:t>Edward the Confessor and Siward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68800840"/>
                  </a:ext>
                </a:extLst>
              </a:tr>
            </a:tbl>
          </a:graphicData>
        </a:graphic>
      </p:graphicFrame>
    </p:spTree>
    <p:extLst>
      <p:ext uri="{BB962C8B-B14F-4D97-AF65-F5344CB8AC3E}">
        <p14:creationId xmlns:p14="http://schemas.microsoft.com/office/powerpoint/2010/main" val="3737134152"/>
      </p:ext>
    </p:extLst>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FAF75-C36E-2ECE-C760-FC1BFE9B5431}"/>
              </a:ext>
            </a:extLst>
          </p:cNvPr>
          <p:cNvSpPr>
            <a:spLocks noGrp="1"/>
          </p:cNvSpPr>
          <p:nvPr>
            <p:ph type="title"/>
          </p:nvPr>
        </p:nvSpPr>
        <p:spPr/>
        <p:txBody>
          <a:bodyPr/>
          <a:lstStyle/>
          <a:p>
            <a:r>
              <a:rPr lang="en-GB" dirty="0"/>
              <a:t>Act 5 Scene 1</a:t>
            </a:r>
          </a:p>
        </p:txBody>
      </p:sp>
      <p:sp>
        <p:nvSpPr>
          <p:cNvPr id="3" name="Content Placeholder 2">
            <a:extLst>
              <a:ext uri="{FF2B5EF4-FFF2-40B4-BE49-F238E27FC236}">
                <a16:creationId xmlns:a16="http://schemas.microsoft.com/office/drawing/2014/main" id="{AAA3FAD6-F5C1-1BBD-806A-A620C32B8658}"/>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3607016395"/>
      </p:ext>
    </p:extLst>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D5CB6-C729-5DCF-40BC-E352D4046A0C}"/>
              </a:ext>
            </a:extLst>
          </p:cNvPr>
          <p:cNvSpPr>
            <a:spLocks noGrp="1"/>
          </p:cNvSpPr>
          <p:nvPr>
            <p:ph type="title"/>
          </p:nvPr>
        </p:nvSpPr>
        <p:spPr/>
        <p:txBody>
          <a:bodyPr/>
          <a:lstStyle/>
          <a:p>
            <a:r>
              <a:rPr lang="en-GB" b="1" dirty="0"/>
              <a:t>Knowledge Retrieval</a:t>
            </a:r>
          </a:p>
        </p:txBody>
      </p:sp>
      <p:sp>
        <p:nvSpPr>
          <p:cNvPr id="3" name="Content Placeholder 2">
            <a:extLst>
              <a:ext uri="{FF2B5EF4-FFF2-40B4-BE49-F238E27FC236}">
                <a16:creationId xmlns:a16="http://schemas.microsoft.com/office/drawing/2014/main" id="{79DE192E-6ED7-B930-A2AE-1CD199F02A23}"/>
              </a:ext>
            </a:extLst>
          </p:cNvPr>
          <p:cNvSpPr>
            <a:spLocks noGrp="1"/>
          </p:cNvSpPr>
          <p:nvPr>
            <p:ph idx="1"/>
          </p:nvPr>
        </p:nvSpPr>
        <p:spPr>
          <a:xfrm>
            <a:off x="838200" y="1556084"/>
            <a:ext cx="10515600" cy="4936791"/>
          </a:xfrm>
        </p:spPr>
        <p:txBody>
          <a:bodyPr>
            <a:normAutofit lnSpcReduction="10000"/>
          </a:bodyPr>
          <a:lstStyle/>
          <a:p>
            <a:pPr marL="0" indent="0">
              <a:buNone/>
            </a:pPr>
            <a:r>
              <a:rPr lang="en-GB" b="1" dirty="0"/>
              <a:t>Which of these statements contains the correct use of the phrase emotional anguish? </a:t>
            </a:r>
          </a:p>
          <a:p>
            <a:pPr marL="514350" indent="-514350">
              <a:buAutoNum type="arabicPeriod"/>
            </a:pPr>
            <a:r>
              <a:rPr lang="en-GB" dirty="0"/>
              <a:t>Shakespeare emphasises Macbeth’s emotional anguish in Act One Scene Three, when he is ‘rapt’ following the witches’ prophecies. </a:t>
            </a:r>
          </a:p>
          <a:p>
            <a:pPr marL="514350" indent="-514350">
              <a:buAutoNum type="arabicPeriod"/>
            </a:pPr>
            <a:r>
              <a:rPr lang="en-GB" dirty="0"/>
              <a:t>In Act One Scene Five, Shakespeare presents Lady Macbeth as full of emotional anguish as she calls on the spirits to ‘unsex’ her. </a:t>
            </a:r>
          </a:p>
          <a:p>
            <a:pPr marL="514350" indent="-514350">
              <a:buAutoNum type="arabicPeriod"/>
            </a:pPr>
            <a:r>
              <a:rPr lang="en-GB" dirty="0"/>
              <a:t>Following the regicide, Shakespeare emphasises Macbeth’s torment; the source of his emotional anguish is his frustration at his ‘fruitless crown’. </a:t>
            </a:r>
          </a:p>
          <a:p>
            <a:pPr marL="514350" indent="-514350">
              <a:buAutoNum type="arabicPeriod"/>
            </a:pPr>
            <a:r>
              <a:rPr lang="en-GB" dirty="0"/>
              <a:t>Shakespeare shows that when Macbeth meets with Banquo’s murderers, he is afflicted by emotional anguish. </a:t>
            </a:r>
          </a:p>
          <a:p>
            <a:pPr marL="0" indent="0">
              <a:buNone/>
            </a:pPr>
            <a:r>
              <a:rPr lang="en-GB" dirty="0"/>
              <a:t>The correct response is 3.</a:t>
            </a:r>
          </a:p>
        </p:txBody>
      </p:sp>
    </p:spTree>
    <p:extLst>
      <p:ext uri="{BB962C8B-B14F-4D97-AF65-F5344CB8AC3E}">
        <p14:creationId xmlns:p14="http://schemas.microsoft.com/office/powerpoint/2010/main" val="2389456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C8CCE7-E5F4-A4AD-1AE8-3BB273C66A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E7B372-0FE1-9537-53EE-A1BEC39C336D}"/>
              </a:ext>
            </a:extLst>
          </p:cNvPr>
          <p:cNvSpPr>
            <a:spLocks noGrp="1"/>
          </p:cNvSpPr>
          <p:nvPr>
            <p:ph type="title"/>
          </p:nvPr>
        </p:nvSpPr>
        <p:spPr>
          <a:xfrm>
            <a:off x="838200" y="365125"/>
            <a:ext cx="10515600" cy="911225"/>
          </a:xfrm>
        </p:spPr>
        <p:txBody>
          <a:bodyPr/>
          <a:lstStyle/>
          <a:p>
            <a:r>
              <a:rPr lang="en-GB" b="1" dirty="0"/>
              <a:t>New vocabulary: psychosomatic </a:t>
            </a:r>
          </a:p>
        </p:txBody>
      </p:sp>
      <p:graphicFrame>
        <p:nvGraphicFramePr>
          <p:cNvPr id="8" name="Table 7">
            <a:extLst>
              <a:ext uri="{FF2B5EF4-FFF2-40B4-BE49-F238E27FC236}">
                <a16:creationId xmlns:a16="http://schemas.microsoft.com/office/drawing/2014/main" id="{7AE1A89F-1A37-69F0-D7B4-43100A2823B1}"/>
              </a:ext>
            </a:extLst>
          </p:cNvPr>
          <p:cNvGraphicFramePr>
            <a:graphicFrameLocks noGrp="1"/>
          </p:cNvGraphicFramePr>
          <p:nvPr>
            <p:extLst>
              <p:ext uri="{D42A27DB-BD31-4B8C-83A1-F6EECF244321}">
                <p14:modId xmlns:p14="http://schemas.microsoft.com/office/powerpoint/2010/main" val="3892578934"/>
              </p:ext>
            </p:extLst>
          </p:nvPr>
        </p:nvGraphicFramePr>
        <p:xfrm>
          <a:off x="818147" y="1276350"/>
          <a:ext cx="10535652" cy="4877218"/>
        </p:xfrm>
        <a:graphic>
          <a:graphicData uri="http://schemas.openxmlformats.org/drawingml/2006/table">
            <a:tbl>
              <a:tblPr firstRow="1" bandRow="1">
                <a:tableStyleId>{5C22544A-7EE6-4342-B048-85BDC9FD1C3A}</a:tableStyleId>
              </a:tblPr>
              <a:tblGrid>
                <a:gridCol w="5277852">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268955">
                <a:tc>
                  <a:txBody>
                    <a:bodyPr/>
                    <a:lstStyle/>
                    <a:p>
                      <a:r>
                        <a:rPr lang="en-GB" b="1" dirty="0">
                          <a:solidFill>
                            <a:schemeClr val="tx1"/>
                          </a:solidFill>
                        </a:rPr>
                        <a:t>Definition: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Morphology:</a:t>
                      </a:r>
                    </a:p>
                    <a:p>
                      <a:endParaRPr lang="en-GB" b="1" dirty="0">
                        <a:solidFill>
                          <a:schemeClr val="tx1"/>
                        </a:solidFill>
                      </a:endParaRPr>
                    </a:p>
                    <a:p>
                      <a:r>
                        <a:rPr lang="en-GB" b="0" dirty="0">
                          <a:solidFill>
                            <a:schemeClr val="tx1"/>
                          </a:solidFill>
                        </a:rPr>
                        <a:t>Prefix: psyche- = </a:t>
                      </a:r>
                    </a:p>
                    <a:p>
                      <a:endParaRPr lang="en-GB" b="0" dirty="0">
                        <a:solidFill>
                          <a:schemeClr val="tx1"/>
                        </a:solidFill>
                      </a:endParaRPr>
                    </a:p>
                    <a:p>
                      <a:r>
                        <a:rPr lang="en-GB" b="0" dirty="0">
                          <a:solidFill>
                            <a:schemeClr val="tx1"/>
                          </a:solidFill>
                        </a:rPr>
                        <a:t>Root word: soma- =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tx1"/>
                          </a:solidFill>
                        </a:rPr>
                        <a:t>Examples:</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Non-examples:</a:t>
                      </a:r>
                      <a:endParaRPr lang="en-GB"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3401261327"/>
      </p:ext>
    </p:extLst>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91D20-82C2-BAF3-1AA2-27AFDFA14A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74E75B-6F5D-A7EF-772C-98301D7E2734}"/>
              </a:ext>
            </a:extLst>
          </p:cNvPr>
          <p:cNvSpPr>
            <a:spLocks noGrp="1"/>
          </p:cNvSpPr>
          <p:nvPr>
            <p:ph type="title"/>
          </p:nvPr>
        </p:nvSpPr>
        <p:spPr>
          <a:xfrm>
            <a:off x="838200" y="365125"/>
            <a:ext cx="10515600" cy="911225"/>
          </a:xfrm>
        </p:spPr>
        <p:txBody>
          <a:bodyPr/>
          <a:lstStyle/>
          <a:p>
            <a:r>
              <a:rPr lang="en-GB" b="1" dirty="0"/>
              <a:t>New vocabulary: psychosomatic</a:t>
            </a:r>
          </a:p>
        </p:txBody>
      </p:sp>
      <p:graphicFrame>
        <p:nvGraphicFramePr>
          <p:cNvPr id="8" name="Table 7">
            <a:extLst>
              <a:ext uri="{FF2B5EF4-FFF2-40B4-BE49-F238E27FC236}">
                <a16:creationId xmlns:a16="http://schemas.microsoft.com/office/drawing/2014/main" id="{89445543-A269-C1E0-3B03-B1E142178AA8}"/>
              </a:ext>
            </a:extLst>
          </p:cNvPr>
          <p:cNvGraphicFramePr>
            <a:graphicFrameLocks noGrp="1"/>
          </p:cNvGraphicFramePr>
          <p:nvPr>
            <p:extLst>
              <p:ext uri="{D42A27DB-BD31-4B8C-83A1-F6EECF244321}">
                <p14:modId xmlns:p14="http://schemas.microsoft.com/office/powerpoint/2010/main" val="258249806"/>
              </p:ext>
            </p:extLst>
          </p:nvPr>
        </p:nvGraphicFramePr>
        <p:xfrm>
          <a:off x="818147" y="1276350"/>
          <a:ext cx="10535652" cy="4877218"/>
        </p:xfrm>
        <a:graphic>
          <a:graphicData uri="http://schemas.openxmlformats.org/drawingml/2006/table">
            <a:tbl>
              <a:tblPr firstRow="1" bandRow="1">
                <a:tableStyleId>{5C22544A-7EE6-4342-B048-85BDC9FD1C3A}</a:tableStyleId>
              </a:tblPr>
              <a:tblGrid>
                <a:gridCol w="5277852">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268955">
                <a:tc>
                  <a:txBody>
                    <a:bodyPr/>
                    <a:lstStyle/>
                    <a:p>
                      <a:r>
                        <a:rPr lang="en-GB" b="1" dirty="0">
                          <a:solidFill>
                            <a:schemeClr val="accent6"/>
                          </a:solidFill>
                        </a:rPr>
                        <a:t>Definition: </a:t>
                      </a:r>
                    </a:p>
                    <a:p>
                      <a:endParaRPr lang="en-GB" b="1" dirty="0">
                        <a:solidFill>
                          <a:schemeClr val="accent6"/>
                        </a:solidFill>
                      </a:endParaRPr>
                    </a:p>
                    <a:p>
                      <a:r>
                        <a:rPr lang="en-GB" b="0" dirty="0">
                          <a:solidFill>
                            <a:schemeClr val="accent6"/>
                          </a:solidFill>
                        </a:rPr>
                        <a:t>A physical illness or condition caused or aggravated by a mental factor such as internal conflict or stress.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Morphology:</a:t>
                      </a:r>
                    </a:p>
                    <a:p>
                      <a:endParaRPr lang="en-GB" b="1" dirty="0">
                        <a:solidFill>
                          <a:schemeClr val="accent6"/>
                        </a:solidFill>
                      </a:endParaRPr>
                    </a:p>
                    <a:p>
                      <a:r>
                        <a:rPr lang="en-GB" b="0" dirty="0">
                          <a:solidFill>
                            <a:schemeClr val="accent6"/>
                          </a:solidFill>
                        </a:rPr>
                        <a:t>Prefix: psyche- = mind or soul</a:t>
                      </a:r>
                    </a:p>
                    <a:p>
                      <a:endParaRPr lang="en-GB" b="0" dirty="0">
                        <a:solidFill>
                          <a:schemeClr val="accent6"/>
                        </a:solidFill>
                      </a:endParaRPr>
                    </a:p>
                    <a:p>
                      <a:r>
                        <a:rPr lang="en-GB" b="0" dirty="0">
                          <a:solidFill>
                            <a:schemeClr val="accent6"/>
                          </a:solidFill>
                        </a:rPr>
                        <a:t>Root word: soma- = body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accent6"/>
                          </a:solidFill>
                        </a:rPr>
                        <a:t>Examples:</a:t>
                      </a:r>
                    </a:p>
                    <a:p>
                      <a:endParaRPr lang="en-GB" b="1" dirty="0">
                        <a:solidFill>
                          <a:schemeClr val="accent6"/>
                        </a:solidFill>
                      </a:endParaRPr>
                    </a:p>
                    <a:p>
                      <a:r>
                        <a:rPr lang="en-GB" i="1" dirty="0">
                          <a:solidFill>
                            <a:schemeClr val="accent6"/>
                          </a:solidFill>
                        </a:rPr>
                        <a:t>Macbeth</a:t>
                      </a:r>
                      <a:r>
                        <a:rPr lang="en-GB" dirty="0">
                          <a:solidFill>
                            <a:schemeClr val="accent6"/>
                          </a:solidFill>
                        </a:rPr>
                        <a:t>: Lady Macbeth’s sleepwalking and compulsive hand-washing are psychosomatic manifestations of her guilt. </a:t>
                      </a:r>
                    </a:p>
                    <a:p>
                      <a:endParaRPr lang="en-GB" b="1" dirty="0">
                        <a:solidFill>
                          <a:schemeClr val="accent6"/>
                        </a:solidFill>
                      </a:endParaRPr>
                    </a:p>
                    <a:p>
                      <a:r>
                        <a:rPr lang="en-GB" i="1" dirty="0">
                          <a:solidFill>
                            <a:schemeClr val="accent6"/>
                          </a:solidFill>
                        </a:rPr>
                        <a:t>Of Mice and Men </a:t>
                      </a:r>
                      <a:r>
                        <a:rPr lang="en-GB" dirty="0">
                          <a:solidFill>
                            <a:schemeClr val="accent6"/>
                          </a:solidFill>
                        </a:rPr>
                        <a:t>(1937): Lennie’s anxiety can cause him to have physical outbursts he cannot control.</a:t>
                      </a:r>
                      <a:endParaRPr lang="en-GB" b="1" dirty="0">
                        <a:solidFill>
                          <a:schemeClr val="accent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Non-examples:</a:t>
                      </a:r>
                    </a:p>
                    <a:p>
                      <a:endParaRPr lang="en-GB" b="1" dirty="0">
                        <a:solidFill>
                          <a:schemeClr val="accent6"/>
                        </a:solidFill>
                      </a:endParaRPr>
                    </a:p>
                    <a:p>
                      <a:r>
                        <a:rPr lang="en-GB" i="1" dirty="0">
                          <a:solidFill>
                            <a:schemeClr val="accent6"/>
                          </a:solidFill>
                        </a:rPr>
                        <a:t>Macbeth</a:t>
                      </a:r>
                      <a:r>
                        <a:rPr lang="en-GB" dirty="0">
                          <a:solidFill>
                            <a:schemeClr val="accent6"/>
                          </a:solidFill>
                        </a:rPr>
                        <a:t>: The Sergeant’s wounds in Act One Scene Two are from physical trauma, not a mental state.</a:t>
                      </a:r>
                    </a:p>
                    <a:p>
                      <a:endParaRPr lang="en-GB" dirty="0">
                        <a:solidFill>
                          <a:schemeClr val="accent6"/>
                        </a:solidFill>
                      </a:endParaRPr>
                    </a:p>
                    <a:p>
                      <a:r>
                        <a:rPr lang="en-GB" i="1" dirty="0">
                          <a:solidFill>
                            <a:schemeClr val="accent6"/>
                          </a:solidFill>
                        </a:rPr>
                        <a:t>A Christmas Carol </a:t>
                      </a:r>
                      <a:r>
                        <a:rPr lang="en-GB" dirty="0">
                          <a:solidFill>
                            <a:schemeClr val="accent6"/>
                          </a:solidFill>
                        </a:rPr>
                        <a:t>(1843): Scrooge’s coldness is a metaphor, not a physical illness. </a:t>
                      </a:r>
                      <a:endParaRPr lang="en-GB" b="0" dirty="0">
                        <a:solidFill>
                          <a:schemeClr val="accent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34624856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2AEDC-E8DA-07C7-89DA-C720C0867DC4}"/>
              </a:ext>
            </a:extLst>
          </p:cNvPr>
          <p:cNvSpPr>
            <a:spLocks noGrp="1"/>
          </p:cNvSpPr>
          <p:nvPr>
            <p:ph type="title"/>
          </p:nvPr>
        </p:nvSpPr>
        <p:spPr/>
        <p:txBody>
          <a:bodyPr/>
          <a:lstStyle/>
          <a:p>
            <a:r>
              <a:rPr lang="en-GB" dirty="0"/>
              <a:t>Character List </a:t>
            </a:r>
          </a:p>
        </p:txBody>
      </p:sp>
      <p:sp>
        <p:nvSpPr>
          <p:cNvPr id="3" name="Content Placeholder 2">
            <a:extLst>
              <a:ext uri="{FF2B5EF4-FFF2-40B4-BE49-F238E27FC236}">
                <a16:creationId xmlns:a16="http://schemas.microsoft.com/office/drawing/2014/main" id="{F5827D2F-385B-A248-5BB2-AE2223345A4E}"/>
              </a:ext>
            </a:extLst>
          </p:cNvPr>
          <p:cNvSpPr>
            <a:spLocks noGrp="1"/>
          </p:cNvSpPr>
          <p:nvPr>
            <p:ph idx="1"/>
          </p:nvPr>
        </p:nvSpPr>
        <p:spPr>
          <a:xfrm>
            <a:off x="838200" y="1571625"/>
            <a:ext cx="10515600" cy="4921250"/>
          </a:xfrm>
        </p:spPr>
        <p:txBody>
          <a:bodyPr numCol="2">
            <a:normAutofit/>
          </a:bodyPr>
          <a:lstStyle/>
          <a:p>
            <a:r>
              <a:rPr lang="en-GB" sz="1400" dirty="0"/>
              <a:t>Macbeth: the Thane of Glamis and a warrior in Scotland’s army. He receives prophecies from three Witches, which prompt him to murder King Duncan to attain the crown. </a:t>
            </a:r>
          </a:p>
          <a:p>
            <a:r>
              <a:rPr lang="en-GB" sz="1400" dirty="0"/>
              <a:t>Lady Macbeth: Macbeth’s wife. She uses manipulation to overcome Macbeth’s doubts about the murder of King Duncan.</a:t>
            </a:r>
          </a:p>
          <a:p>
            <a:r>
              <a:rPr lang="en-GB" sz="1400" dirty="0"/>
              <a:t>King Duncan: King of Scotland. Murdered by Macbeth. </a:t>
            </a:r>
          </a:p>
          <a:p>
            <a:r>
              <a:rPr lang="en-GB" sz="1400" dirty="0"/>
              <a:t>Malcolm: Duncan’s oldest son and the Prince of Cumberland (heir to the throne). </a:t>
            </a:r>
          </a:p>
          <a:p>
            <a:r>
              <a:rPr lang="en-GB" sz="1400" dirty="0"/>
              <a:t>Donalbain: Duncan’s younger son. </a:t>
            </a:r>
          </a:p>
          <a:p>
            <a:r>
              <a:rPr lang="en-GB" sz="1400" dirty="0"/>
              <a:t>Macduff: Thane of Fife and a warrior in Duncan’s army. </a:t>
            </a:r>
          </a:p>
          <a:p>
            <a:r>
              <a:rPr lang="en-GB" sz="1400" dirty="0"/>
              <a:t>Lady Macduff and children: Macduff’s family. </a:t>
            </a:r>
          </a:p>
          <a:p>
            <a:r>
              <a:rPr lang="en-GB" sz="1400" dirty="0"/>
              <a:t>Banquo: Macbeth’s friend and a warrior in Duncan’s army. He also receives a prophecy: he will be father to a line of kings. </a:t>
            </a:r>
          </a:p>
          <a:p>
            <a:r>
              <a:rPr lang="en-GB" sz="1400" dirty="0"/>
              <a:t>Fleance: Banquo’s son. </a:t>
            </a:r>
          </a:p>
          <a:p>
            <a:r>
              <a:rPr lang="en-GB" sz="1400" dirty="0"/>
              <a:t>Thanes of Ross, Lennox, Angus, Caithness, Menteith: lords of Scotland. </a:t>
            </a:r>
          </a:p>
          <a:p>
            <a:r>
              <a:rPr lang="en-GB" sz="1400" dirty="0"/>
              <a:t>Siward: Earl of Northumberland. </a:t>
            </a:r>
          </a:p>
          <a:p>
            <a:r>
              <a:rPr lang="en-GB" sz="1400" dirty="0"/>
              <a:t>Young Siward: the son of the Earl of Northumberland. </a:t>
            </a:r>
          </a:p>
          <a:p>
            <a:r>
              <a:rPr lang="en-GB" sz="1400" dirty="0"/>
              <a:t>Edward the Confessor (described; not seen on stage): King of England.</a:t>
            </a:r>
          </a:p>
          <a:p>
            <a:r>
              <a:rPr lang="en-GB" sz="1400" dirty="0"/>
              <a:t>The Witches: three ‘weird sisters’ who give Macbeth prophecies. </a:t>
            </a:r>
          </a:p>
          <a:p>
            <a:r>
              <a:rPr lang="en-GB" sz="1400" dirty="0"/>
              <a:t>Hecate: the leader of the Witches. </a:t>
            </a:r>
          </a:p>
          <a:p>
            <a:r>
              <a:rPr lang="en-GB" sz="1400" dirty="0"/>
              <a:t>The Old Man: he comments on the action. </a:t>
            </a:r>
          </a:p>
          <a:p>
            <a:r>
              <a:rPr lang="en-GB" sz="1400" dirty="0"/>
              <a:t>The Porter: he controls the gate to Macbeth’s castle. </a:t>
            </a:r>
          </a:p>
          <a:p>
            <a:r>
              <a:rPr lang="en-GB" sz="1400" dirty="0"/>
              <a:t>The three murderers: they kill Banquo, on Macbeth’s orders. </a:t>
            </a:r>
          </a:p>
          <a:p>
            <a:r>
              <a:rPr lang="en-GB" sz="1400" dirty="0"/>
              <a:t>The injured sergeant: he brings news of the battle to Duncan at the start of the play. </a:t>
            </a:r>
          </a:p>
          <a:p>
            <a:r>
              <a:rPr lang="en-GB" sz="1400" dirty="0"/>
              <a:t>Seyton: Macbeth’s servant. </a:t>
            </a:r>
          </a:p>
          <a:p>
            <a:r>
              <a:rPr lang="en-GB" sz="1400" dirty="0"/>
              <a:t>Doctor: the doctor to Lady Macbeth. </a:t>
            </a:r>
          </a:p>
          <a:p>
            <a:r>
              <a:rPr lang="en-GB" sz="1400" dirty="0"/>
              <a:t>Gentlewoman: Lady Macbeth’s servant. </a:t>
            </a:r>
          </a:p>
          <a:p>
            <a:r>
              <a:rPr lang="en-GB" sz="1400" dirty="0"/>
              <a:t>Messengers and attendants: servants.</a:t>
            </a:r>
          </a:p>
        </p:txBody>
      </p:sp>
    </p:spTree>
    <p:extLst>
      <p:ext uri="{BB962C8B-B14F-4D97-AF65-F5344CB8AC3E}">
        <p14:creationId xmlns:p14="http://schemas.microsoft.com/office/powerpoint/2010/main" val="35069603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2549E2-DA61-4FA1-6930-5882B96F6F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4B785B-A6E7-1FDF-6056-24A08A692807}"/>
              </a:ext>
            </a:extLst>
          </p:cNvPr>
          <p:cNvSpPr>
            <a:spLocks noGrp="1"/>
          </p:cNvSpPr>
          <p:nvPr>
            <p:ph type="title"/>
          </p:nvPr>
        </p:nvSpPr>
        <p:spPr>
          <a:xfrm>
            <a:off x="838200" y="365125"/>
            <a:ext cx="10515600" cy="911225"/>
          </a:xfrm>
        </p:spPr>
        <p:txBody>
          <a:bodyPr/>
          <a:lstStyle/>
          <a:p>
            <a:r>
              <a:rPr lang="en-GB" b="1" dirty="0"/>
              <a:t>New vocabulary: dramatic irony</a:t>
            </a:r>
          </a:p>
        </p:txBody>
      </p:sp>
      <p:graphicFrame>
        <p:nvGraphicFramePr>
          <p:cNvPr id="8" name="Table 7">
            <a:extLst>
              <a:ext uri="{FF2B5EF4-FFF2-40B4-BE49-F238E27FC236}">
                <a16:creationId xmlns:a16="http://schemas.microsoft.com/office/drawing/2014/main" id="{62569F4F-C013-7A7B-0174-97EF6E55FC58}"/>
              </a:ext>
            </a:extLst>
          </p:cNvPr>
          <p:cNvGraphicFramePr>
            <a:graphicFrameLocks noGrp="1"/>
          </p:cNvGraphicFramePr>
          <p:nvPr>
            <p:extLst>
              <p:ext uri="{D42A27DB-BD31-4B8C-83A1-F6EECF244321}">
                <p14:modId xmlns:p14="http://schemas.microsoft.com/office/powerpoint/2010/main" val="898504299"/>
              </p:ext>
            </p:extLst>
          </p:nvPr>
        </p:nvGraphicFramePr>
        <p:xfrm>
          <a:off x="838199" y="1276350"/>
          <a:ext cx="10515600" cy="5216526"/>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608263">
                <a:tc>
                  <a:txBody>
                    <a:bodyPr/>
                    <a:lstStyle/>
                    <a:p>
                      <a:r>
                        <a:rPr lang="en-GB" b="1" dirty="0">
                          <a:solidFill>
                            <a:schemeClr val="accent6"/>
                          </a:solidFill>
                        </a:rPr>
                        <a:t>Definition: </a:t>
                      </a:r>
                    </a:p>
                    <a:p>
                      <a:r>
                        <a:rPr lang="en-GB" b="0" dirty="0">
                          <a:solidFill>
                            <a:schemeClr val="accent6"/>
                          </a:solidFill>
                        </a:rPr>
                        <a:t>The audience knows something that a character on stage does not.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Characteristics: </a:t>
                      </a:r>
                      <a:endParaRPr lang="en-GB" b="0" dirty="0">
                        <a:solidFill>
                          <a:schemeClr val="accent6"/>
                        </a:solidFill>
                      </a:endParaRPr>
                    </a:p>
                    <a:p>
                      <a:pPr marL="285750" indent="-285750">
                        <a:buFontTx/>
                        <a:buChar char="-"/>
                      </a:pPr>
                      <a:r>
                        <a:rPr lang="en-GB" b="0" dirty="0">
                          <a:solidFill>
                            <a:schemeClr val="accent6"/>
                          </a:solidFill>
                        </a:rPr>
                        <a:t>Audience awareness. </a:t>
                      </a:r>
                    </a:p>
                    <a:p>
                      <a:pPr marL="285750" indent="-285750">
                        <a:buFontTx/>
                        <a:buChar char="-"/>
                      </a:pPr>
                      <a:r>
                        <a:rPr lang="en-GB" b="0" dirty="0">
                          <a:solidFill>
                            <a:schemeClr val="accent6"/>
                          </a:solidFill>
                        </a:rPr>
                        <a:t>Character ignorance. </a:t>
                      </a:r>
                    </a:p>
                    <a:p>
                      <a:pPr marL="285750" indent="-285750">
                        <a:buFontTx/>
                        <a:buChar char="-"/>
                      </a:pPr>
                      <a:r>
                        <a:rPr lang="en-GB" b="0" dirty="0">
                          <a:solidFill>
                            <a:schemeClr val="accent6"/>
                          </a:solidFill>
                        </a:rPr>
                        <a:t>Heightened tension or suspense. </a:t>
                      </a:r>
                    </a:p>
                    <a:p>
                      <a:pPr marL="285750" indent="-285750">
                        <a:buFontTx/>
                        <a:buChar char="-"/>
                      </a:pPr>
                      <a:r>
                        <a:rPr lang="en-GB" b="0" dirty="0">
                          <a:solidFill>
                            <a:schemeClr val="accent6"/>
                          </a:solidFill>
                        </a:rPr>
                        <a:t>Can build a sense of inevitability.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accent6"/>
                          </a:solidFill>
                        </a:rPr>
                        <a:t>Examples:</a:t>
                      </a:r>
                      <a:endParaRPr lang="en-GB" dirty="0">
                        <a:solidFill>
                          <a:schemeClr val="accent6"/>
                        </a:solidFill>
                      </a:endParaRPr>
                    </a:p>
                    <a:p>
                      <a:r>
                        <a:rPr lang="en-GB" i="1" dirty="0">
                          <a:solidFill>
                            <a:schemeClr val="accent6"/>
                          </a:solidFill>
                        </a:rPr>
                        <a:t>An Inspector Calls </a:t>
                      </a:r>
                      <a:r>
                        <a:rPr lang="en-GB" dirty="0">
                          <a:solidFill>
                            <a:schemeClr val="accent6"/>
                          </a:solidFill>
                        </a:rPr>
                        <a:t>(1946): Mr Birling declares that the Titanic is ‘absolutely unsinkable’, whereas the audience knows it sank in 1912. </a:t>
                      </a:r>
                    </a:p>
                    <a:p>
                      <a:endParaRPr lang="en-GB" b="0" dirty="0">
                        <a:solidFill>
                          <a:schemeClr val="accent6"/>
                        </a:solidFill>
                      </a:endParaRPr>
                    </a:p>
                    <a:p>
                      <a:r>
                        <a:rPr lang="en-GB" i="1" dirty="0">
                          <a:solidFill>
                            <a:schemeClr val="accent6"/>
                          </a:solidFill>
                        </a:rPr>
                        <a:t>Macbeth</a:t>
                      </a:r>
                      <a:r>
                        <a:rPr lang="en-GB" dirty="0">
                          <a:solidFill>
                            <a:schemeClr val="accent6"/>
                          </a:solidFill>
                        </a:rPr>
                        <a:t> (1606): The audience knows that Macbeth has been made Thane of Cawdor before Macbeth does.</a:t>
                      </a:r>
                      <a:endParaRPr lang="en-GB" b="0" dirty="0">
                        <a:solidFill>
                          <a:schemeClr val="accent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Non-examples: </a:t>
                      </a:r>
                    </a:p>
                    <a:p>
                      <a:r>
                        <a:rPr lang="en-GB" i="1" dirty="0">
                          <a:solidFill>
                            <a:schemeClr val="accent6"/>
                          </a:solidFill>
                        </a:rPr>
                        <a:t>Macbeth</a:t>
                      </a:r>
                      <a:r>
                        <a:rPr lang="en-GB" dirty="0">
                          <a:solidFill>
                            <a:schemeClr val="accent6"/>
                          </a:solidFill>
                        </a:rPr>
                        <a:t> (1606): The audience and Duncan know the same information about the battle with the Norwegians.</a:t>
                      </a:r>
                    </a:p>
                    <a:p>
                      <a:endParaRPr lang="en-GB" b="0" dirty="0">
                        <a:solidFill>
                          <a:schemeClr val="accent6"/>
                        </a:solidFill>
                      </a:endParaRPr>
                    </a:p>
                    <a:p>
                      <a:r>
                        <a:rPr lang="en-GB" i="1" dirty="0">
                          <a:solidFill>
                            <a:schemeClr val="accent6"/>
                          </a:solidFill>
                        </a:rPr>
                        <a:t>A Christmas Carol </a:t>
                      </a:r>
                      <a:r>
                        <a:rPr lang="en-GB" dirty="0">
                          <a:solidFill>
                            <a:schemeClr val="accent6"/>
                          </a:solidFill>
                        </a:rPr>
                        <a:t>(1843): Scrooge learns information about the Cratchit family at the same time as the reader finds out about them. </a:t>
                      </a:r>
                      <a:endParaRPr lang="en-GB" b="0" dirty="0">
                        <a:solidFill>
                          <a:schemeClr val="accent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3448406102"/>
      </p:ext>
    </p:extLst>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8E5FE-F3FC-DA2C-0032-7276EDB16419}"/>
              </a:ext>
            </a:extLst>
          </p:cNvPr>
          <p:cNvSpPr>
            <a:spLocks noGrp="1"/>
          </p:cNvSpPr>
          <p:nvPr>
            <p:ph type="title"/>
          </p:nvPr>
        </p:nvSpPr>
        <p:spPr/>
        <p:txBody>
          <a:bodyPr/>
          <a:lstStyle/>
          <a:p>
            <a:r>
              <a:rPr lang="en-GB" b="1" dirty="0"/>
              <a:t>Reading the Scene</a:t>
            </a:r>
          </a:p>
        </p:txBody>
      </p:sp>
      <p:sp>
        <p:nvSpPr>
          <p:cNvPr id="3" name="Content Placeholder 2">
            <a:extLst>
              <a:ext uri="{FF2B5EF4-FFF2-40B4-BE49-F238E27FC236}">
                <a16:creationId xmlns:a16="http://schemas.microsoft.com/office/drawing/2014/main" id="{F25E3A01-0F96-04C4-7F07-0DF37E8F643F}"/>
              </a:ext>
            </a:extLst>
          </p:cNvPr>
          <p:cNvSpPr>
            <a:spLocks noGrp="1"/>
          </p:cNvSpPr>
          <p:nvPr>
            <p:ph idx="1"/>
          </p:nvPr>
        </p:nvSpPr>
        <p:spPr/>
        <p:txBody>
          <a:bodyPr/>
          <a:lstStyle/>
          <a:p>
            <a:pPr marL="0" indent="0">
              <a:buNone/>
            </a:pPr>
            <a:r>
              <a:rPr lang="en-GB" dirty="0"/>
              <a:t>Read the scene twice through. </a:t>
            </a:r>
          </a:p>
          <a:p>
            <a:pPr marL="0" indent="0">
              <a:buNone/>
            </a:pPr>
            <a:endParaRPr lang="en-GB" dirty="0"/>
          </a:p>
          <a:p>
            <a:pPr marL="0" indent="0">
              <a:buNone/>
            </a:pPr>
            <a:r>
              <a:rPr lang="en-GB" b="1" dirty="0"/>
              <a:t>On the second reading, highlight and discuss motifs:</a:t>
            </a:r>
          </a:p>
          <a:p>
            <a:pPr>
              <a:buFontTx/>
              <a:buChar char="-"/>
            </a:pPr>
            <a:r>
              <a:rPr lang="en-GB" dirty="0"/>
              <a:t>Blood</a:t>
            </a:r>
          </a:p>
          <a:p>
            <a:pPr>
              <a:buFontTx/>
              <a:buChar char="-"/>
            </a:pPr>
            <a:r>
              <a:rPr lang="en-GB" dirty="0"/>
              <a:t>Hands</a:t>
            </a:r>
          </a:p>
          <a:p>
            <a:pPr>
              <a:buFontTx/>
              <a:buChar char="-"/>
            </a:pPr>
            <a:r>
              <a:rPr lang="en-GB" dirty="0"/>
              <a:t>Light</a:t>
            </a:r>
          </a:p>
          <a:p>
            <a:pPr>
              <a:buFontTx/>
              <a:buChar char="-"/>
            </a:pPr>
            <a:r>
              <a:rPr lang="en-GB" dirty="0"/>
              <a:t>Darkness</a:t>
            </a:r>
          </a:p>
          <a:p>
            <a:pPr>
              <a:buFontTx/>
              <a:buChar char="-"/>
            </a:pPr>
            <a:endParaRPr lang="en-GB" dirty="0"/>
          </a:p>
        </p:txBody>
      </p:sp>
    </p:spTree>
    <p:extLst>
      <p:ext uri="{BB962C8B-B14F-4D97-AF65-F5344CB8AC3E}">
        <p14:creationId xmlns:p14="http://schemas.microsoft.com/office/powerpoint/2010/main" val="1328928926"/>
      </p:ext>
    </p:extLst>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B5252-D78B-1C95-8E5F-6A7F36DA7DD8}"/>
              </a:ext>
            </a:extLst>
          </p:cNvPr>
          <p:cNvSpPr>
            <a:spLocks noGrp="1"/>
          </p:cNvSpPr>
          <p:nvPr>
            <p:ph type="title"/>
          </p:nvPr>
        </p:nvSpPr>
        <p:spPr/>
        <p:txBody>
          <a:bodyPr/>
          <a:lstStyle/>
          <a:p>
            <a:r>
              <a:rPr lang="en-GB" b="1" dirty="0"/>
              <a:t>S-T-R-E-T-C-H: Imperative verbs</a:t>
            </a:r>
          </a:p>
        </p:txBody>
      </p:sp>
      <p:sp>
        <p:nvSpPr>
          <p:cNvPr id="3" name="Content Placeholder 2">
            <a:extLst>
              <a:ext uri="{FF2B5EF4-FFF2-40B4-BE49-F238E27FC236}">
                <a16:creationId xmlns:a16="http://schemas.microsoft.com/office/drawing/2014/main" id="{37A3DACB-3808-6A86-2952-9DBB58D9FE0C}"/>
              </a:ext>
            </a:extLst>
          </p:cNvPr>
          <p:cNvSpPr>
            <a:spLocks noGrp="1"/>
          </p:cNvSpPr>
          <p:nvPr>
            <p:ph idx="1"/>
          </p:nvPr>
        </p:nvSpPr>
        <p:spPr>
          <a:xfrm>
            <a:off x="838200" y="1572126"/>
            <a:ext cx="10515600" cy="4920749"/>
          </a:xfrm>
        </p:spPr>
        <p:txBody>
          <a:bodyPr>
            <a:normAutofit/>
          </a:bodyPr>
          <a:lstStyle/>
          <a:p>
            <a:pPr marL="0" indent="0">
              <a:buNone/>
            </a:pPr>
            <a:r>
              <a:rPr lang="en-GB" sz="2400" dirty="0"/>
              <a:t>Compare the imperatives that Lady Macbeth speaks in Act 2 Scene 2, and Act 5 Scene 1. </a:t>
            </a:r>
          </a:p>
          <a:p>
            <a:pPr marL="0" indent="0">
              <a:buNone/>
            </a:pPr>
            <a:endParaRPr lang="en-GB" sz="2400" dirty="0"/>
          </a:p>
          <a:p>
            <a:pPr marL="0" indent="0">
              <a:buNone/>
            </a:pPr>
            <a:r>
              <a:rPr lang="en-GB" sz="2400" b="1" dirty="0"/>
              <a:t>Model answer:</a:t>
            </a:r>
            <a:endParaRPr lang="en-GB" sz="2400" dirty="0"/>
          </a:p>
          <a:p>
            <a:pPr marL="0" indent="0">
              <a:buNone/>
            </a:pPr>
            <a:r>
              <a:rPr lang="en-GB" sz="2400" dirty="0"/>
              <a:t>Shakespeare uses Lady Macbeth’s frantic command, ‘Out, damned spot! out, I say!’ as a direct echo of her earlier, cool-headed instruction to Macbeth to ‘Go get some water, / And wash this filthy witness from your hand.’ Similarly, ‘To bed, to bed’ mirrors her earlier, decisive order ‘Retire we to our chamber.’ These echoes occur because her unconscious mind is now tormented by the same practical details of the crime she earlier managed with ruthless efficiency. For the Doctor and Gentlewoman, these specific, repeated imperatives reveal her direct involvement in the murder.</a:t>
            </a:r>
            <a:endParaRPr lang="en-GB" sz="2400" b="1" dirty="0"/>
          </a:p>
        </p:txBody>
      </p:sp>
    </p:spTree>
    <p:extLst>
      <p:ext uri="{BB962C8B-B14F-4D97-AF65-F5344CB8AC3E}">
        <p14:creationId xmlns:p14="http://schemas.microsoft.com/office/powerpoint/2010/main" val="2691715239"/>
      </p:ext>
    </p:extLst>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F2CBD-368A-3FC3-48FE-65DE32FF7F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05ACC6-2E22-A26D-70E3-365575C8AA30}"/>
              </a:ext>
            </a:extLst>
          </p:cNvPr>
          <p:cNvSpPr>
            <a:spLocks noGrp="1"/>
          </p:cNvSpPr>
          <p:nvPr>
            <p:ph type="title"/>
          </p:nvPr>
        </p:nvSpPr>
        <p:spPr>
          <a:xfrm>
            <a:off x="161924" y="184150"/>
            <a:ext cx="9324975" cy="720725"/>
          </a:xfrm>
        </p:spPr>
        <p:txBody>
          <a:bodyPr>
            <a:normAutofit/>
          </a:bodyPr>
          <a:lstStyle/>
          <a:p>
            <a:r>
              <a:rPr lang="en-GB" b="1" dirty="0"/>
              <a:t>Oracy: Triplet discussion</a:t>
            </a:r>
          </a:p>
        </p:txBody>
      </p:sp>
      <p:graphicFrame>
        <p:nvGraphicFramePr>
          <p:cNvPr id="7" name="Table 6">
            <a:extLst>
              <a:ext uri="{FF2B5EF4-FFF2-40B4-BE49-F238E27FC236}">
                <a16:creationId xmlns:a16="http://schemas.microsoft.com/office/drawing/2014/main" id="{BC5AADA4-80F2-C796-1CB8-EB0D2A66265A}"/>
              </a:ext>
            </a:extLst>
          </p:cNvPr>
          <p:cNvGraphicFramePr>
            <a:graphicFrameLocks noGrp="1"/>
          </p:cNvGraphicFramePr>
          <p:nvPr>
            <p:extLst>
              <p:ext uri="{D42A27DB-BD31-4B8C-83A1-F6EECF244321}">
                <p14:modId xmlns:p14="http://schemas.microsoft.com/office/powerpoint/2010/main" val="3326607931"/>
              </p:ext>
            </p:extLst>
          </p:nvPr>
        </p:nvGraphicFramePr>
        <p:xfrm>
          <a:off x="260349" y="904876"/>
          <a:ext cx="11598276" cy="5768974"/>
        </p:xfrm>
        <a:graphic>
          <a:graphicData uri="http://schemas.openxmlformats.org/drawingml/2006/table">
            <a:tbl>
              <a:tblPr firstRow="1" bandRow="1">
                <a:tableStyleId>{5C22544A-7EE6-4342-B048-85BDC9FD1C3A}</a:tableStyleId>
              </a:tblPr>
              <a:tblGrid>
                <a:gridCol w="5799138">
                  <a:extLst>
                    <a:ext uri="{9D8B030D-6E8A-4147-A177-3AD203B41FA5}">
                      <a16:colId xmlns:a16="http://schemas.microsoft.com/office/drawing/2014/main" val="1736133276"/>
                    </a:ext>
                  </a:extLst>
                </a:gridCol>
                <a:gridCol w="5799138">
                  <a:extLst>
                    <a:ext uri="{9D8B030D-6E8A-4147-A177-3AD203B41FA5}">
                      <a16:colId xmlns:a16="http://schemas.microsoft.com/office/drawing/2014/main" val="242576912"/>
                    </a:ext>
                  </a:extLst>
                </a:gridCol>
              </a:tblGrid>
              <a:tr h="2884487">
                <a:tc>
                  <a:txBody>
                    <a:bodyPr/>
                    <a:lstStyle/>
                    <a:p>
                      <a:pPr marL="0" indent="0">
                        <a:buNone/>
                      </a:pPr>
                      <a:r>
                        <a:rPr lang="en-GB" sz="2000" dirty="0">
                          <a:solidFill>
                            <a:schemeClr val="tx1"/>
                          </a:solidFill>
                        </a:rPr>
                        <a:t>‘In Act Five Scene One, Shakespeare presents Lady Macbeth as a changed character: instead of being powerful and determined, she has become weak and remorseful.’ How far do you agree?</a:t>
                      </a:r>
                      <a:endParaRPr lang="en-GB" sz="2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A: Argue that Lady Macbeth has become weak.</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In this scene, Shakespeare presents Lady Macbeth as weak because…</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reason to support this idea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Additionally…</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8333442"/>
                  </a:ext>
                </a:extLst>
              </a:tr>
              <a:tr h="28844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B: Provide evidence or examples to support Student A. </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Evidence of this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example of this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quotation to support these ideas 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b="1" dirty="0">
                          <a:solidFill>
                            <a:schemeClr val="tx1"/>
                          </a:solidFill>
                        </a:rPr>
                        <a:t>Student C: Summarise the discussion. </a:t>
                      </a:r>
                      <a:endParaRPr lang="en-GB" sz="2000" b="0" dirty="0">
                        <a:solidFill>
                          <a:schemeClr val="tx1"/>
                        </a:solidFill>
                      </a:endParaRPr>
                    </a:p>
                    <a:p>
                      <a:pPr marL="342900" indent="-342900">
                        <a:buFontTx/>
                        <a:buChar char="-"/>
                      </a:pPr>
                      <a:r>
                        <a:rPr lang="en-GB" sz="2000" b="0" dirty="0">
                          <a:solidFill>
                            <a:schemeClr val="tx1"/>
                          </a:solidFill>
                        </a:rPr>
                        <a:t>Overall, Shakespeare presents Lady Macbeth as… and…</a:t>
                      </a:r>
                    </a:p>
                    <a:p>
                      <a:pPr marL="342900" indent="-342900">
                        <a:buFontTx/>
                        <a:buChar char="-"/>
                      </a:pPr>
                      <a:r>
                        <a:rPr lang="en-GB" sz="2000" b="0" dirty="0">
                          <a:solidFill>
                            <a:schemeClr val="tx1"/>
                          </a:solidFill>
                        </a:rPr>
                        <a:t>Evidence of this 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3497767"/>
                  </a:ext>
                </a:extLst>
              </a:tr>
            </a:tbl>
          </a:graphicData>
        </a:graphic>
      </p:graphicFrame>
    </p:spTree>
    <p:extLst>
      <p:ext uri="{BB962C8B-B14F-4D97-AF65-F5344CB8AC3E}">
        <p14:creationId xmlns:p14="http://schemas.microsoft.com/office/powerpoint/2010/main" val="1866467218"/>
      </p:ext>
    </p:extLst>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91ADED-F5FE-1EBF-3E20-9FBAFD670B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5213A5-67FB-E742-F34D-8CD6C79A6535}"/>
              </a:ext>
            </a:extLst>
          </p:cNvPr>
          <p:cNvSpPr>
            <a:spLocks noGrp="1"/>
          </p:cNvSpPr>
          <p:nvPr>
            <p:ph type="title"/>
          </p:nvPr>
        </p:nvSpPr>
        <p:spPr>
          <a:xfrm>
            <a:off x="161925" y="184150"/>
            <a:ext cx="5467350" cy="720725"/>
          </a:xfrm>
        </p:spPr>
        <p:txBody>
          <a:bodyPr/>
          <a:lstStyle/>
          <a:p>
            <a:r>
              <a:rPr lang="en-GB" b="1" dirty="0"/>
              <a:t>Triplet discussion</a:t>
            </a:r>
          </a:p>
        </p:txBody>
      </p:sp>
      <p:sp>
        <p:nvSpPr>
          <p:cNvPr id="4" name="TextBox 3">
            <a:extLst>
              <a:ext uri="{FF2B5EF4-FFF2-40B4-BE49-F238E27FC236}">
                <a16:creationId xmlns:a16="http://schemas.microsoft.com/office/drawing/2014/main" id="{8DC45833-19EB-2D9C-144E-DACDCAFB6E02}"/>
              </a:ext>
            </a:extLst>
          </p:cNvPr>
          <p:cNvSpPr txBox="1"/>
          <p:nvPr/>
        </p:nvSpPr>
        <p:spPr>
          <a:xfrm>
            <a:off x="259556" y="904875"/>
            <a:ext cx="6093118" cy="5632311"/>
          </a:xfrm>
          <a:prstGeom prst="rect">
            <a:avLst/>
          </a:prstGeom>
          <a:noFill/>
        </p:spPr>
        <p:txBody>
          <a:bodyPr wrap="square">
            <a:spAutoFit/>
          </a:bodyPr>
          <a:lstStyle/>
          <a:p>
            <a:r>
              <a:rPr lang="en-GB" sz="2000" b="1" dirty="0"/>
              <a:t>Model answer: </a:t>
            </a:r>
            <a:endParaRPr lang="en-GB" sz="2400" b="1" dirty="0"/>
          </a:p>
          <a:p>
            <a:r>
              <a:rPr lang="en-GB" sz="2000" dirty="0"/>
              <a:t>Shakespeare initially presents Lady Macbeth as dominant and confident: her ruthless determination propelled Macbeth towards regicide, her orchestration of details (drugging the guards, providing the daggers, ringing the bell) revealing a mind in full control. Yet now Shakespeare reveals a mind tormented by guilt. Apparently abandoned by her husband, Lady Macbeth compulsively revisits her crimes: the blood that no washing can cleanse, the sight of ‘the old man’ she helped murder, the ghost of Banquo, and the elimination of Lady Macduff. Where once she could defiantly state that ‘my hands are of your colour’, now she laments the smell of blood on her ‘little hand’. The diminutive signals her changed character: the hands that would have dashed out a baby’s brains are now vulnerable, stained, and powerless.</a:t>
            </a:r>
          </a:p>
        </p:txBody>
      </p:sp>
      <p:sp>
        <p:nvSpPr>
          <p:cNvPr id="5" name="Rectangle 4">
            <a:extLst>
              <a:ext uri="{FF2B5EF4-FFF2-40B4-BE49-F238E27FC236}">
                <a16:creationId xmlns:a16="http://schemas.microsoft.com/office/drawing/2014/main" id="{BB6D4CCD-565B-D2BE-E6CF-75383AAE4408}"/>
              </a:ext>
            </a:extLst>
          </p:cNvPr>
          <p:cNvSpPr/>
          <p:nvPr/>
        </p:nvSpPr>
        <p:spPr>
          <a:xfrm>
            <a:off x="6515100" y="304800"/>
            <a:ext cx="5467350" cy="63690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dirty="0"/>
              <a:t>Summarise the model answer in 4 bullet points:</a:t>
            </a:r>
          </a:p>
          <a:p>
            <a:endParaRPr lang="en-GB" dirty="0"/>
          </a:p>
          <a:p>
            <a:r>
              <a:rPr lang="en-GB" dirty="0"/>
              <a:t>-</a:t>
            </a:r>
          </a:p>
          <a:p>
            <a:endParaRPr lang="en-GB" dirty="0"/>
          </a:p>
          <a:p>
            <a:endParaRPr lang="en-GB" dirty="0"/>
          </a:p>
          <a:p>
            <a:r>
              <a:rPr lang="en-GB" dirty="0"/>
              <a:t>-</a:t>
            </a:r>
          </a:p>
          <a:p>
            <a:endParaRPr lang="en-GB" dirty="0"/>
          </a:p>
          <a:p>
            <a:endParaRPr lang="en-GB" dirty="0"/>
          </a:p>
          <a:p>
            <a:r>
              <a:rPr lang="en-GB" dirty="0"/>
              <a:t>-</a:t>
            </a:r>
          </a:p>
          <a:p>
            <a:endParaRPr lang="en-GB" dirty="0"/>
          </a:p>
          <a:p>
            <a:endParaRPr lang="en-GB" dirty="0"/>
          </a:p>
          <a:p>
            <a:r>
              <a:rPr lang="en-GB" dirty="0"/>
              <a:t>-</a:t>
            </a:r>
          </a:p>
          <a:p>
            <a:endParaRPr lang="en-GB" dirty="0"/>
          </a:p>
          <a:p>
            <a:endParaRPr lang="en-GB" dirty="0"/>
          </a:p>
          <a:p>
            <a:r>
              <a:rPr lang="en-GB" dirty="0"/>
              <a:t>New vocabulary:</a:t>
            </a:r>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272144962"/>
      </p:ext>
    </p:extLst>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88AFA-3479-6E3B-6058-5A50E23E4C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B1859A-0F9E-8E19-52C4-8710C4A95028}"/>
              </a:ext>
            </a:extLst>
          </p:cNvPr>
          <p:cNvSpPr>
            <a:spLocks noGrp="1"/>
          </p:cNvSpPr>
          <p:nvPr>
            <p:ph type="title"/>
          </p:nvPr>
        </p:nvSpPr>
        <p:spPr>
          <a:xfrm>
            <a:off x="161924" y="184150"/>
            <a:ext cx="9324975" cy="720725"/>
          </a:xfrm>
        </p:spPr>
        <p:txBody>
          <a:bodyPr>
            <a:normAutofit/>
          </a:bodyPr>
          <a:lstStyle/>
          <a:p>
            <a:r>
              <a:rPr lang="en-GB" b="1" dirty="0"/>
              <a:t>S-T-R-E-T-C-H: Triplet discussion</a:t>
            </a:r>
          </a:p>
        </p:txBody>
      </p:sp>
      <p:graphicFrame>
        <p:nvGraphicFramePr>
          <p:cNvPr id="7" name="Table 6">
            <a:extLst>
              <a:ext uri="{FF2B5EF4-FFF2-40B4-BE49-F238E27FC236}">
                <a16:creationId xmlns:a16="http://schemas.microsoft.com/office/drawing/2014/main" id="{829B1FB0-43F9-A3C9-FBE8-01E0CE2738FB}"/>
              </a:ext>
            </a:extLst>
          </p:cNvPr>
          <p:cNvGraphicFramePr>
            <a:graphicFrameLocks noGrp="1"/>
          </p:cNvGraphicFramePr>
          <p:nvPr>
            <p:extLst>
              <p:ext uri="{D42A27DB-BD31-4B8C-83A1-F6EECF244321}">
                <p14:modId xmlns:p14="http://schemas.microsoft.com/office/powerpoint/2010/main" val="970058154"/>
              </p:ext>
            </p:extLst>
          </p:nvPr>
        </p:nvGraphicFramePr>
        <p:xfrm>
          <a:off x="260349" y="904876"/>
          <a:ext cx="11598276" cy="5768974"/>
        </p:xfrm>
        <a:graphic>
          <a:graphicData uri="http://schemas.openxmlformats.org/drawingml/2006/table">
            <a:tbl>
              <a:tblPr firstRow="1" bandRow="1">
                <a:tableStyleId>{5C22544A-7EE6-4342-B048-85BDC9FD1C3A}</a:tableStyleId>
              </a:tblPr>
              <a:tblGrid>
                <a:gridCol w="5799138">
                  <a:extLst>
                    <a:ext uri="{9D8B030D-6E8A-4147-A177-3AD203B41FA5}">
                      <a16:colId xmlns:a16="http://schemas.microsoft.com/office/drawing/2014/main" val="1736133276"/>
                    </a:ext>
                  </a:extLst>
                </a:gridCol>
                <a:gridCol w="5799138">
                  <a:extLst>
                    <a:ext uri="{9D8B030D-6E8A-4147-A177-3AD203B41FA5}">
                      <a16:colId xmlns:a16="http://schemas.microsoft.com/office/drawing/2014/main" val="242576912"/>
                    </a:ext>
                  </a:extLst>
                </a:gridCol>
              </a:tblGrid>
              <a:tr h="2884487">
                <a:tc>
                  <a:txBody>
                    <a:bodyPr/>
                    <a:lstStyle/>
                    <a:p>
                      <a:pPr marL="0" indent="0">
                        <a:buNone/>
                      </a:pPr>
                      <a:r>
                        <a:rPr lang="en-GB" sz="2000" b="0" dirty="0">
                          <a:solidFill>
                            <a:schemeClr val="tx1"/>
                          </a:solidFill>
                        </a:rPr>
                        <a:t>In Act Two, Shakespeare shows Lady Macbeth cautioning her husband not to think on their deeds, lest it ‘make us mad’. In Act Five Scene One, Shakespeare reveals the truth of this warning. </a:t>
                      </a:r>
                    </a:p>
                    <a:p>
                      <a:pPr marL="0" indent="0">
                        <a:buNone/>
                      </a:pPr>
                      <a:endParaRPr lang="en-GB" sz="2000" b="0" dirty="0">
                        <a:solidFill>
                          <a:schemeClr val="tx1"/>
                        </a:solidFill>
                      </a:endParaRPr>
                    </a:p>
                    <a:p>
                      <a:pPr marL="0" indent="0">
                        <a:buNone/>
                      </a:pPr>
                      <a:r>
                        <a:rPr lang="en-GB" sz="2000" dirty="0">
                          <a:solidFill>
                            <a:schemeClr val="tx1"/>
                          </a:solidFill>
                        </a:rPr>
                        <a:t>‘In Act Five, Scene One, Shakespeare reveals that Lady Macbeth’s character has completely changed.’ How far do you agree? </a:t>
                      </a:r>
                      <a:endParaRPr lang="en-GB" sz="2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A: Explain how Lady Macbeth’s identity has changed. </a:t>
                      </a:r>
                      <a:endParaRPr lang="en-GB" sz="2000" b="0" dirty="0">
                        <a:solidFill>
                          <a:schemeClr val="tx1"/>
                        </a:solidFill>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By this scene, Lady Macbeth’s identity has changed from… to… because…</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way in which her identity has changed is…</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8333442"/>
                  </a:ext>
                </a:extLst>
              </a:tr>
              <a:tr h="28844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B: Provide evidence or examples to support Student A. </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Evidence of this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example of this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quotation to support these ideas 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b="1" dirty="0">
                          <a:solidFill>
                            <a:schemeClr val="tx1"/>
                          </a:solidFill>
                        </a:rPr>
                        <a:t>Student C: Summarise the discussion. </a:t>
                      </a:r>
                      <a:endParaRPr lang="en-GB" sz="2000" b="0" dirty="0">
                        <a:solidFill>
                          <a:schemeClr val="tx1"/>
                        </a:solidFill>
                      </a:endParaRPr>
                    </a:p>
                    <a:p>
                      <a:pPr marL="342900" indent="-342900">
                        <a:buFontTx/>
                        <a:buChar char="-"/>
                      </a:pPr>
                      <a:r>
                        <a:rPr lang="en-GB" sz="2000" b="0" dirty="0">
                          <a:solidFill>
                            <a:schemeClr val="tx1"/>
                          </a:solidFill>
                        </a:rPr>
                        <a:t>Overall, Shakespeare presents Lady Macbeth’s identity as having changed from…to… and…</a:t>
                      </a:r>
                    </a:p>
                    <a:p>
                      <a:pPr marL="342900" indent="-342900">
                        <a:buFontTx/>
                        <a:buChar char="-"/>
                      </a:pPr>
                      <a:r>
                        <a:rPr lang="en-GB" sz="2000" b="0" dirty="0">
                          <a:solidFill>
                            <a:schemeClr val="tx1"/>
                          </a:solidFill>
                        </a:rPr>
                        <a:t>Evidence of this 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3497767"/>
                  </a:ext>
                </a:extLst>
              </a:tr>
            </a:tbl>
          </a:graphicData>
        </a:graphic>
      </p:graphicFrame>
    </p:spTree>
    <p:extLst>
      <p:ext uri="{BB962C8B-B14F-4D97-AF65-F5344CB8AC3E}">
        <p14:creationId xmlns:p14="http://schemas.microsoft.com/office/powerpoint/2010/main" val="2302842857"/>
      </p:ext>
    </p:extLst>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C75F2C-D2B4-6608-DE26-4951A54E3F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95C7C9-479E-B006-A1D0-F2DD0F5EAC22}"/>
              </a:ext>
            </a:extLst>
          </p:cNvPr>
          <p:cNvSpPr>
            <a:spLocks noGrp="1"/>
          </p:cNvSpPr>
          <p:nvPr>
            <p:ph type="title"/>
          </p:nvPr>
        </p:nvSpPr>
        <p:spPr>
          <a:xfrm>
            <a:off x="161925" y="184150"/>
            <a:ext cx="5467350" cy="720725"/>
          </a:xfrm>
        </p:spPr>
        <p:txBody>
          <a:bodyPr/>
          <a:lstStyle/>
          <a:p>
            <a:r>
              <a:rPr lang="en-GB" b="1" dirty="0"/>
              <a:t>Triplet discussion</a:t>
            </a:r>
          </a:p>
        </p:txBody>
      </p:sp>
      <p:sp>
        <p:nvSpPr>
          <p:cNvPr id="4" name="TextBox 3">
            <a:extLst>
              <a:ext uri="{FF2B5EF4-FFF2-40B4-BE49-F238E27FC236}">
                <a16:creationId xmlns:a16="http://schemas.microsoft.com/office/drawing/2014/main" id="{49A4A939-EFB5-61F6-674D-AFF070A2D11D}"/>
              </a:ext>
            </a:extLst>
          </p:cNvPr>
          <p:cNvSpPr txBox="1"/>
          <p:nvPr/>
        </p:nvSpPr>
        <p:spPr>
          <a:xfrm>
            <a:off x="259556" y="904875"/>
            <a:ext cx="6093118" cy="4770537"/>
          </a:xfrm>
          <a:prstGeom prst="rect">
            <a:avLst/>
          </a:prstGeom>
          <a:noFill/>
        </p:spPr>
        <p:txBody>
          <a:bodyPr wrap="square">
            <a:spAutoFit/>
          </a:bodyPr>
          <a:lstStyle/>
          <a:p>
            <a:r>
              <a:rPr lang="en-GB" sz="2000" b="1" dirty="0"/>
              <a:t>Model answer: </a:t>
            </a:r>
          </a:p>
          <a:p>
            <a:endParaRPr lang="en-GB" sz="2400" b="1" dirty="0"/>
          </a:p>
          <a:p>
            <a:r>
              <a:rPr lang="en-GB" sz="2000" dirty="0"/>
              <a:t>By Act Five, it has become clear that Lady Macbeth’s character has irrevocably changed. In Act One Scene Five, Shakespeare showed Lady Macbeth’s willingness to destroy her female identity – the command ‘unsex me here’ was an articulation of her frustration at the limitations of gender stereotypes which threatened to thwart her ambitions. However, Shakespeare reveals the disastrous consequences of Lady Macbeth’s unconventional behaviour, as she is now tormented by guilt and unable to liberate herself from sin (‘will these hands ne’er be clean?’). She is alone, abandoned by her husband, lacking the power she wielded so effortlessly over him earlier in the play. </a:t>
            </a:r>
          </a:p>
        </p:txBody>
      </p:sp>
      <p:sp>
        <p:nvSpPr>
          <p:cNvPr id="5" name="Rectangle 4">
            <a:extLst>
              <a:ext uri="{FF2B5EF4-FFF2-40B4-BE49-F238E27FC236}">
                <a16:creationId xmlns:a16="http://schemas.microsoft.com/office/drawing/2014/main" id="{9B078835-F424-ACFD-40BF-9E31B44AFBDF}"/>
              </a:ext>
            </a:extLst>
          </p:cNvPr>
          <p:cNvSpPr/>
          <p:nvPr/>
        </p:nvSpPr>
        <p:spPr>
          <a:xfrm>
            <a:off x="6515100" y="304800"/>
            <a:ext cx="5467350" cy="63690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dirty="0"/>
              <a:t>Summarise the model answer in 3 bullet points:</a:t>
            </a:r>
          </a:p>
          <a:p>
            <a:endParaRPr lang="en-GB" dirty="0"/>
          </a:p>
          <a:p>
            <a:endParaRPr lang="en-GB" dirty="0"/>
          </a:p>
          <a:p>
            <a:r>
              <a:rPr lang="en-GB" dirty="0"/>
              <a:t>-</a:t>
            </a:r>
          </a:p>
          <a:p>
            <a:endParaRPr lang="en-GB" dirty="0"/>
          </a:p>
          <a:p>
            <a:endParaRPr lang="en-GB" dirty="0"/>
          </a:p>
          <a:p>
            <a:r>
              <a:rPr lang="en-GB" dirty="0"/>
              <a:t>-</a:t>
            </a:r>
          </a:p>
          <a:p>
            <a:endParaRPr lang="en-GB" dirty="0"/>
          </a:p>
          <a:p>
            <a:endParaRPr lang="en-GB" dirty="0"/>
          </a:p>
          <a:p>
            <a:r>
              <a:rPr lang="en-GB" dirty="0"/>
              <a:t>-</a:t>
            </a:r>
          </a:p>
          <a:p>
            <a:endParaRPr lang="en-GB" dirty="0"/>
          </a:p>
          <a:p>
            <a:endParaRPr lang="en-GB" dirty="0"/>
          </a:p>
          <a:p>
            <a:r>
              <a:rPr lang="en-GB" dirty="0"/>
              <a:t>New vocabulary:</a:t>
            </a:r>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847624514"/>
      </p:ext>
    </p:extLst>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11F14-94E2-1B0A-65C2-B3E8C78D6960}"/>
              </a:ext>
            </a:extLst>
          </p:cNvPr>
          <p:cNvSpPr>
            <a:spLocks noGrp="1"/>
          </p:cNvSpPr>
          <p:nvPr>
            <p:ph type="title"/>
          </p:nvPr>
        </p:nvSpPr>
        <p:spPr/>
        <p:txBody>
          <a:bodyPr/>
          <a:lstStyle/>
          <a:p>
            <a:r>
              <a:rPr lang="en-GB" b="1" dirty="0"/>
              <a:t>Consolidation </a:t>
            </a:r>
          </a:p>
        </p:txBody>
      </p:sp>
      <p:sp>
        <p:nvSpPr>
          <p:cNvPr id="3" name="Content Placeholder 2">
            <a:extLst>
              <a:ext uri="{FF2B5EF4-FFF2-40B4-BE49-F238E27FC236}">
                <a16:creationId xmlns:a16="http://schemas.microsoft.com/office/drawing/2014/main" id="{654E2438-CD4B-432F-6AE0-4A0D37731B70}"/>
              </a:ext>
            </a:extLst>
          </p:cNvPr>
          <p:cNvSpPr>
            <a:spLocks noGrp="1"/>
          </p:cNvSpPr>
          <p:nvPr>
            <p:ph idx="1"/>
          </p:nvPr>
        </p:nvSpPr>
        <p:spPr>
          <a:xfrm>
            <a:off x="838200" y="1475874"/>
            <a:ext cx="10515600" cy="5017001"/>
          </a:xfrm>
        </p:spPr>
        <p:txBody>
          <a:bodyPr>
            <a:normAutofit fontScale="92500" lnSpcReduction="10000"/>
          </a:bodyPr>
          <a:lstStyle/>
          <a:p>
            <a:pPr marL="0" indent="0">
              <a:buNone/>
            </a:pPr>
            <a:r>
              <a:rPr lang="en-GB" dirty="0"/>
              <a:t>At the end of this scene, the Doctor summarises the current situation:</a:t>
            </a:r>
          </a:p>
          <a:p>
            <a:pPr marL="0" indent="0">
              <a:buNone/>
            </a:pPr>
            <a:r>
              <a:rPr lang="en-GB" dirty="0"/>
              <a:t>‘Foul </a:t>
            </a:r>
            <a:r>
              <a:rPr lang="en-GB" dirty="0" err="1"/>
              <a:t>whisp’rings</a:t>
            </a:r>
            <a:r>
              <a:rPr lang="en-GB" dirty="0"/>
              <a:t> are abroad. Unnatural deeds</a:t>
            </a:r>
            <a:br>
              <a:rPr lang="en-GB" dirty="0"/>
            </a:br>
            <a:r>
              <a:rPr lang="en-GB" dirty="0"/>
              <a:t>Do breed unnatural troubles: infected minds</a:t>
            </a:r>
            <a:br>
              <a:rPr lang="en-GB" dirty="0"/>
            </a:br>
            <a:r>
              <a:rPr lang="en-GB" dirty="0"/>
              <a:t>To their deaf pillows will discharge their secrets.’</a:t>
            </a:r>
          </a:p>
          <a:p>
            <a:pPr marL="0" indent="0">
              <a:buNone/>
            </a:pPr>
            <a:r>
              <a:rPr lang="en-GB" b="1" dirty="0"/>
              <a:t>Think-pair-share: Using these lines as a starting point, what are the consequences of regicide?</a:t>
            </a:r>
          </a:p>
          <a:p>
            <a:pPr marL="0" indent="0">
              <a:buNone/>
            </a:pPr>
            <a:r>
              <a:rPr lang="en-GB" dirty="0"/>
              <a:t>Students could consider Shakespeare’s presentation of how regicide has caused: </a:t>
            </a:r>
          </a:p>
          <a:p>
            <a:pPr>
              <a:buFontTx/>
              <a:buChar char="-"/>
            </a:pPr>
            <a:r>
              <a:rPr lang="en-GB" dirty="0"/>
              <a:t>Lady Macbeth’s isolation from her husband. </a:t>
            </a:r>
          </a:p>
          <a:p>
            <a:pPr>
              <a:buFontTx/>
              <a:buChar char="-"/>
            </a:pPr>
            <a:r>
              <a:rPr lang="en-GB" dirty="0"/>
              <a:t>Distrust and secrecy (‘foul whisperings’). </a:t>
            </a:r>
          </a:p>
          <a:p>
            <a:pPr>
              <a:buFontTx/>
              <a:buChar char="-"/>
            </a:pPr>
            <a:r>
              <a:rPr lang="en-GB" dirty="0"/>
              <a:t>Chaos and disruption in society. </a:t>
            </a:r>
          </a:p>
          <a:p>
            <a:pPr>
              <a:buFontTx/>
              <a:buChar char="-"/>
            </a:pPr>
            <a:r>
              <a:rPr lang="en-GB" dirty="0"/>
              <a:t>More violence (such as the ‘unnatural’ slaughter of Macduff’s family).</a:t>
            </a:r>
          </a:p>
        </p:txBody>
      </p:sp>
    </p:spTree>
    <p:extLst>
      <p:ext uri="{BB962C8B-B14F-4D97-AF65-F5344CB8AC3E}">
        <p14:creationId xmlns:p14="http://schemas.microsoft.com/office/powerpoint/2010/main" val="2037460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37EE1-006F-20CD-7B5C-422C6FC05D28}"/>
              </a:ext>
            </a:extLst>
          </p:cNvPr>
          <p:cNvSpPr>
            <a:spLocks noGrp="1"/>
          </p:cNvSpPr>
          <p:nvPr>
            <p:ph type="title"/>
          </p:nvPr>
        </p:nvSpPr>
        <p:spPr/>
        <p:txBody>
          <a:bodyPr/>
          <a:lstStyle/>
          <a:p>
            <a:r>
              <a:rPr lang="en-GB" dirty="0"/>
              <a:t>Act 5 Scene 2</a:t>
            </a:r>
          </a:p>
        </p:txBody>
      </p:sp>
      <p:sp>
        <p:nvSpPr>
          <p:cNvPr id="3" name="Content Placeholder 2">
            <a:extLst>
              <a:ext uri="{FF2B5EF4-FFF2-40B4-BE49-F238E27FC236}">
                <a16:creationId xmlns:a16="http://schemas.microsoft.com/office/drawing/2014/main" id="{C02D1092-B4AF-4F6C-12BF-8D3431A6CAB3}"/>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3588401977"/>
      </p:ext>
    </p:extLst>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3026F-3AD6-CD14-1ED8-A0ACAA6EF860}"/>
              </a:ext>
            </a:extLst>
          </p:cNvPr>
          <p:cNvSpPr>
            <a:spLocks noGrp="1"/>
          </p:cNvSpPr>
          <p:nvPr>
            <p:ph type="title"/>
          </p:nvPr>
        </p:nvSpPr>
        <p:spPr/>
        <p:txBody>
          <a:bodyPr/>
          <a:lstStyle/>
          <a:p>
            <a:r>
              <a:rPr lang="en-GB" b="1" dirty="0"/>
              <a:t>Knowledge Retrieval</a:t>
            </a:r>
          </a:p>
        </p:txBody>
      </p:sp>
      <p:sp>
        <p:nvSpPr>
          <p:cNvPr id="3" name="Content Placeholder 2">
            <a:extLst>
              <a:ext uri="{FF2B5EF4-FFF2-40B4-BE49-F238E27FC236}">
                <a16:creationId xmlns:a16="http://schemas.microsoft.com/office/drawing/2014/main" id="{496D046B-8FF7-7DD2-777F-5BC4121F7E14}"/>
              </a:ext>
            </a:extLst>
          </p:cNvPr>
          <p:cNvSpPr>
            <a:spLocks noGrp="1"/>
          </p:cNvSpPr>
          <p:nvPr>
            <p:ph idx="1"/>
          </p:nvPr>
        </p:nvSpPr>
        <p:spPr/>
        <p:txBody>
          <a:bodyPr/>
          <a:lstStyle/>
          <a:p>
            <a:pPr marL="0" indent="0">
              <a:buNone/>
            </a:pPr>
            <a:r>
              <a:rPr lang="en-GB" dirty="0"/>
              <a:t>This scene provides crucial information relating to how the Witches’ seemingly impossible prophecies in Act Four Scene One will come true. </a:t>
            </a:r>
            <a:endParaRPr lang="en-GB" b="1" dirty="0"/>
          </a:p>
          <a:p>
            <a:pPr marL="0" indent="0">
              <a:buNone/>
            </a:pPr>
            <a:r>
              <a:rPr lang="en-GB" b="1" dirty="0"/>
              <a:t>Revisit these prophecies:</a:t>
            </a:r>
          </a:p>
          <a:p>
            <a:pPr>
              <a:buFontTx/>
              <a:buChar char="-"/>
            </a:pPr>
            <a:r>
              <a:rPr lang="en-GB" b="1" dirty="0"/>
              <a:t>What did the Witches prophesy in Act Four Scene One?</a:t>
            </a:r>
          </a:p>
          <a:p>
            <a:pPr>
              <a:buFontTx/>
              <a:buChar char="-"/>
            </a:pPr>
            <a:r>
              <a:rPr lang="en-GB" b="1" dirty="0"/>
              <a:t>What information did they omit? How did they equivocate?</a:t>
            </a:r>
          </a:p>
        </p:txBody>
      </p:sp>
    </p:spTree>
    <p:extLst>
      <p:ext uri="{BB962C8B-B14F-4D97-AF65-F5344CB8AC3E}">
        <p14:creationId xmlns:p14="http://schemas.microsoft.com/office/powerpoint/2010/main" val="914726888"/>
      </p:ext>
    </p:extLst>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921E8-9CAE-60E3-0EA7-986A49C4F6C4}"/>
              </a:ext>
            </a:extLst>
          </p:cNvPr>
          <p:cNvSpPr>
            <a:spLocks noGrp="1"/>
          </p:cNvSpPr>
          <p:nvPr>
            <p:ph type="title"/>
          </p:nvPr>
        </p:nvSpPr>
        <p:spPr/>
        <p:txBody>
          <a:bodyPr/>
          <a:lstStyle/>
          <a:p>
            <a:r>
              <a:rPr lang="en-GB" b="1" dirty="0"/>
              <a:t>Revisiting vocabulary: tyrant</a:t>
            </a:r>
          </a:p>
        </p:txBody>
      </p:sp>
      <p:sp>
        <p:nvSpPr>
          <p:cNvPr id="3" name="Content Placeholder 2">
            <a:extLst>
              <a:ext uri="{FF2B5EF4-FFF2-40B4-BE49-F238E27FC236}">
                <a16:creationId xmlns:a16="http://schemas.microsoft.com/office/drawing/2014/main" id="{CA10D6E2-E652-752A-45E5-84ACA0C9BD0E}"/>
              </a:ext>
            </a:extLst>
          </p:cNvPr>
          <p:cNvSpPr>
            <a:spLocks noGrp="1"/>
          </p:cNvSpPr>
          <p:nvPr>
            <p:ph idx="1"/>
          </p:nvPr>
        </p:nvSpPr>
        <p:spPr/>
        <p:txBody>
          <a:bodyPr/>
          <a:lstStyle/>
          <a:p>
            <a:pPr marL="0" indent="0">
              <a:buNone/>
            </a:pPr>
            <a:r>
              <a:rPr lang="en-GB" b="1" dirty="0"/>
              <a:t>Think-pair-share examples of tyrannical behaviour in the play. </a:t>
            </a:r>
          </a:p>
        </p:txBody>
      </p:sp>
    </p:spTree>
    <p:extLst>
      <p:ext uri="{BB962C8B-B14F-4D97-AF65-F5344CB8AC3E}">
        <p14:creationId xmlns:p14="http://schemas.microsoft.com/office/powerpoint/2010/main" val="463679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317B9-79AA-8E20-96EC-1C504417AB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7E0797-28BF-ACAF-AD94-39B1B1028D0C}"/>
              </a:ext>
            </a:extLst>
          </p:cNvPr>
          <p:cNvSpPr>
            <a:spLocks noGrp="1"/>
          </p:cNvSpPr>
          <p:nvPr>
            <p:ph type="title"/>
          </p:nvPr>
        </p:nvSpPr>
        <p:spPr>
          <a:xfrm>
            <a:off x="161924" y="184150"/>
            <a:ext cx="9324975" cy="720725"/>
          </a:xfrm>
        </p:spPr>
        <p:txBody>
          <a:bodyPr>
            <a:normAutofit/>
          </a:bodyPr>
          <a:lstStyle/>
          <a:p>
            <a:r>
              <a:rPr lang="en-GB" b="1" dirty="0"/>
              <a:t>S-T-R-E-T-C-H: Triplet discussion</a:t>
            </a:r>
          </a:p>
        </p:txBody>
      </p:sp>
      <p:graphicFrame>
        <p:nvGraphicFramePr>
          <p:cNvPr id="7" name="Table 6">
            <a:extLst>
              <a:ext uri="{FF2B5EF4-FFF2-40B4-BE49-F238E27FC236}">
                <a16:creationId xmlns:a16="http://schemas.microsoft.com/office/drawing/2014/main" id="{17F8E87D-0241-FF83-4EB5-93884988E333}"/>
              </a:ext>
            </a:extLst>
          </p:cNvPr>
          <p:cNvGraphicFramePr>
            <a:graphicFrameLocks noGrp="1"/>
          </p:cNvGraphicFramePr>
          <p:nvPr>
            <p:extLst>
              <p:ext uri="{D42A27DB-BD31-4B8C-83A1-F6EECF244321}">
                <p14:modId xmlns:p14="http://schemas.microsoft.com/office/powerpoint/2010/main" val="1703008975"/>
              </p:ext>
            </p:extLst>
          </p:nvPr>
        </p:nvGraphicFramePr>
        <p:xfrm>
          <a:off x="260349" y="904874"/>
          <a:ext cx="11598276" cy="5676902"/>
        </p:xfrm>
        <a:graphic>
          <a:graphicData uri="http://schemas.openxmlformats.org/drawingml/2006/table">
            <a:tbl>
              <a:tblPr firstRow="1" bandRow="1">
                <a:tableStyleId>{5C22544A-7EE6-4342-B048-85BDC9FD1C3A}</a:tableStyleId>
              </a:tblPr>
              <a:tblGrid>
                <a:gridCol w="5799138">
                  <a:extLst>
                    <a:ext uri="{9D8B030D-6E8A-4147-A177-3AD203B41FA5}">
                      <a16:colId xmlns:a16="http://schemas.microsoft.com/office/drawing/2014/main" val="1736133276"/>
                    </a:ext>
                  </a:extLst>
                </a:gridCol>
                <a:gridCol w="5799138">
                  <a:extLst>
                    <a:ext uri="{9D8B030D-6E8A-4147-A177-3AD203B41FA5}">
                      <a16:colId xmlns:a16="http://schemas.microsoft.com/office/drawing/2014/main" val="242576912"/>
                    </a:ext>
                  </a:extLst>
                </a:gridCol>
              </a:tblGrid>
              <a:tr h="2838451">
                <a:tc>
                  <a:txBody>
                    <a:bodyPr/>
                    <a:lstStyle/>
                    <a:p>
                      <a:pPr marL="0" indent="0">
                        <a:buNone/>
                      </a:pPr>
                      <a:r>
                        <a:rPr lang="en-GB" sz="2000" dirty="0">
                          <a:solidFill>
                            <a:schemeClr val="tx1"/>
                          </a:solidFill>
                        </a:rPr>
                        <a:t>‘Shakespeare presents Macbeth as a loyal soldier.’ With reference to Act One Scene Two, how far do you agree? </a:t>
                      </a:r>
                      <a:endParaRPr lang="en-GB" sz="20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A: </a:t>
                      </a:r>
                      <a:r>
                        <a:rPr lang="en-GB" sz="2000" dirty="0">
                          <a:solidFill>
                            <a:schemeClr val="tx1"/>
                          </a:solidFill>
                        </a:rPr>
                        <a:t>Argue that Macbeth is presented as loyal.</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It could be argued that…</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Evidence for my answer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This shows us that…</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reason to suggest that Macbeth is loyal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We see this when…</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8333442"/>
                  </a:ext>
                </a:extLst>
              </a:tr>
              <a:tr h="28384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B: </a:t>
                      </a:r>
                      <a:r>
                        <a:rPr lang="en-GB" sz="2000" b="1" dirty="0"/>
                        <a:t>Argue that Macbeth is presented as potentially disloyal. </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However, an alternative perspective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Evidence for my answer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This shows us that…</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reason for my point of view is that…</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We see this when…</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b="1" dirty="0">
                          <a:solidFill>
                            <a:schemeClr val="tx1"/>
                          </a:solidFill>
                        </a:rPr>
                        <a:t>Student C: Summarise the discussion.</a:t>
                      </a:r>
                    </a:p>
                    <a:p>
                      <a:pPr marL="285750" indent="-285750">
                        <a:buFontTx/>
                        <a:buChar char="-"/>
                      </a:pPr>
                      <a:r>
                        <a:rPr lang="en-GB" sz="2000" b="0" dirty="0">
                          <a:solidFill>
                            <a:schemeClr val="tx1"/>
                          </a:solidFill>
                        </a:rPr>
                        <a:t>On the one hand, it could be argued that Macbeth is loyal because…</a:t>
                      </a:r>
                    </a:p>
                    <a:p>
                      <a:pPr marL="285750" indent="-285750">
                        <a:buFontTx/>
                        <a:buChar char="-"/>
                      </a:pPr>
                      <a:r>
                        <a:rPr lang="en-GB" sz="2000" b="0" dirty="0">
                          <a:solidFill>
                            <a:schemeClr val="tx1"/>
                          </a:solidFill>
                        </a:rPr>
                        <a:t>However, on the other hand, Shakespeare could be presenting Macbeth as disloyal when…</a:t>
                      </a:r>
                    </a:p>
                    <a:p>
                      <a:pPr marL="285750" indent="-285750">
                        <a:buFontTx/>
                        <a:buChar char="-"/>
                      </a:pPr>
                      <a:r>
                        <a:rPr lang="en-GB" sz="2000" b="0" dirty="0">
                          <a:solidFill>
                            <a:schemeClr val="tx1"/>
                          </a:solidFill>
                        </a:rPr>
                        <a:t>On balance, we believe that…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3497767"/>
                  </a:ext>
                </a:extLst>
              </a:tr>
            </a:tbl>
          </a:graphicData>
        </a:graphic>
      </p:graphicFrame>
    </p:spTree>
    <p:extLst>
      <p:ext uri="{BB962C8B-B14F-4D97-AF65-F5344CB8AC3E}">
        <p14:creationId xmlns:p14="http://schemas.microsoft.com/office/powerpoint/2010/main" val="3239728169"/>
      </p:ext>
    </p:extLst>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DBABF-AC25-2739-289C-5D853D5D7A6C}"/>
              </a:ext>
            </a:extLst>
          </p:cNvPr>
          <p:cNvSpPr>
            <a:spLocks noGrp="1"/>
          </p:cNvSpPr>
          <p:nvPr>
            <p:ph type="title"/>
          </p:nvPr>
        </p:nvSpPr>
        <p:spPr/>
        <p:txBody>
          <a:bodyPr/>
          <a:lstStyle/>
          <a:p>
            <a:r>
              <a:rPr lang="en-GB" b="1" dirty="0"/>
              <a:t>Reading the Scene </a:t>
            </a:r>
          </a:p>
        </p:txBody>
      </p:sp>
      <p:sp>
        <p:nvSpPr>
          <p:cNvPr id="3" name="Content Placeholder 2">
            <a:extLst>
              <a:ext uri="{FF2B5EF4-FFF2-40B4-BE49-F238E27FC236}">
                <a16:creationId xmlns:a16="http://schemas.microsoft.com/office/drawing/2014/main" id="{B3970CFE-8F5A-A4AB-3954-5CB38E19F890}"/>
              </a:ext>
            </a:extLst>
          </p:cNvPr>
          <p:cNvSpPr>
            <a:spLocks noGrp="1"/>
          </p:cNvSpPr>
          <p:nvPr>
            <p:ph idx="1"/>
          </p:nvPr>
        </p:nvSpPr>
        <p:spPr/>
        <p:txBody>
          <a:bodyPr/>
          <a:lstStyle/>
          <a:p>
            <a:pPr marL="0" indent="0">
              <a:buNone/>
            </a:pPr>
            <a:r>
              <a:rPr lang="en-GB" dirty="0"/>
              <a:t>Read the scene twice through. </a:t>
            </a:r>
          </a:p>
          <a:p>
            <a:pPr marL="0" indent="0">
              <a:buNone/>
            </a:pPr>
            <a:endParaRPr lang="en-GB" dirty="0"/>
          </a:p>
          <a:p>
            <a:pPr marL="0" indent="0">
              <a:buNone/>
            </a:pPr>
            <a:r>
              <a:rPr lang="en-GB" b="1" dirty="0"/>
              <a:t>On the second reading, highlight the descriptions of Macbeth and his rule. </a:t>
            </a:r>
          </a:p>
          <a:p>
            <a:pPr marL="0" indent="0">
              <a:buNone/>
            </a:pPr>
            <a:r>
              <a:rPr lang="en-GB" b="1" dirty="0"/>
              <a:t>How does this description of Macbeth undermine his authority and justify the rebellion?</a:t>
            </a:r>
          </a:p>
          <a:p>
            <a:pPr marL="0" indent="0">
              <a:buNone/>
            </a:pPr>
            <a:r>
              <a:rPr lang="en-GB" b="1" dirty="0"/>
              <a:t>How does this description compare with how Macbeth was described in Act One?</a:t>
            </a:r>
          </a:p>
        </p:txBody>
      </p:sp>
    </p:spTree>
    <p:extLst>
      <p:ext uri="{BB962C8B-B14F-4D97-AF65-F5344CB8AC3E}">
        <p14:creationId xmlns:p14="http://schemas.microsoft.com/office/powerpoint/2010/main" val="2637853452"/>
      </p:ext>
    </p:extLst>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9A0AC-A325-76A1-9414-7582B415A7BF}"/>
              </a:ext>
            </a:extLst>
          </p:cNvPr>
          <p:cNvSpPr>
            <a:spLocks noGrp="1"/>
          </p:cNvSpPr>
          <p:nvPr>
            <p:ph type="title"/>
          </p:nvPr>
        </p:nvSpPr>
        <p:spPr/>
        <p:txBody>
          <a:bodyPr/>
          <a:lstStyle/>
          <a:p>
            <a:r>
              <a:rPr lang="en-GB" b="1" dirty="0"/>
              <a:t>S-T-R-E-T-C-H</a:t>
            </a:r>
          </a:p>
        </p:txBody>
      </p:sp>
      <p:sp>
        <p:nvSpPr>
          <p:cNvPr id="3" name="Content Placeholder 2">
            <a:extLst>
              <a:ext uri="{FF2B5EF4-FFF2-40B4-BE49-F238E27FC236}">
                <a16:creationId xmlns:a16="http://schemas.microsoft.com/office/drawing/2014/main" id="{02DE7C8C-6D81-8FE0-651B-09B7EB336523}"/>
              </a:ext>
            </a:extLst>
          </p:cNvPr>
          <p:cNvSpPr>
            <a:spLocks noGrp="1"/>
          </p:cNvSpPr>
          <p:nvPr>
            <p:ph idx="1"/>
          </p:nvPr>
        </p:nvSpPr>
        <p:spPr/>
        <p:txBody>
          <a:bodyPr/>
          <a:lstStyle/>
          <a:p>
            <a:pPr marL="0" indent="0">
              <a:buNone/>
            </a:pPr>
            <a:r>
              <a:rPr lang="en-GB" b="1" dirty="0"/>
              <a:t>Think-pair-share your knowledge of the motif of clothing. </a:t>
            </a:r>
            <a:endParaRPr lang="en-GB" dirty="0"/>
          </a:p>
          <a:p>
            <a:pPr marL="0" indent="0">
              <a:buNone/>
            </a:pPr>
            <a:endParaRPr lang="en-GB" b="1" dirty="0"/>
          </a:p>
        </p:txBody>
      </p:sp>
    </p:spTree>
    <p:extLst>
      <p:ext uri="{BB962C8B-B14F-4D97-AF65-F5344CB8AC3E}">
        <p14:creationId xmlns:p14="http://schemas.microsoft.com/office/powerpoint/2010/main" val="3775985819"/>
      </p:ext>
    </p:extLst>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9550D9-5582-4744-921C-C2D8A117D07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A4FBA2B-7562-7E5B-F701-3DA139C1C5FA}"/>
              </a:ext>
            </a:extLst>
          </p:cNvPr>
          <p:cNvSpPr/>
          <p:nvPr/>
        </p:nvSpPr>
        <p:spPr>
          <a:xfrm>
            <a:off x="1261035" y="379879"/>
            <a:ext cx="1881094" cy="1053353"/>
          </a:xfrm>
          <a:prstGeom prst="rect">
            <a:avLst/>
          </a:prstGeom>
          <a:solidFill>
            <a:srgbClr val="C00000"/>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b="1" dirty="0">
                <a:solidFill>
                  <a:schemeClr val="bg1"/>
                </a:solidFill>
              </a:rPr>
              <a:t>The Motif of Clothing in </a:t>
            </a:r>
            <a:r>
              <a:rPr lang="en-GB" b="1" i="1" dirty="0">
                <a:solidFill>
                  <a:schemeClr val="bg1"/>
                </a:solidFill>
              </a:rPr>
              <a:t>Macbeth</a:t>
            </a:r>
            <a:endParaRPr lang="en-GB" b="1" dirty="0">
              <a:solidFill>
                <a:schemeClr val="bg1"/>
              </a:solidFill>
            </a:endParaRPr>
          </a:p>
        </p:txBody>
      </p:sp>
      <p:sp>
        <p:nvSpPr>
          <p:cNvPr id="7" name="Rectangle 6">
            <a:extLst>
              <a:ext uri="{FF2B5EF4-FFF2-40B4-BE49-F238E27FC236}">
                <a16:creationId xmlns:a16="http://schemas.microsoft.com/office/drawing/2014/main" id="{6E2FFDEE-12C3-DB02-FAC8-CB4462C245D8}"/>
              </a:ext>
            </a:extLst>
          </p:cNvPr>
          <p:cNvSpPr/>
          <p:nvPr/>
        </p:nvSpPr>
        <p:spPr>
          <a:xfrm>
            <a:off x="3207870" y="904319"/>
            <a:ext cx="7706658" cy="528913"/>
          </a:xfrm>
          <a:prstGeom prst="rect">
            <a:avLst/>
          </a:prstGeom>
          <a:solidFill>
            <a:srgbClr val="FF8B8B"/>
          </a:solidFill>
        </p:spPr>
        <p:style>
          <a:lnRef idx="2">
            <a:schemeClr val="dk1"/>
          </a:lnRef>
          <a:fillRef idx="1">
            <a:schemeClr val="lt1"/>
          </a:fillRef>
          <a:effectRef idx="0">
            <a:schemeClr val="dk1"/>
          </a:effectRef>
          <a:fontRef idx="minor">
            <a:schemeClr val="dk1"/>
          </a:fontRef>
        </p:style>
        <p:txBody>
          <a:bodyPr rtlCol="0" anchor="ctr"/>
          <a:lstStyle/>
          <a:p>
            <a:pPr algn="ctr"/>
            <a:r>
              <a:rPr lang="en-GB" sz="1200" b="1" dirty="0"/>
              <a:t>Vocabulary: </a:t>
            </a:r>
            <a:r>
              <a:rPr lang="en-GB" sz="1200" dirty="0"/>
              <a:t>garments | diminished | identity</a:t>
            </a:r>
          </a:p>
        </p:txBody>
      </p:sp>
      <p:sp>
        <p:nvSpPr>
          <p:cNvPr id="8" name="Rectangle 7">
            <a:extLst>
              <a:ext uri="{FF2B5EF4-FFF2-40B4-BE49-F238E27FC236}">
                <a16:creationId xmlns:a16="http://schemas.microsoft.com/office/drawing/2014/main" id="{03512EE4-F0BA-342B-7F2C-720464AF7ED4}"/>
              </a:ext>
            </a:extLst>
          </p:cNvPr>
          <p:cNvSpPr/>
          <p:nvPr/>
        </p:nvSpPr>
        <p:spPr>
          <a:xfrm>
            <a:off x="3207871" y="379880"/>
            <a:ext cx="7706659" cy="479612"/>
          </a:xfrm>
          <a:prstGeom prst="rect">
            <a:avLst/>
          </a:prstGeom>
          <a:solidFill>
            <a:srgbClr val="FF8B8B"/>
          </a:solidFill>
        </p:spPr>
        <p:style>
          <a:lnRef idx="2">
            <a:schemeClr val="dk1"/>
          </a:lnRef>
          <a:fillRef idx="1">
            <a:schemeClr val="lt1"/>
          </a:fillRef>
          <a:effectRef idx="0">
            <a:schemeClr val="dk1"/>
          </a:effectRef>
          <a:fontRef idx="minor">
            <a:schemeClr val="dk1"/>
          </a:fontRef>
        </p:style>
        <p:txBody>
          <a:bodyPr rtlCol="0" anchor="ctr"/>
          <a:lstStyle/>
          <a:p>
            <a:pPr algn="ctr"/>
            <a:r>
              <a:rPr lang="en-GB" sz="1200" b="1" dirty="0"/>
              <a:t>Symbolic meanings</a:t>
            </a:r>
            <a:r>
              <a:rPr lang="en-GB" sz="1200" dirty="0"/>
              <a:t>:</a:t>
            </a:r>
            <a:r>
              <a:rPr lang="en-GB" sz="1200" b="1" dirty="0"/>
              <a:t> </a:t>
            </a:r>
            <a:r>
              <a:rPr lang="en-GB" sz="1200" dirty="0"/>
              <a:t>Clothing symbolises an individual’s identity and place in society. When Macbeth becomes King, he puts on robes that do not fit him. </a:t>
            </a:r>
          </a:p>
        </p:txBody>
      </p:sp>
      <p:graphicFrame>
        <p:nvGraphicFramePr>
          <p:cNvPr id="9" name="Table 8">
            <a:extLst>
              <a:ext uri="{FF2B5EF4-FFF2-40B4-BE49-F238E27FC236}">
                <a16:creationId xmlns:a16="http://schemas.microsoft.com/office/drawing/2014/main" id="{9270E883-06CB-ACF3-7899-14A56A6323F1}"/>
              </a:ext>
            </a:extLst>
          </p:cNvPr>
          <p:cNvGraphicFramePr>
            <a:graphicFrameLocks noGrp="1"/>
          </p:cNvGraphicFramePr>
          <p:nvPr>
            <p:extLst>
              <p:ext uri="{D42A27DB-BD31-4B8C-83A1-F6EECF244321}">
                <p14:modId xmlns:p14="http://schemas.microsoft.com/office/powerpoint/2010/main" val="2432122410"/>
              </p:ext>
            </p:extLst>
          </p:nvPr>
        </p:nvGraphicFramePr>
        <p:xfrm>
          <a:off x="1261033" y="1498873"/>
          <a:ext cx="4920692" cy="4902290"/>
        </p:xfrm>
        <a:graphic>
          <a:graphicData uri="http://schemas.openxmlformats.org/drawingml/2006/table">
            <a:tbl>
              <a:tblPr firstRow="1" bandRow="1">
                <a:tableStyleId>{5C22544A-7EE6-4342-B048-85BDC9FD1C3A}</a:tableStyleId>
              </a:tblPr>
              <a:tblGrid>
                <a:gridCol w="4920692">
                  <a:extLst>
                    <a:ext uri="{9D8B030D-6E8A-4147-A177-3AD203B41FA5}">
                      <a16:colId xmlns:a16="http://schemas.microsoft.com/office/drawing/2014/main" val="460003553"/>
                    </a:ext>
                  </a:extLst>
                </a:gridCol>
              </a:tblGrid>
              <a:tr h="501377">
                <a:tc>
                  <a:txBody>
                    <a:bodyPr/>
                    <a:lstStyle/>
                    <a:p>
                      <a:pPr>
                        <a:lnSpc>
                          <a:spcPct val="114000"/>
                        </a:lnSpc>
                      </a:pPr>
                      <a:r>
                        <a:rPr lang="en-GB" sz="1600" dirty="0">
                          <a:solidFill>
                            <a:schemeClr val="tx1"/>
                          </a:solidFill>
                        </a:rPr>
                        <a:t>Act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1D1"/>
                    </a:solidFill>
                  </a:tcPr>
                </a:tc>
                <a:extLst>
                  <a:ext uri="{0D108BD9-81ED-4DB2-BD59-A6C34878D82A}">
                    <a16:rowId xmlns:a16="http://schemas.microsoft.com/office/drawing/2014/main" val="3776106226"/>
                  </a:ext>
                </a:extLst>
              </a:tr>
              <a:tr h="4400913">
                <a:tc>
                  <a:txBody>
                    <a:bodyPr/>
                    <a:lstStyle/>
                    <a:p>
                      <a:pPr marL="171450" indent="-171450">
                        <a:lnSpc>
                          <a:spcPct val="114000"/>
                        </a:lnSpc>
                        <a:buFont typeface="Arial" panose="020B0604020202020204" pitchFamily="34" charset="0"/>
                        <a:buChar char="•"/>
                      </a:pPr>
                      <a:r>
                        <a:rPr lang="en-GB" sz="1600" dirty="0"/>
                        <a:t>Act One Scene Three: On becoming Thane of Cawdor, Macbeth is uncomfortable in his new identity: ‘why do you dress me / In borrowed robes?’ Banquo describes the title as ‘strange garments’. </a:t>
                      </a:r>
                    </a:p>
                    <a:p>
                      <a:pPr marL="171450" indent="-171450">
                        <a:lnSpc>
                          <a:spcPct val="114000"/>
                        </a:lnSpc>
                        <a:buFont typeface="Arial" panose="020B0604020202020204" pitchFamily="34" charset="0"/>
                        <a:buChar char="•"/>
                      </a:pPr>
                      <a:r>
                        <a:rPr lang="en-GB" sz="1600" dirty="0">
                          <a:solidFill>
                            <a:schemeClr val="tx1"/>
                          </a:solidFill>
                        </a:rPr>
                        <a:t>Macbeth feels that the title of Thane of Cawdor does not ‘fit’ him as it is owned by someone else.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07242419"/>
                  </a:ext>
                </a:extLst>
              </a:tr>
            </a:tbl>
          </a:graphicData>
        </a:graphic>
      </p:graphicFrame>
      <p:graphicFrame>
        <p:nvGraphicFramePr>
          <p:cNvPr id="15" name="Table 14">
            <a:extLst>
              <a:ext uri="{FF2B5EF4-FFF2-40B4-BE49-F238E27FC236}">
                <a16:creationId xmlns:a16="http://schemas.microsoft.com/office/drawing/2014/main" id="{98203D12-FEC8-9555-FB50-D9408E553D87}"/>
              </a:ext>
            </a:extLst>
          </p:cNvPr>
          <p:cNvGraphicFramePr>
            <a:graphicFrameLocks noGrp="1"/>
          </p:cNvGraphicFramePr>
          <p:nvPr>
            <p:extLst>
              <p:ext uri="{D42A27DB-BD31-4B8C-83A1-F6EECF244321}">
                <p14:modId xmlns:p14="http://schemas.microsoft.com/office/powerpoint/2010/main" val="1580617789"/>
              </p:ext>
            </p:extLst>
          </p:nvPr>
        </p:nvGraphicFramePr>
        <p:xfrm>
          <a:off x="6410326" y="1498874"/>
          <a:ext cx="4520214" cy="4885924"/>
        </p:xfrm>
        <a:graphic>
          <a:graphicData uri="http://schemas.openxmlformats.org/drawingml/2006/table">
            <a:tbl>
              <a:tblPr firstRow="1" bandRow="1">
                <a:tableStyleId>{5C22544A-7EE6-4342-B048-85BDC9FD1C3A}</a:tableStyleId>
              </a:tblPr>
              <a:tblGrid>
                <a:gridCol w="4520214">
                  <a:extLst>
                    <a:ext uri="{9D8B030D-6E8A-4147-A177-3AD203B41FA5}">
                      <a16:colId xmlns:a16="http://schemas.microsoft.com/office/drawing/2014/main" val="676316480"/>
                    </a:ext>
                  </a:extLst>
                </a:gridCol>
              </a:tblGrid>
              <a:tr h="501376">
                <a:tc>
                  <a:txBody>
                    <a:bodyPr/>
                    <a:lstStyle/>
                    <a:p>
                      <a:pPr>
                        <a:lnSpc>
                          <a:spcPct val="114000"/>
                        </a:lnSpc>
                      </a:pPr>
                      <a:r>
                        <a:rPr lang="en-GB" sz="1600" dirty="0">
                          <a:solidFill>
                            <a:schemeClr val="tx1"/>
                          </a:solidFill>
                        </a:rPr>
                        <a:t>Act 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1D1"/>
                    </a:solidFill>
                  </a:tcPr>
                </a:tc>
                <a:extLst>
                  <a:ext uri="{0D108BD9-81ED-4DB2-BD59-A6C34878D82A}">
                    <a16:rowId xmlns:a16="http://schemas.microsoft.com/office/drawing/2014/main" val="1959976522"/>
                  </a:ext>
                </a:extLst>
              </a:tr>
              <a:tr h="3916205">
                <a:tc>
                  <a: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GB" sz="1600" dirty="0"/>
                        <a:t>Act Five Scene Two: Angus says that Macbeth’s title ‘hang[s] loose upon him, like a giant’s robe / Upon a dwarfish thief’. Macbeth is a diminished figure, not fit to be king. </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GB" sz="1600" b="1" dirty="0"/>
                        <a:t>Note that we would never use this image in this way today, since it seems to equate a physical condition with immorality. Today, we use language to empower people and demonstrate respect. </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GB" sz="1600" dirty="0"/>
                        <a:t>Act Five Scene Three: Macbeth calls for his armour. He attempts to reclaim his old identity as a respected warrior, which we saw in Act One Scene Two. </a:t>
                      </a: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GB" sz="2400" dirty="0"/>
                    </a:p>
                    <a:p>
                      <a:pPr marL="171450" indent="-171450">
                        <a:lnSpc>
                          <a:spcPct val="114000"/>
                        </a:lnSpc>
                        <a:buFont typeface="Arial" panose="020B0604020202020204" pitchFamily="34" charset="0"/>
                        <a:buChar char="•"/>
                      </a:pPr>
                      <a:endParaRPr lang="en-GB"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05850665"/>
                  </a:ext>
                </a:extLst>
              </a:tr>
            </a:tbl>
          </a:graphicData>
        </a:graphic>
      </p:graphicFrame>
    </p:spTree>
    <p:extLst>
      <p:ext uri="{BB962C8B-B14F-4D97-AF65-F5344CB8AC3E}">
        <p14:creationId xmlns:p14="http://schemas.microsoft.com/office/powerpoint/2010/main" val="637628915"/>
      </p:ext>
    </p:extLst>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098B6-C154-DD1D-816E-7B6CFDA55F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A5A5A5-2099-EB2C-AADA-9B1742A819F3}"/>
              </a:ext>
            </a:extLst>
          </p:cNvPr>
          <p:cNvSpPr>
            <a:spLocks noGrp="1"/>
          </p:cNvSpPr>
          <p:nvPr>
            <p:ph type="title"/>
          </p:nvPr>
        </p:nvSpPr>
        <p:spPr>
          <a:xfrm>
            <a:off x="161924" y="184150"/>
            <a:ext cx="9324975" cy="720725"/>
          </a:xfrm>
        </p:spPr>
        <p:txBody>
          <a:bodyPr>
            <a:normAutofit/>
          </a:bodyPr>
          <a:lstStyle/>
          <a:p>
            <a:r>
              <a:rPr lang="en-GB" b="1" dirty="0"/>
              <a:t>Oracy: Triplet discussion</a:t>
            </a:r>
          </a:p>
        </p:txBody>
      </p:sp>
      <p:graphicFrame>
        <p:nvGraphicFramePr>
          <p:cNvPr id="7" name="Table 6">
            <a:extLst>
              <a:ext uri="{FF2B5EF4-FFF2-40B4-BE49-F238E27FC236}">
                <a16:creationId xmlns:a16="http://schemas.microsoft.com/office/drawing/2014/main" id="{2D2972E3-151D-DB9C-A0F3-EC6FD311F286}"/>
              </a:ext>
            </a:extLst>
          </p:cNvPr>
          <p:cNvGraphicFramePr>
            <a:graphicFrameLocks noGrp="1"/>
          </p:cNvGraphicFramePr>
          <p:nvPr>
            <p:extLst>
              <p:ext uri="{D42A27DB-BD31-4B8C-83A1-F6EECF244321}">
                <p14:modId xmlns:p14="http://schemas.microsoft.com/office/powerpoint/2010/main" val="1114799667"/>
              </p:ext>
            </p:extLst>
          </p:nvPr>
        </p:nvGraphicFramePr>
        <p:xfrm>
          <a:off x="260349" y="904876"/>
          <a:ext cx="11598276" cy="5768974"/>
        </p:xfrm>
        <a:graphic>
          <a:graphicData uri="http://schemas.openxmlformats.org/drawingml/2006/table">
            <a:tbl>
              <a:tblPr firstRow="1" bandRow="1">
                <a:tableStyleId>{5C22544A-7EE6-4342-B048-85BDC9FD1C3A}</a:tableStyleId>
              </a:tblPr>
              <a:tblGrid>
                <a:gridCol w="5799138">
                  <a:extLst>
                    <a:ext uri="{9D8B030D-6E8A-4147-A177-3AD203B41FA5}">
                      <a16:colId xmlns:a16="http://schemas.microsoft.com/office/drawing/2014/main" val="1736133276"/>
                    </a:ext>
                  </a:extLst>
                </a:gridCol>
                <a:gridCol w="5799138">
                  <a:extLst>
                    <a:ext uri="{9D8B030D-6E8A-4147-A177-3AD203B41FA5}">
                      <a16:colId xmlns:a16="http://schemas.microsoft.com/office/drawing/2014/main" val="242576912"/>
                    </a:ext>
                  </a:extLst>
                </a:gridCol>
              </a:tblGrid>
              <a:tr h="2884487">
                <a:tc>
                  <a:txBody>
                    <a:bodyPr/>
                    <a:lstStyle/>
                    <a:p>
                      <a:pPr marL="0" indent="0">
                        <a:buNone/>
                      </a:pPr>
                      <a:r>
                        <a:rPr lang="en-GB" sz="2000" dirty="0">
                          <a:solidFill>
                            <a:schemeClr val="tx1"/>
                          </a:solidFill>
                        </a:rPr>
                        <a:t>To what extent does Shakespeare present the Scottish lords as heroic in this scene? </a:t>
                      </a:r>
                      <a:endParaRPr lang="en-GB" sz="2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A: Argue that Shakespeare presents the lords as heroes. </a:t>
                      </a:r>
                      <a:endParaRPr lang="en-GB" sz="2000" b="0" dirty="0">
                        <a:solidFill>
                          <a:schemeClr val="tx1"/>
                        </a:solidFill>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Shakespeare presents the lords as heroes because…</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Evidence of this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reason why they are heroes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 quotation to support my point of view is…</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8333442"/>
                  </a:ext>
                </a:extLst>
              </a:tr>
              <a:tr h="28844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B: Argue that the lords are opportunists, switching sides when it is safe to do so</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In contrast, Shakespeare actually presents the lords as opportunists because…</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Evidence for this point of view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reason to suggest this idea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 quotation to support my point of view 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b="1" dirty="0">
                          <a:solidFill>
                            <a:schemeClr val="tx1"/>
                          </a:solidFill>
                        </a:rPr>
                        <a:t>Student C: Summarise the discussion. </a:t>
                      </a:r>
                      <a:endParaRPr lang="en-GB" sz="2000" b="0" dirty="0">
                        <a:solidFill>
                          <a:schemeClr val="tx1"/>
                        </a:solidFill>
                      </a:endParaRPr>
                    </a:p>
                    <a:p>
                      <a:pPr marL="342900" indent="-342900">
                        <a:buFontTx/>
                        <a:buChar char="-"/>
                      </a:pPr>
                      <a:r>
                        <a:rPr lang="en-GB" sz="2000" b="0" dirty="0">
                          <a:solidFill>
                            <a:schemeClr val="tx1"/>
                          </a:solidFill>
                        </a:rPr>
                        <a:t>On the one hand, it could be argued that Shakespeare is presenting the lords as heroes because… However, on the other hand, it is clear that actually the lords are opportunists because…</a:t>
                      </a:r>
                    </a:p>
                    <a:p>
                      <a:pPr marL="342900" indent="-342900">
                        <a:buFontTx/>
                        <a:buChar char="-"/>
                      </a:pPr>
                      <a:r>
                        <a:rPr lang="en-GB" sz="2000" b="0" dirty="0">
                          <a:solidFill>
                            <a:schemeClr val="tx1"/>
                          </a:solidFill>
                        </a:rPr>
                        <a:t>Evidence of this 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3497767"/>
                  </a:ext>
                </a:extLst>
              </a:tr>
            </a:tbl>
          </a:graphicData>
        </a:graphic>
      </p:graphicFrame>
    </p:spTree>
    <p:extLst>
      <p:ext uri="{BB962C8B-B14F-4D97-AF65-F5344CB8AC3E}">
        <p14:creationId xmlns:p14="http://schemas.microsoft.com/office/powerpoint/2010/main" val="2569925728"/>
      </p:ext>
    </p:extLst>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944D40-7DD9-4800-0CD0-4B05878FF3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C7F8BB-E032-D25A-7539-69FFC9154348}"/>
              </a:ext>
            </a:extLst>
          </p:cNvPr>
          <p:cNvSpPr>
            <a:spLocks noGrp="1"/>
          </p:cNvSpPr>
          <p:nvPr>
            <p:ph type="title"/>
          </p:nvPr>
        </p:nvSpPr>
        <p:spPr>
          <a:xfrm>
            <a:off x="161925" y="184150"/>
            <a:ext cx="5467350" cy="720725"/>
          </a:xfrm>
        </p:spPr>
        <p:txBody>
          <a:bodyPr/>
          <a:lstStyle/>
          <a:p>
            <a:r>
              <a:rPr lang="en-GB" b="1" dirty="0"/>
              <a:t>Triplet discussion</a:t>
            </a:r>
          </a:p>
        </p:txBody>
      </p:sp>
      <p:sp>
        <p:nvSpPr>
          <p:cNvPr id="4" name="TextBox 3">
            <a:extLst>
              <a:ext uri="{FF2B5EF4-FFF2-40B4-BE49-F238E27FC236}">
                <a16:creationId xmlns:a16="http://schemas.microsoft.com/office/drawing/2014/main" id="{D460F9FD-B96C-AF05-D8F8-2D3D91A9A739}"/>
              </a:ext>
            </a:extLst>
          </p:cNvPr>
          <p:cNvSpPr txBox="1"/>
          <p:nvPr/>
        </p:nvSpPr>
        <p:spPr>
          <a:xfrm>
            <a:off x="259556" y="904875"/>
            <a:ext cx="11627644" cy="4401205"/>
          </a:xfrm>
          <a:prstGeom prst="rect">
            <a:avLst/>
          </a:prstGeom>
          <a:noFill/>
        </p:spPr>
        <p:txBody>
          <a:bodyPr wrap="square">
            <a:spAutoFit/>
          </a:bodyPr>
          <a:lstStyle/>
          <a:p>
            <a:r>
              <a:rPr lang="en-GB" sz="2000" b="1" dirty="0"/>
              <a:t>Model answer: </a:t>
            </a:r>
          </a:p>
          <a:p>
            <a:r>
              <a:rPr lang="en-GB" sz="2000" dirty="0"/>
              <a:t>It could be argued that Shakespeare presents the Scottish lords as heroic in this scene, as they unite to overthrow the tyrant Macbeth. Menteith and Angus condemn Macbeth with scathing unanimity, calling him ‘the tyrant’ and a ‘thief’ while celebrating the ‘good Macduff’. Caithness then speaks for the group when he announces that they intend to ‘pour we […] each drop of us’ in their attempt to save Scotland; the image suggests complete dedication and heroic self-sacrifice. </a:t>
            </a:r>
          </a:p>
          <a:p>
            <a:endParaRPr lang="en-GB" sz="2000" dirty="0"/>
          </a:p>
          <a:p>
            <a:r>
              <a:rPr lang="en-GB" sz="2000" dirty="0"/>
              <a:t>Yet Lennox complicates this reading. In Act Three Scene Six, he privately condemned Macbeth as a ‘tyrant’ and acknowledged Scotland’s suffering under his rule. He knew Macduff had gone to England to raise support. But in the very next scene, Lennox appears at Macbeth’s side, calling him ‘my good lord’ and informing him of Macduff’s departure – information that precipitates the slaughter of Lady Macduff and her children. He does not intervene when he hears Macbeth’s plan. His appearance here beside Menteith and the other lords therefore feels convenient, even opportunistic. The contrast with Macduff’s integrity is telling.</a:t>
            </a:r>
          </a:p>
        </p:txBody>
      </p:sp>
    </p:spTree>
    <p:extLst>
      <p:ext uri="{BB962C8B-B14F-4D97-AF65-F5344CB8AC3E}">
        <p14:creationId xmlns:p14="http://schemas.microsoft.com/office/powerpoint/2010/main" val="353048340"/>
      </p:ext>
    </p:extLst>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933E3-60FC-B23A-3CFF-19197ADB9FBA}"/>
              </a:ext>
            </a:extLst>
          </p:cNvPr>
          <p:cNvSpPr>
            <a:spLocks noGrp="1"/>
          </p:cNvSpPr>
          <p:nvPr>
            <p:ph type="title"/>
          </p:nvPr>
        </p:nvSpPr>
        <p:spPr/>
        <p:txBody>
          <a:bodyPr/>
          <a:lstStyle/>
          <a:p>
            <a:r>
              <a:rPr lang="en-GB" dirty="0"/>
              <a:t>Act 5 Scene 3</a:t>
            </a:r>
          </a:p>
        </p:txBody>
      </p:sp>
      <p:sp>
        <p:nvSpPr>
          <p:cNvPr id="3" name="Content Placeholder 2">
            <a:extLst>
              <a:ext uri="{FF2B5EF4-FFF2-40B4-BE49-F238E27FC236}">
                <a16:creationId xmlns:a16="http://schemas.microsoft.com/office/drawing/2014/main" id="{55B10E60-53DE-1BB3-FD2F-F2D8C65EF4AD}"/>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1033855255"/>
      </p:ext>
    </p:extLst>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E996-96DE-C055-64CE-A89C8C5EA7BF}"/>
              </a:ext>
            </a:extLst>
          </p:cNvPr>
          <p:cNvSpPr>
            <a:spLocks noGrp="1"/>
          </p:cNvSpPr>
          <p:nvPr>
            <p:ph type="title"/>
          </p:nvPr>
        </p:nvSpPr>
        <p:spPr/>
        <p:txBody>
          <a:bodyPr/>
          <a:lstStyle/>
          <a:p>
            <a:r>
              <a:rPr lang="en-GB" b="1" dirty="0"/>
              <a:t>Knowledge Retrieval</a:t>
            </a:r>
          </a:p>
        </p:txBody>
      </p:sp>
      <p:sp>
        <p:nvSpPr>
          <p:cNvPr id="3" name="Content Placeholder 2">
            <a:extLst>
              <a:ext uri="{FF2B5EF4-FFF2-40B4-BE49-F238E27FC236}">
                <a16:creationId xmlns:a16="http://schemas.microsoft.com/office/drawing/2014/main" id="{40AD7249-F334-E9B5-3207-581F9CF04F0A}"/>
              </a:ext>
            </a:extLst>
          </p:cNvPr>
          <p:cNvSpPr>
            <a:spLocks noGrp="1"/>
          </p:cNvSpPr>
          <p:nvPr>
            <p:ph idx="1"/>
          </p:nvPr>
        </p:nvSpPr>
        <p:spPr/>
        <p:txBody>
          <a:bodyPr/>
          <a:lstStyle/>
          <a:p>
            <a:pPr marL="514350" indent="-514350">
              <a:buAutoNum type="arabicPeriod"/>
            </a:pPr>
            <a:r>
              <a:rPr lang="en-GB" dirty="0"/>
              <a:t>What does emotional anguish mean?</a:t>
            </a:r>
          </a:p>
          <a:p>
            <a:pPr marL="514350" indent="-514350">
              <a:buAutoNum type="arabicPeriod"/>
            </a:pPr>
            <a:r>
              <a:rPr lang="en-GB" dirty="0"/>
              <a:t>Where have we seen examples of emotional anguish in the play so far?</a:t>
            </a:r>
          </a:p>
          <a:p>
            <a:pPr marL="0" indent="0">
              <a:buNone/>
            </a:pPr>
            <a:endParaRPr lang="en-GB" dirty="0"/>
          </a:p>
          <a:p>
            <a:pPr marL="0" indent="0">
              <a:buNone/>
            </a:pPr>
            <a:endParaRPr lang="en-GB" dirty="0"/>
          </a:p>
          <a:p>
            <a:pPr marL="0" indent="0">
              <a:buNone/>
            </a:pPr>
            <a:r>
              <a:rPr lang="en-GB" dirty="0"/>
              <a:t>As we progress through Act 5, Macbeth shifts from emotional anguish to nihilism – which we will discuss today. </a:t>
            </a:r>
          </a:p>
        </p:txBody>
      </p:sp>
    </p:spTree>
    <p:extLst>
      <p:ext uri="{BB962C8B-B14F-4D97-AF65-F5344CB8AC3E}">
        <p14:creationId xmlns:p14="http://schemas.microsoft.com/office/powerpoint/2010/main" val="4147926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FCA81-CC8C-664A-78C2-429B0632E8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D5EF09-FE32-E28F-1809-9CC4C96B2F02}"/>
              </a:ext>
            </a:extLst>
          </p:cNvPr>
          <p:cNvSpPr>
            <a:spLocks noGrp="1"/>
          </p:cNvSpPr>
          <p:nvPr>
            <p:ph type="title"/>
          </p:nvPr>
        </p:nvSpPr>
        <p:spPr>
          <a:xfrm>
            <a:off x="838200" y="365125"/>
            <a:ext cx="10515600" cy="911225"/>
          </a:xfrm>
        </p:spPr>
        <p:txBody>
          <a:bodyPr/>
          <a:lstStyle/>
          <a:p>
            <a:r>
              <a:rPr lang="en-GB" b="1" dirty="0"/>
              <a:t>New vocabulary: nihilism </a:t>
            </a:r>
          </a:p>
        </p:txBody>
      </p:sp>
      <p:graphicFrame>
        <p:nvGraphicFramePr>
          <p:cNvPr id="8" name="Table 7">
            <a:extLst>
              <a:ext uri="{FF2B5EF4-FFF2-40B4-BE49-F238E27FC236}">
                <a16:creationId xmlns:a16="http://schemas.microsoft.com/office/drawing/2014/main" id="{D329D95D-DA71-9548-7405-1F43476F7E93}"/>
              </a:ext>
            </a:extLst>
          </p:cNvPr>
          <p:cNvGraphicFramePr>
            <a:graphicFrameLocks noGrp="1"/>
          </p:cNvGraphicFramePr>
          <p:nvPr>
            <p:extLst>
              <p:ext uri="{D42A27DB-BD31-4B8C-83A1-F6EECF244321}">
                <p14:modId xmlns:p14="http://schemas.microsoft.com/office/powerpoint/2010/main" val="1601559974"/>
              </p:ext>
            </p:extLst>
          </p:nvPr>
        </p:nvGraphicFramePr>
        <p:xfrm>
          <a:off x="818147" y="1276350"/>
          <a:ext cx="10535652" cy="4877218"/>
        </p:xfrm>
        <a:graphic>
          <a:graphicData uri="http://schemas.openxmlformats.org/drawingml/2006/table">
            <a:tbl>
              <a:tblPr firstRow="1" bandRow="1">
                <a:tableStyleId>{5C22544A-7EE6-4342-B048-85BDC9FD1C3A}</a:tableStyleId>
              </a:tblPr>
              <a:tblGrid>
                <a:gridCol w="5277852">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268955">
                <a:tc>
                  <a:txBody>
                    <a:bodyPr/>
                    <a:lstStyle/>
                    <a:p>
                      <a:r>
                        <a:rPr lang="en-GB" b="1" dirty="0">
                          <a:solidFill>
                            <a:schemeClr val="tx1"/>
                          </a:solidFill>
                        </a:rPr>
                        <a:t>Definition: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Characteristics:</a:t>
                      </a:r>
                      <a:endParaRPr lang="en-GB"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tx1"/>
                          </a:solidFill>
                        </a:rPr>
                        <a:t>Examples:</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Non-examples:</a:t>
                      </a:r>
                      <a:endParaRPr lang="en-GB"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1132552964"/>
      </p:ext>
    </p:extLst>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C2D95-E9B6-9243-ACA8-CC4885F958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4FE4C4-0924-5F94-63D4-4903992E4DE6}"/>
              </a:ext>
            </a:extLst>
          </p:cNvPr>
          <p:cNvSpPr>
            <a:spLocks noGrp="1"/>
          </p:cNvSpPr>
          <p:nvPr>
            <p:ph type="title"/>
          </p:nvPr>
        </p:nvSpPr>
        <p:spPr>
          <a:xfrm>
            <a:off x="838200" y="365125"/>
            <a:ext cx="10515600" cy="911225"/>
          </a:xfrm>
        </p:spPr>
        <p:txBody>
          <a:bodyPr/>
          <a:lstStyle/>
          <a:p>
            <a:r>
              <a:rPr lang="en-GB" b="1" dirty="0"/>
              <a:t>New vocabulary: nihilism</a:t>
            </a:r>
          </a:p>
        </p:txBody>
      </p:sp>
      <p:graphicFrame>
        <p:nvGraphicFramePr>
          <p:cNvPr id="8" name="Table 7">
            <a:extLst>
              <a:ext uri="{FF2B5EF4-FFF2-40B4-BE49-F238E27FC236}">
                <a16:creationId xmlns:a16="http://schemas.microsoft.com/office/drawing/2014/main" id="{650BF356-B48A-D8CE-B0AE-23B38D7FDEE7}"/>
              </a:ext>
            </a:extLst>
          </p:cNvPr>
          <p:cNvGraphicFramePr>
            <a:graphicFrameLocks noGrp="1"/>
          </p:cNvGraphicFramePr>
          <p:nvPr>
            <p:extLst>
              <p:ext uri="{D42A27DB-BD31-4B8C-83A1-F6EECF244321}">
                <p14:modId xmlns:p14="http://schemas.microsoft.com/office/powerpoint/2010/main" val="2826348233"/>
              </p:ext>
            </p:extLst>
          </p:nvPr>
        </p:nvGraphicFramePr>
        <p:xfrm>
          <a:off x="818147" y="1276350"/>
          <a:ext cx="10535652" cy="4877218"/>
        </p:xfrm>
        <a:graphic>
          <a:graphicData uri="http://schemas.openxmlformats.org/drawingml/2006/table">
            <a:tbl>
              <a:tblPr firstRow="1" bandRow="1">
                <a:tableStyleId>{5C22544A-7EE6-4342-B048-85BDC9FD1C3A}</a:tableStyleId>
              </a:tblPr>
              <a:tblGrid>
                <a:gridCol w="5277852">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268955">
                <a:tc>
                  <a:txBody>
                    <a:bodyPr/>
                    <a:lstStyle/>
                    <a:p>
                      <a:r>
                        <a:rPr lang="en-GB" b="1" dirty="0">
                          <a:solidFill>
                            <a:schemeClr val="accent6"/>
                          </a:solidFill>
                        </a:rPr>
                        <a:t>Definition: </a:t>
                      </a:r>
                    </a:p>
                    <a:p>
                      <a:r>
                        <a:rPr lang="en-GB" b="0" dirty="0">
                          <a:solidFill>
                            <a:schemeClr val="accent6"/>
                          </a:solidFill>
                        </a:rPr>
                        <a:t>The belief that all values are baseless and that nothing can be known or communicated. It is often associated with extreme pessimism and a radical </a:t>
                      </a:r>
                      <a:r>
                        <a:rPr lang="en-GB" b="0" dirty="0" err="1">
                          <a:solidFill>
                            <a:schemeClr val="accent6"/>
                          </a:solidFill>
                        </a:rPr>
                        <a:t>skepticism</a:t>
                      </a:r>
                      <a:r>
                        <a:rPr lang="en-GB" b="0" dirty="0">
                          <a:solidFill>
                            <a:schemeClr val="accent6"/>
                          </a:solidFill>
                        </a:rPr>
                        <a:t> that condemns existence.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Characteristics:</a:t>
                      </a:r>
                    </a:p>
                    <a:p>
                      <a:pPr marL="285750" indent="-285750">
                        <a:buFontTx/>
                        <a:buChar char="-"/>
                      </a:pPr>
                      <a:r>
                        <a:rPr lang="en-GB" b="0" dirty="0">
                          <a:solidFill>
                            <a:schemeClr val="accent6"/>
                          </a:solidFill>
                        </a:rPr>
                        <a:t>Rejection of moral principles. </a:t>
                      </a:r>
                    </a:p>
                    <a:p>
                      <a:pPr marL="285750" indent="-285750">
                        <a:buFontTx/>
                        <a:buChar char="-"/>
                      </a:pPr>
                      <a:r>
                        <a:rPr lang="en-GB" b="0" dirty="0">
                          <a:solidFill>
                            <a:schemeClr val="accent6"/>
                          </a:solidFill>
                        </a:rPr>
                        <a:t>Belief in the meaninglessness of life. </a:t>
                      </a:r>
                    </a:p>
                    <a:p>
                      <a:pPr marL="285750" indent="-285750">
                        <a:buFontTx/>
                        <a:buChar char="-"/>
                      </a:pPr>
                      <a:r>
                        <a:rPr lang="en-GB" b="0" dirty="0">
                          <a:solidFill>
                            <a:schemeClr val="accent6"/>
                          </a:solidFill>
                        </a:rPr>
                        <a:t>Profound pessimism and despair. </a:t>
                      </a:r>
                    </a:p>
                    <a:p>
                      <a:pPr marL="285750" indent="-285750">
                        <a:buFontTx/>
                        <a:buChar char="-"/>
                      </a:pPr>
                      <a:r>
                        <a:rPr lang="en-GB" b="0" dirty="0">
                          <a:solidFill>
                            <a:schemeClr val="accent6"/>
                          </a:solidFill>
                        </a:rPr>
                        <a:t>Often follows a traumatic loss of faith or purpose.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accent6"/>
                          </a:solidFill>
                        </a:rPr>
                        <a:t>Examples:</a:t>
                      </a:r>
                    </a:p>
                    <a:p>
                      <a:endParaRPr lang="en-GB" b="1" dirty="0">
                        <a:solidFill>
                          <a:schemeClr val="accent6"/>
                        </a:solidFill>
                      </a:endParaRPr>
                    </a:p>
                    <a:p>
                      <a:r>
                        <a:rPr lang="en-GB" dirty="0">
                          <a:solidFill>
                            <a:schemeClr val="accent6"/>
                          </a:solidFill>
                        </a:rPr>
                        <a:t>Macbeth’s speech about life being ‘a tale / Told by an idiot, full of sound and fury, / Signifying nothing’ is a classic literary expression of nihilism.</a:t>
                      </a:r>
                      <a:endParaRPr lang="en-GB" b="1" dirty="0">
                        <a:solidFill>
                          <a:schemeClr val="accent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Non-examples:</a:t>
                      </a:r>
                    </a:p>
                    <a:p>
                      <a:endParaRPr lang="en-GB" b="1" dirty="0">
                        <a:solidFill>
                          <a:schemeClr val="accent6"/>
                        </a:solidFill>
                      </a:endParaRPr>
                    </a:p>
                    <a:p>
                      <a:r>
                        <a:rPr lang="en-GB" dirty="0">
                          <a:solidFill>
                            <a:schemeClr val="accent6"/>
                          </a:solidFill>
                        </a:rPr>
                        <a:t>Macduff’s desire for revenge is driven by a firm belief in justice, family and moral order – the opposite of nihilism.</a:t>
                      </a:r>
                      <a:endParaRPr lang="en-GB" b="0" dirty="0">
                        <a:solidFill>
                          <a:schemeClr val="accent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2131773638"/>
      </p:ext>
    </p:extLst>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FE90E-FCD2-480C-373A-C582C8284C50}"/>
              </a:ext>
            </a:extLst>
          </p:cNvPr>
          <p:cNvSpPr>
            <a:spLocks noGrp="1"/>
          </p:cNvSpPr>
          <p:nvPr>
            <p:ph type="title"/>
          </p:nvPr>
        </p:nvSpPr>
        <p:spPr/>
        <p:txBody>
          <a:bodyPr/>
          <a:lstStyle/>
          <a:p>
            <a:r>
              <a:rPr lang="en-GB" b="1" dirty="0"/>
              <a:t>Reading the Scene</a:t>
            </a:r>
          </a:p>
        </p:txBody>
      </p:sp>
      <p:sp>
        <p:nvSpPr>
          <p:cNvPr id="3" name="Content Placeholder 2">
            <a:extLst>
              <a:ext uri="{FF2B5EF4-FFF2-40B4-BE49-F238E27FC236}">
                <a16:creationId xmlns:a16="http://schemas.microsoft.com/office/drawing/2014/main" id="{8D9CCDCA-6AB5-BF94-2911-F3C317CDFEC3}"/>
              </a:ext>
            </a:extLst>
          </p:cNvPr>
          <p:cNvSpPr>
            <a:spLocks noGrp="1"/>
          </p:cNvSpPr>
          <p:nvPr>
            <p:ph idx="1"/>
          </p:nvPr>
        </p:nvSpPr>
        <p:spPr>
          <a:xfrm>
            <a:off x="838200" y="1520825"/>
            <a:ext cx="10515600" cy="5120607"/>
          </a:xfrm>
        </p:spPr>
        <p:txBody>
          <a:bodyPr>
            <a:normAutofit/>
          </a:bodyPr>
          <a:lstStyle/>
          <a:p>
            <a:pPr marL="0" indent="0">
              <a:buNone/>
            </a:pPr>
            <a:r>
              <a:rPr lang="en-GB" sz="2400" b="1" dirty="0"/>
              <a:t>Pre-reading: Rehearse these key lines in your triplets. Use your voice to capture the range of emotions we will encounter in today’s scene. </a:t>
            </a:r>
          </a:p>
          <a:p>
            <a:pPr marL="0" indent="0">
              <a:buNone/>
            </a:pPr>
            <a:endParaRPr lang="en-GB" sz="2400" b="1" dirty="0"/>
          </a:p>
          <a:p>
            <a:pPr marL="0" indent="0">
              <a:buNone/>
            </a:pPr>
            <a:endParaRPr lang="en-GB" sz="2400" b="1" dirty="0"/>
          </a:p>
          <a:p>
            <a:pPr marL="0" indent="0">
              <a:buNone/>
            </a:pPr>
            <a:endParaRPr lang="en-GB" sz="2400" b="1" dirty="0"/>
          </a:p>
          <a:p>
            <a:pPr marL="0" indent="0">
              <a:buNone/>
            </a:pPr>
            <a:endParaRPr lang="en-GB" sz="2400" b="1" dirty="0"/>
          </a:p>
          <a:p>
            <a:pPr marL="0" indent="0">
              <a:buNone/>
            </a:pPr>
            <a:endParaRPr lang="en-GB" sz="2400" b="1" dirty="0"/>
          </a:p>
          <a:p>
            <a:pPr marL="0" indent="0">
              <a:buNone/>
            </a:pPr>
            <a:endParaRPr lang="en-GB" sz="2400" b="1" dirty="0"/>
          </a:p>
          <a:p>
            <a:pPr marL="0" indent="0">
              <a:buNone/>
            </a:pPr>
            <a:endParaRPr lang="en-GB" sz="2400" b="1" dirty="0"/>
          </a:p>
          <a:p>
            <a:pPr marL="0" indent="0">
              <a:buNone/>
            </a:pPr>
            <a:endParaRPr lang="en-GB" sz="2400" b="1" dirty="0"/>
          </a:p>
          <a:p>
            <a:pPr marL="0" indent="0">
              <a:buNone/>
            </a:pPr>
            <a:r>
              <a:rPr lang="en-GB" sz="2400" b="1" dirty="0"/>
              <a:t>As we read, highlight references to the Witches’ prophecies. </a:t>
            </a:r>
          </a:p>
        </p:txBody>
      </p:sp>
      <p:graphicFrame>
        <p:nvGraphicFramePr>
          <p:cNvPr id="4" name="Table 3">
            <a:extLst>
              <a:ext uri="{FF2B5EF4-FFF2-40B4-BE49-F238E27FC236}">
                <a16:creationId xmlns:a16="http://schemas.microsoft.com/office/drawing/2014/main" id="{0C3CE2C9-D7FC-FD15-041A-5F7175400E4A}"/>
              </a:ext>
            </a:extLst>
          </p:cNvPr>
          <p:cNvGraphicFramePr>
            <a:graphicFrameLocks noGrp="1"/>
          </p:cNvGraphicFramePr>
          <p:nvPr>
            <p:extLst>
              <p:ext uri="{D42A27DB-BD31-4B8C-83A1-F6EECF244321}">
                <p14:modId xmlns:p14="http://schemas.microsoft.com/office/powerpoint/2010/main" val="2177505782"/>
              </p:ext>
            </p:extLst>
          </p:nvPr>
        </p:nvGraphicFramePr>
        <p:xfrm>
          <a:off x="838199" y="2475548"/>
          <a:ext cx="10515600" cy="338328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451883559"/>
                    </a:ext>
                  </a:extLst>
                </a:gridCol>
                <a:gridCol w="5257800">
                  <a:extLst>
                    <a:ext uri="{9D8B030D-6E8A-4147-A177-3AD203B41FA5}">
                      <a16:colId xmlns:a16="http://schemas.microsoft.com/office/drawing/2014/main" val="560472025"/>
                    </a:ext>
                  </a:extLst>
                </a:gridCol>
              </a:tblGrid>
              <a:tr h="370840">
                <a:tc>
                  <a:txBody>
                    <a:bodyPr/>
                    <a:lstStyle/>
                    <a:p>
                      <a:r>
                        <a:rPr lang="en-GB" sz="2000" dirty="0">
                          <a:solidFill>
                            <a:schemeClr val="tx1"/>
                          </a:solidFill>
                        </a:rPr>
                        <a:t>Line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000" dirty="0">
                          <a:solidFill>
                            <a:schemeClr val="tx1"/>
                          </a:solidFill>
                        </a:rPr>
                        <a:t>Emotion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8095374"/>
                  </a:ext>
                </a:extLst>
              </a:tr>
              <a:tr h="370840">
                <a:tc>
                  <a:txBody>
                    <a:bodyPr/>
                    <a:lstStyle/>
                    <a:p>
                      <a:r>
                        <a:rPr lang="en-GB" sz="2000" dirty="0"/>
                        <a:t>‘Bring me no more reports. Let them fly all.’</a:t>
                      </a:r>
                      <a:endParaRPr lang="en-GB"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000" dirty="0"/>
                        <a:t>Frustration</a:t>
                      </a:r>
                      <a:endParaRPr lang="en-GB"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14483362"/>
                  </a:ext>
                </a:extLst>
              </a:tr>
              <a:tr h="370840">
                <a:tc>
                  <a:txBody>
                    <a:bodyPr/>
                    <a:lstStyle/>
                    <a:p>
                      <a:r>
                        <a:rPr lang="en-GB" sz="2000" dirty="0"/>
                        <a:t>‘What’s the boy Malcolm? / Was he not born of woman?’</a:t>
                      </a:r>
                      <a:endParaRPr lang="en-GB"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000" dirty="0"/>
                        <a:t>Disgust</a:t>
                      </a:r>
                      <a:endParaRPr lang="en-GB"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9838773"/>
                  </a:ext>
                </a:extLst>
              </a:tr>
              <a:tr h="370840">
                <a:tc>
                  <a:txBody>
                    <a:bodyPr/>
                    <a:lstStyle/>
                    <a:p>
                      <a:r>
                        <a:rPr lang="en-GB" sz="2000" dirty="0"/>
                        <a:t>‘Where got thou that goose-look?’</a:t>
                      </a:r>
                      <a:endParaRPr lang="en-GB"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000" dirty="0"/>
                        <a:t>Mocking</a:t>
                      </a:r>
                      <a:endParaRPr lang="en-GB"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34341851"/>
                  </a:ext>
                </a:extLst>
              </a:tr>
              <a:tr h="121134">
                <a:tc>
                  <a:txBody>
                    <a:bodyPr/>
                    <a:lstStyle/>
                    <a:p>
                      <a:r>
                        <a:rPr lang="en-GB" sz="2000" dirty="0"/>
                        <a:t>‘I am sick at heart.’</a:t>
                      </a:r>
                      <a:endParaRPr lang="en-GB"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000" dirty="0"/>
                        <a:t>Despair</a:t>
                      </a:r>
                      <a:endParaRPr lang="en-GB"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58206482"/>
                  </a:ext>
                </a:extLst>
              </a:tr>
              <a:tr h="121134">
                <a:tc>
                  <a:txBody>
                    <a:bodyPr/>
                    <a:lstStyle/>
                    <a:p>
                      <a:r>
                        <a:rPr lang="en-GB" sz="2000" dirty="0"/>
                        <a:t>‘I’ll fight till from my bones my flesh be </a:t>
                      </a:r>
                      <a:r>
                        <a:rPr lang="en-GB" sz="2000" dirty="0" err="1"/>
                        <a:t>hack’d</a:t>
                      </a:r>
                      <a:r>
                        <a:rPr lang="en-GB" sz="2000" dirty="0"/>
                        <a:t>. / Give me mine amour.’</a:t>
                      </a:r>
                      <a:endParaRPr lang="en-GB"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000" dirty="0"/>
                        <a:t>Angry, determined</a:t>
                      </a:r>
                      <a:endParaRPr lang="en-GB"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30559266"/>
                  </a:ext>
                </a:extLst>
              </a:tr>
              <a:tr h="121134">
                <a:tc>
                  <a:txBody>
                    <a:bodyPr/>
                    <a:lstStyle/>
                    <a:p>
                      <a:r>
                        <a:rPr lang="en-GB" sz="2000" dirty="0"/>
                        <a:t>‘Canst thou not minister to a mind diseased?’</a:t>
                      </a:r>
                      <a:endParaRPr lang="en-GB"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000" dirty="0"/>
                        <a:t>Curious</a:t>
                      </a:r>
                      <a:endParaRPr lang="en-GB"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88151967"/>
                  </a:ext>
                </a:extLst>
              </a:tr>
            </a:tbl>
          </a:graphicData>
        </a:graphic>
      </p:graphicFrame>
    </p:spTree>
    <p:extLst>
      <p:ext uri="{BB962C8B-B14F-4D97-AF65-F5344CB8AC3E}">
        <p14:creationId xmlns:p14="http://schemas.microsoft.com/office/powerpoint/2010/main" val="13748045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49B1BA-65D0-D476-965B-8874F10F4D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F1B2E7-D7AC-3D81-9BC3-B12F676007F4}"/>
              </a:ext>
            </a:extLst>
          </p:cNvPr>
          <p:cNvSpPr>
            <a:spLocks noGrp="1"/>
          </p:cNvSpPr>
          <p:nvPr>
            <p:ph type="title"/>
          </p:nvPr>
        </p:nvSpPr>
        <p:spPr>
          <a:xfrm>
            <a:off x="161925" y="184150"/>
            <a:ext cx="5467350" cy="720725"/>
          </a:xfrm>
        </p:spPr>
        <p:txBody>
          <a:bodyPr/>
          <a:lstStyle/>
          <a:p>
            <a:r>
              <a:rPr lang="en-GB" b="1" dirty="0"/>
              <a:t>Triplet discussion</a:t>
            </a:r>
          </a:p>
        </p:txBody>
      </p:sp>
      <p:sp>
        <p:nvSpPr>
          <p:cNvPr id="4" name="TextBox 3">
            <a:extLst>
              <a:ext uri="{FF2B5EF4-FFF2-40B4-BE49-F238E27FC236}">
                <a16:creationId xmlns:a16="http://schemas.microsoft.com/office/drawing/2014/main" id="{30AF0009-48D8-956F-81E4-7FADEE5122D1}"/>
              </a:ext>
            </a:extLst>
          </p:cNvPr>
          <p:cNvSpPr txBox="1"/>
          <p:nvPr/>
        </p:nvSpPr>
        <p:spPr>
          <a:xfrm>
            <a:off x="259556" y="904875"/>
            <a:ext cx="5836444" cy="5632311"/>
          </a:xfrm>
          <a:prstGeom prst="rect">
            <a:avLst/>
          </a:prstGeom>
          <a:noFill/>
        </p:spPr>
        <p:txBody>
          <a:bodyPr wrap="square">
            <a:spAutoFit/>
          </a:bodyPr>
          <a:lstStyle/>
          <a:p>
            <a:r>
              <a:rPr lang="en-GB" sz="2000" b="1" dirty="0"/>
              <a:t>Model answer: </a:t>
            </a:r>
            <a:endParaRPr lang="en-GB" sz="2000" dirty="0"/>
          </a:p>
          <a:p>
            <a:r>
              <a:rPr lang="en-GB" sz="2000" dirty="0"/>
              <a:t>In this scene Shakespeare shows Duncan’s celebration of Macbeth’s courage, heroism, loyalty and violence. He considers Macbeth a loyal servant of Scotland, who uses his skill in battle to defend king and country. In many ways, Shakespeare aligns loyal Macbeth with the traitor </a:t>
            </a:r>
            <a:r>
              <a:rPr lang="en-GB" sz="2000" dirty="0" err="1"/>
              <a:t>Macdonwald</a:t>
            </a:r>
            <a:r>
              <a:rPr lang="en-GB" sz="2000" dirty="0"/>
              <a:t>. They are so evenly matched that the outcome of their fight is ‘doubtful’, and it could be argued that they are both ‘merciless’. Shakespeare includes descriptions of Macbeth committing several gruesome acts of violence, carving his ‘passage’ through the enemy forces and almost bathing in blood from ‘reeking wounds’. But we cannot forget the Witches’ earlier words: ‘fair is foul’. Shakespeare is inviting us to imagine that Macbeth will replace </a:t>
            </a:r>
            <a:r>
              <a:rPr lang="en-GB" sz="2000" dirty="0" err="1"/>
              <a:t>Macdonwald</a:t>
            </a:r>
            <a:r>
              <a:rPr lang="en-GB" sz="2000" dirty="0"/>
              <a:t>, and the Thane of Cawdor, as a threat to Duncan’s crown. </a:t>
            </a:r>
          </a:p>
        </p:txBody>
      </p:sp>
      <p:sp>
        <p:nvSpPr>
          <p:cNvPr id="5" name="Rectangle 4">
            <a:extLst>
              <a:ext uri="{FF2B5EF4-FFF2-40B4-BE49-F238E27FC236}">
                <a16:creationId xmlns:a16="http://schemas.microsoft.com/office/drawing/2014/main" id="{12915E57-E8CA-4DA1-5BF8-E62C66323C1C}"/>
              </a:ext>
            </a:extLst>
          </p:cNvPr>
          <p:cNvSpPr/>
          <p:nvPr/>
        </p:nvSpPr>
        <p:spPr>
          <a:xfrm>
            <a:off x="6515100" y="304800"/>
            <a:ext cx="5467350" cy="63690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dirty="0"/>
              <a:t>Summarise the model answer in four bullet points:</a:t>
            </a:r>
          </a:p>
          <a:p>
            <a:endParaRPr lang="en-GB" dirty="0"/>
          </a:p>
          <a:p>
            <a:r>
              <a:rPr lang="en-GB" dirty="0"/>
              <a:t>1.</a:t>
            </a:r>
          </a:p>
          <a:p>
            <a:endParaRPr lang="en-GB" dirty="0"/>
          </a:p>
          <a:p>
            <a:endParaRPr lang="en-GB" dirty="0"/>
          </a:p>
          <a:p>
            <a:r>
              <a:rPr lang="en-GB" dirty="0"/>
              <a:t>2.</a:t>
            </a:r>
          </a:p>
          <a:p>
            <a:endParaRPr lang="en-GB" dirty="0"/>
          </a:p>
          <a:p>
            <a:endParaRPr lang="en-GB" dirty="0"/>
          </a:p>
          <a:p>
            <a:r>
              <a:rPr lang="en-GB" dirty="0"/>
              <a:t>3.</a:t>
            </a:r>
          </a:p>
          <a:p>
            <a:endParaRPr lang="en-GB" dirty="0"/>
          </a:p>
          <a:p>
            <a:endParaRPr lang="en-GB" dirty="0"/>
          </a:p>
          <a:p>
            <a:r>
              <a:rPr lang="en-GB" dirty="0"/>
              <a:t>4.</a:t>
            </a:r>
          </a:p>
          <a:p>
            <a:endParaRPr lang="en-GB" dirty="0"/>
          </a:p>
          <a:p>
            <a:endParaRPr lang="en-GB" dirty="0"/>
          </a:p>
          <a:p>
            <a:r>
              <a:rPr lang="en-GB" dirty="0"/>
              <a:t>New vocabulary:</a:t>
            </a:r>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567060967"/>
      </p:ext>
    </p:extLst>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F32E7-B0FD-D67A-E870-ADE79C3316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E6B435-C6DF-9026-FAF8-C2BF84B75194}"/>
              </a:ext>
            </a:extLst>
          </p:cNvPr>
          <p:cNvSpPr>
            <a:spLocks noGrp="1"/>
          </p:cNvSpPr>
          <p:nvPr>
            <p:ph type="title"/>
          </p:nvPr>
        </p:nvSpPr>
        <p:spPr>
          <a:xfrm>
            <a:off x="161924" y="184150"/>
            <a:ext cx="9324975" cy="720725"/>
          </a:xfrm>
        </p:spPr>
        <p:txBody>
          <a:bodyPr>
            <a:normAutofit/>
          </a:bodyPr>
          <a:lstStyle/>
          <a:p>
            <a:r>
              <a:rPr lang="en-GB" b="1" dirty="0"/>
              <a:t>S-T-R-E-T-C-H: Triplet discussion</a:t>
            </a:r>
          </a:p>
        </p:txBody>
      </p:sp>
      <p:graphicFrame>
        <p:nvGraphicFramePr>
          <p:cNvPr id="7" name="Table 6">
            <a:extLst>
              <a:ext uri="{FF2B5EF4-FFF2-40B4-BE49-F238E27FC236}">
                <a16:creationId xmlns:a16="http://schemas.microsoft.com/office/drawing/2014/main" id="{FBFEE22C-9FE3-97A0-EE8C-49A82A87A632}"/>
              </a:ext>
            </a:extLst>
          </p:cNvPr>
          <p:cNvGraphicFramePr>
            <a:graphicFrameLocks noGrp="1"/>
          </p:cNvGraphicFramePr>
          <p:nvPr>
            <p:extLst>
              <p:ext uri="{D42A27DB-BD31-4B8C-83A1-F6EECF244321}">
                <p14:modId xmlns:p14="http://schemas.microsoft.com/office/powerpoint/2010/main" val="231573350"/>
              </p:ext>
            </p:extLst>
          </p:nvPr>
        </p:nvGraphicFramePr>
        <p:xfrm>
          <a:off x="260349" y="904876"/>
          <a:ext cx="11598276" cy="5768974"/>
        </p:xfrm>
        <a:graphic>
          <a:graphicData uri="http://schemas.openxmlformats.org/drawingml/2006/table">
            <a:tbl>
              <a:tblPr firstRow="1" bandRow="1">
                <a:tableStyleId>{5C22544A-7EE6-4342-B048-85BDC9FD1C3A}</a:tableStyleId>
              </a:tblPr>
              <a:tblGrid>
                <a:gridCol w="5799138">
                  <a:extLst>
                    <a:ext uri="{9D8B030D-6E8A-4147-A177-3AD203B41FA5}">
                      <a16:colId xmlns:a16="http://schemas.microsoft.com/office/drawing/2014/main" val="1736133276"/>
                    </a:ext>
                  </a:extLst>
                </a:gridCol>
                <a:gridCol w="5799138">
                  <a:extLst>
                    <a:ext uri="{9D8B030D-6E8A-4147-A177-3AD203B41FA5}">
                      <a16:colId xmlns:a16="http://schemas.microsoft.com/office/drawing/2014/main" val="242576912"/>
                    </a:ext>
                  </a:extLst>
                </a:gridCol>
              </a:tblGrid>
              <a:tr h="2884487">
                <a:tc>
                  <a:txBody>
                    <a:bodyPr/>
                    <a:lstStyle/>
                    <a:p>
                      <a:pPr marL="0" indent="0">
                        <a:buNone/>
                      </a:pPr>
                      <a:r>
                        <a:rPr lang="en-GB" sz="2000" b="0" dirty="0">
                          <a:solidFill>
                            <a:schemeClr val="tx1"/>
                          </a:solidFill>
                        </a:rPr>
                        <a:t>Shakespeare presents Macbeth as becoming increasingly nihilistic – declaring that he is ‘sick at heart’ – but he also insists that he will ‘fight till from my bones my flesh be </a:t>
                      </a:r>
                      <a:r>
                        <a:rPr lang="en-GB" sz="2000" b="0" dirty="0" err="1">
                          <a:solidFill>
                            <a:schemeClr val="tx1"/>
                          </a:solidFill>
                        </a:rPr>
                        <a:t>hack’d</a:t>
                      </a:r>
                      <a:r>
                        <a:rPr lang="en-GB" sz="2000" b="0" dirty="0">
                          <a:solidFill>
                            <a:schemeClr val="tx1"/>
                          </a:solidFill>
                        </a:rPr>
                        <a:t>’. </a:t>
                      </a:r>
                    </a:p>
                    <a:p>
                      <a:pPr marL="0" indent="0">
                        <a:buNone/>
                      </a:pPr>
                      <a:endParaRPr lang="en-GB" sz="2000" dirty="0">
                        <a:solidFill>
                          <a:schemeClr val="tx1"/>
                        </a:solidFill>
                      </a:endParaRPr>
                    </a:p>
                    <a:p>
                      <a:pPr marL="0" indent="0">
                        <a:buNone/>
                      </a:pPr>
                      <a:r>
                        <a:rPr lang="en-GB" sz="2000" dirty="0">
                          <a:solidFill>
                            <a:schemeClr val="tx1"/>
                          </a:solidFill>
                        </a:rPr>
                        <a:t>What motivates Macbeth to fight?</a:t>
                      </a:r>
                      <a:endParaRPr lang="en-GB" sz="2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A: Respond to the question by suggesting two reasons. </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Macbeth is motivated to fight by…</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reason is…</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8333442"/>
                  </a:ext>
                </a:extLst>
              </a:tr>
              <a:tr h="28844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B: Provide evidence or examples to support Student A’s reasons.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Evidence of this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quotation to support this idea 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b="1" dirty="0">
                          <a:solidFill>
                            <a:schemeClr val="tx1"/>
                          </a:solidFill>
                        </a:rPr>
                        <a:t>Student C: Summarise the discussion. </a:t>
                      </a:r>
                      <a:endParaRPr lang="en-GB" sz="2000" b="0" dirty="0">
                        <a:solidFill>
                          <a:schemeClr val="tx1"/>
                        </a:solidFill>
                      </a:endParaRPr>
                    </a:p>
                    <a:p>
                      <a:pPr marL="342900" indent="-342900">
                        <a:buFontTx/>
                        <a:buChar char="-"/>
                      </a:pPr>
                      <a:r>
                        <a:rPr lang="en-GB" sz="2000" b="0" dirty="0">
                          <a:solidFill>
                            <a:schemeClr val="tx1"/>
                          </a:solidFill>
                        </a:rPr>
                        <a:t>Overall, Macbeth is motivated to fight by… and…</a:t>
                      </a:r>
                    </a:p>
                    <a:p>
                      <a:pPr marL="342900" indent="-342900">
                        <a:buFontTx/>
                        <a:buChar char="-"/>
                      </a:pPr>
                      <a:r>
                        <a:rPr lang="en-GB" sz="2000" b="0" dirty="0">
                          <a:solidFill>
                            <a:schemeClr val="tx1"/>
                          </a:solidFill>
                        </a:rPr>
                        <a:t>Evidence of this 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3497767"/>
                  </a:ext>
                </a:extLst>
              </a:tr>
            </a:tbl>
          </a:graphicData>
        </a:graphic>
      </p:graphicFrame>
    </p:spTree>
    <p:extLst>
      <p:ext uri="{BB962C8B-B14F-4D97-AF65-F5344CB8AC3E}">
        <p14:creationId xmlns:p14="http://schemas.microsoft.com/office/powerpoint/2010/main" val="3640362414"/>
      </p:ext>
    </p:extLst>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8F886-73A9-CF57-51A9-328C6CEDC1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EACDAF-A69E-83C3-6AF0-3CE6B09946AB}"/>
              </a:ext>
            </a:extLst>
          </p:cNvPr>
          <p:cNvSpPr>
            <a:spLocks noGrp="1"/>
          </p:cNvSpPr>
          <p:nvPr>
            <p:ph type="title"/>
          </p:nvPr>
        </p:nvSpPr>
        <p:spPr>
          <a:xfrm>
            <a:off x="161925" y="184150"/>
            <a:ext cx="5467350" cy="720725"/>
          </a:xfrm>
        </p:spPr>
        <p:txBody>
          <a:bodyPr/>
          <a:lstStyle/>
          <a:p>
            <a:r>
              <a:rPr lang="en-GB" b="1" dirty="0"/>
              <a:t>Triplet discussion</a:t>
            </a:r>
          </a:p>
        </p:txBody>
      </p:sp>
      <p:sp>
        <p:nvSpPr>
          <p:cNvPr id="4" name="TextBox 3">
            <a:extLst>
              <a:ext uri="{FF2B5EF4-FFF2-40B4-BE49-F238E27FC236}">
                <a16:creationId xmlns:a16="http://schemas.microsoft.com/office/drawing/2014/main" id="{193D618B-85B0-02B4-7112-21FAB44A5E36}"/>
              </a:ext>
            </a:extLst>
          </p:cNvPr>
          <p:cNvSpPr txBox="1"/>
          <p:nvPr/>
        </p:nvSpPr>
        <p:spPr>
          <a:xfrm>
            <a:off x="259556" y="904875"/>
            <a:ext cx="6093118" cy="3847207"/>
          </a:xfrm>
          <a:prstGeom prst="rect">
            <a:avLst/>
          </a:prstGeom>
          <a:noFill/>
        </p:spPr>
        <p:txBody>
          <a:bodyPr wrap="square">
            <a:spAutoFit/>
          </a:bodyPr>
          <a:lstStyle/>
          <a:p>
            <a:r>
              <a:rPr lang="en-GB" sz="2000" b="1" dirty="0"/>
              <a:t>Model answer: </a:t>
            </a:r>
          </a:p>
          <a:p>
            <a:endParaRPr lang="en-GB" sz="2400" b="1" dirty="0"/>
          </a:p>
          <a:p>
            <a:r>
              <a:rPr lang="en-GB" sz="2000" dirty="0"/>
              <a:t>When Shakespeare first introduced Macbeth in Act One Scene Two, he was a respected military leader, defined by his unflinching courage and his successes on the battlefield. Yet, by Act Five, Macbeth has spent two acts within the castle walls, ordering murders from afar and becoming lost in his own thoughts. Now, Shakespeare shows Macbeth calling for his armour and announcing his desire to fight to the death; he is attempting to regain his former identity – and the admiration that accompanied it. </a:t>
            </a:r>
          </a:p>
        </p:txBody>
      </p:sp>
      <p:sp>
        <p:nvSpPr>
          <p:cNvPr id="5" name="Rectangle 4">
            <a:extLst>
              <a:ext uri="{FF2B5EF4-FFF2-40B4-BE49-F238E27FC236}">
                <a16:creationId xmlns:a16="http://schemas.microsoft.com/office/drawing/2014/main" id="{C354A023-5D65-2B20-1493-FF02A3C671CF}"/>
              </a:ext>
            </a:extLst>
          </p:cNvPr>
          <p:cNvSpPr/>
          <p:nvPr/>
        </p:nvSpPr>
        <p:spPr>
          <a:xfrm>
            <a:off x="6515100" y="304800"/>
            <a:ext cx="5467350" cy="63690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dirty="0"/>
              <a:t>Summarise the model answer in three bullet points:</a:t>
            </a:r>
          </a:p>
          <a:p>
            <a:endParaRPr lang="en-GB" dirty="0"/>
          </a:p>
          <a:p>
            <a:endParaRPr lang="en-GB" dirty="0"/>
          </a:p>
          <a:p>
            <a:r>
              <a:rPr lang="en-GB" dirty="0"/>
              <a:t>1.</a:t>
            </a:r>
          </a:p>
          <a:p>
            <a:endParaRPr lang="en-GB" dirty="0"/>
          </a:p>
          <a:p>
            <a:endParaRPr lang="en-GB" dirty="0"/>
          </a:p>
          <a:p>
            <a:r>
              <a:rPr lang="en-GB" dirty="0"/>
              <a:t>2.</a:t>
            </a:r>
          </a:p>
          <a:p>
            <a:endParaRPr lang="en-GB" dirty="0"/>
          </a:p>
          <a:p>
            <a:endParaRPr lang="en-GB" dirty="0"/>
          </a:p>
          <a:p>
            <a:r>
              <a:rPr lang="en-GB" dirty="0"/>
              <a:t>3.</a:t>
            </a:r>
          </a:p>
          <a:p>
            <a:endParaRPr lang="en-GB" dirty="0"/>
          </a:p>
          <a:p>
            <a:endParaRPr lang="en-GB" dirty="0"/>
          </a:p>
          <a:p>
            <a:r>
              <a:rPr lang="en-GB" dirty="0"/>
              <a:t>New vocabulary:</a:t>
            </a:r>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3521037043"/>
      </p:ext>
    </p:extLst>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1F408-51E2-742F-7E6D-EFE9C6EA39FA}"/>
              </a:ext>
            </a:extLst>
          </p:cNvPr>
          <p:cNvSpPr>
            <a:spLocks noGrp="1"/>
          </p:cNvSpPr>
          <p:nvPr>
            <p:ph type="title"/>
          </p:nvPr>
        </p:nvSpPr>
        <p:spPr/>
        <p:txBody>
          <a:bodyPr/>
          <a:lstStyle/>
          <a:p>
            <a:r>
              <a:rPr lang="en-GB" b="1" dirty="0"/>
              <a:t>Slow Writing</a:t>
            </a:r>
          </a:p>
        </p:txBody>
      </p:sp>
      <p:sp>
        <p:nvSpPr>
          <p:cNvPr id="3" name="Content Placeholder 2">
            <a:extLst>
              <a:ext uri="{FF2B5EF4-FFF2-40B4-BE49-F238E27FC236}">
                <a16:creationId xmlns:a16="http://schemas.microsoft.com/office/drawing/2014/main" id="{B57C6C7A-5587-1EFF-C88B-C52343D085B5}"/>
              </a:ext>
            </a:extLst>
          </p:cNvPr>
          <p:cNvSpPr>
            <a:spLocks noGrp="1"/>
          </p:cNvSpPr>
          <p:nvPr>
            <p:ph idx="1"/>
          </p:nvPr>
        </p:nvSpPr>
        <p:spPr>
          <a:xfrm>
            <a:off x="838200" y="1459832"/>
            <a:ext cx="4632158" cy="5033043"/>
          </a:xfrm>
        </p:spPr>
        <p:txBody>
          <a:bodyPr>
            <a:normAutofit/>
          </a:bodyPr>
          <a:lstStyle/>
          <a:p>
            <a:pPr>
              <a:buFontTx/>
              <a:buChar char="-"/>
            </a:pPr>
            <a:r>
              <a:rPr lang="en-GB" dirty="0"/>
              <a:t>This activity is about building your confidence in explaining complex soliloquies. </a:t>
            </a:r>
          </a:p>
          <a:p>
            <a:pPr>
              <a:buFontTx/>
              <a:buChar char="-"/>
            </a:pPr>
            <a:r>
              <a:rPr lang="en-GB" dirty="0"/>
              <a:t>I will read the soliloquy one phrase at a time. When I pause, you will write down what you think this phrase means or suggests. </a:t>
            </a:r>
          </a:p>
          <a:p>
            <a:pPr>
              <a:buFontTx/>
              <a:buChar char="-"/>
            </a:pPr>
            <a:r>
              <a:rPr lang="en-GB" b="1" dirty="0"/>
              <a:t>Take a reasonable risk for each phrase: be confident in your ideas. </a:t>
            </a:r>
          </a:p>
        </p:txBody>
      </p:sp>
      <p:sp>
        <p:nvSpPr>
          <p:cNvPr id="5" name="TextBox 4">
            <a:extLst>
              <a:ext uri="{FF2B5EF4-FFF2-40B4-BE49-F238E27FC236}">
                <a16:creationId xmlns:a16="http://schemas.microsoft.com/office/drawing/2014/main" id="{1468168E-DC97-1975-ACB4-7B59ACF2798C}"/>
              </a:ext>
            </a:extLst>
          </p:cNvPr>
          <p:cNvSpPr txBox="1"/>
          <p:nvPr/>
        </p:nvSpPr>
        <p:spPr>
          <a:xfrm>
            <a:off x="6240381" y="503624"/>
            <a:ext cx="5470356" cy="563231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GB" sz="2400" dirty="0"/>
              <a:t>This push </a:t>
            </a:r>
          </a:p>
          <a:p>
            <a:r>
              <a:rPr lang="en-GB" sz="2400" dirty="0"/>
              <a:t>Will cheer me ever </a:t>
            </a:r>
          </a:p>
          <a:p>
            <a:r>
              <a:rPr lang="en-GB" sz="2400" dirty="0"/>
              <a:t>or disseat me now. </a:t>
            </a:r>
          </a:p>
          <a:p>
            <a:r>
              <a:rPr lang="en-GB" sz="2400" dirty="0"/>
              <a:t>I have </a:t>
            </a:r>
            <a:r>
              <a:rPr lang="en-GB" sz="2400" dirty="0" err="1"/>
              <a:t>liv’d</a:t>
            </a:r>
            <a:r>
              <a:rPr lang="en-GB" sz="2400" dirty="0"/>
              <a:t> long enough: </a:t>
            </a:r>
          </a:p>
          <a:p>
            <a:r>
              <a:rPr lang="en-GB" sz="2400" dirty="0"/>
              <a:t>my way of life Is </a:t>
            </a:r>
            <a:r>
              <a:rPr lang="en-GB" sz="2400" dirty="0" err="1"/>
              <a:t>fall’n</a:t>
            </a:r>
            <a:r>
              <a:rPr lang="en-GB" sz="2400" dirty="0"/>
              <a:t> into the sere, </a:t>
            </a:r>
          </a:p>
          <a:p>
            <a:r>
              <a:rPr lang="en-GB" sz="2400" dirty="0"/>
              <a:t>the yellow leaf, </a:t>
            </a:r>
          </a:p>
          <a:p>
            <a:r>
              <a:rPr lang="en-GB" sz="2400" dirty="0"/>
              <a:t>And that which should accompany old age, </a:t>
            </a:r>
          </a:p>
          <a:p>
            <a:r>
              <a:rPr lang="en-GB" sz="2400" dirty="0"/>
              <a:t>As honour, love, obedience, troops of friends, I must not look to have; </a:t>
            </a:r>
          </a:p>
          <a:p>
            <a:r>
              <a:rPr lang="en-GB" sz="2400" dirty="0"/>
              <a:t>but, in their stead, Curses, not loud but deep, </a:t>
            </a:r>
          </a:p>
          <a:p>
            <a:r>
              <a:rPr lang="en-GB" sz="2400" dirty="0"/>
              <a:t>mouth-honour, breath, </a:t>
            </a:r>
          </a:p>
          <a:p>
            <a:r>
              <a:rPr lang="en-GB" sz="2400" dirty="0"/>
              <a:t>Which the poor heart would fain deny, and dare not.</a:t>
            </a:r>
          </a:p>
        </p:txBody>
      </p:sp>
    </p:spTree>
    <p:extLst>
      <p:ext uri="{BB962C8B-B14F-4D97-AF65-F5344CB8AC3E}">
        <p14:creationId xmlns:p14="http://schemas.microsoft.com/office/powerpoint/2010/main" val="2488375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56B305-B52A-EFBF-600B-4B08B149E1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56EE53-5938-EC8C-9F6D-723FB5A1113F}"/>
              </a:ext>
            </a:extLst>
          </p:cNvPr>
          <p:cNvSpPr>
            <a:spLocks noGrp="1"/>
          </p:cNvSpPr>
          <p:nvPr>
            <p:ph type="title"/>
          </p:nvPr>
        </p:nvSpPr>
        <p:spPr>
          <a:xfrm>
            <a:off x="161924" y="184150"/>
            <a:ext cx="9324975" cy="720725"/>
          </a:xfrm>
        </p:spPr>
        <p:txBody>
          <a:bodyPr>
            <a:normAutofit/>
          </a:bodyPr>
          <a:lstStyle/>
          <a:p>
            <a:r>
              <a:rPr lang="en-GB" b="1" dirty="0"/>
              <a:t>Consolidation: Triplet discussion</a:t>
            </a:r>
          </a:p>
        </p:txBody>
      </p:sp>
      <p:graphicFrame>
        <p:nvGraphicFramePr>
          <p:cNvPr id="7" name="Table 6">
            <a:extLst>
              <a:ext uri="{FF2B5EF4-FFF2-40B4-BE49-F238E27FC236}">
                <a16:creationId xmlns:a16="http://schemas.microsoft.com/office/drawing/2014/main" id="{57ADE743-682E-12C8-54E6-61C1768E198B}"/>
              </a:ext>
            </a:extLst>
          </p:cNvPr>
          <p:cNvGraphicFramePr>
            <a:graphicFrameLocks noGrp="1"/>
          </p:cNvGraphicFramePr>
          <p:nvPr>
            <p:extLst>
              <p:ext uri="{D42A27DB-BD31-4B8C-83A1-F6EECF244321}">
                <p14:modId xmlns:p14="http://schemas.microsoft.com/office/powerpoint/2010/main" val="1045260707"/>
              </p:ext>
            </p:extLst>
          </p:nvPr>
        </p:nvGraphicFramePr>
        <p:xfrm>
          <a:off x="260349" y="904876"/>
          <a:ext cx="11598276" cy="5768974"/>
        </p:xfrm>
        <a:graphic>
          <a:graphicData uri="http://schemas.openxmlformats.org/drawingml/2006/table">
            <a:tbl>
              <a:tblPr firstRow="1" bandRow="1">
                <a:tableStyleId>{5C22544A-7EE6-4342-B048-85BDC9FD1C3A}</a:tableStyleId>
              </a:tblPr>
              <a:tblGrid>
                <a:gridCol w="5799138">
                  <a:extLst>
                    <a:ext uri="{9D8B030D-6E8A-4147-A177-3AD203B41FA5}">
                      <a16:colId xmlns:a16="http://schemas.microsoft.com/office/drawing/2014/main" val="1736133276"/>
                    </a:ext>
                  </a:extLst>
                </a:gridCol>
                <a:gridCol w="5799138">
                  <a:extLst>
                    <a:ext uri="{9D8B030D-6E8A-4147-A177-3AD203B41FA5}">
                      <a16:colId xmlns:a16="http://schemas.microsoft.com/office/drawing/2014/main" val="242576912"/>
                    </a:ext>
                  </a:extLst>
                </a:gridCol>
              </a:tblGrid>
              <a:tr h="2884487">
                <a:tc>
                  <a:txBody>
                    <a:bodyPr/>
                    <a:lstStyle/>
                    <a:p>
                      <a:pPr marL="0" indent="0">
                        <a:buNone/>
                      </a:pPr>
                      <a:r>
                        <a:rPr lang="en-GB" sz="2000" dirty="0">
                          <a:solidFill>
                            <a:schemeClr val="tx1"/>
                          </a:solidFill>
                        </a:rPr>
                        <a:t>‘In Act Five Scene Three, Shakespeare presents Macbeth as more pitiable than hateful.’ How far do you agree? </a:t>
                      </a:r>
                      <a:endParaRPr lang="en-GB" sz="2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A: Argue that Macbeth is pitiable. Provide evidence for your ideas. </a:t>
                      </a:r>
                      <a:endParaRPr lang="en-GB" sz="2000" b="0" dirty="0">
                        <a:solidFill>
                          <a:schemeClr val="tx1"/>
                        </a:solidFill>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Shakespeare presents Macbeth as pitiable when..</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Evidence of this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example of Macbeth’s pitiable state is…</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8333442"/>
                  </a:ext>
                </a:extLst>
              </a:tr>
              <a:tr h="28844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B: Argue that Macbeth is hateful. Provide evidence for your ideas. </a:t>
                      </a:r>
                      <a:endParaRPr lang="en-GB" sz="2000" b="0" dirty="0">
                        <a:solidFill>
                          <a:schemeClr val="tx1"/>
                        </a:solidFill>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In contrast, it could be argued that Shakespeare presents Macbeth as hateful when…</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Evidence of this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example of Macbeth’s hateful state 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b="1" dirty="0">
                          <a:solidFill>
                            <a:schemeClr val="tx1"/>
                          </a:solidFill>
                        </a:rPr>
                        <a:t>Student C: Summarise the discussion. </a:t>
                      </a:r>
                      <a:endParaRPr lang="en-GB" sz="2000" b="0" dirty="0">
                        <a:solidFill>
                          <a:schemeClr val="tx1"/>
                        </a:solidFill>
                      </a:endParaRPr>
                    </a:p>
                    <a:p>
                      <a:pPr marL="342900" indent="-342900">
                        <a:buFontTx/>
                        <a:buChar char="-"/>
                      </a:pPr>
                      <a:r>
                        <a:rPr lang="en-GB" sz="2000" b="0" dirty="0">
                          <a:solidFill>
                            <a:schemeClr val="tx1"/>
                          </a:solidFill>
                        </a:rPr>
                        <a:t>On the one hand, it could be argued that Macbeth is pitiable when… </a:t>
                      </a:r>
                    </a:p>
                    <a:p>
                      <a:pPr marL="342900" indent="-342900">
                        <a:buFontTx/>
                        <a:buChar char="-"/>
                      </a:pPr>
                      <a:r>
                        <a:rPr lang="en-GB" sz="2000" b="0" dirty="0">
                          <a:solidFill>
                            <a:schemeClr val="tx1"/>
                          </a:solidFill>
                        </a:rPr>
                        <a:t>However, on the other hand, it could be argued that he is hateful because…</a:t>
                      </a:r>
                    </a:p>
                    <a:p>
                      <a:pPr marL="342900" indent="-342900">
                        <a:buFontTx/>
                        <a:buChar char="-"/>
                      </a:pPr>
                      <a:r>
                        <a:rPr lang="en-GB" sz="2000" b="0" dirty="0">
                          <a:solidFill>
                            <a:schemeClr val="tx1"/>
                          </a:solidFill>
                        </a:rPr>
                        <a:t>Ultimately, we believe that…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3497767"/>
                  </a:ext>
                </a:extLst>
              </a:tr>
            </a:tbl>
          </a:graphicData>
        </a:graphic>
      </p:graphicFrame>
    </p:spTree>
    <p:extLst>
      <p:ext uri="{BB962C8B-B14F-4D97-AF65-F5344CB8AC3E}">
        <p14:creationId xmlns:p14="http://schemas.microsoft.com/office/powerpoint/2010/main" val="2121011146"/>
      </p:ext>
    </p:extLst>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E3161-A589-2F28-37C4-A68C62AB53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640450-9FE3-9741-DB54-2AC32D5F6F30}"/>
              </a:ext>
            </a:extLst>
          </p:cNvPr>
          <p:cNvSpPr>
            <a:spLocks noGrp="1"/>
          </p:cNvSpPr>
          <p:nvPr>
            <p:ph type="title"/>
          </p:nvPr>
        </p:nvSpPr>
        <p:spPr>
          <a:xfrm>
            <a:off x="161925" y="184150"/>
            <a:ext cx="5467350" cy="720725"/>
          </a:xfrm>
        </p:spPr>
        <p:txBody>
          <a:bodyPr/>
          <a:lstStyle/>
          <a:p>
            <a:r>
              <a:rPr lang="en-GB" b="1" dirty="0"/>
              <a:t>Triplet discussion</a:t>
            </a:r>
          </a:p>
        </p:txBody>
      </p:sp>
      <p:sp>
        <p:nvSpPr>
          <p:cNvPr id="4" name="TextBox 3">
            <a:extLst>
              <a:ext uri="{FF2B5EF4-FFF2-40B4-BE49-F238E27FC236}">
                <a16:creationId xmlns:a16="http://schemas.microsoft.com/office/drawing/2014/main" id="{C573C492-9DFD-1502-3625-D9CDDCD6B739}"/>
              </a:ext>
            </a:extLst>
          </p:cNvPr>
          <p:cNvSpPr txBox="1"/>
          <p:nvPr/>
        </p:nvSpPr>
        <p:spPr>
          <a:xfrm>
            <a:off x="259556" y="904875"/>
            <a:ext cx="11563476" cy="5078313"/>
          </a:xfrm>
          <a:prstGeom prst="rect">
            <a:avLst/>
          </a:prstGeom>
          <a:noFill/>
        </p:spPr>
        <p:txBody>
          <a:bodyPr wrap="square">
            <a:spAutoFit/>
          </a:bodyPr>
          <a:lstStyle/>
          <a:p>
            <a:r>
              <a:rPr lang="en-GB" sz="2000" b="1" dirty="0"/>
              <a:t>Model answer: </a:t>
            </a:r>
          </a:p>
          <a:p>
            <a:endParaRPr lang="en-GB" sz="2400" b="1" dirty="0"/>
          </a:p>
          <a:p>
            <a:r>
              <a:rPr lang="en-GB" sz="2000" dirty="0"/>
              <a:t>Shakespeare here crafts a soliloquy that evokes profound pity for Macbeth, who seems crushed by weariness and despair. ‘Sick at heart’, he feels he has lost everything he aspired to achieve: ‘honour, love, obedience, troops of friends’. His isolation is underscored by his physical solitude on stage, with only the ominously named Seyton within calling distance. This isolation later deepens when he laments Lady Macbeth’s illness and asks the Doctor to ‘minister to a mind </a:t>
            </a:r>
            <a:r>
              <a:rPr lang="en-GB" sz="2000" dirty="0" err="1"/>
              <a:t>diseas’d</a:t>
            </a:r>
            <a:r>
              <a:rPr lang="en-GB" sz="2000" dirty="0"/>
              <a:t>’. The loss of her support further destabilises him, rendering Macbeth a deeply pitiable figure. </a:t>
            </a:r>
          </a:p>
          <a:p>
            <a:endParaRPr lang="en-GB" sz="2000" dirty="0"/>
          </a:p>
          <a:p>
            <a:r>
              <a:rPr lang="en-GB" sz="2000" dirty="0"/>
              <a:t>Yet Shakespeare is not interested in pity alone. Macbeth is more complicated: he may be diminished, and increasingly nihilistic, but he remains defiant. His arrogance flares as he mocks the ‘false thanes’ and ‘English epicures’ who stand against him, and his cruelty shows in his treatment of the servant who brings news of the ten thousand soldiers approaching. He clings to power, declaring he will ‘fight till from my bones my flesh be </a:t>
            </a:r>
            <a:r>
              <a:rPr lang="en-GB" sz="2000" dirty="0" err="1"/>
              <a:t>hack’d</a:t>
            </a:r>
            <a:r>
              <a:rPr lang="en-GB" sz="2000" dirty="0"/>
              <a:t>’ and calling for armour—a symbolic echo of the masculine heroism that once defined him. Macbeth is hateful in both senses of the word: he is filled with hatred for his enemies, and he is himself increasingly hated for his callous tyranny.</a:t>
            </a:r>
          </a:p>
        </p:txBody>
      </p:sp>
    </p:spTree>
    <p:extLst>
      <p:ext uri="{BB962C8B-B14F-4D97-AF65-F5344CB8AC3E}">
        <p14:creationId xmlns:p14="http://schemas.microsoft.com/office/powerpoint/2010/main" val="1954723080"/>
      </p:ext>
    </p:extLst>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1DCF9-3025-C268-BB17-578BDD061013}"/>
              </a:ext>
            </a:extLst>
          </p:cNvPr>
          <p:cNvSpPr>
            <a:spLocks noGrp="1"/>
          </p:cNvSpPr>
          <p:nvPr>
            <p:ph type="title"/>
          </p:nvPr>
        </p:nvSpPr>
        <p:spPr/>
        <p:txBody>
          <a:bodyPr/>
          <a:lstStyle/>
          <a:p>
            <a:r>
              <a:rPr lang="en-GB" b="1" dirty="0"/>
              <a:t>Consolidation</a:t>
            </a:r>
          </a:p>
        </p:txBody>
      </p:sp>
      <p:sp>
        <p:nvSpPr>
          <p:cNvPr id="3" name="Content Placeholder 2">
            <a:extLst>
              <a:ext uri="{FF2B5EF4-FFF2-40B4-BE49-F238E27FC236}">
                <a16:creationId xmlns:a16="http://schemas.microsoft.com/office/drawing/2014/main" id="{DC9D9F04-FF29-53B7-8B27-866E727BA541}"/>
              </a:ext>
            </a:extLst>
          </p:cNvPr>
          <p:cNvSpPr>
            <a:spLocks noGrp="1"/>
          </p:cNvSpPr>
          <p:nvPr>
            <p:ph idx="1"/>
          </p:nvPr>
        </p:nvSpPr>
        <p:spPr/>
        <p:txBody>
          <a:bodyPr/>
          <a:lstStyle/>
          <a:p>
            <a:pPr marL="0" indent="0">
              <a:buNone/>
            </a:pPr>
            <a:r>
              <a:rPr lang="en-GB" dirty="0"/>
              <a:t>Shakespeare uses two key images in the scene, which juxtapose one another: the ‘yellow leaf’ and Macbeth’s armour. </a:t>
            </a:r>
          </a:p>
          <a:p>
            <a:pPr marL="0" indent="0">
              <a:buNone/>
            </a:pPr>
            <a:endParaRPr lang="en-GB" dirty="0"/>
          </a:p>
          <a:p>
            <a:pPr marL="0" indent="0">
              <a:buNone/>
            </a:pPr>
            <a:r>
              <a:rPr lang="en-GB" b="1" dirty="0"/>
              <a:t>Think-pair-share the symbolic meanings of these images.</a:t>
            </a:r>
            <a:r>
              <a:rPr lang="en-GB" dirty="0"/>
              <a:t> </a:t>
            </a:r>
          </a:p>
          <a:p>
            <a:pPr marL="0" indent="0">
              <a:buNone/>
            </a:pPr>
            <a:endParaRPr lang="en-GB" dirty="0"/>
          </a:p>
          <a:p>
            <a:pPr>
              <a:buFontTx/>
              <a:buChar char="-"/>
            </a:pPr>
            <a:r>
              <a:rPr lang="en-GB" dirty="0">
                <a:solidFill>
                  <a:schemeClr val="accent6"/>
                </a:solidFill>
              </a:rPr>
              <a:t>‘The yellow leaf’: autumn, endings, decay, despair, death.</a:t>
            </a:r>
          </a:p>
          <a:p>
            <a:pPr>
              <a:buFontTx/>
              <a:buChar char="-"/>
            </a:pPr>
            <a:r>
              <a:rPr lang="en-GB" dirty="0">
                <a:solidFill>
                  <a:schemeClr val="accent6"/>
                </a:solidFill>
              </a:rPr>
              <a:t>Macbeth’s armour: echo of Act One Scene Two, courage, heroism, masculinity, determination, strength.</a:t>
            </a:r>
          </a:p>
        </p:txBody>
      </p:sp>
    </p:spTree>
    <p:extLst>
      <p:ext uri="{BB962C8B-B14F-4D97-AF65-F5344CB8AC3E}">
        <p14:creationId xmlns:p14="http://schemas.microsoft.com/office/powerpoint/2010/main" val="3168833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C045F-5150-A54E-03C3-33B065A117B9}"/>
              </a:ext>
            </a:extLst>
          </p:cNvPr>
          <p:cNvSpPr>
            <a:spLocks noGrp="1"/>
          </p:cNvSpPr>
          <p:nvPr>
            <p:ph type="title"/>
          </p:nvPr>
        </p:nvSpPr>
        <p:spPr/>
        <p:txBody>
          <a:bodyPr/>
          <a:lstStyle/>
          <a:p>
            <a:r>
              <a:rPr lang="en-GB" dirty="0"/>
              <a:t>Act 5 Scene 4</a:t>
            </a:r>
          </a:p>
        </p:txBody>
      </p:sp>
      <p:sp>
        <p:nvSpPr>
          <p:cNvPr id="3" name="Content Placeholder 2">
            <a:extLst>
              <a:ext uri="{FF2B5EF4-FFF2-40B4-BE49-F238E27FC236}">
                <a16:creationId xmlns:a16="http://schemas.microsoft.com/office/drawing/2014/main" id="{868701FA-F948-84E7-4E72-1D6ED160E0C6}"/>
              </a:ext>
            </a:extLst>
          </p:cNvPr>
          <p:cNvSpPr>
            <a:spLocks noGrp="1"/>
          </p:cNvSpPr>
          <p:nvPr>
            <p:ph idx="1"/>
          </p:nvPr>
        </p:nvSpPr>
        <p:spPr/>
        <p:txBody>
          <a:bodyPr/>
          <a:lstStyle/>
          <a:p>
            <a:r>
              <a:rPr lang="en-GB" dirty="0"/>
              <a:t>This is a short scene: refer to the information in the book and read the scene with the class.</a:t>
            </a:r>
          </a:p>
          <a:p>
            <a:endParaRPr lang="en-GB" dirty="0"/>
          </a:p>
        </p:txBody>
      </p:sp>
    </p:spTree>
    <p:extLst>
      <p:ext uri="{BB962C8B-B14F-4D97-AF65-F5344CB8AC3E}">
        <p14:creationId xmlns:p14="http://schemas.microsoft.com/office/powerpoint/2010/main" val="303799680"/>
      </p:ext>
    </p:extLst>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0F05B-636D-8045-51C4-F39E7387C1AE}"/>
              </a:ext>
            </a:extLst>
          </p:cNvPr>
          <p:cNvSpPr>
            <a:spLocks noGrp="1"/>
          </p:cNvSpPr>
          <p:nvPr>
            <p:ph type="title"/>
          </p:nvPr>
        </p:nvSpPr>
        <p:spPr/>
        <p:txBody>
          <a:bodyPr/>
          <a:lstStyle/>
          <a:p>
            <a:r>
              <a:rPr lang="en-GB" dirty="0"/>
              <a:t>Act 5 Scene 5</a:t>
            </a:r>
          </a:p>
        </p:txBody>
      </p:sp>
      <p:sp>
        <p:nvSpPr>
          <p:cNvPr id="3" name="Content Placeholder 2">
            <a:extLst>
              <a:ext uri="{FF2B5EF4-FFF2-40B4-BE49-F238E27FC236}">
                <a16:creationId xmlns:a16="http://schemas.microsoft.com/office/drawing/2014/main" id="{00713F2C-9EAE-1C89-FC1F-BBB64BF720F2}"/>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4153230067"/>
      </p:ext>
    </p:extLst>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35EB9-FD39-C299-F244-0AD546B36B9B}"/>
              </a:ext>
            </a:extLst>
          </p:cNvPr>
          <p:cNvSpPr>
            <a:spLocks noGrp="1"/>
          </p:cNvSpPr>
          <p:nvPr>
            <p:ph type="title"/>
          </p:nvPr>
        </p:nvSpPr>
        <p:spPr/>
        <p:txBody>
          <a:bodyPr/>
          <a:lstStyle/>
          <a:p>
            <a:r>
              <a:rPr lang="en-GB" b="1" dirty="0"/>
              <a:t>Knowledge Retrieval</a:t>
            </a:r>
          </a:p>
        </p:txBody>
      </p:sp>
      <p:sp>
        <p:nvSpPr>
          <p:cNvPr id="3" name="Content Placeholder 2">
            <a:extLst>
              <a:ext uri="{FF2B5EF4-FFF2-40B4-BE49-F238E27FC236}">
                <a16:creationId xmlns:a16="http://schemas.microsoft.com/office/drawing/2014/main" id="{9F6F17FE-4E20-8726-2102-130E67F6F3D4}"/>
              </a:ext>
            </a:extLst>
          </p:cNvPr>
          <p:cNvSpPr>
            <a:spLocks noGrp="1"/>
          </p:cNvSpPr>
          <p:nvPr>
            <p:ph idx="1"/>
          </p:nvPr>
        </p:nvSpPr>
        <p:spPr>
          <a:xfrm>
            <a:off x="838200" y="1491916"/>
            <a:ext cx="10515600" cy="5000959"/>
          </a:xfrm>
        </p:spPr>
        <p:txBody>
          <a:bodyPr>
            <a:normAutofit lnSpcReduction="10000"/>
          </a:bodyPr>
          <a:lstStyle/>
          <a:p>
            <a:pPr marL="0" indent="0">
              <a:buNone/>
            </a:pPr>
            <a:r>
              <a:rPr lang="en-GB" b="1" dirty="0"/>
              <a:t>How did Shakespeare portray Macbeth in Act 1 Scene 2? Annotate these key quotations:</a:t>
            </a:r>
          </a:p>
          <a:p>
            <a:pPr marL="0" indent="0">
              <a:buNone/>
            </a:pPr>
            <a:endParaRPr lang="en-GB" dirty="0"/>
          </a:p>
          <a:p>
            <a:pPr marL="514350" indent="-514350">
              <a:buAutoNum type="arabicPeriod"/>
            </a:pPr>
            <a:r>
              <a:rPr lang="en-GB" dirty="0"/>
              <a:t>Sergeant: ‘brave Macbeth’</a:t>
            </a:r>
          </a:p>
          <a:p>
            <a:pPr marL="514350" indent="-514350">
              <a:buAutoNum type="arabicPeriod"/>
            </a:pPr>
            <a:r>
              <a:rPr lang="en-GB" dirty="0"/>
              <a:t>Sergeant: ‘disdaining Fortune, with his brandished steel, / Which smoked with bloody execution’</a:t>
            </a:r>
          </a:p>
          <a:p>
            <a:pPr marL="514350" indent="-514350">
              <a:buAutoNum type="arabicPeriod"/>
            </a:pPr>
            <a:r>
              <a:rPr lang="en-GB" dirty="0"/>
              <a:t>Sergeant: ‘unseamed him from the nave to the chops / And fixed his head upon our battlements’</a:t>
            </a:r>
          </a:p>
          <a:p>
            <a:pPr marL="514350" indent="-514350">
              <a:buAutoNum type="arabicPeriod"/>
            </a:pPr>
            <a:r>
              <a:rPr lang="en-GB" dirty="0"/>
              <a:t>Duncan: ‘O valiant cousin! Worthy gentleman!’</a:t>
            </a:r>
          </a:p>
          <a:p>
            <a:pPr marL="514350" indent="-514350">
              <a:buAutoNum type="arabicPeriod"/>
            </a:pPr>
            <a:endParaRPr lang="en-GB" dirty="0"/>
          </a:p>
          <a:p>
            <a:pPr marL="0" indent="0">
              <a:buNone/>
            </a:pPr>
            <a:r>
              <a:rPr lang="en-GB" b="1" dirty="0"/>
              <a:t>Extension: How has Macbeth changed by Act 5?</a:t>
            </a:r>
          </a:p>
        </p:txBody>
      </p:sp>
    </p:spTree>
    <p:extLst>
      <p:ext uri="{BB962C8B-B14F-4D97-AF65-F5344CB8AC3E}">
        <p14:creationId xmlns:p14="http://schemas.microsoft.com/office/powerpoint/2010/main" val="4041887134"/>
      </p:ext>
    </p:extLst>
  </p:cSld>
  <p:clrMapOvr>
    <a:masterClrMapping/>
  </p:clrMapOvr>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04D8E-51FE-607A-71F8-B3DCFA5EC4E3}"/>
              </a:ext>
            </a:extLst>
          </p:cNvPr>
          <p:cNvSpPr>
            <a:spLocks noGrp="1"/>
          </p:cNvSpPr>
          <p:nvPr>
            <p:ph type="title"/>
          </p:nvPr>
        </p:nvSpPr>
        <p:spPr/>
        <p:txBody>
          <a:bodyPr/>
          <a:lstStyle/>
          <a:p>
            <a:r>
              <a:rPr lang="en-GB" b="1" dirty="0"/>
              <a:t>New vocabulary: defiance and nihilism</a:t>
            </a:r>
          </a:p>
        </p:txBody>
      </p:sp>
      <p:graphicFrame>
        <p:nvGraphicFramePr>
          <p:cNvPr id="4" name="Table 3">
            <a:extLst>
              <a:ext uri="{FF2B5EF4-FFF2-40B4-BE49-F238E27FC236}">
                <a16:creationId xmlns:a16="http://schemas.microsoft.com/office/drawing/2014/main" id="{6C3EB5EE-145D-7FBA-BEC4-E65BDEFAFB4D}"/>
              </a:ext>
            </a:extLst>
          </p:cNvPr>
          <p:cNvGraphicFramePr>
            <a:graphicFrameLocks noGrp="1"/>
          </p:cNvGraphicFramePr>
          <p:nvPr>
            <p:extLst>
              <p:ext uri="{D42A27DB-BD31-4B8C-83A1-F6EECF244321}">
                <p14:modId xmlns:p14="http://schemas.microsoft.com/office/powerpoint/2010/main" val="2206250211"/>
              </p:ext>
            </p:extLst>
          </p:nvPr>
        </p:nvGraphicFramePr>
        <p:xfrm>
          <a:off x="838200" y="1690687"/>
          <a:ext cx="10515600" cy="4802188"/>
        </p:xfrm>
        <a:graphic>
          <a:graphicData uri="http://schemas.openxmlformats.org/drawingml/2006/table">
            <a:tbl>
              <a:tblPr firstRow="1" bandRow="1">
                <a:tableStyleId>{5C22544A-7EE6-4342-B048-85BDC9FD1C3A}</a:tableStyleId>
              </a:tblPr>
              <a:tblGrid>
                <a:gridCol w="2017295">
                  <a:extLst>
                    <a:ext uri="{9D8B030D-6E8A-4147-A177-3AD203B41FA5}">
                      <a16:colId xmlns:a16="http://schemas.microsoft.com/office/drawing/2014/main" val="368712653"/>
                    </a:ext>
                  </a:extLst>
                </a:gridCol>
                <a:gridCol w="4267200">
                  <a:extLst>
                    <a:ext uri="{9D8B030D-6E8A-4147-A177-3AD203B41FA5}">
                      <a16:colId xmlns:a16="http://schemas.microsoft.com/office/drawing/2014/main" val="3219382299"/>
                    </a:ext>
                  </a:extLst>
                </a:gridCol>
                <a:gridCol w="4231105">
                  <a:extLst>
                    <a:ext uri="{9D8B030D-6E8A-4147-A177-3AD203B41FA5}">
                      <a16:colId xmlns:a16="http://schemas.microsoft.com/office/drawing/2014/main" val="3100916071"/>
                    </a:ext>
                  </a:extLst>
                </a:gridCol>
              </a:tblGrid>
              <a:tr h="472943">
                <a:tc>
                  <a:txBody>
                    <a:bodyPr/>
                    <a:lstStyle/>
                    <a:p>
                      <a:endParaRPr lang="en-GB"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000" dirty="0">
                          <a:solidFill>
                            <a:schemeClr val="tx1"/>
                          </a:solidFill>
                        </a:rPr>
                        <a:t>Defiance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000" dirty="0">
                          <a:solidFill>
                            <a:schemeClr val="tx1"/>
                          </a:solidFill>
                        </a:rPr>
                        <a:t>Nihilism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50600318"/>
                  </a:ext>
                </a:extLst>
              </a:tr>
              <a:tr h="1200547">
                <a:tc>
                  <a:txBody>
                    <a:bodyPr/>
                    <a:lstStyle/>
                    <a:p>
                      <a:r>
                        <a:rPr lang="en-GB" sz="2000" dirty="0">
                          <a:solidFill>
                            <a:schemeClr val="tx1"/>
                          </a:solidFill>
                        </a:rPr>
                        <a:t>Definition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000" dirty="0"/>
                        <a:t>Refusing to follow the rules. </a:t>
                      </a:r>
                    </a:p>
                    <a:p>
                      <a:endParaRPr lang="en-GB" sz="2000" dirty="0"/>
                    </a:p>
                    <a:p>
                      <a:r>
                        <a:rPr lang="en-GB" sz="2000" dirty="0"/>
                        <a:t>Refusing to submit to authority.</a:t>
                      </a:r>
                      <a:endParaRPr lang="en-GB"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000" dirty="0"/>
                        <a:t>The belief that all values are baseless and that nothing can be known or communicated.</a:t>
                      </a:r>
                      <a:endParaRPr lang="en-GB"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95828007"/>
                  </a:ext>
                </a:extLst>
              </a:tr>
              <a:tr h="1928151">
                <a:tc>
                  <a:txBody>
                    <a:bodyPr/>
                    <a:lstStyle/>
                    <a:p>
                      <a:r>
                        <a:rPr lang="en-GB" sz="2000" dirty="0">
                          <a:solidFill>
                            <a:schemeClr val="tx1"/>
                          </a:solidFill>
                        </a:rPr>
                        <a:t>Examples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000" dirty="0"/>
                        <a:t>A student might be defiant in school if they refuse to follow an instruction. </a:t>
                      </a:r>
                    </a:p>
                    <a:p>
                      <a:endParaRPr lang="en-GB" sz="2000" dirty="0"/>
                    </a:p>
                    <a:p>
                      <a:r>
                        <a:rPr lang="en-GB" sz="2000" dirty="0"/>
                        <a:t>Macbeth defies the Divine Right of Kings by committing regicide. </a:t>
                      </a:r>
                      <a:endParaRPr lang="en-GB"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000" dirty="0"/>
                        <a:t>Macbeth’s belief in Act Five Scene Five that nothing matters anymore, now that Lady Macbeth is dead.</a:t>
                      </a:r>
                      <a:endParaRPr lang="en-GB"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5154451"/>
                  </a:ext>
                </a:extLst>
              </a:tr>
              <a:tr h="1200547">
                <a:tc>
                  <a:txBody>
                    <a:bodyPr/>
                    <a:lstStyle/>
                    <a:p>
                      <a:r>
                        <a:rPr lang="en-GB" sz="2000" dirty="0">
                          <a:solidFill>
                            <a:schemeClr val="tx1"/>
                          </a:solidFill>
                        </a:rPr>
                        <a:t>Use it in a sentence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000" dirty="0"/>
                        <a:t>Shakespeare presents Macbeth as defiant when…</a:t>
                      </a:r>
                    </a:p>
                    <a:p>
                      <a:endParaRPr lang="en-GB"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000" dirty="0"/>
                        <a:t>Shakespeare presents Macbeth as nihilistic when…</a:t>
                      </a:r>
                      <a:endParaRPr lang="en-GB"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7637112"/>
                  </a:ext>
                </a:extLst>
              </a:tr>
            </a:tbl>
          </a:graphicData>
        </a:graphic>
      </p:graphicFrame>
    </p:spTree>
    <p:extLst>
      <p:ext uri="{BB962C8B-B14F-4D97-AF65-F5344CB8AC3E}">
        <p14:creationId xmlns:p14="http://schemas.microsoft.com/office/powerpoint/2010/main" val="21576288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62B6D-78FC-D9DC-4153-038740FC1051}"/>
              </a:ext>
            </a:extLst>
          </p:cNvPr>
          <p:cNvSpPr>
            <a:spLocks noGrp="1"/>
          </p:cNvSpPr>
          <p:nvPr>
            <p:ph type="title"/>
          </p:nvPr>
        </p:nvSpPr>
        <p:spPr/>
        <p:txBody>
          <a:bodyPr/>
          <a:lstStyle/>
          <a:p>
            <a:r>
              <a:rPr lang="en-GB" dirty="0"/>
              <a:t>Act 1 Scene 3: lines 1 to 37</a:t>
            </a:r>
          </a:p>
        </p:txBody>
      </p:sp>
      <p:sp>
        <p:nvSpPr>
          <p:cNvPr id="3" name="Content Placeholder 2">
            <a:extLst>
              <a:ext uri="{FF2B5EF4-FFF2-40B4-BE49-F238E27FC236}">
                <a16:creationId xmlns:a16="http://schemas.microsoft.com/office/drawing/2014/main" id="{67799997-D618-4C66-273B-03BF837BEA14}"/>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19782013"/>
      </p:ext>
    </p:extLst>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2E415-3CCE-1FC1-15BA-AF9BE3BF04D7}"/>
              </a:ext>
            </a:extLst>
          </p:cNvPr>
          <p:cNvSpPr>
            <a:spLocks noGrp="1"/>
          </p:cNvSpPr>
          <p:nvPr>
            <p:ph type="title"/>
          </p:nvPr>
        </p:nvSpPr>
        <p:spPr/>
        <p:txBody>
          <a:bodyPr/>
          <a:lstStyle/>
          <a:p>
            <a:r>
              <a:rPr lang="en-GB" b="1" dirty="0"/>
              <a:t>Reading the Scene</a:t>
            </a:r>
          </a:p>
        </p:txBody>
      </p:sp>
      <p:sp>
        <p:nvSpPr>
          <p:cNvPr id="3" name="Content Placeholder 2">
            <a:extLst>
              <a:ext uri="{FF2B5EF4-FFF2-40B4-BE49-F238E27FC236}">
                <a16:creationId xmlns:a16="http://schemas.microsoft.com/office/drawing/2014/main" id="{403C9E73-E1AF-62B6-B604-AEFAD5A98E28}"/>
              </a:ext>
            </a:extLst>
          </p:cNvPr>
          <p:cNvSpPr>
            <a:spLocks noGrp="1"/>
          </p:cNvSpPr>
          <p:nvPr>
            <p:ph idx="1"/>
          </p:nvPr>
        </p:nvSpPr>
        <p:spPr>
          <a:xfrm>
            <a:off x="838200" y="1690688"/>
            <a:ext cx="10515600" cy="4802187"/>
          </a:xfrm>
        </p:spPr>
        <p:txBody>
          <a:bodyPr>
            <a:normAutofit fontScale="92500" lnSpcReduction="10000"/>
          </a:bodyPr>
          <a:lstStyle/>
          <a:p>
            <a:pPr>
              <a:buFontTx/>
              <a:buChar char="-"/>
            </a:pPr>
            <a:r>
              <a:rPr lang="en-GB" dirty="0"/>
              <a:t>Read the text through once so that students hear accurate pronunciation of the vocabulary. </a:t>
            </a:r>
          </a:p>
          <a:p>
            <a:pPr>
              <a:buFontTx/>
              <a:buChar char="-"/>
            </a:pPr>
            <a:r>
              <a:rPr lang="en-GB" dirty="0"/>
              <a:t>Prepare to read the text again. Ask students to highlight two details (words or images) they notice about the text during this second reading. </a:t>
            </a:r>
          </a:p>
          <a:p>
            <a:pPr>
              <a:buFontTx/>
              <a:buChar char="-"/>
            </a:pPr>
            <a:r>
              <a:rPr lang="en-GB" dirty="0"/>
              <a:t>Students then discuss their choices in triplets: what stood out to them and why? Did they like the sound of the word or phrase? Did they recognise an image you have explored before? Take feedback and start to annotate the scene. </a:t>
            </a:r>
          </a:p>
          <a:p>
            <a:pPr>
              <a:buFontTx/>
              <a:buChar char="-"/>
            </a:pPr>
            <a:r>
              <a:rPr lang="en-GB" dirty="0"/>
              <a:t>Prepare to read the text a third time. Ask students to highlight another detail they notice about the text. </a:t>
            </a:r>
          </a:p>
          <a:p>
            <a:pPr>
              <a:buFontTx/>
              <a:buChar char="-"/>
            </a:pPr>
            <a:r>
              <a:rPr lang="en-GB" dirty="0"/>
              <a:t>Again, students discuss their choices in triplets. Again, take feedback from the class and continue annotating the scene.</a:t>
            </a:r>
          </a:p>
        </p:txBody>
      </p:sp>
    </p:spTree>
    <p:extLst>
      <p:ext uri="{BB962C8B-B14F-4D97-AF65-F5344CB8AC3E}">
        <p14:creationId xmlns:p14="http://schemas.microsoft.com/office/powerpoint/2010/main" val="3642693740"/>
      </p:ext>
    </p:extLst>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DB549-59AE-B05C-B4DB-2405F3FDC244}"/>
              </a:ext>
            </a:extLst>
          </p:cNvPr>
          <p:cNvSpPr>
            <a:spLocks noGrp="1"/>
          </p:cNvSpPr>
          <p:nvPr>
            <p:ph type="title"/>
          </p:nvPr>
        </p:nvSpPr>
        <p:spPr/>
        <p:txBody>
          <a:bodyPr/>
          <a:lstStyle/>
          <a:p>
            <a:r>
              <a:rPr lang="en-GB" b="1" dirty="0"/>
              <a:t>Oracy: Macbeth’s reaction to Lady Macbeth’s death</a:t>
            </a:r>
          </a:p>
        </p:txBody>
      </p:sp>
      <p:sp>
        <p:nvSpPr>
          <p:cNvPr id="4" name="Rectangle 3">
            <a:extLst>
              <a:ext uri="{FF2B5EF4-FFF2-40B4-BE49-F238E27FC236}">
                <a16:creationId xmlns:a16="http://schemas.microsoft.com/office/drawing/2014/main" id="{E3078C90-2253-038B-699B-1736BC923306}"/>
              </a:ext>
            </a:extLst>
          </p:cNvPr>
          <p:cNvSpPr/>
          <p:nvPr/>
        </p:nvSpPr>
        <p:spPr>
          <a:xfrm>
            <a:off x="9480884" y="208547"/>
            <a:ext cx="2534653" cy="1325563"/>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See instructions in Chapter 35 of our book</a:t>
            </a:r>
          </a:p>
        </p:txBody>
      </p:sp>
      <p:graphicFrame>
        <p:nvGraphicFramePr>
          <p:cNvPr id="5" name="Table 4">
            <a:extLst>
              <a:ext uri="{FF2B5EF4-FFF2-40B4-BE49-F238E27FC236}">
                <a16:creationId xmlns:a16="http://schemas.microsoft.com/office/drawing/2014/main" id="{8EDE0DB8-6B5F-7106-2A60-022F7643907D}"/>
              </a:ext>
            </a:extLst>
          </p:cNvPr>
          <p:cNvGraphicFramePr>
            <a:graphicFrameLocks noGrp="1"/>
          </p:cNvGraphicFramePr>
          <p:nvPr>
            <p:extLst>
              <p:ext uri="{D42A27DB-BD31-4B8C-83A1-F6EECF244321}">
                <p14:modId xmlns:p14="http://schemas.microsoft.com/office/powerpoint/2010/main" val="3488223132"/>
              </p:ext>
            </p:extLst>
          </p:nvPr>
        </p:nvGraphicFramePr>
        <p:xfrm>
          <a:off x="838199" y="2043000"/>
          <a:ext cx="10515600" cy="3566160"/>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3844503106"/>
                    </a:ext>
                  </a:extLst>
                </a:gridCol>
                <a:gridCol w="2628900">
                  <a:extLst>
                    <a:ext uri="{9D8B030D-6E8A-4147-A177-3AD203B41FA5}">
                      <a16:colId xmlns:a16="http://schemas.microsoft.com/office/drawing/2014/main" val="40142573"/>
                    </a:ext>
                  </a:extLst>
                </a:gridCol>
                <a:gridCol w="2628900">
                  <a:extLst>
                    <a:ext uri="{9D8B030D-6E8A-4147-A177-3AD203B41FA5}">
                      <a16:colId xmlns:a16="http://schemas.microsoft.com/office/drawing/2014/main" val="4002177106"/>
                    </a:ext>
                  </a:extLst>
                </a:gridCol>
                <a:gridCol w="2628900">
                  <a:extLst>
                    <a:ext uri="{9D8B030D-6E8A-4147-A177-3AD203B41FA5}">
                      <a16:colId xmlns:a16="http://schemas.microsoft.com/office/drawing/2014/main" val="4054630072"/>
                    </a:ext>
                  </a:extLst>
                </a:gridCol>
              </a:tblGrid>
              <a:tr h="370840">
                <a:tc>
                  <a:txBody>
                    <a:bodyPr/>
                    <a:lstStyle/>
                    <a:p>
                      <a:r>
                        <a:rPr lang="en-GB" sz="2400" dirty="0">
                          <a:solidFill>
                            <a:schemeClr val="tx1"/>
                          </a:solidFill>
                        </a:rPr>
                        <a:t>Start of sentence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dirty="0">
                          <a:solidFill>
                            <a:schemeClr val="tx1"/>
                          </a:solidFill>
                        </a:rPr>
                        <a:t>Modal verb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dirty="0">
                          <a:solidFill>
                            <a:schemeClr val="tx1"/>
                          </a:solidFill>
                        </a:rPr>
                        <a:t>Verb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dirty="0">
                          <a:solidFill>
                            <a:schemeClr val="tx1"/>
                          </a:solidFill>
                        </a:rPr>
                        <a:t>End of sentence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10047437"/>
                  </a:ext>
                </a:extLst>
              </a:tr>
              <a:tr h="370840">
                <a:tc>
                  <a:txBody>
                    <a:bodyPr/>
                    <a:lstStyle/>
                    <a:p>
                      <a:r>
                        <a:rPr lang="en-GB" sz="2400" dirty="0">
                          <a:solidFill>
                            <a:schemeClr val="tx1"/>
                          </a:solidFill>
                        </a:rPr>
                        <a:t>She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dirty="0">
                          <a:solidFill>
                            <a:schemeClr val="tx1"/>
                          </a:solidFill>
                        </a:rPr>
                        <a:t>should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dirty="0">
                          <a:solidFill>
                            <a:schemeClr val="tx1"/>
                          </a:solidFill>
                        </a:rPr>
                        <a:t>have died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dirty="0">
                          <a:solidFill>
                            <a:schemeClr val="tx1"/>
                          </a:solidFill>
                        </a:rPr>
                        <a:t>hereafter.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11504400"/>
                  </a:ext>
                </a:extLst>
              </a:tr>
              <a:tr h="370840">
                <a:tc>
                  <a:txBody>
                    <a:bodyPr/>
                    <a:lstStyle/>
                    <a:p>
                      <a:r>
                        <a:rPr lang="en-GB" sz="2400" dirty="0">
                          <a:solidFill>
                            <a:schemeClr val="tx1"/>
                          </a:solidFill>
                        </a:rPr>
                        <a:t>The Queen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dirty="0">
                          <a:solidFill>
                            <a:schemeClr val="tx1"/>
                          </a:solidFill>
                        </a:rPr>
                        <a:t>would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dirty="0">
                          <a:solidFill>
                            <a:schemeClr val="tx1"/>
                          </a:solidFill>
                        </a:rPr>
                        <a:t>have perished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dirty="0">
                          <a:solidFill>
                            <a:schemeClr val="tx1"/>
                          </a:solidFill>
                        </a:rPr>
                        <a:t>anyway.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50099108"/>
                  </a:ext>
                </a:extLst>
              </a:tr>
              <a:tr h="370840">
                <a:tc>
                  <a:txBody>
                    <a:bodyPr/>
                    <a:lstStyle/>
                    <a:p>
                      <a:r>
                        <a:rPr lang="en-GB" sz="2400" dirty="0">
                          <a:solidFill>
                            <a:schemeClr val="tx1"/>
                          </a:solidFill>
                        </a:rPr>
                        <a:t>My dearest partner in greatness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dirty="0">
                          <a:solidFill>
                            <a:schemeClr val="tx1"/>
                          </a:solidFill>
                        </a:rPr>
                        <a:t>might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dirty="0">
                          <a:solidFill>
                            <a:schemeClr val="tx1"/>
                          </a:solidFill>
                        </a:rPr>
                        <a:t>have passed away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dirty="0">
                          <a:solidFill>
                            <a:schemeClr val="tx1"/>
                          </a:solidFill>
                        </a:rPr>
                        <a:t>later 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93647856"/>
                  </a:ext>
                </a:extLst>
              </a:tr>
              <a:tr h="370840">
                <a:tc>
                  <a:txBody>
                    <a:bodyPr/>
                    <a:lstStyle/>
                    <a:p>
                      <a:r>
                        <a:rPr lang="en-GB" sz="2400" dirty="0">
                          <a:solidFill>
                            <a:schemeClr val="tx1"/>
                          </a:solidFill>
                        </a:rPr>
                        <a:t>My dearest love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dirty="0">
                          <a:solidFill>
                            <a:schemeClr val="tx1"/>
                          </a:solidFill>
                        </a:rPr>
                        <a:t>could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dirty="0">
                          <a:solidFill>
                            <a:schemeClr val="tx1"/>
                          </a:solidFill>
                        </a:rPr>
                        <a:t>have expired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dirty="0">
                          <a:solidFill>
                            <a:schemeClr val="tx1"/>
                          </a:solidFill>
                        </a:rPr>
                        <a:t>whenever.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89345006"/>
                  </a:ext>
                </a:extLst>
              </a:tr>
              <a:tr h="370840">
                <a:tc>
                  <a:txBody>
                    <a:bodyPr/>
                    <a:lstStyle/>
                    <a:p>
                      <a:r>
                        <a:rPr lang="en-GB" sz="2400" dirty="0">
                          <a:solidFill>
                            <a:schemeClr val="tx1"/>
                          </a:solidFill>
                        </a:rPr>
                        <a:t>Our hostess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dirty="0">
                          <a:solidFill>
                            <a:schemeClr val="tx1"/>
                          </a:solidFill>
                        </a:rPr>
                        <a:t>should never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dirty="0">
                          <a:solidFill>
                            <a:schemeClr val="tx1"/>
                          </a:solidFill>
                        </a:rPr>
                        <a:t>have faded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dirty="0">
                          <a:solidFill>
                            <a:schemeClr val="tx1"/>
                          </a:solidFill>
                        </a:rPr>
                        <a:t>at some point.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2632437"/>
                  </a:ext>
                </a:extLst>
              </a:tr>
              <a:tr h="370840">
                <a:tc>
                  <a:txBody>
                    <a:bodyPr/>
                    <a:lstStyle/>
                    <a:p>
                      <a:r>
                        <a:rPr lang="en-GB" sz="2400" dirty="0">
                          <a:solidFill>
                            <a:schemeClr val="tx1"/>
                          </a:solidFill>
                        </a:rPr>
                        <a:t>My dearest chuck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dirty="0">
                          <a:solidFill>
                            <a:schemeClr val="tx1"/>
                          </a:solidFill>
                        </a:rPr>
                        <a:t>deserved to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dirty="0">
                          <a:solidFill>
                            <a:schemeClr val="tx1"/>
                          </a:solidFill>
                        </a:rPr>
                        <a:t>succumbed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dirty="0">
                          <a:solidFill>
                            <a:schemeClr val="tx1"/>
                          </a:solidFill>
                        </a:rPr>
                        <a:t>at all.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01204725"/>
                  </a:ext>
                </a:extLst>
              </a:tr>
            </a:tbl>
          </a:graphicData>
        </a:graphic>
      </p:graphicFrame>
    </p:spTree>
    <p:extLst>
      <p:ext uri="{BB962C8B-B14F-4D97-AF65-F5344CB8AC3E}">
        <p14:creationId xmlns:p14="http://schemas.microsoft.com/office/powerpoint/2010/main" val="2481386787"/>
      </p:ext>
    </p:extLst>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5C8A4-FAA4-3058-E4C4-96479952C2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70DEE2-D3B2-FD67-31F6-E1B146EF20A5}"/>
              </a:ext>
            </a:extLst>
          </p:cNvPr>
          <p:cNvSpPr>
            <a:spLocks noGrp="1"/>
          </p:cNvSpPr>
          <p:nvPr>
            <p:ph type="title"/>
          </p:nvPr>
        </p:nvSpPr>
        <p:spPr>
          <a:xfrm>
            <a:off x="161924" y="184150"/>
            <a:ext cx="9324975" cy="720725"/>
          </a:xfrm>
        </p:spPr>
        <p:txBody>
          <a:bodyPr>
            <a:normAutofit/>
          </a:bodyPr>
          <a:lstStyle/>
          <a:p>
            <a:r>
              <a:rPr lang="en-GB" b="1" dirty="0"/>
              <a:t>Consolidation: Triplet discussion</a:t>
            </a:r>
          </a:p>
        </p:txBody>
      </p:sp>
      <p:graphicFrame>
        <p:nvGraphicFramePr>
          <p:cNvPr id="7" name="Table 6">
            <a:extLst>
              <a:ext uri="{FF2B5EF4-FFF2-40B4-BE49-F238E27FC236}">
                <a16:creationId xmlns:a16="http://schemas.microsoft.com/office/drawing/2014/main" id="{81E31484-FCB4-A64D-E697-F3C3896075C0}"/>
              </a:ext>
            </a:extLst>
          </p:cNvPr>
          <p:cNvGraphicFramePr>
            <a:graphicFrameLocks noGrp="1"/>
          </p:cNvGraphicFramePr>
          <p:nvPr>
            <p:extLst>
              <p:ext uri="{D42A27DB-BD31-4B8C-83A1-F6EECF244321}">
                <p14:modId xmlns:p14="http://schemas.microsoft.com/office/powerpoint/2010/main" val="1849092820"/>
              </p:ext>
            </p:extLst>
          </p:nvPr>
        </p:nvGraphicFramePr>
        <p:xfrm>
          <a:off x="260349" y="904876"/>
          <a:ext cx="11598276" cy="5768974"/>
        </p:xfrm>
        <a:graphic>
          <a:graphicData uri="http://schemas.openxmlformats.org/drawingml/2006/table">
            <a:tbl>
              <a:tblPr firstRow="1" bandRow="1">
                <a:tableStyleId>{5C22544A-7EE6-4342-B048-85BDC9FD1C3A}</a:tableStyleId>
              </a:tblPr>
              <a:tblGrid>
                <a:gridCol w="5799138">
                  <a:extLst>
                    <a:ext uri="{9D8B030D-6E8A-4147-A177-3AD203B41FA5}">
                      <a16:colId xmlns:a16="http://schemas.microsoft.com/office/drawing/2014/main" val="1736133276"/>
                    </a:ext>
                  </a:extLst>
                </a:gridCol>
                <a:gridCol w="5799138">
                  <a:extLst>
                    <a:ext uri="{9D8B030D-6E8A-4147-A177-3AD203B41FA5}">
                      <a16:colId xmlns:a16="http://schemas.microsoft.com/office/drawing/2014/main" val="242576912"/>
                    </a:ext>
                  </a:extLst>
                </a:gridCol>
              </a:tblGrid>
              <a:tr h="2884487">
                <a:tc>
                  <a:txBody>
                    <a:bodyPr/>
                    <a:lstStyle/>
                    <a:p>
                      <a:pPr marL="0" indent="0">
                        <a:buNone/>
                      </a:pPr>
                      <a:r>
                        <a:rPr lang="en-GB" sz="2000" dirty="0">
                          <a:solidFill>
                            <a:schemeClr val="tx1"/>
                          </a:solidFill>
                        </a:rPr>
                        <a:t>‘Shakespeare presents Macbeth moving between defiance and nihilism in this scene.’ Which attitude wins in the end? </a:t>
                      </a:r>
                      <a:endParaRPr lang="en-GB" sz="2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A: Argue that Macbeth is more defiant than nihilistic. </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It could be argued that Macbeth is defiant when…</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Evidence of this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This suggests that…</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reason to support my argument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 quotation to support this idea is…</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8333442"/>
                  </a:ext>
                </a:extLst>
              </a:tr>
              <a:tr h="28844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B: Argue that Macbeth is more nihilistic than defiant. </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In contrast, it could also be argued that Macbeth is nihilistic when…</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Evidence of this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This suggests that…</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reason to support my argument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 quotation to support this idea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b="1" dirty="0">
                          <a:solidFill>
                            <a:schemeClr val="tx1"/>
                          </a:solidFill>
                        </a:rPr>
                        <a:t>Student C: Summarise the discussion. </a:t>
                      </a:r>
                      <a:endParaRPr lang="en-GB" sz="2000" b="0" dirty="0">
                        <a:solidFill>
                          <a:schemeClr val="tx1"/>
                        </a:solidFill>
                      </a:endParaRPr>
                    </a:p>
                    <a:p>
                      <a:pPr marL="342900" indent="-342900">
                        <a:buFontTx/>
                        <a:buChar char="-"/>
                      </a:pPr>
                      <a:r>
                        <a:rPr lang="en-GB" sz="2000" b="0" dirty="0">
                          <a:solidFill>
                            <a:schemeClr val="tx1"/>
                          </a:solidFill>
                        </a:rPr>
                        <a:t>On the one hand, it could be argued that Macbeth is defiant when… </a:t>
                      </a:r>
                    </a:p>
                    <a:p>
                      <a:pPr marL="342900" indent="-342900">
                        <a:buFontTx/>
                        <a:buChar char="-"/>
                      </a:pPr>
                      <a:r>
                        <a:rPr lang="en-GB" sz="2000" b="0" dirty="0">
                          <a:solidFill>
                            <a:schemeClr val="tx1"/>
                          </a:solidFill>
                        </a:rPr>
                        <a:t>However, on the other hand, it could be argued that he is nihilistic because…</a:t>
                      </a:r>
                    </a:p>
                    <a:p>
                      <a:pPr marL="342900" indent="-342900">
                        <a:buFontTx/>
                        <a:buChar char="-"/>
                      </a:pPr>
                      <a:r>
                        <a:rPr lang="en-GB" sz="2000" b="0" dirty="0">
                          <a:solidFill>
                            <a:schemeClr val="tx1"/>
                          </a:solidFill>
                        </a:rPr>
                        <a:t>Ultimately, we believe that…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3497767"/>
                  </a:ext>
                </a:extLst>
              </a:tr>
            </a:tbl>
          </a:graphicData>
        </a:graphic>
      </p:graphicFrame>
    </p:spTree>
    <p:extLst>
      <p:ext uri="{BB962C8B-B14F-4D97-AF65-F5344CB8AC3E}">
        <p14:creationId xmlns:p14="http://schemas.microsoft.com/office/powerpoint/2010/main" val="577616193"/>
      </p:ext>
    </p:extLst>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B9C895-4EC1-ED9F-D855-ACF0741AE9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15E9A6-C346-CD9C-720D-7698646BFB3D}"/>
              </a:ext>
            </a:extLst>
          </p:cNvPr>
          <p:cNvSpPr>
            <a:spLocks noGrp="1"/>
          </p:cNvSpPr>
          <p:nvPr>
            <p:ph type="title"/>
          </p:nvPr>
        </p:nvSpPr>
        <p:spPr>
          <a:xfrm>
            <a:off x="161925" y="184150"/>
            <a:ext cx="5467350" cy="720725"/>
          </a:xfrm>
        </p:spPr>
        <p:txBody>
          <a:bodyPr/>
          <a:lstStyle/>
          <a:p>
            <a:r>
              <a:rPr lang="en-GB" b="1" dirty="0"/>
              <a:t>Triplet discussion</a:t>
            </a:r>
          </a:p>
        </p:txBody>
      </p:sp>
      <p:sp>
        <p:nvSpPr>
          <p:cNvPr id="4" name="TextBox 3">
            <a:extLst>
              <a:ext uri="{FF2B5EF4-FFF2-40B4-BE49-F238E27FC236}">
                <a16:creationId xmlns:a16="http://schemas.microsoft.com/office/drawing/2014/main" id="{5EACEF2A-2A84-9B29-B87A-546D4F792F51}"/>
              </a:ext>
            </a:extLst>
          </p:cNvPr>
          <p:cNvSpPr txBox="1"/>
          <p:nvPr/>
        </p:nvSpPr>
        <p:spPr>
          <a:xfrm>
            <a:off x="259555" y="904875"/>
            <a:ext cx="11770519" cy="5940088"/>
          </a:xfrm>
          <a:prstGeom prst="rect">
            <a:avLst/>
          </a:prstGeom>
          <a:noFill/>
        </p:spPr>
        <p:txBody>
          <a:bodyPr wrap="square">
            <a:spAutoFit/>
          </a:bodyPr>
          <a:lstStyle/>
          <a:p>
            <a:r>
              <a:rPr lang="en-GB" sz="1600" b="1" dirty="0"/>
              <a:t>Model answer: </a:t>
            </a:r>
          </a:p>
          <a:p>
            <a:endParaRPr lang="en-GB" b="1" dirty="0"/>
          </a:p>
          <a:p>
            <a:r>
              <a:rPr lang="en-GB" sz="1600" dirty="0"/>
              <a:t>Throughout this scene, Macbeth’s actions are more defined by defiance than despair. Lady Macbeth’s death prompts a moment of reflection, but it does not paralyse him; immediately after the soliloquy, he calls for his armour and prepares for battle. When the messenger arrives with news of Birnam Wood moving, Macbeth’s response is fury (‘liar and slave!’) and he threatens the messenger with death. This is not a man who has surrendered. He clings to the witches’ remaining prophecy: ‘Fear not, till Birnam Wood / Do come to Dunsinane.’ Even as the world collapses around him, Macbeth searches for something to hold onto, some reason to keep fighting. His final command in the scene—’Ring the alarum-bell! Blow, wind! come, wrack! / At least we’ll die with harness on our back’—is defiant to the last.</a:t>
            </a:r>
          </a:p>
          <a:p>
            <a:endParaRPr lang="en-GB" sz="1600" dirty="0"/>
          </a:p>
          <a:p>
            <a:r>
              <a:rPr lang="en-GB" sz="1600" dirty="0"/>
              <a:t>Macbeth’s nihilism in this scene is profound and inescapable. His response to Lady Macbeth’s death (‘She should have died hereafter’) is not coldness but exhaustion; grief itself has become meaningless. The ‘Tomorrow’ soliloquy articulates a universe stripped of purpose: life is a ‘walking shadow’, a ‘tale told by an idiot, full of sound and fury, signifying nothing.’ This is not momentary despair but a settled philosophy. The witches’ equivocations have hollowed him out, leaving a man who no longer believes in honour, love, or obedience. When the messenger brings news of Birnam Wood, Macbeth’s fury is fleeting; beneath it lies the creeping realisation that the prophecies may have been deceptive. His f </a:t>
            </a:r>
            <a:r>
              <a:rPr lang="en-GB" sz="1600" dirty="0" err="1"/>
              <a:t>inal</a:t>
            </a:r>
            <a:r>
              <a:rPr lang="en-GB" sz="1600" dirty="0"/>
              <a:t> lines in the scene (‘Blow, wind! come, wrack!’) sound defiant, but they are the words of a man who has already concluded that life signifies nothing. He fights because there is nothing left to do but fight. </a:t>
            </a:r>
          </a:p>
          <a:p>
            <a:endParaRPr lang="en-GB" sz="1600" dirty="0"/>
          </a:p>
          <a:p>
            <a:r>
              <a:rPr lang="en-GB" sz="1600" dirty="0"/>
              <a:t>The two attitudes are intertwined. Nihilism has emptied the world of meaning, but defiance fills the space where meaning once was. Macbeth no longer believes in anything, but he will still fight. That paradox is what makes this scene so compelling: he is a man who has concluded that life signifies nothing, but cannot stop himself from acting as if it does. In the end, nihilism wins the argument, but defiance dictates Macbeth’s final actions.</a:t>
            </a:r>
          </a:p>
        </p:txBody>
      </p:sp>
    </p:spTree>
    <p:extLst>
      <p:ext uri="{BB962C8B-B14F-4D97-AF65-F5344CB8AC3E}">
        <p14:creationId xmlns:p14="http://schemas.microsoft.com/office/powerpoint/2010/main" val="4205429160"/>
      </p:ext>
    </p:extLst>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087608-C1D9-B840-ED3D-00A65C47E592}"/>
              </a:ext>
            </a:extLst>
          </p:cNvPr>
          <p:cNvSpPr>
            <a:spLocks noGrp="1"/>
          </p:cNvSpPr>
          <p:nvPr>
            <p:ph type="title"/>
          </p:nvPr>
        </p:nvSpPr>
        <p:spPr/>
        <p:txBody>
          <a:bodyPr/>
          <a:lstStyle/>
          <a:p>
            <a:r>
              <a:rPr lang="en-GB" dirty="0"/>
              <a:t>Act 5 Scene 6</a:t>
            </a:r>
          </a:p>
        </p:txBody>
      </p:sp>
      <p:sp>
        <p:nvSpPr>
          <p:cNvPr id="3" name="Content Placeholder 2">
            <a:extLst>
              <a:ext uri="{FF2B5EF4-FFF2-40B4-BE49-F238E27FC236}">
                <a16:creationId xmlns:a16="http://schemas.microsoft.com/office/drawing/2014/main" id="{7627BE35-ED57-40E2-98FD-1EC7CD9288CD}"/>
              </a:ext>
            </a:extLst>
          </p:cNvPr>
          <p:cNvSpPr>
            <a:spLocks noGrp="1"/>
          </p:cNvSpPr>
          <p:nvPr>
            <p:ph idx="1"/>
          </p:nvPr>
        </p:nvSpPr>
        <p:spPr/>
        <p:txBody>
          <a:bodyPr/>
          <a:lstStyle/>
          <a:p>
            <a:r>
              <a:rPr lang="en-GB" dirty="0"/>
              <a:t>This is a short scene: refer to the information in the book and read the scene with the class.</a:t>
            </a:r>
          </a:p>
        </p:txBody>
      </p:sp>
    </p:spTree>
    <p:extLst>
      <p:ext uri="{BB962C8B-B14F-4D97-AF65-F5344CB8AC3E}">
        <p14:creationId xmlns:p14="http://schemas.microsoft.com/office/powerpoint/2010/main" val="2078468467"/>
      </p:ext>
    </p:extLst>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0F19F-CDF4-F4AC-0C53-CF5062020D0D}"/>
              </a:ext>
            </a:extLst>
          </p:cNvPr>
          <p:cNvSpPr>
            <a:spLocks noGrp="1"/>
          </p:cNvSpPr>
          <p:nvPr>
            <p:ph type="title"/>
          </p:nvPr>
        </p:nvSpPr>
        <p:spPr/>
        <p:txBody>
          <a:bodyPr/>
          <a:lstStyle/>
          <a:p>
            <a:r>
              <a:rPr lang="en-GB" dirty="0"/>
              <a:t>Act 5 Scene 7</a:t>
            </a:r>
          </a:p>
        </p:txBody>
      </p:sp>
      <p:sp>
        <p:nvSpPr>
          <p:cNvPr id="3" name="Content Placeholder 2">
            <a:extLst>
              <a:ext uri="{FF2B5EF4-FFF2-40B4-BE49-F238E27FC236}">
                <a16:creationId xmlns:a16="http://schemas.microsoft.com/office/drawing/2014/main" id="{5056F762-0F95-F173-195E-FAA472E3BE91}"/>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180708290"/>
      </p:ext>
    </p:extLst>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E24DE-0DDE-BEA9-905C-DA2E81AD9164}"/>
              </a:ext>
            </a:extLst>
          </p:cNvPr>
          <p:cNvSpPr>
            <a:spLocks noGrp="1"/>
          </p:cNvSpPr>
          <p:nvPr>
            <p:ph type="title"/>
          </p:nvPr>
        </p:nvSpPr>
        <p:spPr/>
        <p:txBody>
          <a:bodyPr/>
          <a:lstStyle/>
          <a:p>
            <a:r>
              <a:rPr lang="en-GB" b="1" dirty="0"/>
              <a:t>Knowledge Retrieval</a:t>
            </a:r>
          </a:p>
        </p:txBody>
      </p:sp>
      <p:sp>
        <p:nvSpPr>
          <p:cNvPr id="3" name="Content Placeholder 2">
            <a:extLst>
              <a:ext uri="{FF2B5EF4-FFF2-40B4-BE49-F238E27FC236}">
                <a16:creationId xmlns:a16="http://schemas.microsoft.com/office/drawing/2014/main" id="{F0F2D5B9-EF7A-5050-B7DA-B366F965E7B3}"/>
              </a:ext>
            </a:extLst>
          </p:cNvPr>
          <p:cNvSpPr>
            <a:spLocks noGrp="1"/>
          </p:cNvSpPr>
          <p:nvPr>
            <p:ph idx="1"/>
          </p:nvPr>
        </p:nvSpPr>
        <p:spPr>
          <a:xfrm>
            <a:off x="838200" y="1540042"/>
            <a:ext cx="10515600" cy="4828674"/>
          </a:xfrm>
        </p:spPr>
        <p:txBody>
          <a:bodyPr>
            <a:normAutofit lnSpcReduction="10000"/>
          </a:bodyPr>
          <a:lstStyle/>
          <a:p>
            <a:pPr marL="0" indent="0">
              <a:buNone/>
            </a:pPr>
            <a:r>
              <a:rPr lang="en-GB" dirty="0"/>
              <a:t>Young Siward uses the word tyrant in this scene, as an insult at Macbeth. </a:t>
            </a:r>
          </a:p>
          <a:p>
            <a:pPr marL="0" indent="0">
              <a:buNone/>
            </a:pPr>
            <a:endParaRPr lang="en-GB" dirty="0"/>
          </a:p>
          <a:p>
            <a:pPr marL="0" indent="0">
              <a:buNone/>
            </a:pPr>
            <a:r>
              <a:rPr lang="en-GB" b="1" dirty="0"/>
              <a:t>What does tyrant mean?</a:t>
            </a:r>
          </a:p>
          <a:p>
            <a:pPr marL="0" indent="0">
              <a:buNone/>
            </a:pPr>
            <a:endParaRPr lang="en-GB" dirty="0"/>
          </a:p>
          <a:p>
            <a:pPr marL="0" indent="0">
              <a:buNone/>
            </a:pPr>
            <a:r>
              <a:rPr lang="en-GB" b="1" dirty="0"/>
              <a:t>Now use the word in a range of sentences: </a:t>
            </a:r>
          </a:p>
          <a:p>
            <a:pPr marL="514350" indent="-514350">
              <a:buAutoNum type="arabicPeriod"/>
            </a:pPr>
            <a:r>
              <a:rPr lang="en-GB" dirty="0"/>
              <a:t>Shakespeare presents Macbeth as a tyrant when… </a:t>
            </a:r>
          </a:p>
          <a:p>
            <a:pPr marL="514350" indent="-514350">
              <a:buAutoNum type="arabicPeriod"/>
            </a:pPr>
            <a:r>
              <a:rPr lang="en-GB" dirty="0"/>
              <a:t>Shakespeare reveals Macduff’s criticism of Macbeth’s tyranny when… </a:t>
            </a:r>
          </a:p>
          <a:p>
            <a:pPr marL="514350" indent="-514350">
              <a:buAutoNum type="arabicPeriod"/>
            </a:pPr>
            <a:r>
              <a:rPr lang="en-GB" dirty="0"/>
              <a:t>Shakespeare warns his audience about the horrific impact of tyranny by… </a:t>
            </a:r>
          </a:p>
        </p:txBody>
      </p:sp>
    </p:spTree>
    <p:extLst>
      <p:ext uri="{BB962C8B-B14F-4D97-AF65-F5344CB8AC3E}">
        <p14:creationId xmlns:p14="http://schemas.microsoft.com/office/powerpoint/2010/main" val="1112818198"/>
      </p:ext>
    </p:extLst>
  </p:cSld>
  <p:clrMapOvr>
    <a:masterClrMapping/>
  </p:clrMapOvr>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C2722B-3D81-0139-638D-819A24C29C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8D9C5B-66EF-D138-258B-CFAE35D43B6C}"/>
              </a:ext>
            </a:extLst>
          </p:cNvPr>
          <p:cNvSpPr>
            <a:spLocks noGrp="1"/>
          </p:cNvSpPr>
          <p:nvPr>
            <p:ph type="title"/>
          </p:nvPr>
        </p:nvSpPr>
        <p:spPr>
          <a:xfrm>
            <a:off x="838200" y="365125"/>
            <a:ext cx="10515600" cy="911225"/>
          </a:xfrm>
        </p:spPr>
        <p:txBody>
          <a:bodyPr/>
          <a:lstStyle/>
          <a:p>
            <a:r>
              <a:rPr lang="en-GB" b="1" dirty="0"/>
              <a:t>New vocabulary: inevitable </a:t>
            </a:r>
          </a:p>
        </p:txBody>
      </p:sp>
      <p:graphicFrame>
        <p:nvGraphicFramePr>
          <p:cNvPr id="8" name="Table 7">
            <a:extLst>
              <a:ext uri="{FF2B5EF4-FFF2-40B4-BE49-F238E27FC236}">
                <a16:creationId xmlns:a16="http://schemas.microsoft.com/office/drawing/2014/main" id="{60091968-52A4-3367-5CFD-248597C27C6F}"/>
              </a:ext>
            </a:extLst>
          </p:cNvPr>
          <p:cNvGraphicFramePr>
            <a:graphicFrameLocks noGrp="1"/>
          </p:cNvGraphicFramePr>
          <p:nvPr>
            <p:extLst>
              <p:ext uri="{D42A27DB-BD31-4B8C-83A1-F6EECF244321}">
                <p14:modId xmlns:p14="http://schemas.microsoft.com/office/powerpoint/2010/main" val="4022959629"/>
              </p:ext>
            </p:extLst>
          </p:nvPr>
        </p:nvGraphicFramePr>
        <p:xfrm>
          <a:off x="818147" y="1276350"/>
          <a:ext cx="10535652" cy="5168583"/>
        </p:xfrm>
        <a:graphic>
          <a:graphicData uri="http://schemas.openxmlformats.org/drawingml/2006/table">
            <a:tbl>
              <a:tblPr firstRow="1" bandRow="1">
                <a:tableStyleId>{5C22544A-7EE6-4342-B048-85BDC9FD1C3A}</a:tableStyleId>
              </a:tblPr>
              <a:tblGrid>
                <a:gridCol w="5277852">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268955">
                <a:tc>
                  <a:txBody>
                    <a:bodyPr/>
                    <a:lstStyle/>
                    <a:p>
                      <a:r>
                        <a:rPr lang="en-GB" b="1" dirty="0">
                          <a:solidFill>
                            <a:schemeClr val="tx1"/>
                          </a:solidFill>
                        </a:rPr>
                        <a:t>Definition: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Morphology:</a:t>
                      </a:r>
                    </a:p>
                    <a:p>
                      <a:endParaRPr lang="en-GB" b="1" dirty="0">
                        <a:solidFill>
                          <a:schemeClr val="tx1"/>
                        </a:solidFill>
                      </a:endParaRPr>
                    </a:p>
                    <a:p>
                      <a:r>
                        <a:rPr lang="en-GB" b="0" dirty="0">
                          <a:solidFill>
                            <a:schemeClr val="tx1"/>
                          </a:solidFill>
                        </a:rPr>
                        <a:t>Prefix: in = </a:t>
                      </a:r>
                    </a:p>
                    <a:p>
                      <a:endParaRPr lang="en-GB" b="0" dirty="0">
                        <a:solidFill>
                          <a:schemeClr val="tx1"/>
                        </a:solidFill>
                      </a:endParaRPr>
                    </a:p>
                    <a:p>
                      <a:r>
                        <a:rPr lang="en-GB" b="0" dirty="0">
                          <a:solidFill>
                            <a:schemeClr val="tx1"/>
                          </a:solidFill>
                        </a:rPr>
                        <a:t>e.g.</a:t>
                      </a:r>
                    </a:p>
                    <a:p>
                      <a:endParaRPr lang="en-GB" b="0" dirty="0">
                        <a:solidFill>
                          <a:schemeClr val="tx1"/>
                        </a:solidFill>
                      </a:endParaRPr>
                    </a:p>
                    <a:p>
                      <a:r>
                        <a:rPr lang="en-GB" b="0" dirty="0">
                          <a:solidFill>
                            <a:schemeClr val="tx1"/>
                          </a:solidFill>
                        </a:rPr>
                        <a:t>Root word: </a:t>
                      </a:r>
                      <a:r>
                        <a:rPr lang="en-GB" b="0" dirty="0" err="1">
                          <a:solidFill>
                            <a:schemeClr val="tx1"/>
                          </a:solidFill>
                        </a:rPr>
                        <a:t>evitare</a:t>
                      </a:r>
                      <a:r>
                        <a:rPr lang="en-GB" b="0" dirty="0">
                          <a:solidFill>
                            <a:schemeClr val="tx1"/>
                          </a:solidFill>
                        </a:rPr>
                        <a:t> = </a:t>
                      </a:r>
                    </a:p>
                    <a:p>
                      <a:endParaRPr lang="en-GB" b="0" dirty="0">
                        <a:solidFill>
                          <a:schemeClr val="tx1"/>
                        </a:solidFill>
                      </a:endParaRPr>
                    </a:p>
                    <a:p>
                      <a:r>
                        <a:rPr lang="en-GB" b="0" dirty="0">
                          <a:solidFill>
                            <a:schemeClr val="tx1"/>
                          </a:solidFill>
                        </a:rPr>
                        <a:t>e.g.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tx1"/>
                          </a:solidFill>
                        </a:rPr>
                        <a:t>Related words:</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Use it in a sentence:</a:t>
                      </a:r>
                    </a:p>
                    <a:p>
                      <a:endParaRPr lang="en-GB" b="1" dirty="0">
                        <a:solidFill>
                          <a:schemeClr val="tx1"/>
                        </a:solidFill>
                      </a:endParaRPr>
                    </a:p>
                    <a:p>
                      <a:r>
                        <a:rPr lang="en-GB" b="0" dirty="0">
                          <a:solidFill>
                            <a:schemeClr val="tx1"/>
                          </a:solidFill>
                        </a:rPr>
                        <a:t>Macbeth’s fate is inevitable because…</a:t>
                      </a:r>
                    </a:p>
                    <a:p>
                      <a:endParaRPr lang="en-GB" b="0" dirty="0">
                        <a:solidFill>
                          <a:schemeClr val="tx1"/>
                        </a:solidFill>
                      </a:endParaRPr>
                    </a:p>
                    <a:p>
                      <a:r>
                        <a:rPr lang="en-GB" b="0" dirty="0">
                          <a:solidFill>
                            <a:schemeClr val="tx1"/>
                          </a:solidFill>
                        </a:rPr>
                        <a:t>Macbeth’s fate is inevitable, but…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3311038836"/>
      </p:ext>
    </p:extLst>
  </p:cSld>
  <p:clrMapOvr>
    <a:masterClrMapping/>
  </p:clrMapOvr>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E91A6D-C479-A0AA-24C1-A9173EABA5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B573C6-6B5C-D1C8-4B3E-A2B93C7EF170}"/>
              </a:ext>
            </a:extLst>
          </p:cNvPr>
          <p:cNvSpPr>
            <a:spLocks noGrp="1"/>
          </p:cNvSpPr>
          <p:nvPr>
            <p:ph type="title"/>
          </p:nvPr>
        </p:nvSpPr>
        <p:spPr>
          <a:xfrm>
            <a:off x="838200" y="365125"/>
            <a:ext cx="10515600" cy="911225"/>
          </a:xfrm>
        </p:spPr>
        <p:txBody>
          <a:bodyPr/>
          <a:lstStyle/>
          <a:p>
            <a:r>
              <a:rPr lang="en-GB" b="1" dirty="0"/>
              <a:t>New vocabulary: inevitable</a:t>
            </a:r>
          </a:p>
        </p:txBody>
      </p:sp>
      <p:graphicFrame>
        <p:nvGraphicFramePr>
          <p:cNvPr id="8" name="Table 7">
            <a:extLst>
              <a:ext uri="{FF2B5EF4-FFF2-40B4-BE49-F238E27FC236}">
                <a16:creationId xmlns:a16="http://schemas.microsoft.com/office/drawing/2014/main" id="{EE5EA7B2-7198-D03D-DAFB-B5138518474C}"/>
              </a:ext>
            </a:extLst>
          </p:cNvPr>
          <p:cNvGraphicFramePr>
            <a:graphicFrameLocks noGrp="1"/>
          </p:cNvGraphicFramePr>
          <p:nvPr>
            <p:extLst>
              <p:ext uri="{D42A27DB-BD31-4B8C-83A1-F6EECF244321}">
                <p14:modId xmlns:p14="http://schemas.microsoft.com/office/powerpoint/2010/main" val="64343825"/>
              </p:ext>
            </p:extLst>
          </p:nvPr>
        </p:nvGraphicFramePr>
        <p:xfrm>
          <a:off x="818147" y="1276350"/>
          <a:ext cx="10535652" cy="5168583"/>
        </p:xfrm>
        <a:graphic>
          <a:graphicData uri="http://schemas.openxmlformats.org/drawingml/2006/table">
            <a:tbl>
              <a:tblPr firstRow="1" bandRow="1">
                <a:tableStyleId>{5C22544A-7EE6-4342-B048-85BDC9FD1C3A}</a:tableStyleId>
              </a:tblPr>
              <a:tblGrid>
                <a:gridCol w="5277852">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268955">
                <a:tc>
                  <a:txBody>
                    <a:bodyPr/>
                    <a:lstStyle/>
                    <a:p>
                      <a:r>
                        <a:rPr lang="en-GB" b="1" dirty="0">
                          <a:solidFill>
                            <a:schemeClr val="accent6"/>
                          </a:solidFill>
                        </a:rPr>
                        <a:t>Definition: </a:t>
                      </a:r>
                    </a:p>
                    <a:p>
                      <a:endParaRPr lang="en-GB" b="1" dirty="0">
                        <a:solidFill>
                          <a:schemeClr val="accent6"/>
                        </a:solidFill>
                      </a:endParaRPr>
                    </a:p>
                    <a:p>
                      <a:r>
                        <a:rPr lang="en-GB" b="0" dirty="0">
                          <a:solidFill>
                            <a:schemeClr val="accent6"/>
                          </a:solidFill>
                        </a:rPr>
                        <a:t>An event is certain to happen; it cannot be avoided.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Morphology:</a:t>
                      </a:r>
                    </a:p>
                    <a:p>
                      <a:endParaRPr lang="en-GB" b="1" dirty="0">
                        <a:solidFill>
                          <a:schemeClr val="accent6"/>
                        </a:solidFill>
                      </a:endParaRPr>
                    </a:p>
                    <a:p>
                      <a:r>
                        <a:rPr lang="en-GB" b="0" dirty="0">
                          <a:solidFill>
                            <a:schemeClr val="accent6"/>
                          </a:solidFill>
                        </a:rPr>
                        <a:t>Prefix: in = not</a:t>
                      </a:r>
                    </a:p>
                    <a:p>
                      <a:endParaRPr lang="en-GB" b="0" dirty="0">
                        <a:solidFill>
                          <a:schemeClr val="accent6"/>
                        </a:solidFill>
                      </a:endParaRPr>
                    </a:p>
                    <a:p>
                      <a:r>
                        <a:rPr lang="en-GB" b="0" dirty="0">
                          <a:solidFill>
                            <a:schemeClr val="accent6"/>
                          </a:solidFill>
                        </a:rPr>
                        <a:t>e.g. inaccurate, incomplete, indecisive</a:t>
                      </a:r>
                    </a:p>
                    <a:p>
                      <a:endParaRPr lang="en-GB" b="0" dirty="0">
                        <a:solidFill>
                          <a:schemeClr val="accent6"/>
                        </a:solidFill>
                      </a:endParaRPr>
                    </a:p>
                    <a:p>
                      <a:r>
                        <a:rPr lang="en-GB" b="0" dirty="0">
                          <a:solidFill>
                            <a:schemeClr val="accent6"/>
                          </a:solidFill>
                        </a:rPr>
                        <a:t>Root word: </a:t>
                      </a:r>
                      <a:r>
                        <a:rPr lang="en-GB" b="0" dirty="0" err="1">
                          <a:solidFill>
                            <a:schemeClr val="accent6"/>
                          </a:solidFill>
                        </a:rPr>
                        <a:t>evitare</a:t>
                      </a:r>
                      <a:r>
                        <a:rPr lang="en-GB" b="0" dirty="0">
                          <a:solidFill>
                            <a:schemeClr val="accent6"/>
                          </a:solidFill>
                        </a:rPr>
                        <a:t> = to avoid</a:t>
                      </a:r>
                    </a:p>
                    <a:p>
                      <a:endParaRPr lang="en-GB" b="0" dirty="0">
                        <a:solidFill>
                          <a:schemeClr val="accent6"/>
                        </a:solidFill>
                      </a:endParaRPr>
                    </a:p>
                    <a:p>
                      <a:r>
                        <a:rPr lang="en-GB" b="0" dirty="0">
                          <a:solidFill>
                            <a:schemeClr val="accent6"/>
                          </a:solidFill>
                        </a:rPr>
                        <a:t>e.g. evade, evasive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accent6"/>
                          </a:solidFill>
                        </a:rPr>
                        <a:t>Related words:</a:t>
                      </a:r>
                    </a:p>
                    <a:p>
                      <a:endParaRPr lang="en-GB" b="1" dirty="0">
                        <a:solidFill>
                          <a:schemeClr val="accent6"/>
                        </a:solidFill>
                      </a:endParaRPr>
                    </a:p>
                    <a:p>
                      <a:r>
                        <a:rPr lang="en-GB" b="0" dirty="0">
                          <a:solidFill>
                            <a:schemeClr val="accent6"/>
                          </a:solidFill>
                        </a:rPr>
                        <a:t>Definite</a:t>
                      </a:r>
                    </a:p>
                    <a:p>
                      <a:r>
                        <a:rPr lang="en-GB" b="0" dirty="0">
                          <a:solidFill>
                            <a:schemeClr val="accent6"/>
                          </a:solidFill>
                        </a:rPr>
                        <a:t>Fatal</a:t>
                      </a:r>
                    </a:p>
                    <a:p>
                      <a:r>
                        <a:rPr lang="en-GB" b="0" dirty="0">
                          <a:solidFill>
                            <a:schemeClr val="accent6"/>
                          </a:solidFill>
                        </a:rPr>
                        <a:t>Destiny</a:t>
                      </a:r>
                    </a:p>
                    <a:p>
                      <a:r>
                        <a:rPr lang="en-GB" b="0" dirty="0">
                          <a:solidFill>
                            <a:schemeClr val="accent6"/>
                          </a:solidFill>
                        </a:rPr>
                        <a:t>Inescapable</a:t>
                      </a:r>
                    </a:p>
                    <a:p>
                      <a:r>
                        <a:rPr lang="en-GB" b="0" dirty="0">
                          <a:solidFill>
                            <a:schemeClr val="accent6"/>
                          </a:solidFill>
                        </a:rPr>
                        <a:t>Unavoidable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Use it in a sentence:</a:t>
                      </a:r>
                    </a:p>
                    <a:p>
                      <a:endParaRPr lang="en-GB" b="1" dirty="0">
                        <a:solidFill>
                          <a:schemeClr val="accent6"/>
                        </a:solidFill>
                      </a:endParaRPr>
                    </a:p>
                    <a:p>
                      <a:r>
                        <a:rPr lang="en-GB" b="0" dirty="0">
                          <a:solidFill>
                            <a:schemeClr val="accent6"/>
                          </a:solidFill>
                        </a:rPr>
                        <a:t>Macbeth’s fate is inevitable because he has chosen to place his faith in the Witches, and propel himself towards destruction. </a:t>
                      </a:r>
                    </a:p>
                    <a:p>
                      <a:endParaRPr lang="en-GB" b="0" dirty="0">
                        <a:solidFill>
                          <a:schemeClr val="accent6"/>
                        </a:solidFill>
                      </a:endParaRPr>
                    </a:p>
                    <a:p>
                      <a:r>
                        <a:rPr lang="en-GB" b="0" dirty="0">
                          <a:solidFill>
                            <a:schemeClr val="accent6"/>
                          </a:solidFill>
                        </a:rPr>
                        <a:t>Macbeth’s fate is inevitable, but he is still going to fight Macduff.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2052104770"/>
      </p:ext>
    </p:extLst>
  </p:cSld>
  <p:clrMapOvr>
    <a:masterClrMapping/>
  </p:clrMapOvr>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567463-3216-C264-8B7F-C9F1989021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CB79F2-E39D-A998-E2A6-3ABA9E1FE693}"/>
              </a:ext>
            </a:extLst>
          </p:cNvPr>
          <p:cNvSpPr>
            <a:spLocks noGrp="1"/>
          </p:cNvSpPr>
          <p:nvPr>
            <p:ph type="title"/>
          </p:nvPr>
        </p:nvSpPr>
        <p:spPr>
          <a:xfrm>
            <a:off x="161924" y="184150"/>
            <a:ext cx="9324975" cy="720725"/>
          </a:xfrm>
        </p:spPr>
        <p:txBody>
          <a:bodyPr>
            <a:normAutofit/>
          </a:bodyPr>
          <a:lstStyle/>
          <a:p>
            <a:r>
              <a:rPr lang="en-GB" b="1" dirty="0"/>
              <a:t>S-T-R-E-T-C-H: Triplet discussion</a:t>
            </a:r>
          </a:p>
        </p:txBody>
      </p:sp>
      <p:graphicFrame>
        <p:nvGraphicFramePr>
          <p:cNvPr id="7" name="Table 6">
            <a:extLst>
              <a:ext uri="{FF2B5EF4-FFF2-40B4-BE49-F238E27FC236}">
                <a16:creationId xmlns:a16="http://schemas.microsoft.com/office/drawing/2014/main" id="{5A134A1E-49BD-F535-ADE5-A5B04028FB62}"/>
              </a:ext>
            </a:extLst>
          </p:cNvPr>
          <p:cNvGraphicFramePr>
            <a:graphicFrameLocks noGrp="1"/>
          </p:cNvGraphicFramePr>
          <p:nvPr>
            <p:extLst>
              <p:ext uri="{D42A27DB-BD31-4B8C-83A1-F6EECF244321}">
                <p14:modId xmlns:p14="http://schemas.microsoft.com/office/powerpoint/2010/main" val="2848778323"/>
              </p:ext>
            </p:extLst>
          </p:nvPr>
        </p:nvGraphicFramePr>
        <p:xfrm>
          <a:off x="260349" y="904876"/>
          <a:ext cx="11598276" cy="5768974"/>
        </p:xfrm>
        <a:graphic>
          <a:graphicData uri="http://schemas.openxmlformats.org/drawingml/2006/table">
            <a:tbl>
              <a:tblPr firstRow="1" bandRow="1">
                <a:tableStyleId>{5C22544A-7EE6-4342-B048-85BDC9FD1C3A}</a:tableStyleId>
              </a:tblPr>
              <a:tblGrid>
                <a:gridCol w="5799138">
                  <a:extLst>
                    <a:ext uri="{9D8B030D-6E8A-4147-A177-3AD203B41FA5}">
                      <a16:colId xmlns:a16="http://schemas.microsoft.com/office/drawing/2014/main" val="1736133276"/>
                    </a:ext>
                  </a:extLst>
                </a:gridCol>
                <a:gridCol w="5799138">
                  <a:extLst>
                    <a:ext uri="{9D8B030D-6E8A-4147-A177-3AD203B41FA5}">
                      <a16:colId xmlns:a16="http://schemas.microsoft.com/office/drawing/2014/main" val="242576912"/>
                    </a:ext>
                  </a:extLst>
                </a:gridCol>
              </a:tblGrid>
              <a:tr h="2884487">
                <a:tc>
                  <a:txBody>
                    <a:bodyPr/>
                    <a:lstStyle/>
                    <a:p>
                      <a:pPr marL="0" indent="0">
                        <a:buNone/>
                      </a:pPr>
                      <a:r>
                        <a:rPr lang="en-GB" sz="2000" dirty="0">
                          <a:solidFill>
                            <a:schemeClr val="tx1"/>
                          </a:solidFill>
                        </a:rPr>
                        <a:t>Why does Shakespeare present Macbeth as feeling overconfident? </a:t>
                      </a:r>
                      <a:endParaRPr lang="en-GB" sz="2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A: Respond to the question</a:t>
                      </a:r>
                      <a:r>
                        <a:rPr lang="en-GB" sz="2000" b="0" dirty="0">
                          <a:solidFill>
                            <a:schemeClr val="tx1"/>
                          </a:solidFill>
                        </a:rPr>
                        <a:t>.</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Shakespeare presents Macbeth as feeling overconfident because…</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idea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Additionally…</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8333442"/>
                  </a:ext>
                </a:extLst>
              </a:tr>
              <a:tr h="28844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B: Provide evidence or examples to support Student A’s ideas. </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Evidence of this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 example of Macbeth’s overconfidence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This is shown when…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b="1" dirty="0">
                          <a:solidFill>
                            <a:schemeClr val="tx1"/>
                          </a:solidFill>
                        </a:rPr>
                        <a:t>Student C: Summarise the discussion. </a:t>
                      </a:r>
                      <a:endParaRPr lang="en-GB" sz="2000" b="0" dirty="0">
                        <a:solidFill>
                          <a:schemeClr val="tx1"/>
                        </a:solidFill>
                      </a:endParaRPr>
                    </a:p>
                    <a:p>
                      <a:pPr marL="342900" indent="-342900">
                        <a:buFontTx/>
                        <a:buChar char="-"/>
                      </a:pPr>
                      <a:r>
                        <a:rPr lang="en-GB" sz="2000" b="0" dirty="0">
                          <a:solidFill>
                            <a:schemeClr val="tx1"/>
                          </a:solidFill>
                        </a:rPr>
                        <a:t>Overall, Shakespeare presents Macbeth as overconfident when… </a:t>
                      </a:r>
                    </a:p>
                    <a:p>
                      <a:pPr marL="342900" indent="-342900">
                        <a:buFontTx/>
                        <a:buChar char="-"/>
                      </a:pPr>
                      <a:r>
                        <a:rPr lang="en-GB" sz="2000" b="0" dirty="0">
                          <a:solidFill>
                            <a:schemeClr val="tx1"/>
                          </a:solidFill>
                        </a:rPr>
                        <a:t>He does this because…</a:t>
                      </a:r>
                    </a:p>
                    <a:p>
                      <a:pPr marL="342900" indent="-342900">
                        <a:buFontTx/>
                        <a:buChar char="-"/>
                      </a:pPr>
                      <a:r>
                        <a:rPr lang="en-GB" sz="2000" b="0" dirty="0">
                          <a:solidFill>
                            <a:schemeClr val="tx1"/>
                          </a:solidFill>
                        </a:rPr>
                        <a:t>Evidence of this 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3497767"/>
                  </a:ext>
                </a:extLst>
              </a:tr>
            </a:tbl>
          </a:graphicData>
        </a:graphic>
      </p:graphicFrame>
    </p:spTree>
    <p:extLst>
      <p:ext uri="{BB962C8B-B14F-4D97-AF65-F5344CB8AC3E}">
        <p14:creationId xmlns:p14="http://schemas.microsoft.com/office/powerpoint/2010/main" val="30717570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D0B56-EFC7-3FCB-FC4E-BB3AB78E352C}"/>
              </a:ext>
            </a:extLst>
          </p:cNvPr>
          <p:cNvSpPr>
            <a:spLocks noGrp="1"/>
          </p:cNvSpPr>
          <p:nvPr>
            <p:ph type="title"/>
          </p:nvPr>
        </p:nvSpPr>
        <p:spPr/>
        <p:txBody>
          <a:bodyPr/>
          <a:lstStyle/>
          <a:p>
            <a:r>
              <a:rPr lang="en-GB" b="1" dirty="0"/>
              <a:t>Knowledge Retrieval</a:t>
            </a:r>
          </a:p>
        </p:txBody>
      </p:sp>
      <p:graphicFrame>
        <p:nvGraphicFramePr>
          <p:cNvPr id="4" name="Table 3">
            <a:extLst>
              <a:ext uri="{FF2B5EF4-FFF2-40B4-BE49-F238E27FC236}">
                <a16:creationId xmlns:a16="http://schemas.microsoft.com/office/drawing/2014/main" id="{72B662E2-64F1-5F97-B35B-B1F75F9A2162}"/>
              </a:ext>
            </a:extLst>
          </p:cNvPr>
          <p:cNvGraphicFramePr>
            <a:graphicFrameLocks noGrp="1"/>
          </p:cNvGraphicFramePr>
          <p:nvPr>
            <p:extLst>
              <p:ext uri="{D42A27DB-BD31-4B8C-83A1-F6EECF244321}">
                <p14:modId xmlns:p14="http://schemas.microsoft.com/office/powerpoint/2010/main" val="3100842628"/>
              </p:ext>
            </p:extLst>
          </p:nvPr>
        </p:nvGraphicFramePr>
        <p:xfrm>
          <a:off x="838200" y="1529291"/>
          <a:ext cx="10515600" cy="4759960"/>
        </p:xfrm>
        <a:graphic>
          <a:graphicData uri="http://schemas.openxmlformats.org/drawingml/2006/table">
            <a:tbl>
              <a:tblPr firstRow="1" bandRow="1">
                <a:tableStyleId>{5C22544A-7EE6-4342-B048-85BDC9FD1C3A}</a:tableStyleId>
              </a:tblPr>
              <a:tblGrid>
                <a:gridCol w="2581276">
                  <a:extLst>
                    <a:ext uri="{9D8B030D-6E8A-4147-A177-3AD203B41FA5}">
                      <a16:colId xmlns:a16="http://schemas.microsoft.com/office/drawing/2014/main" val="1598522126"/>
                    </a:ext>
                  </a:extLst>
                </a:gridCol>
                <a:gridCol w="7934324">
                  <a:extLst>
                    <a:ext uri="{9D8B030D-6E8A-4147-A177-3AD203B41FA5}">
                      <a16:colId xmlns:a16="http://schemas.microsoft.com/office/drawing/2014/main" val="3479356085"/>
                    </a:ext>
                  </a:extLst>
                </a:gridCol>
              </a:tblGrid>
              <a:tr h="370840">
                <a:tc>
                  <a:txBody>
                    <a:bodyPr/>
                    <a:lstStyle/>
                    <a:p>
                      <a:r>
                        <a:rPr lang="en-GB" dirty="0">
                          <a:solidFill>
                            <a:schemeClr val="tx1"/>
                          </a:solidFill>
                        </a:rPr>
                        <a:t>Character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What have they told us about Macbeth?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40735351"/>
                  </a:ext>
                </a:extLst>
              </a:tr>
              <a:tr h="370840">
                <a:tc>
                  <a:txBody>
                    <a:bodyPr/>
                    <a:lstStyle/>
                    <a:p>
                      <a:r>
                        <a:rPr lang="en-GB" dirty="0">
                          <a:solidFill>
                            <a:schemeClr val="tx1"/>
                          </a:solidFill>
                        </a:rPr>
                        <a:t>The Witches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61106993"/>
                  </a:ext>
                </a:extLst>
              </a:tr>
              <a:tr h="370840">
                <a:tc>
                  <a:txBody>
                    <a:bodyPr/>
                    <a:lstStyle/>
                    <a:p>
                      <a:r>
                        <a:rPr lang="en-GB" dirty="0">
                          <a:solidFill>
                            <a:schemeClr val="tx1"/>
                          </a:solidFill>
                        </a:rPr>
                        <a:t>The injured sergeant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4434175"/>
                  </a:ext>
                </a:extLst>
              </a:tr>
              <a:tr h="370840">
                <a:tc>
                  <a:txBody>
                    <a:bodyPr/>
                    <a:lstStyle/>
                    <a:p>
                      <a:r>
                        <a:rPr lang="en-GB" dirty="0">
                          <a:solidFill>
                            <a:schemeClr val="tx1"/>
                          </a:solidFill>
                        </a:rPr>
                        <a:t>Duncan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02875992"/>
                  </a:ext>
                </a:extLst>
              </a:tr>
            </a:tbl>
          </a:graphicData>
        </a:graphic>
      </p:graphicFrame>
    </p:spTree>
    <p:extLst>
      <p:ext uri="{BB962C8B-B14F-4D97-AF65-F5344CB8AC3E}">
        <p14:creationId xmlns:p14="http://schemas.microsoft.com/office/powerpoint/2010/main" val="1802821676"/>
      </p:ext>
    </p:extLst>
  </p:cSld>
  <p:clrMapOvr>
    <a:masterClrMapping/>
  </p:clrMapOvr>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3E47A5-09ED-60C6-2282-97D7A7F905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C54D7C-01B8-8FD7-E87A-35BEE647E689}"/>
              </a:ext>
            </a:extLst>
          </p:cNvPr>
          <p:cNvSpPr>
            <a:spLocks noGrp="1"/>
          </p:cNvSpPr>
          <p:nvPr>
            <p:ph type="title"/>
          </p:nvPr>
        </p:nvSpPr>
        <p:spPr>
          <a:xfrm>
            <a:off x="161925" y="184150"/>
            <a:ext cx="5467350" cy="720725"/>
          </a:xfrm>
        </p:spPr>
        <p:txBody>
          <a:bodyPr/>
          <a:lstStyle/>
          <a:p>
            <a:r>
              <a:rPr lang="en-GB" b="1" dirty="0"/>
              <a:t>Triplet discussion</a:t>
            </a:r>
          </a:p>
        </p:txBody>
      </p:sp>
      <p:sp>
        <p:nvSpPr>
          <p:cNvPr id="4" name="TextBox 3">
            <a:extLst>
              <a:ext uri="{FF2B5EF4-FFF2-40B4-BE49-F238E27FC236}">
                <a16:creationId xmlns:a16="http://schemas.microsoft.com/office/drawing/2014/main" id="{B5B4178F-4130-1539-31BF-FF01EB519513}"/>
              </a:ext>
            </a:extLst>
          </p:cNvPr>
          <p:cNvSpPr txBox="1"/>
          <p:nvPr/>
        </p:nvSpPr>
        <p:spPr>
          <a:xfrm>
            <a:off x="259556" y="904875"/>
            <a:ext cx="6093118" cy="4154984"/>
          </a:xfrm>
          <a:prstGeom prst="rect">
            <a:avLst/>
          </a:prstGeom>
          <a:noFill/>
        </p:spPr>
        <p:txBody>
          <a:bodyPr wrap="square">
            <a:spAutoFit/>
          </a:bodyPr>
          <a:lstStyle/>
          <a:p>
            <a:r>
              <a:rPr lang="en-GB" sz="2000" b="1" dirty="0"/>
              <a:t>Model answer: </a:t>
            </a:r>
          </a:p>
          <a:p>
            <a:endParaRPr lang="en-GB" sz="2400" b="1" dirty="0"/>
          </a:p>
          <a:p>
            <a:r>
              <a:rPr lang="en-GB" sz="2000" dirty="0"/>
              <a:t>Shakespeare reveals that Macbeth’s overconfidence stems firstly from his hamartia (fatal flaw): hubris. His prowess in battle at the start of the play, his successful accession to the throne and subsequent elimination of threats against his kingship means he now feels secure. Macbeth’s visit to the Witches have further strengthened his resolve: he believes he cannot be killed until seemingly impossible events happen. Yet Act Five Scene Two has hinted that the first of these (Birnam Wood walking to Dunsinane Hill) may be less impossible than it first appears.</a:t>
            </a:r>
          </a:p>
        </p:txBody>
      </p:sp>
      <p:sp>
        <p:nvSpPr>
          <p:cNvPr id="5" name="Rectangle 4">
            <a:extLst>
              <a:ext uri="{FF2B5EF4-FFF2-40B4-BE49-F238E27FC236}">
                <a16:creationId xmlns:a16="http://schemas.microsoft.com/office/drawing/2014/main" id="{06C61079-B0D1-DB54-6378-BC1E9656D593}"/>
              </a:ext>
            </a:extLst>
          </p:cNvPr>
          <p:cNvSpPr/>
          <p:nvPr/>
        </p:nvSpPr>
        <p:spPr>
          <a:xfrm>
            <a:off x="6515100" y="304800"/>
            <a:ext cx="5467350" cy="63690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dirty="0"/>
              <a:t>Summarise the model answer in three bullet points:</a:t>
            </a:r>
          </a:p>
          <a:p>
            <a:endParaRPr lang="en-GB" dirty="0"/>
          </a:p>
          <a:p>
            <a:endParaRPr lang="en-GB" dirty="0"/>
          </a:p>
          <a:p>
            <a:r>
              <a:rPr lang="en-GB" dirty="0"/>
              <a:t>1.</a:t>
            </a:r>
          </a:p>
          <a:p>
            <a:endParaRPr lang="en-GB" dirty="0"/>
          </a:p>
          <a:p>
            <a:endParaRPr lang="en-GB" dirty="0"/>
          </a:p>
          <a:p>
            <a:r>
              <a:rPr lang="en-GB" dirty="0"/>
              <a:t>2.</a:t>
            </a:r>
          </a:p>
          <a:p>
            <a:endParaRPr lang="en-GB" dirty="0"/>
          </a:p>
          <a:p>
            <a:endParaRPr lang="en-GB" dirty="0"/>
          </a:p>
          <a:p>
            <a:r>
              <a:rPr lang="en-GB" dirty="0"/>
              <a:t>3.</a:t>
            </a:r>
          </a:p>
          <a:p>
            <a:endParaRPr lang="en-GB" dirty="0"/>
          </a:p>
          <a:p>
            <a:endParaRPr lang="en-GB" dirty="0"/>
          </a:p>
          <a:p>
            <a:r>
              <a:rPr lang="en-GB" dirty="0"/>
              <a:t>New vocabulary:</a:t>
            </a:r>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218709591"/>
      </p:ext>
    </p:extLst>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F25B8-3806-6D1E-D82B-3E2D9C401FC8}"/>
              </a:ext>
            </a:extLst>
          </p:cNvPr>
          <p:cNvSpPr>
            <a:spLocks noGrp="1"/>
          </p:cNvSpPr>
          <p:nvPr>
            <p:ph type="title"/>
          </p:nvPr>
        </p:nvSpPr>
        <p:spPr/>
        <p:txBody>
          <a:bodyPr/>
          <a:lstStyle/>
          <a:p>
            <a:r>
              <a:rPr lang="en-GB" b="1" dirty="0"/>
              <a:t>Reading the Scene</a:t>
            </a:r>
          </a:p>
        </p:txBody>
      </p:sp>
      <p:sp>
        <p:nvSpPr>
          <p:cNvPr id="3" name="Content Placeholder 2">
            <a:extLst>
              <a:ext uri="{FF2B5EF4-FFF2-40B4-BE49-F238E27FC236}">
                <a16:creationId xmlns:a16="http://schemas.microsoft.com/office/drawing/2014/main" id="{D02EC565-A94C-3C26-03CF-AECD87705F89}"/>
              </a:ext>
            </a:extLst>
          </p:cNvPr>
          <p:cNvSpPr>
            <a:spLocks noGrp="1"/>
          </p:cNvSpPr>
          <p:nvPr>
            <p:ph idx="1"/>
          </p:nvPr>
        </p:nvSpPr>
        <p:spPr/>
        <p:txBody>
          <a:bodyPr/>
          <a:lstStyle/>
          <a:p>
            <a:pPr marL="0" indent="0">
              <a:buNone/>
            </a:pPr>
            <a:r>
              <a:rPr lang="en-GB" dirty="0"/>
              <a:t>This scene includes three separate vignettes, reflecting the chaos and noise of battle.</a:t>
            </a:r>
          </a:p>
          <a:p>
            <a:pPr>
              <a:buFontTx/>
              <a:buChar char="-"/>
            </a:pPr>
            <a:r>
              <a:rPr lang="en-GB" dirty="0"/>
              <a:t>First, Macbeth kills Young Siward. </a:t>
            </a:r>
          </a:p>
          <a:p>
            <a:pPr>
              <a:buFontTx/>
              <a:buChar char="-"/>
            </a:pPr>
            <a:r>
              <a:rPr lang="en-GB" dirty="0"/>
              <a:t>Then Macduff searches for Macbeth. </a:t>
            </a:r>
          </a:p>
          <a:p>
            <a:pPr>
              <a:buFontTx/>
              <a:buChar char="-"/>
            </a:pPr>
            <a:r>
              <a:rPr lang="en-GB" dirty="0"/>
              <a:t>Finally, Malcolm and Siward prepare to enter the castle. </a:t>
            </a:r>
          </a:p>
          <a:p>
            <a:pPr marL="0" indent="0">
              <a:buNone/>
            </a:pPr>
            <a:r>
              <a:rPr lang="en-GB" dirty="0"/>
              <a:t>Demonstrate this by choosing readers in three separate areas of the classroom. </a:t>
            </a:r>
          </a:p>
        </p:txBody>
      </p:sp>
    </p:spTree>
    <p:extLst>
      <p:ext uri="{BB962C8B-B14F-4D97-AF65-F5344CB8AC3E}">
        <p14:creationId xmlns:p14="http://schemas.microsoft.com/office/powerpoint/2010/main" val="2285270185"/>
      </p:ext>
    </p:extLst>
  </p:cSld>
  <p:clrMapOvr>
    <a:masterClrMapping/>
  </p:clrMapOvr>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9F837-82ED-4EE6-D6D2-281BFEE0E7EA}"/>
              </a:ext>
            </a:extLst>
          </p:cNvPr>
          <p:cNvSpPr>
            <a:spLocks noGrp="1"/>
          </p:cNvSpPr>
          <p:nvPr>
            <p:ph type="title"/>
          </p:nvPr>
        </p:nvSpPr>
        <p:spPr/>
        <p:txBody>
          <a:bodyPr/>
          <a:lstStyle/>
          <a:p>
            <a:r>
              <a:rPr lang="en-GB" b="1" dirty="0"/>
              <a:t>Oracy</a:t>
            </a:r>
          </a:p>
        </p:txBody>
      </p:sp>
      <p:sp>
        <p:nvSpPr>
          <p:cNvPr id="3" name="Content Placeholder 2">
            <a:extLst>
              <a:ext uri="{FF2B5EF4-FFF2-40B4-BE49-F238E27FC236}">
                <a16:creationId xmlns:a16="http://schemas.microsoft.com/office/drawing/2014/main" id="{9AE3AECD-F6F1-0C2C-F7E9-23F3D40B6C25}"/>
              </a:ext>
            </a:extLst>
          </p:cNvPr>
          <p:cNvSpPr>
            <a:spLocks noGrp="1"/>
          </p:cNvSpPr>
          <p:nvPr>
            <p:ph idx="1"/>
          </p:nvPr>
        </p:nvSpPr>
        <p:spPr>
          <a:xfrm>
            <a:off x="838200" y="1443789"/>
            <a:ext cx="10515600" cy="5049086"/>
          </a:xfrm>
        </p:spPr>
        <p:txBody>
          <a:bodyPr>
            <a:normAutofit/>
          </a:bodyPr>
          <a:lstStyle/>
          <a:p>
            <a:pPr marL="0" indent="0">
              <a:buNone/>
            </a:pPr>
            <a:r>
              <a:rPr lang="en-GB" sz="2000" dirty="0"/>
              <a:t>In the second half of the play, many characters refer to Macbeth as a ‘tyrant’. Sometimes, they add an adjective beforehand: </a:t>
            </a:r>
          </a:p>
          <a:p>
            <a:pPr>
              <a:buFontTx/>
              <a:buChar char="-"/>
            </a:pPr>
            <a:r>
              <a:rPr lang="en-GB" sz="2000" dirty="0"/>
              <a:t>Macduff (Act Four Scene Three): ‘untitled tyrant’. </a:t>
            </a:r>
          </a:p>
          <a:p>
            <a:pPr>
              <a:buFontTx/>
              <a:buChar char="-"/>
            </a:pPr>
            <a:r>
              <a:rPr lang="en-GB" sz="2000" dirty="0"/>
              <a:t>Siward (Act Five Scene Four): ‘confident tyrant’. </a:t>
            </a:r>
          </a:p>
          <a:p>
            <a:pPr>
              <a:buFontTx/>
              <a:buChar char="-"/>
            </a:pPr>
            <a:r>
              <a:rPr lang="en-GB" sz="2000" dirty="0"/>
              <a:t>Young Siward (Act Five Scene Seven): ‘abhorred tyrant’. </a:t>
            </a:r>
          </a:p>
          <a:p>
            <a:pPr marL="0" indent="0">
              <a:buNone/>
            </a:pPr>
            <a:endParaRPr lang="en-GB" sz="2000" b="1" dirty="0"/>
          </a:p>
          <a:p>
            <a:pPr marL="0" indent="0">
              <a:buNone/>
            </a:pPr>
            <a:r>
              <a:rPr lang="en-GB" sz="2000" b="1" dirty="0"/>
              <a:t>What does each adjective mean?</a:t>
            </a:r>
          </a:p>
          <a:p>
            <a:pPr marL="0" indent="0">
              <a:buNone/>
            </a:pPr>
            <a:endParaRPr lang="en-GB" sz="2000" b="1" dirty="0"/>
          </a:p>
          <a:p>
            <a:pPr marL="0" indent="0">
              <a:buNone/>
            </a:pPr>
            <a:r>
              <a:rPr lang="en-GB" sz="2000" b="1" dirty="0"/>
              <a:t>Now work in your triplets: </a:t>
            </a:r>
          </a:p>
          <a:p>
            <a:pPr>
              <a:buFontTx/>
              <a:buChar char="-"/>
            </a:pPr>
            <a:r>
              <a:rPr lang="en-GB" sz="2000" b="1" dirty="0"/>
              <a:t>Allocate one quotation to each member of your group. </a:t>
            </a:r>
          </a:p>
          <a:p>
            <a:pPr>
              <a:buFontTx/>
              <a:buChar char="-"/>
            </a:pPr>
            <a:r>
              <a:rPr lang="en-GB" sz="2000" b="1" dirty="0"/>
              <a:t>Two minutes: silently brain dump connotations for the adjectives in your quotation. </a:t>
            </a:r>
          </a:p>
          <a:p>
            <a:pPr>
              <a:buFontTx/>
              <a:buChar char="-"/>
            </a:pPr>
            <a:r>
              <a:rPr lang="en-GB" sz="2000" b="1" dirty="0"/>
              <a:t>Then feed back to your triplet. </a:t>
            </a:r>
            <a:endParaRPr lang="en-GB" sz="2000" dirty="0"/>
          </a:p>
        </p:txBody>
      </p:sp>
    </p:spTree>
    <p:extLst>
      <p:ext uri="{BB962C8B-B14F-4D97-AF65-F5344CB8AC3E}">
        <p14:creationId xmlns:p14="http://schemas.microsoft.com/office/powerpoint/2010/main" val="2711537634"/>
      </p:ext>
    </p:extLst>
  </p:cSld>
  <p:clrMapOvr>
    <a:masterClrMapping/>
  </p:clrMapOvr>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6251E-ECAC-C491-9AE7-28B06A004331}"/>
              </a:ext>
            </a:extLst>
          </p:cNvPr>
          <p:cNvSpPr>
            <a:spLocks noGrp="1"/>
          </p:cNvSpPr>
          <p:nvPr>
            <p:ph type="title"/>
          </p:nvPr>
        </p:nvSpPr>
        <p:spPr/>
        <p:txBody>
          <a:bodyPr/>
          <a:lstStyle/>
          <a:p>
            <a:r>
              <a:rPr lang="en-GB" b="1" dirty="0"/>
              <a:t>Consolidation</a:t>
            </a:r>
          </a:p>
        </p:txBody>
      </p:sp>
      <p:sp>
        <p:nvSpPr>
          <p:cNvPr id="3" name="Content Placeholder 2">
            <a:extLst>
              <a:ext uri="{FF2B5EF4-FFF2-40B4-BE49-F238E27FC236}">
                <a16:creationId xmlns:a16="http://schemas.microsoft.com/office/drawing/2014/main" id="{20C584D9-684D-0439-BA9E-C39C9EBB3077}"/>
              </a:ext>
            </a:extLst>
          </p:cNvPr>
          <p:cNvSpPr>
            <a:spLocks noGrp="1"/>
          </p:cNvSpPr>
          <p:nvPr>
            <p:ph idx="1"/>
          </p:nvPr>
        </p:nvSpPr>
        <p:spPr/>
        <p:txBody>
          <a:bodyPr/>
          <a:lstStyle/>
          <a:p>
            <a:pPr marL="0" indent="0">
              <a:buNone/>
            </a:pPr>
            <a:r>
              <a:rPr lang="en-GB" b="1" dirty="0"/>
              <a:t>Re-read the scene independently and select one key moment. </a:t>
            </a:r>
          </a:p>
          <a:p>
            <a:pPr marL="0" indent="0">
              <a:buNone/>
            </a:pPr>
            <a:r>
              <a:rPr lang="en-GB" b="1" dirty="0"/>
              <a:t>Three minutes: write an explanation of why you have selected this moment. </a:t>
            </a:r>
          </a:p>
          <a:p>
            <a:pPr marL="0" indent="0">
              <a:buNone/>
            </a:pPr>
            <a:r>
              <a:rPr lang="en-GB" dirty="0"/>
              <a:t>Students could consider how Shakespeare presents: </a:t>
            </a:r>
          </a:p>
          <a:p>
            <a:pPr>
              <a:buFontTx/>
              <a:buChar char="-"/>
            </a:pPr>
            <a:r>
              <a:rPr lang="en-GB" dirty="0"/>
              <a:t>The tyrant Macbeth in contrast to the honourable and courageous Young Siward. </a:t>
            </a:r>
          </a:p>
          <a:p>
            <a:pPr>
              <a:buFontTx/>
              <a:buChar char="-"/>
            </a:pPr>
            <a:r>
              <a:rPr lang="en-GB" dirty="0"/>
              <a:t>Macbeth’s continued reliance on the prophecies. </a:t>
            </a:r>
          </a:p>
          <a:p>
            <a:pPr>
              <a:buFontTx/>
              <a:buChar char="-"/>
            </a:pPr>
            <a:r>
              <a:rPr lang="en-GB" dirty="0"/>
              <a:t>Macduff’s desire for revenge.</a:t>
            </a:r>
            <a:endParaRPr lang="en-GB" b="1" dirty="0"/>
          </a:p>
        </p:txBody>
      </p:sp>
    </p:spTree>
    <p:extLst>
      <p:ext uri="{BB962C8B-B14F-4D97-AF65-F5344CB8AC3E}">
        <p14:creationId xmlns:p14="http://schemas.microsoft.com/office/powerpoint/2010/main" val="925311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EE2C0-56CE-EA6A-DC51-30F0666489F5}"/>
              </a:ext>
            </a:extLst>
          </p:cNvPr>
          <p:cNvSpPr>
            <a:spLocks noGrp="1"/>
          </p:cNvSpPr>
          <p:nvPr>
            <p:ph type="title"/>
          </p:nvPr>
        </p:nvSpPr>
        <p:spPr/>
        <p:txBody>
          <a:bodyPr/>
          <a:lstStyle/>
          <a:p>
            <a:r>
              <a:rPr lang="en-GB" dirty="0"/>
              <a:t>Act 5 Scene 8 (lines 1 to 34)</a:t>
            </a:r>
          </a:p>
        </p:txBody>
      </p:sp>
      <p:sp>
        <p:nvSpPr>
          <p:cNvPr id="3" name="Content Placeholder 2">
            <a:extLst>
              <a:ext uri="{FF2B5EF4-FFF2-40B4-BE49-F238E27FC236}">
                <a16:creationId xmlns:a16="http://schemas.microsoft.com/office/drawing/2014/main" id="{84DB26F3-9B68-4F86-9999-47916E01C11C}"/>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957057447"/>
      </p:ext>
    </p:extLst>
  </p:cSld>
  <p:clrMapOvr>
    <a:masterClrMapping/>
  </p:clrMapOvr>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B6824-F83E-4913-C6A8-290475204FE7}"/>
              </a:ext>
            </a:extLst>
          </p:cNvPr>
          <p:cNvSpPr>
            <a:spLocks noGrp="1"/>
          </p:cNvSpPr>
          <p:nvPr>
            <p:ph type="title"/>
          </p:nvPr>
        </p:nvSpPr>
        <p:spPr/>
        <p:txBody>
          <a:bodyPr/>
          <a:lstStyle/>
          <a:p>
            <a:r>
              <a:rPr lang="en-GB" b="1" dirty="0"/>
              <a:t>Knowledge Retrieval</a:t>
            </a:r>
          </a:p>
        </p:txBody>
      </p:sp>
      <p:sp>
        <p:nvSpPr>
          <p:cNvPr id="3" name="Content Placeholder 2">
            <a:extLst>
              <a:ext uri="{FF2B5EF4-FFF2-40B4-BE49-F238E27FC236}">
                <a16:creationId xmlns:a16="http://schemas.microsoft.com/office/drawing/2014/main" id="{895911BC-E0CA-D7E2-2C63-EC93507EBD45}"/>
              </a:ext>
            </a:extLst>
          </p:cNvPr>
          <p:cNvSpPr>
            <a:spLocks noGrp="1"/>
          </p:cNvSpPr>
          <p:nvPr>
            <p:ph idx="1"/>
          </p:nvPr>
        </p:nvSpPr>
        <p:spPr/>
        <p:txBody>
          <a:bodyPr/>
          <a:lstStyle/>
          <a:p>
            <a:r>
              <a:rPr lang="en-GB" b="1" dirty="0"/>
              <a:t>Re-read Act 1 Scene 2: how does Shakespeare present Macbeth in battle?</a:t>
            </a:r>
          </a:p>
          <a:p>
            <a:endParaRPr lang="en-GB" b="1" dirty="0"/>
          </a:p>
          <a:p>
            <a:r>
              <a:rPr lang="en-GB" b="1" dirty="0"/>
              <a:t>As we read today’s scene, look for similarities and differences between Act 1 Scene 2 and Act 5 Scene 8.</a:t>
            </a:r>
          </a:p>
        </p:txBody>
      </p:sp>
    </p:spTree>
    <p:extLst>
      <p:ext uri="{BB962C8B-B14F-4D97-AF65-F5344CB8AC3E}">
        <p14:creationId xmlns:p14="http://schemas.microsoft.com/office/powerpoint/2010/main" val="653595083"/>
      </p:ext>
    </p:extLst>
  </p:cSld>
  <p:clrMapOvr>
    <a:masterClrMapping/>
  </p:clrMapOvr>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BFC46F-E32B-A76B-0C66-3F66C7F8D6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3BAA61-DF8F-BF37-F420-B13D675FA294}"/>
              </a:ext>
            </a:extLst>
          </p:cNvPr>
          <p:cNvSpPr>
            <a:spLocks noGrp="1"/>
          </p:cNvSpPr>
          <p:nvPr>
            <p:ph type="title"/>
          </p:nvPr>
        </p:nvSpPr>
        <p:spPr>
          <a:xfrm>
            <a:off x="838200" y="365125"/>
            <a:ext cx="10515600" cy="911225"/>
          </a:xfrm>
        </p:spPr>
        <p:txBody>
          <a:bodyPr/>
          <a:lstStyle/>
          <a:p>
            <a:r>
              <a:rPr lang="en-GB" b="1" dirty="0"/>
              <a:t>New vocabulary: anagnorisis </a:t>
            </a:r>
          </a:p>
        </p:txBody>
      </p:sp>
      <p:graphicFrame>
        <p:nvGraphicFramePr>
          <p:cNvPr id="8" name="Table 7">
            <a:extLst>
              <a:ext uri="{FF2B5EF4-FFF2-40B4-BE49-F238E27FC236}">
                <a16:creationId xmlns:a16="http://schemas.microsoft.com/office/drawing/2014/main" id="{81E7643B-7E9A-43F9-4E1E-F49EF9379667}"/>
              </a:ext>
            </a:extLst>
          </p:cNvPr>
          <p:cNvGraphicFramePr>
            <a:graphicFrameLocks noGrp="1"/>
          </p:cNvGraphicFramePr>
          <p:nvPr>
            <p:extLst>
              <p:ext uri="{D42A27DB-BD31-4B8C-83A1-F6EECF244321}">
                <p14:modId xmlns:p14="http://schemas.microsoft.com/office/powerpoint/2010/main" val="1950082613"/>
              </p:ext>
            </p:extLst>
          </p:nvPr>
        </p:nvGraphicFramePr>
        <p:xfrm>
          <a:off x="818147" y="1276350"/>
          <a:ext cx="10535652" cy="4877218"/>
        </p:xfrm>
        <a:graphic>
          <a:graphicData uri="http://schemas.openxmlformats.org/drawingml/2006/table">
            <a:tbl>
              <a:tblPr firstRow="1" bandRow="1">
                <a:tableStyleId>{5C22544A-7EE6-4342-B048-85BDC9FD1C3A}</a:tableStyleId>
              </a:tblPr>
              <a:tblGrid>
                <a:gridCol w="5277852">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268955">
                <a:tc>
                  <a:txBody>
                    <a:bodyPr/>
                    <a:lstStyle/>
                    <a:p>
                      <a:r>
                        <a:rPr lang="en-GB" b="1" dirty="0">
                          <a:solidFill>
                            <a:schemeClr val="tx1"/>
                          </a:solidFill>
                        </a:rPr>
                        <a:t>Definition: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Morphology:</a:t>
                      </a:r>
                    </a:p>
                    <a:p>
                      <a:endParaRPr lang="en-GB" b="1" dirty="0">
                        <a:solidFill>
                          <a:schemeClr val="tx1"/>
                        </a:solidFill>
                      </a:endParaRPr>
                    </a:p>
                    <a:p>
                      <a:r>
                        <a:rPr lang="en-GB" b="0" dirty="0">
                          <a:solidFill>
                            <a:schemeClr val="tx1"/>
                          </a:solidFill>
                        </a:rPr>
                        <a:t>Prefix: ana- = </a:t>
                      </a:r>
                    </a:p>
                    <a:p>
                      <a:endParaRPr lang="en-GB" b="0" dirty="0">
                        <a:solidFill>
                          <a:schemeClr val="tx1"/>
                        </a:solidFill>
                      </a:endParaRPr>
                    </a:p>
                    <a:p>
                      <a:r>
                        <a:rPr lang="en-GB" b="0" dirty="0">
                          <a:solidFill>
                            <a:schemeClr val="tx1"/>
                          </a:solidFill>
                        </a:rPr>
                        <a:t>Root word: </a:t>
                      </a:r>
                      <a:r>
                        <a:rPr lang="en-GB" b="0" dirty="0" err="1">
                          <a:solidFill>
                            <a:schemeClr val="tx1"/>
                          </a:solidFill>
                        </a:rPr>
                        <a:t>gnōri</a:t>
                      </a:r>
                      <a:r>
                        <a:rPr lang="en-GB" b="0" dirty="0">
                          <a:solidFill>
                            <a:schemeClr val="tx1"/>
                          </a:solidFill>
                        </a:rPr>
                        <a:t> =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tx1"/>
                          </a:solidFill>
                        </a:rPr>
                        <a:t>Examples:</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Non-examples:</a:t>
                      </a:r>
                      <a:endParaRPr lang="en-GB"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1108013753"/>
      </p:ext>
    </p:extLst>
  </p:cSld>
  <p:clrMapOvr>
    <a:masterClrMapping/>
  </p:clrMapOvr>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0578CC-F837-7074-868C-A07E0364DD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733174-4254-9C42-88F6-82319448B1D0}"/>
              </a:ext>
            </a:extLst>
          </p:cNvPr>
          <p:cNvSpPr>
            <a:spLocks noGrp="1"/>
          </p:cNvSpPr>
          <p:nvPr>
            <p:ph type="title"/>
          </p:nvPr>
        </p:nvSpPr>
        <p:spPr>
          <a:xfrm>
            <a:off x="838200" y="365125"/>
            <a:ext cx="10515600" cy="911225"/>
          </a:xfrm>
        </p:spPr>
        <p:txBody>
          <a:bodyPr/>
          <a:lstStyle/>
          <a:p>
            <a:r>
              <a:rPr lang="en-GB" b="1" dirty="0"/>
              <a:t>New vocabulary: anagnorisis</a:t>
            </a:r>
          </a:p>
        </p:txBody>
      </p:sp>
      <p:graphicFrame>
        <p:nvGraphicFramePr>
          <p:cNvPr id="8" name="Table 7">
            <a:extLst>
              <a:ext uri="{FF2B5EF4-FFF2-40B4-BE49-F238E27FC236}">
                <a16:creationId xmlns:a16="http://schemas.microsoft.com/office/drawing/2014/main" id="{1D7ACADF-537A-090A-18A2-B255E4BC60DF}"/>
              </a:ext>
            </a:extLst>
          </p:cNvPr>
          <p:cNvGraphicFramePr>
            <a:graphicFrameLocks noGrp="1"/>
          </p:cNvGraphicFramePr>
          <p:nvPr>
            <p:extLst>
              <p:ext uri="{D42A27DB-BD31-4B8C-83A1-F6EECF244321}">
                <p14:modId xmlns:p14="http://schemas.microsoft.com/office/powerpoint/2010/main" val="2118945865"/>
              </p:ext>
            </p:extLst>
          </p:nvPr>
        </p:nvGraphicFramePr>
        <p:xfrm>
          <a:off x="818147" y="1276350"/>
          <a:ext cx="10535652" cy="4877218"/>
        </p:xfrm>
        <a:graphic>
          <a:graphicData uri="http://schemas.openxmlformats.org/drawingml/2006/table">
            <a:tbl>
              <a:tblPr firstRow="1" bandRow="1">
                <a:tableStyleId>{5C22544A-7EE6-4342-B048-85BDC9FD1C3A}</a:tableStyleId>
              </a:tblPr>
              <a:tblGrid>
                <a:gridCol w="5277852">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268955">
                <a:tc>
                  <a:txBody>
                    <a:bodyPr/>
                    <a:lstStyle/>
                    <a:p>
                      <a:r>
                        <a:rPr lang="en-GB" b="1" dirty="0">
                          <a:solidFill>
                            <a:schemeClr val="accent6"/>
                          </a:solidFill>
                        </a:rPr>
                        <a:t>Definition: </a:t>
                      </a:r>
                    </a:p>
                    <a:p>
                      <a:endParaRPr lang="en-GB" b="1" dirty="0">
                        <a:solidFill>
                          <a:schemeClr val="accent6"/>
                        </a:solidFill>
                      </a:endParaRPr>
                    </a:p>
                    <a:p>
                      <a:r>
                        <a:rPr lang="en-GB" b="0" dirty="0">
                          <a:solidFill>
                            <a:schemeClr val="accent6"/>
                          </a:solidFill>
                        </a:rPr>
                        <a:t>The protagonist has a moment of realisation or discovery.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Morphology:</a:t>
                      </a:r>
                    </a:p>
                    <a:p>
                      <a:endParaRPr lang="en-GB" b="1" dirty="0">
                        <a:solidFill>
                          <a:schemeClr val="accent6"/>
                        </a:solidFill>
                      </a:endParaRPr>
                    </a:p>
                    <a:p>
                      <a:r>
                        <a:rPr lang="en-GB" b="0" dirty="0">
                          <a:solidFill>
                            <a:schemeClr val="accent6"/>
                          </a:solidFill>
                        </a:rPr>
                        <a:t>Prefix: ana- = again or back</a:t>
                      </a:r>
                    </a:p>
                    <a:p>
                      <a:endParaRPr lang="en-GB" b="0" dirty="0">
                        <a:solidFill>
                          <a:schemeClr val="accent6"/>
                        </a:solidFill>
                      </a:endParaRPr>
                    </a:p>
                    <a:p>
                      <a:r>
                        <a:rPr lang="en-GB" b="0" dirty="0">
                          <a:solidFill>
                            <a:schemeClr val="accent6"/>
                          </a:solidFill>
                        </a:rPr>
                        <a:t>Root word: </a:t>
                      </a:r>
                      <a:r>
                        <a:rPr lang="en-GB" b="0" dirty="0" err="1">
                          <a:solidFill>
                            <a:schemeClr val="accent6"/>
                          </a:solidFill>
                        </a:rPr>
                        <a:t>gnōri</a:t>
                      </a:r>
                      <a:r>
                        <a:rPr lang="en-GB" b="0" dirty="0">
                          <a:solidFill>
                            <a:schemeClr val="accent6"/>
                          </a:solidFill>
                        </a:rPr>
                        <a:t> = knowledge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accent6"/>
                          </a:solidFill>
                        </a:rPr>
                        <a:t>Examples:</a:t>
                      </a:r>
                    </a:p>
                    <a:p>
                      <a:endParaRPr lang="en-GB" b="1" dirty="0">
                        <a:solidFill>
                          <a:schemeClr val="accent6"/>
                        </a:solidFill>
                      </a:endParaRPr>
                    </a:p>
                    <a:p>
                      <a:r>
                        <a:rPr lang="en-GB" i="1" dirty="0">
                          <a:solidFill>
                            <a:schemeClr val="accent6"/>
                          </a:solidFill>
                        </a:rPr>
                        <a:t>Macbeth</a:t>
                      </a:r>
                      <a:r>
                        <a:rPr lang="en-GB" dirty="0">
                          <a:solidFill>
                            <a:schemeClr val="accent6"/>
                          </a:solidFill>
                        </a:rPr>
                        <a:t>: when the tragic hero realises that the Witches have deceived him in relation to Birnam Wood, and Macduff not being of woman born.</a:t>
                      </a:r>
                    </a:p>
                    <a:p>
                      <a:endParaRPr lang="en-GB" b="0" dirty="0">
                        <a:solidFill>
                          <a:schemeClr val="accent6"/>
                        </a:solidFill>
                      </a:endParaRPr>
                    </a:p>
                    <a:p>
                      <a:r>
                        <a:rPr lang="en-GB" i="1" dirty="0">
                          <a:solidFill>
                            <a:schemeClr val="accent6"/>
                          </a:solidFill>
                        </a:rPr>
                        <a:t>Oedipus Rex</a:t>
                      </a:r>
                      <a:r>
                        <a:rPr lang="en-GB" dirty="0">
                          <a:solidFill>
                            <a:schemeClr val="accent6"/>
                          </a:solidFill>
                        </a:rPr>
                        <a:t>: when Oedipus realises that he himself is the murderer that has brought the plague upon Thebes.</a:t>
                      </a:r>
                      <a:endParaRPr lang="en-GB" b="0" dirty="0">
                        <a:solidFill>
                          <a:schemeClr val="accent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Non-examples:</a:t>
                      </a:r>
                    </a:p>
                    <a:p>
                      <a:endParaRPr lang="en-GB" b="1" dirty="0">
                        <a:solidFill>
                          <a:schemeClr val="accent6"/>
                        </a:solidFill>
                      </a:endParaRPr>
                    </a:p>
                    <a:p>
                      <a:r>
                        <a:rPr lang="en-GB" dirty="0">
                          <a:solidFill>
                            <a:schemeClr val="accent6"/>
                          </a:solidFill>
                        </a:rPr>
                        <a:t>Lady Macbeth dies without knowing the truth about the Witches’ deception. </a:t>
                      </a:r>
                    </a:p>
                    <a:p>
                      <a:endParaRPr lang="en-GB" dirty="0">
                        <a:solidFill>
                          <a:schemeClr val="accent6"/>
                        </a:solidFill>
                      </a:endParaRPr>
                    </a:p>
                    <a:p>
                      <a:r>
                        <a:rPr lang="en-GB" dirty="0">
                          <a:solidFill>
                            <a:schemeClr val="accent6"/>
                          </a:solidFill>
                        </a:rPr>
                        <a:t>Duncan is killed before he realises the truth about Macbeth’s malevolence. </a:t>
                      </a:r>
                      <a:endParaRPr lang="en-GB" b="0" dirty="0">
                        <a:solidFill>
                          <a:schemeClr val="accent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4174419795"/>
      </p:ext>
    </p:extLst>
  </p:cSld>
  <p:clrMapOvr>
    <a:masterClrMapping/>
  </p:clrMapOvr>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5FFD3-EC1A-39F7-5C0C-95EC4429C9D9}"/>
              </a:ext>
            </a:extLst>
          </p:cNvPr>
          <p:cNvSpPr>
            <a:spLocks noGrp="1"/>
          </p:cNvSpPr>
          <p:nvPr>
            <p:ph type="title"/>
          </p:nvPr>
        </p:nvSpPr>
        <p:spPr>
          <a:xfrm>
            <a:off x="260684" y="172621"/>
            <a:ext cx="10515600" cy="645528"/>
          </a:xfrm>
        </p:spPr>
        <p:txBody>
          <a:bodyPr>
            <a:normAutofit fontScale="90000"/>
          </a:bodyPr>
          <a:lstStyle/>
          <a:p>
            <a:r>
              <a:rPr lang="en-GB" b="1" dirty="0"/>
              <a:t>Reading the Scene: pre-rehearse key lines</a:t>
            </a:r>
          </a:p>
        </p:txBody>
      </p:sp>
      <p:graphicFrame>
        <p:nvGraphicFramePr>
          <p:cNvPr id="4" name="Table 3">
            <a:extLst>
              <a:ext uri="{FF2B5EF4-FFF2-40B4-BE49-F238E27FC236}">
                <a16:creationId xmlns:a16="http://schemas.microsoft.com/office/drawing/2014/main" id="{E3C22D19-9B88-A064-C55A-A78B2A5B5FF8}"/>
              </a:ext>
            </a:extLst>
          </p:cNvPr>
          <p:cNvGraphicFramePr>
            <a:graphicFrameLocks noGrp="1"/>
          </p:cNvGraphicFramePr>
          <p:nvPr>
            <p:extLst>
              <p:ext uri="{D42A27DB-BD31-4B8C-83A1-F6EECF244321}">
                <p14:modId xmlns:p14="http://schemas.microsoft.com/office/powerpoint/2010/main" val="1706503296"/>
              </p:ext>
            </p:extLst>
          </p:nvPr>
        </p:nvGraphicFramePr>
        <p:xfrm>
          <a:off x="260683" y="936709"/>
          <a:ext cx="11626517" cy="5348588"/>
        </p:xfrm>
        <a:graphic>
          <a:graphicData uri="http://schemas.openxmlformats.org/drawingml/2006/table">
            <a:tbl>
              <a:tblPr firstRow="1" bandRow="1">
                <a:tableStyleId>{5C22544A-7EE6-4342-B048-85BDC9FD1C3A}</a:tableStyleId>
              </a:tblPr>
              <a:tblGrid>
                <a:gridCol w="3875506">
                  <a:extLst>
                    <a:ext uri="{9D8B030D-6E8A-4147-A177-3AD203B41FA5}">
                      <a16:colId xmlns:a16="http://schemas.microsoft.com/office/drawing/2014/main" val="3390386832"/>
                    </a:ext>
                  </a:extLst>
                </a:gridCol>
                <a:gridCol w="4486004">
                  <a:extLst>
                    <a:ext uri="{9D8B030D-6E8A-4147-A177-3AD203B41FA5}">
                      <a16:colId xmlns:a16="http://schemas.microsoft.com/office/drawing/2014/main" val="3030976731"/>
                    </a:ext>
                  </a:extLst>
                </a:gridCol>
                <a:gridCol w="3265007">
                  <a:extLst>
                    <a:ext uri="{9D8B030D-6E8A-4147-A177-3AD203B41FA5}">
                      <a16:colId xmlns:a16="http://schemas.microsoft.com/office/drawing/2014/main" val="3014755533"/>
                    </a:ext>
                  </a:extLst>
                </a:gridCol>
              </a:tblGrid>
              <a:tr h="410828">
                <a:tc>
                  <a:txBody>
                    <a:bodyPr/>
                    <a:lstStyle/>
                    <a:p>
                      <a:r>
                        <a:rPr lang="en-GB" dirty="0">
                          <a:solidFill>
                            <a:schemeClr val="tx1"/>
                          </a:solidFill>
                        </a:rPr>
                        <a:t>Line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solidFill>
                            <a:schemeClr val="tx1"/>
                          </a:solidFill>
                        </a:rPr>
                        <a:t>Meaning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solidFill>
                            <a:schemeClr val="tx1"/>
                          </a:solidFill>
                        </a:rPr>
                        <a:t>Emotion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58969751"/>
                  </a:ext>
                </a:extLst>
              </a:tr>
              <a:tr h="370840">
                <a:tc>
                  <a:txBody>
                    <a:bodyPr/>
                    <a:lstStyle/>
                    <a:p>
                      <a:r>
                        <a:rPr lang="en-GB" dirty="0"/>
                        <a:t>Macduff: ‘turn, hell-hound, turn’</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t>Macduff commands Macbeth to face him for battle. </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t>Fury, rage, determination</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20694554"/>
                  </a:ext>
                </a:extLst>
              </a:tr>
              <a:tr h="370840">
                <a:tc>
                  <a:txBody>
                    <a:bodyPr/>
                    <a:lstStyle/>
                    <a:p>
                      <a:r>
                        <a:rPr lang="en-GB" dirty="0"/>
                        <a:t>Macbeth: ‘my soul is too much charged / With blood of thine already’</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t>Macbeth taunts Macduff by reminding him that he is responsible for the deaths of his family. </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t>Mocking, taunting</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4939314"/>
                  </a:ext>
                </a:extLst>
              </a:tr>
              <a:tr h="370840">
                <a:tc>
                  <a:txBody>
                    <a:bodyPr/>
                    <a:lstStyle/>
                    <a:p>
                      <a:r>
                        <a:rPr lang="en-GB" dirty="0"/>
                        <a:t>Macbeth: ‘I bear a charmed life, which must not yield / To one of woman born’. </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t>Macbeth believes the Witches’ prophecies completely and thinks he is invincible. </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t>Confident, arrogant</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21791358"/>
                  </a:ext>
                </a:extLst>
              </a:tr>
              <a:tr h="370840">
                <a:tc>
                  <a:txBody>
                    <a:bodyPr/>
                    <a:lstStyle/>
                    <a:p>
                      <a:r>
                        <a:rPr lang="en-GB" dirty="0"/>
                        <a:t>Macduff: ‘Macduff was from his mother’s womb / Untimely </a:t>
                      </a:r>
                      <a:r>
                        <a:rPr lang="en-GB" dirty="0" err="1"/>
                        <a:t>ripp’d</a:t>
                      </a:r>
                      <a:r>
                        <a:rPr lang="en-GB" dirty="0"/>
                        <a:t>’</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t>Macduff was born by Caesarean section and therefore technically was not ‘of woman born’. </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t>Triumphant</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35161982"/>
                  </a:ext>
                </a:extLst>
              </a:tr>
              <a:tr h="370840">
                <a:tc>
                  <a:txBody>
                    <a:bodyPr/>
                    <a:lstStyle/>
                    <a:p>
                      <a:r>
                        <a:rPr lang="en-GB" dirty="0"/>
                        <a:t>Macbeth: ‘be those juggling fiends no more believed.’</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t>Macbeth realises that the Witches (the ‘juggling fiends’) have been playing with him. He realises that he has been deceived. </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t>Angry, defeated</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94698517"/>
                  </a:ext>
                </a:extLst>
              </a:tr>
              <a:tr h="370840">
                <a:tc>
                  <a:txBody>
                    <a:bodyPr/>
                    <a:lstStyle/>
                    <a:p>
                      <a:r>
                        <a:rPr lang="en-GB" dirty="0"/>
                        <a:t>Macbeth: ‘I will not yield / To kiss the ground before young Malcolm’s feet.’</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t>Macbeth will not surrender, as he would have to accept Malcolm as King. </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t>Defiant, determined to fight to the end</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61040679"/>
                  </a:ext>
                </a:extLst>
              </a:tr>
            </a:tbl>
          </a:graphicData>
        </a:graphic>
      </p:graphicFrame>
    </p:spTree>
    <p:extLst>
      <p:ext uri="{BB962C8B-B14F-4D97-AF65-F5344CB8AC3E}">
        <p14:creationId xmlns:p14="http://schemas.microsoft.com/office/powerpoint/2010/main" val="4269123681"/>
      </p:ext>
    </p:extLst>
  </p:cSld>
  <p:clrMapOvr>
    <a:masterClrMapping/>
  </p:clrMapOvr>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99AB0-A650-23ED-50BF-8461E8691B44}"/>
              </a:ext>
            </a:extLst>
          </p:cNvPr>
          <p:cNvSpPr>
            <a:spLocks noGrp="1"/>
          </p:cNvSpPr>
          <p:nvPr>
            <p:ph type="title"/>
          </p:nvPr>
        </p:nvSpPr>
        <p:spPr/>
        <p:txBody>
          <a:bodyPr/>
          <a:lstStyle/>
          <a:p>
            <a:r>
              <a:rPr lang="en-GB" b="1" dirty="0"/>
              <a:t>S-T-R-E-T-C-H</a:t>
            </a:r>
          </a:p>
        </p:txBody>
      </p:sp>
      <p:sp>
        <p:nvSpPr>
          <p:cNvPr id="3" name="Content Placeholder 2">
            <a:extLst>
              <a:ext uri="{FF2B5EF4-FFF2-40B4-BE49-F238E27FC236}">
                <a16:creationId xmlns:a16="http://schemas.microsoft.com/office/drawing/2014/main" id="{17B18BAC-386F-2431-3542-157F77382EDA}"/>
              </a:ext>
            </a:extLst>
          </p:cNvPr>
          <p:cNvSpPr>
            <a:spLocks noGrp="1"/>
          </p:cNvSpPr>
          <p:nvPr>
            <p:ph idx="1"/>
          </p:nvPr>
        </p:nvSpPr>
        <p:spPr>
          <a:xfrm>
            <a:off x="838200" y="1507958"/>
            <a:ext cx="10515600" cy="4984917"/>
          </a:xfrm>
        </p:spPr>
        <p:txBody>
          <a:bodyPr>
            <a:normAutofit/>
          </a:bodyPr>
          <a:lstStyle/>
          <a:p>
            <a:pPr marL="0" indent="0">
              <a:buNone/>
            </a:pPr>
            <a:r>
              <a:rPr lang="en-GB" sz="2400" dirty="0"/>
              <a:t>Macbeth insists that he will not ‘yield / To kiss the ground beneath young Malcolm’s feet’. </a:t>
            </a:r>
          </a:p>
          <a:p>
            <a:pPr marL="0" indent="0">
              <a:buNone/>
            </a:pPr>
            <a:r>
              <a:rPr lang="en-GB" sz="2400" dirty="0"/>
              <a:t>He is aware that his defeat is inevitable, but insists that he will not submit to the rightful king. </a:t>
            </a:r>
          </a:p>
          <a:p>
            <a:pPr marL="0" indent="0">
              <a:buNone/>
            </a:pPr>
            <a:r>
              <a:rPr lang="en-GB" sz="2400" b="1" dirty="0"/>
              <a:t>Think-pair-share Shakespeare’s presentation of the reasons for Macbeth’s decision to continue to fight. </a:t>
            </a:r>
          </a:p>
          <a:p>
            <a:pPr marL="0" indent="0">
              <a:buNone/>
            </a:pPr>
            <a:r>
              <a:rPr lang="en-GB" sz="2400" dirty="0"/>
              <a:t>Students could consider how Shakespeare presents: </a:t>
            </a:r>
          </a:p>
          <a:p>
            <a:pPr>
              <a:buFontTx/>
              <a:buChar char="-"/>
            </a:pPr>
            <a:r>
              <a:rPr lang="en-GB" sz="2400" dirty="0"/>
              <a:t>Macbeth’s hubris. </a:t>
            </a:r>
          </a:p>
          <a:p>
            <a:pPr>
              <a:buFontTx/>
              <a:buChar char="-"/>
            </a:pPr>
            <a:r>
              <a:rPr lang="en-GB" sz="2400" dirty="0"/>
              <a:t>Macbeth’s fear of public shame. </a:t>
            </a:r>
          </a:p>
          <a:p>
            <a:pPr>
              <a:buFontTx/>
              <a:buChar char="-"/>
            </a:pPr>
            <a:r>
              <a:rPr lang="en-GB" sz="2400" dirty="0"/>
              <a:t>Malcolm’s relative lack of physical courage (compare the presentation of Malcolm and Macbeth in Act One Scene Two). </a:t>
            </a:r>
          </a:p>
          <a:p>
            <a:pPr>
              <a:buFontTx/>
              <a:buChar char="-"/>
            </a:pPr>
            <a:r>
              <a:rPr lang="en-GB" sz="2400" dirty="0"/>
              <a:t>Malcolm’s youth.</a:t>
            </a:r>
          </a:p>
        </p:txBody>
      </p:sp>
    </p:spTree>
    <p:extLst>
      <p:ext uri="{BB962C8B-B14F-4D97-AF65-F5344CB8AC3E}">
        <p14:creationId xmlns:p14="http://schemas.microsoft.com/office/powerpoint/2010/main" val="1625996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7CF75-B5DB-1EDA-8B7B-07F5F10B9B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4A6D3D-4F9A-EEFB-1FC2-08FDD4A275F2}"/>
              </a:ext>
            </a:extLst>
          </p:cNvPr>
          <p:cNvSpPr>
            <a:spLocks noGrp="1"/>
          </p:cNvSpPr>
          <p:nvPr>
            <p:ph type="title"/>
          </p:nvPr>
        </p:nvSpPr>
        <p:spPr/>
        <p:txBody>
          <a:bodyPr/>
          <a:lstStyle/>
          <a:p>
            <a:r>
              <a:rPr lang="en-GB" b="1" dirty="0"/>
              <a:t>Knowledge Retrieval</a:t>
            </a:r>
          </a:p>
        </p:txBody>
      </p:sp>
      <p:graphicFrame>
        <p:nvGraphicFramePr>
          <p:cNvPr id="4" name="Table 3">
            <a:extLst>
              <a:ext uri="{FF2B5EF4-FFF2-40B4-BE49-F238E27FC236}">
                <a16:creationId xmlns:a16="http://schemas.microsoft.com/office/drawing/2014/main" id="{42EF6B86-A287-8A41-C704-12C1B3889962}"/>
              </a:ext>
            </a:extLst>
          </p:cNvPr>
          <p:cNvGraphicFramePr>
            <a:graphicFrameLocks noGrp="1"/>
          </p:cNvGraphicFramePr>
          <p:nvPr>
            <p:extLst>
              <p:ext uri="{D42A27DB-BD31-4B8C-83A1-F6EECF244321}">
                <p14:modId xmlns:p14="http://schemas.microsoft.com/office/powerpoint/2010/main" val="2573255866"/>
              </p:ext>
            </p:extLst>
          </p:nvPr>
        </p:nvGraphicFramePr>
        <p:xfrm>
          <a:off x="838200" y="1529291"/>
          <a:ext cx="10515600" cy="4023360"/>
        </p:xfrm>
        <a:graphic>
          <a:graphicData uri="http://schemas.openxmlformats.org/drawingml/2006/table">
            <a:tbl>
              <a:tblPr firstRow="1" bandRow="1">
                <a:tableStyleId>{5C22544A-7EE6-4342-B048-85BDC9FD1C3A}</a:tableStyleId>
              </a:tblPr>
              <a:tblGrid>
                <a:gridCol w="2581276">
                  <a:extLst>
                    <a:ext uri="{9D8B030D-6E8A-4147-A177-3AD203B41FA5}">
                      <a16:colId xmlns:a16="http://schemas.microsoft.com/office/drawing/2014/main" val="1598522126"/>
                    </a:ext>
                  </a:extLst>
                </a:gridCol>
                <a:gridCol w="7934324">
                  <a:extLst>
                    <a:ext uri="{9D8B030D-6E8A-4147-A177-3AD203B41FA5}">
                      <a16:colId xmlns:a16="http://schemas.microsoft.com/office/drawing/2014/main" val="3479356085"/>
                    </a:ext>
                  </a:extLst>
                </a:gridCol>
              </a:tblGrid>
              <a:tr h="370840">
                <a:tc>
                  <a:txBody>
                    <a:bodyPr/>
                    <a:lstStyle/>
                    <a:p>
                      <a:r>
                        <a:rPr lang="en-GB" sz="2400" dirty="0">
                          <a:solidFill>
                            <a:schemeClr val="tx1"/>
                          </a:solidFill>
                        </a:rPr>
                        <a:t>Character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400" dirty="0">
                          <a:solidFill>
                            <a:schemeClr val="tx1"/>
                          </a:solidFill>
                        </a:rPr>
                        <a:t>What have they told us about Macbeth?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40735351"/>
                  </a:ext>
                </a:extLst>
              </a:tr>
              <a:tr h="370840">
                <a:tc>
                  <a:txBody>
                    <a:bodyPr/>
                    <a:lstStyle/>
                    <a:p>
                      <a:r>
                        <a:rPr lang="en-GB" sz="2400" dirty="0">
                          <a:solidFill>
                            <a:schemeClr val="tx1"/>
                          </a:solidFill>
                        </a:rPr>
                        <a:t>The Witches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400" dirty="0">
                          <a:solidFill>
                            <a:schemeClr val="accent6"/>
                          </a:solidFill>
                        </a:rPr>
                        <a:t>The Weird Sisters connect Macbeth’s name with the fierce ‘hurly-burly’. Macbeth seems to be a violent and well-known warrior.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61106993"/>
                  </a:ext>
                </a:extLst>
              </a:tr>
              <a:tr h="370840">
                <a:tc>
                  <a:txBody>
                    <a:bodyPr/>
                    <a:lstStyle/>
                    <a:p>
                      <a:r>
                        <a:rPr lang="en-GB" sz="2400" dirty="0">
                          <a:solidFill>
                            <a:schemeClr val="tx1"/>
                          </a:solidFill>
                        </a:rPr>
                        <a:t>The injured sergeant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400" dirty="0">
                          <a:solidFill>
                            <a:schemeClr val="accent6"/>
                          </a:solidFill>
                        </a:rPr>
                        <a:t>He describes Macbeth as a mighty and respected warrior, who has ‘carved’ his way through enemy forces to ‘unseam’ the traitor </a:t>
                      </a:r>
                      <a:r>
                        <a:rPr lang="en-GB" sz="2400" dirty="0" err="1">
                          <a:solidFill>
                            <a:schemeClr val="accent6"/>
                          </a:solidFill>
                        </a:rPr>
                        <a:t>Macdonwald</a:t>
                      </a:r>
                      <a:r>
                        <a:rPr lang="en-GB" sz="2400" dirty="0">
                          <a:solidFill>
                            <a:schemeClr val="accent6"/>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4434175"/>
                  </a:ext>
                </a:extLst>
              </a:tr>
              <a:tr h="370840">
                <a:tc>
                  <a:txBody>
                    <a:bodyPr/>
                    <a:lstStyle/>
                    <a:p>
                      <a:r>
                        <a:rPr lang="en-GB" sz="2400" dirty="0">
                          <a:solidFill>
                            <a:schemeClr val="tx1"/>
                          </a:solidFill>
                        </a:rPr>
                        <a:t>Duncan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400" dirty="0">
                          <a:solidFill>
                            <a:schemeClr val="accent6"/>
                          </a:solidFill>
                        </a:rPr>
                        <a:t>The king celebrates Macbeth’s military successes, rewarding him with the title ‘Thane of Cawdor’. He also tells the audience that he is related to Macbeth.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02875992"/>
                  </a:ext>
                </a:extLst>
              </a:tr>
            </a:tbl>
          </a:graphicData>
        </a:graphic>
      </p:graphicFrame>
    </p:spTree>
    <p:extLst>
      <p:ext uri="{BB962C8B-B14F-4D97-AF65-F5344CB8AC3E}">
        <p14:creationId xmlns:p14="http://schemas.microsoft.com/office/powerpoint/2010/main" val="1630855458"/>
      </p:ext>
    </p:extLst>
  </p:cSld>
  <p:clrMapOvr>
    <a:masterClrMapping/>
  </p:clrMapOvr>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31910-00B3-A6E3-6E1F-F3C16EAD537E}"/>
              </a:ext>
            </a:extLst>
          </p:cNvPr>
          <p:cNvSpPr>
            <a:spLocks noGrp="1"/>
          </p:cNvSpPr>
          <p:nvPr>
            <p:ph type="title"/>
          </p:nvPr>
        </p:nvSpPr>
        <p:spPr/>
        <p:txBody>
          <a:bodyPr/>
          <a:lstStyle/>
          <a:p>
            <a:r>
              <a:rPr lang="en-GB" b="1" dirty="0"/>
              <a:t>Consolidation</a:t>
            </a:r>
          </a:p>
        </p:txBody>
      </p:sp>
      <p:sp>
        <p:nvSpPr>
          <p:cNvPr id="3" name="Content Placeholder 2">
            <a:extLst>
              <a:ext uri="{FF2B5EF4-FFF2-40B4-BE49-F238E27FC236}">
                <a16:creationId xmlns:a16="http://schemas.microsoft.com/office/drawing/2014/main" id="{641434D7-29E7-8E5D-0E0E-0F551D1F56F6}"/>
              </a:ext>
            </a:extLst>
          </p:cNvPr>
          <p:cNvSpPr>
            <a:spLocks noGrp="1"/>
          </p:cNvSpPr>
          <p:nvPr>
            <p:ph idx="1"/>
          </p:nvPr>
        </p:nvSpPr>
        <p:spPr>
          <a:xfrm>
            <a:off x="838200" y="1443789"/>
            <a:ext cx="10515600" cy="5049086"/>
          </a:xfrm>
        </p:spPr>
        <p:txBody>
          <a:bodyPr>
            <a:normAutofit/>
          </a:bodyPr>
          <a:lstStyle/>
          <a:p>
            <a:pPr marL="0" indent="0">
              <a:buNone/>
            </a:pPr>
            <a:r>
              <a:rPr lang="en-GB" sz="2000" b="1" dirty="0"/>
              <a:t>Compare and contrast Shakespeare’s presentation of Macbeth in his first and last lines in the play. </a:t>
            </a:r>
          </a:p>
          <a:p>
            <a:pPr>
              <a:buFontTx/>
              <a:buChar char="-"/>
            </a:pPr>
            <a:r>
              <a:rPr lang="en-GB" sz="2000" dirty="0"/>
              <a:t>Act One Scene Three: ‘So fair and foul a day I have not seen.’ </a:t>
            </a:r>
          </a:p>
          <a:p>
            <a:pPr>
              <a:buFontTx/>
              <a:buChar char="-"/>
            </a:pPr>
            <a:r>
              <a:rPr lang="en-GB" sz="2000" dirty="0"/>
              <a:t>Act Five Scene Eight: ‘Lay on, Macduff; / And </a:t>
            </a:r>
            <a:r>
              <a:rPr lang="en-GB" sz="2000" dirty="0" err="1"/>
              <a:t>damn’d</a:t>
            </a:r>
            <a:r>
              <a:rPr lang="en-GB" sz="2000" dirty="0"/>
              <a:t> be him that first cries, ‘Hold, enough!’ </a:t>
            </a:r>
          </a:p>
          <a:p>
            <a:pPr marL="0" indent="0">
              <a:buNone/>
            </a:pPr>
            <a:r>
              <a:rPr lang="en-GB" sz="2000" dirty="0"/>
              <a:t>Students could consider how Shakespeare presents: </a:t>
            </a:r>
          </a:p>
          <a:p>
            <a:pPr>
              <a:buFontTx/>
              <a:buChar char="-"/>
            </a:pPr>
            <a:r>
              <a:rPr lang="en-GB" sz="2000" dirty="0"/>
              <a:t>Macbeth as a warrior – returning from battle, or about to enter combat. Shakespeare presents Macbeth’s military prowess as central to his identity. However, at the start of Act One Scene Three, he is loyal to Duncan, but at the denouement his only remaining loyalty is to himself and his reputation.</a:t>
            </a:r>
          </a:p>
          <a:p>
            <a:pPr>
              <a:buFontTx/>
              <a:buChar char="-"/>
            </a:pPr>
            <a:r>
              <a:rPr lang="en-GB" sz="2000" dirty="0"/>
              <a:t> Macbeth as being accompanied by his good friend Banquo in Act One Scene Three; by Act Five Scene Eight, Shakespeare reveals that Macbeth is isolated due to his own actions. </a:t>
            </a:r>
          </a:p>
          <a:p>
            <a:pPr>
              <a:buFontTx/>
              <a:buChar char="-"/>
            </a:pPr>
            <a:r>
              <a:rPr lang="en-GB" sz="2000" dirty="0"/>
              <a:t>A sense of ambiguity in Macbeth’s first lines, while his final lines are focused and determined. </a:t>
            </a:r>
          </a:p>
        </p:txBody>
      </p:sp>
    </p:spTree>
    <p:extLst>
      <p:ext uri="{BB962C8B-B14F-4D97-AF65-F5344CB8AC3E}">
        <p14:creationId xmlns:p14="http://schemas.microsoft.com/office/powerpoint/2010/main" val="2723336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166F33-F3AB-A7FB-B24F-21BF6773A145}"/>
              </a:ext>
            </a:extLst>
          </p:cNvPr>
          <p:cNvSpPr>
            <a:spLocks noGrp="1"/>
          </p:cNvSpPr>
          <p:nvPr>
            <p:ph type="title"/>
          </p:nvPr>
        </p:nvSpPr>
        <p:spPr/>
        <p:txBody>
          <a:bodyPr/>
          <a:lstStyle/>
          <a:p>
            <a:r>
              <a:rPr lang="en-GB" dirty="0"/>
              <a:t>Act 5 Scene 8 (lines 35 to end)</a:t>
            </a:r>
          </a:p>
        </p:txBody>
      </p:sp>
      <p:sp>
        <p:nvSpPr>
          <p:cNvPr id="3" name="Content Placeholder 2">
            <a:extLst>
              <a:ext uri="{FF2B5EF4-FFF2-40B4-BE49-F238E27FC236}">
                <a16:creationId xmlns:a16="http://schemas.microsoft.com/office/drawing/2014/main" id="{BDBE4359-26E2-A162-27A6-D3AEFF6DBE07}"/>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3796927507"/>
      </p:ext>
    </p:extLst>
  </p:cSld>
  <p:clrMapOvr>
    <a:masterClrMapping/>
  </p:clrMapOvr>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BA292D-7884-5B22-DF3E-8560A35408AD}"/>
              </a:ext>
            </a:extLst>
          </p:cNvPr>
          <p:cNvSpPr>
            <a:spLocks noGrp="1"/>
          </p:cNvSpPr>
          <p:nvPr>
            <p:ph type="title"/>
          </p:nvPr>
        </p:nvSpPr>
        <p:spPr/>
        <p:txBody>
          <a:bodyPr/>
          <a:lstStyle/>
          <a:p>
            <a:r>
              <a:rPr lang="en-GB" b="1" dirty="0"/>
              <a:t>Knowledge Retrieval</a:t>
            </a:r>
          </a:p>
        </p:txBody>
      </p:sp>
      <p:sp>
        <p:nvSpPr>
          <p:cNvPr id="3" name="Content Placeholder 2">
            <a:extLst>
              <a:ext uri="{FF2B5EF4-FFF2-40B4-BE49-F238E27FC236}">
                <a16:creationId xmlns:a16="http://schemas.microsoft.com/office/drawing/2014/main" id="{C598D1EE-66A5-7F80-1155-F2E5F65CECF8}"/>
              </a:ext>
            </a:extLst>
          </p:cNvPr>
          <p:cNvSpPr>
            <a:spLocks noGrp="1"/>
          </p:cNvSpPr>
          <p:nvPr>
            <p:ph idx="1"/>
          </p:nvPr>
        </p:nvSpPr>
        <p:spPr>
          <a:xfrm>
            <a:off x="838200" y="1507958"/>
            <a:ext cx="10515600" cy="4669005"/>
          </a:xfrm>
        </p:spPr>
        <p:txBody>
          <a:bodyPr>
            <a:normAutofit/>
          </a:bodyPr>
          <a:lstStyle/>
          <a:p>
            <a:pPr marL="0" indent="0">
              <a:buNone/>
            </a:pPr>
            <a:r>
              <a:rPr lang="en-GB" b="1" dirty="0"/>
              <a:t>Think-pair-share what you remember about Shakespeare’s presentation of the killing of </a:t>
            </a:r>
            <a:r>
              <a:rPr lang="en-GB" b="1" dirty="0" err="1"/>
              <a:t>Macdonwald</a:t>
            </a:r>
            <a:r>
              <a:rPr lang="en-GB" b="1" dirty="0"/>
              <a:t>, reported in Act 1 Scene 2. </a:t>
            </a:r>
          </a:p>
          <a:p>
            <a:pPr marL="0" indent="0">
              <a:buNone/>
            </a:pPr>
            <a:r>
              <a:rPr lang="en-GB" dirty="0"/>
              <a:t>Students could consider how Shakespeare presents:</a:t>
            </a:r>
          </a:p>
          <a:p>
            <a:pPr>
              <a:buFontTx/>
              <a:buChar char="-"/>
            </a:pPr>
            <a:r>
              <a:rPr lang="en-GB" dirty="0" err="1"/>
              <a:t>Macdonwald</a:t>
            </a:r>
            <a:r>
              <a:rPr lang="en-GB" dirty="0"/>
              <a:t> as ‘merciless’. </a:t>
            </a:r>
          </a:p>
          <a:p>
            <a:pPr>
              <a:buFontTx/>
              <a:buChar char="-"/>
            </a:pPr>
            <a:r>
              <a:rPr lang="en-GB" dirty="0"/>
              <a:t>Macbeth’s initial loyalty and patriotism. </a:t>
            </a:r>
          </a:p>
          <a:p>
            <a:pPr>
              <a:buFontTx/>
              <a:buChar char="-"/>
            </a:pPr>
            <a:r>
              <a:rPr lang="en-GB" dirty="0"/>
              <a:t>The consequences of treachery. </a:t>
            </a:r>
          </a:p>
          <a:p>
            <a:pPr marL="0" indent="0">
              <a:buNone/>
            </a:pPr>
            <a:r>
              <a:rPr lang="en-GB" dirty="0"/>
              <a:t>In today’s scene, Shakespeare shows that the action has come full cycle and now Macduff has decapitated Macbeth. The head that bore the ‘golden round’ has now been severed.</a:t>
            </a:r>
            <a:endParaRPr lang="en-GB" b="1" dirty="0"/>
          </a:p>
        </p:txBody>
      </p:sp>
    </p:spTree>
    <p:extLst>
      <p:ext uri="{BB962C8B-B14F-4D97-AF65-F5344CB8AC3E}">
        <p14:creationId xmlns:p14="http://schemas.microsoft.com/office/powerpoint/2010/main" val="3694631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F2D403-21BF-D071-D29D-827492938D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03665A-D742-94A1-407A-B494A5712865}"/>
              </a:ext>
            </a:extLst>
          </p:cNvPr>
          <p:cNvSpPr>
            <a:spLocks noGrp="1"/>
          </p:cNvSpPr>
          <p:nvPr>
            <p:ph type="title"/>
          </p:nvPr>
        </p:nvSpPr>
        <p:spPr>
          <a:xfrm>
            <a:off x="838200" y="365125"/>
            <a:ext cx="10515600" cy="911225"/>
          </a:xfrm>
        </p:spPr>
        <p:txBody>
          <a:bodyPr/>
          <a:lstStyle/>
          <a:p>
            <a:r>
              <a:rPr lang="en-GB" b="1" dirty="0"/>
              <a:t>New vocabulary: restoration of order </a:t>
            </a:r>
          </a:p>
        </p:txBody>
      </p:sp>
      <p:graphicFrame>
        <p:nvGraphicFramePr>
          <p:cNvPr id="8" name="Table 7">
            <a:extLst>
              <a:ext uri="{FF2B5EF4-FFF2-40B4-BE49-F238E27FC236}">
                <a16:creationId xmlns:a16="http://schemas.microsoft.com/office/drawing/2014/main" id="{C0584D01-0881-F280-B5A6-A4031B2ED283}"/>
              </a:ext>
            </a:extLst>
          </p:cNvPr>
          <p:cNvGraphicFramePr>
            <a:graphicFrameLocks noGrp="1"/>
          </p:cNvGraphicFramePr>
          <p:nvPr>
            <p:extLst>
              <p:ext uri="{D42A27DB-BD31-4B8C-83A1-F6EECF244321}">
                <p14:modId xmlns:p14="http://schemas.microsoft.com/office/powerpoint/2010/main" val="3867808261"/>
              </p:ext>
            </p:extLst>
          </p:nvPr>
        </p:nvGraphicFramePr>
        <p:xfrm>
          <a:off x="818147" y="1276350"/>
          <a:ext cx="10535652" cy="4877218"/>
        </p:xfrm>
        <a:graphic>
          <a:graphicData uri="http://schemas.openxmlformats.org/drawingml/2006/table">
            <a:tbl>
              <a:tblPr firstRow="1" bandRow="1">
                <a:tableStyleId>{5C22544A-7EE6-4342-B048-85BDC9FD1C3A}</a:tableStyleId>
              </a:tblPr>
              <a:tblGrid>
                <a:gridCol w="5277852">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268955">
                <a:tc>
                  <a:txBody>
                    <a:bodyPr/>
                    <a:lstStyle/>
                    <a:p>
                      <a:r>
                        <a:rPr lang="en-GB" b="1" dirty="0">
                          <a:solidFill>
                            <a:schemeClr val="tx1"/>
                          </a:solidFill>
                        </a:rPr>
                        <a:t>Definition: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Characteristics:</a:t>
                      </a:r>
                      <a:endParaRPr lang="en-GB"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tx1"/>
                          </a:solidFill>
                        </a:rPr>
                        <a:t>Examples:</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Non-examples:</a:t>
                      </a:r>
                      <a:endParaRPr lang="en-GB"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3737689703"/>
      </p:ext>
    </p:extLst>
  </p:cSld>
  <p:clrMapOvr>
    <a:masterClrMapping/>
  </p:clrMapOvr>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F315BF-15AD-2C00-5761-41C8C8A027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27651C-FAA1-6428-7BBF-826387DBB46E}"/>
              </a:ext>
            </a:extLst>
          </p:cNvPr>
          <p:cNvSpPr>
            <a:spLocks noGrp="1"/>
          </p:cNvSpPr>
          <p:nvPr>
            <p:ph type="title"/>
          </p:nvPr>
        </p:nvSpPr>
        <p:spPr>
          <a:xfrm>
            <a:off x="838200" y="365125"/>
            <a:ext cx="10515600" cy="911225"/>
          </a:xfrm>
        </p:spPr>
        <p:txBody>
          <a:bodyPr/>
          <a:lstStyle/>
          <a:p>
            <a:r>
              <a:rPr lang="en-GB" b="1" dirty="0"/>
              <a:t>New vocabulary: restoration of order</a:t>
            </a:r>
          </a:p>
        </p:txBody>
      </p:sp>
      <p:graphicFrame>
        <p:nvGraphicFramePr>
          <p:cNvPr id="8" name="Table 7">
            <a:extLst>
              <a:ext uri="{FF2B5EF4-FFF2-40B4-BE49-F238E27FC236}">
                <a16:creationId xmlns:a16="http://schemas.microsoft.com/office/drawing/2014/main" id="{D61D25A1-CB5F-5748-C100-E763C3CB153C}"/>
              </a:ext>
            </a:extLst>
          </p:cNvPr>
          <p:cNvGraphicFramePr>
            <a:graphicFrameLocks noGrp="1"/>
          </p:cNvGraphicFramePr>
          <p:nvPr>
            <p:extLst>
              <p:ext uri="{D42A27DB-BD31-4B8C-83A1-F6EECF244321}">
                <p14:modId xmlns:p14="http://schemas.microsoft.com/office/powerpoint/2010/main" val="3766085467"/>
              </p:ext>
            </p:extLst>
          </p:nvPr>
        </p:nvGraphicFramePr>
        <p:xfrm>
          <a:off x="818147" y="1276350"/>
          <a:ext cx="10535652" cy="4877218"/>
        </p:xfrm>
        <a:graphic>
          <a:graphicData uri="http://schemas.openxmlformats.org/drawingml/2006/table">
            <a:tbl>
              <a:tblPr firstRow="1" bandRow="1">
                <a:tableStyleId>{5C22544A-7EE6-4342-B048-85BDC9FD1C3A}</a:tableStyleId>
              </a:tblPr>
              <a:tblGrid>
                <a:gridCol w="5277852">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268955">
                <a:tc>
                  <a:txBody>
                    <a:bodyPr/>
                    <a:lstStyle/>
                    <a:p>
                      <a:r>
                        <a:rPr lang="en-GB" b="1" dirty="0">
                          <a:solidFill>
                            <a:schemeClr val="accent6"/>
                          </a:solidFill>
                        </a:rPr>
                        <a:t>Definition: </a:t>
                      </a:r>
                    </a:p>
                    <a:p>
                      <a:r>
                        <a:rPr lang="en-GB" b="0" dirty="0">
                          <a:solidFill>
                            <a:schemeClr val="accent6"/>
                          </a:solidFill>
                        </a:rPr>
                        <a:t>Chaos and violence are replaced by peace and harmony. The tyrannical usurper is succeeded by the rightful king.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Characteristics:</a:t>
                      </a:r>
                    </a:p>
                    <a:p>
                      <a:pPr marL="285750" indent="-285750">
                        <a:buFontTx/>
                        <a:buChar char="-"/>
                      </a:pPr>
                      <a:r>
                        <a:rPr lang="en-GB" b="0" dirty="0">
                          <a:solidFill>
                            <a:schemeClr val="accent6"/>
                          </a:solidFill>
                        </a:rPr>
                        <a:t>Violence is concluded. </a:t>
                      </a:r>
                    </a:p>
                    <a:p>
                      <a:pPr marL="285750" indent="-285750">
                        <a:buFontTx/>
                        <a:buChar char="-"/>
                      </a:pPr>
                      <a:r>
                        <a:rPr lang="en-GB" b="0" dirty="0">
                          <a:solidFill>
                            <a:schemeClr val="accent6"/>
                          </a:solidFill>
                        </a:rPr>
                        <a:t>Justice is enacted (Macbeth is killed). </a:t>
                      </a:r>
                    </a:p>
                    <a:p>
                      <a:pPr marL="285750" indent="-285750">
                        <a:buFontTx/>
                        <a:buChar char="-"/>
                      </a:pPr>
                      <a:r>
                        <a:rPr lang="en-GB" b="0" dirty="0">
                          <a:solidFill>
                            <a:schemeClr val="accent6"/>
                          </a:solidFill>
                        </a:rPr>
                        <a:t>The legitimate king takes the throne.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accent6"/>
                          </a:solidFill>
                        </a:rPr>
                        <a:t>Examples:</a:t>
                      </a:r>
                    </a:p>
                    <a:p>
                      <a:endParaRPr lang="en-GB" b="1" dirty="0">
                        <a:solidFill>
                          <a:schemeClr val="accent6"/>
                        </a:solidFill>
                      </a:endParaRPr>
                    </a:p>
                    <a:p>
                      <a:r>
                        <a:rPr lang="en-GB" i="1" dirty="0">
                          <a:solidFill>
                            <a:schemeClr val="accent6"/>
                          </a:solidFill>
                        </a:rPr>
                        <a:t>Othello</a:t>
                      </a:r>
                      <a:r>
                        <a:rPr lang="en-GB" dirty="0">
                          <a:solidFill>
                            <a:schemeClr val="accent6"/>
                          </a:solidFill>
                        </a:rPr>
                        <a:t> (1603): There is some restoration of order as the murderer (Othello) is dead and Cassio becomes governor of Cyprus. </a:t>
                      </a:r>
                      <a:endParaRPr lang="en-GB" b="1" dirty="0">
                        <a:solidFill>
                          <a:schemeClr val="accent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Non-examples:</a:t>
                      </a:r>
                    </a:p>
                    <a:p>
                      <a:endParaRPr lang="en-GB" b="1" dirty="0">
                        <a:solidFill>
                          <a:schemeClr val="accent6"/>
                        </a:solidFill>
                      </a:endParaRPr>
                    </a:p>
                    <a:p>
                      <a:r>
                        <a:rPr lang="en-GB" i="1" dirty="0">
                          <a:solidFill>
                            <a:schemeClr val="accent6"/>
                          </a:solidFill>
                        </a:rPr>
                        <a:t>Othello</a:t>
                      </a:r>
                      <a:r>
                        <a:rPr lang="en-GB" dirty="0">
                          <a:solidFill>
                            <a:schemeClr val="accent6"/>
                          </a:solidFill>
                        </a:rPr>
                        <a:t> (1603): Order is not completely restored because the play concludes in Cyprus, a place associated with chaos in the play. </a:t>
                      </a:r>
                    </a:p>
                    <a:p>
                      <a:endParaRPr lang="en-GB" dirty="0">
                        <a:solidFill>
                          <a:schemeClr val="accent6"/>
                        </a:solidFill>
                      </a:endParaRPr>
                    </a:p>
                    <a:p>
                      <a:r>
                        <a:rPr lang="en-GB" i="1" dirty="0">
                          <a:solidFill>
                            <a:schemeClr val="accent6"/>
                          </a:solidFill>
                        </a:rPr>
                        <a:t>An Inspector Calls</a:t>
                      </a:r>
                      <a:r>
                        <a:rPr lang="en-GB" dirty="0">
                          <a:solidFill>
                            <a:schemeClr val="accent6"/>
                          </a:solidFill>
                        </a:rPr>
                        <a:t> (1946): Order is not restored, as the final </a:t>
                      </a:r>
                      <a:r>
                        <a:rPr lang="en-GB" dirty="0" err="1">
                          <a:solidFill>
                            <a:schemeClr val="accent6"/>
                          </a:solidFill>
                        </a:rPr>
                        <a:t>phonecall</a:t>
                      </a:r>
                      <a:r>
                        <a:rPr lang="en-GB" dirty="0">
                          <a:solidFill>
                            <a:schemeClr val="accent6"/>
                          </a:solidFill>
                        </a:rPr>
                        <a:t> throws the family into disarray. </a:t>
                      </a:r>
                      <a:endParaRPr lang="en-GB" b="0" dirty="0">
                        <a:solidFill>
                          <a:schemeClr val="accent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2084995823"/>
      </p:ext>
    </p:extLst>
  </p:cSld>
  <p:clrMapOvr>
    <a:masterClrMapping/>
  </p:clrMapOvr>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D33CB-B916-A331-E85C-D47E96A9F478}"/>
              </a:ext>
            </a:extLst>
          </p:cNvPr>
          <p:cNvSpPr>
            <a:spLocks noGrp="1"/>
          </p:cNvSpPr>
          <p:nvPr>
            <p:ph type="title"/>
          </p:nvPr>
        </p:nvSpPr>
        <p:spPr/>
        <p:txBody>
          <a:bodyPr/>
          <a:lstStyle/>
          <a:p>
            <a:r>
              <a:rPr lang="en-GB" b="1" dirty="0"/>
              <a:t>Reading the Scene</a:t>
            </a:r>
          </a:p>
        </p:txBody>
      </p:sp>
      <p:sp>
        <p:nvSpPr>
          <p:cNvPr id="3" name="Content Placeholder 2">
            <a:extLst>
              <a:ext uri="{FF2B5EF4-FFF2-40B4-BE49-F238E27FC236}">
                <a16:creationId xmlns:a16="http://schemas.microsoft.com/office/drawing/2014/main" id="{E7553209-CD37-AECE-7AE7-B0038493A4C9}"/>
              </a:ext>
            </a:extLst>
          </p:cNvPr>
          <p:cNvSpPr>
            <a:spLocks noGrp="1"/>
          </p:cNvSpPr>
          <p:nvPr>
            <p:ph idx="1"/>
          </p:nvPr>
        </p:nvSpPr>
        <p:spPr/>
        <p:txBody>
          <a:bodyPr/>
          <a:lstStyle/>
          <a:p>
            <a:r>
              <a:rPr lang="en-GB" dirty="0"/>
              <a:t>The Rupert Goold production (2010) captures the shocking brutality of the moment where the discussion is interrupted by Macduff bringing in Macbeth’s head. Watch this as well as reading the scene. </a:t>
            </a:r>
          </a:p>
        </p:txBody>
      </p:sp>
    </p:spTree>
    <p:extLst>
      <p:ext uri="{BB962C8B-B14F-4D97-AF65-F5344CB8AC3E}">
        <p14:creationId xmlns:p14="http://schemas.microsoft.com/office/powerpoint/2010/main" val="2096846533"/>
      </p:ext>
    </p:extLst>
  </p:cSld>
  <p:clrMapOvr>
    <a:masterClrMapping/>
  </p:clrMapOvr>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D78AD-2C3A-81D0-3565-6478724A7D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32119E-06D4-A297-F26D-6BBEA0AC7A84}"/>
              </a:ext>
            </a:extLst>
          </p:cNvPr>
          <p:cNvSpPr>
            <a:spLocks noGrp="1"/>
          </p:cNvSpPr>
          <p:nvPr>
            <p:ph type="title"/>
          </p:nvPr>
        </p:nvSpPr>
        <p:spPr>
          <a:xfrm>
            <a:off x="161924" y="184150"/>
            <a:ext cx="9324975" cy="720725"/>
          </a:xfrm>
        </p:spPr>
        <p:txBody>
          <a:bodyPr>
            <a:normAutofit/>
          </a:bodyPr>
          <a:lstStyle/>
          <a:p>
            <a:r>
              <a:rPr lang="en-GB" b="1" dirty="0"/>
              <a:t>S-T-R-E-T-C-H: Triplet discussion</a:t>
            </a:r>
          </a:p>
        </p:txBody>
      </p:sp>
      <p:graphicFrame>
        <p:nvGraphicFramePr>
          <p:cNvPr id="7" name="Table 6">
            <a:extLst>
              <a:ext uri="{FF2B5EF4-FFF2-40B4-BE49-F238E27FC236}">
                <a16:creationId xmlns:a16="http://schemas.microsoft.com/office/drawing/2014/main" id="{B6D1447F-19B5-C636-A124-536611C6C1F7}"/>
              </a:ext>
            </a:extLst>
          </p:cNvPr>
          <p:cNvGraphicFramePr>
            <a:graphicFrameLocks noGrp="1"/>
          </p:cNvGraphicFramePr>
          <p:nvPr>
            <p:extLst>
              <p:ext uri="{D42A27DB-BD31-4B8C-83A1-F6EECF244321}">
                <p14:modId xmlns:p14="http://schemas.microsoft.com/office/powerpoint/2010/main" val="3726613722"/>
              </p:ext>
            </p:extLst>
          </p:nvPr>
        </p:nvGraphicFramePr>
        <p:xfrm>
          <a:off x="260349" y="904876"/>
          <a:ext cx="11598276" cy="5768974"/>
        </p:xfrm>
        <a:graphic>
          <a:graphicData uri="http://schemas.openxmlformats.org/drawingml/2006/table">
            <a:tbl>
              <a:tblPr firstRow="1" bandRow="1">
                <a:tableStyleId>{5C22544A-7EE6-4342-B048-85BDC9FD1C3A}</a:tableStyleId>
              </a:tblPr>
              <a:tblGrid>
                <a:gridCol w="5799138">
                  <a:extLst>
                    <a:ext uri="{9D8B030D-6E8A-4147-A177-3AD203B41FA5}">
                      <a16:colId xmlns:a16="http://schemas.microsoft.com/office/drawing/2014/main" val="1736133276"/>
                    </a:ext>
                  </a:extLst>
                </a:gridCol>
                <a:gridCol w="5799138">
                  <a:extLst>
                    <a:ext uri="{9D8B030D-6E8A-4147-A177-3AD203B41FA5}">
                      <a16:colId xmlns:a16="http://schemas.microsoft.com/office/drawing/2014/main" val="242576912"/>
                    </a:ext>
                  </a:extLst>
                </a:gridCol>
              </a:tblGrid>
              <a:tr h="2884487">
                <a:tc>
                  <a:txBody>
                    <a:bodyPr/>
                    <a:lstStyle/>
                    <a:p>
                      <a:pPr marL="0" indent="0">
                        <a:buNone/>
                      </a:pPr>
                      <a:r>
                        <a:rPr lang="en-GB" sz="2000" dirty="0">
                          <a:solidFill>
                            <a:schemeClr val="tx1"/>
                          </a:solidFill>
                        </a:rPr>
                        <a:t>‘Shakespeare ends chaos and restores order at the denouement of the play.’ How far do you agree?</a:t>
                      </a:r>
                      <a:endParaRPr lang="en-GB" sz="2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A: Argue that order is restored.</a:t>
                      </a:r>
                      <a:endParaRPr lang="en-GB" sz="2000" b="0" dirty="0">
                        <a:solidFill>
                          <a:schemeClr val="tx1"/>
                        </a:solidFill>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One example of the restoration of order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 further example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Additionally…</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8333442"/>
                  </a:ext>
                </a:extLst>
              </a:tr>
              <a:tr h="28844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B: Argue that order is not restored. </a:t>
                      </a:r>
                      <a:endParaRPr lang="en-GB" sz="2000" b="0" dirty="0">
                        <a:solidFill>
                          <a:schemeClr val="tx1"/>
                        </a:solidFill>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However, there are occasions where chaos continues. For example…</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 further example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Additionally…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b="1" dirty="0">
                          <a:solidFill>
                            <a:schemeClr val="tx1"/>
                          </a:solidFill>
                        </a:rPr>
                        <a:t>Student C: Summarise the discussion. </a:t>
                      </a:r>
                      <a:endParaRPr lang="en-GB" sz="2000" b="0" dirty="0">
                        <a:solidFill>
                          <a:schemeClr val="tx1"/>
                        </a:solidFill>
                      </a:endParaRPr>
                    </a:p>
                    <a:p>
                      <a:pPr marL="342900" indent="-342900">
                        <a:buFontTx/>
                        <a:buChar char="-"/>
                      </a:pPr>
                      <a:r>
                        <a:rPr lang="en-GB" sz="2000" b="0" dirty="0">
                          <a:solidFill>
                            <a:schemeClr val="tx1"/>
                          </a:solidFill>
                        </a:rPr>
                        <a:t>On the one hand, it could be argued that… However, on the other hand, it could also be suggested that…</a:t>
                      </a:r>
                    </a:p>
                    <a:p>
                      <a:pPr marL="342900" indent="-342900">
                        <a:buFontTx/>
                        <a:buChar char="-"/>
                      </a:pPr>
                      <a:r>
                        <a:rPr lang="en-GB" sz="2000" b="0" dirty="0">
                          <a:solidFill>
                            <a:schemeClr val="tx1"/>
                          </a:solidFill>
                        </a:rPr>
                        <a:t>Ultimately, we believe that the more convincing argument 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3497767"/>
                  </a:ext>
                </a:extLst>
              </a:tr>
            </a:tbl>
          </a:graphicData>
        </a:graphic>
      </p:graphicFrame>
    </p:spTree>
    <p:extLst>
      <p:ext uri="{BB962C8B-B14F-4D97-AF65-F5344CB8AC3E}">
        <p14:creationId xmlns:p14="http://schemas.microsoft.com/office/powerpoint/2010/main" val="1419363111"/>
      </p:ext>
    </p:extLst>
  </p:cSld>
  <p:clrMapOvr>
    <a:masterClrMapping/>
  </p:clrMapOvr>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5CD6A-D87D-3D71-7950-1818EDCFEA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AC06F4-1FA1-6C52-81AC-AF5928C5ED22}"/>
              </a:ext>
            </a:extLst>
          </p:cNvPr>
          <p:cNvSpPr>
            <a:spLocks noGrp="1"/>
          </p:cNvSpPr>
          <p:nvPr>
            <p:ph type="title"/>
          </p:nvPr>
        </p:nvSpPr>
        <p:spPr>
          <a:xfrm>
            <a:off x="161925" y="184150"/>
            <a:ext cx="5467350" cy="720725"/>
          </a:xfrm>
        </p:spPr>
        <p:txBody>
          <a:bodyPr/>
          <a:lstStyle/>
          <a:p>
            <a:r>
              <a:rPr lang="en-GB" b="1" dirty="0"/>
              <a:t>Triplet discussion</a:t>
            </a:r>
          </a:p>
        </p:txBody>
      </p:sp>
      <p:sp>
        <p:nvSpPr>
          <p:cNvPr id="4" name="TextBox 3">
            <a:extLst>
              <a:ext uri="{FF2B5EF4-FFF2-40B4-BE49-F238E27FC236}">
                <a16:creationId xmlns:a16="http://schemas.microsoft.com/office/drawing/2014/main" id="{81294FB6-539F-3DE9-B98B-36DE400C53AD}"/>
              </a:ext>
            </a:extLst>
          </p:cNvPr>
          <p:cNvSpPr txBox="1"/>
          <p:nvPr/>
        </p:nvSpPr>
        <p:spPr>
          <a:xfrm>
            <a:off x="259556" y="904875"/>
            <a:ext cx="6093118" cy="5663089"/>
          </a:xfrm>
          <a:prstGeom prst="rect">
            <a:avLst/>
          </a:prstGeom>
          <a:noFill/>
        </p:spPr>
        <p:txBody>
          <a:bodyPr wrap="square">
            <a:spAutoFit/>
          </a:bodyPr>
          <a:lstStyle/>
          <a:p>
            <a:r>
              <a:rPr lang="en-GB" sz="2000" b="1" dirty="0"/>
              <a:t>Model answer: </a:t>
            </a:r>
            <a:endParaRPr lang="en-GB" sz="2400" b="1" dirty="0"/>
          </a:p>
          <a:p>
            <a:r>
              <a:rPr lang="en-GB" dirty="0"/>
              <a:t>It could be argued that order is restored at the end of Macbeth, as the rightful heir is to become king of Scotland. Macduff has achieved his revenge and Macbeth’s tyrannical reign has ended with his death. However, Shakespeare sows subtle seeds of doubt, as whilst Malcolm has the intelligence to lead (see his manipulation of Macduff in Act Four Scene Three), he is not presented as a strong military leader (see the reference to his rescue from enemy forces in Act One Scene Two). Additionally, his reaction to the news of Macduff’s family reveals he lacks the empathy that an ideal leader would display. Furthermore, in Malcolm’s final speech there is an uncanny echo of Duncan’s lines in Act One: where Duncan said that he would make Macbeth ‘full of growing’, Malcolm also uses the imagery of ‘plant[</a:t>
            </a:r>
            <a:r>
              <a:rPr lang="en-GB" dirty="0" err="1"/>
              <a:t>ing</a:t>
            </a:r>
            <a:r>
              <a:rPr lang="en-GB" dirty="0"/>
              <a:t>]’. </a:t>
            </a:r>
          </a:p>
          <a:p>
            <a:endParaRPr lang="en-GB" dirty="0"/>
          </a:p>
          <a:p>
            <a:r>
              <a:rPr lang="en-GB" dirty="0"/>
              <a:t>Shakespeare amplifies this sense of unease by the survival of the Witches and the fact that their prophecy about Banquo’s sons has not been resolved. The whereabouts of the unvanquished Witches is also uncertain. </a:t>
            </a:r>
          </a:p>
        </p:txBody>
      </p:sp>
      <p:sp>
        <p:nvSpPr>
          <p:cNvPr id="5" name="Rectangle 4">
            <a:extLst>
              <a:ext uri="{FF2B5EF4-FFF2-40B4-BE49-F238E27FC236}">
                <a16:creationId xmlns:a16="http://schemas.microsoft.com/office/drawing/2014/main" id="{EFA4BF3C-78A0-C0EF-1209-DFBF7A4A08E6}"/>
              </a:ext>
            </a:extLst>
          </p:cNvPr>
          <p:cNvSpPr/>
          <p:nvPr/>
        </p:nvSpPr>
        <p:spPr>
          <a:xfrm>
            <a:off x="6515100" y="304800"/>
            <a:ext cx="5467350" cy="63690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dirty="0"/>
              <a:t>Summarise the model answer in 4 bullet points:</a:t>
            </a:r>
          </a:p>
          <a:p>
            <a:endParaRPr lang="en-GB" dirty="0"/>
          </a:p>
          <a:p>
            <a:r>
              <a:rPr lang="en-GB" dirty="0"/>
              <a:t>-</a:t>
            </a:r>
          </a:p>
          <a:p>
            <a:endParaRPr lang="en-GB" dirty="0"/>
          </a:p>
          <a:p>
            <a:endParaRPr lang="en-GB" dirty="0"/>
          </a:p>
          <a:p>
            <a:r>
              <a:rPr lang="en-GB" dirty="0"/>
              <a:t>-</a:t>
            </a:r>
          </a:p>
          <a:p>
            <a:endParaRPr lang="en-GB" dirty="0"/>
          </a:p>
          <a:p>
            <a:endParaRPr lang="en-GB" dirty="0"/>
          </a:p>
          <a:p>
            <a:r>
              <a:rPr lang="en-GB" dirty="0"/>
              <a:t>-</a:t>
            </a:r>
          </a:p>
          <a:p>
            <a:endParaRPr lang="en-GB" dirty="0"/>
          </a:p>
          <a:p>
            <a:endParaRPr lang="en-GB" dirty="0"/>
          </a:p>
          <a:p>
            <a:r>
              <a:rPr lang="en-GB" dirty="0"/>
              <a:t>-</a:t>
            </a:r>
          </a:p>
          <a:p>
            <a:endParaRPr lang="en-GB" dirty="0"/>
          </a:p>
          <a:p>
            <a:endParaRPr lang="en-GB" dirty="0"/>
          </a:p>
          <a:p>
            <a:r>
              <a:rPr lang="en-GB" dirty="0"/>
              <a:t>New vocabulary:</a:t>
            </a:r>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896788292"/>
      </p:ext>
    </p:extLst>
  </p:cSld>
  <p:clrMapOvr>
    <a:masterClrMapping/>
  </p:clrMapOvr>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D95AB-8440-D4DE-E310-2406EFE8AE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9F03C2-7ED9-F1CC-748F-77DB867F6804}"/>
              </a:ext>
            </a:extLst>
          </p:cNvPr>
          <p:cNvSpPr>
            <a:spLocks noGrp="1"/>
          </p:cNvSpPr>
          <p:nvPr>
            <p:ph type="title"/>
          </p:nvPr>
        </p:nvSpPr>
        <p:spPr>
          <a:xfrm>
            <a:off x="161924" y="184150"/>
            <a:ext cx="9324975" cy="720725"/>
          </a:xfrm>
        </p:spPr>
        <p:txBody>
          <a:bodyPr>
            <a:normAutofit/>
          </a:bodyPr>
          <a:lstStyle/>
          <a:p>
            <a:r>
              <a:rPr lang="en-GB" b="1" dirty="0"/>
              <a:t>Consolidation: Triplet discussion</a:t>
            </a:r>
          </a:p>
        </p:txBody>
      </p:sp>
      <p:graphicFrame>
        <p:nvGraphicFramePr>
          <p:cNvPr id="7" name="Table 6">
            <a:extLst>
              <a:ext uri="{FF2B5EF4-FFF2-40B4-BE49-F238E27FC236}">
                <a16:creationId xmlns:a16="http://schemas.microsoft.com/office/drawing/2014/main" id="{D42BF20D-7279-7465-9F1E-17359E79B56B}"/>
              </a:ext>
            </a:extLst>
          </p:cNvPr>
          <p:cNvGraphicFramePr>
            <a:graphicFrameLocks noGrp="1"/>
          </p:cNvGraphicFramePr>
          <p:nvPr>
            <p:extLst>
              <p:ext uri="{D42A27DB-BD31-4B8C-83A1-F6EECF244321}">
                <p14:modId xmlns:p14="http://schemas.microsoft.com/office/powerpoint/2010/main" val="2342731614"/>
              </p:ext>
            </p:extLst>
          </p:nvPr>
        </p:nvGraphicFramePr>
        <p:xfrm>
          <a:off x="260349" y="904876"/>
          <a:ext cx="11598276" cy="5768974"/>
        </p:xfrm>
        <a:graphic>
          <a:graphicData uri="http://schemas.openxmlformats.org/drawingml/2006/table">
            <a:tbl>
              <a:tblPr firstRow="1" bandRow="1">
                <a:tableStyleId>{5C22544A-7EE6-4342-B048-85BDC9FD1C3A}</a:tableStyleId>
              </a:tblPr>
              <a:tblGrid>
                <a:gridCol w="5799138">
                  <a:extLst>
                    <a:ext uri="{9D8B030D-6E8A-4147-A177-3AD203B41FA5}">
                      <a16:colId xmlns:a16="http://schemas.microsoft.com/office/drawing/2014/main" val="1736133276"/>
                    </a:ext>
                  </a:extLst>
                </a:gridCol>
                <a:gridCol w="5799138">
                  <a:extLst>
                    <a:ext uri="{9D8B030D-6E8A-4147-A177-3AD203B41FA5}">
                      <a16:colId xmlns:a16="http://schemas.microsoft.com/office/drawing/2014/main" val="242576912"/>
                    </a:ext>
                  </a:extLst>
                </a:gridCol>
              </a:tblGrid>
              <a:tr h="2884487">
                <a:tc>
                  <a:txBody>
                    <a:bodyPr/>
                    <a:lstStyle/>
                    <a:p>
                      <a:pPr marL="0" indent="0">
                        <a:buNone/>
                      </a:pPr>
                      <a:r>
                        <a:rPr lang="en-GB" sz="2000" dirty="0">
                          <a:solidFill>
                            <a:schemeClr val="tx1"/>
                          </a:solidFill>
                        </a:rPr>
                        <a:t>Shakespeare presents Macbeth as transforming from a ‘valiant’ and respected warrior, to a maligned and ‘dead butcher’. How does this transformation happen?</a:t>
                      </a:r>
                      <a:endParaRPr lang="en-GB" sz="2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A: Explain how the transformation happens. </a:t>
                      </a:r>
                      <a:endParaRPr lang="en-GB" sz="2000" b="0" dirty="0">
                        <a:solidFill>
                          <a:schemeClr val="tx1"/>
                        </a:solidFill>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Shakespeare presents Macbeth as transforming when…</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aspect of Macbeth’s changing character is…</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8333442"/>
                  </a:ext>
                </a:extLst>
              </a:tr>
              <a:tr h="28844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B: Provide evidence for this transformation. </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Evidence of this transformation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example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These ideas are further supported by the quotation…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b="1" dirty="0">
                          <a:solidFill>
                            <a:schemeClr val="tx1"/>
                          </a:solidFill>
                        </a:rPr>
                        <a:t>Student C: Summarise the discussion. </a:t>
                      </a:r>
                      <a:endParaRPr lang="en-GB" sz="2000" b="0" dirty="0">
                        <a:solidFill>
                          <a:schemeClr val="tx1"/>
                        </a:solidFill>
                      </a:endParaRPr>
                    </a:p>
                    <a:p>
                      <a:pPr marL="342900" indent="-342900">
                        <a:buFontTx/>
                        <a:buChar char="-"/>
                      </a:pPr>
                      <a:r>
                        <a:rPr lang="en-GB" sz="2000" b="0" dirty="0">
                          <a:solidFill>
                            <a:schemeClr val="tx1"/>
                          </a:solidFill>
                        </a:rPr>
                        <a:t>Shakespeare shows Macbeth transforming from… to…</a:t>
                      </a:r>
                    </a:p>
                    <a:p>
                      <a:pPr marL="342900" indent="-342900">
                        <a:buFontTx/>
                        <a:buChar char="-"/>
                      </a:pPr>
                      <a:r>
                        <a:rPr lang="en-GB" sz="2000" b="0" dirty="0">
                          <a:solidFill>
                            <a:schemeClr val="tx1"/>
                          </a:solidFill>
                        </a:rPr>
                        <a:t>Evidence of this transformation 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3497767"/>
                  </a:ext>
                </a:extLst>
              </a:tr>
            </a:tbl>
          </a:graphicData>
        </a:graphic>
      </p:graphicFrame>
    </p:spTree>
    <p:extLst>
      <p:ext uri="{BB962C8B-B14F-4D97-AF65-F5344CB8AC3E}">
        <p14:creationId xmlns:p14="http://schemas.microsoft.com/office/powerpoint/2010/main" val="914797484"/>
      </p:ext>
    </p:extLst>
  </p:cSld>
  <p:clrMapOvr>
    <a:masterClrMapping/>
  </p:clrMapOvr>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14863-31AF-7098-090F-9B5E488D5C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F8E4F0-3CF7-B131-DF95-87F309D80741}"/>
              </a:ext>
            </a:extLst>
          </p:cNvPr>
          <p:cNvSpPr>
            <a:spLocks noGrp="1"/>
          </p:cNvSpPr>
          <p:nvPr>
            <p:ph type="title"/>
          </p:nvPr>
        </p:nvSpPr>
        <p:spPr>
          <a:xfrm>
            <a:off x="161925" y="184150"/>
            <a:ext cx="5467350" cy="720725"/>
          </a:xfrm>
        </p:spPr>
        <p:txBody>
          <a:bodyPr/>
          <a:lstStyle/>
          <a:p>
            <a:r>
              <a:rPr lang="en-GB" b="1" dirty="0"/>
              <a:t>Triplet discussion</a:t>
            </a:r>
          </a:p>
        </p:txBody>
      </p:sp>
      <p:sp>
        <p:nvSpPr>
          <p:cNvPr id="4" name="TextBox 3">
            <a:extLst>
              <a:ext uri="{FF2B5EF4-FFF2-40B4-BE49-F238E27FC236}">
                <a16:creationId xmlns:a16="http://schemas.microsoft.com/office/drawing/2014/main" id="{66E7020B-AEA1-4CC3-C04F-C318E5AFCE49}"/>
              </a:ext>
            </a:extLst>
          </p:cNvPr>
          <p:cNvSpPr txBox="1"/>
          <p:nvPr/>
        </p:nvSpPr>
        <p:spPr>
          <a:xfrm>
            <a:off x="259556" y="904875"/>
            <a:ext cx="11611602" cy="5878532"/>
          </a:xfrm>
          <a:prstGeom prst="rect">
            <a:avLst/>
          </a:prstGeom>
          <a:noFill/>
        </p:spPr>
        <p:txBody>
          <a:bodyPr wrap="square">
            <a:spAutoFit/>
          </a:bodyPr>
          <a:lstStyle/>
          <a:p>
            <a:r>
              <a:rPr lang="en-GB" sz="1600" b="1" dirty="0"/>
              <a:t>Model answer: </a:t>
            </a:r>
          </a:p>
          <a:p>
            <a:r>
              <a:rPr lang="en-GB" dirty="0"/>
              <a:t>At the start of the play, Shakespeare establishes Macbeth’s identity as a ‘valiant’ warrior, whose loyalty and violence are celebrated in the service of his king. However, Shakespeare also shows Macbeth’s more personal ambitions through his immediate, ‘rapt’ reaction to the Witches’ prophecy. This is not merely ambition enkindled, but a specific, dark potential within him being unlocked. The murder of Duncan is not a simple first step towards butchery, but the catastrophic moment where he consciously severs his public, loyal identity from his private, ambitious desires. </a:t>
            </a:r>
          </a:p>
          <a:p>
            <a:endParaRPr lang="en-GB" dirty="0"/>
          </a:p>
          <a:p>
            <a:r>
              <a:rPr lang="en-GB" dirty="0"/>
              <a:t>Yet, Shakespeare shows that the true mechanism of Macbeth’s transformation is not the initial ambition, but the psychological aftermath of the regicide. The ‘scorpions’ in his mind are not just fear, but the manifestations of a profound and articulate guilt. This emotional anguish does not simply propel him to further murder; it systematically dismantles his ability to trust, to rest and to connect with others, including his wife. His subsequent violence against Banquo and Macduff’s family is, therefore, a desperate and brutal attempt to build a wall of security around a self that is collapsing from within. He is not driven by fear alone, but by a tragic logic that tells him he is already so steeped in blood that turning back is impossible. </a:t>
            </a:r>
          </a:p>
          <a:p>
            <a:endParaRPr lang="en-GB" dirty="0"/>
          </a:p>
          <a:p>
            <a:r>
              <a:rPr lang="en-GB" dirty="0"/>
              <a:t>Shakespeare shows Macbeth’s transformation through a chilling process of moral and psychological disintegration. Malcolm’s label of ‘dead butcher’ is a necessary political simplification to secure his own reign, but it deliberately ignores the complex, imaginative life that makes Macbeth so tragically compelling. Macbeth falls not just because of ambition and fear, but because the act of murder shatters his very soul. He is left a hollowed-out man who can only navigate his self-made hell through further, increasingly nihilistic violence. His journey is not from hero to butcher, but from a man of multifaceted potential to a consciousness trapped in a nightmare of its own making.</a:t>
            </a:r>
            <a:endParaRPr lang="en-GB" b="1" dirty="0"/>
          </a:p>
        </p:txBody>
      </p:sp>
    </p:spTree>
    <p:extLst>
      <p:ext uri="{BB962C8B-B14F-4D97-AF65-F5344CB8AC3E}">
        <p14:creationId xmlns:p14="http://schemas.microsoft.com/office/powerpoint/2010/main" val="29188499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6C198-AF94-D833-63BA-ABDAD3F006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37F7F2-5782-D031-07FE-F41C67C24FE4}"/>
              </a:ext>
            </a:extLst>
          </p:cNvPr>
          <p:cNvSpPr>
            <a:spLocks noGrp="1"/>
          </p:cNvSpPr>
          <p:nvPr>
            <p:ph type="title"/>
          </p:nvPr>
        </p:nvSpPr>
        <p:spPr>
          <a:xfrm>
            <a:off x="161924" y="184150"/>
            <a:ext cx="9324975" cy="720725"/>
          </a:xfrm>
        </p:spPr>
        <p:txBody>
          <a:bodyPr>
            <a:normAutofit/>
          </a:bodyPr>
          <a:lstStyle/>
          <a:p>
            <a:r>
              <a:rPr lang="en-GB" b="1" dirty="0"/>
              <a:t>S-T-R-E-T-C-H: Triplet discussion</a:t>
            </a:r>
          </a:p>
        </p:txBody>
      </p:sp>
      <p:graphicFrame>
        <p:nvGraphicFramePr>
          <p:cNvPr id="7" name="Table 6">
            <a:extLst>
              <a:ext uri="{FF2B5EF4-FFF2-40B4-BE49-F238E27FC236}">
                <a16:creationId xmlns:a16="http://schemas.microsoft.com/office/drawing/2014/main" id="{7ABE9756-7D43-1653-ABEB-97121A803AC2}"/>
              </a:ext>
            </a:extLst>
          </p:cNvPr>
          <p:cNvGraphicFramePr>
            <a:graphicFrameLocks noGrp="1"/>
          </p:cNvGraphicFramePr>
          <p:nvPr>
            <p:extLst>
              <p:ext uri="{D42A27DB-BD31-4B8C-83A1-F6EECF244321}">
                <p14:modId xmlns:p14="http://schemas.microsoft.com/office/powerpoint/2010/main" val="1001584803"/>
              </p:ext>
            </p:extLst>
          </p:nvPr>
        </p:nvGraphicFramePr>
        <p:xfrm>
          <a:off x="260349" y="904874"/>
          <a:ext cx="11598276" cy="5676902"/>
        </p:xfrm>
        <a:graphic>
          <a:graphicData uri="http://schemas.openxmlformats.org/drawingml/2006/table">
            <a:tbl>
              <a:tblPr firstRow="1" bandRow="1">
                <a:tableStyleId>{5C22544A-7EE6-4342-B048-85BDC9FD1C3A}</a:tableStyleId>
              </a:tblPr>
              <a:tblGrid>
                <a:gridCol w="5799138">
                  <a:extLst>
                    <a:ext uri="{9D8B030D-6E8A-4147-A177-3AD203B41FA5}">
                      <a16:colId xmlns:a16="http://schemas.microsoft.com/office/drawing/2014/main" val="1736133276"/>
                    </a:ext>
                  </a:extLst>
                </a:gridCol>
                <a:gridCol w="5799138">
                  <a:extLst>
                    <a:ext uri="{9D8B030D-6E8A-4147-A177-3AD203B41FA5}">
                      <a16:colId xmlns:a16="http://schemas.microsoft.com/office/drawing/2014/main" val="242576912"/>
                    </a:ext>
                  </a:extLst>
                </a:gridCol>
              </a:tblGrid>
              <a:tr h="2838451">
                <a:tc>
                  <a:txBody>
                    <a:bodyPr/>
                    <a:lstStyle/>
                    <a:p>
                      <a:pPr marL="0" indent="0">
                        <a:buNone/>
                      </a:pPr>
                      <a:r>
                        <a:rPr lang="en-GB" sz="2000" dirty="0">
                          <a:solidFill>
                            <a:schemeClr val="tx1"/>
                          </a:solidFill>
                        </a:rPr>
                        <a:t>Why does Shakespeare include the Witches claiming responsibility for real historical events? </a:t>
                      </a:r>
                      <a:endParaRPr lang="en-GB" sz="20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A: </a:t>
                      </a:r>
                      <a:r>
                        <a:rPr lang="en-GB" sz="2000" dirty="0">
                          <a:solidFill>
                            <a:schemeClr val="tx1"/>
                          </a:solidFill>
                        </a:rPr>
                        <a:t>Respond to the question by providing a reason.</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Shakespeare includes this detail because…</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I think this because…</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This could suggest that…</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8333442"/>
                  </a:ext>
                </a:extLst>
              </a:tr>
              <a:tr h="28384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B: Provide another reason.</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Additionally, the details about historical events tell us that…</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Shakespeare makes it clear that the Witches are…</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This implies that…</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b="1" dirty="0">
                          <a:solidFill>
                            <a:schemeClr val="tx1"/>
                          </a:solidFill>
                        </a:rPr>
                        <a:t>Student C: Summarise the discussion.</a:t>
                      </a:r>
                    </a:p>
                    <a:p>
                      <a:pPr marL="285750" indent="-285750">
                        <a:buFontTx/>
                        <a:buChar char="-"/>
                      </a:pPr>
                      <a:r>
                        <a:rPr lang="en-GB" sz="2000" b="0" dirty="0">
                          <a:solidFill>
                            <a:schemeClr val="tx1"/>
                          </a:solidFill>
                        </a:rPr>
                        <a:t>Shakespeare includes the details about historical events because… and… so that…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3497767"/>
                  </a:ext>
                </a:extLst>
              </a:tr>
            </a:tbl>
          </a:graphicData>
        </a:graphic>
      </p:graphicFrame>
    </p:spTree>
    <p:extLst>
      <p:ext uri="{BB962C8B-B14F-4D97-AF65-F5344CB8AC3E}">
        <p14:creationId xmlns:p14="http://schemas.microsoft.com/office/powerpoint/2010/main" val="17765690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2E89F-99B4-E058-AE6F-19558380F5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53CBAA-0226-FE8C-6D98-BAD575C5319B}"/>
              </a:ext>
            </a:extLst>
          </p:cNvPr>
          <p:cNvSpPr>
            <a:spLocks noGrp="1"/>
          </p:cNvSpPr>
          <p:nvPr>
            <p:ph type="title"/>
          </p:nvPr>
        </p:nvSpPr>
        <p:spPr>
          <a:xfrm>
            <a:off x="161925" y="184150"/>
            <a:ext cx="5467350" cy="720725"/>
          </a:xfrm>
        </p:spPr>
        <p:txBody>
          <a:bodyPr/>
          <a:lstStyle/>
          <a:p>
            <a:r>
              <a:rPr lang="en-GB" b="1" dirty="0"/>
              <a:t>Triplet discussion</a:t>
            </a:r>
          </a:p>
        </p:txBody>
      </p:sp>
      <p:sp>
        <p:nvSpPr>
          <p:cNvPr id="4" name="TextBox 3">
            <a:extLst>
              <a:ext uri="{FF2B5EF4-FFF2-40B4-BE49-F238E27FC236}">
                <a16:creationId xmlns:a16="http://schemas.microsoft.com/office/drawing/2014/main" id="{A0E7D0ED-20EE-247B-DA51-F6152ECA2CF4}"/>
              </a:ext>
            </a:extLst>
          </p:cNvPr>
          <p:cNvSpPr txBox="1"/>
          <p:nvPr/>
        </p:nvSpPr>
        <p:spPr>
          <a:xfrm>
            <a:off x="259556" y="904875"/>
            <a:ext cx="5836444" cy="4093428"/>
          </a:xfrm>
          <a:prstGeom prst="rect">
            <a:avLst/>
          </a:prstGeom>
          <a:noFill/>
        </p:spPr>
        <p:txBody>
          <a:bodyPr wrap="square">
            <a:spAutoFit/>
          </a:bodyPr>
          <a:lstStyle/>
          <a:p>
            <a:r>
              <a:rPr lang="en-GB" sz="2000" b="1" dirty="0"/>
              <a:t>Model answer: </a:t>
            </a:r>
          </a:p>
          <a:p>
            <a:endParaRPr lang="en-GB" sz="2000" dirty="0"/>
          </a:p>
          <a:p>
            <a:r>
              <a:rPr lang="en-GB" sz="2000" dirty="0"/>
              <a:t>Shakespeare may have interwoven references to real events in order to cement the audience’s belief in supernatural power. This is crucial for our understanding of Macbeth’s character; while a modern audience might be sceptical of the Witches, Macbeth is immediately convinced that their prophecies are true. Shakespeare also uses these historical allusions to amplify our sense of the Witches’ malevolence. Once Macbeth chooses to trust these ‘instruments of darkness’, his downfall will be inevitable.</a:t>
            </a:r>
          </a:p>
        </p:txBody>
      </p:sp>
      <p:sp>
        <p:nvSpPr>
          <p:cNvPr id="5" name="Rectangle 4">
            <a:extLst>
              <a:ext uri="{FF2B5EF4-FFF2-40B4-BE49-F238E27FC236}">
                <a16:creationId xmlns:a16="http://schemas.microsoft.com/office/drawing/2014/main" id="{5D2FBCD4-1BD3-780E-1A6B-23998E2D963D}"/>
              </a:ext>
            </a:extLst>
          </p:cNvPr>
          <p:cNvSpPr/>
          <p:nvPr/>
        </p:nvSpPr>
        <p:spPr>
          <a:xfrm>
            <a:off x="6515100" y="304800"/>
            <a:ext cx="5467350" cy="63690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dirty="0"/>
              <a:t>Summarise the model answer in three bullet points:</a:t>
            </a:r>
          </a:p>
          <a:p>
            <a:endParaRPr lang="en-GB" dirty="0"/>
          </a:p>
          <a:p>
            <a:r>
              <a:rPr lang="en-GB" dirty="0"/>
              <a:t>1.</a:t>
            </a:r>
          </a:p>
          <a:p>
            <a:endParaRPr lang="en-GB" dirty="0"/>
          </a:p>
          <a:p>
            <a:endParaRPr lang="en-GB" dirty="0"/>
          </a:p>
          <a:p>
            <a:r>
              <a:rPr lang="en-GB" dirty="0"/>
              <a:t>2.</a:t>
            </a:r>
          </a:p>
          <a:p>
            <a:endParaRPr lang="en-GB" dirty="0"/>
          </a:p>
          <a:p>
            <a:endParaRPr lang="en-GB" dirty="0"/>
          </a:p>
          <a:p>
            <a:r>
              <a:rPr lang="en-GB" dirty="0"/>
              <a:t>3.</a:t>
            </a:r>
          </a:p>
          <a:p>
            <a:endParaRPr lang="en-GB" dirty="0"/>
          </a:p>
          <a:p>
            <a:endParaRPr lang="en-GB" dirty="0"/>
          </a:p>
          <a:p>
            <a:endParaRPr lang="en-GB" dirty="0"/>
          </a:p>
          <a:p>
            <a:r>
              <a:rPr lang="en-GB" dirty="0"/>
              <a:t>New vocabulary:</a:t>
            </a:r>
          </a:p>
          <a:p>
            <a:endParaRPr lang="en-GB" dirty="0"/>
          </a:p>
          <a:p>
            <a:endParaRPr lang="en-GB" dirty="0"/>
          </a:p>
          <a:p>
            <a:endParaRPr lang="en-GB" dirty="0"/>
          </a:p>
          <a:p>
            <a:endParaRPr lang="en-GB" dirty="0"/>
          </a:p>
          <a:p>
            <a:endParaRPr lang="en-GB" dirty="0"/>
          </a:p>
          <a:p>
            <a:endParaRPr lang="en-GB" dirty="0"/>
          </a:p>
        </p:txBody>
      </p:sp>
      <p:sp>
        <p:nvSpPr>
          <p:cNvPr id="3" name="Rectangle 2">
            <a:extLst>
              <a:ext uri="{FF2B5EF4-FFF2-40B4-BE49-F238E27FC236}">
                <a16:creationId xmlns:a16="http://schemas.microsoft.com/office/drawing/2014/main" id="{5CC002D8-FD05-BE91-7C78-DEF0BC9B1DE7}"/>
              </a:ext>
            </a:extLst>
          </p:cNvPr>
          <p:cNvSpPr/>
          <p:nvPr/>
        </p:nvSpPr>
        <p:spPr>
          <a:xfrm>
            <a:off x="259555" y="5076825"/>
            <a:ext cx="5836443" cy="15970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dirty="0"/>
              <a:t>What are the historical events the Witches have referred to?</a:t>
            </a:r>
          </a:p>
          <a:p>
            <a:endParaRPr lang="en-GB" dirty="0"/>
          </a:p>
          <a:p>
            <a:endParaRPr lang="en-GB" dirty="0"/>
          </a:p>
          <a:p>
            <a:endParaRPr lang="en-GB" dirty="0"/>
          </a:p>
        </p:txBody>
      </p:sp>
    </p:spTree>
    <p:extLst>
      <p:ext uri="{BB962C8B-B14F-4D97-AF65-F5344CB8AC3E}">
        <p14:creationId xmlns:p14="http://schemas.microsoft.com/office/powerpoint/2010/main" val="1683493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08188-A8CD-BE28-BD91-0995384B96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115B3A-F949-0580-2919-8157D6ACE89D}"/>
              </a:ext>
            </a:extLst>
          </p:cNvPr>
          <p:cNvSpPr>
            <a:spLocks noGrp="1"/>
          </p:cNvSpPr>
          <p:nvPr>
            <p:ph type="title"/>
          </p:nvPr>
        </p:nvSpPr>
        <p:spPr>
          <a:xfrm>
            <a:off x="838200" y="365125"/>
            <a:ext cx="10515600" cy="911225"/>
          </a:xfrm>
        </p:spPr>
        <p:txBody>
          <a:bodyPr/>
          <a:lstStyle/>
          <a:p>
            <a:r>
              <a:rPr lang="en-GB" b="1" dirty="0"/>
              <a:t>New vocabulary: vengeful</a:t>
            </a:r>
          </a:p>
        </p:txBody>
      </p:sp>
      <p:graphicFrame>
        <p:nvGraphicFramePr>
          <p:cNvPr id="8" name="Table 7">
            <a:extLst>
              <a:ext uri="{FF2B5EF4-FFF2-40B4-BE49-F238E27FC236}">
                <a16:creationId xmlns:a16="http://schemas.microsoft.com/office/drawing/2014/main" id="{82867868-A50B-0A1D-98AF-10B9DB9BC769}"/>
              </a:ext>
            </a:extLst>
          </p:cNvPr>
          <p:cNvGraphicFramePr>
            <a:graphicFrameLocks noGrp="1"/>
          </p:cNvGraphicFramePr>
          <p:nvPr>
            <p:extLst>
              <p:ext uri="{D42A27DB-BD31-4B8C-83A1-F6EECF244321}">
                <p14:modId xmlns:p14="http://schemas.microsoft.com/office/powerpoint/2010/main" val="1383609581"/>
              </p:ext>
            </p:extLst>
          </p:nvPr>
        </p:nvGraphicFramePr>
        <p:xfrm>
          <a:off x="838199" y="1276350"/>
          <a:ext cx="10515600" cy="5216526"/>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608263">
                <a:tc>
                  <a:txBody>
                    <a:bodyPr/>
                    <a:lstStyle/>
                    <a:p>
                      <a:r>
                        <a:rPr lang="en-GB" b="1" dirty="0">
                          <a:solidFill>
                            <a:schemeClr val="tx1"/>
                          </a:solidFill>
                        </a:rPr>
                        <a:t>Definition: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Use it in a sentence:</a:t>
                      </a:r>
                    </a:p>
                    <a:p>
                      <a:endParaRPr lang="en-GB" b="1" dirty="0">
                        <a:solidFill>
                          <a:schemeClr val="tx1"/>
                        </a:solidFill>
                      </a:endParaRPr>
                    </a:p>
                    <a:p>
                      <a:r>
                        <a:rPr lang="en-GB" b="0" dirty="0">
                          <a:solidFill>
                            <a:schemeClr val="tx1"/>
                          </a:solidFill>
                        </a:rPr>
                        <a:t>The first Witch is vengeful because…</a:t>
                      </a:r>
                    </a:p>
                    <a:p>
                      <a:endParaRPr lang="en-GB" b="0" dirty="0">
                        <a:solidFill>
                          <a:schemeClr val="tx1"/>
                        </a:solidFill>
                      </a:endParaRPr>
                    </a:p>
                    <a:p>
                      <a:r>
                        <a:rPr lang="en-GB" b="0" dirty="0">
                          <a:solidFill>
                            <a:schemeClr val="tx1"/>
                          </a:solidFill>
                        </a:rPr>
                        <a:t>The vengeful first Witch…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tx1"/>
                          </a:solidFill>
                        </a:rPr>
                        <a:t>Examples:</a:t>
                      </a:r>
                      <a:r>
                        <a:rPr lang="en-GB" dirty="0">
                          <a:solidFill>
                            <a:schemeClr val="tx1"/>
                          </a:solidFill>
                        </a:rPr>
                        <a:t> </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Non-examples: </a:t>
                      </a:r>
                    </a:p>
                    <a:p>
                      <a:endParaRPr lang="en-GB"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8887885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344B71-4399-9A39-D7DA-01A3A7D111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424854-19A3-3BE7-BDB6-E05775551C22}"/>
              </a:ext>
            </a:extLst>
          </p:cNvPr>
          <p:cNvSpPr>
            <a:spLocks noGrp="1"/>
          </p:cNvSpPr>
          <p:nvPr>
            <p:ph type="title"/>
          </p:nvPr>
        </p:nvSpPr>
        <p:spPr>
          <a:xfrm>
            <a:off x="838200" y="365125"/>
            <a:ext cx="10515600" cy="911225"/>
          </a:xfrm>
        </p:spPr>
        <p:txBody>
          <a:bodyPr/>
          <a:lstStyle/>
          <a:p>
            <a:r>
              <a:rPr lang="en-GB" b="1" dirty="0"/>
              <a:t>New vocabulary: vengeful</a:t>
            </a:r>
          </a:p>
        </p:txBody>
      </p:sp>
      <p:graphicFrame>
        <p:nvGraphicFramePr>
          <p:cNvPr id="8" name="Table 7">
            <a:extLst>
              <a:ext uri="{FF2B5EF4-FFF2-40B4-BE49-F238E27FC236}">
                <a16:creationId xmlns:a16="http://schemas.microsoft.com/office/drawing/2014/main" id="{E3674010-B503-87C2-A431-B2D4481A6676}"/>
              </a:ext>
            </a:extLst>
          </p:cNvPr>
          <p:cNvGraphicFramePr>
            <a:graphicFrameLocks noGrp="1"/>
          </p:cNvGraphicFramePr>
          <p:nvPr>
            <p:extLst>
              <p:ext uri="{D42A27DB-BD31-4B8C-83A1-F6EECF244321}">
                <p14:modId xmlns:p14="http://schemas.microsoft.com/office/powerpoint/2010/main" val="1584485947"/>
              </p:ext>
            </p:extLst>
          </p:nvPr>
        </p:nvGraphicFramePr>
        <p:xfrm>
          <a:off x="838199" y="1276350"/>
          <a:ext cx="10515600" cy="5216526"/>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608263">
                <a:tc>
                  <a:txBody>
                    <a:bodyPr/>
                    <a:lstStyle/>
                    <a:p>
                      <a:r>
                        <a:rPr lang="en-GB" b="1" dirty="0">
                          <a:solidFill>
                            <a:schemeClr val="accent6"/>
                          </a:solidFill>
                        </a:rPr>
                        <a:t>Definition: </a:t>
                      </a:r>
                    </a:p>
                    <a:p>
                      <a:r>
                        <a:rPr lang="en-GB" b="0" dirty="0">
                          <a:solidFill>
                            <a:schemeClr val="accent6"/>
                          </a:solidFill>
                        </a:rPr>
                        <a:t>Wanting to harm someone because they have done you wrong.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buFontTx/>
                        <a:buNone/>
                      </a:pPr>
                      <a:r>
                        <a:rPr lang="en-GB" b="1" dirty="0">
                          <a:solidFill>
                            <a:schemeClr val="accent6"/>
                          </a:solidFill>
                        </a:rPr>
                        <a:t>Use it in a sentence:</a:t>
                      </a:r>
                    </a:p>
                    <a:p>
                      <a:pPr marL="0" indent="0">
                        <a:buFontTx/>
                        <a:buNone/>
                      </a:pPr>
                      <a:r>
                        <a:rPr lang="en-GB" b="0" dirty="0">
                          <a:solidFill>
                            <a:schemeClr val="accent6"/>
                          </a:solidFill>
                        </a:rPr>
                        <a:t>The first Witch is vengeful because she believes the sailor’s wife has insulted her and refused to give her the chestnuts. </a:t>
                      </a:r>
                    </a:p>
                    <a:p>
                      <a:pPr marL="0" indent="0">
                        <a:buFontTx/>
                        <a:buNone/>
                      </a:pPr>
                      <a:endParaRPr lang="en-GB" b="0" dirty="0">
                        <a:solidFill>
                          <a:schemeClr val="accent6"/>
                        </a:solidFill>
                      </a:endParaRPr>
                    </a:p>
                    <a:p>
                      <a:pPr marL="0" indent="0">
                        <a:buFontTx/>
                        <a:buNone/>
                      </a:pPr>
                      <a:r>
                        <a:rPr lang="en-GB" b="0" dirty="0">
                          <a:solidFill>
                            <a:schemeClr val="accent6"/>
                          </a:solidFill>
                        </a:rPr>
                        <a:t>The vengeful first Witch calls on her fellow ‘Weird Sisters’ for aid.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accent6"/>
                          </a:solidFill>
                        </a:rPr>
                        <a:t>Examples (from </a:t>
                      </a:r>
                      <a:r>
                        <a:rPr lang="en-GB" b="1" i="1" dirty="0">
                          <a:solidFill>
                            <a:schemeClr val="accent6"/>
                          </a:solidFill>
                        </a:rPr>
                        <a:t>Macbeth</a:t>
                      </a:r>
                      <a:r>
                        <a:rPr lang="en-GB" b="1" i="0" dirty="0">
                          <a:solidFill>
                            <a:schemeClr val="accent6"/>
                          </a:solidFill>
                        </a:rPr>
                        <a:t>)</a:t>
                      </a:r>
                      <a:r>
                        <a:rPr lang="en-GB" b="1" dirty="0">
                          <a:solidFill>
                            <a:schemeClr val="accent6"/>
                          </a:solidFill>
                        </a:rPr>
                        <a:t>:</a:t>
                      </a:r>
                      <a:endParaRPr lang="en-GB" dirty="0">
                        <a:solidFill>
                          <a:schemeClr val="accent6"/>
                        </a:solidFill>
                      </a:endParaRPr>
                    </a:p>
                    <a:p>
                      <a:r>
                        <a:rPr lang="en-GB" dirty="0">
                          <a:solidFill>
                            <a:schemeClr val="accent6"/>
                          </a:solidFill>
                        </a:rPr>
                        <a:t>The first Witch desires vengeance because the sailor’s wife has insulted her. </a:t>
                      </a:r>
                    </a:p>
                    <a:p>
                      <a:endParaRPr lang="en-GB" b="0" dirty="0">
                        <a:solidFill>
                          <a:schemeClr val="accent6"/>
                        </a:solidFill>
                      </a:endParaRPr>
                    </a:p>
                    <a:p>
                      <a:r>
                        <a:rPr lang="en-GB" dirty="0">
                          <a:solidFill>
                            <a:schemeClr val="accent6"/>
                          </a:solidFill>
                        </a:rPr>
                        <a:t>Macduff becomes vengeful when Macbeth orders the slaughter of his family.</a:t>
                      </a:r>
                      <a:endParaRPr lang="en-GB" b="0" dirty="0">
                        <a:solidFill>
                          <a:schemeClr val="accent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Non-examples (from </a:t>
                      </a:r>
                      <a:r>
                        <a:rPr lang="en-GB" b="1" i="1" dirty="0">
                          <a:solidFill>
                            <a:schemeClr val="accent6"/>
                          </a:solidFill>
                        </a:rPr>
                        <a:t>Macbeth</a:t>
                      </a:r>
                      <a:r>
                        <a:rPr lang="en-GB" b="1" i="0" dirty="0">
                          <a:solidFill>
                            <a:schemeClr val="accent6"/>
                          </a:solidFill>
                        </a:rPr>
                        <a:t>)</a:t>
                      </a:r>
                      <a:r>
                        <a:rPr lang="en-GB" b="1" dirty="0">
                          <a:solidFill>
                            <a:schemeClr val="accent6"/>
                          </a:solidFill>
                        </a:rPr>
                        <a:t>: </a:t>
                      </a:r>
                    </a:p>
                    <a:p>
                      <a:r>
                        <a:rPr lang="en-GB" dirty="0">
                          <a:solidFill>
                            <a:schemeClr val="accent6"/>
                          </a:solidFill>
                        </a:rPr>
                        <a:t>King Duncan is not vengeful; instead he celebrates Macbeth’s successes on the battlefield.</a:t>
                      </a:r>
                    </a:p>
                    <a:p>
                      <a:endParaRPr lang="en-GB" b="0" dirty="0">
                        <a:solidFill>
                          <a:schemeClr val="accent6"/>
                        </a:solidFill>
                      </a:endParaRPr>
                    </a:p>
                    <a:p>
                      <a:r>
                        <a:rPr lang="en-GB" dirty="0">
                          <a:solidFill>
                            <a:schemeClr val="accent6"/>
                          </a:solidFill>
                        </a:rPr>
                        <a:t>Malcolm is not vengeful; he does not seek vengeance against those who held him in captivity.</a:t>
                      </a:r>
                      <a:endParaRPr lang="en-GB" b="0" dirty="0">
                        <a:solidFill>
                          <a:schemeClr val="accent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17876131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F84F09EE-AF12-02E9-72E7-66CBA75EFA1E}"/>
              </a:ext>
            </a:extLst>
          </p:cNvPr>
          <p:cNvGraphicFramePr>
            <a:graphicFrameLocks noGrp="1"/>
          </p:cNvGraphicFramePr>
          <p:nvPr>
            <p:extLst>
              <p:ext uri="{D42A27DB-BD31-4B8C-83A1-F6EECF244321}">
                <p14:modId xmlns:p14="http://schemas.microsoft.com/office/powerpoint/2010/main" val="3102637188"/>
              </p:ext>
            </p:extLst>
          </p:nvPr>
        </p:nvGraphicFramePr>
        <p:xfrm>
          <a:off x="0" y="357188"/>
          <a:ext cx="12192000" cy="6500812"/>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3223070910"/>
                    </a:ext>
                  </a:extLst>
                </a:gridCol>
                <a:gridCol w="6096000">
                  <a:extLst>
                    <a:ext uri="{9D8B030D-6E8A-4147-A177-3AD203B41FA5}">
                      <a16:colId xmlns:a16="http://schemas.microsoft.com/office/drawing/2014/main" val="840449405"/>
                    </a:ext>
                  </a:extLst>
                </a:gridCol>
              </a:tblGrid>
              <a:tr h="3250406">
                <a:tc>
                  <a:txBody>
                    <a:bodyPr/>
                    <a:lstStyle/>
                    <a:p>
                      <a:r>
                        <a:rPr lang="en-GB" sz="1100" b="1" dirty="0">
                          <a:solidFill>
                            <a:schemeClr val="tx1"/>
                          </a:solidFill>
                        </a:rPr>
                        <a:t>What do you learn </a:t>
                      </a:r>
                      <a:br>
                        <a:rPr lang="en-GB" sz="1100" b="1" dirty="0">
                          <a:solidFill>
                            <a:schemeClr val="tx1"/>
                          </a:solidFill>
                        </a:rPr>
                      </a:br>
                      <a:r>
                        <a:rPr lang="en-GB" sz="1100" b="1" dirty="0">
                          <a:solidFill>
                            <a:schemeClr val="tx1"/>
                          </a:solidFill>
                        </a:rPr>
                        <a:t>about Macbeth?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GB" sz="1100" b="1" dirty="0">
                          <a:solidFill>
                            <a:schemeClr val="tx1"/>
                          </a:solidFill>
                        </a:rPr>
                        <a:t>What do you learn </a:t>
                      </a:r>
                      <a:br>
                        <a:rPr lang="en-GB" sz="1100" b="1" dirty="0">
                          <a:solidFill>
                            <a:schemeClr val="tx1"/>
                          </a:solidFill>
                        </a:rPr>
                      </a:br>
                      <a:r>
                        <a:rPr lang="en-GB" sz="1100" b="1" dirty="0">
                          <a:solidFill>
                            <a:schemeClr val="tx1"/>
                          </a:solidFill>
                        </a:rPr>
                        <a:t>about Lady Macbeth?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82033430"/>
                  </a:ext>
                </a:extLst>
              </a:tr>
              <a:tr h="3250406">
                <a:tc>
                  <a:txBody>
                    <a:bodyPr/>
                    <a:lstStyle/>
                    <a:p>
                      <a:r>
                        <a:rPr lang="en-GB" sz="1100" b="1" dirty="0">
                          <a:solidFill>
                            <a:schemeClr val="tx1"/>
                          </a:solidFill>
                        </a:rPr>
                        <a:t>What do you learn</a:t>
                      </a:r>
                      <a:br>
                        <a:rPr lang="en-GB" sz="1100" b="1" dirty="0">
                          <a:solidFill>
                            <a:schemeClr val="tx1"/>
                          </a:solidFill>
                        </a:rPr>
                      </a:br>
                      <a:r>
                        <a:rPr lang="en-GB" sz="1100" b="1" dirty="0">
                          <a:solidFill>
                            <a:schemeClr val="tx1"/>
                          </a:solidFill>
                        </a:rPr>
                        <a:t>about Duncan?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GB" sz="1100" b="1" dirty="0">
                          <a:solidFill>
                            <a:schemeClr val="tx1"/>
                          </a:solidFill>
                        </a:rPr>
                        <a:t>New vocabulary: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9093655"/>
                  </a:ext>
                </a:extLst>
              </a:tr>
            </a:tbl>
          </a:graphicData>
        </a:graphic>
      </p:graphicFrame>
      <p:sp>
        <p:nvSpPr>
          <p:cNvPr id="2" name="Title 1">
            <a:extLst>
              <a:ext uri="{FF2B5EF4-FFF2-40B4-BE49-F238E27FC236}">
                <a16:creationId xmlns:a16="http://schemas.microsoft.com/office/drawing/2014/main" id="{7C568AB6-F740-B08D-C0AD-32226B9667EA}"/>
              </a:ext>
            </a:extLst>
          </p:cNvPr>
          <p:cNvSpPr>
            <a:spLocks noGrp="1"/>
          </p:cNvSpPr>
          <p:nvPr>
            <p:ph type="title"/>
          </p:nvPr>
        </p:nvSpPr>
        <p:spPr>
          <a:xfrm>
            <a:off x="838200" y="41276"/>
            <a:ext cx="10515600" cy="315912"/>
          </a:xfrm>
        </p:spPr>
        <p:txBody>
          <a:bodyPr>
            <a:normAutofit fontScale="90000"/>
          </a:bodyPr>
          <a:lstStyle/>
          <a:p>
            <a:pPr algn="ctr"/>
            <a:r>
              <a:rPr lang="en-GB" sz="2800" b="1" i="1" dirty="0"/>
              <a:t>Macbeth:</a:t>
            </a:r>
            <a:r>
              <a:rPr lang="en-GB" sz="2800" b="1" dirty="0"/>
              <a:t> Plot Summary – Act 1</a:t>
            </a:r>
            <a:endParaRPr lang="en-GB" sz="2800" b="1" i="1" dirty="0"/>
          </a:p>
        </p:txBody>
      </p:sp>
      <p:sp>
        <p:nvSpPr>
          <p:cNvPr id="3" name="Content Placeholder 2">
            <a:extLst>
              <a:ext uri="{FF2B5EF4-FFF2-40B4-BE49-F238E27FC236}">
                <a16:creationId xmlns:a16="http://schemas.microsoft.com/office/drawing/2014/main" id="{DD8F8552-8A25-76C5-2902-35477415EC56}"/>
              </a:ext>
            </a:extLst>
          </p:cNvPr>
          <p:cNvSpPr>
            <a:spLocks noGrp="1"/>
          </p:cNvSpPr>
          <p:nvPr>
            <p:ph idx="1"/>
          </p:nvPr>
        </p:nvSpPr>
        <p:spPr>
          <a:xfrm>
            <a:off x="1552575" y="438150"/>
            <a:ext cx="9086850" cy="6305550"/>
          </a:xfrm>
          <a:solidFill>
            <a:schemeClr val="bg1"/>
          </a:solidFill>
          <a:ln>
            <a:solidFill>
              <a:schemeClr val="tx1"/>
            </a:solidFill>
          </a:ln>
        </p:spPr>
        <p:txBody>
          <a:bodyPr>
            <a:noAutofit/>
          </a:bodyPr>
          <a:lstStyle/>
          <a:p>
            <a:pPr marL="0" indent="0">
              <a:lnSpc>
                <a:spcPct val="110000"/>
              </a:lnSpc>
              <a:buNone/>
            </a:pPr>
            <a:r>
              <a:rPr lang="en-GB" sz="1000" dirty="0"/>
              <a:t>1  The play opens with the image of the three Witches gathering onstage, accompanied by the sound of ‘thunder and lightning’. The second Witch explains that a </a:t>
            </a:r>
            <a:br>
              <a:rPr lang="en-GB" sz="1000" dirty="0"/>
            </a:br>
            <a:r>
              <a:rPr lang="en-GB" sz="1000" dirty="0"/>
              <a:t>2  chaotic battle is ongoing. We learn later that this conflict is due to the invasion of Norwegian forces, aided by the treacherous </a:t>
            </a:r>
            <a:r>
              <a:rPr lang="en-GB" sz="1000" dirty="0" err="1"/>
              <a:t>Macdonwald</a:t>
            </a:r>
            <a:r>
              <a:rPr lang="en-GB" sz="1000" dirty="0"/>
              <a:t>. The three Weird </a:t>
            </a:r>
            <a:br>
              <a:rPr lang="en-GB" sz="1000" dirty="0"/>
            </a:br>
            <a:r>
              <a:rPr lang="en-GB" sz="1000" dirty="0"/>
              <a:t>3  Sisters plan to see each other later in the same day, once the battle is over, when they will meet with Macbeth. </a:t>
            </a:r>
          </a:p>
          <a:p>
            <a:pPr marL="0" indent="0">
              <a:lnSpc>
                <a:spcPct val="110000"/>
              </a:lnSpc>
              <a:buNone/>
            </a:pPr>
            <a:r>
              <a:rPr lang="en-GB" sz="1000" dirty="0"/>
              <a:t>4  Elsewhere, King Duncan of Scotland listens to reports of victory from the battlefield. An injured sergeant describes Macbeth’s violent triumph over the traitor </a:t>
            </a:r>
            <a:br>
              <a:rPr lang="en-GB" sz="1000" dirty="0"/>
            </a:br>
            <a:r>
              <a:rPr lang="en-GB" sz="1000" dirty="0"/>
              <a:t>5  </a:t>
            </a:r>
            <a:r>
              <a:rPr lang="en-GB" sz="1000" dirty="0" err="1"/>
              <a:t>Macdonwald</a:t>
            </a:r>
            <a:r>
              <a:rPr lang="en-GB" sz="1000" dirty="0"/>
              <a:t>. Macbeth has ripped open </a:t>
            </a:r>
            <a:r>
              <a:rPr lang="en-GB" sz="1000" dirty="0" err="1"/>
              <a:t>Macdonwald’s</a:t>
            </a:r>
            <a:r>
              <a:rPr lang="en-GB" sz="1000" dirty="0"/>
              <a:t> torso, before decapitating him and displaying his head as a warning of the dire consequences of betraying </a:t>
            </a:r>
            <a:br>
              <a:rPr lang="en-GB" sz="1000" dirty="0"/>
            </a:br>
            <a:r>
              <a:rPr lang="en-GB" sz="1000" dirty="0"/>
              <a:t>6  Scotland. The Thane of Ross, the play’s messenger, brings news of a separate conflict. He explains that even though the Thane of Cawdor has betrayed Scotland, </a:t>
            </a:r>
            <a:br>
              <a:rPr lang="en-GB" sz="1000" dirty="0"/>
            </a:br>
            <a:r>
              <a:rPr lang="en-GB" sz="1000" dirty="0"/>
              <a:t>7  the king of Norway (Sweno) and his men have been defeated. The leader of this second Scottish force is not named, but it is likely that this is Macduff. Duncan </a:t>
            </a:r>
            <a:br>
              <a:rPr lang="en-GB" sz="1000" dirty="0"/>
            </a:br>
            <a:r>
              <a:rPr lang="en-GB" sz="1000" dirty="0"/>
              <a:t>8  orders the execution of the Thane of Cawdor and decides to reward his most valiant fighter, ‘noble’ Macbeth, with the now vacant title ‘Thane of Cawdor’. </a:t>
            </a:r>
          </a:p>
          <a:p>
            <a:pPr marL="0" indent="0">
              <a:lnSpc>
                <a:spcPct val="110000"/>
              </a:lnSpc>
              <a:buNone/>
            </a:pPr>
            <a:r>
              <a:rPr lang="en-GB" sz="1000" dirty="0"/>
              <a:t>9  The scene shifts back to the Witches, who discuss the First Witch’s encounter with a sailor’s wife who has refused to share some chestnuts. In revenge, the</a:t>
            </a:r>
            <a:br>
              <a:rPr lang="en-GB" sz="1000" dirty="0"/>
            </a:br>
            <a:r>
              <a:rPr lang="en-GB" sz="1000" dirty="0"/>
              <a:t>10  Witch wants to curse the woman’s husband and other Witches offer their help. When Macbeth and Banquo enter, Banquo immediately comments on the </a:t>
            </a:r>
            <a:br>
              <a:rPr lang="en-GB" sz="1000" dirty="0"/>
            </a:br>
            <a:r>
              <a:rPr lang="en-GB" sz="1000" dirty="0"/>
              <a:t>11  Witches’ weird appearance: they ‘look not like the inhabitants of the earth’ and have ‘beards’. Banquo and Macbeth ask the Witches what they are, but their </a:t>
            </a:r>
            <a:br>
              <a:rPr lang="en-GB" sz="1000" dirty="0"/>
            </a:br>
            <a:r>
              <a:rPr lang="en-GB" sz="1000" dirty="0"/>
              <a:t>12  only answer is to salute both soldiers with predictions about their future. They hail Macbeth as Thane of Glamis, of Cawdor, and king-to-be, and tell Banquo that </a:t>
            </a:r>
            <a:br>
              <a:rPr lang="en-GB" sz="1000" dirty="0"/>
            </a:br>
            <a:r>
              <a:rPr lang="en-GB" sz="1000" dirty="0"/>
              <a:t>13  his children shall be kings. The Witches then vanish into the air, leaving Macbeth and Banquo stunned and unsettled. </a:t>
            </a:r>
          </a:p>
          <a:p>
            <a:pPr marL="0" indent="0">
              <a:lnSpc>
                <a:spcPct val="110000"/>
              </a:lnSpc>
              <a:buNone/>
            </a:pPr>
            <a:r>
              <a:rPr lang="en-GB" sz="1000" dirty="0"/>
              <a:t>14  As Macbeth and Banquo recover from hearing the prophecies, the Thanes of Ross and Angus arrive. They tell Macbeth and Banquo about the defeat of the Thane </a:t>
            </a:r>
            <a:br>
              <a:rPr lang="en-GB" sz="1000" dirty="0"/>
            </a:br>
            <a:r>
              <a:rPr lang="en-GB" sz="1000" dirty="0"/>
              <a:t>15  of Cawdor, and how Duncan has rewarded Macbeth with the title. This news immediately prompts Macbeth to have ‘horrible imaginings’: if the Witches were </a:t>
            </a:r>
            <a:br>
              <a:rPr lang="en-GB" sz="1000" dirty="0"/>
            </a:br>
            <a:r>
              <a:rPr lang="en-GB" sz="1000" dirty="0"/>
              <a:t>16  right about him being Thane of Glamis, and Cawdor, perhaps he will become king of Scotland. And if this is the case, then there is an obvious, if disturbing way to </a:t>
            </a:r>
            <a:br>
              <a:rPr lang="en-GB" sz="1000" dirty="0"/>
            </a:br>
            <a:r>
              <a:rPr lang="en-GB" sz="1000" dirty="0"/>
              <a:t>17  make that happen. The characters leave the stage on their way to see Duncan.</a:t>
            </a:r>
          </a:p>
          <a:p>
            <a:pPr marL="0" indent="0">
              <a:lnSpc>
                <a:spcPct val="110000"/>
              </a:lnSpc>
              <a:buNone/>
            </a:pPr>
            <a:r>
              <a:rPr lang="en-GB" sz="1000" dirty="0"/>
              <a:t>18  The next scene opens with a description of the Thane of Cawdor’s execution, followed by Macbeth’s entrance. Duncan praises Macbeth – and Banquo – for their </a:t>
            </a:r>
            <a:br>
              <a:rPr lang="en-GB" sz="1000" dirty="0"/>
            </a:br>
            <a:r>
              <a:rPr lang="en-GB" sz="1000" dirty="0"/>
              <a:t>19  success and promises to reward them. Duncan has decided to name his heir (the prince of Cumberland): Malcolm. This choice is a problem for Macbeth: </a:t>
            </a:r>
            <a:br>
              <a:rPr lang="en-GB" sz="1000" dirty="0"/>
            </a:br>
            <a:r>
              <a:rPr lang="en-GB" sz="1000" dirty="0"/>
              <a:t>20  someone else is ahead of him in line for the throne, so he will have to imagine alternative steps to the crown. His ‘black and deep desires’ grow in his mind. </a:t>
            </a:r>
          </a:p>
          <a:p>
            <a:pPr marL="0" indent="0">
              <a:lnSpc>
                <a:spcPct val="110000"/>
              </a:lnSpc>
              <a:buNone/>
            </a:pPr>
            <a:r>
              <a:rPr lang="en-GB" sz="1000" dirty="0"/>
              <a:t>21  At the Macbeths’ castle, Lady Macbeth reads her husband’s letter, which recaps the story we have seen and heard so far and reveals that Macbeth believes the </a:t>
            </a:r>
            <a:br>
              <a:rPr lang="en-GB" sz="1000" dirty="0"/>
            </a:br>
            <a:r>
              <a:rPr lang="en-GB" sz="1000" dirty="0"/>
              <a:t>22  prophecies. Likewise, Lady Macbeth believes the Witches immediately, and has no qualms about taking action to guarantee that Macbeth becomes ‘what thou </a:t>
            </a:r>
            <a:br>
              <a:rPr lang="en-GB" sz="1000" dirty="0"/>
            </a:br>
            <a:r>
              <a:rPr lang="en-GB" sz="1000" dirty="0"/>
              <a:t>23  art promised’. A messenger enters to announce that Duncan is coming: Lady Macbeth must make her castle ready to welcome the king tonight. She realises </a:t>
            </a:r>
            <a:br>
              <a:rPr lang="en-GB" sz="1000" dirty="0"/>
            </a:br>
            <a:r>
              <a:rPr lang="en-GB" sz="1000" dirty="0"/>
              <a:t>24  that this is also an opportunity to commit murder, and makes an unsettling speech: she calls on evil spirits to take away everything feminine about her, so that </a:t>
            </a:r>
            <a:br>
              <a:rPr lang="en-GB" sz="1000" dirty="0"/>
            </a:br>
            <a:r>
              <a:rPr lang="en-GB" sz="1000" dirty="0"/>
              <a:t>25  no softness, compassion, or other stereotypically ‘feminine’ aspects get in her way. Right as her prayer ends, Macbeth appears and they start discussing the </a:t>
            </a:r>
            <a:br>
              <a:rPr lang="en-GB" sz="1000" dirty="0"/>
            </a:br>
            <a:r>
              <a:rPr lang="en-GB" sz="1000" dirty="0"/>
              <a:t>26  possible murder of Duncan. Macbeth is hesitant, and so Lady Macbeth adopts the dominant role, reassuring her husband and promising to organise everything. </a:t>
            </a:r>
          </a:p>
          <a:p>
            <a:pPr marL="0" indent="0">
              <a:lnSpc>
                <a:spcPct val="110000"/>
              </a:lnSpc>
              <a:buNone/>
            </a:pPr>
            <a:r>
              <a:rPr lang="en-GB" sz="1000" dirty="0"/>
              <a:t>27  As he and his men arrive at the castle, Shakespeare emphasises Duncan’s kindliness and warmth. When Lady Macbeth greets him, Duncan is very gracious and </a:t>
            </a:r>
            <a:br>
              <a:rPr lang="en-GB" sz="1000" dirty="0"/>
            </a:br>
            <a:r>
              <a:rPr lang="en-GB" sz="1000" dirty="0"/>
              <a:t>28  makes it clear that he has a particular affection for Macbeth. The Macbeths then celebrate Duncan’s visit with a feast, but Macbeth leaves the festivities to </a:t>
            </a:r>
            <a:br>
              <a:rPr lang="en-GB" sz="1000" dirty="0"/>
            </a:br>
            <a:r>
              <a:rPr lang="en-GB" sz="1000" dirty="0"/>
              <a:t>29  reflect on his doubts. His soliloquy explains his moral turmoil: he lists all the reasons that he should not kill Duncan – his cousin, his guest and his king. Macbeth </a:t>
            </a:r>
            <a:br>
              <a:rPr lang="en-GB" sz="1000" dirty="0"/>
            </a:br>
            <a:r>
              <a:rPr lang="en-GB" sz="1000" dirty="0"/>
              <a:t>30  is tormented by the fear of consequences: if the murder was the be all and end all, that would make it easier. Macbeth wishes he had some inspiration to goad </a:t>
            </a:r>
            <a:br>
              <a:rPr lang="en-GB" sz="1000" dirty="0"/>
            </a:br>
            <a:r>
              <a:rPr lang="en-GB" sz="1000" dirty="0"/>
              <a:t>31  him into action. At this moment, Lady Macbeth appears. However, Macbeth initially insists that he will not proceed with the murder, igniting his wife’s fury and </a:t>
            </a:r>
            <a:br>
              <a:rPr lang="en-GB" sz="1000" dirty="0"/>
            </a:br>
            <a:r>
              <a:rPr lang="en-GB" sz="1000" dirty="0"/>
              <a:t>32  frustration. Lady Macbeth shows no doubt and is ruthless in her determination. Macbeth finally complies and they plan their next steps. </a:t>
            </a:r>
          </a:p>
          <a:p>
            <a:pPr marL="0" indent="0">
              <a:lnSpc>
                <a:spcPct val="110000"/>
              </a:lnSpc>
              <a:buNone/>
            </a:pPr>
            <a:endParaRPr lang="en-GB" sz="1000" dirty="0"/>
          </a:p>
          <a:p>
            <a:pPr marL="0" indent="0">
              <a:lnSpc>
                <a:spcPct val="110000"/>
              </a:lnSpc>
              <a:buNone/>
            </a:pPr>
            <a:endParaRPr lang="en-GB" sz="1000" dirty="0"/>
          </a:p>
        </p:txBody>
      </p:sp>
    </p:spTree>
    <p:extLst>
      <p:ext uri="{BB962C8B-B14F-4D97-AF65-F5344CB8AC3E}">
        <p14:creationId xmlns:p14="http://schemas.microsoft.com/office/powerpoint/2010/main" val="24394392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1FBB0-CF08-F4A4-3314-C81457D91B9C}"/>
              </a:ext>
            </a:extLst>
          </p:cNvPr>
          <p:cNvSpPr>
            <a:spLocks noGrp="1"/>
          </p:cNvSpPr>
          <p:nvPr>
            <p:ph type="title"/>
          </p:nvPr>
        </p:nvSpPr>
        <p:spPr/>
        <p:txBody>
          <a:bodyPr/>
          <a:lstStyle/>
          <a:p>
            <a:r>
              <a:rPr lang="en-GB" b="1" dirty="0"/>
              <a:t>Reading the Scene: Bingo Cards</a:t>
            </a:r>
          </a:p>
        </p:txBody>
      </p:sp>
      <p:sp>
        <p:nvSpPr>
          <p:cNvPr id="3" name="Content Placeholder 2">
            <a:extLst>
              <a:ext uri="{FF2B5EF4-FFF2-40B4-BE49-F238E27FC236}">
                <a16:creationId xmlns:a16="http://schemas.microsoft.com/office/drawing/2014/main" id="{D279B293-8C3D-8A36-8975-14D84F207792}"/>
              </a:ext>
            </a:extLst>
          </p:cNvPr>
          <p:cNvSpPr>
            <a:spLocks noGrp="1"/>
          </p:cNvSpPr>
          <p:nvPr>
            <p:ph idx="1"/>
          </p:nvPr>
        </p:nvSpPr>
        <p:spPr/>
        <p:txBody>
          <a:bodyPr/>
          <a:lstStyle/>
          <a:p>
            <a:pPr>
              <a:buFontTx/>
              <a:buChar char="-"/>
            </a:pPr>
            <a:r>
              <a:rPr lang="en-GB" dirty="0"/>
              <a:t>We are going to read the scene twice through. </a:t>
            </a:r>
          </a:p>
          <a:p>
            <a:pPr>
              <a:buFontTx/>
              <a:buChar char="-"/>
            </a:pPr>
            <a:r>
              <a:rPr lang="en-GB" dirty="0"/>
              <a:t>First read: listen.</a:t>
            </a:r>
          </a:p>
          <a:p>
            <a:pPr>
              <a:buFontTx/>
              <a:buChar char="-"/>
            </a:pPr>
            <a:r>
              <a:rPr lang="en-GB" dirty="0"/>
              <a:t>Second read: use your bingo cards. What information about the Witches can you spot?</a:t>
            </a:r>
          </a:p>
        </p:txBody>
      </p:sp>
    </p:spTree>
    <p:extLst>
      <p:ext uri="{BB962C8B-B14F-4D97-AF65-F5344CB8AC3E}">
        <p14:creationId xmlns:p14="http://schemas.microsoft.com/office/powerpoint/2010/main" val="34080691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BC170-29AB-ABEE-1A75-95FF71E271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C4E10A-BFA4-E468-0CFB-E0186FFE32FA}"/>
              </a:ext>
            </a:extLst>
          </p:cNvPr>
          <p:cNvSpPr>
            <a:spLocks noGrp="1"/>
          </p:cNvSpPr>
          <p:nvPr>
            <p:ph type="title"/>
          </p:nvPr>
        </p:nvSpPr>
        <p:spPr/>
        <p:txBody>
          <a:bodyPr/>
          <a:lstStyle/>
          <a:p>
            <a:r>
              <a:rPr lang="en-GB" b="1" dirty="0"/>
              <a:t>Reading the Scene: Bingo Card 1</a:t>
            </a:r>
          </a:p>
        </p:txBody>
      </p:sp>
      <p:graphicFrame>
        <p:nvGraphicFramePr>
          <p:cNvPr id="6" name="Table 5">
            <a:extLst>
              <a:ext uri="{FF2B5EF4-FFF2-40B4-BE49-F238E27FC236}">
                <a16:creationId xmlns:a16="http://schemas.microsoft.com/office/drawing/2014/main" id="{B1789A58-17FC-D64B-E81B-3C25CFAA26C2}"/>
              </a:ext>
            </a:extLst>
          </p:cNvPr>
          <p:cNvGraphicFramePr>
            <a:graphicFrameLocks noGrp="1"/>
          </p:cNvGraphicFramePr>
          <p:nvPr>
            <p:extLst>
              <p:ext uri="{D42A27DB-BD31-4B8C-83A1-F6EECF244321}">
                <p14:modId xmlns:p14="http://schemas.microsoft.com/office/powerpoint/2010/main" val="881799613"/>
              </p:ext>
            </p:extLst>
          </p:nvPr>
        </p:nvGraphicFramePr>
        <p:xfrm>
          <a:off x="917574" y="1757890"/>
          <a:ext cx="10093326" cy="4471458"/>
        </p:xfrm>
        <a:graphic>
          <a:graphicData uri="http://schemas.openxmlformats.org/drawingml/2006/table">
            <a:tbl>
              <a:tblPr firstRow="1" bandRow="1">
                <a:tableStyleId>{5C22544A-7EE6-4342-B048-85BDC9FD1C3A}</a:tableStyleId>
              </a:tblPr>
              <a:tblGrid>
                <a:gridCol w="3364442">
                  <a:extLst>
                    <a:ext uri="{9D8B030D-6E8A-4147-A177-3AD203B41FA5}">
                      <a16:colId xmlns:a16="http://schemas.microsoft.com/office/drawing/2014/main" val="701639894"/>
                    </a:ext>
                  </a:extLst>
                </a:gridCol>
                <a:gridCol w="3364442">
                  <a:extLst>
                    <a:ext uri="{9D8B030D-6E8A-4147-A177-3AD203B41FA5}">
                      <a16:colId xmlns:a16="http://schemas.microsoft.com/office/drawing/2014/main" val="1040298164"/>
                    </a:ext>
                  </a:extLst>
                </a:gridCol>
                <a:gridCol w="3364442">
                  <a:extLst>
                    <a:ext uri="{9D8B030D-6E8A-4147-A177-3AD203B41FA5}">
                      <a16:colId xmlns:a16="http://schemas.microsoft.com/office/drawing/2014/main" val="2160446419"/>
                    </a:ext>
                  </a:extLst>
                </a:gridCol>
              </a:tblGrid>
              <a:tr h="1490486">
                <a:tc>
                  <a:txBody>
                    <a:bodyPr/>
                    <a:lstStyle/>
                    <a:p>
                      <a:r>
                        <a:rPr lang="en-GB" b="0" dirty="0">
                          <a:solidFill>
                            <a:schemeClr val="tx1"/>
                          </a:solidFill>
                        </a:rPr>
                        <a:t>Witches can </a:t>
                      </a:r>
                      <a:r>
                        <a:rPr lang="en-GB" b="1" dirty="0">
                          <a:solidFill>
                            <a:schemeClr val="tx1"/>
                          </a:solidFill>
                        </a:rPr>
                        <a:t>sail in a sieve</a:t>
                      </a:r>
                      <a:r>
                        <a:rPr lang="en-GB" b="0" dirty="0">
                          <a:solidFill>
                            <a:schemeClr val="tx1"/>
                          </a:solidFill>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0" dirty="0">
                          <a:solidFill>
                            <a:schemeClr val="tx1"/>
                          </a:solidFill>
                        </a:rPr>
                        <a:t>Witches are known for </a:t>
                      </a:r>
                      <a:r>
                        <a:rPr lang="en-GB" b="1" dirty="0">
                          <a:solidFill>
                            <a:schemeClr val="tx1"/>
                          </a:solidFill>
                        </a:rPr>
                        <a:t>killing animals</a:t>
                      </a:r>
                      <a:r>
                        <a:rPr lang="en-GB" b="0" dirty="0">
                          <a:solidFill>
                            <a:schemeClr val="tx1"/>
                          </a:solidFill>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0" dirty="0">
                          <a:solidFill>
                            <a:schemeClr val="tx1"/>
                          </a:solidFill>
                        </a:rPr>
                        <a:t>Witches can </a:t>
                      </a:r>
                      <a:r>
                        <a:rPr lang="en-GB" b="1" dirty="0">
                          <a:solidFill>
                            <a:schemeClr val="tx1"/>
                          </a:solidFill>
                        </a:rPr>
                        <a:t>control the wind</a:t>
                      </a:r>
                      <a:r>
                        <a:rPr lang="en-GB" b="0" dirty="0">
                          <a:solidFill>
                            <a:schemeClr val="tx1"/>
                          </a:solidFill>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56209033"/>
                  </a:ext>
                </a:extLst>
              </a:tr>
              <a:tr h="1490486">
                <a:tc>
                  <a:txBody>
                    <a:bodyPr/>
                    <a:lstStyle/>
                    <a:p>
                      <a:r>
                        <a:rPr lang="en-GB" b="0" dirty="0">
                          <a:solidFill>
                            <a:schemeClr val="tx1"/>
                          </a:solidFill>
                        </a:rPr>
                        <a:t>Witches are </a:t>
                      </a:r>
                      <a:r>
                        <a:rPr lang="en-GB" b="1" dirty="0">
                          <a:solidFill>
                            <a:schemeClr val="tx1"/>
                          </a:solidFill>
                        </a:rPr>
                        <a:t>agents of the devil</a:t>
                      </a:r>
                      <a:r>
                        <a:rPr lang="en-GB" b="0" dirty="0">
                          <a:solidFill>
                            <a:schemeClr val="tx1"/>
                          </a:solidFill>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0" dirty="0">
                          <a:solidFill>
                            <a:schemeClr val="tx1"/>
                          </a:solidFill>
                        </a:rPr>
                        <a:t>Witches </a:t>
                      </a:r>
                      <a:r>
                        <a:rPr lang="en-GB" b="1" dirty="0">
                          <a:solidFill>
                            <a:schemeClr val="tx1"/>
                          </a:solidFill>
                        </a:rPr>
                        <a:t>use human body parts </a:t>
                      </a:r>
                      <a:r>
                        <a:rPr lang="en-GB" b="0" dirty="0">
                          <a:solidFill>
                            <a:schemeClr val="tx1"/>
                          </a:solidFill>
                        </a:rPr>
                        <a:t>in their spells.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0" dirty="0">
                          <a:solidFill>
                            <a:schemeClr val="tx1"/>
                          </a:solidFill>
                        </a:rPr>
                        <a:t>Witches can transform into </a:t>
                      </a:r>
                      <a:r>
                        <a:rPr lang="en-GB" b="1" dirty="0">
                          <a:solidFill>
                            <a:schemeClr val="tx1"/>
                          </a:solidFill>
                        </a:rPr>
                        <a:t>rats without tails</a:t>
                      </a:r>
                      <a:r>
                        <a:rPr lang="en-GB" b="0" dirty="0">
                          <a:solidFill>
                            <a:schemeClr val="tx1"/>
                          </a:solidFill>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46502207"/>
                  </a:ext>
                </a:extLst>
              </a:tr>
              <a:tr h="1490486">
                <a:tc>
                  <a:txBody>
                    <a:bodyPr/>
                    <a:lstStyle/>
                    <a:p>
                      <a:r>
                        <a:rPr lang="en-GB" b="0" dirty="0">
                          <a:solidFill>
                            <a:schemeClr val="tx1"/>
                          </a:solidFill>
                        </a:rPr>
                        <a:t>Witches are associated with </a:t>
                      </a:r>
                      <a:r>
                        <a:rPr lang="en-GB" b="1" dirty="0">
                          <a:solidFill>
                            <a:schemeClr val="tx1"/>
                          </a:solidFill>
                        </a:rPr>
                        <a:t>the number three</a:t>
                      </a:r>
                      <a:r>
                        <a:rPr lang="en-GB" b="0" dirty="0">
                          <a:solidFill>
                            <a:schemeClr val="tx1"/>
                          </a:solidFill>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0" dirty="0">
                          <a:solidFill>
                            <a:schemeClr val="tx1"/>
                          </a:solidFill>
                        </a:rPr>
                        <a:t>Witches can </a:t>
                      </a:r>
                      <a:r>
                        <a:rPr lang="en-GB" b="1" dirty="0">
                          <a:solidFill>
                            <a:schemeClr val="tx1"/>
                          </a:solidFill>
                        </a:rPr>
                        <a:t>travel quickly across sea and land</a:t>
                      </a:r>
                      <a:r>
                        <a:rPr lang="en-GB" b="0" dirty="0">
                          <a:solidFill>
                            <a:schemeClr val="tx1"/>
                          </a:solidFill>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0" dirty="0">
                          <a:solidFill>
                            <a:schemeClr val="tx1"/>
                          </a:solidFill>
                        </a:rPr>
                        <a:t>Witches cast </a:t>
                      </a:r>
                      <a:r>
                        <a:rPr lang="en-GB" b="1" dirty="0">
                          <a:solidFill>
                            <a:schemeClr val="tx1"/>
                          </a:solidFill>
                        </a:rPr>
                        <a:t>spells</a:t>
                      </a:r>
                      <a:r>
                        <a:rPr lang="en-GB" b="0"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3975925"/>
                  </a:ext>
                </a:extLst>
              </a:tr>
            </a:tbl>
          </a:graphicData>
        </a:graphic>
      </p:graphicFrame>
    </p:spTree>
    <p:extLst>
      <p:ext uri="{BB962C8B-B14F-4D97-AF65-F5344CB8AC3E}">
        <p14:creationId xmlns:p14="http://schemas.microsoft.com/office/powerpoint/2010/main" val="26629323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0218CE-B6AE-EF73-EE38-99A38B249E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0AB891-6A97-E6D0-2FF8-B9AB6EF9E1AB}"/>
              </a:ext>
            </a:extLst>
          </p:cNvPr>
          <p:cNvSpPr>
            <a:spLocks noGrp="1"/>
          </p:cNvSpPr>
          <p:nvPr>
            <p:ph type="title"/>
          </p:nvPr>
        </p:nvSpPr>
        <p:spPr/>
        <p:txBody>
          <a:bodyPr/>
          <a:lstStyle/>
          <a:p>
            <a:r>
              <a:rPr lang="en-GB" b="1" dirty="0"/>
              <a:t>Reading the Scene: Bingo Card 2</a:t>
            </a:r>
          </a:p>
        </p:txBody>
      </p:sp>
      <p:graphicFrame>
        <p:nvGraphicFramePr>
          <p:cNvPr id="3" name="Table 2">
            <a:extLst>
              <a:ext uri="{FF2B5EF4-FFF2-40B4-BE49-F238E27FC236}">
                <a16:creationId xmlns:a16="http://schemas.microsoft.com/office/drawing/2014/main" id="{3455E5D8-BED0-A8A6-F15D-E3F65C641BAA}"/>
              </a:ext>
            </a:extLst>
          </p:cNvPr>
          <p:cNvGraphicFramePr>
            <a:graphicFrameLocks noGrp="1"/>
          </p:cNvGraphicFramePr>
          <p:nvPr>
            <p:extLst>
              <p:ext uri="{D42A27DB-BD31-4B8C-83A1-F6EECF244321}">
                <p14:modId xmlns:p14="http://schemas.microsoft.com/office/powerpoint/2010/main" val="954564344"/>
              </p:ext>
            </p:extLst>
          </p:nvPr>
        </p:nvGraphicFramePr>
        <p:xfrm>
          <a:off x="929870" y="1690687"/>
          <a:ext cx="10071807" cy="4447464"/>
        </p:xfrm>
        <a:graphic>
          <a:graphicData uri="http://schemas.openxmlformats.org/drawingml/2006/table">
            <a:tbl>
              <a:tblPr firstRow="1" firstCol="1" bandRow="1">
                <a:tableStyleId>{5C22544A-7EE6-4342-B048-85BDC9FD1C3A}</a:tableStyleId>
              </a:tblPr>
              <a:tblGrid>
                <a:gridCol w="3357269">
                  <a:extLst>
                    <a:ext uri="{9D8B030D-6E8A-4147-A177-3AD203B41FA5}">
                      <a16:colId xmlns:a16="http://schemas.microsoft.com/office/drawing/2014/main" val="2057743187"/>
                    </a:ext>
                  </a:extLst>
                </a:gridCol>
                <a:gridCol w="3357269">
                  <a:extLst>
                    <a:ext uri="{9D8B030D-6E8A-4147-A177-3AD203B41FA5}">
                      <a16:colId xmlns:a16="http://schemas.microsoft.com/office/drawing/2014/main" val="1180912427"/>
                    </a:ext>
                  </a:extLst>
                </a:gridCol>
                <a:gridCol w="3357269">
                  <a:extLst>
                    <a:ext uri="{9D8B030D-6E8A-4147-A177-3AD203B41FA5}">
                      <a16:colId xmlns:a16="http://schemas.microsoft.com/office/drawing/2014/main" val="3110963593"/>
                    </a:ext>
                  </a:extLst>
                </a:gridCol>
              </a:tblGrid>
              <a:tr h="1482488">
                <a:tc>
                  <a:txBody>
                    <a:bodyPr/>
                    <a:lstStyle/>
                    <a:p>
                      <a:pPr>
                        <a:lnSpc>
                          <a:spcPct val="107000"/>
                        </a:lnSpc>
                        <a:spcAft>
                          <a:spcPts val="800"/>
                        </a:spcAft>
                        <a:buNone/>
                      </a:pPr>
                      <a:r>
                        <a:rPr lang="en-US" sz="1800" b="0" kern="100" dirty="0">
                          <a:ln>
                            <a:noFill/>
                          </a:ln>
                          <a:solidFill>
                            <a:schemeClr val="tx1"/>
                          </a:solidFill>
                          <a:effectLst/>
                          <a:uFill>
                            <a:solidFill>
                              <a:srgbClr val="000000"/>
                            </a:solidFill>
                          </a:uFill>
                        </a:rPr>
                        <a:t>Witches are associated with </a:t>
                      </a:r>
                      <a:r>
                        <a:rPr lang="en-US" sz="1800" b="1" kern="100" dirty="0">
                          <a:ln>
                            <a:noFill/>
                          </a:ln>
                          <a:solidFill>
                            <a:schemeClr val="tx1"/>
                          </a:solidFill>
                          <a:effectLst/>
                          <a:uFill>
                            <a:solidFill>
                              <a:srgbClr val="000000"/>
                            </a:solidFill>
                          </a:uFill>
                        </a:rPr>
                        <a:t>the number three</a:t>
                      </a:r>
                      <a:endParaRPr lang="en-GB" sz="1800" b="1" kern="100" dirty="0">
                        <a:ln>
                          <a:noFill/>
                        </a:ln>
                        <a:solidFill>
                          <a:schemeClr val="tx1"/>
                        </a:solidFill>
                        <a:effectLst/>
                        <a:uFill>
                          <a:solidFill>
                            <a:srgbClr val="000000"/>
                          </a:solidFill>
                        </a:uFill>
                        <a:latin typeface="Aptos" panose="020B0004020202020204" pitchFamily="34" charset="0"/>
                        <a:ea typeface="Aptos" panose="020B0004020202020204" pitchFamily="34" charset="0"/>
                        <a:cs typeface="Aptos" panose="020B00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buNone/>
                      </a:pPr>
                      <a:r>
                        <a:rPr lang="en-US" sz="1800" b="0" kern="100" dirty="0">
                          <a:ln>
                            <a:noFill/>
                          </a:ln>
                          <a:solidFill>
                            <a:schemeClr val="tx1"/>
                          </a:solidFill>
                          <a:effectLst/>
                          <a:uFill>
                            <a:solidFill>
                              <a:srgbClr val="000000"/>
                            </a:solidFill>
                          </a:uFill>
                        </a:rPr>
                        <a:t>Witches cast </a:t>
                      </a:r>
                      <a:r>
                        <a:rPr lang="en-US" sz="1800" b="1" kern="100" dirty="0">
                          <a:ln>
                            <a:noFill/>
                          </a:ln>
                          <a:solidFill>
                            <a:schemeClr val="tx1"/>
                          </a:solidFill>
                          <a:effectLst/>
                          <a:uFill>
                            <a:solidFill>
                              <a:srgbClr val="000000"/>
                            </a:solidFill>
                          </a:uFill>
                        </a:rPr>
                        <a:t>spells</a:t>
                      </a:r>
                      <a:endParaRPr lang="en-GB" sz="1800" b="1" kern="100" dirty="0">
                        <a:ln>
                          <a:noFill/>
                        </a:ln>
                        <a:solidFill>
                          <a:schemeClr val="tx1"/>
                        </a:solidFill>
                        <a:effectLst/>
                        <a:uFill>
                          <a:solidFill>
                            <a:srgbClr val="000000"/>
                          </a:solidFill>
                        </a:uFill>
                        <a:latin typeface="Aptos" panose="020B0004020202020204" pitchFamily="34" charset="0"/>
                        <a:ea typeface="Aptos" panose="020B0004020202020204" pitchFamily="34" charset="0"/>
                        <a:cs typeface="Aptos" panose="020B00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buNone/>
                      </a:pPr>
                      <a:r>
                        <a:rPr lang="en-US" sz="1800" b="0" kern="100" dirty="0">
                          <a:ln>
                            <a:noFill/>
                          </a:ln>
                          <a:solidFill>
                            <a:schemeClr val="tx1"/>
                          </a:solidFill>
                          <a:effectLst/>
                          <a:uFill>
                            <a:solidFill>
                              <a:srgbClr val="000000"/>
                            </a:solidFill>
                          </a:uFill>
                        </a:rPr>
                        <a:t>Witches can </a:t>
                      </a:r>
                      <a:r>
                        <a:rPr lang="en-US" sz="1800" b="1" kern="100" dirty="0">
                          <a:ln>
                            <a:noFill/>
                          </a:ln>
                          <a:solidFill>
                            <a:schemeClr val="tx1"/>
                          </a:solidFill>
                          <a:effectLst/>
                          <a:uFill>
                            <a:solidFill>
                              <a:srgbClr val="000000"/>
                            </a:solidFill>
                          </a:uFill>
                        </a:rPr>
                        <a:t>control the wind</a:t>
                      </a:r>
                      <a:endParaRPr lang="en-GB" sz="1800" b="1" kern="100" dirty="0">
                        <a:ln>
                          <a:noFill/>
                        </a:ln>
                        <a:solidFill>
                          <a:schemeClr val="tx1"/>
                        </a:solidFill>
                        <a:effectLst/>
                        <a:uFill>
                          <a:solidFill>
                            <a:srgbClr val="000000"/>
                          </a:solidFill>
                        </a:uFill>
                        <a:latin typeface="Aptos" panose="020B0004020202020204" pitchFamily="34" charset="0"/>
                        <a:ea typeface="Aptos" panose="020B0004020202020204" pitchFamily="34" charset="0"/>
                        <a:cs typeface="Aptos" panose="020B00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23964341"/>
                  </a:ext>
                </a:extLst>
              </a:tr>
              <a:tr h="1482488">
                <a:tc>
                  <a:txBody>
                    <a:bodyPr/>
                    <a:lstStyle/>
                    <a:p>
                      <a:pPr>
                        <a:lnSpc>
                          <a:spcPct val="107000"/>
                        </a:lnSpc>
                        <a:spcAft>
                          <a:spcPts val="800"/>
                        </a:spcAft>
                        <a:buNone/>
                      </a:pPr>
                      <a:r>
                        <a:rPr lang="en-US" sz="1800" b="0" kern="100" dirty="0">
                          <a:ln>
                            <a:noFill/>
                          </a:ln>
                          <a:solidFill>
                            <a:schemeClr val="tx1"/>
                          </a:solidFill>
                          <a:effectLst/>
                          <a:uFill>
                            <a:solidFill>
                              <a:srgbClr val="000000"/>
                            </a:solidFill>
                          </a:uFill>
                        </a:rPr>
                        <a:t>Witches take pleasure in </a:t>
                      </a:r>
                      <a:r>
                        <a:rPr lang="en-US" sz="1800" b="1" kern="100" dirty="0">
                          <a:ln>
                            <a:noFill/>
                          </a:ln>
                          <a:solidFill>
                            <a:schemeClr val="tx1"/>
                          </a:solidFill>
                          <a:effectLst/>
                          <a:uFill>
                            <a:solidFill>
                              <a:srgbClr val="000000"/>
                            </a:solidFill>
                          </a:uFill>
                        </a:rPr>
                        <a:t>torturing humans</a:t>
                      </a:r>
                      <a:endParaRPr lang="en-GB" sz="1800" b="1" kern="100" dirty="0">
                        <a:ln>
                          <a:noFill/>
                        </a:ln>
                        <a:solidFill>
                          <a:schemeClr val="tx1"/>
                        </a:solidFill>
                        <a:effectLst/>
                        <a:uFill>
                          <a:solidFill>
                            <a:srgbClr val="000000"/>
                          </a:solidFill>
                        </a:uFill>
                        <a:latin typeface="Aptos" panose="020B0004020202020204" pitchFamily="34" charset="0"/>
                        <a:ea typeface="Aptos" panose="020B0004020202020204" pitchFamily="34" charset="0"/>
                        <a:cs typeface="Aptos" panose="020B00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buNone/>
                      </a:pPr>
                      <a:r>
                        <a:rPr lang="en-US" sz="1800" b="0" kern="100" dirty="0">
                          <a:ln>
                            <a:noFill/>
                          </a:ln>
                          <a:solidFill>
                            <a:schemeClr val="tx1"/>
                          </a:solidFill>
                          <a:effectLst/>
                          <a:uFill>
                            <a:solidFill>
                              <a:srgbClr val="000000"/>
                            </a:solidFill>
                          </a:uFill>
                        </a:rPr>
                        <a:t>Witches can </a:t>
                      </a:r>
                      <a:r>
                        <a:rPr lang="en-US" sz="1800" b="1" kern="100" dirty="0">
                          <a:ln>
                            <a:noFill/>
                          </a:ln>
                          <a:solidFill>
                            <a:schemeClr val="tx1"/>
                          </a:solidFill>
                          <a:effectLst/>
                          <a:uFill>
                            <a:solidFill>
                              <a:srgbClr val="000000"/>
                            </a:solidFill>
                          </a:uFill>
                        </a:rPr>
                        <a:t>sail in a sieve</a:t>
                      </a:r>
                      <a:endParaRPr lang="en-GB" sz="1800" b="1" kern="100" dirty="0">
                        <a:ln>
                          <a:noFill/>
                        </a:ln>
                        <a:solidFill>
                          <a:schemeClr val="tx1"/>
                        </a:solidFill>
                        <a:effectLst/>
                        <a:uFill>
                          <a:solidFill>
                            <a:srgbClr val="000000"/>
                          </a:solidFill>
                        </a:uFill>
                        <a:latin typeface="Aptos" panose="020B0004020202020204" pitchFamily="34" charset="0"/>
                        <a:ea typeface="Aptos" panose="020B0004020202020204" pitchFamily="34" charset="0"/>
                        <a:cs typeface="Aptos" panose="020B00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buNone/>
                      </a:pPr>
                      <a:r>
                        <a:rPr lang="en-US" sz="1800" b="0" kern="100" dirty="0">
                          <a:ln>
                            <a:noFill/>
                          </a:ln>
                          <a:solidFill>
                            <a:schemeClr val="tx1"/>
                          </a:solidFill>
                          <a:effectLst/>
                          <a:uFill>
                            <a:solidFill>
                              <a:srgbClr val="000000"/>
                            </a:solidFill>
                          </a:uFill>
                        </a:rPr>
                        <a:t>At times, witches’ </a:t>
                      </a:r>
                      <a:r>
                        <a:rPr lang="en-US" sz="1800" b="1" kern="100" dirty="0">
                          <a:ln>
                            <a:noFill/>
                          </a:ln>
                          <a:solidFill>
                            <a:schemeClr val="tx1"/>
                          </a:solidFill>
                          <a:effectLst/>
                          <a:uFill>
                            <a:solidFill>
                              <a:srgbClr val="000000"/>
                            </a:solidFill>
                          </a:uFill>
                        </a:rPr>
                        <a:t>control over human destiny is limited</a:t>
                      </a:r>
                      <a:endParaRPr lang="en-GB" sz="1800" b="1" kern="100" dirty="0">
                        <a:ln>
                          <a:noFill/>
                        </a:ln>
                        <a:solidFill>
                          <a:schemeClr val="tx1"/>
                        </a:solidFill>
                        <a:effectLst/>
                        <a:uFill>
                          <a:solidFill>
                            <a:srgbClr val="000000"/>
                          </a:solidFill>
                        </a:uFill>
                        <a:latin typeface="Aptos" panose="020B0004020202020204" pitchFamily="34" charset="0"/>
                        <a:ea typeface="Aptos" panose="020B0004020202020204" pitchFamily="34" charset="0"/>
                        <a:cs typeface="Aptos" panose="020B00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37598955"/>
                  </a:ext>
                </a:extLst>
              </a:tr>
              <a:tr h="1482488">
                <a:tc>
                  <a:txBody>
                    <a:bodyPr/>
                    <a:lstStyle/>
                    <a:p>
                      <a:pPr>
                        <a:lnSpc>
                          <a:spcPct val="107000"/>
                        </a:lnSpc>
                        <a:spcAft>
                          <a:spcPts val="800"/>
                        </a:spcAft>
                        <a:buNone/>
                      </a:pPr>
                      <a:r>
                        <a:rPr lang="en-US" sz="1800" b="0" kern="100" dirty="0">
                          <a:ln>
                            <a:noFill/>
                          </a:ln>
                          <a:solidFill>
                            <a:schemeClr val="tx1"/>
                          </a:solidFill>
                          <a:effectLst/>
                          <a:uFill>
                            <a:solidFill>
                              <a:srgbClr val="000000"/>
                            </a:solidFill>
                          </a:uFill>
                        </a:rPr>
                        <a:t>Witches use </a:t>
                      </a:r>
                      <a:r>
                        <a:rPr lang="en-US" sz="1800" b="1" kern="100" dirty="0">
                          <a:ln>
                            <a:noFill/>
                          </a:ln>
                          <a:solidFill>
                            <a:schemeClr val="tx1"/>
                          </a:solidFill>
                          <a:effectLst/>
                          <a:uFill>
                            <a:solidFill>
                              <a:srgbClr val="000000"/>
                            </a:solidFill>
                          </a:uFill>
                        </a:rPr>
                        <a:t>human body parts </a:t>
                      </a:r>
                      <a:r>
                        <a:rPr lang="en-US" sz="1800" b="0" kern="100" dirty="0">
                          <a:ln>
                            <a:noFill/>
                          </a:ln>
                          <a:solidFill>
                            <a:schemeClr val="tx1"/>
                          </a:solidFill>
                          <a:effectLst/>
                          <a:uFill>
                            <a:solidFill>
                              <a:srgbClr val="000000"/>
                            </a:solidFill>
                          </a:uFill>
                        </a:rPr>
                        <a:t>in their spells</a:t>
                      </a:r>
                      <a:endParaRPr lang="en-GB" sz="1800" b="0" kern="100" dirty="0">
                        <a:ln>
                          <a:noFill/>
                        </a:ln>
                        <a:solidFill>
                          <a:schemeClr val="tx1"/>
                        </a:solidFill>
                        <a:effectLst/>
                        <a:uFill>
                          <a:solidFill>
                            <a:srgbClr val="000000"/>
                          </a:solidFill>
                        </a:uFill>
                        <a:latin typeface="Aptos" panose="020B0004020202020204" pitchFamily="34" charset="0"/>
                        <a:ea typeface="Aptos" panose="020B0004020202020204" pitchFamily="34" charset="0"/>
                        <a:cs typeface="Aptos" panose="020B00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buNone/>
                      </a:pPr>
                      <a:r>
                        <a:rPr lang="en-US" sz="1800" b="0" kern="100" dirty="0">
                          <a:ln>
                            <a:noFill/>
                          </a:ln>
                          <a:solidFill>
                            <a:schemeClr val="tx1"/>
                          </a:solidFill>
                          <a:effectLst/>
                          <a:uFill>
                            <a:solidFill>
                              <a:srgbClr val="000000"/>
                            </a:solidFill>
                          </a:uFill>
                        </a:rPr>
                        <a:t>Witches </a:t>
                      </a:r>
                      <a:r>
                        <a:rPr lang="en-US" sz="1800" b="1" kern="100" dirty="0">
                          <a:ln>
                            <a:noFill/>
                          </a:ln>
                          <a:solidFill>
                            <a:schemeClr val="tx1"/>
                          </a:solidFill>
                          <a:effectLst/>
                          <a:uFill>
                            <a:solidFill>
                              <a:srgbClr val="000000"/>
                            </a:solidFill>
                          </a:uFill>
                        </a:rPr>
                        <a:t>love seeking revenge</a:t>
                      </a:r>
                      <a:endParaRPr lang="en-GB" sz="1800" b="1" kern="100" dirty="0">
                        <a:ln>
                          <a:noFill/>
                        </a:ln>
                        <a:solidFill>
                          <a:schemeClr val="tx1"/>
                        </a:solidFill>
                        <a:effectLst/>
                        <a:uFill>
                          <a:solidFill>
                            <a:srgbClr val="000000"/>
                          </a:solidFill>
                        </a:uFill>
                        <a:latin typeface="Aptos" panose="020B0004020202020204" pitchFamily="34" charset="0"/>
                        <a:ea typeface="Aptos" panose="020B0004020202020204" pitchFamily="34" charset="0"/>
                        <a:cs typeface="Aptos" panose="020B00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buNone/>
                      </a:pPr>
                      <a:r>
                        <a:rPr lang="en-US" sz="1800" b="0" kern="100" dirty="0">
                          <a:ln>
                            <a:noFill/>
                          </a:ln>
                          <a:solidFill>
                            <a:schemeClr val="tx1"/>
                          </a:solidFill>
                          <a:effectLst/>
                          <a:uFill>
                            <a:solidFill>
                              <a:srgbClr val="000000"/>
                            </a:solidFill>
                          </a:uFill>
                        </a:rPr>
                        <a:t>Witches are known for </a:t>
                      </a:r>
                      <a:r>
                        <a:rPr lang="en-US" sz="1800" b="1" kern="100" dirty="0">
                          <a:ln>
                            <a:noFill/>
                          </a:ln>
                          <a:solidFill>
                            <a:schemeClr val="tx1"/>
                          </a:solidFill>
                          <a:effectLst/>
                          <a:uFill>
                            <a:solidFill>
                              <a:srgbClr val="000000"/>
                            </a:solidFill>
                          </a:uFill>
                        </a:rPr>
                        <a:t>killing animals</a:t>
                      </a:r>
                      <a:endParaRPr lang="en-GB" sz="1800" b="1" kern="100" dirty="0">
                        <a:ln>
                          <a:noFill/>
                        </a:ln>
                        <a:solidFill>
                          <a:schemeClr val="tx1"/>
                        </a:solidFill>
                        <a:effectLst/>
                        <a:uFill>
                          <a:solidFill>
                            <a:srgbClr val="000000"/>
                          </a:solidFill>
                        </a:uFill>
                        <a:latin typeface="Aptos" panose="020B0004020202020204" pitchFamily="34" charset="0"/>
                        <a:ea typeface="Aptos" panose="020B0004020202020204" pitchFamily="34" charset="0"/>
                        <a:cs typeface="Aptos" panose="020B00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54283982"/>
                  </a:ext>
                </a:extLst>
              </a:tr>
            </a:tbl>
          </a:graphicData>
        </a:graphic>
      </p:graphicFrame>
      <p:sp>
        <p:nvSpPr>
          <p:cNvPr id="4" name="Rectangle 1">
            <a:extLst>
              <a:ext uri="{FF2B5EF4-FFF2-40B4-BE49-F238E27FC236}">
                <a16:creationId xmlns:a16="http://schemas.microsoft.com/office/drawing/2014/main" id="{800CA671-C0FD-5ED2-0803-98FF7FD6810E}"/>
              </a:ext>
            </a:extLst>
          </p:cNvPr>
          <p:cNvSpPr>
            <a:spLocks noChangeArrowheads="1"/>
          </p:cNvSpPr>
          <p:nvPr/>
        </p:nvSpPr>
        <p:spPr bwMode="auto">
          <a:xfrm>
            <a:off x="3235325" y="34718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31334186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5D8436-32C9-E468-EAB0-1AE9F1978E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8A2B72-6278-8BFB-B9B7-903C00C531C7}"/>
              </a:ext>
            </a:extLst>
          </p:cNvPr>
          <p:cNvSpPr>
            <a:spLocks noGrp="1"/>
          </p:cNvSpPr>
          <p:nvPr>
            <p:ph type="title"/>
          </p:nvPr>
        </p:nvSpPr>
        <p:spPr/>
        <p:txBody>
          <a:bodyPr/>
          <a:lstStyle/>
          <a:p>
            <a:r>
              <a:rPr lang="en-GB" b="1" dirty="0"/>
              <a:t>Reading the Scene: Bingo Card 3</a:t>
            </a:r>
          </a:p>
        </p:txBody>
      </p:sp>
      <p:graphicFrame>
        <p:nvGraphicFramePr>
          <p:cNvPr id="3" name="Table 2">
            <a:extLst>
              <a:ext uri="{FF2B5EF4-FFF2-40B4-BE49-F238E27FC236}">
                <a16:creationId xmlns:a16="http://schemas.microsoft.com/office/drawing/2014/main" id="{94D67377-FCFC-15EF-2B98-731316F8B10B}"/>
              </a:ext>
            </a:extLst>
          </p:cNvPr>
          <p:cNvGraphicFramePr>
            <a:graphicFrameLocks noGrp="1"/>
          </p:cNvGraphicFramePr>
          <p:nvPr>
            <p:extLst>
              <p:ext uri="{D42A27DB-BD31-4B8C-83A1-F6EECF244321}">
                <p14:modId xmlns:p14="http://schemas.microsoft.com/office/powerpoint/2010/main" val="3805334018"/>
              </p:ext>
            </p:extLst>
          </p:nvPr>
        </p:nvGraphicFramePr>
        <p:xfrm>
          <a:off x="920749" y="1690688"/>
          <a:ext cx="10042524" cy="4500561"/>
        </p:xfrm>
        <a:graphic>
          <a:graphicData uri="http://schemas.openxmlformats.org/drawingml/2006/table">
            <a:tbl>
              <a:tblPr firstRow="1" firstCol="1" bandRow="1">
                <a:tableStyleId>{5C22544A-7EE6-4342-B048-85BDC9FD1C3A}</a:tableStyleId>
              </a:tblPr>
              <a:tblGrid>
                <a:gridCol w="3347508">
                  <a:extLst>
                    <a:ext uri="{9D8B030D-6E8A-4147-A177-3AD203B41FA5}">
                      <a16:colId xmlns:a16="http://schemas.microsoft.com/office/drawing/2014/main" val="257867258"/>
                    </a:ext>
                  </a:extLst>
                </a:gridCol>
                <a:gridCol w="3347508">
                  <a:extLst>
                    <a:ext uri="{9D8B030D-6E8A-4147-A177-3AD203B41FA5}">
                      <a16:colId xmlns:a16="http://schemas.microsoft.com/office/drawing/2014/main" val="1083442138"/>
                    </a:ext>
                  </a:extLst>
                </a:gridCol>
                <a:gridCol w="3347508">
                  <a:extLst>
                    <a:ext uri="{9D8B030D-6E8A-4147-A177-3AD203B41FA5}">
                      <a16:colId xmlns:a16="http://schemas.microsoft.com/office/drawing/2014/main" val="2296006749"/>
                    </a:ext>
                  </a:extLst>
                </a:gridCol>
              </a:tblGrid>
              <a:tr h="1500187">
                <a:tc>
                  <a:txBody>
                    <a:bodyPr/>
                    <a:lstStyle/>
                    <a:p>
                      <a:pPr>
                        <a:lnSpc>
                          <a:spcPct val="107000"/>
                        </a:lnSpc>
                        <a:spcAft>
                          <a:spcPts val="800"/>
                        </a:spcAft>
                        <a:buNone/>
                      </a:pPr>
                      <a:r>
                        <a:rPr lang="en-US" sz="1800" b="0" kern="100" dirty="0">
                          <a:ln>
                            <a:noFill/>
                          </a:ln>
                          <a:solidFill>
                            <a:schemeClr val="tx1"/>
                          </a:solidFill>
                          <a:effectLst/>
                          <a:uFill>
                            <a:solidFill>
                              <a:srgbClr val="000000"/>
                            </a:solidFill>
                          </a:uFill>
                        </a:rPr>
                        <a:t>Witches can transform into </a:t>
                      </a:r>
                      <a:r>
                        <a:rPr lang="en-US" sz="1800" b="1" kern="100" dirty="0">
                          <a:ln>
                            <a:noFill/>
                          </a:ln>
                          <a:solidFill>
                            <a:schemeClr val="tx1"/>
                          </a:solidFill>
                          <a:effectLst/>
                          <a:uFill>
                            <a:solidFill>
                              <a:srgbClr val="000000"/>
                            </a:solidFill>
                          </a:uFill>
                        </a:rPr>
                        <a:t>rats without tails</a:t>
                      </a:r>
                      <a:endParaRPr lang="en-GB" sz="1800" b="1" kern="100" dirty="0">
                        <a:ln>
                          <a:noFill/>
                        </a:ln>
                        <a:solidFill>
                          <a:schemeClr val="tx1"/>
                        </a:solidFill>
                        <a:effectLst/>
                        <a:uFill>
                          <a:solidFill>
                            <a:srgbClr val="000000"/>
                          </a:solidFill>
                        </a:uFill>
                        <a:latin typeface="Aptos" panose="020B0004020202020204" pitchFamily="34" charset="0"/>
                        <a:ea typeface="Aptos" panose="020B0004020202020204" pitchFamily="34" charset="0"/>
                        <a:cs typeface="Aptos" panose="020B00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buNone/>
                      </a:pPr>
                      <a:r>
                        <a:rPr lang="en-US" sz="1800" b="0" kern="100" dirty="0">
                          <a:ln>
                            <a:noFill/>
                          </a:ln>
                          <a:solidFill>
                            <a:schemeClr val="tx1"/>
                          </a:solidFill>
                          <a:effectLst/>
                          <a:uFill>
                            <a:solidFill>
                              <a:srgbClr val="000000"/>
                            </a:solidFill>
                          </a:uFill>
                        </a:rPr>
                        <a:t>At times, witches’ </a:t>
                      </a:r>
                      <a:r>
                        <a:rPr lang="en-US" sz="1800" b="1" kern="100" dirty="0">
                          <a:ln>
                            <a:noFill/>
                          </a:ln>
                          <a:solidFill>
                            <a:schemeClr val="tx1"/>
                          </a:solidFill>
                          <a:effectLst/>
                          <a:uFill>
                            <a:solidFill>
                              <a:srgbClr val="000000"/>
                            </a:solidFill>
                          </a:uFill>
                        </a:rPr>
                        <a:t>control over human destiny is limited</a:t>
                      </a:r>
                      <a:endParaRPr lang="en-GB" sz="1800" b="1" kern="100" dirty="0">
                        <a:ln>
                          <a:noFill/>
                        </a:ln>
                        <a:solidFill>
                          <a:schemeClr val="tx1"/>
                        </a:solidFill>
                        <a:effectLst/>
                        <a:uFill>
                          <a:solidFill>
                            <a:srgbClr val="000000"/>
                          </a:solidFill>
                        </a:uFill>
                        <a:latin typeface="Aptos" panose="020B0004020202020204" pitchFamily="34" charset="0"/>
                        <a:ea typeface="Aptos" panose="020B0004020202020204" pitchFamily="34" charset="0"/>
                        <a:cs typeface="Aptos" panose="020B00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buNone/>
                      </a:pPr>
                      <a:r>
                        <a:rPr lang="en-US" sz="1800" b="0" kern="100" dirty="0">
                          <a:ln>
                            <a:noFill/>
                          </a:ln>
                          <a:solidFill>
                            <a:schemeClr val="tx1"/>
                          </a:solidFill>
                          <a:effectLst/>
                          <a:uFill>
                            <a:solidFill>
                              <a:srgbClr val="000000"/>
                            </a:solidFill>
                          </a:uFill>
                        </a:rPr>
                        <a:t>Witches are </a:t>
                      </a:r>
                      <a:r>
                        <a:rPr lang="en-US" sz="1800" b="1" kern="100" dirty="0">
                          <a:ln>
                            <a:noFill/>
                          </a:ln>
                          <a:solidFill>
                            <a:schemeClr val="tx1"/>
                          </a:solidFill>
                          <a:effectLst/>
                          <a:uFill>
                            <a:solidFill>
                              <a:srgbClr val="000000"/>
                            </a:solidFill>
                          </a:uFill>
                        </a:rPr>
                        <a:t>agents of the devil</a:t>
                      </a:r>
                      <a:endParaRPr lang="en-GB" sz="1800" b="1" kern="100" dirty="0">
                        <a:ln>
                          <a:noFill/>
                        </a:ln>
                        <a:solidFill>
                          <a:schemeClr val="tx1"/>
                        </a:solidFill>
                        <a:effectLst/>
                        <a:uFill>
                          <a:solidFill>
                            <a:srgbClr val="000000"/>
                          </a:solidFill>
                        </a:uFill>
                        <a:latin typeface="Aptos" panose="020B0004020202020204" pitchFamily="34" charset="0"/>
                        <a:ea typeface="Aptos" panose="020B0004020202020204" pitchFamily="34" charset="0"/>
                        <a:cs typeface="Aptos" panose="020B00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34776949"/>
                  </a:ext>
                </a:extLst>
              </a:tr>
              <a:tr h="1500187">
                <a:tc>
                  <a:txBody>
                    <a:bodyPr/>
                    <a:lstStyle/>
                    <a:p>
                      <a:pPr>
                        <a:lnSpc>
                          <a:spcPct val="107000"/>
                        </a:lnSpc>
                        <a:spcAft>
                          <a:spcPts val="800"/>
                        </a:spcAft>
                        <a:buNone/>
                      </a:pPr>
                      <a:r>
                        <a:rPr lang="en-US" sz="1800" b="0" kern="100" dirty="0">
                          <a:ln>
                            <a:noFill/>
                          </a:ln>
                          <a:solidFill>
                            <a:schemeClr val="tx1"/>
                          </a:solidFill>
                          <a:effectLst/>
                          <a:uFill>
                            <a:solidFill>
                              <a:srgbClr val="000000"/>
                            </a:solidFill>
                          </a:uFill>
                        </a:rPr>
                        <a:t>Witches </a:t>
                      </a:r>
                      <a:r>
                        <a:rPr lang="en-US" sz="1800" b="1" kern="100" dirty="0">
                          <a:ln>
                            <a:noFill/>
                          </a:ln>
                          <a:solidFill>
                            <a:schemeClr val="tx1"/>
                          </a:solidFill>
                          <a:effectLst/>
                          <a:uFill>
                            <a:solidFill>
                              <a:srgbClr val="000000"/>
                            </a:solidFill>
                          </a:uFill>
                        </a:rPr>
                        <a:t>live outside human </a:t>
                      </a:r>
                      <a:r>
                        <a:rPr lang="en-US" sz="1800" b="1" kern="100" dirty="0" err="1">
                          <a:ln>
                            <a:noFill/>
                          </a:ln>
                          <a:solidFill>
                            <a:schemeClr val="tx1"/>
                          </a:solidFill>
                          <a:effectLst/>
                          <a:uFill>
                            <a:solidFill>
                              <a:srgbClr val="000000"/>
                            </a:solidFill>
                          </a:uFill>
                        </a:rPr>
                        <a:t>civilisation</a:t>
                      </a:r>
                      <a:endParaRPr lang="en-GB" sz="1800" b="1" kern="100" dirty="0">
                        <a:ln>
                          <a:noFill/>
                        </a:ln>
                        <a:solidFill>
                          <a:schemeClr val="tx1"/>
                        </a:solidFill>
                        <a:effectLst/>
                        <a:uFill>
                          <a:solidFill>
                            <a:srgbClr val="000000"/>
                          </a:solidFill>
                        </a:uFill>
                        <a:latin typeface="Aptos" panose="020B0004020202020204" pitchFamily="34" charset="0"/>
                        <a:ea typeface="Aptos" panose="020B0004020202020204" pitchFamily="34" charset="0"/>
                        <a:cs typeface="Aptos" panose="020B00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buNone/>
                      </a:pPr>
                      <a:r>
                        <a:rPr lang="en-US" sz="1800" b="0" kern="100" dirty="0">
                          <a:ln>
                            <a:noFill/>
                          </a:ln>
                          <a:solidFill>
                            <a:schemeClr val="tx1"/>
                          </a:solidFill>
                          <a:effectLst/>
                          <a:uFill>
                            <a:solidFill>
                              <a:srgbClr val="000000"/>
                            </a:solidFill>
                          </a:uFill>
                        </a:rPr>
                        <a:t>Witches can </a:t>
                      </a:r>
                      <a:r>
                        <a:rPr lang="en-US" sz="1800" b="1" kern="100" dirty="0">
                          <a:ln>
                            <a:noFill/>
                          </a:ln>
                          <a:solidFill>
                            <a:schemeClr val="tx1"/>
                          </a:solidFill>
                          <a:effectLst/>
                          <a:uFill>
                            <a:solidFill>
                              <a:srgbClr val="000000"/>
                            </a:solidFill>
                          </a:uFill>
                        </a:rPr>
                        <a:t>control the wind</a:t>
                      </a:r>
                      <a:endParaRPr lang="en-GB" sz="1800" b="1" kern="100" dirty="0">
                        <a:ln>
                          <a:noFill/>
                        </a:ln>
                        <a:solidFill>
                          <a:schemeClr val="tx1"/>
                        </a:solidFill>
                        <a:effectLst/>
                        <a:uFill>
                          <a:solidFill>
                            <a:srgbClr val="000000"/>
                          </a:solidFill>
                        </a:uFill>
                        <a:latin typeface="Aptos" panose="020B0004020202020204" pitchFamily="34" charset="0"/>
                        <a:ea typeface="Aptos" panose="020B0004020202020204" pitchFamily="34" charset="0"/>
                        <a:cs typeface="Aptos" panose="020B00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buNone/>
                      </a:pPr>
                      <a:r>
                        <a:rPr lang="en-US" sz="1800" b="0" kern="100" dirty="0">
                          <a:ln>
                            <a:noFill/>
                          </a:ln>
                          <a:solidFill>
                            <a:schemeClr val="tx1"/>
                          </a:solidFill>
                          <a:effectLst/>
                          <a:uFill>
                            <a:solidFill>
                              <a:srgbClr val="000000"/>
                            </a:solidFill>
                          </a:uFill>
                        </a:rPr>
                        <a:t>Witches </a:t>
                      </a:r>
                      <a:r>
                        <a:rPr lang="en-US" sz="1800" b="1" kern="100" dirty="0">
                          <a:ln>
                            <a:noFill/>
                          </a:ln>
                          <a:solidFill>
                            <a:schemeClr val="tx1"/>
                          </a:solidFill>
                          <a:effectLst/>
                          <a:uFill>
                            <a:solidFill>
                              <a:srgbClr val="000000"/>
                            </a:solidFill>
                          </a:uFill>
                        </a:rPr>
                        <a:t>love seeking revenge</a:t>
                      </a:r>
                      <a:endParaRPr lang="en-GB" sz="1800" b="1" kern="100" dirty="0">
                        <a:ln>
                          <a:noFill/>
                        </a:ln>
                        <a:solidFill>
                          <a:schemeClr val="tx1"/>
                        </a:solidFill>
                        <a:effectLst/>
                        <a:uFill>
                          <a:solidFill>
                            <a:srgbClr val="000000"/>
                          </a:solidFill>
                        </a:uFill>
                        <a:latin typeface="Aptos" panose="020B0004020202020204" pitchFamily="34" charset="0"/>
                        <a:ea typeface="Aptos" panose="020B0004020202020204" pitchFamily="34" charset="0"/>
                        <a:cs typeface="Aptos" panose="020B00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86105287"/>
                  </a:ext>
                </a:extLst>
              </a:tr>
              <a:tr h="1500187">
                <a:tc>
                  <a:txBody>
                    <a:bodyPr/>
                    <a:lstStyle/>
                    <a:p>
                      <a:pPr>
                        <a:lnSpc>
                          <a:spcPct val="107000"/>
                        </a:lnSpc>
                        <a:spcAft>
                          <a:spcPts val="800"/>
                        </a:spcAft>
                        <a:buNone/>
                      </a:pPr>
                      <a:r>
                        <a:rPr lang="en-US" sz="1800" b="0" kern="100" dirty="0">
                          <a:ln>
                            <a:noFill/>
                          </a:ln>
                          <a:solidFill>
                            <a:schemeClr val="tx1"/>
                          </a:solidFill>
                          <a:effectLst/>
                          <a:uFill>
                            <a:solidFill>
                              <a:srgbClr val="000000"/>
                            </a:solidFill>
                          </a:uFill>
                        </a:rPr>
                        <a:t>Witches can </a:t>
                      </a:r>
                      <a:r>
                        <a:rPr lang="en-US" sz="1800" b="1" kern="100" dirty="0">
                          <a:ln>
                            <a:noFill/>
                          </a:ln>
                          <a:solidFill>
                            <a:schemeClr val="tx1"/>
                          </a:solidFill>
                          <a:effectLst/>
                          <a:uFill>
                            <a:solidFill>
                              <a:srgbClr val="000000"/>
                            </a:solidFill>
                          </a:uFill>
                        </a:rPr>
                        <a:t>predict the future</a:t>
                      </a:r>
                      <a:endParaRPr lang="en-GB" sz="1800" b="1" kern="100" dirty="0">
                        <a:ln>
                          <a:noFill/>
                        </a:ln>
                        <a:solidFill>
                          <a:schemeClr val="tx1"/>
                        </a:solidFill>
                        <a:effectLst/>
                        <a:uFill>
                          <a:solidFill>
                            <a:srgbClr val="000000"/>
                          </a:solidFill>
                        </a:uFill>
                        <a:latin typeface="Aptos" panose="020B0004020202020204" pitchFamily="34" charset="0"/>
                        <a:ea typeface="Aptos" panose="020B0004020202020204" pitchFamily="34" charset="0"/>
                        <a:cs typeface="Aptos" panose="020B00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buNone/>
                      </a:pPr>
                      <a:r>
                        <a:rPr lang="en-US" sz="1800" b="0" kern="100" dirty="0">
                          <a:ln>
                            <a:noFill/>
                          </a:ln>
                          <a:solidFill>
                            <a:schemeClr val="tx1"/>
                          </a:solidFill>
                          <a:effectLst/>
                          <a:uFill>
                            <a:solidFill>
                              <a:srgbClr val="000000"/>
                            </a:solidFill>
                          </a:uFill>
                        </a:rPr>
                        <a:t>Witches take pleasure in </a:t>
                      </a:r>
                      <a:r>
                        <a:rPr lang="en-US" sz="1800" b="1" kern="100" dirty="0">
                          <a:ln>
                            <a:noFill/>
                          </a:ln>
                          <a:solidFill>
                            <a:schemeClr val="tx1"/>
                          </a:solidFill>
                          <a:effectLst/>
                          <a:uFill>
                            <a:solidFill>
                              <a:srgbClr val="000000"/>
                            </a:solidFill>
                          </a:uFill>
                        </a:rPr>
                        <a:t>torturing humans</a:t>
                      </a:r>
                      <a:endParaRPr lang="en-GB" sz="1800" b="1" kern="100" dirty="0">
                        <a:ln>
                          <a:noFill/>
                        </a:ln>
                        <a:solidFill>
                          <a:schemeClr val="tx1"/>
                        </a:solidFill>
                        <a:effectLst/>
                        <a:uFill>
                          <a:solidFill>
                            <a:srgbClr val="000000"/>
                          </a:solidFill>
                        </a:uFill>
                        <a:latin typeface="Aptos" panose="020B0004020202020204" pitchFamily="34" charset="0"/>
                        <a:ea typeface="Aptos" panose="020B0004020202020204" pitchFamily="34" charset="0"/>
                        <a:cs typeface="Aptos" panose="020B00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buNone/>
                      </a:pPr>
                      <a:r>
                        <a:rPr lang="en-US" sz="1800" b="0" kern="100" dirty="0">
                          <a:ln>
                            <a:noFill/>
                          </a:ln>
                          <a:solidFill>
                            <a:schemeClr val="tx1"/>
                          </a:solidFill>
                          <a:effectLst/>
                          <a:uFill>
                            <a:solidFill>
                              <a:srgbClr val="000000"/>
                            </a:solidFill>
                          </a:uFill>
                        </a:rPr>
                        <a:t>Witches can </a:t>
                      </a:r>
                      <a:r>
                        <a:rPr lang="en-US" sz="1800" b="1" kern="100" dirty="0">
                          <a:ln>
                            <a:noFill/>
                          </a:ln>
                          <a:solidFill>
                            <a:schemeClr val="tx1"/>
                          </a:solidFill>
                          <a:effectLst/>
                          <a:uFill>
                            <a:solidFill>
                              <a:srgbClr val="000000"/>
                            </a:solidFill>
                          </a:uFill>
                        </a:rPr>
                        <a:t>travel quickly across sea and land</a:t>
                      </a:r>
                      <a:endParaRPr lang="en-GB" sz="1800" b="1" kern="100" dirty="0">
                        <a:ln>
                          <a:noFill/>
                        </a:ln>
                        <a:solidFill>
                          <a:schemeClr val="tx1"/>
                        </a:solidFill>
                        <a:effectLst/>
                        <a:uFill>
                          <a:solidFill>
                            <a:srgbClr val="000000"/>
                          </a:solidFill>
                        </a:uFill>
                        <a:latin typeface="Aptos" panose="020B0004020202020204" pitchFamily="34" charset="0"/>
                        <a:ea typeface="Aptos" panose="020B0004020202020204" pitchFamily="34" charset="0"/>
                        <a:cs typeface="Aptos" panose="020B00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91580242"/>
                  </a:ext>
                </a:extLst>
              </a:tr>
            </a:tbl>
          </a:graphicData>
        </a:graphic>
      </p:graphicFrame>
    </p:spTree>
    <p:extLst>
      <p:ext uri="{BB962C8B-B14F-4D97-AF65-F5344CB8AC3E}">
        <p14:creationId xmlns:p14="http://schemas.microsoft.com/office/powerpoint/2010/main" val="3361577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079B76-F548-C950-D93B-F40674C23F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7E1012-26D4-9B59-0E46-F0014AD8F73B}"/>
              </a:ext>
            </a:extLst>
          </p:cNvPr>
          <p:cNvSpPr>
            <a:spLocks noGrp="1"/>
          </p:cNvSpPr>
          <p:nvPr>
            <p:ph type="title"/>
          </p:nvPr>
        </p:nvSpPr>
        <p:spPr/>
        <p:txBody>
          <a:bodyPr>
            <a:normAutofit/>
          </a:bodyPr>
          <a:lstStyle/>
          <a:p>
            <a:r>
              <a:rPr lang="en-GB" b="1" dirty="0"/>
              <a:t>Consolidation: read-reduce-rehearse-remember </a:t>
            </a:r>
            <a:r>
              <a:rPr lang="en-GB" sz="1800" b="1" dirty="0"/>
              <a:t>(See Macbeth Teaching and Learning Video 3)</a:t>
            </a:r>
            <a:endParaRPr lang="en-GB" b="1" dirty="0"/>
          </a:p>
        </p:txBody>
      </p:sp>
      <p:sp>
        <p:nvSpPr>
          <p:cNvPr id="3" name="Content Placeholder 2">
            <a:extLst>
              <a:ext uri="{FF2B5EF4-FFF2-40B4-BE49-F238E27FC236}">
                <a16:creationId xmlns:a16="http://schemas.microsoft.com/office/drawing/2014/main" id="{5D7BED5D-0ACE-E698-2244-BFE7B6C5A70D}"/>
              </a:ext>
            </a:extLst>
          </p:cNvPr>
          <p:cNvSpPr>
            <a:spLocks noGrp="1"/>
          </p:cNvSpPr>
          <p:nvPr>
            <p:ph idx="1"/>
          </p:nvPr>
        </p:nvSpPr>
        <p:spPr/>
        <p:txBody>
          <a:bodyPr/>
          <a:lstStyle/>
          <a:p>
            <a:pPr marL="0" indent="0">
              <a:buNone/>
            </a:pPr>
            <a:r>
              <a:rPr lang="en-GB" dirty="0"/>
              <a:t>This scene is significant for two reasons. First, Shakespeare emphasises the Witches’ malevolence, presenting them as vengeful agents of evil who wreak chaos. Secondly, their plan to ‘drain’ the captain ‘dry as hay’ foreshadows their manipulation of Macbeth. After meeting the Witches, Macbeth will lose the ability to sleep and pray, be tormented by guilt, become isolated from Lady Macbeth, haunted by Banquo’s ghost and face his downfall.</a:t>
            </a:r>
          </a:p>
        </p:txBody>
      </p:sp>
    </p:spTree>
    <p:extLst>
      <p:ext uri="{BB962C8B-B14F-4D97-AF65-F5344CB8AC3E}">
        <p14:creationId xmlns:p14="http://schemas.microsoft.com/office/powerpoint/2010/main" val="42613234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98D3D-89A8-58F3-0329-83EBA2E7ECC8}"/>
              </a:ext>
            </a:extLst>
          </p:cNvPr>
          <p:cNvSpPr>
            <a:spLocks noGrp="1"/>
          </p:cNvSpPr>
          <p:nvPr>
            <p:ph type="title"/>
          </p:nvPr>
        </p:nvSpPr>
        <p:spPr/>
        <p:txBody>
          <a:bodyPr/>
          <a:lstStyle/>
          <a:p>
            <a:r>
              <a:rPr lang="en-GB" dirty="0"/>
              <a:t>Act 1 Scene 3: lines 38 to 89</a:t>
            </a:r>
          </a:p>
        </p:txBody>
      </p:sp>
      <p:sp>
        <p:nvSpPr>
          <p:cNvPr id="3" name="Content Placeholder 2">
            <a:extLst>
              <a:ext uri="{FF2B5EF4-FFF2-40B4-BE49-F238E27FC236}">
                <a16:creationId xmlns:a16="http://schemas.microsoft.com/office/drawing/2014/main" id="{ADB47BB7-1F9F-9B05-924A-81A38B7036D1}"/>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2872895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1032D-6B88-BA9B-828C-D2C2943BE0C9}"/>
              </a:ext>
            </a:extLst>
          </p:cNvPr>
          <p:cNvSpPr>
            <a:spLocks noGrp="1"/>
          </p:cNvSpPr>
          <p:nvPr>
            <p:ph type="title"/>
          </p:nvPr>
        </p:nvSpPr>
        <p:spPr/>
        <p:txBody>
          <a:bodyPr/>
          <a:lstStyle/>
          <a:p>
            <a:r>
              <a:rPr lang="en-GB" b="1" dirty="0"/>
              <a:t>Knowledge Retrieval</a:t>
            </a:r>
          </a:p>
        </p:txBody>
      </p:sp>
      <p:sp>
        <p:nvSpPr>
          <p:cNvPr id="3" name="Content Placeholder 2">
            <a:extLst>
              <a:ext uri="{FF2B5EF4-FFF2-40B4-BE49-F238E27FC236}">
                <a16:creationId xmlns:a16="http://schemas.microsoft.com/office/drawing/2014/main" id="{244DDC0D-C66B-7255-2B22-983DECC98E93}"/>
              </a:ext>
            </a:extLst>
          </p:cNvPr>
          <p:cNvSpPr>
            <a:spLocks noGrp="1"/>
          </p:cNvSpPr>
          <p:nvPr>
            <p:ph idx="1"/>
          </p:nvPr>
        </p:nvSpPr>
        <p:spPr/>
        <p:txBody>
          <a:bodyPr/>
          <a:lstStyle/>
          <a:p>
            <a:pPr marL="0" indent="0">
              <a:buNone/>
            </a:pPr>
            <a:r>
              <a:rPr lang="en-GB" b="1" dirty="0"/>
              <a:t>At the end of last lesson, we rehearsed an explanation about the Witches. How much can you remember?</a:t>
            </a:r>
          </a:p>
          <a:p>
            <a:pPr marL="0" indent="0">
              <a:buNone/>
            </a:pPr>
            <a:r>
              <a:rPr lang="en-GB" dirty="0"/>
              <a:t>This scene is significant for two reasons. First, </a:t>
            </a:r>
            <a:r>
              <a:rPr lang="en-GB" dirty="0">
                <a:highlight>
                  <a:srgbClr val="000000"/>
                </a:highlight>
              </a:rPr>
              <a:t>Shakespeare emphasises the Witches’ malevolence, presenting them as vengeful agents of evil who wreak chaos. </a:t>
            </a:r>
            <a:r>
              <a:rPr lang="en-GB" dirty="0"/>
              <a:t>Secondly, their plan to </a:t>
            </a:r>
            <a:r>
              <a:rPr lang="en-GB" dirty="0">
                <a:highlight>
                  <a:srgbClr val="000000"/>
                </a:highlight>
              </a:rPr>
              <a:t>‘drain’ the captain ‘dry as hay’ </a:t>
            </a:r>
            <a:r>
              <a:rPr lang="en-GB" dirty="0"/>
              <a:t>foreshadows </a:t>
            </a:r>
            <a:r>
              <a:rPr lang="en-GB" dirty="0">
                <a:highlight>
                  <a:srgbClr val="000000"/>
                </a:highlight>
              </a:rPr>
              <a:t>their manipulation of Macbeth. </a:t>
            </a:r>
            <a:r>
              <a:rPr lang="en-GB" dirty="0"/>
              <a:t>After meeting the Witches, Macbeth will </a:t>
            </a:r>
            <a:r>
              <a:rPr lang="en-GB" dirty="0">
                <a:highlight>
                  <a:srgbClr val="000000"/>
                </a:highlight>
              </a:rPr>
              <a:t>lose the ability to sleep and pray, be tormented by guilt, become isolated from Lady Macbeth, haunted by Banquo’s ghost and face his downfall.</a:t>
            </a:r>
          </a:p>
          <a:p>
            <a:pPr marL="0" indent="0">
              <a:buNone/>
            </a:pPr>
            <a:endParaRPr lang="en-GB" b="1" dirty="0"/>
          </a:p>
        </p:txBody>
      </p:sp>
      <p:sp>
        <p:nvSpPr>
          <p:cNvPr id="4" name="Rectangle 3">
            <a:extLst>
              <a:ext uri="{FF2B5EF4-FFF2-40B4-BE49-F238E27FC236}">
                <a16:creationId xmlns:a16="http://schemas.microsoft.com/office/drawing/2014/main" id="{1CEB7CFE-F1CC-91E9-F1D5-DCE8E2CF2684}"/>
              </a:ext>
            </a:extLst>
          </p:cNvPr>
          <p:cNvSpPr/>
          <p:nvPr/>
        </p:nvSpPr>
        <p:spPr>
          <a:xfrm>
            <a:off x="838200" y="2686050"/>
            <a:ext cx="10591800" cy="2952750"/>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25805155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DC693-0282-EE7C-A7F5-8D7105B268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E5D294-428B-75E0-DE4A-59C23449B932}"/>
              </a:ext>
            </a:extLst>
          </p:cNvPr>
          <p:cNvSpPr>
            <a:spLocks noGrp="1"/>
          </p:cNvSpPr>
          <p:nvPr>
            <p:ph type="title"/>
          </p:nvPr>
        </p:nvSpPr>
        <p:spPr/>
        <p:txBody>
          <a:bodyPr/>
          <a:lstStyle/>
          <a:p>
            <a:r>
              <a:rPr lang="en-GB" b="1" dirty="0"/>
              <a:t>Knowledge Retrieval</a:t>
            </a:r>
          </a:p>
        </p:txBody>
      </p:sp>
      <p:sp>
        <p:nvSpPr>
          <p:cNvPr id="3" name="Content Placeholder 2">
            <a:extLst>
              <a:ext uri="{FF2B5EF4-FFF2-40B4-BE49-F238E27FC236}">
                <a16:creationId xmlns:a16="http://schemas.microsoft.com/office/drawing/2014/main" id="{416529F4-5986-3360-9870-F4570D3DC90C}"/>
              </a:ext>
            </a:extLst>
          </p:cNvPr>
          <p:cNvSpPr>
            <a:spLocks noGrp="1"/>
          </p:cNvSpPr>
          <p:nvPr>
            <p:ph idx="1"/>
          </p:nvPr>
        </p:nvSpPr>
        <p:spPr/>
        <p:txBody>
          <a:bodyPr/>
          <a:lstStyle/>
          <a:p>
            <a:pPr marL="0" indent="0">
              <a:buNone/>
            </a:pPr>
            <a:r>
              <a:rPr lang="en-GB" b="1" dirty="0"/>
              <a:t>At the end of last lesson, we rehearsed an explanation about the Witches. How much can you remember?</a:t>
            </a:r>
          </a:p>
          <a:p>
            <a:pPr marL="0" indent="0">
              <a:buNone/>
            </a:pPr>
            <a:r>
              <a:rPr lang="en-GB" dirty="0">
                <a:solidFill>
                  <a:schemeClr val="accent6"/>
                </a:solidFill>
              </a:rPr>
              <a:t>This scene is significant for two reasons. First, Shakespeare emphasises the Witches’ malevolence, presenting them as vengeful agents of evil who wreak chaos. Secondly, their plan to ‘drain’ the captain ‘dry as hay’ foreshadows their manipulation of Macbeth. After meeting the Witches, Macbeth will lose the ability to sleep and pray, be tormented by guilt, become isolated from Lady Macbeth, haunted by Banquo’s ghost and face his downfall.</a:t>
            </a:r>
          </a:p>
          <a:p>
            <a:pPr marL="0" indent="0">
              <a:buNone/>
            </a:pPr>
            <a:endParaRPr lang="en-GB" b="1" dirty="0"/>
          </a:p>
        </p:txBody>
      </p:sp>
    </p:spTree>
    <p:extLst>
      <p:ext uri="{BB962C8B-B14F-4D97-AF65-F5344CB8AC3E}">
        <p14:creationId xmlns:p14="http://schemas.microsoft.com/office/powerpoint/2010/main" val="35179895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A3A160-4ED6-C5FF-9796-1AB26F5F18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E470DC-790F-AF51-2BF7-B4E8C14D1C7D}"/>
              </a:ext>
            </a:extLst>
          </p:cNvPr>
          <p:cNvSpPr>
            <a:spLocks noGrp="1"/>
          </p:cNvSpPr>
          <p:nvPr>
            <p:ph type="title"/>
          </p:nvPr>
        </p:nvSpPr>
        <p:spPr>
          <a:xfrm>
            <a:off x="161924" y="184150"/>
            <a:ext cx="9324975" cy="720725"/>
          </a:xfrm>
        </p:spPr>
        <p:txBody>
          <a:bodyPr>
            <a:normAutofit/>
          </a:bodyPr>
          <a:lstStyle/>
          <a:p>
            <a:r>
              <a:rPr lang="en-GB" b="1" dirty="0"/>
              <a:t>S-T-R-E-T-C-H: Triplet discussion</a:t>
            </a:r>
          </a:p>
        </p:txBody>
      </p:sp>
      <p:graphicFrame>
        <p:nvGraphicFramePr>
          <p:cNvPr id="7" name="Table 6">
            <a:extLst>
              <a:ext uri="{FF2B5EF4-FFF2-40B4-BE49-F238E27FC236}">
                <a16:creationId xmlns:a16="http://schemas.microsoft.com/office/drawing/2014/main" id="{FE198BD6-E3B1-F39F-858C-8DE7158D9415}"/>
              </a:ext>
            </a:extLst>
          </p:cNvPr>
          <p:cNvGraphicFramePr>
            <a:graphicFrameLocks noGrp="1"/>
          </p:cNvGraphicFramePr>
          <p:nvPr>
            <p:extLst>
              <p:ext uri="{D42A27DB-BD31-4B8C-83A1-F6EECF244321}">
                <p14:modId xmlns:p14="http://schemas.microsoft.com/office/powerpoint/2010/main" val="2252620131"/>
              </p:ext>
            </p:extLst>
          </p:nvPr>
        </p:nvGraphicFramePr>
        <p:xfrm>
          <a:off x="260349" y="904874"/>
          <a:ext cx="11598276" cy="5676902"/>
        </p:xfrm>
        <a:graphic>
          <a:graphicData uri="http://schemas.openxmlformats.org/drawingml/2006/table">
            <a:tbl>
              <a:tblPr firstRow="1" bandRow="1">
                <a:tableStyleId>{5C22544A-7EE6-4342-B048-85BDC9FD1C3A}</a:tableStyleId>
              </a:tblPr>
              <a:tblGrid>
                <a:gridCol w="5799138">
                  <a:extLst>
                    <a:ext uri="{9D8B030D-6E8A-4147-A177-3AD203B41FA5}">
                      <a16:colId xmlns:a16="http://schemas.microsoft.com/office/drawing/2014/main" val="1736133276"/>
                    </a:ext>
                  </a:extLst>
                </a:gridCol>
                <a:gridCol w="5799138">
                  <a:extLst>
                    <a:ext uri="{9D8B030D-6E8A-4147-A177-3AD203B41FA5}">
                      <a16:colId xmlns:a16="http://schemas.microsoft.com/office/drawing/2014/main" val="242576912"/>
                    </a:ext>
                  </a:extLst>
                </a:gridCol>
              </a:tblGrid>
              <a:tr h="2838451">
                <a:tc>
                  <a:txBody>
                    <a:bodyPr/>
                    <a:lstStyle/>
                    <a:p>
                      <a:pPr marL="0" indent="0">
                        <a:buNone/>
                      </a:pPr>
                      <a:r>
                        <a:rPr lang="en-GB" sz="1600" b="0" dirty="0">
                          <a:solidFill>
                            <a:schemeClr val="tx1"/>
                          </a:solidFill>
                        </a:rPr>
                        <a:t>Shakespeare presents Macbeth and Banquo similarly at the start of the play. In Act One Scene Two, both are described as powerful, patriotic warriors. In this scene, they both receive incredible prophecies. </a:t>
                      </a:r>
                    </a:p>
                    <a:p>
                      <a:pPr marL="0" indent="0">
                        <a:buNone/>
                      </a:pPr>
                      <a:endParaRPr lang="en-GB" sz="1600" b="0" dirty="0">
                        <a:solidFill>
                          <a:schemeClr val="tx1"/>
                        </a:solidFill>
                      </a:endParaRPr>
                    </a:p>
                    <a:p>
                      <a:pPr marL="0" indent="0">
                        <a:buNone/>
                      </a:pPr>
                      <a:r>
                        <a:rPr lang="en-GB" sz="1600" b="1" dirty="0">
                          <a:solidFill>
                            <a:schemeClr val="tx1"/>
                          </a:solidFill>
                        </a:rPr>
                        <a:t>Shakespeare shows that Macbeth and Banquo make different decisions in response to the prophecies. Macbeth chooses to respond with violence, while Banquo waits. Why does Shakespeare include the subplot involving Banquo, instead of simply focusing on Macbeth?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A: </a:t>
                      </a:r>
                      <a:r>
                        <a:rPr lang="en-GB" sz="2000" dirty="0">
                          <a:solidFill>
                            <a:schemeClr val="tx1"/>
                          </a:solidFill>
                        </a:rPr>
                        <a:t>Respond to the question by providing a reason.</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Shakespeare includes the subplot involving Banquo because…</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This subplot adds the idea that…</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The contrast between Macbeth and Banquo…</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8333442"/>
                  </a:ext>
                </a:extLst>
              </a:tr>
              <a:tr h="28384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B: Provide another reason.</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Additionally, the subplot indicates that…</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It could also be argued that Shakespeare includes this subplot because…</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b="1" dirty="0">
                          <a:solidFill>
                            <a:schemeClr val="tx1"/>
                          </a:solidFill>
                        </a:rPr>
                        <a:t>Student C: Summarise the discussion.</a:t>
                      </a:r>
                    </a:p>
                    <a:p>
                      <a:pPr marL="285750" indent="-285750">
                        <a:buFontTx/>
                        <a:buChar char="-"/>
                      </a:pPr>
                      <a:r>
                        <a:rPr lang="en-GB" sz="2000" b="0" dirty="0">
                          <a:solidFill>
                            <a:schemeClr val="tx1"/>
                          </a:solidFill>
                        </a:rPr>
                        <a:t>Shakespeare includes the subplot involving Banquo because… and… so that…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3497767"/>
                  </a:ext>
                </a:extLst>
              </a:tr>
            </a:tbl>
          </a:graphicData>
        </a:graphic>
      </p:graphicFrame>
    </p:spTree>
    <p:extLst>
      <p:ext uri="{BB962C8B-B14F-4D97-AF65-F5344CB8AC3E}">
        <p14:creationId xmlns:p14="http://schemas.microsoft.com/office/powerpoint/2010/main" val="23227540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7FD234-71FC-4696-8257-D614469A90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BF2CDD-FBFD-1494-CA64-7A7CB5DD44C2}"/>
              </a:ext>
            </a:extLst>
          </p:cNvPr>
          <p:cNvSpPr>
            <a:spLocks noGrp="1"/>
          </p:cNvSpPr>
          <p:nvPr>
            <p:ph type="title"/>
          </p:nvPr>
        </p:nvSpPr>
        <p:spPr>
          <a:xfrm>
            <a:off x="161925" y="184150"/>
            <a:ext cx="5467350" cy="720725"/>
          </a:xfrm>
        </p:spPr>
        <p:txBody>
          <a:bodyPr/>
          <a:lstStyle/>
          <a:p>
            <a:r>
              <a:rPr lang="en-GB" b="1" dirty="0"/>
              <a:t>Triplet discussion</a:t>
            </a:r>
          </a:p>
        </p:txBody>
      </p:sp>
      <p:sp>
        <p:nvSpPr>
          <p:cNvPr id="4" name="TextBox 3">
            <a:extLst>
              <a:ext uri="{FF2B5EF4-FFF2-40B4-BE49-F238E27FC236}">
                <a16:creationId xmlns:a16="http://schemas.microsoft.com/office/drawing/2014/main" id="{AC11B4EF-E7EE-695D-AD98-DAB2C0FF5181}"/>
              </a:ext>
            </a:extLst>
          </p:cNvPr>
          <p:cNvSpPr txBox="1"/>
          <p:nvPr/>
        </p:nvSpPr>
        <p:spPr>
          <a:xfrm>
            <a:off x="259556" y="904875"/>
            <a:ext cx="5836444" cy="2862322"/>
          </a:xfrm>
          <a:prstGeom prst="rect">
            <a:avLst/>
          </a:prstGeom>
          <a:noFill/>
        </p:spPr>
        <p:txBody>
          <a:bodyPr wrap="square">
            <a:spAutoFit/>
          </a:bodyPr>
          <a:lstStyle/>
          <a:p>
            <a:r>
              <a:rPr lang="en-GB" sz="2000" b="1" dirty="0"/>
              <a:t>Model answer: </a:t>
            </a:r>
          </a:p>
          <a:p>
            <a:endParaRPr lang="en-GB" sz="2000" b="1" dirty="0"/>
          </a:p>
          <a:p>
            <a:r>
              <a:rPr lang="en-GB" sz="2000" dirty="0"/>
              <a:t>Shakespeare includes Banquo as a character foil for Macbeth, in order to highlight his journey to immorality and despair. Banquo could easily have plotted against his friend, but he maintains his integrity – at the cost of his life. Banquo becomes a symbol of honour and nobility, which would have flattered King James.</a:t>
            </a:r>
          </a:p>
        </p:txBody>
      </p:sp>
      <p:sp>
        <p:nvSpPr>
          <p:cNvPr id="5" name="Rectangle 4">
            <a:extLst>
              <a:ext uri="{FF2B5EF4-FFF2-40B4-BE49-F238E27FC236}">
                <a16:creationId xmlns:a16="http://schemas.microsoft.com/office/drawing/2014/main" id="{40713897-F93A-5B0B-F9B2-92A54419A4E2}"/>
              </a:ext>
            </a:extLst>
          </p:cNvPr>
          <p:cNvSpPr/>
          <p:nvPr/>
        </p:nvSpPr>
        <p:spPr>
          <a:xfrm>
            <a:off x="6515100" y="304800"/>
            <a:ext cx="5467350" cy="63690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dirty="0"/>
              <a:t>Summarise the model answer in three bullet points:</a:t>
            </a:r>
          </a:p>
          <a:p>
            <a:endParaRPr lang="en-GB" dirty="0"/>
          </a:p>
          <a:p>
            <a:r>
              <a:rPr lang="en-GB" dirty="0"/>
              <a:t>1.</a:t>
            </a:r>
          </a:p>
          <a:p>
            <a:endParaRPr lang="en-GB" dirty="0"/>
          </a:p>
          <a:p>
            <a:endParaRPr lang="en-GB" dirty="0"/>
          </a:p>
          <a:p>
            <a:r>
              <a:rPr lang="en-GB" dirty="0"/>
              <a:t>2.</a:t>
            </a:r>
          </a:p>
          <a:p>
            <a:endParaRPr lang="en-GB" dirty="0"/>
          </a:p>
          <a:p>
            <a:endParaRPr lang="en-GB" dirty="0"/>
          </a:p>
          <a:p>
            <a:r>
              <a:rPr lang="en-GB" dirty="0"/>
              <a:t>3.</a:t>
            </a:r>
          </a:p>
          <a:p>
            <a:endParaRPr lang="en-GB" dirty="0"/>
          </a:p>
          <a:p>
            <a:endParaRPr lang="en-GB" dirty="0"/>
          </a:p>
          <a:p>
            <a:endParaRPr lang="en-GB" dirty="0"/>
          </a:p>
          <a:p>
            <a:r>
              <a:rPr lang="en-GB" dirty="0"/>
              <a:t>New vocabulary:</a:t>
            </a:r>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309610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03662-0183-909D-A32A-72B182E39044}"/>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CE185DCB-A384-7B10-858B-3A46D94F9D2E}"/>
              </a:ext>
            </a:extLst>
          </p:cNvPr>
          <p:cNvGraphicFramePr>
            <a:graphicFrameLocks noGrp="1"/>
          </p:cNvGraphicFramePr>
          <p:nvPr>
            <p:extLst>
              <p:ext uri="{D42A27DB-BD31-4B8C-83A1-F6EECF244321}">
                <p14:modId xmlns:p14="http://schemas.microsoft.com/office/powerpoint/2010/main" val="2036571715"/>
              </p:ext>
            </p:extLst>
          </p:nvPr>
        </p:nvGraphicFramePr>
        <p:xfrm>
          <a:off x="0" y="357188"/>
          <a:ext cx="12192000" cy="6500812"/>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3223070910"/>
                    </a:ext>
                  </a:extLst>
                </a:gridCol>
                <a:gridCol w="6096000">
                  <a:extLst>
                    <a:ext uri="{9D8B030D-6E8A-4147-A177-3AD203B41FA5}">
                      <a16:colId xmlns:a16="http://schemas.microsoft.com/office/drawing/2014/main" val="840449405"/>
                    </a:ext>
                  </a:extLst>
                </a:gridCol>
              </a:tblGrid>
              <a:tr h="3250406">
                <a:tc>
                  <a:txBody>
                    <a:bodyPr/>
                    <a:lstStyle/>
                    <a:p>
                      <a:r>
                        <a:rPr lang="en-GB" sz="1100" b="1" dirty="0">
                          <a:solidFill>
                            <a:schemeClr val="tx1"/>
                          </a:solidFill>
                        </a:rPr>
                        <a:t>What do you learn </a:t>
                      </a:r>
                      <a:br>
                        <a:rPr lang="en-GB" sz="1100" b="1" dirty="0">
                          <a:solidFill>
                            <a:schemeClr val="tx1"/>
                          </a:solidFill>
                        </a:rPr>
                      </a:br>
                      <a:r>
                        <a:rPr lang="en-GB" sz="1100" b="1" dirty="0">
                          <a:solidFill>
                            <a:schemeClr val="tx1"/>
                          </a:solidFill>
                        </a:rPr>
                        <a:t>about Macbeth?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GB" sz="1100" b="1" dirty="0">
                          <a:solidFill>
                            <a:schemeClr val="tx1"/>
                          </a:solidFill>
                        </a:rPr>
                        <a:t>What do you learn </a:t>
                      </a:r>
                      <a:br>
                        <a:rPr lang="en-GB" sz="1100" b="1" dirty="0">
                          <a:solidFill>
                            <a:schemeClr val="tx1"/>
                          </a:solidFill>
                        </a:rPr>
                      </a:br>
                      <a:r>
                        <a:rPr lang="en-GB" sz="1100" b="1" dirty="0">
                          <a:solidFill>
                            <a:schemeClr val="tx1"/>
                          </a:solidFill>
                        </a:rPr>
                        <a:t>about Lady Macbeth?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82033430"/>
                  </a:ext>
                </a:extLst>
              </a:tr>
              <a:tr h="3250406">
                <a:tc>
                  <a:txBody>
                    <a:bodyPr/>
                    <a:lstStyle/>
                    <a:p>
                      <a:r>
                        <a:rPr lang="en-GB" sz="1100" b="1" dirty="0">
                          <a:solidFill>
                            <a:schemeClr val="tx1"/>
                          </a:solidFill>
                        </a:rPr>
                        <a:t>What do you learn</a:t>
                      </a:r>
                      <a:br>
                        <a:rPr lang="en-GB" sz="1100" b="1" dirty="0">
                          <a:solidFill>
                            <a:schemeClr val="tx1"/>
                          </a:solidFill>
                        </a:rPr>
                      </a:br>
                      <a:r>
                        <a:rPr lang="en-GB" sz="1100" b="1" dirty="0">
                          <a:solidFill>
                            <a:schemeClr val="tx1"/>
                          </a:solidFill>
                        </a:rPr>
                        <a:t>about Macduff?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GB" sz="1100" b="1" dirty="0">
                          <a:solidFill>
                            <a:schemeClr val="tx1"/>
                          </a:solidFill>
                        </a:rPr>
                        <a:t>New vocabulary: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9093655"/>
                  </a:ext>
                </a:extLst>
              </a:tr>
            </a:tbl>
          </a:graphicData>
        </a:graphic>
      </p:graphicFrame>
      <p:sp>
        <p:nvSpPr>
          <p:cNvPr id="2" name="Title 1">
            <a:extLst>
              <a:ext uri="{FF2B5EF4-FFF2-40B4-BE49-F238E27FC236}">
                <a16:creationId xmlns:a16="http://schemas.microsoft.com/office/drawing/2014/main" id="{54323C24-CAF6-C2DC-A825-2B17C304B82E}"/>
              </a:ext>
            </a:extLst>
          </p:cNvPr>
          <p:cNvSpPr>
            <a:spLocks noGrp="1"/>
          </p:cNvSpPr>
          <p:nvPr>
            <p:ph type="title"/>
          </p:nvPr>
        </p:nvSpPr>
        <p:spPr>
          <a:xfrm>
            <a:off x="838200" y="41276"/>
            <a:ext cx="10515600" cy="315912"/>
          </a:xfrm>
        </p:spPr>
        <p:txBody>
          <a:bodyPr>
            <a:normAutofit fontScale="90000"/>
          </a:bodyPr>
          <a:lstStyle/>
          <a:p>
            <a:pPr algn="ctr"/>
            <a:r>
              <a:rPr lang="en-GB" sz="2800" b="1" i="1" dirty="0"/>
              <a:t>Macbeth:</a:t>
            </a:r>
            <a:r>
              <a:rPr lang="en-GB" sz="2800" b="1" dirty="0"/>
              <a:t> Plot Summary – Act 2</a:t>
            </a:r>
            <a:endParaRPr lang="en-GB" sz="2800" b="1" i="1" dirty="0"/>
          </a:p>
        </p:txBody>
      </p:sp>
      <p:sp>
        <p:nvSpPr>
          <p:cNvPr id="3" name="Content Placeholder 2">
            <a:extLst>
              <a:ext uri="{FF2B5EF4-FFF2-40B4-BE49-F238E27FC236}">
                <a16:creationId xmlns:a16="http://schemas.microsoft.com/office/drawing/2014/main" id="{7D428787-3AF5-09B3-D1DD-9BD7B4783BCA}"/>
              </a:ext>
            </a:extLst>
          </p:cNvPr>
          <p:cNvSpPr>
            <a:spLocks noGrp="1"/>
          </p:cNvSpPr>
          <p:nvPr>
            <p:ph idx="1"/>
          </p:nvPr>
        </p:nvSpPr>
        <p:spPr>
          <a:xfrm>
            <a:off x="2566987" y="534591"/>
            <a:ext cx="7058025" cy="6146006"/>
          </a:xfrm>
          <a:solidFill>
            <a:schemeClr val="bg1"/>
          </a:solidFill>
          <a:ln>
            <a:solidFill>
              <a:schemeClr val="tx1"/>
            </a:solidFill>
          </a:ln>
        </p:spPr>
        <p:txBody>
          <a:bodyPr>
            <a:noAutofit/>
          </a:bodyPr>
          <a:lstStyle/>
          <a:p>
            <a:pPr marL="0" indent="0">
              <a:buNone/>
            </a:pPr>
            <a:r>
              <a:rPr lang="en-GB" sz="1000" dirty="0"/>
              <a:t>1  At the start of Act 2, Banquo discusses his dark dreams with his son, Fleance, and he wishes to rid himself of the ‘cursed </a:t>
            </a:r>
            <a:br>
              <a:rPr lang="en-GB" sz="1000" dirty="0"/>
            </a:br>
            <a:r>
              <a:rPr lang="en-GB" sz="1000" dirty="0"/>
              <a:t>2  thoughts’ he has when asleep. Macbeth enters and Banquo talks about Duncan’s generosity; not only has the king given </a:t>
            </a:r>
            <a:br>
              <a:rPr lang="en-GB" sz="1000" dirty="0"/>
            </a:br>
            <a:r>
              <a:rPr lang="en-GB" sz="1000" dirty="0"/>
              <a:t>3  Macbeth ‘great largess’, but he has also sent a diamond to Lady Macbeth. When the conversation turns to the Witches, </a:t>
            </a:r>
            <a:br>
              <a:rPr lang="en-GB" sz="1000" dirty="0"/>
            </a:br>
            <a:r>
              <a:rPr lang="en-GB" sz="1000" dirty="0"/>
              <a:t>4  Banquo says that they have shown Macbeth ‘some truth’. In contrast, Macbeth lies that he hasn’t thought of them. After </a:t>
            </a:r>
            <a:br>
              <a:rPr lang="en-GB" sz="1000" dirty="0"/>
            </a:br>
            <a:r>
              <a:rPr lang="en-GB" sz="1000" dirty="0"/>
              <a:t>5  Banquo and Fleance leave, Macbeth hallucinates a dagger pointing him towards Duncan’s quarters, leading him to murder. </a:t>
            </a:r>
            <a:br>
              <a:rPr lang="en-GB" sz="1000" dirty="0"/>
            </a:br>
            <a:r>
              <a:rPr lang="en-GB" sz="1000" dirty="0"/>
              <a:t>6  Macbeth interrogates his fears and moral concerns, but eventually decides to go through with the regicide. When he hears </a:t>
            </a:r>
            <a:br>
              <a:rPr lang="en-GB" sz="1000" dirty="0"/>
            </a:br>
            <a:r>
              <a:rPr lang="en-GB" sz="1000" dirty="0"/>
              <a:t>7  the agreed-upon signal from Lady Macbeth, he exits the stage to kill the king.</a:t>
            </a:r>
          </a:p>
          <a:p>
            <a:pPr marL="0" indent="0">
              <a:buNone/>
            </a:pPr>
            <a:r>
              <a:rPr lang="en-GB" sz="1000" dirty="0"/>
              <a:t>8  As Lady Macbeth waits for her husband to murder Duncan, she reveals new details about herself. She has carefully planned </a:t>
            </a:r>
            <a:br>
              <a:rPr lang="en-GB" sz="1000" dirty="0"/>
            </a:br>
            <a:r>
              <a:rPr lang="en-GB" sz="1000" dirty="0"/>
              <a:t>9  the murder, opening the doors, preparing the narcotics and drugging the guards and even leaving the daggers ready for </a:t>
            </a:r>
            <a:br>
              <a:rPr lang="en-GB" sz="1000" dirty="0"/>
            </a:br>
            <a:r>
              <a:rPr lang="en-GB" sz="1000" dirty="0"/>
              <a:t>10  Macbeth. The only reason she does not kill Duncan herself is that he looks too much like her father. At the end of this </a:t>
            </a:r>
            <a:br>
              <a:rPr lang="en-GB" sz="1000" dirty="0"/>
            </a:br>
            <a:r>
              <a:rPr lang="en-GB" sz="1000" dirty="0"/>
              <a:t>11  section, she hears Macbeth returning from Duncan’s bedchamber. </a:t>
            </a:r>
          </a:p>
          <a:p>
            <a:pPr marL="0" indent="0">
              <a:buNone/>
            </a:pPr>
            <a:r>
              <a:rPr lang="en-GB" sz="1000" dirty="0"/>
              <a:t>12  Macbeth returns from Duncan’s chamber a transformed man, immediately consumed by horror and guilt. He is haunted by </a:t>
            </a:r>
            <a:br>
              <a:rPr lang="en-GB" sz="1000" dirty="0"/>
            </a:br>
            <a:r>
              <a:rPr lang="en-GB" sz="1000" dirty="0"/>
              <a:t>13  the belief that he has ‘murdered’ his own ability to sleep and pray, and agonises that not even all the water in the ocean </a:t>
            </a:r>
            <a:br>
              <a:rPr lang="en-GB" sz="1000" dirty="0"/>
            </a:br>
            <a:r>
              <a:rPr lang="en-GB" sz="1000" dirty="0"/>
              <a:t>14  can cleanse the blood – and the sin – from his hands. Lady Macbeth’s ruthlessly efficient reaction provides a stark </a:t>
            </a:r>
            <a:br>
              <a:rPr lang="en-GB" sz="1000" dirty="0"/>
            </a:br>
            <a:r>
              <a:rPr lang="en-GB" sz="1000" dirty="0"/>
              <a:t>15  contrast. Discovering that Macbeth has brought the murder weapons from the scene of the crime, she takes charge, </a:t>
            </a:r>
            <a:br>
              <a:rPr lang="en-GB" sz="1000" dirty="0"/>
            </a:br>
            <a:r>
              <a:rPr lang="en-GB" sz="1000" dirty="0"/>
              <a:t>16  returning them to frame the guards. While Macbeth imagines that his hands are permanently stained with blood, Lady </a:t>
            </a:r>
            <a:br>
              <a:rPr lang="en-GB" sz="1000" dirty="0"/>
            </a:br>
            <a:r>
              <a:rPr lang="en-GB" sz="1000" dirty="0"/>
              <a:t>17  Macbeth insists that ‘a little water clears us of this deed.’ The scene concludes with a sharp knocking at the castle gate. </a:t>
            </a:r>
            <a:br>
              <a:rPr lang="en-GB" sz="1000" dirty="0"/>
            </a:br>
            <a:r>
              <a:rPr lang="en-GB" sz="1000" dirty="0"/>
              <a:t>18  Lady Macbeth, still in control, identifies the sound and ushers her distraught husband away to change clothes, insisting </a:t>
            </a:r>
            <a:br>
              <a:rPr lang="en-GB" sz="1000" dirty="0"/>
            </a:br>
            <a:r>
              <a:rPr lang="en-GB" sz="1000" dirty="0"/>
              <a:t>19  that their ‘false faces’ must hide the truth of their actions.</a:t>
            </a:r>
          </a:p>
          <a:p>
            <a:pPr marL="0" indent="0">
              <a:buNone/>
            </a:pPr>
            <a:r>
              <a:rPr lang="en-GB" sz="1000" dirty="0"/>
              <a:t>20  The Porter responds to the knocking, but not before indulging in a drunken ramble about sinners. The Porter imagines </a:t>
            </a:r>
            <a:br>
              <a:rPr lang="en-GB" sz="1000" dirty="0"/>
            </a:br>
            <a:r>
              <a:rPr lang="en-GB" sz="1000" dirty="0"/>
              <a:t>21  Macbeth’s castle as a ‘hell gate’ and himself as its ‘devil porter’, forcing the audience to laugh, here, at the threshold of </a:t>
            </a:r>
            <a:br>
              <a:rPr lang="en-GB" sz="1000" dirty="0"/>
            </a:br>
            <a:r>
              <a:rPr lang="en-GB" sz="1000" dirty="0"/>
              <a:t>22  damnation. When he opens the castle gate, we discover that it is Macduff who has been knocking: he has arrived to </a:t>
            </a:r>
            <a:br>
              <a:rPr lang="en-GB" sz="1000" dirty="0"/>
            </a:br>
            <a:r>
              <a:rPr lang="en-GB" sz="1000" dirty="0"/>
              <a:t>23  accompany Duncan on the next step of his journey, and goes to the King’s bedchamber to awaken him. </a:t>
            </a:r>
          </a:p>
          <a:p>
            <a:pPr marL="0" indent="0">
              <a:buNone/>
            </a:pPr>
            <a:r>
              <a:rPr lang="en-GB" sz="1000" dirty="0"/>
              <a:t>24  The scene erupts into chaos when Macduff discovers Duncan’s body. His cries of horror summon Lady Macbeth, Macbeth, </a:t>
            </a:r>
            <a:br>
              <a:rPr lang="en-GB" sz="1000" dirty="0"/>
            </a:br>
            <a:r>
              <a:rPr lang="en-GB" sz="1000" dirty="0"/>
              <a:t>25  Lennox and Ross. Macbeth launches into a speech lamenting the king’s death. His theatrics, however, are punctuated by a </a:t>
            </a:r>
            <a:br>
              <a:rPr lang="en-GB" sz="1000" dirty="0"/>
            </a:br>
            <a:r>
              <a:rPr lang="en-GB" sz="1000" dirty="0"/>
              <a:t>26  rash and telling action: he reveals he has already killed the chamberlains, claiming it was an act of furious loyalty. This </a:t>
            </a:r>
            <a:br>
              <a:rPr lang="en-GB" sz="1000" dirty="0"/>
            </a:br>
            <a:r>
              <a:rPr lang="en-GB" sz="1000" dirty="0"/>
              <a:t>27  impulsive move eliminates the only other witnesses and frames the dead men, but its hastiness raises suspicion. Initially, </a:t>
            </a:r>
            <a:br>
              <a:rPr lang="en-GB" sz="1000" dirty="0"/>
            </a:br>
            <a:r>
              <a:rPr lang="en-GB" sz="1000" dirty="0"/>
              <a:t>28  Lady Macbeth feigns shock at the news. However, as Macbeth’s story grows increasingly volatile, she intervenes with a </a:t>
            </a:r>
            <a:br>
              <a:rPr lang="en-GB" sz="1000" dirty="0"/>
            </a:br>
            <a:r>
              <a:rPr lang="en-GB" sz="1000" dirty="0"/>
              <a:t>29  calculated stunt, diverting attention from his performance. Seeing their father murdered and the thanes in disarray, </a:t>
            </a:r>
            <a:br>
              <a:rPr lang="en-GB" sz="1000" dirty="0"/>
            </a:br>
            <a:r>
              <a:rPr lang="en-GB" sz="1000" dirty="0"/>
              <a:t>30  Malcolm and Donalbain (the King’s sons) confer in a hushed aside. They correctly perceive the danger they are in and they </a:t>
            </a:r>
            <a:br>
              <a:rPr lang="en-GB" sz="1000" dirty="0"/>
            </a:br>
            <a:r>
              <a:rPr lang="en-GB" sz="1000" dirty="0"/>
              <a:t>31  decide to escape to England and Ireland respectively. Macduff’s character is also defined here; his genuine, grieved </a:t>
            </a:r>
            <a:br>
              <a:rPr lang="en-GB" sz="1000" dirty="0"/>
            </a:br>
            <a:r>
              <a:rPr lang="en-GB" sz="1000" dirty="0"/>
              <a:t>32  reaction and his pointed questions to Macbeth establish him as a figure of integrity and the first major threat to Macbeth’s </a:t>
            </a:r>
            <a:br>
              <a:rPr lang="en-GB" sz="1000" dirty="0"/>
            </a:br>
            <a:r>
              <a:rPr lang="en-GB" sz="1000" dirty="0"/>
              <a:t>33  new, illegitimate authority.</a:t>
            </a:r>
          </a:p>
          <a:p>
            <a:pPr marL="0" indent="0">
              <a:buNone/>
            </a:pPr>
            <a:r>
              <a:rPr lang="en-GB" sz="1000" dirty="0"/>
              <a:t>34  The scene shifts to focus on Scotland’s reaction to the king’s murder under its new ruler. An Old Man and Ross discuss the </a:t>
            </a:r>
            <a:br>
              <a:rPr lang="en-GB" sz="1000" dirty="0"/>
            </a:br>
            <a:r>
              <a:rPr lang="en-GB" sz="1000" dirty="0"/>
              <a:t>35  unnatural portents following Duncan’s death: a falcon killed by an owl and Duncan’s horses turning wild and cannibalistic. </a:t>
            </a:r>
            <a:br>
              <a:rPr lang="en-GB" sz="1000" dirty="0"/>
            </a:br>
            <a:r>
              <a:rPr lang="en-GB" sz="1000" dirty="0"/>
              <a:t>36  This symbolic disorder reflects the political chaos. Macduff arrives and reveals that Macbeth has been named king and has </a:t>
            </a:r>
            <a:br>
              <a:rPr lang="en-GB" sz="1000" dirty="0"/>
            </a:br>
            <a:r>
              <a:rPr lang="en-GB" sz="1000" dirty="0"/>
              <a:t>37  gone to Scone to be crowned. Crucially, Macduff reports his own decision not to attend the coronation, instead returning </a:t>
            </a:r>
            <a:br>
              <a:rPr lang="en-GB" sz="1000" dirty="0"/>
            </a:br>
            <a:r>
              <a:rPr lang="en-GB" sz="1000" dirty="0"/>
              <a:t>38  to his home in Fife. This act of quiet defiance establishes him as the key figure of resistance, while the unnatural imagery </a:t>
            </a:r>
            <a:br>
              <a:rPr lang="en-GB" sz="1000" dirty="0"/>
            </a:br>
            <a:r>
              <a:rPr lang="en-GB" sz="1000" dirty="0"/>
              <a:t>39  confirms that Scotland itself has been sickened by the regicide.</a:t>
            </a:r>
          </a:p>
          <a:p>
            <a:pPr marL="0" indent="0">
              <a:buNone/>
            </a:pPr>
            <a:endParaRPr lang="en-GB" sz="1000" dirty="0"/>
          </a:p>
          <a:p>
            <a:pPr marL="0" indent="0">
              <a:buNone/>
            </a:pPr>
            <a:endParaRPr lang="en-GB" sz="1000" dirty="0"/>
          </a:p>
        </p:txBody>
      </p:sp>
    </p:spTree>
    <p:extLst>
      <p:ext uri="{BB962C8B-B14F-4D97-AF65-F5344CB8AC3E}">
        <p14:creationId xmlns:p14="http://schemas.microsoft.com/office/powerpoint/2010/main" val="41238205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193C3E-406A-3B46-DEA9-71A63244C0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D7C0E1-5C4B-8A4E-745A-06640F6953EA}"/>
              </a:ext>
            </a:extLst>
          </p:cNvPr>
          <p:cNvSpPr>
            <a:spLocks noGrp="1"/>
          </p:cNvSpPr>
          <p:nvPr>
            <p:ph type="title"/>
          </p:nvPr>
        </p:nvSpPr>
        <p:spPr>
          <a:xfrm>
            <a:off x="838200" y="365125"/>
            <a:ext cx="10515600" cy="911225"/>
          </a:xfrm>
        </p:spPr>
        <p:txBody>
          <a:bodyPr/>
          <a:lstStyle/>
          <a:p>
            <a:r>
              <a:rPr lang="en-GB" b="1" dirty="0"/>
              <a:t>New vocabulary: manipulative</a:t>
            </a:r>
          </a:p>
        </p:txBody>
      </p:sp>
      <p:graphicFrame>
        <p:nvGraphicFramePr>
          <p:cNvPr id="8" name="Table 7">
            <a:extLst>
              <a:ext uri="{FF2B5EF4-FFF2-40B4-BE49-F238E27FC236}">
                <a16:creationId xmlns:a16="http://schemas.microsoft.com/office/drawing/2014/main" id="{16BE02C8-0D98-6EE2-8E4A-70BF603B7FD7}"/>
              </a:ext>
            </a:extLst>
          </p:cNvPr>
          <p:cNvGraphicFramePr>
            <a:graphicFrameLocks noGrp="1"/>
          </p:cNvGraphicFramePr>
          <p:nvPr>
            <p:extLst>
              <p:ext uri="{D42A27DB-BD31-4B8C-83A1-F6EECF244321}">
                <p14:modId xmlns:p14="http://schemas.microsoft.com/office/powerpoint/2010/main" val="2386612171"/>
              </p:ext>
            </p:extLst>
          </p:nvPr>
        </p:nvGraphicFramePr>
        <p:xfrm>
          <a:off x="838199" y="1276350"/>
          <a:ext cx="10515600" cy="5216526"/>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608263">
                <a:tc>
                  <a:txBody>
                    <a:bodyPr/>
                    <a:lstStyle/>
                    <a:p>
                      <a:r>
                        <a:rPr lang="en-GB" b="1" dirty="0">
                          <a:solidFill>
                            <a:schemeClr val="tx1"/>
                          </a:solidFill>
                        </a:rPr>
                        <a:t>Definition: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Characteristics:</a:t>
                      </a:r>
                      <a:endParaRPr lang="en-GB"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tx1"/>
                          </a:solidFill>
                        </a:rPr>
                        <a:t>Examples:</a:t>
                      </a:r>
                      <a:r>
                        <a:rPr lang="en-GB" dirty="0">
                          <a:solidFill>
                            <a:schemeClr val="tx1"/>
                          </a:solidFill>
                        </a:rPr>
                        <a:t> </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Non-examples: </a:t>
                      </a:r>
                    </a:p>
                    <a:p>
                      <a:endParaRPr lang="en-GB"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10175160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3C3AA7-E4CC-ADC2-4502-5EC75F8076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EDFDD2-8573-A2A1-2E43-FEAE571D76A9}"/>
              </a:ext>
            </a:extLst>
          </p:cNvPr>
          <p:cNvSpPr>
            <a:spLocks noGrp="1"/>
          </p:cNvSpPr>
          <p:nvPr>
            <p:ph type="title"/>
          </p:nvPr>
        </p:nvSpPr>
        <p:spPr>
          <a:xfrm>
            <a:off x="838200" y="365125"/>
            <a:ext cx="10515600" cy="911225"/>
          </a:xfrm>
        </p:spPr>
        <p:txBody>
          <a:bodyPr/>
          <a:lstStyle/>
          <a:p>
            <a:r>
              <a:rPr lang="en-GB" b="1" dirty="0"/>
              <a:t>New vocabulary: manipulative</a:t>
            </a:r>
          </a:p>
        </p:txBody>
      </p:sp>
      <p:graphicFrame>
        <p:nvGraphicFramePr>
          <p:cNvPr id="8" name="Table 7">
            <a:extLst>
              <a:ext uri="{FF2B5EF4-FFF2-40B4-BE49-F238E27FC236}">
                <a16:creationId xmlns:a16="http://schemas.microsoft.com/office/drawing/2014/main" id="{2BA82F21-76C7-ED43-43AF-05AA460D95F1}"/>
              </a:ext>
            </a:extLst>
          </p:cNvPr>
          <p:cNvGraphicFramePr>
            <a:graphicFrameLocks noGrp="1"/>
          </p:cNvGraphicFramePr>
          <p:nvPr>
            <p:extLst>
              <p:ext uri="{D42A27DB-BD31-4B8C-83A1-F6EECF244321}">
                <p14:modId xmlns:p14="http://schemas.microsoft.com/office/powerpoint/2010/main" val="12307436"/>
              </p:ext>
            </p:extLst>
          </p:nvPr>
        </p:nvGraphicFramePr>
        <p:xfrm>
          <a:off x="838199" y="1276350"/>
          <a:ext cx="10515600" cy="5216526"/>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608263">
                <a:tc>
                  <a:txBody>
                    <a:bodyPr/>
                    <a:lstStyle/>
                    <a:p>
                      <a:r>
                        <a:rPr lang="en-GB" b="1" dirty="0">
                          <a:solidFill>
                            <a:schemeClr val="accent6"/>
                          </a:solidFill>
                        </a:rPr>
                        <a:t>Definition: </a:t>
                      </a:r>
                    </a:p>
                    <a:p>
                      <a:r>
                        <a:rPr lang="en-GB" b="0" dirty="0">
                          <a:solidFill>
                            <a:schemeClr val="accent6"/>
                          </a:solidFill>
                        </a:rPr>
                        <a:t>Controlling or influencing someone else’s decisions or behaviour.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buFontTx/>
                        <a:buNone/>
                      </a:pPr>
                      <a:r>
                        <a:rPr lang="en-GB" b="1" dirty="0">
                          <a:solidFill>
                            <a:schemeClr val="accent6"/>
                          </a:solidFill>
                        </a:rPr>
                        <a:t>Characteristics:</a:t>
                      </a:r>
                      <a:endParaRPr lang="en-GB" b="0" dirty="0">
                        <a:solidFill>
                          <a:schemeClr val="accent6"/>
                        </a:solidFill>
                      </a:endParaRPr>
                    </a:p>
                    <a:p>
                      <a:pPr marL="285750" indent="-285750">
                        <a:buFontTx/>
                        <a:buChar char="-"/>
                      </a:pPr>
                      <a:r>
                        <a:rPr lang="en-GB" b="0" dirty="0">
                          <a:solidFill>
                            <a:schemeClr val="accent6"/>
                          </a:solidFill>
                        </a:rPr>
                        <a:t>lying </a:t>
                      </a:r>
                    </a:p>
                    <a:p>
                      <a:pPr marL="285750" indent="-285750">
                        <a:buFontTx/>
                        <a:buChar char="-"/>
                      </a:pPr>
                      <a:r>
                        <a:rPr lang="en-GB" b="0" dirty="0">
                          <a:solidFill>
                            <a:schemeClr val="accent6"/>
                          </a:solidFill>
                        </a:rPr>
                        <a:t>flattery </a:t>
                      </a:r>
                    </a:p>
                    <a:p>
                      <a:pPr marL="285750" indent="-285750">
                        <a:buFontTx/>
                        <a:buChar char="-"/>
                      </a:pPr>
                      <a:r>
                        <a:rPr lang="en-GB" b="0" dirty="0">
                          <a:solidFill>
                            <a:schemeClr val="accent6"/>
                          </a:solidFill>
                        </a:rPr>
                        <a:t>withholding information </a:t>
                      </a:r>
                    </a:p>
                    <a:p>
                      <a:pPr marL="285750" indent="-285750">
                        <a:buFontTx/>
                        <a:buChar char="-"/>
                      </a:pPr>
                      <a:r>
                        <a:rPr lang="en-GB" b="0" dirty="0">
                          <a:solidFill>
                            <a:schemeClr val="accent6"/>
                          </a:solidFill>
                        </a:rPr>
                        <a:t>creating dependency.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accent6"/>
                          </a:solidFill>
                        </a:rPr>
                        <a:t>Examples (from </a:t>
                      </a:r>
                      <a:r>
                        <a:rPr lang="en-GB" b="1" i="1" dirty="0">
                          <a:solidFill>
                            <a:schemeClr val="accent6"/>
                          </a:solidFill>
                        </a:rPr>
                        <a:t>Macbeth</a:t>
                      </a:r>
                      <a:r>
                        <a:rPr lang="en-GB" b="1" i="0" dirty="0">
                          <a:solidFill>
                            <a:schemeClr val="accent6"/>
                          </a:solidFill>
                        </a:rPr>
                        <a:t>)</a:t>
                      </a:r>
                      <a:r>
                        <a:rPr lang="en-GB" b="1" dirty="0">
                          <a:solidFill>
                            <a:schemeClr val="accent6"/>
                          </a:solidFill>
                        </a:rPr>
                        <a:t>:</a:t>
                      </a:r>
                      <a:endParaRPr lang="en-GB" dirty="0">
                        <a:solidFill>
                          <a:schemeClr val="accent6"/>
                        </a:solidFill>
                      </a:endParaRPr>
                    </a:p>
                    <a:p>
                      <a:r>
                        <a:rPr lang="en-GB" dirty="0">
                          <a:solidFill>
                            <a:schemeClr val="accent6"/>
                          </a:solidFill>
                        </a:rPr>
                        <a:t>The Witches manipulate Macbeth by withholding information (he will become King, but this will lead to his downfall). </a:t>
                      </a:r>
                    </a:p>
                    <a:p>
                      <a:endParaRPr lang="en-GB" b="0" dirty="0">
                        <a:solidFill>
                          <a:schemeClr val="accent6"/>
                        </a:solidFill>
                      </a:endParaRPr>
                    </a:p>
                    <a:p>
                      <a:r>
                        <a:rPr lang="en-GB" dirty="0">
                          <a:solidFill>
                            <a:schemeClr val="accent6"/>
                          </a:solidFill>
                        </a:rPr>
                        <a:t>Later, Lady Macbeth manipulates her husband by making him feel guilty for lacking masculine courage. </a:t>
                      </a:r>
                      <a:endParaRPr lang="en-GB" b="0" dirty="0">
                        <a:solidFill>
                          <a:schemeClr val="accent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Non-examples (from </a:t>
                      </a:r>
                      <a:r>
                        <a:rPr lang="en-GB" b="1" i="1" dirty="0">
                          <a:solidFill>
                            <a:schemeClr val="accent6"/>
                          </a:solidFill>
                        </a:rPr>
                        <a:t>Macbeth</a:t>
                      </a:r>
                      <a:r>
                        <a:rPr lang="en-GB" b="1" i="0" dirty="0">
                          <a:solidFill>
                            <a:schemeClr val="accent6"/>
                          </a:solidFill>
                        </a:rPr>
                        <a:t>)</a:t>
                      </a:r>
                      <a:r>
                        <a:rPr lang="en-GB" b="1" dirty="0">
                          <a:solidFill>
                            <a:schemeClr val="accent6"/>
                          </a:solidFill>
                        </a:rPr>
                        <a:t>: </a:t>
                      </a:r>
                    </a:p>
                    <a:p>
                      <a:r>
                        <a:rPr lang="en-GB" dirty="0">
                          <a:solidFill>
                            <a:schemeClr val="accent6"/>
                          </a:solidFill>
                        </a:rPr>
                        <a:t>Banquo’s behaviour is always honest. </a:t>
                      </a:r>
                    </a:p>
                    <a:p>
                      <a:endParaRPr lang="en-GB" dirty="0">
                        <a:solidFill>
                          <a:schemeClr val="accent6"/>
                        </a:solidFill>
                      </a:endParaRPr>
                    </a:p>
                    <a:p>
                      <a:r>
                        <a:rPr lang="en-GB" dirty="0">
                          <a:solidFill>
                            <a:schemeClr val="accent6"/>
                          </a:solidFill>
                        </a:rPr>
                        <a:t>Duncan rewards his followers for their loyalty. </a:t>
                      </a:r>
                      <a:endParaRPr lang="en-GB" b="0" dirty="0">
                        <a:solidFill>
                          <a:schemeClr val="accent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5640064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3AB80-36E8-8B06-BC17-EDD74401158B}"/>
              </a:ext>
            </a:extLst>
          </p:cNvPr>
          <p:cNvSpPr>
            <a:spLocks noGrp="1"/>
          </p:cNvSpPr>
          <p:nvPr>
            <p:ph type="title"/>
          </p:nvPr>
        </p:nvSpPr>
        <p:spPr/>
        <p:txBody>
          <a:bodyPr/>
          <a:lstStyle/>
          <a:p>
            <a:r>
              <a:rPr lang="en-GB" b="1" dirty="0"/>
              <a:t>Reading the Scene</a:t>
            </a:r>
          </a:p>
        </p:txBody>
      </p:sp>
      <p:sp>
        <p:nvSpPr>
          <p:cNvPr id="3" name="Content Placeholder 2">
            <a:extLst>
              <a:ext uri="{FF2B5EF4-FFF2-40B4-BE49-F238E27FC236}">
                <a16:creationId xmlns:a16="http://schemas.microsoft.com/office/drawing/2014/main" id="{925CA05A-73A1-2A0E-A767-6C7295F2770C}"/>
              </a:ext>
            </a:extLst>
          </p:cNvPr>
          <p:cNvSpPr>
            <a:spLocks noGrp="1"/>
          </p:cNvSpPr>
          <p:nvPr>
            <p:ph idx="1"/>
          </p:nvPr>
        </p:nvSpPr>
        <p:spPr/>
        <p:txBody>
          <a:bodyPr/>
          <a:lstStyle/>
          <a:p>
            <a:pPr>
              <a:buFontTx/>
              <a:buChar char="-"/>
            </a:pPr>
            <a:r>
              <a:rPr lang="en-GB" dirty="0"/>
              <a:t>As we read, circle or highlight the prophecies. </a:t>
            </a:r>
          </a:p>
          <a:p>
            <a:pPr>
              <a:buFontTx/>
              <a:buChar char="-"/>
            </a:pPr>
            <a:endParaRPr lang="en-GB" dirty="0"/>
          </a:p>
          <a:p>
            <a:pPr>
              <a:buFontTx/>
              <a:buChar char="-"/>
            </a:pPr>
            <a:r>
              <a:rPr lang="en-GB" dirty="0"/>
              <a:t>Macbeth became Thane of Glamis when his father died. </a:t>
            </a:r>
          </a:p>
          <a:p>
            <a:pPr>
              <a:buFontTx/>
              <a:buChar char="-"/>
            </a:pPr>
            <a:r>
              <a:rPr lang="en-GB" dirty="0"/>
              <a:t>In Act One Scene Two, Duncan ordered the execution of the Thane of Cawdor and gave this title to Macbeth – but Macbeth doesn’t know this yet. </a:t>
            </a:r>
          </a:p>
          <a:p>
            <a:pPr>
              <a:buFontTx/>
              <a:buChar char="-"/>
            </a:pPr>
            <a:r>
              <a:rPr lang="en-GB" dirty="0"/>
              <a:t>The Witches do not suggest murder; this comes from Macbeth’s own mind. </a:t>
            </a:r>
          </a:p>
        </p:txBody>
      </p:sp>
    </p:spTree>
    <p:extLst>
      <p:ext uri="{BB962C8B-B14F-4D97-AF65-F5344CB8AC3E}">
        <p14:creationId xmlns:p14="http://schemas.microsoft.com/office/powerpoint/2010/main" val="3544977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611BD8-E345-CA6B-9835-9BBBE2423C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CDFB36-9704-839E-94A8-996A330143E7}"/>
              </a:ext>
            </a:extLst>
          </p:cNvPr>
          <p:cNvSpPr>
            <a:spLocks noGrp="1"/>
          </p:cNvSpPr>
          <p:nvPr>
            <p:ph type="title"/>
          </p:nvPr>
        </p:nvSpPr>
        <p:spPr/>
        <p:txBody>
          <a:bodyPr/>
          <a:lstStyle/>
          <a:p>
            <a:r>
              <a:rPr lang="en-GB" b="1" dirty="0"/>
              <a:t>Re-reading the Scene</a:t>
            </a:r>
          </a:p>
        </p:txBody>
      </p:sp>
      <p:sp>
        <p:nvSpPr>
          <p:cNvPr id="3" name="Content Placeholder 2">
            <a:extLst>
              <a:ext uri="{FF2B5EF4-FFF2-40B4-BE49-F238E27FC236}">
                <a16:creationId xmlns:a16="http://schemas.microsoft.com/office/drawing/2014/main" id="{0A7DCCE8-BA3B-9B38-F92E-28924CC71932}"/>
              </a:ext>
            </a:extLst>
          </p:cNvPr>
          <p:cNvSpPr>
            <a:spLocks noGrp="1"/>
          </p:cNvSpPr>
          <p:nvPr>
            <p:ph idx="1"/>
          </p:nvPr>
        </p:nvSpPr>
        <p:spPr/>
        <p:txBody>
          <a:bodyPr/>
          <a:lstStyle/>
          <a:p>
            <a:pPr>
              <a:buFontTx/>
              <a:buChar char="-"/>
            </a:pPr>
            <a:r>
              <a:rPr lang="en-GB" dirty="0"/>
              <a:t>As we read, underline Macbeth and Banquo’s responses to the prophecies. </a:t>
            </a:r>
          </a:p>
          <a:p>
            <a:pPr>
              <a:buFontTx/>
              <a:buChar char="-"/>
            </a:pPr>
            <a:endParaRPr lang="en-GB" dirty="0"/>
          </a:p>
          <a:p>
            <a:pPr marL="0" indent="0">
              <a:buNone/>
            </a:pPr>
            <a:r>
              <a:rPr lang="en-GB" dirty="0"/>
              <a:t>What do you notice about:</a:t>
            </a:r>
          </a:p>
          <a:p>
            <a:pPr>
              <a:buFontTx/>
              <a:buChar char="-"/>
            </a:pPr>
            <a:r>
              <a:rPr lang="en-GB" dirty="0"/>
              <a:t>Banquo’s emphasis on the Witches’ unnatural appearance?</a:t>
            </a:r>
          </a:p>
          <a:p>
            <a:pPr>
              <a:buFontTx/>
              <a:buChar char="-"/>
            </a:pPr>
            <a:r>
              <a:rPr lang="en-GB" dirty="0"/>
              <a:t> Macbeth’s (‘rapt’) entrancement?</a:t>
            </a:r>
          </a:p>
          <a:p>
            <a:pPr>
              <a:buFontTx/>
              <a:buChar char="-"/>
            </a:pPr>
            <a:r>
              <a:rPr lang="en-GB" dirty="0"/>
              <a:t>Banquo’s eagerness to receive a prophecy? </a:t>
            </a:r>
          </a:p>
          <a:p>
            <a:pPr>
              <a:buFontTx/>
              <a:buChar char="-"/>
            </a:pPr>
            <a:r>
              <a:rPr lang="en-GB" dirty="0"/>
              <a:t>Macbeth’s desire for further explanation?</a:t>
            </a:r>
          </a:p>
        </p:txBody>
      </p:sp>
    </p:spTree>
    <p:extLst>
      <p:ext uri="{BB962C8B-B14F-4D97-AF65-F5344CB8AC3E}">
        <p14:creationId xmlns:p14="http://schemas.microsoft.com/office/powerpoint/2010/main" val="1294215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37A976-5DC5-540C-E9EC-3A35C9FA8FB6}"/>
              </a:ext>
            </a:extLst>
          </p:cNvPr>
          <p:cNvSpPr>
            <a:spLocks noGrp="1"/>
          </p:cNvSpPr>
          <p:nvPr>
            <p:ph type="title"/>
          </p:nvPr>
        </p:nvSpPr>
        <p:spPr/>
        <p:txBody>
          <a:bodyPr/>
          <a:lstStyle/>
          <a:p>
            <a:r>
              <a:rPr lang="en-GB" b="1" dirty="0"/>
              <a:t>Consolidation</a:t>
            </a:r>
          </a:p>
        </p:txBody>
      </p:sp>
      <p:sp>
        <p:nvSpPr>
          <p:cNvPr id="3" name="Content Placeholder 2">
            <a:extLst>
              <a:ext uri="{FF2B5EF4-FFF2-40B4-BE49-F238E27FC236}">
                <a16:creationId xmlns:a16="http://schemas.microsoft.com/office/drawing/2014/main" id="{E6791E4E-CD08-D713-4F06-0B74747D0590}"/>
              </a:ext>
            </a:extLst>
          </p:cNvPr>
          <p:cNvSpPr>
            <a:spLocks noGrp="1"/>
          </p:cNvSpPr>
          <p:nvPr>
            <p:ph idx="1"/>
          </p:nvPr>
        </p:nvSpPr>
        <p:spPr>
          <a:xfrm>
            <a:off x="838200" y="1825625"/>
            <a:ext cx="10515600" cy="631825"/>
          </a:xfrm>
        </p:spPr>
        <p:txBody>
          <a:bodyPr/>
          <a:lstStyle/>
          <a:p>
            <a:pPr marL="0" indent="0">
              <a:buNone/>
            </a:pPr>
            <a:r>
              <a:rPr lang="en-GB" dirty="0"/>
              <a:t>Use this graphic organiser to analyse the word ‘hail’ in depth. </a:t>
            </a:r>
          </a:p>
        </p:txBody>
      </p:sp>
      <p:sp>
        <p:nvSpPr>
          <p:cNvPr id="14" name="Right Brace 13">
            <a:extLst>
              <a:ext uri="{FF2B5EF4-FFF2-40B4-BE49-F238E27FC236}">
                <a16:creationId xmlns:a16="http://schemas.microsoft.com/office/drawing/2014/main" id="{EFA8B607-D146-EBAF-F970-0D80BB7761D7}"/>
              </a:ext>
            </a:extLst>
          </p:cNvPr>
          <p:cNvSpPr/>
          <p:nvPr/>
        </p:nvSpPr>
        <p:spPr>
          <a:xfrm rot="5400000">
            <a:off x="6600825" y="300038"/>
            <a:ext cx="695325" cy="9496427"/>
          </a:xfrm>
          <a:prstGeom prst="rightBrace">
            <a:avLst>
              <a:gd name="adj1" fmla="val 38470"/>
              <a:gd name="adj2" fmla="val 50000"/>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en-GB"/>
          </a:p>
        </p:txBody>
      </p:sp>
      <p:sp>
        <p:nvSpPr>
          <p:cNvPr id="15" name="Rectangle 14">
            <a:extLst>
              <a:ext uri="{FF2B5EF4-FFF2-40B4-BE49-F238E27FC236}">
                <a16:creationId xmlns:a16="http://schemas.microsoft.com/office/drawing/2014/main" id="{A4E1B44A-1DA4-6D70-59F2-3A03BE787359}"/>
              </a:ext>
            </a:extLst>
          </p:cNvPr>
          <p:cNvSpPr/>
          <p:nvPr/>
        </p:nvSpPr>
        <p:spPr>
          <a:xfrm>
            <a:off x="3355180" y="5395915"/>
            <a:ext cx="7186613" cy="695327"/>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GB" sz="2000" dirty="0"/>
              <a:t>What does the word suggest or connote? What does it tell us about the Witches’ manipulation of Macbeth? </a:t>
            </a:r>
          </a:p>
        </p:txBody>
      </p:sp>
      <p:sp>
        <p:nvSpPr>
          <p:cNvPr id="16" name="Rectangle 15">
            <a:extLst>
              <a:ext uri="{FF2B5EF4-FFF2-40B4-BE49-F238E27FC236}">
                <a16:creationId xmlns:a16="http://schemas.microsoft.com/office/drawing/2014/main" id="{9767B76B-E0FC-9E83-5C51-CE15AFE678DC}"/>
              </a:ext>
            </a:extLst>
          </p:cNvPr>
          <p:cNvSpPr/>
          <p:nvPr/>
        </p:nvSpPr>
        <p:spPr>
          <a:xfrm>
            <a:off x="171450" y="3219450"/>
            <a:ext cx="1343025" cy="118110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800" dirty="0"/>
              <a:t>‘hail’</a:t>
            </a:r>
          </a:p>
        </p:txBody>
      </p:sp>
      <p:sp>
        <p:nvSpPr>
          <p:cNvPr id="17" name="Rectangle 16">
            <a:extLst>
              <a:ext uri="{FF2B5EF4-FFF2-40B4-BE49-F238E27FC236}">
                <a16:creationId xmlns:a16="http://schemas.microsoft.com/office/drawing/2014/main" id="{1D9D98A2-E2C7-DCF8-F685-AE0E7635FE8C}"/>
              </a:ext>
            </a:extLst>
          </p:cNvPr>
          <p:cNvSpPr/>
          <p:nvPr/>
        </p:nvSpPr>
        <p:spPr>
          <a:xfrm>
            <a:off x="2076451" y="3219450"/>
            <a:ext cx="1390649" cy="118110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sz="2400" dirty="0"/>
          </a:p>
        </p:txBody>
      </p:sp>
      <p:sp>
        <p:nvSpPr>
          <p:cNvPr id="18" name="Rectangle 17">
            <a:extLst>
              <a:ext uri="{FF2B5EF4-FFF2-40B4-BE49-F238E27FC236}">
                <a16:creationId xmlns:a16="http://schemas.microsoft.com/office/drawing/2014/main" id="{5DFEC5F0-9EDC-3E46-947C-A3A085405402}"/>
              </a:ext>
            </a:extLst>
          </p:cNvPr>
          <p:cNvSpPr/>
          <p:nvPr/>
        </p:nvSpPr>
        <p:spPr>
          <a:xfrm>
            <a:off x="3848101" y="3219450"/>
            <a:ext cx="1552576" cy="118110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800" dirty="0"/>
              <a:t> </a:t>
            </a:r>
          </a:p>
        </p:txBody>
      </p:sp>
      <p:sp>
        <p:nvSpPr>
          <p:cNvPr id="19" name="Rectangle 18">
            <a:extLst>
              <a:ext uri="{FF2B5EF4-FFF2-40B4-BE49-F238E27FC236}">
                <a16:creationId xmlns:a16="http://schemas.microsoft.com/office/drawing/2014/main" id="{E9D6CDFF-FBB4-724F-108A-A9924B6CD81E}"/>
              </a:ext>
            </a:extLst>
          </p:cNvPr>
          <p:cNvSpPr/>
          <p:nvPr/>
        </p:nvSpPr>
        <p:spPr>
          <a:xfrm>
            <a:off x="5719762" y="3219451"/>
            <a:ext cx="1952625" cy="118110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sz="2000" dirty="0"/>
          </a:p>
        </p:txBody>
      </p:sp>
      <p:sp>
        <p:nvSpPr>
          <p:cNvPr id="20" name="Rectangle 19">
            <a:extLst>
              <a:ext uri="{FF2B5EF4-FFF2-40B4-BE49-F238E27FC236}">
                <a16:creationId xmlns:a16="http://schemas.microsoft.com/office/drawing/2014/main" id="{C121F6FA-15E2-B791-385E-9CC325471D80}"/>
              </a:ext>
            </a:extLst>
          </p:cNvPr>
          <p:cNvSpPr/>
          <p:nvPr/>
        </p:nvSpPr>
        <p:spPr>
          <a:xfrm>
            <a:off x="8058150" y="3219450"/>
            <a:ext cx="1952625" cy="118110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dirty="0"/>
          </a:p>
        </p:txBody>
      </p:sp>
      <p:cxnSp>
        <p:nvCxnSpPr>
          <p:cNvPr id="21" name="Straight Arrow Connector 20">
            <a:extLst>
              <a:ext uri="{FF2B5EF4-FFF2-40B4-BE49-F238E27FC236}">
                <a16:creationId xmlns:a16="http://schemas.microsoft.com/office/drawing/2014/main" id="{DD450798-EEBC-9BE5-2D29-C7F496683AA3}"/>
              </a:ext>
            </a:extLst>
          </p:cNvPr>
          <p:cNvCxnSpPr>
            <a:cxnSpLocks/>
            <a:stCxn id="16" idx="3"/>
            <a:endCxn id="17" idx="1"/>
          </p:cNvCxnSpPr>
          <p:nvPr/>
        </p:nvCxnSpPr>
        <p:spPr>
          <a:xfrm>
            <a:off x="1514475" y="3810001"/>
            <a:ext cx="561976" cy="0"/>
          </a:xfrm>
          <a:prstGeom prst="straightConnector1">
            <a:avLst/>
          </a:prstGeom>
          <a:ln w="76200">
            <a:tailEnd type="triangle"/>
          </a:ln>
        </p:spPr>
        <p:style>
          <a:lnRef idx="2">
            <a:schemeClr val="dk1"/>
          </a:lnRef>
          <a:fillRef idx="0">
            <a:schemeClr val="dk1"/>
          </a:fillRef>
          <a:effectRef idx="1">
            <a:schemeClr val="dk1"/>
          </a:effectRef>
          <a:fontRef idx="minor">
            <a:schemeClr val="tx1"/>
          </a:fontRef>
        </p:style>
      </p:cxnSp>
      <p:cxnSp>
        <p:nvCxnSpPr>
          <p:cNvPr id="22" name="Straight Arrow Connector 21">
            <a:extLst>
              <a:ext uri="{FF2B5EF4-FFF2-40B4-BE49-F238E27FC236}">
                <a16:creationId xmlns:a16="http://schemas.microsoft.com/office/drawing/2014/main" id="{EFCCCBA9-9EF7-5441-7C7A-B27934F84BA9}"/>
              </a:ext>
            </a:extLst>
          </p:cNvPr>
          <p:cNvCxnSpPr/>
          <p:nvPr/>
        </p:nvCxnSpPr>
        <p:spPr>
          <a:xfrm>
            <a:off x="3371850" y="3810000"/>
            <a:ext cx="561975" cy="0"/>
          </a:xfrm>
          <a:prstGeom prst="straightConnector1">
            <a:avLst/>
          </a:prstGeom>
          <a:ln w="76200">
            <a:tailEnd type="triangle"/>
          </a:ln>
        </p:spPr>
        <p:style>
          <a:lnRef idx="2">
            <a:schemeClr val="dk1"/>
          </a:lnRef>
          <a:fillRef idx="0">
            <a:schemeClr val="dk1"/>
          </a:fillRef>
          <a:effectRef idx="1">
            <a:schemeClr val="dk1"/>
          </a:effectRef>
          <a:fontRef idx="minor">
            <a:schemeClr val="tx1"/>
          </a:fontRef>
        </p:style>
      </p:cxnSp>
      <p:cxnSp>
        <p:nvCxnSpPr>
          <p:cNvPr id="23" name="Straight Arrow Connector 22">
            <a:extLst>
              <a:ext uri="{FF2B5EF4-FFF2-40B4-BE49-F238E27FC236}">
                <a16:creationId xmlns:a16="http://schemas.microsoft.com/office/drawing/2014/main" id="{F1D9E25F-56C8-5A7E-1597-EF6DCCA3939E}"/>
              </a:ext>
            </a:extLst>
          </p:cNvPr>
          <p:cNvCxnSpPr/>
          <p:nvPr/>
        </p:nvCxnSpPr>
        <p:spPr>
          <a:xfrm>
            <a:off x="5267325" y="3810000"/>
            <a:ext cx="561975" cy="0"/>
          </a:xfrm>
          <a:prstGeom prst="straightConnector1">
            <a:avLst/>
          </a:prstGeom>
          <a:ln w="76200">
            <a:tailEnd type="triangle"/>
          </a:ln>
        </p:spPr>
        <p:style>
          <a:lnRef idx="2">
            <a:schemeClr val="dk1"/>
          </a:lnRef>
          <a:fillRef idx="0">
            <a:schemeClr val="dk1"/>
          </a:fillRef>
          <a:effectRef idx="1">
            <a:schemeClr val="dk1"/>
          </a:effectRef>
          <a:fontRef idx="minor">
            <a:schemeClr val="tx1"/>
          </a:fontRef>
        </p:style>
      </p:cxnSp>
      <p:cxnSp>
        <p:nvCxnSpPr>
          <p:cNvPr id="24" name="Straight Arrow Connector 23">
            <a:extLst>
              <a:ext uri="{FF2B5EF4-FFF2-40B4-BE49-F238E27FC236}">
                <a16:creationId xmlns:a16="http://schemas.microsoft.com/office/drawing/2014/main" id="{D17B22D5-DE41-3B9D-C6B8-D3FA92B631D3}"/>
              </a:ext>
            </a:extLst>
          </p:cNvPr>
          <p:cNvCxnSpPr/>
          <p:nvPr/>
        </p:nvCxnSpPr>
        <p:spPr>
          <a:xfrm>
            <a:off x="7620000" y="3810000"/>
            <a:ext cx="561975" cy="0"/>
          </a:xfrm>
          <a:prstGeom prst="straightConnector1">
            <a:avLst/>
          </a:prstGeom>
          <a:ln w="76200">
            <a:tailEnd type="triangle"/>
          </a:ln>
        </p:spPr>
        <p:style>
          <a:lnRef idx="2">
            <a:schemeClr val="dk1"/>
          </a:lnRef>
          <a:fillRef idx="0">
            <a:schemeClr val="dk1"/>
          </a:fillRef>
          <a:effectRef idx="1">
            <a:schemeClr val="dk1"/>
          </a:effectRef>
          <a:fontRef idx="minor">
            <a:schemeClr val="tx1"/>
          </a:fontRef>
        </p:style>
      </p:cxnSp>
      <p:sp>
        <p:nvSpPr>
          <p:cNvPr id="25" name="Rectangle 24">
            <a:extLst>
              <a:ext uri="{FF2B5EF4-FFF2-40B4-BE49-F238E27FC236}">
                <a16:creationId xmlns:a16="http://schemas.microsoft.com/office/drawing/2014/main" id="{C993D02D-336F-5016-A088-EA50F7F99775}"/>
              </a:ext>
            </a:extLst>
          </p:cNvPr>
          <p:cNvSpPr/>
          <p:nvPr/>
        </p:nvSpPr>
        <p:spPr>
          <a:xfrm>
            <a:off x="10329860" y="3219449"/>
            <a:ext cx="1738315" cy="118110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dirty="0"/>
          </a:p>
        </p:txBody>
      </p:sp>
      <p:cxnSp>
        <p:nvCxnSpPr>
          <p:cNvPr id="26" name="Straight Arrow Connector 25">
            <a:extLst>
              <a:ext uri="{FF2B5EF4-FFF2-40B4-BE49-F238E27FC236}">
                <a16:creationId xmlns:a16="http://schemas.microsoft.com/office/drawing/2014/main" id="{6FB4117F-8977-343F-B1F9-CB1DB5BCE82B}"/>
              </a:ext>
            </a:extLst>
          </p:cNvPr>
          <p:cNvCxnSpPr/>
          <p:nvPr/>
        </p:nvCxnSpPr>
        <p:spPr>
          <a:xfrm>
            <a:off x="9891710" y="3809999"/>
            <a:ext cx="561975" cy="0"/>
          </a:xfrm>
          <a:prstGeom prst="straightConnector1">
            <a:avLst/>
          </a:prstGeom>
          <a:ln w="76200">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68143854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FC5A4-DE82-50D8-DCEA-0A8B7D29A4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5B9E66-3724-4B05-BB18-3DE0A6439EA0}"/>
              </a:ext>
            </a:extLst>
          </p:cNvPr>
          <p:cNvSpPr>
            <a:spLocks noGrp="1"/>
          </p:cNvSpPr>
          <p:nvPr>
            <p:ph type="title"/>
          </p:nvPr>
        </p:nvSpPr>
        <p:spPr/>
        <p:txBody>
          <a:bodyPr/>
          <a:lstStyle/>
          <a:p>
            <a:r>
              <a:rPr lang="en-GB" b="1" dirty="0"/>
              <a:t>Consolidation</a:t>
            </a:r>
          </a:p>
        </p:txBody>
      </p:sp>
      <p:sp>
        <p:nvSpPr>
          <p:cNvPr id="3" name="Content Placeholder 2">
            <a:extLst>
              <a:ext uri="{FF2B5EF4-FFF2-40B4-BE49-F238E27FC236}">
                <a16:creationId xmlns:a16="http://schemas.microsoft.com/office/drawing/2014/main" id="{A54B8AAB-F3A2-8011-8C95-BFC9683E0F2B}"/>
              </a:ext>
            </a:extLst>
          </p:cNvPr>
          <p:cNvSpPr>
            <a:spLocks noGrp="1"/>
          </p:cNvSpPr>
          <p:nvPr>
            <p:ph idx="1"/>
          </p:nvPr>
        </p:nvSpPr>
        <p:spPr>
          <a:xfrm>
            <a:off x="838200" y="1825625"/>
            <a:ext cx="10515600" cy="631825"/>
          </a:xfrm>
        </p:spPr>
        <p:txBody>
          <a:bodyPr/>
          <a:lstStyle/>
          <a:p>
            <a:pPr marL="0" indent="0">
              <a:buNone/>
            </a:pPr>
            <a:r>
              <a:rPr lang="en-GB" dirty="0"/>
              <a:t>Use this graphic organiser to analyse the word ‘hail’ in depth. </a:t>
            </a:r>
          </a:p>
        </p:txBody>
      </p:sp>
      <p:sp>
        <p:nvSpPr>
          <p:cNvPr id="4" name="Rectangle 3">
            <a:extLst>
              <a:ext uri="{FF2B5EF4-FFF2-40B4-BE49-F238E27FC236}">
                <a16:creationId xmlns:a16="http://schemas.microsoft.com/office/drawing/2014/main" id="{205C2E24-FAC7-7A3C-76C9-F373389617ED}"/>
              </a:ext>
            </a:extLst>
          </p:cNvPr>
          <p:cNvSpPr/>
          <p:nvPr/>
        </p:nvSpPr>
        <p:spPr>
          <a:xfrm>
            <a:off x="171450" y="3219450"/>
            <a:ext cx="1343025" cy="118110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800" dirty="0"/>
              <a:t>‘hail’</a:t>
            </a:r>
          </a:p>
        </p:txBody>
      </p:sp>
      <p:sp>
        <p:nvSpPr>
          <p:cNvPr id="5" name="Rectangle 4">
            <a:extLst>
              <a:ext uri="{FF2B5EF4-FFF2-40B4-BE49-F238E27FC236}">
                <a16:creationId xmlns:a16="http://schemas.microsoft.com/office/drawing/2014/main" id="{D79FBD15-D6A1-6121-94A5-63AE5ECD68BA}"/>
              </a:ext>
            </a:extLst>
          </p:cNvPr>
          <p:cNvSpPr/>
          <p:nvPr/>
        </p:nvSpPr>
        <p:spPr>
          <a:xfrm>
            <a:off x="2076451" y="3219450"/>
            <a:ext cx="1390649" cy="118110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400" dirty="0">
                <a:solidFill>
                  <a:srgbClr val="00B050"/>
                </a:solidFill>
              </a:rPr>
              <a:t>Respect</a:t>
            </a:r>
          </a:p>
        </p:txBody>
      </p:sp>
      <p:sp>
        <p:nvSpPr>
          <p:cNvPr id="6" name="Rectangle 5">
            <a:extLst>
              <a:ext uri="{FF2B5EF4-FFF2-40B4-BE49-F238E27FC236}">
                <a16:creationId xmlns:a16="http://schemas.microsoft.com/office/drawing/2014/main" id="{A09E54A7-F89E-BBD2-2EF8-D2EC21E1E570}"/>
              </a:ext>
            </a:extLst>
          </p:cNvPr>
          <p:cNvSpPr/>
          <p:nvPr/>
        </p:nvSpPr>
        <p:spPr>
          <a:xfrm>
            <a:off x="3848101" y="3219450"/>
            <a:ext cx="1552576" cy="118110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800" dirty="0">
                <a:solidFill>
                  <a:srgbClr val="00B050"/>
                </a:solidFill>
              </a:rPr>
              <a:t>Praise </a:t>
            </a:r>
          </a:p>
        </p:txBody>
      </p:sp>
      <p:sp>
        <p:nvSpPr>
          <p:cNvPr id="7" name="Rectangle 6">
            <a:extLst>
              <a:ext uri="{FF2B5EF4-FFF2-40B4-BE49-F238E27FC236}">
                <a16:creationId xmlns:a16="http://schemas.microsoft.com/office/drawing/2014/main" id="{2B52B8BA-3665-BD84-1DED-8B34186B095E}"/>
              </a:ext>
            </a:extLst>
          </p:cNvPr>
          <p:cNvSpPr/>
          <p:nvPr/>
        </p:nvSpPr>
        <p:spPr>
          <a:xfrm>
            <a:off x="5719762" y="3219451"/>
            <a:ext cx="1952625" cy="118110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000" dirty="0">
                <a:solidFill>
                  <a:srgbClr val="00B050"/>
                </a:solidFill>
              </a:rPr>
              <a:t>The Witches flatter Macbeth</a:t>
            </a:r>
          </a:p>
        </p:txBody>
      </p:sp>
      <p:sp>
        <p:nvSpPr>
          <p:cNvPr id="8" name="Rectangle 7">
            <a:extLst>
              <a:ext uri="{FF2B5EF4-FFF2-40B4-BE49-F238E27FC236}">
                <a16:creationId xmlns:a16="http://schemas.microsoft.com/office/drawing/2014/main" id="{4F158790-EFA1-22DF-B811-DFD3F30C483D}"/>
              </a:ext>
            </a:extLst>
          </p:cNvPr>
          <p:cNvSpPr/>
          <p:nvPr/>
        </p:nvSpPr>
        <p:spPr>
          <a:xfrm>
            <a:off x="8058150" y="3219450"/>
            <a:ext cx="1952625" cy="118110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rgbClr val="00B050"/>
                </a:solidFill>
              </a:rPr>
              <a:t>The Witches entice Macbeth into their web</a:t>
            </a:r>
          </a:p>
        </p:txBody>
      </p:sp>
      <p:cxnSp>
        <p:nvCxnSpPr>
          <p:cNvPr id="10" name="Straight Arrow Connector 9">
            <a:extLst>
              <a:ext uri="{FF2B5EF4-FFF2-40B4-BE49-F238E27FC236}">
                <a16:creationId xmlns:a16="http://schemas.microsoft.com/office/drawing/2014/main" id="{529FC8A6-1B51-E9E3-6E38-3F96DC4584DE}"/>
              </a:ext>
            </a:extLst>
          </p:cNvPr>
          <p:cNvCxnSpPr>
            <a:cxnSpLocks/>
            <a:stCxn id="4" idx="3"/>
            <a:endCxn id="5" idx="1"/>
          </p:cNvCxnSpPr>
          <p:nvPr/>
        </p:nvCxnSpPr>
        <p:spPr>
          <a:xfrm>
            <a:off x="1514475" y="3810001"/>
            <a:ext cx="561976" cy="0"/>
          </a:xfrm>
          <a:prstGeom prst="straightConnector1">
            <a:avLst/>
          </a:prstGeom>
          <a:ln w="76200">
            <a:tailEnd type="triangle"/>
          </a:ln>
        </p:spPr>
        <p:style>
          <a:lnRef idx="2">
            <a:schemeClr val="dk1"/>
          </a:lnRef>
          <a:fillRef idx="0">
            <a:schemeClr val="dk1"/>
          </a:fillRef>
          <a:effectRef idx="1">
            <a:schemeClr val="dk1"/>
          </a:effectRef>
          <a:fontRef idx="minor">
            <a:schemeClr val="tx1"/>
          </a:fontRef>
        </p:style>
      </p:cxnSp>
      <p:cxnSp>
        <p:nvCxnSpPr>
          <p:cNvPr id="11" name="Straight Arrow Connector 10">
            <a:extLst>
              <a:ext uri="{FF2B5EF4-FFF2-40B4-BE49-F238E27FC236}">
                <a16:creationId xmlns:a16="http://schemas.microsoft.com/office/drawing/2014/main" id="{391B5E83-2060-FFA5-4E5C-C32F86EF58B7}"/>
              </a:ext>
            </a:extLst>
          </p:cNvPr>
          <p:cNvCxnSpPr/>
          <p:nvPr/>
        </p:nvCxnSpPr>
        <p:spPr>
          <a:xfrm>
            <a:off x="3371850" y="3810000"/>
            <a:ext cx="561975" cy="0"/>
          </a:xfrm>
          <a:prstGeom prst="straightConnector1">
            <a:avLst/>
          </a:prstGeom>
          <a:ln w="76200">
            <a:tailEnd type="triangle"/>
          </a:ln>
        </p:spPr>
        <p:style>
          <a:lnRef idx="2">
            <a:schemeClr val="dk1"/>
          </a:lnRef>
          <a:fillRef idx="0">
            <a:schemeClr val="dk1"/>
          </a:fillRef>
          <a:effectRef idx="1">
            <a:schemeClr val="dk1"/>
          </a:effectRef>
          <a:fontRef idx="minor">
            <a:schemeClr val="tx1"/>
          </a:fontRef>
        </p:style>
      </p:cxnSp>
      <p:cxnSp>
        <p:nvCxnSpPr>
          <p:cNvPr id="12" name="Straight Arrow Connector 11">
            <a:extLst>
              <a:ext uri="{FF2B5EF4-FFF2-40B4-BE49-F238E27FC236}">
                <a16:creationId xmlns:a16="http://schemas.microsoft.com/office/drawing/2014/main" id="{5C9624B7-AC0A-D821-C01F-2D3649248AD7}"/>
              </a:ext>
            </a:extLst>
          </p:cNvPr>
          <p:cNvCxnSpPr/>
          <p:nvPr/>
        </p:nvCxnSpPr>
        <p:spPr>
          <a:xfrm>
            <a:off x="5267325" y="3810000"/>
            <a:ext cx="561975" cy="0"/>
          </a:xfrm>
          <a:prstGeom prst="straightConnector1">
            <a:avLst/>
          </a:prstGeom>
          <a:ln w="76200">
            <a:tailEnd type="triangle"/>
          </a:ln>
        </p:spPr>
        <p:style>
          <a:lnRef idx="2">
            <a:schemeClr val="dk1"/>
          </a:lnRef>
          <a:fillRef idx="0">
            <a:schemeClr val="dk1"/>
          </a:fillRef>
          <a:effectRef idx="1">
            <a:schemeClr val="dk1"/>
          </a:effectRef>
          <a:fontRef idx="minor">
            <a:schemeClr val="tx1"/>
          </a:fontRef>
        </p:style>
      </p:cxnSp>
      <p:cxnSp>
        <p:nvCxnSpPr>
          <p:cNvPr id="13" name="Straight Arrow Connector 12">
            <a:extLst>
              <a:ext uri="{FF2B5EF4-FFF2-40B4-BE49-F238E27FC236}">
                <a16:creationId xmlns:a16="http://schemas.microsoft.com/office/drawing/2014/main" id="{0D21CBAA-BD3D-A83B-28D6-D958317841A5}"/>
              </a:ext>
            </a:extLst>
          </p:cNvPr>
          <p:cNvCxnSpPr/>
          <p:nvPr/>
        </p:nvCxnSpPr>
        <p:spPr>
          <a:xfrm>
            <a:off x="7620000" y="3810000"/>
            <a:ext cx="561975" cy="0"/>
          </a:xfrm>
          <a:prstGeom prst="straightConnector1">
            <a:avLst/>
          </a:prstGeom>
          <a:ln w="76200">
            <a:tailEnd type="triangle"/>
          </a:ln>
        </p:spPr>
        <p:style>
          <a:lnRef idx="2">
            <a:schemeClr val="dk1"/>
          </a:lnRef>
          <a:fillRef idx="0">
            <a:schemeClr val="dk1"/>
          </a:fillRef>
          <a:effectRef idx="1">
            <a:schemeClr val="dk1"/>
          </a:effectRef>
          <a:fontRef idx="minor">
            <a:schemeClr val="tx1"/>
          </a:fontRef>
        </p:style>
      </p:cxnSp>
      <p:sp>
        <p:nvSpPr>
          <p:cNvPr id="17" name="Rectangle 16">
            <a:extLst>
              <a:ext uri="{FF2B5EF4-FFF2-40B4-BE49-F238E27FC236}">
                <a16:creationId xmlns:a16="http://schemas.microsoft.com/office/drawing/2014/main" id="{4EB227B1-4533-CBE7-5E34-8BC92AC7FEC5}"/>
              </a:ext>
            </a:extLst>
          </p:cNvPr>
          <p:cNvSpPr/>
          <p:nvPr/>
        </p:nvSpPr>
        <p:spPr>
          <a:xfrm>
            <a:off x="10329860" y="3219449"/>
            <a:ext cx="1738315" cy="118110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rgbClr val="00B050"/>
                </a:solidFill>
              </a:rPr>
              <a:t>The Witches cannot be trusted</a:t>
            </a:r>
          </a:p>
        </p:txBody>
      </p:sp>
      <p:cxnSp>
        <p:nvCxnSpPr>
          <p:cNvPr id="18" name="Straight Arrow Connector 17">
            <a:extLst>
              <a:ext uri="{FF2B5EF4-FFF2-40B4-BE49-F238E27FC236}">
                <a16:creationId xmlns:a16="http://schemas.microsoft.com/office/drawing/2014/main" id="{D754A933-E126-EE92-CD06-940E538A95C5}"/>
              </a:ext>
            </a:extLst>
          </p:cNvPr>
          <p:cNvCxnSpPr/>
          <p:nvPr/>
        </p:nvCxnSpPr>
        <p:spPr>
          <a:xfrm>
            <a:off x="9891710" y="3809999"/>
            <a:ext cx="561975" cy="0"/>
          </a:xfrm>
          <a:prstGeom prst="straightConnector1">
            <a:avLst/>
          </a:prstGeom>
          <a:ln w="76200">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80627509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31E73-1BC6-C43F-ECB9-9ACB4E6BF5DA}"/>
              </a:ext>
            </a:extLst>
          </p:cNvPr>
          <p:cNvSpPr>
            <a:spLocks noGrp="1"/>
          </p:cNvSpPr>
          <p:nvPr>
            <p:ph type="title"/>
          </p:nvPr>
        </p:nvSpPr>
        <p:spPr/>
        <p:txBody>
          <a:bodyPr/>
          <a:lstStyle/>
          <a:p>
            <a:r>
              <a:rPr lang="en-GB" dirty="0"/>
              <a:t>Act 1 Scene 3 (lines 90 to end)</a:t>
            </a:r>
          </a:p>
        </p:txBody>
      </p:sp>
      <p:sp>
        <p:nvSpPr>
          <p:cNvPr id="3" name="Content Placeholder 2">
            <a:extLst>
              <a:ext uri="{FF2B5EF4-FFF2-40B4-BE49-F238E27FC236}">
                <a16:creationId xmlns:a16="http://schemas.microsoft.com/office/drawing/2014/main" id="{81ABD7DC-E13E-8620-4AF4-38BEE1A0128C}"/>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8202445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42B70-6BE3-9A22-0E0C-7A899E94279B}"/>
              </a:ext>
            </a:extLst>
          </p:cNvPr>
          <p:cNvSpPr>
            <a:spLocks noGrp="1"/>
          </p:cNvSpPr>
          <p:nvPr>
            <p:ph type="title"/>
          </p:nvPr>
        </p:nvSpPr>
        <p:spPr/>
        <p:txBody>
          <a:bodyPr/>
          <a:lstStyle/>
          <a:p>
            <a:r>
              <a:rPr lang="en-GB" b="1" dirty="0"/>
              <a:t>Knowledge Retrieval</a:t>
            </a:r>
          </a:p>
        </p:txBody>
      </p:sp>
      <p:sp>
        <p:nvSpPr>
          <p:cNvPr id="3" name="Content Placeholder 2">
            <a:extLst>
              <a:ext uri="{FF2B5EF4-FFF2-40B4-BE49-F238E27FC236}">
                <a16:creationId xmlns:a16="http://schemas.microsoft.com/office/drawing/2014/main" id="{CE617A77-1185-596B-E7DA-CB3E3EDB67D5}"/>
              </a:ext>
            </a:extLst>
          </p:cNvPr>
          <p:cNvSpPr>
            <a:spLocks noGrp="1"/>
          </p:cNvSpPr>
          <p:nvPr>
            <p:ph idx="1"/>
          </p:nvPr>
        </p:nvSpPr>
        <p:spPr/>
        <p:txBody>
          <a:bodyPr>
            <a:normAutofit/>
          </a:bodyPr>
          <a:lstStyle/>
          <a:p>
            <a:pPr marL="0" indent="0">
              <a:buNone/>
            </a:pPr>
            <a:r>
              <a:rPr lang="en-GB" dirty="0"/>
              <a:t>Step 1: define each word.</a:t>
            </a:r>
          </a:p>
          <a:p>
            <a:pPr marL="0" indent="0">
              <a:buNone/>
            </a:pPr>
            <a:r>
              <a:rPr lang="en-GB" dirty="0"/>
              <a:t>Step 2: use the word in a sentence about </a:t>
            </a:r>
            <a:r>
              <a:rPr lang="en-GB" i="1" dirty="0"/>
              <a:t>Macbeth.</a:t>
            </a:r>
            <a:endParaRPr lang="en-GB" dirty="0"/>
          </a:p>
          <a:p>
            <a:pPr marL="0" indent="0">
              <a:buNone/>
            </a:pPr>
            <a:endParaRPr lang="en-GB" dirty="0"/>
          </a:p>
          <a:p>
            <a:pPr marL="514350" indent="-514350">
              <a:buAutoNum type="arabicPeriod"/>
            </a:pPr>
            <a:r>
              <a:rPr lang="en-GB" dirty="0"/>
              <a:t>Malevolent</a:t>
            </a:r>
          </a:p>
          <a:p>
            <a:pPr marL="514350" indent="-514350">
              <a:buAutoNum type="arabicPeriod"/>
            </a:pPr>
            <a:r>
              <a:rPr lang="en-GB" dirty="0"/>
              <a:t>Tragic hero</a:t>
            </a:r>
          </a:p>
          <a:p>
            <a:pPr marL="514350" indent="-514350">
              <a:buAutoNum type="arabicPeriod"/>
            </a:pPr>
            <a:r>
              <a:rPr lang="en-GB" dirty="0"/>
              <a:t>Dramatic irony</a:t>
            </a:r>
          </a:p>
          <a:p>
            <a:pPr marL="514350" indent="-514350">
              <a:buAutoNum type="arabicPeriod"/>
            </a:pPr>
            <a:r>
              <a:rPr lang="en-GB" dirty="0"/>
              <a:t>Vengeful</a:t>
            </a:r>
          </a:p>
          <a:p>
            <a:pPr marL="514350" indent="-514350">
              <a:buAutoNum type="arabicPeriod"/>
            </a:pPr>
            <a:r>
              <a:rPr lang="en-GB" dirty="0"/>
              <a:t>Manipulative</a:t>
            </a:r>
          </a:p>
        </p:txBody>
      </p:sp>
    </p:spTree>
    <p:extLst>
      <p:ext uri="{BB962C8B-B14F-4D97-AF65-F5344CB8AC3E}">
        <p14:creationId xmlns:p14="http://schemas.microsoft.com/office/powerpoint/2010/main" val="264649418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FE7E3-CA18-7B3F-1B00-9D9566841A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58158C-794F-2F3C-6CAB-A27DDCD9D4CA}"/>
              </a:ext>
            </a:extLst>
          </p:cNvPr>
          <p:cNvSpPr>
            <a:spLocks noGrp="1"/>
          </p:cNvSpPr>
          <p:nvPr>
            <p:ph type="title"/>
          </p:nvPr>
        </p:nvSpPr>
        <p:spPr>
          <a:xfrm>
            <a:off x="838200" y="365125"/>
            <a:ext cx="10515600" cy="911225"/>
          </a:xfrm>
        </p:spPr>
        <p:txBody>
          <a:bodyPr/>
          <a:lstStyle/>
          <a:p>
            <a:r>
              <a:rPr lang="en-GB" b="1" dirty="0"/>
              <a:t>New vocabulary: soliloquy</a:t>
            </a:r>
          </a:p>
        </p:txBody>
      </p:sp>
      <p:graphicFrame>
        <p:nvGraphicFramePr>
          <p:cNvPr id="8" name="Table 7">
            <a:extLst>
              <a:ext uri="{FF2B5EF4-FFF2-40B4-BE49-F238E27FC236}">
                <a16:creationId xmlns:a16="http://schemas.microsoft.com/office/drawing/2014/main" id="{DC68F327-CE01-BF9E-F7CD-3E94C52F744E}"/>
              </a:ext>
            </a:extLst>
          </p:cNvPr>
          <p:cNvGraphicFramePr>
            <a:graphicFrameLocks noGrp="1"/>
          </p:cNvGraphicFramePr>
          <p:nvPr>
            <p:extLst>
              <p:ext uri="{D42A27DB-BD31-4B8C-83A1-F6EECF244321}">
                <p14:modId xmlns:p14="http://schemas.microsoft.com/office/powerpoint/2010/main" val="1264701872"/>
              </p:ext>
            </p:extLst>
          </p:nvPr>
        </p:nvGraphicFramePr>
        <p:xfrm>
          <a:off x="838199" y="1276350"/>
          <a:ext cx="10515600" cy="5216526"/>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608263">
                <a:tc>
                  <a:txBody>
                    <a:bodyPr/>
                    <a:lstStyle/>
                    <a:p>
                      <a:r>
                        <a:rPr lang="en-GB" b="1" dirty="0">
                          <a:solidFill>
                            <a:schemeClr val="tx1"/>
                          </a:solidFill>
                        </a:rPr>
                        <a:t>Definition: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Morphology:</a:t>
                      </a:r>
                    </a:p>
                    <a:p>
                      <a:endParaRPr lang="en-GB" b="1" dirty="0">
                        <a:solidFill>
                          <a:schemeClr val="tx1"/>
                        </a:solidFill>
                      </a:endParaRPr>
                    </a:p>
                    <a:p>
                      <a:r>
                        <a:rPr lang="en-GB" b="0" dirty="0">
                          <a:solidFill>
                            <a:schemeClr val="tx1"/>
                          </a:solidFill>
                        </a:rPr>
                        <a:t>Root word: sol = </a:t>
                      </a:r>
                    </a:p>
                    <a:p>
                      <a:endParaRPr lang="en-GB" b="0" dirty="0">
                        <a:solidFill>
                          <a:schemeClr val="tx1"/>
                        </a:solidFill>
                      </a:endParaRPr>
                    </a:p>
                    <a:p>
                      <a:r>
                        <a:rPr lang="en-GB" b="0" dirty="0">
                          <a:solidFill>
                            <a:schemeClr val="tx1"/>
                          </a:solidFill>
                        </a:rPr>
                        <a:t>e.g.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tx1"/>
                          </a:solidFill>
                        </a:rPr>
                        <a:t>Characteristics:</a:t>
                      </a:r>
                      <a:r>
                        <a:rPr lang="en-GB" dirty="0">
                          <a:solidFill>
                            <a:schemeClr val="tx1"/>
                          </a:solidFill>
                        </a:rPr>
                        <a:t> </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True or False: </a:t>
                      </a:r>
                    </a:p>
                    <a:p>
                      <a:endParaRPr lang="en-GB" b="1" dirty="0">
                        <a:solidFill>
                          <a:schemeClr val="tx1"/>
                        </a:solidFill>
                      </a:endParaRPr>
                    </a:p>
                    <a:p>
                      <a:pPr marL="342900" indent="-342900">
                        <a:buFont typeface="+mj-lt"/>
                        <a:buAutoNum type="arabicPeriod"/>
                      </a:pPr>
                      <a:r>
                        <a:rPr lang="en-GB" dirty="0"/>
                        <a:t>All the characters on stage hear a soliloquy.</a:t>
                      </a:r>
                    </a:p>
                    <a:p>
                      <a:pPr marL="342900" indent="-342900">
                        <a:buFont typeface="+mj-lt"/>
                        <a:buAutoNum type="arabicPeriod"/>
                      </a:pPr>
                      <a:r>
                        <a:rPr lang="en-GB" dirty="0"/>
                        <a:t> Asides and soliloquies are the same. </a:t>
                      </a:r>
                    </a:p>
                    <a:p>
                      <a:pPr marL="342900" indent="-342900">
                        <a:buFont typeface="+mj-lt"/>
                        <a:buAutoNum type="arabicPeriod"/>
                      </a:pPr>
                      <a:r>
                        <a:rPr lang="en-GB" dirty="0"/>
                        <a:t>Shakespeare uses soliloquies to give the audience an insight into the character’s mind and thinking.</a:t>
                      </a:r>
                      <a:endParaRPr lang="en-GB"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148226700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5BE839-386A-764A-D5AF-02F965D242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C9D154-BEEE-81C6-523B-8DF3DFE5FEE4}"/>
              </a:ext>
            </a:extLst>
          </p:cNvPr>
          <p:cNvSpPr>
            <a:spLocks noGrp="1"/>
          </p:cNvSpPr>
          <p:nvPr>
            <p:ph type="title"/>
          </p:nvPr>
        </p:nvSpPr>
        <p:spPr>
          <a:xfrm>
            <a:off x="838200" y="365125"/>
            <a:ext cx="10515600" cy="911225"/>
          </a:xfrm>
        </p:spPr>
        <p:txBody>
          <a:bodyPr/>
          <a:lstStyle/>
          <a:p>
            <a:r>
              <a:rPr lang="en-GB" b="1" dirty="0"/>
              <a:t>New vocabulary: soliloquy</a:t>
            </a:r>
          </a:p>
        </p:txBody>
      </p:sp>
      <p:graphicFrame>
        <p:nvGraphicFramePr>
          <p:cNvPr id="8" name="Table 7">
            <a:extLst>
              <a:ext uri="{FF2B5EF4-FFF2-40B4-BE49-F238E27FC236}">
                <a16:creationId xmlns:a16="http://schemas.microsoft.com/office/drawing/2014/main" id="{986A7EF3-8D85-4E9D-189F-6C840393A550}"/>
              </a:ext>
            </a:extLst>
          </p:cNvPr>
          <p:cNvGraphicFramePr>
            <a:graphicFrameLocks noGrp="1"/>
          </p:cNvGraphicFramePr>
          <p:nvPr>
            <p:extLst>
              <p:ext uri="{D42A27DB-BD31-4B8C-83A1-F6EECF244321}">
                <p14:modId xmlns:p14="http://schemas.microsoft.com/office/powerpoint/2010/main" val="2739057001"/>
              </p:ext>
            </p:extLst>
          </p:nvPr>
        </p:nvGraphicFramePr>
        <p:xfrm>
          <a:off x="838199" y="1276350"/>
          <a:ext cx="10515600" cy="5216526"/>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608263">
                <a:tc>
                  <a:txBody>
                    <a:bodyPr/>
                    <a:lstStyle/>
                    <a:p>
                      <a:r>
                        <a:rPr lang="en-GB" b="1" dirty="0">
                          <a:solidFill>
                            <a:schemeClr val="accent6"/>
                          </a:solidFill>
                        </a:rPr>
                        <a:t>Definition: </a:t>
                      </a:r>
                    </a:p>
                    <a:p>
                      <a:endParaRPr lang="en-GB" b="1" dirty="0">
                        <a:solidFill>
                          <a:schemeClr val="accent6"/>
                        </a:solidFill>
                      </a:endParaRPr>
                    </a:p>
                    <a:p>
                      <a:r>
                        <a:rPr lang="en-GB" b="0" dirty="0">
                          <a:solidFill>
                            <a:schemeClr val="accent6"/>
                          </a:solidFill>
                        </a:rPr>
                        <a:t>A solo speech where a character reveals private thoughts to the audience.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Morphology:</a:t>
                      </a:r>
                    </a:p>
                    <a:p>
                      <a:endParaRPr lang="en-GB" b="1" dirty="0">
                        <a:solidFill>
                          <a:schemeClr val="accent6"/>
                        </a:solidFill>
                      </a:endParaRPr>
                    </a:p>
                    <a:p>
                      <a:r>
                        <a:rPr lang="en-GB" b="0" dirty="0">
                          <a:solidFill>
                            <a:schemeClr val="accent6"/>
                          </a:solidFill>
                        </a:rPr>
                        <a:t>Root word: sol = alone</a:t>
                      </a:r>
                    </a:p>
                    <a:p>
                      <a:endParaRPr lang="en-GB" b="0" dirty="0">
                        <a:solidFill>
                          <a:schemeClr val="accent6"/>
                        </a:solidFill>
                      </a:endParaRPr>
                    </a:p>
                    <a:p>
                      <a:r>
                        <a:rPr lang="en-GB" b="0" dirty="0">
                          <a:solidFill>
                            <a:schemeClr val="accent6"/>
                          </a:solidFill>
                        </a:rPr>
                        <a:t>e.g. solitary, desolate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accent6"/>
                          </a:solidFill>
                        </a:rPr>
                        <a:t>Characteristics:</a:t>
                      </a:r>
                      <a:r>
                        <a:rPr lang="en-GB" dirty="0">
                          <a:solidFill>
                            <a:schemeClr val="accent6"/>
                          </a:solidFill>
                        </a:rPr>
                        <a:t> </a:t>
                      </a:r>
                    </a:p>
                    <a:p>
                      <a:endParaRPr lang="en-GB" dirty="0">
                        <a:solidFill>
                          <a:schemeClr val="accent6"/>
                        </a:solidFill>
                      </a:endParaRPr>
                    </a:p>
                    <a:p>
                      <a:pPr marL="285750" indent="-285750">
                        <a:buFontTx/>
                        <a:buChar char="-"/>
                      </a:pPr>
                      <a:r>
                        <a:rPr lang="en-GB" dirty="0">
                          <a:solidFill>
                            <a:schemeClr val="accent6"/>
                          </a:solidFill>
                        </a:rPr>
                        <a:t>Other characters do not hear this speech. </a:t>
                      </a:r>
                    </a:p>
                    <a:p>
                      <a:pPr marL="285750" indent="-285750">
                        <a:buFontTx/>
                        <a:buChar char="-"/>
                      </a:pPr>
                      <a:r>
                        <a:rPr lang="en-GB" dirty="0">
                          <a:solidFill>
                            <a:schemeClr val="accent6"/>
                          </a:solidFill>
                        </a:rPr>
                        <a:t>Substantially longer than an aside. </a:t>
                      </a:r>
                    </a:p>
                    <a:p>
                      <a:pPr marL="285750" indent="-285750">
                        <a:buFontTx/>
                        <a:buChar char="-"/>
                      </a:pPr>
                      <a:r>
                        <a:rPr lang="en-GB" dirty="0">
                          <a:solidFill>
                            <a:schemeClr val="accent6"/>
                          </a:solidFill>
                        </a:rPr>
                        <a:t>Reveals private thoughts or information. </a:t>
                      </a:r>
                    </a:p>
                    <a:p>
                      <a:pPr marL="285750" indent="-285750">
                        <a:buFontTx/>
                        <a:buChar char="-"/>
                      </a:pPr>
                      <a:r>
                        <a:rPr lang="en-GB" dirty="0">
                          <a:solidFill>
                            <a:schemeClr val="accent6"/>
                          </a:solidFill>
                        </a:rPr>
                        <a:t>Gives the audience insight into the character.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True or False: </a:t>
                      </a:r>
                    </a:p>
                    <a:p>
                      <a:endParaRPr lang="en-GB" b="1" dirty="0">
                        <a:solidFill>
                          <a:schemeClr val="accent6"/>
                        </a:solidFill>
                      </a:endParaRPr>
                    </a:p>
                    <a:p>
                      <a:pPr marL="342900" indent="-342900">
                        <a:buFont typeface="+mj-lt"/>
                        <a:buAutoNum type="arabicPeriod"/>
                      </a:pPr>
                      <a:r>
                        <a:rPr lang="en-GB" dirty="0">
                          <a:solidFill>
                            <a:schemeClr val="accent6"/>
                          </a:solidFill>
                        </a:rPr>
                        <a:t>All the characters on stage hear a soliloquy. - False</a:t>
                      </a:r>
                    </a:p>
                    <a:p>
                      <a:pPr marL="342900" indent="-342900">
                        <a:buFont typeface="+mj-lt"/>
                        <a:buAutoNum type="arabicPeriod"/>
                      </a:pPr>
                      <a:r>
                        <a:rPr lang="en-GB" dirty="0">
                          <a:solidFill>
                            <a:schemeClr val="accent6"/>
                          </a:solidFill>
                        </a:rPr>
                        <a:t> Asides and soliloquies are the same.  - False </a:t>
                      </a:r>
                    </a:p>
                    <a:p>
                      <a:pPr marL="342900" indent="-342900">
                        <a:buFont typeface="+mj-lt"/>
                        <a:buAutoNum type="arabicPeriod"/>
                      </a:pPr>
                      <a:r>
                        <a:rPr lang="en-GB" dirty="0">
                          <a:solidFill>
                            <a:schemeClr val="accent6"/>
                          </a:solidFill>
                        </a:rPr>
                        <a:t>Shakespeare uses soliloquies to give the audience an insight into the character’s mind and thinking. - True</a:t>
                      </a:r>
                      <a:endParaRPr lang="en-GB" b="1" dirty="0">
                        <a:solidFill>
                          <a:schemeClr val="accent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37729901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DD9C1-B876-C3B7-21E2-17BA5AE3EBAF}"/>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E01C7C6-53FF-7FA4-2AEE-FBA4DA40BCBA}"/>
              </a:ext>
            </a:extLst>
          </p:cNvPr>
          <p:cNvGraphicFramePr>
            <a:graphicFrameLocks noGrp="1"/>
          </p:cNvGraphicFramePr>
          <p:nvPr>
            <p:extLst>
              <p:ext uri="{D42A27DB-BD31-4B8C-83A1-F6EECF244321}">
                <p14:modId xmlns:p14="http://schemas.microsoft.com/office/powerpoint/2010/main" val="1180251127"/>
              </p:ext>
            </p:extLst>
          </p:nvPr>
        </p:nvGraphicFramePr>
        <p:xfrm>
          <a:off x="0" y="357188"/>
          <a:ext cx="12192000" cy="6500812"/>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3223070910"/>
                    </a:ext>
                  </a:extLst>
                </a:gridCol>
                <a:gridCol w="6096000">
                  <a:extLst>
                    <a:ext uri="{9D8B030D-6E8A-4147-A177-3AD203B41FA5}">
                      <a16:colId xmlns:a16="http://schemas.microsoft.com/office/drawing/2014/main" val="840449405"/>
                    </a:ext>
                  </a:extLst>
                </a:gridCol>
              </a:tblGrid>
              <a:tr h="3250406">
                <a:tc>
                  <a:txBody>
                    <a:bodyPr/>
                    <a:lstStyle/>
                    <a:p>
                      <a:r>
                        <a:rPr lang="en-GB" sz="1100" b="1" dirty="0">
                          <a:solidFill>
                            <a:schemeClr val="tx1"/>
                          </a:solidFill>
                        </a:rPr>
                        <a:t>What do you learn </a:t>
                      </a:r>
                      <a:br>
                        <a:rPr lang="en-GB" sz="1100" b="1" dirty="0">
                          <a:solidFill>
                            <a:schemeClr val="tx1"/>
                          </a:solidFill>
                        </a:rPr>
                      </a:br>
                      <a:r>
                        <a:rPr lang="en-GB" sz="1100" b="1" dirty="0">
                          <a:solidFill>
                            <a:schemeClr val="tx1"/>
                          </a:solidFill>
                        </a:rPr>
                        <a:t>about Macbeth?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GB" sz="1100" b="1" dirty="0">
                          <a:solidFill>
                            <a:schemeClr val="tx1"/>
                          </a:solidFill>
                        </a:rPr>
                        <a:t>What do you learn </a:t>
                      </a:r>
                      <a:br>
                        <a:rPr lang="en-GB" sz="1100" b="1" dirty="0">
                          <a:solidFill>
                            <a:schemeClr val="tx1"/>
                          </a:solidFill>
                        </a:rPr>
                      </a:br>
                      <a:r>
                        <a:rPr lang="en-GB" sz="1100" b="1" dirty="0">
                          <a:solidFill>
                            <a:schemeClr val="tx1"/>
                          </a:solidFill>
                        </a:rPr>
                        <a:t>about Lady Macbeth?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82033430"/>
                  </a:ext>
                </a:extLst>
              </a:tr>
              <a:tr h="3250406">
                <a:tc>
                  <a:txBody>
                    <a:bodyPr/>
                    <a:lstStyle/>
                    <a:p>
                      <a:r>
                        <a:rPr lang="en-GB" sz="1100" b="1" dirty="0">
                          <a:solidFill>
                            <a:schemeClr val="tx1"/>
                          </a:solidFill>
                        </a:rPr>
                        <a:t>What do you learn</a:t>
                      </a:r>
                      <a:br>
                        <a:rPr lang="en-GB" sz="1100" b="1" dirty="0">
                          <a:solidFill>
                            <a:schemeClr val="tx1"/>
                          </a:solidFill>
                        </a:rPr>
                      </a:br>
                      <a:r>
                        <a:rPr lang="en-GB" sz="1100" b="1" dirty="0">
                          <a:solidFill>
                            <a:schemeClr val="tx1"/>
                          </a:solidFill>
                        </a:rPr>
                        <a:t>about Banquo and Banquo’s ghost?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GB" sz="1100" b="1" dirty="0">
                          <a:solidFill>
                            <a:schemeClr val="tx1"/>
                          </a:solidFill>
                        </a:rPr>
                        <a:t>New vocabulary: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9093655"/>
                  </a:ext>
                </a:extLst>
              </a:tr>
            </a:tbl>
          </a:graphicData>
        </a:graphic>
      </p:graphicFrame>
      <p:sp>
        <p:nvSpPr>
          <p:cNvPr id="2" name="Title 1">
            <a:extLst>
              <a:ext uri="{FF2B5EF4-FFF2-40B4-BE49-F238E27FC236}">
                <a16:creationId xmlns:a16="http://schemas.microsoft.com/office/drawing/2014/main" id="{54BC9004-D373-1DB0-04B6-00108C2DDF90}"/>
              </a:ext>
            </a:extLst>
          </p:cNvPr>
          <p:cNvSpPr>
            <a:spLocks noGrp="1"/>
          </p:cNvSpPr>
          <p:nvPr>
            <p:ph type="title"/>
          </p:nvPr>
        </p:nvSpPr>
        <p:spPr>
          <a:xfrm>
            <a:off x="838200" y="41276"/>
            <a:ext cx="10515600" cy="315912"/>
          </a:xfrm>
        </p:spPr>
        <p:txBody>
          <a:bodyPr>
            <a:normAutofit fontScale="90000"/>
          </a:bodyPr>
          <a:lstStyle/>
          <a:p>
            <a:pPr algn="ctr"/>
            <a:r>
              <a:rPr lang="en-GB" sz="2800" b="1" i="1" dirty="0"/>
              <a:t>Macbeth:</a:t>
            </a:r>
            <a:r>
              <a:rPr lang="en-GB" sz="2800" b="1" dirty="0"/>
              <a:t> Plot Summary – Act 3</a:t>
            </a:r>
            <a:endParaRPr lang="en-GB" sz="2800" b="1" i="1" dirty="0"/>
          </a:p>
        </p:txBody>
      </p:sp>
      <p:sp>
        <p:nvSpPr>
          <p:cNvPr id="3" name="Content Placeholder 2">
            <a:extLst>
              <a:ext uri="{FF2B5EF4-FFF2-40B4-BE49-F238E27FC236}">
                <a16:creationId xmlns:a16="http://schemas.microsoft.com/office/drawing/2014/main" id="{C63A1E59-3936-AADF-C0B3-CB6FBDDC96E1}"/>
              </a:ext>
            </a:extLst>
          </p:cNvPr>
          <p:cNvSpPr>
            <a:spLocks noGrp="1"/>
          </p:cNvSpPr>
          <p:nvPr>
            <p:ph idx="1"/>
          </p:nvPr>
        </p:nvSpPr>
        <p:spPr>
          <a:xfrm>
            <a:off x="2693194" y="534591"/>
            <a:ext cx="6805612" cy="6146006"/>
          </a:xfrm>
          <a:solidFill>
            <a:schemeClr val="bg1"/>
          </a:solidFill>
          <a:ln>
            <a:solidFill>
              <a:schemeClr val="tx1"/>
            </a:solidFill>
          </a:ln>
        </p:spPr>
        <p:txBody>
          <a:bodyPr>
            <a:noAutofit/>
          </a:bodyPr>
          <a:lstStyle/>
          <a:p>
            <a:pPr marL="0" indent="0">
              <a:buNone/>
            </a:pPr>
            <a:r>
              <a:rPr lang="en-GB" sz="1000" dirty="0"/>
              <a:t>1  The start of Act 3 marks a crucial transition in the presentation of Macbeth’s character: he changes from a reactive, </a:t>
            </a:r>
            <a:br>
              <a:rPr lang="en-GB" sz="1000" dirty="0"/>
            </a:br>
            <a:r>
              <a:rPr lang="en-GB" sz="1000" dirty="0"/>
              <a:t>2  manipulated thane to a proactive, manipulative king. Yet the act begins with Banquo, who appears to have suspicions </a:t>
            </a:r>
            <a:br>
              <a:rPr lang="en-GB" sz="1000" dirty="0"/>
            </a:br>
            <a:r>
              <a:rPr lang="en-GB" sz="1000" dirty="0"/>
              <a:t>3  and hopes of his own: he fears Macbeth ‘</a:t>
            </a:r>
            <a:r>
              <a:rPr lang="en-GB" sz="1000" dirty="0" err="1"/>
              <a:t>play’d</a:t>
            </a:r>
            <a:r>
              <a:rPr lang="en-GB" sz="1000" dirty="0"/>
              <a:t> most foully’ to earn the crown, but perhaps the Witches’ final prophecy </a:t>
            </a:r>
            <a:br>
              <a:rPr lang="en-GB" sz="1000" dirty="0"/>
            </a:br>
            <a:r>
              <a:rPr lang="en-GB" sz="1000" dirty="0"/>
              <a:t>4  will also come true. Macbeth enters, and begins a courtly dialogue with Banquo. This conversation reveals Macbeth’s </a:t>
            </a:r>
            <a:br>
              <a:rPr lang="en-GB" sz="1000" dirty="0"/>
            </a:br>
            <a:r>
              <a:rPr lang="en-GB" sz="1000" dirty="0"/>
              <a:t>5  insecurity; his kingship feels empty and threatened. He is already gathering intelligence on his former friend: finding out </a:t>
            </a:r>
            <a:br>
              <a:rPr lang="en-GB" sz="1000" dirty="0"/>
            </a:br>
            <a:r>
              <a:rPr lang="en-GB" sz="1000" dirty="0"/>
              <a:t>6  where Banquo is going for the day, and how long he will be. </a:t>
            </a:r>
          </a:p>
          <a:p>
            <a:pPr marL="0" indent="0">
              <a:buNone/>
            </a:pPr>
            <a:r>
              <a:rPr lang="en-GB" sz="1000" dirty="0"/>
              <a:t>7  Macbeth dismisses his court and is left alone. He reveals the profound emptiness of his ill-gotten kingship. He </a:t>
            </a:r>
            <a:br>
              <a:rPr lang="en-GB" sz="1000" dirty="0"/>
            </a:br>
            <a:r>
              <a:rPr lang="en-GB" sz="1000" dirty="0"/>
              <a:t>8  confesses that ‘to be thus is nothing, / But to be safely thus,’ revealing that his power is meaningless without absolute </a:t>
            </a:r>
            <a:br>
              <a:rPr lang="en-GB" sz="1000" dirty="0"/>
            </a:br>
            <a:r>
              <a:rPr lang="en-GB" sz="1000" dirty="0"/>
              <a:t>9  security. He fixates on Banquo, whose ‘royalty of nature’ and ‘dauntless temper’ feel like a direct threat. Macbeth’s </a:t>
            </a:r>
            <a:br>
              <a:rPr lang="en-GB" sz="1000" dirty="0"/>
            </a:br>
            <a:r>
              <a:rPr lang="en-GB" sz="1000" dirty="0"/>
              <a:t>10  characterisation deepens into bitter resentment as he contemplates the Witches’ prophecy: he realises he has </a:t>
            </a:r>
            <a:br>
              <a:rPr lang="en-GB" sz="1000" dirty="0"/>
            </a:br>
            <a:r>
              <a:rPr lang="en-GB" sz="1000" dirty="0"/>
              <a:t>11  damned his own soul and murdered the ‘gracious Duncan’ only to place a ‘fruitless crown’ upon his own head and a </a:t>
            </a:r>
            <a:br>
              <a:rPr lang="en-GB" sz="1000" dirty="0"/>
            </a:br>
            <a:r>
              <a:rPr lang="en-GB" sz="1000" dirty="0"/>
              <a:t>12  ‘barren sceptre’ in his grip. This realisation (that he has no heir and that Banquo’s sons will be kings) propels him from </a:t>
            </a:r>
            <a:br>
              <a:rPr lang="en-GB" sz="1000" dirty="0"/>
            </a:br>
            <a:r>
              <a:rPr lang="en-GB" sz="1000" dirty="0"/>
              <a:t>13  anxious king to determined murderer, as he resolves to challenge fate itself and assassinate Banquo – and Fleance.</a:t>
            </a:r>
          </a:p>
          <a:p>
            <a:pPr marL="0" indent="0">
              <a:buNone/>
            </a:pPr>
            <a:r>
              <a:rPr lang="en-GB" sz="1000" dirty="0"/>
              <a:t>14  Two Murderers enter. Macbeth skilfully manipulates them, questioning their manhood and blaming Banquo for their </a:t>
            </a:r>
            <a:br>
              <a:rPr lang="en-GB" sz="1000" dirty="0"/>
            </a:br>
            <a:r>
              <a:rPr lang="en-GB" sz="1000" dirty="0"/>
              <a:t>15  misfortunes. He instructs them to murder Banquo and Fleance, insisting that there be no survivors. The murderers </a:t>
            </a:r>
            <a:br>
              <a:rPr lang="en-GB" sz="1000" dirty="0"/>
            </a:br>
            <a:r>
              <a:rPr lang="en-GB" sz="1000" dirty="0"/>
              <a:t>16  leave to carry out Macbeth’s orders. </a:t>
            </a:r>
          </a:p>
          <a:p>
            <a:pPr marL="0" indent="0">
              <a:buNone/>
            </a:pPr>
            <a:r>
              <a:rPr lang="en-GB" sz="1000" dirty="0"/>
              <a:t>17  Lady Macbeth, troubled by her own growing anxiety, seeks out her husband. She urges him to be cheerful for his </a:t>
            </a:r>
            <a:br>
              <a:rPr lang="en-GB" sz="1000" dirty="0"/>
            </a:br>
            <a:r>
              <a:rPr lang="en-GB" sz="1000" dirty="0"/>
              <a:t>18  guests at the banquet that night. Macbeth, revealing his tormented state, tells her to mask their true feelings: ‘make </a:t>
            </a:r>
            <a:br>
              <a:rPr lang="en-GB" sz="1000" dirty="0"/>
            </a:br>
            <a:r>
              <a:rPr lang="en-GB" sz="1000" dirty="0"/>
              <a:t>19  our faces vizards [masks] to our hearts’. Crucially, he withholds the specific details of his plan to murder Banquo: this </a:t>
            </a:r>
            <a:br>
              <a:rPr lang="en-GB" sz="1000" dirty="0"/>
            </a:br>
            <a:r>
              <a:rPr lang="en-GB" sz="1000" dirty="0"/>
              <a:t>20  signals his new autonomy and a growing distance in their relationship.</a:t>
            </a:r>
          </a:p>
          <a:p>
            <a:pPr marL="0" indent="0">
              <a:buNone/>
            </a:pPr>
            <a:r>
              <a:rPr lang="en-GB" sz="1000" dirty="0"/>
              <a:t>21  The scene shifts to outside the castle, where the three Murderers attack as darkness approaches. Banquo dies </a:t>
            </a:r>
            <a:br>
              <a:rPr lang="en-GB" sz="1000" dirty="0"/>
            </a:br>
            <a:r>
              <a:rPr lang="en-GB" sz="1000" dirty="0"/>
              <a:t>22  protecting his son, but Fleance escapes. This ensures that the Witches’ prophecy can still come true; Banquo’s </a:t>
            </a:r>
            <a:br>
              <a:rPr lang="en-GB" sz="1000" dirty="0"/>
            </a:br>
            <a:r>
              <a:rPr lang="en-GB" sz="1000" dirty="0"/>
              <a:t>23  children can someday be kings.</a:t>
            </a:r>
          </a:p>
          <a:p>
            <a:pPr marL="0" indent="0">
              <a:buNone/>
            </a:pPr>
            <a:r>
              <a:rPr lang="en-GB" sz="1000" dirty="0"/>
              <a:t>24  Inside the castle, Macbeth and Lady Macbeth host a feast, meant to cement his kingly status. In reality, this display of </a:t>
            </a:r>
            <a:br>
              <a:rPr lang="en-GB" sz="1000" dirty="0"/>
            </a:br>
            <a:r>
              <a:rPr lang="en-GB" sz="1000" dirty="0"/>
              <a:t>25  power actually becomes the stage for his downfall. As Macbeth welcomes his lords, one of the murderers arrives to </a:t>
            </a:r>
            <a:br>
              <a:rPr lang="en-GB" sz="1000" dirty="0"/>
            </a:br>
            <a:r>
              <a:rPr lang="en-GB" sz="1000" dirty="0"/>
              <a:t>26  report Banquo’s death and Fleance’s escape. The news unsettles Macbeth, but he tries to resume his role as host. </a:t>
            </a:r>
            <a:br>
              <a:rPr lang="en-GB" sz="1000" dirty="0"/>
            </a:br>
            <a:r>
              <a:rPr lang="en-GB" sz="1000" dirty="0"/>
              <a:t>27  However, upon seeing the ghost of Banquo – visible only to him – he erupts into a terrified, guilty frenzy. Lady </a:t>
            </a:r>
            <a:br>
              <a:rPr lang="en-GB" sz="1000" dirty="0"/>
            </a:br>
            <a:r>
              <a:rPr lang="en-GB" sz="1000" dirty="0"/>
              <a:t>28  Macbeth’s attempts to explain his behaviour as a harmless infirmity grow increasingly desperate. She eventually </a:t>
            </a:r>
            <a:br>
              <a:rPr lang="en-GB" sz="1000" dirty="0"/>
            </a:br>
            <a:r>
              <a:rPr lang="en-GB" sz="1000" dirty="0"/>
              <a:t>29  dismisses the guests in disarray. Alone, Macbeth reveals his descent into a bloody mindset, vowing to consult the </a:t>
            </a:r>
            <a:br>
              <a:rPr lang="en-GB" sz="1000" dirty="0"/>
            </a:br>
            <a:r>
              <a:rPr lang="en-GB" sz="1000" dirty="0"/>
              <a:t>30  Witches again and already plotting his next move against Macduff.</a:t>
            </a:r>
          </a:p>
          <a:p>
            <a:pPr marL="0" indent="0">
              <a:buNone/>
            </a:pPr>
            <a:r>
              <a:rPr lang="en-GB" sz="1000" dirty="0"/>
              <a:t>31  Back on the heath, Hecate, the goddess of witchcraft, scolds the Witches for interfering with Macbeth without her. </a:t>
            </a:r>
            <a:br>
              <a:rPr lang="en-GB" sz="1000" dirty="0"/>
            </a:br>
            <a:r>
              <a:rPr lang="en-GB" sz="1000" dirty="0"/>
              <a:t>32  She takes command, plotting to use illusions of security to lead the overconfident Macbeth to his ruin.</a:t>
            </a:r>
          </a:p>
          <a:p>
            <a:pPr marL="0" indent="0">
              <a:buNone/>
            </a:pPr>
            <a:r>
              <a:rPr lang="en-GB" sz="1000" dirty="0"/>
              <a:t>33  Elsewhere, Lennox and an unnamed Lord discuss the recent murders. The Lord reports that Macduff has fled to </a:t>
            </a:r>
            <a:br>
              <a:rPr lang="en-GB" sz="1000" dirty="0"/>
            </a:br>
            <a:r>
              <a:rPr lang="en-GB" sz="1000" dirty="0"/>
              <a:t>34  England to join Malcolm and raise an army with King Edward’s support. Significantly, we hear the word tyrant aloud for </a:t>
            </a:r>
            <a:br>
              <a:rPr lang="en-GB" sz="1000" dirty="0"/>
            </a:br>
            <a:r>
              <a:rPr lang="en-GB" sz="1000" dirty="0"/>
              <a:t>35  the first time in this scene: both characters use it to describe Macbeth.</a:t>
            </a:r>
          </a:p>
        </p:txBody>
      </p:sp>
    </p:spTree>
    <p:extLst>
      <p:ext uri="{BB962C8B-B14F-4D97-AF65-F5344CB8AC3E}">
        <p14:creationId xmlns:p14="http://schemas.microsoft.com/office/powerpoint/2010/main" val="283607419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BB7F0-6D1C-422C-130F-BA0D1C0859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793EA8-DBA3-74AE-C002-1E176D504CCD}"/>
              </a:ext>
            </a:extLst>
          </p:cNvPr>
          <p:cNvSpPr>
            <a:spLocks noGrp="1"/>
          </p:cNvSpPr>
          <p:nvPr>
            <p:ph type="title"/>
          </p:nvPr>
        </p:nvSpPr>
        <p:spPr>
          <a:xfrm>
            <a:off x="161924" y="184150"/>
            <a:ext cx="9324975" cy="720725"/>
          </a:xfrm>
        </p:spPr>
        <p:txBody>
          <a:bodyPr>
            <a:normAutofit/>
          </a:bodyPr>
          <a:lstStyle/>
          <a:p>
            <a:r>
              <a:rPr lang="en-GB" b="1" dirty="0"/>
              <a:t>S-T-R-E-T-C-H: Triplet discussion</a:t>
            </a:r>
          </a:p>
        </p:txBody>
      </p:sp>
      <p:graphicFrame>
        <p:nvGraphicFramePr>
          <p:cNvPr id="7" name="Table 6">
            <a:extLst>
              <a:ext uri="{FF2B5EF4-FFF2-40B4-BE49-F238E27FC236}">
                <a16:creationId xmlns:a16="http://schemas.microsoft.com/office/drawing/2014/main" id="{7BDF2027-7E3A-1921-F512-0C83533506D8}"/>
              </a:ext>
            </a:extLst>
          </p:cNvPr>
          <p:cNvGraphicFramePr>
            <a:graphicFrameLocks noGrp="1"/>
          </p:cNvGraphicFramePr>
          <p:nvPr>
            <p:extLst>
              <p:ext uri="{D42A27DB-BD31-4B8C-83A1-F6EECF244321}">
                <p14:modId xmlns:p14="http://schemas.microsoft.com/office/powerpoint/2010/main" val="1765175356"/>
              </p:ext>
            </p:extLst>
          </p:nvPr>
        </p:nvGraphicFramePr>
        <p:xfrm>
          <a:off x="260349" y="904874"/>
          <a:ext cx="11598276" cy="5676902"/>
        </p:xfrm>
        <a:graphic>
          <a:graphicData uri="http://schemas.openxmlformats.org/drawingml/2006/table">
            <a:tbl>
              <a:tblPr firstRow="1" bandRow="1">
                <a:tableStyleId>{5C22544A-7EE6-4342-B048-85BDC9FD1C3A}</a:tableStyleId>
              </a:tblPr>
              <a:tblGrid>
                <a:gridCol w="5799138">
                  <a:extLst>
                    <a:ext uri="{9D8B030D-6E8A-4147-A177-3AD203B41FA5}">
                      <a16:colId xmlns:a16="http://schemas.microsoft.com/office/drawing/2014/main" val="1736133276"/>
                    </a:ext>
                  </a:extLst>
                </a:gridCol>
                <a:gridCol w="5799138">
                  <a:extLst>
                    <a:ext uri="{9D8B030D-6E8A-4147-A177-3AD203B41FA5}">
                      <a16:colId xmlns:a16="http://schemas.microsoft.com/office/drawing/2014/main" val="242576912"/>
                    </a:ext>
                  </a:extLst>
                </a:gridCol>
              </a:tblGrid>
              <a:tr h="2838451">
                <a:tc>
                  <a:txBody>
                    <a:bodyPr/>
                    <a:lstStyle/>
                    <a:p>
                      <a:pPr marL="0" indent="0">
                        <a:buNone/>
                      </a:pPr>
                      <a:r>
                        <a:rPr lang="en-GB" sz="2000" dirty="0">
                          <a:solidFill>
                            <a:schemeClr val="tx1"/>
                          </a:solidFill>
                        </a:rPr>
                        <a:t>How would the play be different if Shakespeare didn’t include Macbeth’s soliloquies?</a:t>
                      </a:r>
                      <a:endParaRPr lang="en-GB" sz="20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A: </a:t>
                      </a:r>
                      <a:r>
                        <a:rPr lang="en-GB" sz="2000" dirty="0">
                          <a:solidFill>
                            <a:schemeClr val="tx1"/>
                          </a:solidFill>
                        </a:rPr>
                        <a:t>Respond to the question by providing a reason.</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The play would be different because…</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We wouldn’t know…</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We would miss out on…</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8333442"/>
                  </a:ext>
                </a:extLst>
              </a:tr>
              <a:tr h="28384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B: Provide another reason.</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Additionally, the play would also be different because…</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piece of information we would miss out on is…</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b="1" dirty="0">
                          <a:solidFill>
                            <a:schemeClr val="tx1"/>
                          </a:solidFill>
                        </a:rPr>
                        <a:t>Student C: Summarise the discussion.</a:t>
                      </a:r>
                    </a:p>
                    <a:p>
                      <a:pPr marL="285750" indent="-285750">
                        <a:buFontTx/>
                        <a:buChar char="-"/>
                      </a:pPr>
                      <a:r>
                        <a:rPr lang="en-GB" sz="2000" b="0" dirty="0">
                          <a:solidFill>
                            <a:schemeClr val="tx1"/>
                          </a:solidFill>
                        </a:rPr>
                        <a:t>Ultimately, without the soliloquies, the play would be different because… and…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3497767"/>
                  </a:ext>
                </a:extLst>
              </a:tr>
            </a:tbl>
          </a:graphicData>
        </a:graphic>
      </p:graphicFrame>
    </p:spTree>
    <p:extLst>
      <p:ext uri="{BB962C8B-B14F-4D97-AF65-F5344CB8AC3E}">
        <p14:creationId xmlns:p14="http://schemas.microsoft.com/office/powerpoint/2010/main" val="265488832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1660E5-1F0A-9140-92EB-E8D213F121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647527-D2CA-98AE-651F-C20594629888}"/>
              </a:ext>
            </a:extLst>
          </p:cNvPr>
          <p:cNvSpPr>
            <a:spLocks noGrp="1"/>
          </p:cNvSpPr>
          <p:nvPr>
            <p:ph type="title"/>
          </p:nvPr>
        </p:nvSpPr>
        <p:spPr>
          <a:xfrm>
            <a:off x="161925" y="184150"/>
            <a:ext cx="5467350" cy="720725"/>
          </a:xfrm>
        </p:spPr>
        <p:txBody>
          <a:bodyPr/>
          <a:lstStyle/>
          <a:p>
            <a:r>
              <a:rPr lang="en-GB" b="1" dirty="0"/>
              <a:t>Triplet discussion</a:t>
            </a:r>
          </a:p>
        </p:txBody>
      </p:sp>
      <p:sp>
        <p:nvSpPr>
          <p:cNvPr id="4" name="TextBox 3">
            <a:extLst>
              <a:ext uri="{FF2B5EF4-FFF2-40B4-BE49-F238E27FC236}">
                <a16:creationId xmlns:a16="http://schemas.microsoft.com/office/drawing/2014/main" id="{2C126FF4-21DC-DB4F-1736-BE3B50798222}"/>
              </a:ext>
            </a:extLst>
          </p:cNvPr>
          <p:cNvSpPr txBox="1"/>
          <p:nvPr/>
        </p:nvSpPr>
        <p:spPr>
          <a:xfrm>
            <a:off x="259556" y="904875"/>
            <a:ext cx="5836444" cy="5324535"/>
          </a:xfrm>
          <a:prstGeom prst="rect">
            <a:avLst/>
          </a:prstGeom>
          <a:noFill/>
        </p:spPr>
        <p:txBody>
          <a:bodyPr wrap="square">
            <a:spAutoFit/>
          </a:bodyPr>
          <a:lstStyle/>
          <a:p>
            <a:r>
              <a:rPr lang="en-GB" sz="2000" b="1" dirty="0"/>
              <a:t>Model answer: </a:t>
            </a:r>
          </a:p>
          <a:p>
            <a:endParaRPr lang="en-GB" sz="2000" b="1" dirty="0"/>
          </a:p>
          <a:p>
            <a:r>
              <a:rPr lang="en-GB" sz="2000" dirty="0"/>
              <a:t>If the soliloquies were not included, we would have a significantly diminished understanding of Macbeth’s character. He would appear to be a stock villain who butchers those around him without consideration of the consequences. However, the beauty of Shakespeare’s play is that he uses soliloquies to give us an insight into Macbeth’s mind. Shakespeare presents Macbeth as a psychologically complex character who considers his choices in detail before acting, and who cannot escape his guilt once the deed is done. Although we do not face the same choices, many of us experience the uncertainty, confusion and despair that Macbeth articulates. This is one reason why the play still speaks to audiences today.</a:t>
            </a:r>
          </a:p>
        </p:txBody>
      </p:sp>
      <p:sp>
        <p:nvSpPr>
          <p:cNvPr id="5" name="Rectangle 4">
            <a:extLst>
              <a:ext uri="{FF2B5EF4-FFF2-40B4-BE49-F238E27FC236}">
                <a16:creationId xmlns:a16="http://schemas.microsoft.com/office/drawing/2014/main" id="{1D12FAEC-545E-ABB0-42BF-EFE9B15A1AF4}"/>
              </a:ext>
            </a:extLst>
          </p:cNvPr>
          <p:cNvSpPr/>
          <p:nvPr/>
        </p:nvSpPr>
        <p:spPr>
          <a:xfrm>
            <a:off x="6515100" y="304800"/>
            <a:ext cx="5467350" cy="63690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dirty="0"/>
              <a:t>Summarise the model answer in 4 bullet points:</a:t>
            </a:r>
          </a:p>
          <a:p>
            <a:endParaRPr lang="en-GB" dirty="0"/>
          </a:p>
          <a:p>
            <a:r>
              <a:rPr lang="en-GB" dirty="0"/>
              <a:t>-</a:t>
            </a:r>
          </a:p>
          <a:p>
            <a:endParaRPr lang="en-GB" dirty="0"/>
          </a:p>
          <a:p>
            <a:endParaRPr lang="en-GB" dirty="0"/>
          </a:p>
          <a:p>
            <a:r>
              <a:rPr lang="en-GB" dirty="0"/>
              <a:t>-</a:t>
            </a:r>
          </a:p>
          <a:p>
            <a:endParaRPr lang="en-GB" dirty="0"/>
          </a:p>
          <a:p>
            <a:endParaRPr lang="en-GB" dirty="0"/>
          </a:p>
          <a:p>
            <a:r>
              <a:rPr lang="en-GB" dirty="0"/>
              <a:t>-</a:t>
            </a:r>
          </a:p>
          <a:p>
            <a:endParaRPr lang="en-GB" dirty="0"/>
          </a:p>
          <a:p>
            <a:endParaRPr lang="en-GB" dirty="0"/>
          </a:p>
          <a:p>
            <a:r>
              <a:rPr lang="en-GB" dirty="0"/>
              <a:t>-</a:t>
            </a:r>
          </a:p>
          <a:p>
            <a:endParaRPr lang="en-GB" dirty="0"/>
          </a:p>
          <a:p>
            <a:endParaRPr lang="en-GB" dirty="0"/>
          </a:p>
          <a:p>
            <a:endParaRPr lang="en-GB" dirty="0"/>
          </a:p>
          <a:p>
            <a:r>
              <a:rPr lang="en-GB" dirty="0"/>
              <a:t>New vocabulary:</a:t>
            </a:r>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86146383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4F0B9-C9E7-5862-2506-BFFD4DAD44A2}"/>
              </a:ext>
            </a:extLst>
          </p:cNvPr>
          <p:cNvSpPr>
            <a:spLocks noGrp="1"/>
          </p:cNvSpPr>
          <p:nvPr>
            <p:ph type="title"/>
          </p:nvPr>
        </p:nvSpPr>
        <p:spPr/>
        <p:txBody>
          <a:bodyPr/>
          <a:lstStyle/>
          <a:p>
            <a:r>
              <a:rPr lang="en-GB" b="1" dirty="0"/>
              <a:t>Reading the Scene</a:t>
            </a:r>
          </a:p>
        </p:txBody>
      </p:sp>
      <p:sp>
        <p:nvSpPr>
          <p:cNvPr id="3" name="Content Placeholder 2">
            <a:extLst>
              <a:ext uri="{FF2B5EF4-FFF2-40B4-BE49-F238E27FC236}">
                <a16:creationId xmlns:a16="http://schemas.microsoft.com/office/drawing/2014/main" id="{567E9D39-4D39-D185-CAB8-86DAA9556711}"/>
              </a:ext>
            </a:extLst>
          </p:cNvPr>
          <p:cNvSpPr>
            <a:spLocks noGrp="1"/>
          </p:cNvSpPr>
          <p:nvPr>
            <p:ph idx="1"/>
          </p:nvPr>
        </p:nvSpPr>
        <p:spPr/>
        <p:txBody>
          <a:bodyPr/>
          <a:lstStyle/>
          <a:p>
            <a:pPr marL="0" indent="0">
              <a:buNone/>
            </a:pPr>
            <a:r>
              <a:rPr lang="en-GB" dirty="0"/>
              <a:t>Recap: what do </a:t>
            </a:r>
            <a:r>
              <a:rPr lang="en-GB" b="1" dirty="0"/>
              <a:t>dramatic irony</a:t>
            </a:r>
            <a:r>
              <a:rPr lang="en-GB" dirty="0"/>
              <a:t> and </a:t>
            </a:r>
            <a:r>
              <a:rPr lang="en-GB" b="1" dirty="0"/>
              <a:t>soliloquy</a:t>
            </a:r>
            <a:r>
              <a:rPr lang="en-GB" dirty="0"/>
              <a:t> mean?</a:t>
            </a:r>
          </a:p>
          <a:p>
            <a:pPr marL="0" indent="0">
              <a:buNone/>
            </a:pPr>
            <a:endParaRPr lang="en-GB" dirty="0"/>
          </a:p>
          <a:p>
            <a:pPr marL="0" indent="0">
              <a:buNone/>
            </a:pPr>
            <a:r>
              <a:rPr lang="en-GB" dirty="0"/>
              <a:t>Key questions for discussion: </a:t>
            </a:r>
          </a:p>
          <a:p>
            <a:pPr>
              <a:buFontTx/>
              <a:buChar char="-"/>
            </a:pPr>
            <a:r>
              <a:rPr lang="en-GB" dirty="0"/>
              <a:t>What do we learn about Banquo? </a:t>
            </a:r>
          </a:p>
          <a:p>
            <a:pPr>
              <a:buFontTx/>
              <a:buChar char="-"/>
            </a:pPr>
            <a:r>
              <a:rPr lang="en-GB" dirty="0"/>
              <a:t>How do the prophecies make Macbeth feel? </a:t>
            </a:r>
          </a:p>
          <a:p>
            <a:pPr>
              <a:buFontTx/>
              <a:buChar char="-"/>
            </a:pPr>
            <a:r>
              <a:rPr lang="en-GB" dirty="0"/>
              <a:t>How does Macbeth feel about the possibility of killing a king? </a:t>
            </a:r>
          </a:p>
          <a:p>
            <a:pPr>
              <a:buFontTx/>
              <a:buChar char="-"/>
            </a:pPr>
            <a:r>
              <a:rPr lang="en-GB" dirty="0"/>
              <a:t>What is Macbeth’s final conclusion on the topic of murder?</a:t>
            </a:r>
          </a:p>
        </p:txBody>
      </p:sp>
    </p:spTree>
    <p:extLst>
      <p:ext uri="{BB962C8B-B14F-4D97-AF65-F5344CB8AC3E}">
        <p14:creationId xmlns:p14="http://schemas.microsoft.com/office/powerpoint/2010/main" val="195995156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E4DC1A-6968-FB2A-5229-633CDD0E3D18}"/>
              </a:ext>
            </a:extLst>
          </p:cNvPr>
          <p:cNvSpPr>
            <a:spLocks noGrp="1"/>
          </p:cNvSpPr>
          <p:nvPr>
            <p:ph type="title"/>
          </p:nvPr>
        </p:nvSpPr>
        <p:spPr/>
        <p:txBody>
          <a:bodyPr/>
          <a:lstStyle/>
          <a:p>
            <a:r>
              <a:rPr lang="en-GB" b="1" dirty="0"/>
              <a:t>Writing: tentative and assertive language</a:t>
            </a:r>
          </a:p>
        </p:txBody>
      </p:sp>
      <p:sp>
        <p:nvSpPr>
          <p:cNvPr id="3" name="Content Placeholder 2">
            <a:extLst>
              <a:ext uri="{FF2B5EF4-FFF2-40B4-BE49-F238E27FC236}">
                <a16:creationId xmlns:a16="http://schemas.microsoft.com/office/drawing/2014/main" id="{182A446C-D228-033A-3096-7350173312E3}"/>
              </a:ext>
            </a:extLst>
          </p:cNvPr>
          <p:cNvSpPr>
            <a:spLocks noGrp="1"/>
          </p:cNvSpPr>
          <p:nvPr>
            <p:ph idx="1"/>
          </p:nvPr>
        </p:nvSpPr>
        <p:spPr>
          <a:xfrm>
            <a:off x="838200" y="5029200"/>
            <a:ext cx="10515600" cy="2751138"/>
          </a:xfrm>
        </p:spPr>
        <p:txBody>
          <a:bodyPr/>
          <a:lstStyle/>
          <a:p>
            <a:pPr marL="0" indent="0">
              <a:buNone/>
            </a:pPr>
            <a:r>
              <a:rPr lang="en-GB" dirty="0"/>
              <a:t>Use tentative and assertive language to answer today’s big question: </a:t>
            </a:r>
            <a:r>
              <a:rPr lang="en-GB" b="1" dirty="0"/>
              <a:t>Does Shakespeare present the Witches as inspiring or revealing Macbeth’s ambition?</a:t>
            </a:r>
          </a:p>
        </p:txBody>
      </p:sp>
      <p:graphicFrame>
        <p:nvGraphicFramePr>
          <p:cNvPr id="4" name="Table 3">
            <a:extLst>
              <a:ext uri="{FF2B5EF4-FFF2-40B4-BE49-F238E27FC236}">
                <a16:creationId xmlns:a16="http://schemas.microsoft.com/office/drawing/2014/main" id="{EA5C0255-7E0C-4385-4A77-6F73F9BF06C7}"/>
              </a:ext>
            </a:extLst>
          </p:cNvPr>
          <p:cNvGraphicFramePr>
            <a:graphicFrameLocks noGrp="1"/>
          </p:cNvGraphicFramePr>
          <p:nvPr>
            <p:extLst>
              <p:ext uri="{D42A27DB-BD31-4B8C-83A1-F6EECF244321}">
                <p14:modId xmlns:p14="http://schemas.microsoft.com/office/powerpoint/2010/main" val="3382153193"/>
              </p:ext>
            </p:extLst>
          </p:nvPr>
        </p:nvGraphicFramePr>
        <p:xfrm>
          <a:off x="927099" y="1519766"/>
          <a:ext cx="10131426" cy="3261784"/>
        </p:xfrm>
        <a:graphic>
          <a:graphicData uri="http://schemas.openxmlformats.org/drawingml/2006/table">
            <a:tbl>
              <a:tblPr firstRow="1" bandRow="1">
                <a:tableStyleId>{5C22544A-7EE6-4342-B048-85BDC9FD1C3A}</a:tableStyleId>
              </a:tblPr>
              <a:tblGrid>
                <a:gridCol w="5065713">
                  <a:extLst>
                    <a:ext uri="{9D8B030D-6E8A-4147-A177-3AD203B41FA5}">
                      <a16:colId xmlns:a16="http://schemas.microsoft.com/office/drawing/2014/main" val="3580131834"/>
                    </a:ext>
                  </a:extLst>
                </a:gridCol>
                <a:gridCol w="5065713">
                  <a:extLst>
                    <a:ext uri="{9D8B030D-6E8A-4147-A177-3AD203B41FA5}">
                      <a16:colId xmlns:a16="http://schemas.microsoft.com/office/drawing/2014/main" val="3831950552"/>
                    </a:ext>
                  </a:extLst>
                </a:gridCol>
              </a:tblGrid>
              <a:tr h="573760">
                <a:tc>
                  <a:txBody>
                    <a:bodyPr/>
                    <a:lstStyle/>
                    <a:p>
                      <a:r>
                        <a:rPr lang="en-GB" sz="2000" dirty="0">
                          <a:solidFill>
                            <a:schemeClr val="tx1"/>
                          </a:solidFill>
                        </a:rPr>
                        <a:t>Tentative language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000" dirty="0">
                          <a:solidFill>
                            <a:schemeClr val="tx1"/>
                          </a:solidFill>
                        </a:rPr>
                        <a:t>Assertive language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21807303"/>
                  </a:ext>
                </a:extLst>
              </a:tr>
              <a:tr h="2688024">
                <a:tc>
                  <a:txBody>
                    <a:bodyPr/>
                    <a:lstStyle/>
                    <a:p>
                      <a:pPr marL="285750" indent="-285750">
                        <a:buFontTx/>
                        <a:buChar char="-"/>
                      </a:pPr>
                      <a:r>
                        <a:rPr lang="en-GB" sz="2000" dirty="0">
                          <a:solidFill>
                            <a:schemeClr val="tx1"/>
                          </a:solidFill>
                        </a:rPr>
                        <a:t>Modal verbs (Shakespeare might… could…)</a:t>
                      </a:r>
                    </a:p>
                    <a:p>
                      <a:pPr marL="285750" indent="-285750">
                        <a:buFontTx/>
                        <a:buChar char="-"/>
                      </a:pPr>
                      <a:r>
                        <a:rPr lang="en-GB" sz="2000" dirty="0">
                          <a:solidFill>
                            <a:schemeClr val="tx1"/>
                          </a:solidFill>
                        </a:rPr>
                        <a:t>Phrases (It could be argued that Shakespeare… One might suggest…) </a:t>
                      </a:r>
                    </a:p>
                    <a:p>
                      <a:pPr marL="285750" indent="-285750">
                        <a:buFontTx/>
                        <a:buChar char="-"/>
                      </a:pPr>
                      <a:r>
                        <a:rPr lang="en-GB" sz="2000" dirty="0">
                          <a:solidFill>
                            <a:schemeClr val="tx1"/>
                          </a:solidFill>
                        </a:rPr>
                        <a:t>Janus-faced sentences (While on the one hand, Shakespeare… on the other hand…)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Tx/>
                        <a:buChar char="-"/>
                      </a:pPr>
                      <a:r>
                        <a:rPr lang="en-GB" sz="2000" dirty="0">
                          <a:solidFill>
                            <a:schemeClr val="tx1"/>
                          </a:solidFill>
                        </a:rPr>
                        <a:t>It is irrefutable that Shakespeare…</a:t>
                      </a:r>
                    </a:p>
                    <a:p>
                      <a:pPr marL="285750" indent="-285750">
                        <a:buFontTx/>
                        <a:buChar char="-"/>
                      </a:pPr>
                      <a:r>
                        <a:rPr lang="en-GB" sz="2000" dirty="0">
                          <a:solidFill>
                            <a:schemeClr val="tx1"/>
                          </a:solidFill>
                        </a:rPr>
                        <a:t>Unquestionably, Shakespeare…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02361859"/>
                  </a:ext>
                </a:extLst>
              </a:tr>
            </a:tbl>
          </a:graphicData>
        </a:graphic>
      </p:graphicFrame>
    </p:spTree>
    <p:extLst>
      <p:ext uri="{BB962C8B-B14F-4D97-AF65-F5344CB8AC3E}">
        <p14:creationId xmlns:p14="http://schemas.microsoft.com/office/powerpoint/2010/main" val="224117072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D3F98-A968-3098-39AC-F7BA2C6173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DF7CA7-6996-0D8B-5262-735D0B0FC50A}"/>
              </a:ext>
            </a:extLst>
          </p:cNvPr>
          <p:cNvSpPr>
            <a:spLocks noGrp="1"/>
          </p:cNvSpPr>
          <p:nvPr>
            <p:ph type="title"/>
          </p:nvPr>
        </p:nvSpPr>
        <p:spPr>
          <a:xfrm>
            <a:off x="161924" y="184150"/>
            <a:ext cx="9324975" cy="720725"/>
          </a:xfrm>
        </p:spPr>
        <p:txBody>
          <a:bodyPr>
            <a:normAutofit/>
          </a:bodyPr>
          <a:lstStyle/>
          <a:p>
            <a:r>
              <a:rPr lang="en-GB" b="1" dirty="0"/>
              <a:t>Consolidation: Triplet discussion</a:t>
            </a:r>
          </a:p>
        </p:txBody>
      </p:sp>
      <p:graphicFrame>
        <p:nvGraphicFramePr>
          <p:cNvPr id="7" name="Table 6">
            <a:extLst>
              <a:ext uri="{FF2B5EF4-FFF2-40B4-BE49-F238E27FC236}">
                <a16:creationId xmlns:a16="http://schemas.microsoft.com/office/drawing/2014/main" id="{A67F6207-20CC-1938-14CB-CFCC583B2573}"/>
              </a:ext>
            </a:extLst>
          </p:cNvPr>
          <p:cNvGraphicFramePr>
            <a:graphicFrameLocks noGrp="1"/>
          </p:cNvGraphicFramePr>
          <p:nvPr>
            <p:extLst>
              <p:ext uri="{D42A27DB-BD31-4B8C-83A1-F6EECF244321}">
                <p14:modId xmlns:p14="http://schemas.microsoft.com/office/powerpoint/2010/main" val="1045465190"/>
              </p:ext>
            </p:extLst>
          </p:nvPr>
        </p:nvGraphicFramePr>
        <p:xfrm>
          <a:off x="260349" y="904874"/>
          <a:ext cx="11598276" cy="5676902"/>
        </p:xfrm>
        <a:graphic>
          <a:graphicData uri="http://schemas.openxmlformats.org/drawingml/2006/table">
            <a:tbl>
              <a:tblPr firstRow="1" bandRow="1">
                <a:tableStyleId>{5C22544A-7EE6-4342-B048-85BDC9FD1C3A}</a:tableStyleId>
              </a:tblPr>
              <a:tblGrid>
                <a:gridCol w="5799138">
                  <a:extLst>
                    <a:ext uri="{9D8B030D-6E8A-4147-A177-3AD203B41FA5}">
                      <a16:colId xmlns:a16="http://schemas.microsoft.com/office/drawing/2014/main" val="1736133276"/>
                    </a:ext>
                  </a:extLst>
                </a:gridCol>
                <a:gridCol w="5799138">
                  <a:extLst>
                    <a:ext uri="{9D8B030D-6E8A-4147-A177-3AD203B41FA5}">
                      <a16:colId xmlns:a16="http://schemas.microsoft.com/office/drawing/2014/main" val="242576912"/>
                    </a:ext>
                  </a:extLst>
                </a:gridCol>
              </a:tblGrid>
              <a:tr h="2838451">
                <a:tc>
                  <a:txBody>
                    <a:bodyPr/>
                    <a:lstStyle/>
                    <a:p>
                      <a:pPr marL="0" indent="0">
                        <a:buNone/>
                      </a:pPr>
                      <a:r>
                        <a:rPr lang="en-GB" sz="2000" dirty="0">
                          <a:solidFill>
                            <a:schemeClr val="tx1"/>
                          </a:solidFill>
                        </a:rPr>
                        <a:t>‘In Act One Scene Three, Shakespeare shows Macbeth’s character begin to change.’ How far do you agree?</a:t>
                      </a:r>
                      <a:endParaRPr lang="en-GB" sz="20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A: </a:t>
                      </a:r>
                      <a:r>
                        <a:rPr lang="en-GB" sz="2000" dirty="0">
                          <a:solidFill>
                            <a:schemeClr val="tx1"/>
                          </a:solidFill>
                        </a:rPr>
                        <a:t>Respond to the question by identifying two changes in Macbeth’s character.</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Firstly, Macbeth changes from… to… because…</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Secondly, another change in Macbeth’s character is from … to …</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8333442"/>
                  </a:ext>
                </a:extLst>
              </a:tr>
              <a:tr h="28384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B: </a:t>
                      </a:r>
                      <a:r>
                        <a:rPr lang="en-GB" sz="2000" b="1" dirty="0"/>
                        <a:t>Provide evidence to support Student A’s ideas.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Evidence for the first change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We see the second change when…</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b="1" dirty="0">
                          <a:solidFill>
                            <a:schemeClr val="tx1"/>
                          </a:solidFill>
                        </a:rPr>
                        <a:t>Student C: Summarise the discussion.</a:t>
                      </a:r>
                    </a:p>
                    <a:p>
                      <a:pPr marL="285750" indent="-285750">
                        <a:buFontTx/>
                        <a:buChar char="-"/>
                      </a:pPr>
                      <a:r>
                        <a:rPr lang="en-GB" sz="2000" b="0" dirty="0">
                          <a:solidFill>
                            <a:schemeClr val="tx1"/>
                          </a:solidFill>
                        </a:rPr>
                        <a:t>Ultimately, the key changes in Macbeth’s character are… and…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3497767"/>
                  </a:ext>
                </a:extLst>
              </a:tr>
            </a:tbl>
          </a:graphicData>
        </a:graphic>
      </p:graphicFrame>
    </p:spTree>
    <p:extLst>
      <p:ext uri="{BB962C8B-B14F-4D97-AF65-F5344CB8AC3E}">
        <p14:creationId xmlns:p14="http://schemas.microsoft.com/office/powerpoint/2010/main" val="119718298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AB809-6E0C-0260-8715-788EAED5FB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6CDD72-4EF4-8001-971B-DA6BEF85FBDC}"/>
              </a:ext>
            </a:extLst>
          </p:cNvPr>
          <p:cNvSpPr>
            <a:spLocks noGrp="1"/>
          </p:cNvSpPr>
          <p:nvPr>
            <p:ph type="title"/>
          </p:nvPr>
        </p:nvSpPr>
        <p:spPr>
          <a:xfrm>
            <a:off x="161925" y="184150"/>
            <a:ext cx="5467350" cy="720725"/>
          </a:xfrm>
        </p:spPr>
        <p:txBody>
          <a:bodyPr/>
          <a:lstStyle/>
          <a:p>
            <a:r>
              <a:rPr lang="en-GB" b="1" dirty="0"/>
              <a:t>Triplet discussion</a:t>
            </a:r>
          </a:p>
        </p:txBody>
      </p:sp>
      <p:sp>
        <p:nvSpPr>
          <p:cNvPr id="4" name="TextBox 3">
            <a:extLst>
              <a:ext uri="{FF2B5EF4-FFF2-40B4-BE49-F238E27FC236}">
                <a16:creationId xmlns:a16="http://schemas.microsoft.com/office/drawing/2014/main" id="{1CDB921F-D7CA-7DE5-E70A-69CEFBE934A0}"/>
              </a:ext>
            </a:extLst>
          </p:cNvPr>
          <p:cNvSpPr txBox="1"/>
          <p:nvPr/>
        </p:nvSpPr>
        <p:spPr>
          <a:xfrm>
            <a:off x="259556" y="904875"/>
            <a:ext cx="5836444" cy="5632311"/>
          </a:xfrm>
          <a:prstGeom prst="rect">
            <a:avLst/>
          </a:prstGeom>
          <a:noFill/>
        </p:spPr>
        <p:txBody>
          <a:bodyPr wrap="square">
            <a:spAutoFit/>
          </a:bodyPr>
          <a:lstStyle/>
          <a:p>
            <a:r>
              <a:rPr lang="en-GB" sz="2000" b="1" dirty="0"/>
              <a:t>Model answer: </a:t>
            </a:r>
          </a:p>
          <a:p>
            <a:endParaRPr lang="en-GB" sz="2000" b="1" dirty="0"/>
          </a:p>
          <a:p>
            <a:r>
              <a:rPr lang="en-GB" sz="2000" dirty="0"/>
              <a:t>In Act One Scene Two, Shakespeare tells us what other characters think of Macbeth. He is described as a hero, a ‘valiant’ warrior who courageously leads Duncan’s army into battle. Shakespeare reveals how Macbeth confirms his loyalty to the crown by killing the traitor </a:t>
            </a:r>
            <a:r>
              <a:rPr lang="en-GB" sz="2000" dirty="0" err="1"/>
              <a:t>Macdonwald</a:t>
            </a:r>
            <a:r>
              <a:rPr lang="en-GB" sz="2000" dirty="0"/>
              <a:t>, and is to be rewarded for his valour in battle. When he first enters Macbeth is conversational, and then shares his reaction to the prophecies with his good friend Banquo. However, by the end of the scene, Shakespeare depicts Macbeth as withdrawn and secretive. When he hears that he is to become Thane of Cawdor Macbeth retreats into soliloquies and asides, concealing his plans and anxieties from Banquo and allowing thoughts of regicide to develop.</a:t>
            </a:r>
          </a:p>
        </p:txBody>
      </p:sp>
      <p:sp>
        <p:nvSpPr>
          <p:cNvPr id="5" name="Rectangle 4">
            <a:extLst>
              <a:ext uri="{FF2B5EF4-FFF2-40B4-BE49-F238E27FC236}">
                <a16:creationId xmlns:a16="http://schemas.microsoft.com/office/drawing/2014/main" id="{BBA9D824-5BCC-2F71-0214-5BCE6D1201E5}"/>
              </a:ext>
            </a:extLst>
          </p:cNvPr>
          <p:cNvSpPr/>
          <p:nvPr/>
        </p:nvSpPr>
        <p:spPr>
          <a:xfrm>
            <a:off x="6515100" y="304800"/>
            <a:ext cx="5467350" cy="63690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dirty="0"/>
              <a:t>Summarise the model answer in 4 bullet points:</a:t>
            </a:r>
          </a:p>
          <a:p>
            <a:endParaRPr lang="en-GB" dirty="0"/>
          </a:p>
          <a:p>
            <a:r>
              <a:rPr lang="en-GB" dirty="0"/>
              <a:t>-</a:t>
            </a:r>
          </a:p>
          <a:p>
            <a:endParaRPr lang="en-GB" dirty="0"/>
          </a:p>
          <a:p>
            <a:endParaRPr lang="en-GB" dirty="0"/>
          </a:p>
          <a:p>
            <a:r>
              <a:rPr lang="en-GB" dirty="0"/>
              <a:t>-</a:t>
            </a:r>
          </a:p>
          <a:p>
            <a:endParaRPr lang="en-GB" dirty="0"/>
          </a:p>
          <a:p>
            <a:endParaRPr lang="en-GB" dirty="0"/>
          </a:p>
          <a:p>
            <a:r>
              <a:rPr lang="en-GB" dirty="0"/>
              <a:t>-</a:t>
            </a:r>
          </a:p>
          <a:p>
            <a:endParaRPr lang="en-GB" dirty="0"/>
          </a:p>
          <a:p>
            <a:endParaRPr lang="en-GB" dirty="0"/>
          </a:p>
          <a:p>
            <a:r>
              <a:rPr lang="en-GB" dirty="0"/>
              <a:t>-</a:t>
            </a:r>
          </a:p>
          <a:p>
            <a:endParaRPr lang="en-GB" dirty="0"/>
          </a:p>
          <a:p>
            <a:endParaRPr lang="en-GB" dirty="0"/>
          </a:p>
          <a:p>
            <a:endParaRPr lang="en-GB" dirty="0"/>
          </a:p>
          <a:p>
            <a:r>
              <a:rPr lang="en-GB" dirty="0"/>
              <a:t>New vocabulary:</a:t>
            </a:r>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96706002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94BB5-2BDC-384E-E67D-A484DBCA8C6D}"/>
              </a:ext>
            </a:extLst>
          </p:cNvPr>
          <p:cNvSpPr>
            <a:spLocks noGrp="1"/>
          </p:cNvSpPr>
          <p:nvPr>
            <p:ph type="title"/>
          </p:nvPr>
        </p:nvSpPr>
        <p:spPr/>
        <p:txBody>
          <a:bodyPr/>
          <a:lstStyle/>
          <a:p>
            <a:r>
              <a:rPr lang="en-GB" dirty="0"/>
              <a:t>Act 1 Scene 4</a:t>
            </a:r>
          </a:p>
        </p:txBody>
      </p:sp>
      <p:sp>
        <p:nvSpPr>
          <p:cNvPr id="3" name="Content Placeholder 2">
            <a:extLst>
              <a:ext uri="{FF2B5EF4-FFF2-40B4-BE49-F238E27FC236}">
                <a16:creationId xmlns:a16="http://schemas.microsoft.com/office/drawing/2014/main" id="{83FAC945-5A2F-4982-05C8-6DFB377EBE36}"/>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314282667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7952D-B9CA-77F0-D4F8-BF97EA5EF278}"/>
              </a:ext>
            </a:extLst>
          </p:cNvPr>
          <p:cNvSpPr>
            <a:spLocks noGrp="1"/>
          </p:cNvSpPr>
          <p:nvPr>
            <p:ph type="title"/>
          </p:nvPr>
        </p:nvSpPr>
        <p:spPr/>
        <p:txBody>
          <a:bodyPr/>
          <a:lstStyle/>
          <a:p>
            <a:r>
              <a:rPr lang="en-GB" b="1" dirty="0"/>
              <a:t>Knowledge Retrieval</a:t>
            </a:r>
          </a:p>
        </p:txBody>
      </p:sp>
      <p:sp>
        <p:nvSpPr>
          <p:cNvPr id="3" name="Content Placeholder 2">
            <a:extLst>
              <a:ext uri="{FF2B5EF4-FFF2-40B4-BE49-F238E27FC236}">
                <a16:creationId xmlns:a16="http://schemas.microsoft.com/office/drawing/2014/main" id="{637B9B67-7C07-B86A-9487-34DE9573DF5E}"/>
              </a:ext>
            </a:extLst>
          </p:cNvPr>
          <p:cNvSpPr>
            <a:spLocks noGrp="1"/>
          </p:cNvSpPr>
          <p:nvPr>
            <p:ph idx="1"/>
          </p:nvPr>
        </p:nvSpPr>
        <p:spPr>
          <a:xfrm>
            <a:off x="838200" y="1514475"/>
            <a:ext cx="10515600" cy="4978400"/>
          </a:xfrm>
        </p:spPr>
        <p:txBody>
          <a:bodyPr>
            <a:normAutofit/>
          </a:bodyPr>
          <a:lstStyle/>
          <a:p>
            <a:pPr marL="0" indent="0">
              <a:buNone/>
            </a:pPr>
            <a:r>
              <a:rPr lang="en-GB" b="1" dirty="0"/>
              <a:t>Think-pair-share:</a:t>
            </a:r>
          </a:p>
          <a:p>
            <a:pPr>
              <a:buFontTx/>
              <a:buChar char="-"/>
            </a:pPr>
            <a:r>
              <a:rPr lang="en-GB" b="1" dirty="0"/>
              <a:t>What do you know about Shakespeare’s presentation of Malcolm?</a:t>
            </a:r>
          </a:p>
          <a:p>
            <a:pPr marL="0" indent="0">
              <a:buNone/>
            </a:pPr>
            <a:endParaRPr lang="en-GB" sz="1400" b="1" dirty="0"/>
          </a:p>
          <a:p>
            <a:pPr marL="0" indent="0">
              <a:buNone/>
            </a:pPr>
            <a:r>
              <a:rPr lang="en-GB" dirty="0"/>
              <a:t>You could think about:</a:t>
            </a:r>
          </a:p>
          <a:p>
            <a:pPr>
              <a:buFontTx/>
              <a:buChar char="-"/>
            </a:pPr>
            <a:r>
              <a:rPr lang="en-GB" sz="2400" dirty="0"/>
              <a:t>Malcolm as Duncan’s oldest son. </a:t>
            </a:r>
          </a:p>
          <a:p>
            <a:pPr>
              <a:buFontTx/>
              <a:buChar char="-"/>
            </a:pPr>
            <a:r>
              <a:rPr lang="en-GB" sz="2400" dirty="0"/>
              <a:t>The reference to Malcolm’s capture in battle – and subsequent ‘liberation’ by the Sergeant. </a:t>
            </a:r>
          </a:p>
          <a:p>
            <a:pPr>
              <a:buFontTx/>
              <a:buChar char="-"/>
            </a:pPr>
            <a:r>
              <a:rPr lang="en-GB" sz="2400" dirty="0"/>
              <a:t>Malcolm as a character who says little, but as one who speaks with authority. </a:t>
            </a:r>
          </a:p>
          <a:p>
            <a:pPr>
              <a:buFontTx/>
              <a:buChar char="-"/>
            </a:pPr>
            <a:r>
              <a:rPr lang="en-GB" sz="2400" dirty="0"/>
              <a:t>Malcolm in the camp waiting for news, rather than leading the army to victory. </a:t>
            </a:r>
          </a:p>
        </p:txBody>
      </p:sp>
      <p:sp>
        <p:nvSpPr>
          <p:cNvPr id="4" name="Rectangle 3">
            <a:extLst>
              <a:ext uri="{FF2B5EF4-FFF2-40B4-BE49-F238E27FC236}">
                <a16:creationId xmlns:a16="http://schemas.microsoft.com/office/drawing/2014/main" id="{797EFC0A-0155-627C-E888-044F43E0914D}"/>
              </a:ext>
            </a:extLst>
          </p:cNvPr>
          <p:cNvSpPr/>
          <p:nvPr/>
        </p:nvSpPr>
        <p:spPr>
          <a:xfrm>
            <a:off x="4019550" y="5962650"/>
            <a:ext cx="7991475" cy="7239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2400" dirty="0">
                <a:solidFill>
                  <a:schemeClr val="tx1"/>
                </a:solidFill>
              </a:rPr>
              <a:t>Does Shakespeare present Malcolm as a strong leader?</a:t>
            </a:r>
          </a:p>
        </p:txBody>
      </p:sp>
    </p:spTree>
    <p:extLst>
      <p:ext uri="{BB962C8B-B14F-4D97-AF65-F5344CB8AC3E}">
        <p14:creationId xmlns:p14="http://schemas.microsoft.com/office/powerpoint/2010/main" val="2742553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1F547-5DDA-A5B6-1D8C-950A7309DEDA}"/>
              </a:ext>
            </a:extLst>
          </p:cNvPr>
          <p:cNvSpPr>
            <a:spLocks noGrp="1"/>
          </p:cNvSpPr>
          <p:nvPr>
            <p:ph type="title"/>
          </p:nvPr>
        </p:nvSpPr>
        <p:spPr/>
        <p:txBody>
          <a:bodyPr/>
          <a:lstStyle/>
          <a:p>
            <a:r>
              <a:rPr lang="en-GB" b="1" dirty="0"/>
              <a:t>Vocabulary: Regicide </a:t>
            </a:r>
          </a:p>
        </p:txBody>
      </p:sp>
      <p:sp>
        <p:nvSpPr>
          <p:cNvPr id="6" name="Rectangle: Rounded Corners 5">
            <a:extLst>
              <a:ext uri="{FF2B5EF4-FFF2-40B4-BE49-F238E27FC236}">
                <a16:creationId xmlns:a16="http://schemas.microsoft.com/office/drawing/2014/main" id="{349D507A-9640-AE3C-FE80-E146C22CBAA9}"/>
              </a:ext>
            </a:extLst>
          </p:cNvPr>
          <p:cNvSpPr/>
          <p:nvPr/>
        </p:nvSpPr>
        <p:spPr>
          <a:xfrm>
            <a:off x="5095528" y="3343099"/>
            <a:ext cx="2257425" cy="895350"/>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b="1" dirty="0"/>
              <a:t>Regicide</a:t>
            </a:r>
          </a:p>
        </p:txBody>
      </p:sp>
      <p:sp>
        <p:nvSpPr>
          <p:cNvPr id="7" name="Rectangle: Rounded Corners 6">
            <a:extLst>
              <a:ext uri="{FF2B5EF4-FFF2-40B4-BE49-F238E27FC236}">
                <a16:creationId xmlns:a16="http://schemas.microsoft.com/office/drawing/2014/main" id="{AE801E70-FB18-FEA6-B19F-D2B21ED6317E}"/>
              </a:ext>
            </a:extLst>
          </p:cNvPr>
          <p:cNvSpPr/>
          <p:nvPr/>
        </p:nvSpPr>
        <p:spPr>
          <a:xfrm>
            <a:off x="2613918" y="1543139"/>
            <a:ext cx="2257425" cy="1223962"/>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b="1" dirty="0"/>
              <a:t>Rhymes with…</a:t>
            </a:r>
          </a:p>
          <a:p>
            <a:pPr algn="ctr"/>
            <a:endParaRPr lang="en-GB" b="1" dirty="0"/>
          </a:p>
        </p:txBody>
      </p:sp>
      <p:sp>
        <p:nvSpPr>
          <p:cNvPr id="8" name="Rectangle: Rounded Corners 7">
            <a:extLst>
              <a:ext uri="{FF2B5EF4-FFF2-40B4-BE49-F238E27FC236}">
                <a16:creationId xmlns:a16="http://schemas.microsoft.com/office/drawing/2014/main" id="{550992FD-4A20-DE1F-17F5-B0EA6A93D64A}"/>
              </a:ext>
            </a:extLst>
          </p:cNvPr>
          <p:cNvSpPr/>
          <p:nvPr/>
        </p:nvSpPr>
        <p:spPr>
          <a:xfrm>
            <a:off x="6647061" y="1512889"/>
            <a:ext cx="2257425" cy="1223962"/>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b="1" dirty="0"/>
              <a:t>Syllables</a:t>
            </a:r>
          </a:p>
          <a:p>
            <a:pPr algn="ctr"/>
            <a:r>
              <a:rPr lang="en-GB" dirty="0"/>
              <a:t>Reg-</a:t>
            </a:r>
            <a:r>
              <a:rPr lang="en-GB" dirty="0" err="1"/>
              <a:t>i</a:t>
            </a:r>
            <a:r>
              <a:rPr lang="en-GB" dirty="0"/>
              <a:t>-</a:t>
            </a:r>
            <a:r>
              <a:rPr lang="en-GB" dirty="0" err="1"/>
              <a:t>cide</a:t>
            </a:r>
            <a:endParaRPr lang="en-GB" dirty="0"/>
          </a:p>
        </p:txBody>
      </p:sp>
      <p:sp>
        <p:nvSpPr>
          <p:cNvPr id="9" name="Rectangle: Rounded Corners 8">
            <a:extLst>
              <a:ext uri="{FF2B5EF4-FFF2-40B4-BE49-F238E27FC236}">
                <a16:creationId xmlns:a16="http://schemas.microsoft.com/office/drawing/2014/main" id="{1EC04AF2-76F5-7706-AE66-120C38E86CE9}"/>
              </a:ext>
            </a:extLst>
          </p:cNvPr>
          <p:cNvSpPr/>
          <p:nvPr/>
        </p:nvSpPr>
        <p:spPr>
          <a:xfrm>
            <a:off x="8676928" y="3178793"/>
            <a:ext cx="2257425" cy="1223962"/>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b="1" dirty="0"/>
              <a:t>Definition</a:t>
            </a:r>
          </a:p>
          <a:p>
            <a:pPr algn="ctr"/>
            <a:r>
              <a:rPr lang="en-GB" dirty="0"/>
              <a:t>Murder of a monarch</a:t>
            </a:r>
          </a:p>
        </p:txBody>
      </p:sp>
      <p:sp>
        <p:nvSpPr>
          <p:cNvPr id="10" name="Rectangle: Rounded Corners 9">
            <a:extLst>
              <a:ext uri="{FF2B5EF4-FFF2-40B4-BE49-F238E27FC236}">
                <a16:creationId xmlns:a16="http://schemas.microsoft.com/office/drawing/2014/main" id="{AC169A45-D8E2-E2E6-2F66-2B87F10985A0}"/>
              </a:ext>
            </a:extLst>
          </p:cNvPr>
          <p:cNvSpPr/>
          <p:nvPr/>
        </p:nvSpPr>
        <p:spPr>
          <a:xfrm>
            <a:off x="6494661" y="4844697"/>
            <a:ext cx="3173214" cy="1223962"/>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b="1" dirty="0"/>
              <a:t>Morphology</a:t>
            </a:r>
          </a:p>
          <a:p>
            <a:pPr algn="ctr"/>
            <a:r>
              <a:rPr lang="en-GB" dirty="0"/>
              <a:t>Reg = king       -</a:t>
            </a:r>
            <a:r>
              <a:rPr lang="en-GB" dirty="0" err="1"/>
              <a:t>cide</a:t>
            </a:r>
            <a:r>
              <a:rPr lang="en-GB" dirty="0"/>
              <a:t> = killing</a:t>
            </a:r>
          </a:p>
        </p:txBody>
      </p:sp>
      <p:sp>
        <p:nvSpPr>
          <p:cNvPr id="11" name="Rectangle: Rounded Corners 10">
            <a:extLst>
              <a:ext uri="{FF2B5EF4-FFF2-40B4-BE49-F238E27FC236}">
                <a16:creationId xmlns:a16="http://schemas.microsoft.com/office/drawing/2014/main" id="{B474FB9C-BDC1-105F-BDD7-5A4EF6A90B86}"/>
              </a:ext>
            </a:extLst>
          </p:cNvPr>
          <p:cNvSpPr/>
          <p:nvPr/>
        </p:nvSpPr>
        <p:spPr>
          <a:xfrm>
            <a:off x="922536" y="3333134"/>
            <a:ext cx="3173214" cy="1223962"/>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b="1" dirty="0"/>
              <a:t>Use it in a sentence…</a:t>
            </a:r>
          </a:p>
          <a:p>
            <a:pPr algn="ctr"/>
            <a:endParaRPr lang="en-GB" b="1" dirty="0"/>
          </a:p>
          <a:p>
            <a:pPr algn="ctr"/>
            <a:endParaRPr lang="en-GB" b="1" dirty="0"/>
          </a:p>
          <a:p>
            <a:pPr algn="ctr"/>
            <a:endParaRPr lang="en-GB" dirty="0"/>
          </a:p>
        </p:txBody>
      </p:sp>
      <p:sp>
        <p:nvSpPr>
          <p:cNvPr id="12" name="Rectangle: Rounded Corners 11">
            <a:extLst>
              <a:ext uri="{FF2B5EF4-FFF2-40B4-BE49-F238E27FC236}">
                <a16:creationId xmlns:a16="http://schemas.microsoft.com/office/drawing/2014/main" id="{FB061E9E-46BC-41A4-E738-6A4B0CEBA63F}"/>
              </a:ext>
            </a:extLst>
          </p:cNvPr>
          <p:cNvSpPr/>
          <p:nvPr/>
        </p:nvSpPr>
        <p:spPr>
          <a:xfrm>
            <a:off x="2084586" y="4829793"/>
            <a:ext cx="3173214" cy="1223962"/>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b="1" dirty="0"/>
              <a:t>Picture</a:t>
            </a:r>
          </a:p>
          <a:p>
            <a:pPr algn="ctr"/>
            <a:endParaRPr lang="en-GB" b="1" dirty="0"/>
          </a:p>
          <a:p>
            <a:pPr algn="ctr"/>
            <a:endParaRPr lang="en-GB" b="1" dirty="0"/>
          </a:p>
          <a:p>
            <a:pPr algn="ctr"/>
            <a:endParaRPr lang="en-GB" dirty="0"/>
          </a:p>
        </p:txBody>
      </p:sp>
      <p:pic>
        <p:nvPicPr>
          <p:cNvPr id="14" name="Picture 13">
            <a:extLst>
              <a:ext uri="{FF2B5EF4-FFF2-40B4-BE49-F238E27FC236}">
                <a16:creationId xmlns:a16="http://schemas.microsoft.com/office/drawing/2014/main" id="{2F8D74DF-004E-FF28-7B86-0B2F414827A5}"/>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t="23594" b="24531"/>
          <a:stretch>
            <a:fillRect/>
          </a:stretch>
        </p:blipFill>
        <p:spPr>
          <a:xfrm>
            <a:off x="3013359" y="5232666"/>
            <a:ext cx="1458542" cy="756619"/>
          </a:xfrm>
          <a:prstGeom prst="rect">
            <a:avLst/>
          </a:prstGeom>
        </p:spPr>
      </p:pic>
      <p:cxnSp>
        <p:nvCxnSpPr>
          <p:cNvPr id="16" name="Straight Connector 15">
            <a:extLst>
              <a:ext uri="{FF2B5EF4-FFF2-40B4-BE49-F238E27FC236}">
                <a16:creationId xmlns:a16="http://schemas.microsoft.com/office/drawing/2014/main" id="{A1EDCECA-67B1-85F9-F146-76E894BEBFBA}"/>
              </a:ext>
            </a:extLst>
          </p:cNvPr>
          <p:cNvCxnSpPr/>
          <p:nvPr/>
        </p:nvCxnSpPr>
        <p:spPr>
          <a:xfrm flipH="1" flipV="1">
            <a:off x="4871343" y="2619375"/>
            <a:ext cx="872232" cy="713759"/>
          </a:xfrm>
          <a:prstGeom prst="line">
            <a:avLst/>
          </a:prstGeom>
        </p:spPr>
        <p:style>
          <a:lnRef idx="2">
            <a:schemeClr val="dk1"/>
          </a:lnRef>
          <a:fillRef idx="0">
            <a:schemeClr val="dk1"/>
          </a:fillRef>
          <a:effectRef idx="1">
            <a:schemeClr val="dk1"/>
          </a:effectRef>
          <a:fontRef idx="minor">
            <a:schemeClr val="tx1"/>
          </a:fontRef>
        </p:style>
      </p:cxnSp>
      <p:cxnSp>
        <p:nvCxnSpPr>
          <p:cNvPr id="17" name="Straight Connector 16">
            <a:extLst>
              <a:ext uri="{FF2B5EF4-FFF2-40B4-BE49-F238E27FC236}">
                <a16:creationId xmlns:a16="http://schemas.microsoft.com/office/drawing/2014/main" id="{55137C6D-B9C7-39F2-1989-35B4B5EE21B3}"/>
              </a:ext>
            </a:extLst>
          </p:cNvPr>
          <p:cNvCxnSpPr>
            <a:cxnSpLocks/>
            <a:endCxn id="11" idx="3"/>
          </p:cNvCxnSpPr>
          <p:nvPr/>
        </p:nvCxnSpPr>
        <p:spPr>
          <a:xfrm flipH="1">
            <a:off x="4095750" y="3872310"/>
            <a:ext cx="1030560" cy="72805"/>
          </a:xfrm>
          <a:prstGeom prst="line">
            <a:avLst/>
          </a:prstGeom>
        </p:spPr>
        <p:style>
          <a:lnRef idx="2">
            <a:schemeClr val="dk1"/>
          </a:lnRef>
          <a:fillRef idx="0">
            <a:schemeClr val="dk1"/>
          </a:fillRef>
          <a:effectRef idx="1">
            <a:schemeClr val="dk1"/>
          </a:effectRef>
          <a:fontRef idx="minor">
            <a:schemeClr val="tx1"/>
          </a:fontRef>
        </p:style>
      </p:cxnSp>
      <p:cxnSp>
        <p:nvCxnSpPr>
          <p:cNvPr id="19" name="Straight Connector 18">
            <a:extLst>
              <a:ext uri="{FF2B5EF4-FFF2-40B4-BE49-F238E27FC236}">
                <a16:creationId xmlns:a16="http://schemas.microsoft.com/office/drawing/2014/main" id="{FA3E1BEC-FDB5-224D-1E2D-C4D7516C6714}"/>
              </a:ext>
            </a:extLst>
          </p:cNvPr>
          <p:cNvCxnSpPr>
            <a:cxnSpLocks/>
          </p:cNvCxnSpPr>
          <p:nvPr/>
        </p:nvCxnSpPr>
        <p:spPr>
          <a:xfrm flipH="1">
            <a:off x="4871343" y="4261821"/>
            <a:ext cx="626269" cy="567972"/>
          </a:xfrm>
          <a:prstGeom prst="line">
            <a:avLst/>
          </a:prstGeom>
        </p:spPr>
        <p:style>
          <a:lnRef idx="2">
            <a:schemeClr val="dk1"/>
          </a:lnRef>
          <a:fillRef idx="0">
            <a:schemeClr val="dk1"/>
          </a:fillRef>
          <a:effectRef idx="1">
            <a:schemeClr val="dk1"/>
          </a:effectRef>
          <a:fontRef idx="minor">
            <a:schemeClr val="tx1"/>
          </a:fontRef>
        </p:style>
      </p:cxnSp>
      <p:cxnSp>
        <p:nvCxnSpPr>
          <p:cNvPr id="21" name="Straight Connector 20">
            <a:extLst>
              <a:ext uri="{FF2B5EF4-FFF2-40B4-BE49-F238E27FC236}">
                <a16:creationId xmlns:a16="http://schemas.microsoft.com/office/drawing/2014/main" id="{1359E4F3-87D2-1EC3-4AE3-FEDE4DCFC32D}"/>
              </a:ext>
            </a:extLst>
          </p:cNvPr>
          <p:cNvCxnSpPr>
            <a:cxnSpLocks/>
          </p:cNvCxnSpPr>
          <p:nvPr/>
        </p:nvCxnSpPr>
        <p:spPr>
          <a:xfrm flipH="1">
            <a:off x="6745734" y="2776009"/>
            <a:ext cx="626269" cy="567972"/>
          </a:xfrm>
          <a:prstGeom prst="line">
            <a:avLst/>
          </a:prstGeom>
        </p:spPr>
        <p:style>
          <a:lnRef idx="2">
            <a:schemeClr val="dk1"/>
          </a:lnRef>
          <a:fillRef idx="0">
            <a:schemeClr val="dk1"/>
          </a:fillRef>
          <a:effectRef idx="1">
            <a:schemeClr val="dk1"/>
          </a:effectRef>
          <a:fontRef idx="minor">
            <a:schemeClr val="tx1"/>
          </a:fontRef>
        </p:style>
      </p:cxnSp>
      <p:cxnSp>
        <p:nvCxnSpPr>
          <p:cNvPr id="22" name="Straight Connector 21">
            <a:extLst>
              <a:ext uri="{FF2B5EF4-FFF2-40B4-BE49-F238E27FC236}">
                <a16:creationId xmlns:a16="http://schemas.microsoft.com/office/drawing/2014/main" id="{ED36CE0C-CC55-F1E1-D15A-5507173BB2BC}"/>
              </a:ext>
            </a:extLst>
          </p:cNvPr>
          <p:cNvCxnSpPr>
            <a:cxnSpLocks/>
            <a:stCxn id="9" idx="1"/>
          </p:cNvCxnSpPr>
          <p:nvPr/>
        </p:nvCxnSpPr>
        <p:spPr>
          <a:xfrm flipH="1" flipV="1">
            <a:off x="7374731" y="3778692"/>
            <a:ext cx="1302197" cy="12082"/>
          </a:xfrm>
          <a:prstGeom prst="line">
            <a:avLst/>
          </a:prstGeom>
        </p:spPr>
        <p:style>
          <a:lnRef idx="2">
            <a:schemeClr val="dk1"/>
          </a:lnRef>
          <a:fillRef idx="0">
            <a:schemeClr val="dk1"/>
          </a:fillRef>
          <a:effectRef idx="1">
            <a:schemeClr val="dk1"/>
          </a:effectRef>
          <a:fontRef idx="minor">
            <a:schemeClr val="tx1"/>
          </a:fontRef>
        </p:style>
      </p:cxnSp>
      <p:cxnSp>
        <p:nvCxnSpPr>
          <p:cNvPr id="24" name="Straight Connector 23">
            <a:extLst>
              <a:ext uri="{FF2B5EF4-FFF2-40B4-BE49-F238E27FC236}">
                <a16:creationId xmlns:a16="http://schemas.microsoft.com/office/drawing/2014/main" id="{02DED819-B983-1323-B78F-E2BC260D03E4}"/>
              </a:ext>
            </a:extLst>
          </p:cNvPr>
          <p:cNvCxnSpPr>
            <a:cxnSpLocks/>
          </p:cNvCxnSpPr>
          <p:nvPr/>
        </p:nvCxnSpPr>
        <p:spPr>
          <a:xfrm flipH="1" flipV="1">
            <a:off x="6821587" y="4246233"/>
            <a:ext cx="760313" cy="58356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64943572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7B90E-E410-B29F-8DD5-56652A0D8859}"/>
              </a:ext>
            </a:extLst>
          </p:cNvPr>
          <p:cNvSpPr>
            <a:spLocks noGrp="1"/>
          </p:cNvSpPr>
          <p:nvPr>
            <p:ph type="title"/>
          </p:nvPr>
        </p:nvSpPr>
        <p:spPr/>
        <p:txBody>
          <a:bodyPr/>
          <a:lstStyle/>
          <a:p>
            <a:r>
              <a:rPr lang="en-GB" b="1" dirty="0"/>
              <a:t>Reading the Scene: what do you notice about…</a:t>
            </a:r>
          </a:p>
        </p:txBody>
      </p:sp>
      <p:graphicFrame>
        <p:nvGraphicFramePr>
          <p:cNvPr id="4" name="Table 3">
            <a:extLst>
              <a:ext uri="{FF2B5EF4-FFF2-40B4-BE49-F238E27FC236}">
                <a16:creationId xmlns:a16="http://schemas.microsoft.com/office/drawing/2014/main" id="{5FC86ACD-B223-E580-E465-A3F2C0119221}"/>
              </a:ext>
            </a:extLst>
          </p:cNvPr>
          <p:cNvGraphicFramePr>
            <a:graphicFrameLocks noGrp="1"/>
          </p:cNvGraphicFramePr>
          <p:nvPr>
            <p:extLst>
              <p:ext uri="{D42A27DB-BD31-4B8C-83A1-F6EECF244321}">
                <p14:modId xmlns:p14="http://schemas.microsoft.com/office/powerpoint/2010/main" val="1338783066"/>
              </p:ext>
            </p:extLst>
          </p:nvPr>
        </p:nvGraphicFramePr>
        <p:xfrm>
          <a:off x="927100" y="1881716"/>
          <a:ext cx="10293350" cy="4404784"/>
        </p:xfrm>
        <a:graphic>
          <a:graphicData uri="http://schemas.openxmlformats.org/drawingml/2006/table">
            <a:tbl>
              <a:tblPr firstRow="1" bandRow="1">
                <a:tableStyleId>{5C22544A-7EE6-4342-B048-85BDC9FD1C3A}</a:tableStyleId>
              </a:tblPr>
              <a:tblGrid>
                <a:gridCol w="5146675">
                  <a:extLst>
                    <a:ext uri="{9D8B030D-6E8A-4147-A177-3AD203B41FA5}">
                      <a16:colId xmlns:a16="http://schemas.microsoft.com/office/drawing/2014/main" val="1376346577"/>
                    </a:ext>
                  </a:extLst>
                </a:gridCol>
                <a:gridCol w="5146675">
                  <a:extLst>
                    <a:ext uri="{9D8B030D-6E8A-4147-A177-3AD203B41FA5}">
                      <a16:colId xmlns:a16="http://schemas.microsoft.com/office/drawing/2014/main" val="1471001380"/>
                    </a:ext>
                  </a:extLst>
                </a:gridCol>
              </a:tblGrid>
              <a:tr h="2202392">
                <a:tc>
                  <a:txBody>
                    <a:bodyPr/>
                    <a:lstStyle/>
                    <a:p>
                      <a:r>
                        <a:rPr lang="en-GB" b="1" dirty="0">
                          <a:solidFill>
                            <a:schemeClr val="tx1"/>
                          </a:solidFill>
                        </a:rPr>
                        <a:t>Setting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b="1" dirty="0">
                          <a:solidFill>
                            <a:schemeClr val="tx1"/>
                          </a:solidFill>
                        </a:rPr>
                        <a:t>Sound effects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46857452"/>
                  </a:ext>
                </a:extLst>
              </a:tr>
              <a:tr h="2202392">
                <a:tc>
                  <a:txBody>
                    <a:bodyPr/>
                    <a:lstStyle/>
                    <a:p>
                      <a:r>
                        <a:rPr lang="en-GB" b="1" dirty="0">
                          <a:solidFill>
                            <a:schemeClr val="tx1"/>
                          </a:solidFill>
                        </a:rPr>
                        <a:t>Entrances and exits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b="1" dirty="0">
                          <a:solidFill>
                            <a:schemeClr val="tx1"/>
                          </a:solidFill>
                        </a:rPr>
                        <a:t>Macbeth’s soliloquy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82350473"/>
                  </a:ext>
                </a:extLst>
              </a:tr>
            </a:tbl>
          </a:graphicData>
        </a:graphic>
      </p:graphicFrame>
    </p:spTree>
    <p:extLst>
      <p:ext uri="{BB962C8B-B14F-4D97-AF65-F5344CB8AC3E}">
        <p14:creationId xmlns:p14="http://schemas.microsoft.com/office/powerpoint/2010/main" val="42709901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DC3AC-103F-B33E-FDFD-D47CF6C80A27}"/>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A5B1AF31-FAAD-1C82-0ABD-8DE26FE1BD1C}"/>
              </a:ext>
            </a:extLst>
          </p:cNvPr>
          <p:cNvGraphicFramePr>
            <a:graphicFrameLocks noGrp="1"/>
          </p:cNvGraphicFramePr>
          <p:nvPr>
            <p:extLst>
              <p:ext uri="{D42A27DB-BD31-4B8C-83A1-F6EECF244321}">
                <p14:modId xmlns:p14="http://schemas.microsoft.com/office/powerpoint/2010/main" val="3602046473"/>
              </p:ext>
            </p:extLst>
          </p:nvPr>
        </p:nvGraphicFramePr>
        <p:xfrm>
          <a:off x="0" y="357188"/>
          <a:ext cx="12192000" cy="6500812"/>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3223070910"/>
                    </a:ext>
                  </a:extLst>
                </a:gridCol>
                <a:gridCol w="6096000">
                  <a:extLst>
                    <a:ext uri="{9D8B030D-6E8A-4147-A177-3AD203B41FA5}">
                      <a16:colId xmlns:a16="http://schemas.microsoft.com/office/drawing/2014/main" val="840449405"/>
                    </a:ext>
                  </a:extLst>
                </a:gridCol>
              </a:tblGrid>
              <a:tr h="3250406">
                <a:tc>
                  <a:txBody>
                    <a:bodyPr/>
                    <a:lstStyle/>
                    <a:p>
                      <a:r>
                        <a:rPr lang="en-GB" sz="1100" b="1" dirty="0">
                          <a:solidFill>
                            <a:schemeClr val="tx1"/>
                          </a:solidFill>
                        </a:rPr>
                        <a:t>What do you learn </a:t>
                      </a:r>
                      <a:br>
                        <a:rPr lang="en-GB" sz="1100" b="1" dirty="0">
                          <a:solidFill>
                            <a:schemeClr val="tx1"/>
                          </a:solidFill>
                        </a:rPr>
                      </a:br>
                      <a:r>
                        <a:rPr lang="en-GB" sz="1100" b="1" dirty="0">
                          <a:solidFill>
                            <a:schemeClr val="tx1"/>
                          </a:solidFill>
                        </a:rPr>
                        <a:t>about Macbeth?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GB" sz="1100" b="1" dirty="0">
                          <a:solidFill>
                            <a:schemeClr val="tx1"/>
                          </a:solidFill>
                        </a:rPr>
                        <a:t>What do you learn </a:t>
                      </a:r>
                      <a:br>
                        <a:rPr lang="en-GB" sz="1100" b="1" dirty="0">
                          <a:solidFill>
                            <a:schemeClr val="tx1"/>
                          </a:solidFill>
                        </a:rPr>
                      </a:br>
                      <a:r>
                        <a:rPr lang="en-GB" sz="1100" b="1" dirty="0">
                          <a:solidFill>
                            <a:schemeClr val="tx1"/>
                          </a:solidFill>
                        </a:rPr>
                        <a:t>about Malcolm?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82033430"/>
                  </a:ext>
                </a:extLst>
              </a:tr>
              <a:tr h="3250406">
                <a:tc>
                  <a:txBody>
                    <a:bodyPr/>
                    <a:lstStyle/>
                    <a:p>
                      <a:r>
                        <a:rPr lang="en-GB" sz="1100" b="1" dirty="0">
                          <a:solidFill>
                            <a:schemeClr val="tx1"/>
                          </a:solidFill>
                        </a:rPr>
                        <a:t>What do you learn</a:t>
                      </a:r>
                      <a:br>
                        <a:rPr lang="en-GB" sz="1100" b="1" dirty="0">
                          <a:solidFill>
                            <a:schemeClr val="tx1"/>
                          </a:solidFill>
                        </a:rPr>
                      </a:br>
                      <a:r>
                        <a:rPr lang="en-GB" sz="1100" b="1" dirty="0">
                          <a:solidFill>
                            <a:schemeClr val="tx1"/>
                          </a:solidFill>
                        </a:rPr>
                        <a:t>about Macduff and his family?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GB" sz="1100" b="1" dirty="0">
                          <a:solidFill>
                            <a:schemeClr val="tx1"/>
                          </a:solidFill>
                        </a:rPr>
                        <a:t>New vocabulary: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9093655"/>
                  </a:ext>
                </a:extLst>
              </a:tr>
            </a:tbl>
          </a:graphicData>
        </a:graphic>
      </p:graphicFrame>
      <p:sp>
        <p:nvSpPr>
          <p:cNvPr id="2" name="Title 1">
            <a:extLst>
              <a:ext uri="{FF2B5EF4-FFF2-40B4-BE49-F238E27FC236}">
                <a16:creationId xmlns:a16="http://schemas.microsoft.com/office/drawing/2014/main" id="{54C1414C-62FD-DCEA-88CB-9AB49BB3D03D}"/>
              </a:ext>
            </a:extLst>
          </p:cNvPr>
          <p:cNvSpPr>
            <a:spLocks noGrp="1"/>
          </p:cNvSpPr>
          <p:nvPr>
            <p:ph type="title"/>
          </p:nvPr>
        </p:nvSpPr>
        <p:spPr>
          <a:xfrm>
            <a:off x="838200" y="41276"/>
            <a:ext cx="10515600" cy="315912"/>
          </a:xfrm>
        </p:spPr>
        <p:txBody>
          <a:bodyPr>
            <a:normAutofit fontScale="90000"/>
          </a:bodyPr>
          <a:lstStyle/>
          <a:p>
            <a:pPr algn="ctr"/>
            <a:r>
              <a:rPr lang="en-GB" sz="2800" b="1" i="1" dirty="0"/>
              <a:t>Macbeth:</a:t>
            </a:r>
            <a:r>
              <a:rPr lang="en-GB" sz="2800" b="1" dirty="0"/>
              <a:t> Plot Summary – Act 4</a:t>
            </a:r>
            <a:endParaRPr lang="en-GB" sz="2800" b="1" i="1" dirty="0"/>
          </a:p>
        </p:txBody>
      </p:sp>
      <p:sp>
        <p:nvSpPr>
          <p:cNvPr id="3" name="Content Placeholder 2">
            <a:extLst>
              <a:ext uri="{FF2B5EF4-FFF2-40B4-BE49-F238E27FC236}">
                <a16:creationId xmlns:a16="http://schemas.microsoft.com/office/drawing/2014/main" id="{50C47144-4BAC-75DE-FBA7-F8B6AFA1081F}"/>
              </a:ext>
            </a:extLst>
          </p:cNvPr>
          <p:cNvSpPr>
            <a:spLocks noGrp="1"/>
          </p:cNvSpPr>
          <p:nvPr>
            <p:ph idx="1"/>
          </p:nvPr>
        </p:nvSpPr>
        <p:spPr>
          <a:xfrm>
            <a:off x="3242667" y="534591"/>
            <a:ext cx="5706665" cy="6146006"/>
          </a:xfrm>
          <a:solidFill>
            <a:schemeClr val="bg1"/>
          </a:solidFill>
          <a:ln>
            <a:solidFill>
              <a:schemeClr val="tx1"/>
            </a:solidFill>
          </a:ln>
        </p:spPr>
        <p:txBody>
          <a:bodyPr>
            <a:noAutofit/>
          </a:bodyPr>
          <a:lstStyle/>
          <a:p>
            <a:pPr marL="0" indent="0">
              <a:lnSpc>
                <a:spcPct val="114000"/>
              </a:lnSpc>
              <a:buNone/>
            </a:pPr>
            <a:r>
              <a:rPr lang="en-GB" sz="1000" dirty="0"/>
              <a:t>1  Plagued by doubts, Macbeth seeks out the Witches, who are brewing a fearsome potion. Macbeth </a:t>
            </a:r>
            <a:br>
              <a:rPr lang="en-GB" sz="1000" dirty="0"/>
            </a:br>
            <a:r>
              <a:rPr lang="en-GB" sz="1000" dirty="0"/>
              <a:t>2  demands further information about his future. Summoning ‘their masters,’ the Witches show </a:t>
            </a:r>
            <a:br>
              <a:rPr lang="en-GB" sz="1000" dirty="0"/>
            </a:br>
            <a:r>
              <a:rPr lang="en-GB" sz="1000" dirty="0"/>
              <a:t>3  Macbeth a series of apparitions. An ‘Armed Head’ warns him to beware Macduff. A ‘Bloody Child’ </a:t>
            </a:r>
            <a:br>
              <a:rPr lang="en-GB" sz="1000" dirty="0"/>
            </a:br>
            <a:r>
              <a:rPr lang="en-GB" sz="1000" dirty="0"/>
              <a:t>4  assures him that ‘none of woman born shall harm Macbeth,’ and a ‘Child Crowned, with a tree in </a:t>
            </a:r>
            <a:br>
              <a:rPr lang="en-GB" sz="1000" dirty="0"/>
            </a:br>
            <a:r>
              <a:rPr lang="en-GB" sz="1000" dirty="0"/>
              <a:t>5  his hand’ promises he will be safe until Birnam Wood marches to Dunsinane. These visions fill </a:t>
            </a:r>
            <a:br>
              <a:rPr lang="en-GB" sz="1000" dirty="0"/>
            </a:br>
            <a:r>
              <a:rPr lang="en-GB" sz="1000" dirty="0"/>
              <a:t>6  Macbeth with a reckless confidence, which is instantly shattered by a final vision: a parade of kings </a:t>
            </a:r>
            <a:br>
              <a:rPr lang="en-GB" sz="1000" dirty="0"/>
            </a:br>
            <a:r>
              <a:rPr lang="en-GB" sz="1000" dirty="0"/>
              <a:t>7  led by Banquo’s ghost, confirming the prophecy that Banquo’s line will inherit the crown. Enraged </a:t>
            </a:r>
            <a:br>
              <a:rPr lang="en-GB" sz="1000" dirty="0"/>
            </a:br>
            <a:r>
              <a:rPr lang="en-GB" sz="1000" dirty="0"/>
              <a:t>8  and embittered, Macbeth resolves to attack Macduff’s castle and slaughter his family, in a decisive </a:t>
            </a:r>
            <a:br>
              <a:rPr lang="en-GB" sz="1000" dirty="0"/>
            </a:br>
            <a:r>
              <a:rPr lang="en-GB" sz="1000" dirty="0"/>
              <a:t>9  turn from paranoid king to merciless tyrant.</a:t>
            </a:r>
          </a:p>
          <a:p>
            <a:pPr marL="0" indent="0">
              <a:lnSpc>
                <a:spcPct val="114000"/>
              </a:lnSpc>
              <a:buNone/>
            </a:pPr>
            <a:r>
              <a:rPr lang="en-GB" sz="1000" dirty="0"/>
              <a:t>10  At Macduff’s castle, Lady Macduff angrily tells Ross that her husband’s flight to England has left </a:t>
            </a:r>
            <a:br>
              <a:rPr lang="en-GB" sz="1000" dirty="0"/>
            </a:br>
            <a:r>
              <a:rPr lang="en-GB" sz="1000" dirty="0"/>
              <a:t>11  his family vulnerable. She then confides in her son, who wittily defends his father. A Messenger </a:t>
            </a:r>
            <a:br>
              <a:rPr lang="en-GB" sz="1000" dirty="0"/>
            </a:br>
            <a:r>
              <a:rPr lang="en-GB" sz="1000" dirty="0"/>
              <a:t>12  urgently warns them to flee, but then the Murderers enter, accuse Macduff of treason and kill the </a:t>
            </a:r>
            <a:br>
              <a:rPr lang="en-GB" sz="1000" dirty="0"/>
            </a:br>
            <a:r>
              <a:rPr lang="en-GB" sz="1000" dirty="0"/>
              <a:t>13  young boy. Lady Macduff escapes the stage, but the Murderers pursue her and kill her off-stage.</a:t>
            </a:r>
          </a:p>
          <a:p>
            <a:pPr marL="0" indent="0">
              <a:lnSpc>
                <a:spcPct val="114000"/>
              </a:lnSpc>
              <a:buNone/>
            </a:pPr>
            <a:r>
              <a:rPr lang="en-GB" sz="1000" dirty="0"/>
              <a:t>14  In England, Malcolm and Macduff discuss Scotland’s suffering under Macbeth’s tyranny. Malcolm </a:t>
            </a:r>
            <a:br>
              <a:rPr lang="en-GB" sz="1000" dirty="0"/>
            </a:br>
            <a:r>
              <a:rPr lang="en-GB" sz="1000" dirty="0"/>
              <a:t>15  is suspicious of Macduff, fearing he may be an agent of Macbeth. To test Macduff’s integrity, he </a:t>
            </a:r>
            <a:br>
              <a:rPr lang="en-GB" sz="1000" dirty="0"/>
            </a:br>
            <a:r>
              <a:rPr lang="en-GB" sz="1000" dirty="0"/>
              <a:t>16  deliberately lies about his own character, claiming insatiable lust, greed and a lack of kingly </a:t>
            </a:r>
            <a:br>
              <a:rPr lang="en-GB" sz="1000" dirty="0"/>
            </a:br>
            <a:r>
              <a:rPr lang="en-GB" sz="1000" dirty="0"/>
              <a:t>17  virtues. He suggests he would be a worse tyrant than Macbeth, but Macduff’s loyal, honest </a:t>
            </a:r>
            <a:br>
              <a:rPr lang="en-GB" sz="1000" dirty="0"/>
            </a:br>
            <a:r>
              <a:rPr lang="en-GB" sz="1000" dirty="0"/>
              <a:t>18  disgust at this possibility is enough to convince Malcolm that they are on the same side. </a:t>
            </a:r>
          </a:p>
          <a:p>
            <a:pPr marL="0" indent="0">
              <a:lnSpc>
                <a:spcPct val="114000"/>
              </a:lnSpc>
              <a:buNone/>
            </a:pPr>
            <a:r>
              <a:rPr lang="en-GB" sz="1000" dirty="0"/>
              <a:t>19  Following Malcolm and Macduff’s discussion, a Doctor enters, bringing news that a group of </a:t>
            </a:r>
            <a:br>
              <a:rPr lang="en-GB" sz="1000" dirty="0"/>
            </a:br>
            <a:r>
              <a:rPr lang="en-GB" sz="1000" dirty="0"/>
              <a:t>20  ‘wretched souls’ await the king of England (Edward the Confessor). King Edward is a direct </a:t>
            </a:r>
            <a:br>
              <a:rPr lang="en-GB" sz="1000" dirty="0"/>
            </a:br>
            <a:r>
              <a:rPr lang="en-GB" sz="1000" dirty="0"/>
              <a:t>21  contrast with Macbeth: he is a Godly and holy king who cures disease, instead of infecting his </a:t>
            </a:r>
            <a:br>
              <a:rPr lang="en-GB" sz="1000" dirty="0"/>
            </a:br>
            <a:r>
              <a:rPr lang="en-GB" sz="1000" dirty="0"/>
              <a:t>22  country with fear. </a:t>
            </a:r>
          </a:p>
          <a:p>
            <a:pPr marL="0" indent="0">
              <a:lnSpc>
                <a:spcPct val="114000"/>
              </a:lnSpc>
              <a:buNone/>
            </a:pPr>
            <a:r>
              <a:rPr lang="en-GB" sz="1000" dirty="0"/>
              <a:t>23  The Thane of Ross arrives with news from Scotland. He cautiously tells Malcolm that the country </a:t>
            </a:r>
            <a:br>
              <a:rPr lang="en-GB" sz="1000" dirty="0"/>
            </a:br>
            <a:r>
              <a:rPr lang="en-GB" sz="1000" dirty="0"/>
              <a:t>24  is in a state of deep misery under Macbeth’s rule, but that the people are ready to rise up. </a:t>
            </a:r>
            <a:br>
              <a:rPr lang="en-GB" sz="1000" dirty="0"/>
            </a:br>
            <a:r>
              <a:rPr lang="en-GB" sz="1000" dirty="0"/>
              <a:t>25  However, this slight hope is shattered when Macduff asks after his family. After a moment of </a:t>
            </a:r>
            <a:br>
              <a:rPr lang="en-GB" sz="1000" dirty="0"/>
            </a:br>
            <a:r>
              <a:rPr lang="en-GB" sz="1000" dirty="0"/>
              <a:t>26  equivocating hesitation, Ross reveals the horrific truth: Macbeth has slaughtered Macduff’s wife, </a:t>
            </a:r>
            <a:br>
              <a:rPr lang="en-GB" sz="1000" dirty="0"/>
            </a:br>
            <a:r>
              <a:rPr lang="en-GB" sz="1000" dirty="0"/>
              <a:t>27  children and servants. Macduff is utterly broken by the news. Malcolm urges him to ‘dispute it like </a:t>
            </a:r>
            <a:br>
              <a:rPr lang="en-GB" sz="1000" dirty="0"/>
            </a:br>
            <a:r>
              <a:rPr lang="en-GB" sz="1000" dirty="0"/>
              <a:t>28  a man’ – to channel his sorrow into revenge. But Macduff insists that he must also ‘feel it as a </a:t>
            </a:r>
            <a:br>
              <a:rPr lang="en-GB" sz="1000" dirty="0"/>
            </a:br>
            <a:r>
              <a:rPr lang="en-GB" sz="1000" dirty="0"/>
              <a:t>29  man.’ The scene concludes with Malcolm rallying the troops: Macbeth is ‘ripe for shaking’ and </a:t>
            </a:r>
            <a:br>
              <a:rPr lang="en-GB" sz="1000" dirty="0"/>
            </a:br>
            <a:r>
              <a:rPr lang="en-GB" sz="1000" dirty="0"/>
              <a:t>30  they will attempt to cut him down.</a:t>
            </a:r>
          </a:p>
        </p:txBody>
      </p:sp>
    </p:spTree>
    <p:extLst>
      <p:ext uri="{BB962C8B-B14F-4D97-AF65-F5344CB8AC3E}">
        <p14:creationId xmlns:p14="http://schemas.microsoft.com/office/powerpoint/2010/main" val="166359468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5CEA0-A5E7-3031-EDDF-D2407E5B56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32023D-7DEE-3B14-AB9F-72346CFC58D2}"/>
              </a:ext>
            </a:extLst>
          </p:cNvPr>
          <p:cNvSpPr>
            <a:spLocks noGrp="1"/>
          </p:cNvSpPr>
          <p:nvPr>
            <p:ph type="title"/>
          </p:nvPr>
        </p:nvSpPr>
        <p:spPr/>
        <p:txBody>
          <a:bodyPr/>
          <a:lstStyle/>
          <a:p>
            <a:r>
              <a:rPr lang="en-GB" b="1" dirty="0"/>
              <a:t>Reading the Scene: what do you notice about…</a:t>
            </a:r>
          </a:p>
        </p:txBody>
      </p:sp>
      <p:graphicFrame>
        <p:nvGraphicFramePr>
          <p:cNvPr id="4" name="Table 3">
            <a:extLst>
              <a:ext uri="{FF2B5EF4-FFF2-40B4-BE49-F238E27FC236}">
                <a16:creationId xmlns:a16="http://schemas.microsoft.com/office/drawing/2014/main" id="{1D37A5A4-FF59-94C7-DDB9-BC37184DA978}"/>
              </a:ext>
            </a:extLst>
          </p:cNvPr>
          <p:cNvGraphicFramePr>
            <a:graphicFrameLocks noGrp="1"/>
          </p:cNvGraphicFramePr>
          <p:nvPr>
            <p:extLst>
              <p:ext uri="{D42A27DB-BD31-4B8C-83A1-F6EECF244321}">
                <p14:modId xmlns:p14="http://schemas.microsoft.com/office/powerpoint/2010/main" val="196144801"/>
              </p:ext>
            </p:extLst>
          </p:nvPr>
        </p:nvGraphicFramePr>
        <p:xfrm>
          <a:off x="927100" y="1881716"/>
          <a:ext cx="10293350" cy="4404784"/>
        </p:xfrm>
        <a:graphic>
          <a:graphicData uri="http://schemas.openxmlformats.org/drawingml/2006/table">
            <a:tbl>
              <a:tblPr firstRow="1" bandRow="1">
                <a:tableStyleId>{5C22544A-7EE6-4342-B048-85BDC9FD1C3A}</a:tableStyleId>
              </a:tblPr>
              <a:tblGrid>
                <a:gridCol w="5146675">
                  <a:extLst>
                    <a:ext uri="{9D8B030D-6E8A-4147-A177-3AD203B41FA5}">
                      <a16:colId xmlns:a16="http://schemas.microsoft.com/office/drawing/2014/main" val="1376346577"/>
                    </a:ext>
                  </a:extLst>
                </a:gridCol>
                <a:gridCol w="5146675">
                  <a:extLst>
                    <a:ext uri="{9D8B030D-6E8A-4147-A177-3AD203B41FA5}">
                      <a16:colId xmlns:a16="http://schemas.microsoft.com/office/drawing/2014/main" val="1471001380"/>
                    </a:ext>
                  </a:extLst>
                </a:gridCol>
              </a:tblGrid>
              <a:tr h="2202392">
                <a:tc>
                  <a:txBody>
                    <a:bodyPr/>
                    <a:lstStyle/>
                    <a:p>
                      <a:r>
                        <a:rPr lang="en-GB" b="1" dirty="0">
                          <a:solidFill>
                            <a:schemeClr val="accent6"/>
                          </a:solidFill>
                        </a:rPr>
                        <a:t>Setting</a:t>
                      </a:r>
                    </a:p>
                    <a:p>
                      <a:r>
                        <a:rPr lang="en-GB" b="0" dirty="0">
                          <a:solidFill>
                            <a:schemeClr val="accent6"/>
                          </a:solidFill>
                        </a:rPr>
                        <a:t>The scene is Duncan’s palace at Forres. It instantly communicates Duncan’s power and authority. This contrasts with the heath where the Witches met Macbeth in Act One Scene Three: chaos is juxtaposed with order.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b="1" dirty="0">
                          <a:solidFill>
                            <a:schemeClr val="accent6"/>
                          </a:solidFill>
                        </a:rPr>
                        <a:t>Sound effects</a:t>
                      </a:r>
                    </a:p>
                    <a:p>
                      <a:r>
                        <a:rPr lang="en-GB" b="0" dirty="0">
                          <a:solidFill>
                            <a:schemeClr val="accent6"/>
                          </a:solidFill>
                        </a:rPr>
                        <a:t>The scene is bookended by trumpet flourishes. Shakespeare consolidates our impression of Duncan’s authority and rightful kingship, which Macbeth will destroy.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46857452"/>
                  </a:ext>
                </a:extLst>
              </a:tr>
              <a:tr h="2202392">
                <a:tc>
                  <a:txBody>
                    <a:bodyPr/>
                    <a:lstStyle/>
                    <a:p>
                      <a:r>
                        <a:rPr lang="en-GB" b="1" dirty="0">
                          <a:solidFill>
                            <a:schemeClr val="accent6"/>
                          </a:solidFill>
                        </a:rPr>
                        <a:t>Entrances and exits</a:t>
                      </a:r>
                    </a:p>
                    <a:p>
                      <a:r>
                        <a:rPr lang="en-GB" dirty="0">
                          <a:solidFill>
                            <a:schemeClr val="accent6"/>
                          </a:solidFill>
                        </a:rPr>
                        <a:t>Macbeth enters immediately after Duncan says that he placed his ‘absolute trust’ in the previous Cawdor. The dramatic irony here is intense. Shakespeare connects the executed Thane’s betrayal and the new Thane’s ‘black and deep desires’. </a:t>
                      </a:r>
                      <a:endParaRPr lang="en-GB" b="1" dirty="0">
                        <a:solidFill>
                          <a:schemeClr val="accent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b="1" dirty="0">
                          <a:solidFill>
                            <a:schemeClr val="accent6"/>
                          </a:solidFill>
                        </a:rPr>
                        <a:t>Macbeth’s soliloquy</a:t>
                      </a:r>
                    </a:p>
                    <a:p>
                      <a:r>
                        <a:rPr lang="en-GB" dirty="0">
                          <a:solidFill>
                            <a:schemeClr val="accent6"/>
                          </a:solidFill>
                        </a:rPr>
                        <a:t>The soliloquy heightens our sense that Macbeth is plotting against Duncan and that he absolutely believes the Witches’ prophesies.</a:t>
                      </a:r>
                      <a:endParaRPr lang="en-GB" b="1" dirty="0">
                        <a:solidFill>
                          <a:schemeClr val="accent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82350473"/>
                  </a:ext>
                </a:extLst>
              </a:tr>
            </a:tbl>
          </a:graphicData>
        </a:graphic>
      </p:graphicFrame>
    </p:spTree>
    <p:extLst>
      <p:ext uri="{BB962C8B-B14F-4D97-AF65-F5344CB8AC3E}">
        <p14:creationId xmlns:p14="http://schemas.microsoft.com/office/powerpoint/2010/main" val="237531251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A674B2-E08F-EAB5-9916-5042C0AECA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2A9539-4CE8-E04D-8A7D-7738ED5FAF4A}"/>
              </a:ext>
            </a:extLst>
          </p:cNvPr>
          <p:cNvSpPr>
            <a:spLocks noGrp="1"/>
          </p:cNvSpPr>
          <p:nvPr>
            <p:ph type="title"/>
          </p:nvPr>
        </p:nvSpPr>
        <p:spPr>
          <a:xfrm>
            <a:off x="161924" y="184150"/>
            <a:ext cx="9324975" cy="720725"/>
          </a:xfrm>
        </p:spPr>
        <p:txBody>
          <a:bodyPr>
            <a:normAutofit/>
          </a:bodyPr>
          <a:lstStyle/>
          <a:p>
            <a:r>
              <a:rPr lang="en-GB" b="1" dirty="0"/>
              <a:t>S-T-R-E-T-C-H: Triplet discussion</a:t>
            </a:r>
          </a:p>
        </p:txBody>
      </p:sp>
      <p:graphicFrame>
        <p:nvGraphicFramePr>
          <p:cNvPr id="7" name="Table 6">
            <a:extLst>
              <a:ext uri="{FF2B5EF4-FFF2-40B4-BE49-F238E27FC236}">
                <a16:creationId xmlns:a16="http://schemas.microsoft.com/office/drawing/2014/main" id="{C7CD1DC1-F55B-E31A-1BE5-AF5AF2A272B0}"/>
              </a:ext>
            </a:extLst>
          </p:cNvPr>
          <p:cNvGraphicFramePr>
            <a:graphicFrameLocks noGrp="1"/>
          </p:cNvGraphicFramePr>
          <p:nvPr>
            <p:extLst>
              <p:ext uri="{D42A27DB-BD31-4B8C-83A1-F6EECF244321}">
                <p14:modId xmlns:p14="http://schemas.microsoft.com/office/powerpoint/2010/main" val="3289214894"/>
              </p:ext>
            </p:extLst>
          </p:nvPr>
        </p:nvGraphicFramePr>
        <p:xfrm>
          <a:off x="260349" y="904874"/>
          <a:ext cx="11598276" cy="5676902"/>
        </p:xfrm>
        <a:graphic>
          <a:graphicData uri="http://schemas.openxmlformats.org/drawingml/2006/table">
            <a:tbl>
              <a:tblPr firstRow="1" bandRow="1">
                <a:tableStyleId>{5C22544A-7EE6-4342-B048-85BDC9FD1C3A}</a:tableStyleId>
              </a:tblPr>
              <a:tblGrid>
                <a:gridCol w="5799138">
                  <a:extLst>
                    <a:ext uri="{9D8B030D-6E8A-4147-A177-3AD203B41FA5}">
                      <a16:colId xmlns:a16="http://schemas.microsoft.com/office/drawing/2014/main" val="1736133276"/>
                    </a:ext>
                  </a:extLst>
                </a:gridCol>
                <a:gridCol w="5799138">
                  <a:extLst>
                    <a:ext uri="{9D8B030D-6E8A-4147-A177-3AD203B41FA5}">
                      <a16:colId xmlns:a16="http://schemas.microsoft.com/office/drawing/2014/main" val="242576912"/>
                    </a:ext>
                  </a:extLst>
                </a:gridCol>
              </a:tblGrid>
              <a:tr h="2838451">
                <a:tc>
                  <a:txBody>
                    <a:bodyPr/>
                    <a:lstStyle/>
                    <a:p>
                      <a:pPr marL="0" indent="0">
                        <a:buNone/>
                      </a:pPr>
                      <a:r>
                        <a:rPr lang="en-GB" sz="2000" dirty="0">
                          <a:solidFill>
                            <a:schemeClr val="tx1"/>
                          </a:solidFill>
                        </a:rPr>
                        <a:t>‘At the start of the play, Shakespeare emphasises Duncan’s total control over Scotland.’ How far do you agree? </a:t>
                      </a:r>
                      <a:endParaRPr lang="en-GB" sz="20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A: </a:t>
                      </a:r>
                      <a:r>
                        <a:rPr lang="en-GB" sz="2000" dirty="0">
                          <a:solidFill>
                            <a:schemeClr val="tx1"/>
                          </a:solidFill>
                        </a:rPr>
                        <a:t>Argue that Duncan is in total control.</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Firstly, it is clear that Duncan is in control because…</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Evidence of this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This shows us that…</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8333442"/>
                  </a:ext>
                </a:extLst>
              </a:tr>
              <a:tr h="28384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B: Argue that Duncan is not in total control. </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In contrast, it could be argued that Duncan is not in total control because…</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Evidence of this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This shows us that…</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b="1" dirty="0">
                          <a:solidFill>
                            <a:schemeClr val="tx1"/>
                          </a:solidFill>
                        </a:rPr>
                        <a:t>Student C: Summarise the discussion.</a:t>
                      </a:r>
                    </a:p>
                    <a:p>
                      <a:pPr marL="285750" indent="-285750">
                        <a:buFontTx/>
                        <a:buChar char="-"/>
                      </a:pPr>
                      <a:r>
                        <a:rPr lang="en-GB" sz="2000" b="0" dirty="0">
                          <a:solidFill>
                            <a:schemeClr val="tx1"/>
                          </a:solidFill>
                        </a:rPr>
                        <a:t>On the one hand, it could be argued that Duncan is in control because… and… However, on the other hand, it could be suggested that…</a:t>
                      </a:r>
                    </a:p>
                    <a:p>
                      <a:pPr marL="285750" indent="-285750">
                        <a:buFontTx/>
                        <a:buChar char="-"/>
                      </a:pPr>
                      <a:r>
                        <a:rPr lang="en-GB" sz="2000" b="0" dirty="0">
                          <a:solidFill>
                            <a:schemeClr val="tx1"/>
                          </a:solidFill>
                        </a:rPr>
                        <a:t>Ultimately, we believe that…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3497767"/>
                  </a:ext>
                </a:extLst>
              </a:tr>
            </a:tbl>
          </a:graphicData>
        </a:graphic>
      </p:graphicFrame>
    </p:spTree>
    <p:extLst>
      <p:ext uri="{BB962C8B-B14F-4D97-AF65-F5344CB8AC3E}">
        <p14:creationId xmlns:p14="http://schemas.microsoft.com/office/powerpoint/2010/main" val="107078641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2C7196-0A81-59C3-FE9B-5D855091BD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FED473-43F6-B209-BC58-1EC27484E3EB}"/>
              </a:ext>
            </a:extLst>
          </p:cNvPr>
          <p:cNvSpPr>
            <a:spLocks noGrp="1"/>
          </p:cNvSpPr>
          <p:nvPr>
            <p:ph type="title"/>
          </p:nvPr>
        </p:nvSpPr>
        <p:spPr>
          <a:xfrm>
            <a:off x="161925" y="184150"/>
            <a:ext cx="5467350" cy="720725"/>
          </a:xfrm>
        </p:spPr>
        <p:txBody>
          <a:bodyPr/>
          <a:lstStyle/>
          <a:p>
            <a:r>
              <a:rPr lang="en-GB" b="1" dirty="0"/>
              <a:t>Triplet discussion</a:t>
            </a:r>
          </a:p>
        </p:txBody>
      </p:sp>
      <p:sp>
        <p:nvSpPr>
          <p:cNvPr id="4" name="TextBox 3">
            <a:extLst>
              <a:ext uri="{FF2B5EF4-FFF2-40B4-BE49-F238E27FC236}">
                <a16:creationId xmlns:a16="http://schemas.microsoft.com/office/drawing/2014/main" id="{737BD75C-A41E-A8EB-DE5F-4FE67B953D5D}"/>
              </a:ext>
            </a:extLst>
          </p:cNvPr>
          <p:cNvSpPr txBox="1"/>
          <p:nvPr/>
        </p:nvSpPr>
        <p:spPr>
          <a:xfrm>
            <a:off x="259556" y="904875"/>
            <a:ext cx="5836444" cy="5940088"/>
          </a:xfrm>
          <a:prstGeom prst="rect">
            <a:avLst/>
          </a:prstGeom>
          <a:noFill/>
        </p:spPr>
        <p:txBody>
          <a:bodyPr wrap="square">
            <a:spAutoFit/>
          </a:bodyPr>
          <a:lstStyle/>
          <a:p>
            <a:r>
              <a:rPr lang="en-GB" sz="2000" b="1" dirty="0"/>
              <a:t>Model answer: </a:t>
            </a:r>
          </a:p>
          <a:p>
            <a:r>
              <a:rPr lang="en-GB" sz="2000" dirty="0"/>
              <a:t>At this point in the play, it could be argued that Duncan appears to be in complete control over Scotland. His use of rewards (giving Macbeth the title ‘Thane of Cawdor’) and praise (‘Noble Banquo’) are not simply an outpouring of friendliness; they are also a tool to ensure the loyalty of these great warriors. Shakespeare also highlights Duncan’s use of execution as a tool to punish those guilty of rebellion and treachery, emphasised at the opening of the scene when the king asks ‘is execution done on Cawdor?’ However, it is also inescapable that Shakespeare presents Duncan as old and physically weak. He has not led his army into battle, and is clearly dependent on the military prowess of others to protect his kingdom. Additionally, Shakespeare draws our attention to Duncan’s overly trusting nature, as he is unable to see ‘the mind’s construction in the face’. </a:t>
            </a:r>
          </a:p>
        </p:txBody>
      </p:sp>
      <p:sp>
        <p:nvSpPr>
          <p:cNvPr id="5" name="Rectangle 4">
            <a:extLst>
              <a:ext uri="{FF2B5EF4-FFF2-40B4-BE49-F238E27FC236}">
                <a16:creationId xmlns:a16="http://schemas.microsoft.com/office/drawing/2014/main" id="{F3408513-7BAB-39EA-BC75-D37B01766D95}"/>
              </a:ext>
            </a:extLst>
          </p:cNvPr>
          <p:cNvSpPr/>
          <p:nvPr/>
        </p:nvSpPr>
        <p:spPr>
          <a:xfrm>
            <a:off x="6515100" y="304800"/>
            <a:ext cx="5467350" cy="63690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dirty="0"/>
              <a:t>Summarise the model answer in four bullet points:</a:t>
            </a:r>
          </a:p>
          <a:p>
            <a:endParaRPr lang="en-GB" dirty="0"/>
          </a:p>
          <a:p>
            <a:r>
              <a:rPr lang="en-GB" dirty="0"/>
              <a:t>1.</a:t>
            </a:r>
          </a:p>
          <a:p>
            <a:endParaRPr lang="en-GB" dirty="0"/>
          </a:p>
          <a:p>
            <a:endParaRPr lang="en-GB" dirty="0"/>
          </a:p>
          <a:p>
            <a:r>
              <a:rPr lang="en-GB" dirty="0"/>
              <a:t>2.</a:t>
            </a:r>
          </a:p>
          <a:p>
            <a:endParaRPr lang="en-GB" dirty="0"/>
          </a:p>
          <a:p>
            <a:endParaRPr lang="en-GB" dirty="0"/>
          </a:p>
          <a:p>
            <a:r>
              <a:rPr lang="en-GB" dirty="0"/>
              <a:t>3.</a:t>
            </a:r>
          </a:p>
          <a:p>
            <a:endParaRPr lang="en-GB" dirty="0"/>
          </a:p>
          <a:p>
            <a:endParaRPr lang="en-GB" dirty="0"/>
          </a:p>
          <a:p>
            <a:r>
              <a:rPr lang="en-GB" dirty="0"/>
              <a:t>4.</a:t>
            </a:r>
          </a:p>
          <a:p>
            <a:endParaRPr lang="en-GB" dirty="0"/>
          </a:p>
          <a:p>
            <a:endParaRPr lang="en-GB" dirty="0"/>
          </a:p>
          <a:p>
            <a:endParaRPr lang="en-GB" dirty="0"/>
          </a:p>
          <a:p>
            <a:r>
              <a:rPr lang="en-GB" dirty="0"/>
              <a:t>New vocabulary:</a:t>
            </a:r>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44652334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EE7A6-0EDF-8FF1-DA58-3CDC1A874ECB}"/>
              </a:ext>
            </a:extLst>
          </p:cNvPr>
          <p:cNvSpPr>
            <a:spLocks noGrp="1"/>
          </p:cNvSpPr>
          <p:nvPr>
            <p:ph type="title"/>
          </p:nvPr>
        </p:nvSpPr>
        <p:spPr>
          <a:xfrm>
            <a:off x="209550" y="193675"/>
            <a:ext cx="10515600" cy="758825"/>
          </a:xfrm>
        </p:spPr>
        <p:txBody>
          <a:bodyPr/>
          <a:lstStyle/>
          <a:p>
            <a:r>
              <a:rPr lang="en-GB" b="1" dirty="0"/>
              <a:t>Consolidation </a:t>
            </a:r>
          </a:p>
        </p:txBody>
      </p:sp>
      <p:graphicFrame>
        <p:nvGraphicFramePr>
          <p:cNvPr id="4" name="Table 3">
            <a:extLst>
              <a:ext uri="{FF2B5EF4-FFF2-40B4-BE49-F238E27FC236}">
                <a16:creationId xmlns:a16="http://schemas.microsoft.com/office/drawing/2014/main" id="{4C26D851-D61C-032C-E25A-382868C38C66}"/>
              </a:ext>
            </a:extLst>
          </p:cNvPr>
          <p:cNvGraphicFramePr>
            <a:graphicFrameLocks noGrp="1"/>
          </p:cNvGraphicFramePr>
          <p:nvPr>
            <p:extLst>
              <p:ext uri="{D42A27DB-BD31-4B8C-83A1-F6EECF244321}">
                <p14:modId xmlns:p14="http://schemas.microsoft.com/office/powerpoint/2010/main" val="2446237821"/>
              </p:ext>
            </p:extLst>
          </p:nvPr>
        </p:nvGraphicFramePr>
        <p:xfrm>
          <a:off x="330199" y="1081088"/>
          <a:ext cx="11537952" cy="5308600"/>
        </p:xfrm>
        <a:graphic>
          <a:graphicData uri="http://schemas.openxmlformats.org/drawingml/2006/table">
            <a:tbl>
              <a:tblPr firstRow="1" bandRow="1">
                <a:tableStyleId>{5C22544A-7EE6-4342-B048-85BDC9FD1C3A}</a:tableStyleId>
              </a:tblPr>
              <a:tblGrid>
                <a:gridCol w="1622426">
                  <a:extLst>
                    <a:ext uri="{9D8B030D-6E8A-4147-A177-3AD203B41FA5}">
                      <a16:colId xmlns:a16="http://schemas.microsoft.com/office/drawing/2014/main" val="3219088251"/>
                    </a:ext>
                  </a:extLst>
                </a:gridCol>
                <a:gridCol w="4791075">
                  <a:extLst>
                    <a:ext uri="{9D8B030D-6E8A-4147-A177-3AD203B41FA5}">
                      <a16:colId xmlns:a16="http://schemas.microsoft.com/office/drawing/2014/main" val="774387669"/>
                    </a:ext>
                  </a:extLst>
                </a:gridCol>
                <a:gridCol w="5124451">
                  <a:extLst>
                    <a:ext uri="{9D8B030D-6E8A-4147-A177-3AD203B41FA5}">
                      <a16:colId xmlns:a16="http://schemas.microsoft.com/office/drawing/2014/main" val="3977811483"/>
                    </a:ext>
                  </a:extLst>
                </a:gridCol>
              </a:tblGrid>
              <a:tr h="370840">
                <a:tc>
                  <a:txBody>
                    <a:bodyPr/>
                    <a:lstStyle/>
                    <a:p>
                      <a:endParaRPr lang="en-GB"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b="1" dirty="0">
                          <a:solidFill>
                            <a:schemeClr val="tx1"/>
                          </a:solidFill>
                        </a:rPr>
                        <a:t>Duncan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a:solidFill>
                            <a:schemeClr val="tx1"/>
                          </a:solidFill>
                        </a:rPr>
                        <a:t>Macbeth (aside)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4284171"/>
                  </a:ext>
                </a:extLst>
              </a:tr>
              <a:tr h="370840">
                <a:tc>
                  <a:txBody>
                    <a:bodyPr/>
                    <a:lstStyle/>
                    <a:p>
                      <a:r>
                        <a:rPr lang="en-GB" sz="1200" b="1" dirty="0">
                          <a:solidFill>
                            <a:schemeClr val="tx1"/>
                          </a:solidFill>
                        </a:rPr>
                        <a:t>Quotation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a:t>‘There’s no art / To find the mind’s construction in the face: / He was a gentleman on whom I </a:t>
                      </a:r>
                      <a:r>
                        <a:rPr lang="en-GB" sz="1200" b="1" u="sng" dirty="0"/>
                        <a:t>built</a:t>
                      </a:r>
                      <a:r>
                        <a:rPr lang="en-GB" sz="1200" dirty="0"/>
                        <a:t> / An absolute trust.</a:t>
                      </a:r>
                    </a:p>
                    <a:p>
                      <a:endParaRPr lang="en-GB" sz="1200" dirty="0"/>
                    </a:p>
                    <a:p>
                      <a:r>
                        <a:rPr lang="en-GB" sz="1200" dirty="0"/>
                        <a:t>Enter Macbeth…’</a:t>
                      </a:r>
                      <a:endParaRPr lang="en-GB"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a:t>‘</a:t>
                      </a:r>
                      <a:r>
                        <a:rPr lang="en-GB" sz="1200" b="1" u="sng" dirty="0"/>
                        <a:t>Stars</a:t>
                      </a:r>
                      <a:r>
                        <a:rPr lang="en-GB" sz="1200" dirty="0"/>
                        <a:t>, hide your fires! / Let not </a:t>
                      </a:r>
                      <a:r>
                        <a:rPr lang="en-GB" sz="1200" b="1" i="0" u="sng" dirty="0"/>
                        <a:t>light</a:t>
                      </a:r>
                      <a:r>
                        <a:rPr lang="en-GB" sz="1200" dirty="0"/>
                        <a:t> see my </a:t>
                      </a:r>
                      <a:r>
                        <a:rPr lang="en-GB" sz="1200" b="1" u="sng" dirty="0"/>
                        <a:t>black</a:t>
                      </a:r>
                      <a:r>
                        <a:rPr lang="en-GB" sz="1200" dirty="0"/>
                        <a:t> and deep desires.’</a:t>
                      </a:r>
                      <a:endParaRPr lang="en-GB"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59119157"/>
                  </a:ext>
                </a:extLst>
              </a:tr>
              <a:tr h="370840">
                <a:tc>
                  <a:txBody>
                    <a:bodyPr/>
                    <a:lstStyle/>
                    <a:p>
                      <a:r>
                        <a:rPr lang="en-GB" sz="1200" b="1" dirty="0">
                          <a:solidFill>
                            <a:schemeClr val="tx1"/>
                          </a:solidFill>
                        </a:rPr>
                        <a:t>What does the quotation mean?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dirty="0">
                        <a:solidFill>
                          <a:schemeClr val="tx1"/>
                        </a:solidFill>
                      </a:endParaRPr>
                    </a:p>
                    <a:p>
                      <a:endParaRPr lang="en-GB" sz="1200" dirty="0">
                        <a:solidFill>
                          <a:schemeClr val="tx1"/>
                        </a:solidFill>
                      </a:endParaRPr>
                    </a:p>
                    <a:p>
                      <a:endParaRPr lang="en-GB" sz="1200" dirty="0">
                        <a:solidFill>
                          <a:schemeClr val="tx1"/>
                        </a:solidFill>
                      </a:endParaRPr>
                    </a:p>
                    <a:p>
                      <a:endParaRPr lang="en-GB" sz="1200" dirty="0">
                        <a:solidFill>
                          <a:schemeClr val="tx1"/>
                        </a:solidFill>
                      </a:endParaRPr>
                    </a:p>
                    <a:p>
                      <a:endParaRPr lang="en-GB" sz="1200" dirty="0">
                        <a:solidFill>
                          <a:schemeClr val="tx1"/>
                        </a:solidFill>
                      </a:endParaRPr>
                    </a:p>
                    <a:p>
                      <a:endParaRPr lang="en-GB" sz="1200" dirty="0">
                        <a:solidFill>
                          <a:schemeClr val="tx1"/>
                        </a:solidFill>
                      </a:endParaRPr>
                    </a:p>
                    <a:p>
                      <a:endParaRPr lang="en-GB"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62083393"/>
                  </a:ext>
                </a:extLst>
              </a:tr>
              <a:tr h="370840">
                <a:tc>
                  <a:txBody>
                    <a:bodyPr/>
                    <a:lstStyle/>
                    <a:p>
                      <a:r>
                        <a:rPr lang="en-GB" sz="1200" b="1" dirty="0">
                          <a:solidFill>
                            <a:schemeClr val="tx1"/>
                          </a:solidFill>
                        </a:rPr>
                        <a:t>What does the underlined imagery suggest?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dirty="0">
                        <a:solidFill>
                          <a:schemeClr val="tx1"/>
                        </a:solidFill>
                      </a:endParaRPr>
                    </a:p>
                    <a:p>
                      <a:endParaRPr lang="en-GB" sz="1200" dirty="0">
                        <a:solidFill>
                          <a:schemeClr val="tx1"/>
                        </a:solidFill>
                      </a:endParaRPr>
                    </a:p>
                    <a:p>
                      <a:endParaRPr lang="en-GB" sz="1200" dirty="0">
                        <a:solidFill>
                          <a:schemeClr val="tx1"/>
                        </a:solidFill>
                      </a:endParaRPr>
                    </a:p>
                    <a:p>
                      <a:endParaRPr lang="en-GB" sz="1200" dirty="0">
                        <a:solidFill>
                          <a:schemeClr val="tx1"/>
                        </a:solidFill>
                      </a:endParaRPr>
                    </a:p>
                    <a:p>
                      <a:endParaRPr lang="en-GB" sz="1200" dirty="0">
                        <a:solidFill>
                          <a:schemeClr val="tx1"/>
                        </a:solidFill>
                      </a:endParaRPr>
                    </a:p>
                    <a:p>
                      <a:endParaRPr lang="en-GB" sz="1200" dirty="0">
                        <a:solidFill>
                          <a:schemeClr val="tx1"/>
                        </a:solidFill>
                      </a:endParaRPr>
                    </a:p>
                    <a:p>
                      <a:endParaRPr lang="en-GB"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89348415"/>
                  </a:ext>
                </a:extLst>
              </a:tr>
              <a:tr h="370840">
                <a:tc>
                  <a:txBody>
                    <a:bodyPr/>
                    <a:lstStyle/>
                    <a:p>
                      <a:r>
                        <a:rPr lang="en-GB" sz="1200" b="1" dirty="0">
                          <a:solidFill>
                            <a:schemeClr val="tx1"/>
                          </a:solidFill>
                        </a:rPr>
                        <a:t>What does the quotation tell us about the character?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dirty="0">
                        <a:solidFill>
                          <a:schemeClr val="tx1"/>
                        </a:solidFill>
                      </a:endParaRPr>
                    </a:p>
                    <a:p>
                      <a:endParaRPr lang="en-GB" sz="1200" dirty="0">
                        <a:solidFill>
                          <a:schemeClr val="tx1"/>
                        </a:solidFill>
                      </a:endParaRPr>
                    </a:p>
                    <a:p>
                      <a:endParaRPr lang="en-GB" sz="1200" dirty="0">
                        <a:solidFill>
                          <a:schemeClr val="tx1"/>
                        </a:solidFill>
                      </a:endParaRPr>
                    </a:p>
                    <a:p>
                      <a:endParaRPr lang="en-GB" sz="1200" dirty="0">
                        <a:solidFill>
                          <a:schemeClr val="tx1"/>
                        </a:solidFill>
                      </a:endParaRPr>
                    </a:p>
                    <a:p>
                      <a:endParaRPr lang="en-GB" sz="1200" dirty="0">
                        <a:solidFill>
                          <a:schemeClr val="tx1"/>
                        </a:solidFill>
                      </a:endParaRPr>
                    </a:p>
                    <a:p>
                      <a:endParaRPr lang="en-GB" sz="1200" dirty="0">
                        <a:solidFill>
                          <a:schemeClr val="tx1"/>
                        </a:solidFill>
                      </a:endParaRPr>
                    </a:p>
                    <a:p>
                      <a:endParaRPr lang="en-GB"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28666317"/>
                  </a:ext>
                </a:extLst>
              </a:tr>
            </a:tbl>
          </a:graphicData>
        </a:graphic>
      </p:graphicFrame>
    </p:spTree>
    <p:extLst>
      <p:ext uri="{BB962C8B-B14F-4D97-AF65-F5344CB8AC3E}">
        <p14:creationId xmlns:p14="http://schemas.microsoft.com/office/powerpoint/2010/main" val="57562496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142F7-D74B-6613-11FC-88916351A524}"/>
              </a:ext>
            </a:extLst>
          </p:cNvPr>
          <p:cNvSpPr>
            <a:spLocks noGrp="1"/>
          </p:cNvSpPr>
          <p:nvPr>
            <p:ph type="title"/>
          </p:nvPr>
        </p:nvSpPr>
        <p:spPr/>
        <p:txBody>
          <a:bodyPr/>
          <a:lstStyle/>
          <a:p>
            <a:r>
              <a:rPr lang="en-GB" dirty="0"/>
              <a:t>Act 1 Scene 5 (lines 1 to 38)</a:t>
            </a:r>
          </a:p>
        </p:txBody>
      </p:sp>
      <p:sp>
        <p:nvSpPr>
          <p:cNvPr id="3" name="Content Placeholder 2">
            <a:extLst>
              <a:ext uri="{FF2B5EF4-FFF2-40B4-BE49-F238E27FC236}">
                <a16:creationId xmlns:a16="http://schemas.microsoft.com/office/drawing/2014/main" id="{15F69ED5-6404-B061-46E1-FB9BA52E5824}"/>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279198580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A0015-8F12-B2EB-368E-8261D105BEC6}"/>
              </a:ext>
            </a:extLst>
          </p:cNvPr>
          <p:cNvSpPr>
            <a:spLocks noGrp="1"/>
          </p:cNvSpPr>
          <p:nvPr>
            <p:ph type="title"/>
          </p:nvPr>
        </p:nvSpPr>
        <p:spPr/>
        <p:txBody>
          <a:bodyPr/>
          <a:lstStyle/>
          <a:p>
            <a:r>
              <a:rPr lang="en-GB" b="1" dirty="0"/>
              <a:t>Knowledge Retrieval</a:t>
            </a:r>
          </a:p>
        </p:txBody>
      </p:sp>
      <p:sp>
        <p:nvSpPr>
          <p:cNvPr id="3" name="Content Placeholder 2">
            <a:extLst>
              <a:ext uri="{FF2B5EF4-FFF2-40B4-BE49-F238E27FC236}">
                <a16:creationId xmlns:a16="http://schemas.microsoft.com/office/drawing/2014/main" id="{690AFC45-66D2-E009-F2BD-96D90A527F85}"/>
              </a:ext>
            </a:extLst>
          </p:cNvPr>
          <p:cNvSpPr>
            <a:spLocks noGrp="1"/>
          </p:cNvSpPr>
          <p:nvPr>
            <p:ph idx="1"/>
          </p:nvPr>
        </p:nvSpPr>
        <p:spPr/>
        <p:txBody>
          <a:bodyPr/>
          <a:lstStyle/>
          <a:p>
            <a:pPr marL="0" indent="0">
              <a:buNone/>
            </a:pPr>
            <a:r>
              <a:rPr lang="en-GB" b="1" dirty="0"/>
              <a:t>What is a soliloquy, and why does Shakespeare use this term?</a:t>
            </a:r>
          </a:p>
          <a:p>
            <a:pPr marL="0" indent="0">
              <a:buNone/>
            </a:pPr>
            <a:endParaRPr lang="en-GB" b="1" dirty="0"/>
          </a:p>
          <a:p>
            <a:pPr marL="0" indent="0">
              <a:buNone/>
            </a:pPr>
            <a:r>
              <a:rPr lang="en-GB" dirty="0">
                <a:solidFill>
                  <a:schemeClr val="accent6"/>
                </a:solidFill>
              </a:rPr>
              <a:t>Lady Macbeth’s soliloquy is an opportunity to remind your class that Shakespeare uses soliloquies to provide insights into a character’s thinking. Here, Shakespeare reveals that Lady Macbeth is ambitious and pragmatic. She knows what she must do to counteract the weakness of her husband’s good nature.</a:t>
            </a:r>
          </a:p>
        </p:txBody>
      </p:sp>
    </p:spTree>
    <p:extLst>
      <p:ext uri="{BB962C8B-B14F-4D97-AF65-F5344CB8AC3E}">
        <p14:creationId xmlns:p14="http://schemas.microsoft.com/office/powerpoint/2010/main" val="2847841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2FFC9-15F4-E3BD-EE99-E4FA61DB0F6F}"/>
              </a:ext>
            </a:extLst>
          </p:cNvPr>
          <p:cNvSpPr>
            <a:spLocks noGrp="1"/>
          </p:cNvSpPr>
          <p:nvPr>
            <p:ph type="title"/>
          </p:nvPr>
        </p:nvSpPr>
        <p:spPr/>
        <p:txBody>
          <a:bodyPr/>
          <a:lstStyle/>
          <a:p>
            <a:r>
              <a:rPr lang="en-GB" b="1" dirty="0"/>
              <a:t>Think-pair-share: gender stereotypes</a:t>
            </a:r>
          </a:p>
        </p:txBody>
      </p:sp>
      <p:sp>
        <p:nvSpPr>
          <p:cNvPr id="3" name="Content Placeholder 2">
            <a:extLst>
              <a:ext uri="{FF2B5EF4-FFF2-40B4-BE49-F238E27FC236}">
                <a16:creationId xmlns:a16="http://schemas.microsoft.com/office/drawing/2014/main" id="{06EC75EA-74A3-D275-3DDE-696B60D6BBEF}"/>
              </a:ext>
            </a:extLst>
          </p:cNvPr>
          <p:cNvSpPr>
            <a:spLocks noGrp="1"/>
          </p:cNvSpPr>
          <p:nvPr>
            <p:ph idx="1"/>
          </p:nvPr>
        </p:nvSpPr>
        <p:spPr>
          <a:xfrm>
            <a:off x="7981950" y="1825625"/>
            <a:ext cx="3371850" cy="4351338"/>
          </a:xfrm>
        </p:spPr>
        <p:txBody>
          <a:bodyPr/>
          <a:lstStyle/>
          <a:p>
            <a:pPr marL="0" indent="0">
              <a:buNone/>
            </a:pPr>
            <a:r>
              <a:rPr lang="en-GB" b="1" dirty="0"/>
              <a:t>Vocabulary</a:t>
            </a:r>
            <a:r>
              <a:rPr lang="en-GB" dirty="0"/>
              <a:t>: </a:t>
            </a:r>
          </a:p>
          <a:p>
            <a:pPr>
              <a:buFontTx/>
              <a:buChar char="-"/>
            </a:pPr>
            <a:r>
              <a:rPr lang="en-GB" dirty="0"/>
              <a:t>domestic sphere</a:t>
            </a:r>
          </a:p>
          <a:p>
            <a:pPr>
              <a:buFontTx/>
              <a:buChar char="-"/>
            </a:pPr>
            <a:r>
              <a:rPr lang="en-GB" dirty="0"/>
              <a:t>conventional</a:t>
            </a:r>
          </a:p>
          <a:p>
            <a:pPr>
              <a:buFontTx/>
              <a:buChar char="-"/>
            </a:pPr>
            <a:r>
              <a:rPr lang="en-GB" dirty="0"/>
              <a:t>unconventional</a:t>
            </a:r>
          </a:p>
          <a:p>
            <a:pPr>
              <a:buFontTx/>
              <a:buChar char="-"/>
            </a:pPr>
            <a:r>
              <a:rPr lang="en-GB" dirty="0"/>
              <a:t>subvert </a:t>
            </a:r>
          </a:p>
          <a:p>
            <a:pPr>
              <a:buFontTx/>
              <a:buChar char="-"/>
            </a:pPr>
            <a:r>
              <a:rPr lang="en-GB" dirty="0"/>
              <a:t>transgression</a:t>
            </a:r>
          </a:p>
        </p:txBody>
      </p:sp>
      <p:graphicFrame>
        <p:nvGraphicFramePr>
          <p:cNvPr id="4" name="Table 3">
            <a:extLst>
              <a:ext uri="{FF2B5EF4-FFF2-40B4-BE49-F238E27FC236}">
                <a16:creationId xmlns:a16="http://schemas.microsoft.com/office/drawing/2014/main" id="{0E09B765-0A35-7ADA-37D6-7460AEB46B8F}"/>
              </a:ext>
            </a:extLst>
          </p:cNvPr>
          <p:cNvGraphicFramePr>
            <a:graphicFrameLocks noGrp="1"/>
          </p:cNvGraphicFramePr>
          <p:nvPr>
            <p:extLst>
              <p:ext uri="{D42A27DB-BD31-4B8C-83A1-F6EECF244321}">
                <p14:modId xmlns:p14="http://schemas.microsoft.com/office/powerpoint/2010/main" val="910397610"/>
              </p:ext>
            </p:extLst>
          </p:nvPr>
        </p:nvGraphicFramePr>
        <p:xfrm>
          <a:off x="946150" y="1690688"/>
          <a:ext cx="6711950" cy="4577080"/>
        </p:xfrm>
        <a:graphic>
          <a:graphicData uri="http://schemas.openxmlformats.org/drawingml/2006/table">
            <a:tbl>
              <a:tblPr firstRow="1" bandRow="1">
                <a:tableStyleId>{5C22544A-7EE6-4342-B048-85BDC9FD1C3A}</a:tableStyleId>
              </a:tblPr>
              <a:tblGrid>
                <a:gridCol w="3355975">
                  <a:extLst>
                    <a:ext uri="{9D8B030D-6E8A-4147-A177-3AD203B41FA5}">
                      <a16:colId xmlns:a16="http://schemas.microsoft.com/office/drawing/2014/main" val="3610872069"/>
                    </a:ext>
                  </a:extLst>
                </a:gridCol>
                <a:gridCol w="3355975">
                  <a:extLst>
                    <a:ext uri="{9D8B030D-6E8A-4147-A177-3AD203B41FA5}">
                      <a16:colId xmlns:a16="http://schemas.microsoft.com/office/drawing/2014/main" val="985426466"/>
                    </a:ext>
                  </a:extLst>
                </a:gridCol>
              </a:tblGrid>
              <a:tr h="370840">
                <a:tc>
                  <a:txBody>
                    <a:bodyPr/>
                    <a:lstStyle/>
                    <a:p>
                      <a:r>
                        <a:rPr lang="en-GB" dirty="0">
                          <a:solidFill>
                            <a:schemeClr val="tx1"/>
                          </a:solidFill>
                        </a:rPr>
                        <a:t>Femininity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solidFill>
                            <a:schemeClr val="tx1"/>
                          </a:solidFill>
                        </a:rPr>
                        <a:t>Masculinity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63831853"/>
                  </a:ext>
                </a:extLst>
              </a:tr>
              <a:tr h="370840">
                <a:tc>
                  <a:txBody>
                    <a:bodyPr/>
                    <a:lstStyle/>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16226701"/>
                  </a:ext>
                </a:extLst>
              </a:tr>
            </a:tbl>
          </a:graphicData>
        </a:graphic>
      </p:graphicFrame>
    </p:spTree>
    <p:extLst>
      <p:ext uri="{BB962C8B-B14F-4D97-AF65-F5344CB8AC3E}">
        <p14:creationId xmlns:p14="http://schemas.microsoft.com/office/powerpoint/2010/main" val="415491987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02EA6-B213-8BC9-6C45-81FA085D3E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B782F3-95E7-5BCE-DE5E-70CE838F08B1}"/>
              </a:ext>
            </a:extLst>
          </p:cNvPr>
          <p:cNvSpPr>
            <a:spLocks noGrp="1"/>
          </p:cNvSpPr>
          <p:nvPr>
            <p:ph type="title"/>
          </p:nvPr>
        </p:nvSpPr>
        <p:spPr>
          <a:xfrm>
            <a:off x="838200" y="365125"/>
            <a:ext cx="10515600" cy="911225"/>
          </a:xfrm>
        </p:spPr>
        <p:txBody>
          <a:bodyPr/>
          <a:lstStyle/>
          <a:p>
            <a:r>
              <a:rPr lang="en-GB" b="1" dirty="0"/>
              <a:t>New vocabulary: resolute</a:t>
            </a:r>
          </a:p>
        </p:txBody>
      </p:sp>
      <p:graphicFrame>
        <p:nvGraphicFramePr>
          <p:cNvPr id="8" name="Table 7">
            <a:extLst>
              <a:ext uri="{FF2B5EF4-FFF2-40B4-BE49-F238E27FC236}">
                <a16:creationId xmlns:a16="http://schemas.microsoft.com/office/drawing/2014/main" id="{9875D28E-A540-818C-9CA6-7645276E181C}"/>
              </a:ext>
            </a:extLst>
          </p:cNvPr>
          <p:cNvGraphicFramePr>
            <a:graphicFrameLocks noGrp="1"/>
          </p:cNvGraphicFramePr>
          <p:nvPr>
            <p:extLst>
              <p:ext uri="{D42A27DB-BD31-4B8C-83A1-F6EECF244321}">
                <p14:modId xmlns:p14="http://schemas.microsoft.com/office/powerpoint/2010/main" val="1811375832"/>
              </p:ext>
            </p:extLst>
          </p:nvPr>
        </p:nvGraphicFramePr>
        <p:xfrm>
          <a:off x="838199" y="1276350"/>
          <a:ext cx="10515600" cy="5216526"/>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608263">
                <a:tc>
                  <a:txBody>
                    <a:bodyPr/>
                    <a:lstStyle/>
                    <a:p>
                      <a:r>
                        <a:rPr lang="en-GB" b="1" dirty="0">
                          <a:solidFill>
                            <a:schemeClr val="tx1"/>
                          </a:solidFill>
                        </a:rPr>
                        <a:t>Definition: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Characteristics:</a:t>
                      </a:r>
                      <a:endParaRPr lang="en-GB"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tx1"/>
                          </a:solidFill>
                        </a:rPr>
                        <a:t>Examples:</a:t>
                      </a:r>
                      <a:endParaRPr lang="en-GB" dirty="0">
                        <a:solidFill>
                          <a:schemeClr val="tx1"/>
                        </a:solidFill>
                      </a:endParaRP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Non-examples: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197039089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22E32-840F-F81C-1E33-A4D045FEF8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30DA36-D84D-C626-EA2D-C9E633EB8403}"/>
              </a:ext>
            </a:extLst>
          </p:cNvPr>
          <p:cNvSpPr>
            <a:spLocks noGrp="1"/>
          </p:cNvSpPr>
          <p:nvPr>
            <p:ph type="title"/>
          </p:nvPr>
        </p:nvSpPr>
        <p:spPr>
          <a:xfrm>
            <a:off x="838200" y="365125"/>
            <a:ext cx="10515600" cy="911225"/>
          </a:xfrm>
        </p:spPr>
        <p:txBody>
          <a:bodyPr/>
          <a:lstStyle/>
          <a:p>
            <a:r>
              <a:rPr lang="en-GB" b="1" dirty="0"/>
              <a:t>New vocabulary: resolute</a:t>
            </a:r>
          </a:p>
        </p:txBody>
      </p:sp>
      <p:graphicFrame>
        <p:nvGraphicFramePr>
          <p:cNvPr id="8" name="Table 7">
            <a:extLst>
              <a:ext uri="{FF2B5EF4-FFF2-40B4-BE49-F238E27FC236}">
                <a16:creationId xmlns:a16="http://schemas.microsoft.com/office/drawing/2014/main" id="{DCC68162-48BF-6972-7DC8-573E8D6CB18C}"/>
              </a:ext>
            </a:extLst>
          </p:cNvPr>
          <p:cNvGraphicFramePr>
            <a:graphicFrameLocks noGrp="1"/>
          </p:cNvGraphicFramePr>
          <p:nvPr>
            <p:extLst>
              <p:ext uri="{D42A27DB-BD31-4B8C-83A1-F6EECF244321}">
                <p14:modId xmlns:p14="http://schemas.microsoft.com/office/powerpoint/2010/main" val="2607713660"/>
              </p:ext>
            </p:extLst>
          </p:nvPr>
        </p:nvGraphicFramePr>
        <p:xfrm>
          <a:off x="838199" y="1276350"/>
          <a:ext cx="10515600" cy="5216526"/>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040548387"/>
                    </a:ext>
                  </a:extLst>
                </a:gridCol>
                <a:gridCol w="5257800">
                  <a:extLst>
                    <a:ext uri="{9D8B030D-6E8A-4147-A177-3AD203B41FA5}">
                      <a16:colId xmlns:a16="http://schemas.microsoft.com/office/drawing/2014/main" val="3708455806"/>
                    </a:ext>
                  </a:extLst>
                </a:gridCol>
              </a:tblGrid>
              <a:tr h="2608263">
                <a:tc>
                  <a:txBody>
                    <a:bodyPr/>
                    <a:lstStyle/>
                    <a:p>
                      <a:r>
                        <a:rPr lang="en-GB" b="1" dirty="0">
                          <a:solidFill>
                            <a:schemeClr val="accent6"/>
                          </a:solidFill>
                        </a:rPr>
                        <a:t>Definition: </a:t>
                      </a:r>
                    </a:p>
                    <a:p>
                      <a:r>
                        <a:rPr lang="en-GB" b="0" dirty="0">
                          <a:solidFill>
                            <a:schemeClr val="accent6"/>
                          </a:solidFill>
                        </a:rPr>
                        <a:t>Determined and focused, particularly when faced with challenges.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Characteristics:</a:t>
                      </a:r>
                    </a:p>
                    <a:p>
                      <a:pPr marL="285750" indent="-285750">
                        <a:buFontTx/>
                        <a:buChar char="-"/>
                      </a:pPr>
                      <a:r>
                        <a:rPr lang="en-GB" b="0" dirty="0">
                          <a:solidFill>
                            <a:schemeClr val="accent6"/>
                          </a:solidFill>
                        </a:rPr>
                        <a:t>focus </a:t>
                      </a:r>
                    </a:p>
                    <a:p>
                      <a:pPr marL="285750" indent="-285750">
                        <a:buFontTx/>
                        <a:buChar char="-"/>
                      </a:pPr>
                      <a:r>
                        <a:rPr lang="en-GB" b="0" dirty="0">
                          <a:solidFill>
                            <a:schemeClr val="accent6"/>
                          </a:solidFill>
                        </a:rPr>
                        <a:t>a clear goal </a:t>
                      </a:r>
                    </a:p>
                    <a:p>
                      <a:pPr marL="285750" indent="-285750">
                        <a:buFontTx/>
                        <a:buChar char="-"/>
                      </a:pPr>
                      <a:r>
                        <a:rPr lang="en-GB" b="0" dirty="0">
                          <a:solidFill>
                            <a:schemeClr val="accent6"/>
                          </a:solidFill>
                        </a:rPr>
                        <a:t>resilience </a:t>
                      </a:r>
                    </a:p>
                    <a:p>
                      <a:pPr marL="285750" indent="-285750">
                        <a:buFontTx/>
                        <a:buChar char="-"/>
                      </a:pPr>
                      <a:r>
                        <a:rPr lang="en-GB" b="0" dirty="0">
                          <a:solidFill>
                            <a:schemeClr val="accent6"/>
                          </a:solidFill>
                        </a:rPr>
                        <a:t>self-discipline.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0461946"/>
                  </a:ext>
                </a:extLst>
              </a:tr>
              <a:tr h="2608263">
                <a:tc>
                  <a:txBody>
                    <a:bodyPr/>
                    <a:lstStyle/>
                    <a:p>
                      <a:r>
                        <a:rPr lang="en-GB" b="1" dirty="0">
                          <a:solidFill>
                            <a:schemeClr val="accent6"/>
                          </a:solidFill>
                        </a:rPr>
                        <a:t>Examples:</a:t>
                      </a:r>
                    </a:p>
                    <a:p>
                      <a:r>
                        <a:rPr lang="en-GB" i="1" dirty="0">
                          <a:solidFill>
                            <a:schemeClr val="accent6"/>
                          </a:solidFill>
                        </a:rPr>
                        <a:t>An Inspector Calls</a:t>
                      </a:r>
                      <a:r>
                        <a:rPr lang="en-GB" dirty="0">
                          <a:solidFill>
                            <a:schemeClr val="accent6"/>
                          </a:solidFill>
                        </a:rPr>
                        <a:t> (1946): Inspector Goole is resolute when he interrogates Mr Birling. </a:t>
                      </a:r>
                    </a:p>
                    <a:p>
                      <a:endParaRPr lang="en-GB" dirty="0">
                        <a:solidFill>
                          <a:schemeClr val="accent6"/>
                        </a:solidFill>
                      </a:endParaRPr>
                    </a:p>
                    <a:p>
                      <a:r>
                        <a:rPr lang="en-GB" i="1" dirty="0">
                          <a:solidFill>
                            <a:schemeClr val="accent6"/>
                          </a:solidFill>
                        </a:rPr>
                        <a:t>A Christmas Carol</a:t>
                      </a:r>
                      <a:r>
                        <a:rPr lang="en-GB" dirty="0">
                          <a:solidFill>
                            <a:schemeClr val="accent6"/>
                          </a:solidFill>
                        </a:rPr>
                        <a:t> (1843): Scrooge is initially resolute in his refusal to help those in financial need.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accent6"/>
                          </a:solidFill>
                        </a:rPr>
                        <a:t>Non-examples:</a:t>
                      </a:r>
                    </a:p>
                    <a:p>
                      <a:r>
                        <a:rPr lang="en-GB" i="1" dirty="0">
                          <a:solidFill>
                            <a:schemeClr val="accent6"/>
                          </a:solidFill>
                        </a:rPr>
                        <a:t>Macbeth</a:t>
                      </a:r>
                      <a:r>
                        <a:rPr lang="en-GB" dirty="0">
                          <a:solidFill>
                            <a:schemeClr val="accent6"/>
                          </a:solidFill>
                        </a:rPr>
                        <a:t> (1606): In Act One Scene Seven, Macbeth dithers between killing and not killing Duncan.</a:t>
                      </a:r>
                      <a:endParaRPr lang="en-GB" b="1" dirty="0">
                        <a:solidFill>
                          <a:schemeClr val="accent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574892"/>
                  </a:ext>
                </a:extLst>
              </a:tr>
            </a:tbl>
          </a:graphicData>
        </a:graphic>
      </p:graphicFrame>
    </p:spTree>
    <p:extLst>
      <p:ext uri="{BB962C8B-B14F-4D97-AF65-F5344CB8AC3E}">
        <p14:creationId xmlns:p14="http://schemas.microsoft.com/office/powerpoint/2010/main" val="90149485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4A681-15A7-7A7B-0139-3C3653EF518C}"/>
              </a:ext>
            </a:extLst>
          </p:cNvPr>
          <p:cNvSpPr>
            <a:spLocks noGrp="1"/>
          </p:cNvSpPr>
          <p:nvPr>
            <p:ph type="title"/>
          </p:nvPr>
        </p:nvSpPr>
        <p:spPr/>
        <p:txBody>
          <a:bodyPr/>
          <a:lstStyle/>
          <a:p>
            <a:r>
              <a:rPr lang="en-GB" b="1" dirty="0"/>
              <a:t>Reading the Scene</a:t>
            </a:r>
          </a:p>
        </p:txBody>
      </p:sp>
      <p:graphicFrame>
        <p:nvGraphicFramePr>
          <p:cNvPr id="4" name="Table 3">
            <a:extLst>
              <a:ext uri="{FF2B5EF4-FFF2-40B4-BE49-F238E27FC236}">
                <a16:creationId xmlns:a16="http://schemas.microsoft.com/office/drawing/2014/main" id="{13ED4B39-C0C8-4993-E4E7-20C2926D2741}"/>
              </a:ext>
            </a:extLst>
          </p:cNvPr>
          <p:cNvGraphicFramePr>
            <a:graphicFrameLocks noGrp="1"/>
          </p:cNvGraphicFramePr>
          <p:nvPr>
            <p:extLst>
              <p:ext uri="{D42A27DB-BD31-4B8C-83A1-F6EECF244321}">
                <p14:modId xmlns:p14="http://schemas.microsoft.com/office/powerpoint/2010/main" val="4284046982"/>
              </p:ext>
            </p:extLst>
          </p:nvPr>
        </p:nvGraphicFramePr>
        <p:xfrm>
          <a:off x="917575" y="1500188"/>
          <a:ext cx="10312400" cy="5125720"/>
        </p:xfrm>
        <a:graphic>
          <a:graphicData uri="http://schemas.openxmlformats.org/drawingml/2006/table">
            <a:tbl>
              <a:tblPr firstRow="1" bandRow="1">
                <a:tableStyleId>{5C22544A-7EE6-4342-B048-85BDC9FD1C3A}</a:tableStyleId>
              </a:tblPr>
              <a:tblGrid>
                <a:gridCol w="5156200">
                  <a:extLst>
                    <a:ext uri="{9D8B030D-6E8A-4147-A177-3AD203B41FA5}">
                      <a16:colId xmlns:a16="http://schemas.microsoft.com/office/drawing/2014/main" val="3298219035"/>
                    </a:ext>
                  </a:extLst>
                </a:gridCol>
                <a:gridCol w="5156200">
                  <a:extLst>
                    <a:ext uri="{9D8B030D-6E8A-4147-A177-3AD203B41FA5}">
                      <a16:colId xmlns:a16="http://schemas.microsoft.com/office/drawing/2014/main" val="676828633"/>
                    </a:ext>
                  </a:extLst>
                </a:gridCol>
              </a:tblGrid>
              <a:tr h="370840">
                <a:tc>
                  <a:txBody>
                    <a:bodyPr/>
                    <a:lstStyle/>
                    <a:p>
                      <a:r>
                        <a:rPr lang="en-GB" dirty="0">
                          <a:solidFill>
                            <a:schemeClr val="tx1"/>
                          </a:solidFill>
                        </a:rPr>
                        <a:t>Quotation from Act 1 Scene 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solidFill>
                            <a:schemeClr val="tx1"/>
                          </a:solidFill>
                        </a:rPr>
                        <a:t>What do you think this means?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64762143"/>
                  </a:ext>
                </a:extLst>
              </a:tr>
              <a:tr h="370840">
                <a:tc>
                  <a:txBody>
                    <a:bodyPr/>
                    <a:lstStyle/>
                    <a:p>
                      <a:r>
                        <a:rPr lang="en-GB" dirty="0"/>
                        <a:t>In a letter, Macbeth calls Lady Macbeth ‘my dearest partner in greatness’. </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35528074"/>
                  </a:ext>
                </a:extLst>
              </a:tr>
              <a:tr h="370840">
                <a:tc>
                  <a:txBody>
                    <a:bodyPr/>
                    <a:lstStyle/>
                    <a:p>
                      <a:r>
                        <a:rPr lang="en-GB" dirty="0"/>
                        <a:t>Lady Macbeth says her husband’s ‘nature’ ‘is too full of the milk of human kindness / To catch the nearest way’. </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23932951"/>
                  </a:ext>
                </a:extLst>
              </a:tr>
              <a:tr h="370840">
                <a:tc>
                  <a:txBody>
                    <a:bodyPr/>
                    <a:lstStyle/>
                    <a:p>
                      <a:r>
                        <a:rPr lang="en-GB" dirty="0"/>
                        <a:t>Lady Macbeth wants Macbeth to return, so that she can ‘pour [her] spirits in [his] ear’. </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76195895"/>
                  </a:ext>
                </a:extLst>
              </a:tr>
              <a:tr h="370840">
                <a:tc>
                  <a:txBody>
                    <a:bodyPr/>
                    <a:lstStyle/>
                    <a:p>
                      <a:r>
                        <a:rPr lang="en-GB" dirty="0"/>
                        <a:t>Lady Macbeth wants to help Macbeth achieve ‘the golden round’. </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74340947"/>
                  </a:ext>
                </a:extLst>
              </a:tr>
            </a:tbl>
          </a:graphicData>
        </a:graphic>
      </p:graphicFrame>
    </p:spTree>
    <p:extLst>
      <p:ext uri="{BB962C8B-B14F-4D97-AF65-F5344CB8AC3E}">
        <p14:creationId xmlns:p14="http://schemas.microsoft.com/office/powerpoint/2010/main" val="12333012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D1113-7E89-7861-51BA-5CCCCAA1A082}"/>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038E8FA9-2190-B357-F528-C238E64553FA}"/>
              </a:ext>
            </a:extLst>
          </p:cNvPr>
          <p:cNvGraphicFramePr>
            <a:graphicFrameLocks noGrp="1"/>
          </p:cNvGraphicFramePr>
          <p:nvPr/>
        </p:nvGraphicFramePr>
        <p:xfrm>
          <a:off x="0" y="357188"/>
          <a:ext cx="12192000" cy="6500812"/>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3223070910"/>
                    </a:ext>
                  </a:extLst>
                </a:gridCol>
                <a:gridCol w="6096000">
                  <a:extLst>
                    <a:ext uri="{9D8B030D-6E8A-4147-A177-3AD203B41FA5}">
                      <a16:colId xmlns:a16="http://schemas.microsoft.com/office/drawing/2014/main" val="840449405"/>
                    </a:ext>
                  </a:extLst>
                </a:gridCol>
              </a:tblGrid>
              <a:tr h="3250406">
                <a:tc>
                  <a:txBody>
                    <a:bodyPr/>
                    <a:lstStyle/>
                    <a:p>
                      <a:r>
                        <a:rPr lang="en-GB" sz="1100" b="1" dirty="0">
                          <a:solidFill>
                            <a:schemeClr val="tx1"/>
                          </a:solidFill>
                        </a:rPr>
                        <a:t>What do you learn </a:t>
                      </a:r>
                      <a:br>
                        <a:rPr lang="en-GB" sz="1100" b="1" dirty="0">
                          <a:solidFill>
                            <a:schemeClr val="tx1"/>
                          </a:solidFill>
                        </a:rPr>
                      </a:br>
                      <a:r>
                        <a:rPr lang="en-GB" sz="1100" b="1" dirty="0">
                          <a:solidFill>
                            <a:schemeClr val="tx1"/>
                          </a:solidFill>
                        </a:rPr>
                        <a:t>about Macbeth?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GB" sz="1100" b="1" dirty="0">
                          <a:solidFill>
                            <a:schemeClr val="tx1"/>
                          </a:solidFill>
                        </a:rPr>
                        <a:t>What do you learn </a:t>
                      </a:r>
                      <a:br>
                        <a:rPr lang="en-GB" sz="1100" b="1" dirty="0">
                          <a:solidFill>
                            <a:schemeClr val="tx1"/>
                          </a:solidFill>
                        </a:rPr>
                      </a:br>
                      <a:r>
                        <a:rPr lang="en-GB" sz="1100" b="1" dirty="0">
                          <a:solidFill>
                            <a:schemeClr val="tx1"/>
                          </a:solidFill>
                        </a:rPr>
                        <a:t>about Malcolm?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82033430"/>
                  </a:ext>
                </a:extLst>
              </a:tr>
              <a:tr h="3250406">
                <a:tc>
                  <a:txBody>
                    <a:bodyPr/>
                    <a:lstStyle/>
                    <a:p>
                      <a:r>
                        <a:rPr lang="en-GB" sz="1100" b="1" dirty="0">
                          <a:solidFill>
                            <a:schemeClr val="tx1"/>
                          </a:solidFill>
                        </a:rPr>
                        <a:t>What do you learn</a:t>
                      </a:r>
                      <a:br>
                        <a:rPr lang="en-GB" sz="1100" b="1" dirty="0">
                          <a:solidFill>
                            <a:schemeClr val="tx1"/>
                          </a:solidFill>
                        </a:rPr>
                      </a:br>
                      <a:r>
                        <a:rPr lang="en-GB" sz="1100" b="1" dirty="0">
                          <a:solidFill>
                            <a:schemeClr val="tx1"/>
                          </a:solidFill>
                        </a:rPr>
                        <a:t>about Macduff and his family?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GB" sz="1100" b="1" dirty="0">
                          <a:solidFill>
                            <a:schemeClr val="tx1"/>
                          </a:solidFill>
                        </a:rPr>
                        <a:t>New vocabulary: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9093655"/>
                  </a:ext>
                </a:extLst>
              </a:tr>
            </a:tbl>
          </a:graphicData>
        </a:graphic>
      </p:graphicFrame>
      <p:sp>
        <p:nvSpPr>
          <p:cNvPr id="2" name="Title 1">
            <a:extLst>
              <a:ext uri="{FF2B5EF4-FFF2-40B4-BE49-F238E27FC236}">
                <a16:creationId xmlns:a16="http://schemas.microsoft.com/office/drawing/2014/main" id="{CAC543CD-8E22-E242-21B0-A6D7970978EC}"/>
              </a:ext>
            </a:extLst>
          </p:cNvPr>
          <p:cNvSpPr>
            <a:spLocks noGrp="1"/>
          </p:cNvSpPr>
          <p:nvPr>
            <p:ph type="title"/>
          </p:nvPr>
        </p:nvSpPr>
        <p:spPr>
          <a:xfrm>
            <a:off x="838200" y="41276"/>
            <a:ext cx="10515600" cy="315912"/>
          </a:xfrm>
        </p:spPr>
        <p:txBody>
          <a:bodyPr>
            <a:normAutofit fontScale="90000"/>
          </a:bodyPr>
          <a:lstStyle/>
          <a:p>
            <a:pPr algn="ctr"/>
            <a:r>
              <a:rPr lang="en-GB" sz="2800" b="1" i="1" dirty="0"/>
              <a:t>Macbeth:</a:t>
            </a:r>
            <a:r>
              <a:rPr lang="en-GB" sz="2800" b="1" dirty="0"/>
              <a:t> Plot Summary – Act 5</a:t>
            </a:r>
            <a:endParaRPr lang="en-GB" sz="2800" b="1" i="1" dirty="0"/>
          </a:p>
        </p:txBody>
      </p:sp>
      <p:sp>
        <p:nvSpPr>
          <p:cNvPr id="3" name="Content Placeholder 2">
            <a:extLst>
              <a:ext uri="{FF2B5EF4-FFF2-40B4-BE49-F238E27FC236}">
                <a16:creationId xmlns:a16="http://schemas.microsoft.com/office/drawing/2014/main" id="{FCFF1FAC-05BB-EE69-C676-CA509CE5C816}"/>
              </a:ext>
            </a:extLst>
          </p:cNvPr>
          <p:cNvSpPr>
            <a:spLocks noGrp="1"/>
          </p:cNvSpPr>
          <p:nvPr>
            <p:ph idx="1"/>
          </p:nvPr>
        </p:nvSpPr>
        <p:spPr>
          <a:xfrm>
            <a:off x="2876551" y="534591"/>
            <a:ext cx="6581774" cy="6146006"/>
          </a:xfrm>
          <a:solidFill>
            <a:schemeClr val="bg1"/>
          </a:solidFill>
          <a:ln>
            <a:solidFill>
              <a:schemeClr val="tx1"/>
            </a:solidFill>
          </a:ln>
        </p:spPr>
        <p:txBody>
          <a:bodyPr>
            <a:noAutofit/>
          </a:bodyPr>
          <a:lstStyle/>
          <a:p>
            <a:pPr marL="0" indent="0">
              <a:lnSpc>
                <a:spcPct val="100000"/>
              </a:lnSpc>
              <a:buNone/>
            </a:pPr>
            <a:r>
              <a:rPr lang="en-GB" sz="1000" dirty="0"/>
              <a:t>1  At the start of Act 5, the formidable, calculating Lady Macbeth of the play’s first half has completely disintegrated. </a:t>
            </a:r>
            <a:br>
              <a:rPr lang="en-GB" sz="1000" dirty="0"/>
            </a:br>
            <a:r>
              <a:rPr lang="en-GB" sz="1000" dirty="0"/>
              <a:t>2  Shakespeare reveals her breakdown not through a soliloquy, but through a devastating public performance she </a:t>
            </a:r>
            <a:br>
              <a:rPr lang="en-GB" sz="1000" dirty="0"/>
            </a:br>
            <a:r>
              <a:rPr lang="en-GB" sz="1000" dirty="0"/>
              <a:t>3  cannot control. The Doctor and a Gentlewoman watch as Lady Macbeth sleepwalks, continually washes her </a:t>
            </a:r>
            <a:br>
              <a:rPr lang="en-GB" sz="1000" dirty="0"/>
            </a:br>
            <a:r>
              <a:rPr lang="en-GB" sz="1000" dirty="0"/>
              <a:t>4  hands, and speaks of crimes that should remain secret. </a:t>
            </a:r>
          </a:p>
          <a:p>
            <a:pPr marL="0" indent="0">
              <a:lnSpc>
                <a:spcPct val="100000"/>
              </a:lnSpc>
              <a:buNone/>
            </a:pPr>
            <a:r>
              <a:rPr lang="en-GB" sz="1000" dirty="0"/>
              <a:t>5  Elsewhere, the Scottish Thanes (</a:t>
            </a:r>
            <a:r>
              <a:rPr lang="en-GB" sz="1000" dirty="0" err="1"/>
              <a:t>Meinteith</a:t>
            </a:r>
            <a:r>
              <a:rPr lang="en-GB" sz="1000" dirty="0"/>
              <a:t>, Angus, Lennox and Caithness) unite in their rebellion against Macbeth. </a:t>
            </a:r>
            <a:br>
              <a:rPr lang="en-GB" sz="1000" dirty="0"/>
            </a:br>
            <a:r>
              <a:rPr lang="en-GB" sz="1000" dirty="0"/>
              <a:t>6  They discuss Macbeth’s deteriorating state, his fortified position in Dunsinane and the universal hatred his rule has </a:t>
            </a:r>
            <a:br>
              <a:rPr lang="en-GB" sz="1000" dirty="0"/>
            </a:br>
            <a:r>
              <a:rPr lang="en-GB" sz="1000" dirty="0"/>
              <a:t>7  inspired. It is clear that Macbeth is no longer a king, but a ‘tyrant,’ whose grip on power seems both desperate and </a:t>
            </a:r>
            <a:br>
              <a:rPr lang="en-GB" sz="1000" dirty="0"/>
            </a:br>
            <a:r>
              <a:rPr lang="en-GB" sz="1000" dirty="0"/>
              <a:t>8  brittle.</a:t>
            </a:r>
          </a:p>
          <a:p>
            <a:pPr marL="0" indent="0">
              <a:lnSpc>
                <a:spcPct val="100000"/>
              </a:lnSpc>
              <a:buNone/>
            </a:pPr>
            <a:r>
              <a:rPr lang="en-GB" sz="1000" dirty="0"/>
              <a:t>9  In his castle at Dunsinane, Macbeth dismisses reports of the advancing army, bullies a fearful servant and reflects </a:t>
            </a:r>
            <a:br>
              <a:rPr lang="en-GB" sz="1000" dirty="0"/>
            </a:br>
            <a:r>
              <a:rPr lang="en-GB" sz="1000" dirty="0"/>
              <a:t>10  on his empty life. His interaction with the Doctor reveals a disregard for Lady Macbeth’s illness and his own </a:t>
            </a:r>
            <a:br>
              <a:rPr lang="en-GB" sz="1000" dirty="0"/>
            </a:br>
            <a:r>
              <a:rPr lang="en-GB" sz="1000" dirty="0"/>
              <a:t>11  delusional belief that Scotland’s sickness can be cured like a physical disease. Macbeth’s development in this </a:t>
            </a:r>
            <a:br>
              <a:rPr lang="en-GB" sz="1000" dirty="0"/>
            </a:br>
            <a:r>
              <a:rPr lang="en-GB" sz="1000" dirty="0"/>
              <a:t>12  scene happens in three stages: arrogance buffeted by the Witches’ prophecies, a moment of clear-eyed nihilistic </a:t>
            </a:r>
            <a:br>
              <a:rPr lang="en-GB" sz="1000" dirty="0"/>
            </a:br>
            <a:r>
              <a:rPr lang="en-GB" sz="1000" dirty="0"/>
              <a:t>13  despair and a delusional projection of his own sickness onto Scotland in his conversation with the Doctor. The </a:t>
            </a:r>
            <a:br>
              <a:rPr lang="en-GB" sz="1000" dirty="0"/>
            </a:br>
            <a:r>
              <a:rPr lang="en-GB" sz="1000" dirty="0"/>
              <a:t>14  formidable warrior-king is now a ‘sick’ heart, isolated and despised.</a:t>
            </a:r>
          </a:p>
          <a:p>
            <a:pPr marL="0" indent="0">
              <a:lnSpc>
                <a:spcPct val="100000"/>
              </a:lnSpc>
              <a:buNone/>
            </a:pPr>
            <a:r>
              <a:rPr lang="en-GB" sz="1000" dirty="0"/>
              <a:t>15  At Birnam Wood, Malcolm meets the rebellious thanes. They order the soldiers to cut down branches to use as </a:t>
            </a:r>
            <a:br>
              <a:rPr lang="en-GB" sz="1000" dirty="0"/>
            </a:br>
            <a:r>
              <a:rPr lang="en-GB" sz="1000" dirty="0"/>
              <a:t>16  camouflage as they approach Dunsinane to attack Macbeth.  </a:t>
            </a:r>
          </a:p>
          <a:p>
            <a:pPr marL="0" indent="0">
              <a:lnSpc>
                <a:spcPct val="100000"/>
              </a:lnSpc>
              <a:buNone/>
            </a:pPr>
            <a:r>
              <a:rPr lang="en-GB" sz="1000" dirty="0"/>
              <a:t>17  Within the castle, Macbeth hears the news of his wife’s death and the moving of Birnam Wood. His response is not </a:t>
            </a:r>
            <a:br>
              <a:rPr lang="en-GB" sz="1000" dirty="0"/>
            </a:br>
            <a:r>
              <a:rPr lang="en-GB" sz="1000" dirty="0"/>
              <a:t>18  rage, or even total surrender, but a compelling combination of nihilism and defiance. On the one hand, Macbeth </a:t>
            </a:r>
            <a:br>
              <a:rPr lang="en-GB" sz="1000" dirty="0"/>
            </a:br>
            <a:r>
              <a:rPr lang="en-GB" sz="1000" dirty="0"/>
              <a:t>19  laments that life now ‘</a:t>
            </a:r>
            <a:r>
              <a:rPr lang="en-GB" sz="1000" dirty="0" err="1"/>
              <a:t>signif</a:t>
            </a:r>
            <a:r>
              <a:rPr lang="en-GB" sz="1000" dirty="0"/>
              <a:t>[</a:t>
            </a:r>
            <a:r>
              <a:rPr lang="en-GB" sz="1000" dirty="0" err="1"/>
              <a:t>ies</a:t>
            </a:r>
            <a:r>
              <a:rPr lang="en-GB" sz="1000" dirty="0"/>
              <a:t>] nothing’, but also demands his armour so that he can fight to the death. Yet </a:t>
            </a:r>
            <a:br>
              <a:rPr lang="en-GB" sz="1000" dirty="0"/>
            </a:br>
            <a:r>
              <a:rPr lang="en-GB" sz="1000" dirty="0"/>
              <a:t>20  Macbeth also places confidence in the Witches’ prophecy that he cannot be killed by anyone born of woman. </a:t>
            </a:r>
          </a:p>
          <a:p>
            <a:pPr marL="0" indent="0">
              <a:lnSpc>
                <a:spcPct val="100000"/>
              </a:lnSpc>
              <a:buNone/>
            </a:pPr>
            <a:r>
              <a:rPr lang="en-GB" sz="1000" dirty="0"/>
              <a:t>21  Outside, Malcolm, Siward and Macduff give the battle cry. The men are to throw down their ‘leafy screens’ (the </a:t>
            </a:r>
            <a:br>
              <a:rPr lang="en-GB" sz="1000" dirty="0"/>
            </a:br>
            <a:r>
              <a:rPr lang="en-GB" sz="1000" dirty="0"/>
              <a:t>22  branches they were using as camouflage) and show themselves. The battle begins and we get three glimpses into </a:t>
            </a:r>
            <a:br>
              <a:rPr lang="en-GB" sz="1000" dirty="0"/>
            </a:br>
            <a:r>
              <a:rPr lang="en-GB" sz="1000" dirty="0"/>
              <a:t>23  its progress; Macbeth fights Young Siward, Macduff searches for Macbeth and then Malcolm and Siward prepare </a:t>
            </a:r>
            <a:br>
              <a:rPr lang="en-GB" sz="1000" dirty="0"/>
            </a:br>
            <a:r>
              <a:rPr lang="en-GB" sz="1000" dirty="0"/>
              <a:t>24  to enter the castle.</a:t>
            </a:r>
          </a:p>
          <a:p>
            <a:pPr marL="0" indent="0">
              <a:lnSpc>
                <a:spcPct val="100000"/>
              </a:lnSpc>
              <a:buNone/>
            </a:pPr>
            <a:r>
              <a:rPr lang="en-GB" sz="1000" dirty="0"/>
              <a:t>25  Macduff finally confronts Macbeth. Their showdown begins with Macbeth initially confident until Macduff reveals </a:t>
            </a:r>
            <a:br>
              <a:rPr lang="en-GB" sz="1000" dirty="0"/>
            </a:br>
            <a:r>
              <a:rPr lang="en-GB" sz="1000" dirty="0"/>
              <a:t>26  the crucial loophole in the prophecy: he was not ‘of woman born’ but was ‘from his mother’s womb / Untimely </a:t>
            </a:r>
            <a:br>
              <a:rPr lang="en-GB" sz="1000" dirty="0"/>
            </a:br>
            <a:r>
              <a:rPr lang="en-GB" sz="1000" dirty="0"/>
              <a:t>27  ripped.’ Macbeth’s spirit collapses and he refuses to fight. Macduff taunts him and Macbeth exits the stage, </a:t>
            </a:r>
            <a:br>
              <a:rPr lang="en-GB" sz="1000" dirty="0"/>
            </a:br>
            <a:r>
              <a:rPr lang="en-GB" sz="1000" dirty="0"/>
              <a:t>28  resolved to fight to the death but now devoid of all hope.</a:t>
            </a:r>
          </a:p>
          <a:p>
            <a:pPr marL="0" indent="0">
              <a:lnSpc>
                <a:spcPct val="100000"/>
              </a:lnSpc>
              <a:buNone/>
            </a:pPr>
            <a:r>
              <a:rPr lang="en-GB" sz="1000" dirty="0"/>
              <a:t>29  As the play draws to a close, Siward, Ross and Malcolm discuss the battle. Macduff then enters with Macbeth’s </a:t>
            </a:r>
            <a:br>
              <a:rPr lang="en-GB" sz="1000" dirty="0"/>
            </a:br>
            <a:r>
              <a:rPr lang="en-GB" sz="1000" dirty="0"/>
              <a:t>30  head, which serves as a brutal but necessary indication that the threat has been eradicated. The focus then shifts </a:t>
            </a:r>
            <a:br>
              <a:rPr lang="en-GB" sz="1000" dirty="0"/>
            </a:br>
            <a:r>
              <a:rPr lang="en-GB" sz="1000" dirty="0"/>
              <a:t>31  entirely to Malcolm, who transforms from an awkward exile into a confident, gracious king. His exemplary speech </a:t>
            </a:r>
            <a:br>
              <a:rPr lang="en-GB" sz="1000" dirty="0"/>
            </a:br>
            <a:r>
              <a:rPr lang="en-GB" sz="1000" dirty="0"/>
              <a:t>32  shows sincere leadership: he dubs his supporters earls, calls home the exiles and vows to rule with ‘grace’ and </a:t>
            </a:r>
            <a:br>
              <a:rPr lang="en-GB" sz="1000" dirty="0"/>
            </a:br>
            <a:r>
              <a:rPr lang="en-GB" sz="1000" dirty="0"/>
              <a:t>33  ‘measure, time, and place,’ directly contrasting Macbeth’s chaotic and murderous reign.</a:t>
            </a:r>
          </a:p>
        </p:txBody>
      </p:sp>
    </p:spTree>
    <p:extLst>
      <p:ext uri="{BB962C8B-B14F-4D97-AF65-F5344CB8AC3E}">
        <p14:creationId xmlns:p14="http://schemas.microsoft.com/office/powerpoint/2010/main" val="230954862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A36E0-BB35-A61A-E3EA-AF11EC9D5A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1E23C6-E3E5-B1AB-E0E8-BC0A31BEC364}"/>
              </a:ext>
            </a:extLst>
          </p:cNvPr>
          <p:cNvSpPr>
            <a:spLocks noGrp="1"/>
          </p:cNvSpPr>
          <p:nvPr>
            <p:ph type="title"/>
          </p:nvPr>
        </p:nvSpPr>
        <p:spPr/>
        <p:txBody>
          <a:bodyPr/>
          <a:lstStyle/>
          <a:p>
            <a:r>
              <a:rPr lang="en-GB" b="1" dirty="0"/>
              <a:t>Reading the Scene</a:t>
            </a:r>
          </a:p>
        </p:txBody>
      </p:sp>
      <p:graphicFrame>
        <p:nvGraphicFramePr>
          <p:cNvPr id="4" name="Table 3">
            <a:extLst>
              <a:ext uri="{FF2B5EF4-FFF2-40B4-BE49-F238E27FC236}">
                <a16:creationId xmlns:a16="http://schemas.microsoft.com/office/drawing/2014/main" id="{00AE977B-48AD-2BE5-7551-8609F3D4DD84}"/>
              </a:ext>
            </a:extLst>
          </p:cNvPr>
          <p:cNvGraphicFramePr>
            <a:graphicFrameLocks noGrp="1"/>
          </p:cNvGraphicFramePr>
          <p:nvPr>
            <p:extLst>
              <p:ext uri="{D42A27DB-BD31-4B8C-83A1-F6EECF244321}">
                <p14:modId xmlns:p14="http://schemas.microsoft.com/office/powerpoint/2010/main" val="3564547872"/>
              </p:ext>
            </p:extLst>
          </p:nvPr>
        </p:nvGraphicFramePr>
        <p:xfrm>
          <a:off x="917575" y="1500187"/>
          <a:ext cx="10312400" cy="4992688"/>
        </p:xfrm>
        <a:graphic>
          <a:graphicData uri="http://schemas.openxmlformats.org/drawingml/2006/table">
            <a:tbl>
              <a:tblPr firstRow="1" bandRow="1">
                <a:tableStyleId>{5C22544A-7EE6-4342-B048-85BDC9FD1C3A}</a:tableStyleId>
              </a:tblPr>
              <a:tblGrid>
                <a:gridCol w="5156200">
                  <a:extLst>
                    <a:ext uri="{9D8B030D-6E8A-4147-A177-3AD203B41FA5}">
                      <a16:colId xmlns:a16="http://schemas.microsoft.com/office/drawing/2014/main" val="3298219035"/>
                    </a:ext>
                  </a:extLst>
                </a:gridCol>
                <a:gridCol w="5156200">
                  <a:extLst>
                    <a:ext uri="{9D8B030D-6E8A-4147-A177-3AD203B41FA5}">
                      <a16:colId xmlns:a16="http://schemas.microsoft.com/office/drawing/2014/main" val="676828633"/>
                    </a:ext>
                  </a:extLst>
                </a:gridCol>
              </a:tblGrid>
              <a:tr h="493188">
                <a:tc>
                  <a:txBody>
                    <a:bodyPr/>
                    <a:lstStyle/>
                    <a:p>
                      <a:r>
                        <a:rPr lang="en-GB" dirty="0">
                          <a:solidFill>
                            <a:schemeClr val="tx1"/>
                          </a:solidFill>
                        </a:rPr>
                        <a:t>Quotation from Act 1 Scene 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solidFill>
                            <a:schemeClr val="tx1"/>
                          </a:solidFill>
                        </a:rPr>
                        <a:t>What do you think this means?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64762143"/>
                  </a:ext>
                </a:extLst>
              </a:tr>
              <a:tr h="851257">
                <a:tc>
                  <a:txBody>
                    <a:bodyPr/>
                    <a:lstStyle/>
                    <a:p>
                      <a:r>
                        <a:rPr lang="en-GB" dirty="0"/>
                        <a:t>In a letter, Macbeth calls Lady Macbeth ‘my dearest partner in greatness’. </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solidFill>
                            <a:schemeClr val="accent6"/>
                          </a:solidFill>
                        </a:rPr>
                        <a:t>Macbeth sees his wife as an equal.</a:t>
                      </a:r>
                    </a:p>
                    <a:p>
                      <a:endParaRPr lang="en-GB" dirty="0">
                        <a:solidFill>
                          <a:schemeClr val="accent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35528074"/>
                  </a:ext>
                </a:extLst>
              </a:tr>
              <a:tr h="1216081">
                <a:tc>
                  <a:txBody>
                    <a:bodyPr/>
                    <a:lstStyle/>
                    <a:p>
                      <a:r>
                        <a:rPr lang="en-GB" dirty="0"/>
                        <a:t>Lady Macbeth says her husband’s ‘nature’ ‘is too full of the milk of human kindness / To catch the nearest way’. </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solidFill>
                            <a:schemeClr val="accent6"/>
                          </a:solidFill>
                        </a:rPr>
                        <a:t>Lady Macbeth recognises that Macbeth is too weak to commit regicide to get the crown. </a:t>
                      </a:r>
                    </a:p>
                    <a:p>
                      <a:endParaRPr lang="en-GB" dirty="0">
                        <a:solidFill>
                          <a:schemeClr val="accent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23932951"/>
                  </a:ext>
                </a:extLst>
              </a:tr>
              <a:tr h="1216081">
                <a:tc>
                  <a:txBody>
                    <a:bodyPr/>
                    <a:lstStyle/>
                    <a:p>
                      <a:r>
                        <a:rPr lang="en-GB" dirty="0"/>
                        <a:t>Lady Macbeth wants Macbeth to return, so that she can ‘pour [her] spirits in [his] ear’. </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solidFill>
                            <a:schemeClr val="accent6"/>
                          </a:solidFill>
                        </a:rPr>
                        <a:t>Lady Macbeth wants to manipulate Macbeth into killing Duncan by talking to him persuasively. </a:t>
                      </a:r>
                    </a:p>
                    <a:p>
                      <a:endParaRPr lang="en-GB" dirty="0">
                        <a:solidFill>
                          <a:schemeClr val="accent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76195895"/>
                  </a:ext>
                </a:extLst>
              </a:tr>
              <a:tr h="1216081">
                <a:tc>
                  <a:txBody>
                    <a:bodyPr/>
                    <a:lstStyle/>
                    <a:p>
                      <a:r>
                        <a:rPr lang="en-GB" dirty="0"/>
                        <a:t>Lady Macbeth wants to help Macbeth achieve ‘the golden round’. </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solidFill>
                            <a:schemeClr val="accent6"/>
                          </a:solidFill>
                        </a:rPr>
                        <a:t>This refers to the great value and prestige of the crown of Scotland.</a:t>
                      </a:r>
                    </a:p>
                    <a:p>
                      <a:endParaRPr lang="en-GB" dirty="0">
                        <a:solidFill>
                          <a:schemeClr val="accent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74340947"/>
                  </a:ext>
                </a:extLst>
              </a:tr>
            </a:tbl>
          </a:graphicData>
        </a:graphic>
      </p:graphicFrame>
    </p:spTree>
    <p:extLst>
      <p:ext uri="{BB962C8B-B14F-4D97-AF65-F5344CB8AC3E}">
        <p14:creationId xmlns:p14="http://schemas.microsoft.com/office/powerpoint/2010/main" val="152936993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53538-261E-B642-9E6F-06F3493D2D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5B6B36-FB99-103E-5D26-D9832BE30390}"/>
              </a:ext>
            </a:extLst>
          </p:cNvPr>
          <p:cNvSpPr>
            <a:spLocks noGrp="1"/>
          </p:cNvSpPr>
          <p:nvPr>
            <p:ph type="title"/>
          </p:nvPr>
        </p:nvSpPr>
        <p:spPr>
          <a:xfrm>
            <a:off x="161924" y="184150"/>
            <a:ext cx="9324975" cy="720725"/>
          </a:xfrm>
        </p:spPr>
        <p:txBody>
          <a:bodyPr>
            <a:normAutofit/>
          </a:bodyPr>
          <a:lstStyle/>
          <a:p>
            <a:r>
              <a:rPr lang="en-GB" b="1" dirty="0"/>
              <a:t>S-T-R-E-T-C-H: Triplet discussion</a:t>
            </a:r>
          </a:p>
        </p:txBody>
      </p:sp>
      <p:graphicFrame>
        <p:nvGraphicFramePr>
          <p:cNvPr id="7" name="Table 6">
            <a:extLst>
              <a:ext uri="{FF2B5EF4-FFF2-40B4-BE49-F238E27FC236}">
                <a16:creationId xmlns:a16="http://schemas.microsoft.com/office/drawing/2014/main" id="{1C965688-6A62-149F-BC73-59FB9325C722}"/>
              </a:ext>
            </a:extLst>
          </p:cNvPr>
          <p:cNvGraphicFramePr>
            <a:graphicFrameLocks noGrp="1"/>
          </p:cNvGraphicFramePr>
          <p:nvPr>
            <p:extLst>
              <p:ext uri="{D42A27DB-BD31-4B8C-83A1-F6EECF244321}">
                <p14:modId xmlns:p14="http://schemas.microsoft.com/office/powerpoint/2010/main" val="3425515668"/>
              </p:ext>
            </p:extLst>
          </p:nvPr>
        </p:nvGraphicFramePr>
        <p:xfrm>
          <a:off x="260349" y="904874"/>
          <a:ext cx="11598276" cy="5676902"/>
        </p:xfrm>
        <a:graphic>
          <a:graphicData uri="http://schemas.openxmlformats.org/drawingml/2006/table">
            <a:tbl>
              <a:tblPr firstRow="1" bandRow="1">
                <a:tableStyleId>{5C22544A-7EE6-4342-B048-85BDC9FD1C3A}</a:tableStyleId>
              </a:tblPr>
              <a:tblGrid>
                <a:gridCol w="5799138">
                  <a:extLst>
                    <a:ext uri="{9D8B030D-6E8A-4147-A177-3AD203B41FA5}">
                      <a16:colId xmlns:a16="http://schemas.microsoft.com/office/drawing/2014/main" val="1736133276"/>
                    </a:ext>
                  </a:extLst>
                </a:gridCol>
                <a:gridCol w="5799138">
                  <a:extLst>
                    <a:ext uri="{9D8B030D-6E8A-4147-A177-3AD203B41FA5}">
                      <a16:colId xmlns:a16="http://schemas.microsoft.com/office/drawing/2014/main" val="242576912"/>
                    </a:ext>
                  </a:extLst>
                </a:gridCol>
              </a:tblGrid>
              <a:tr h="2838451">
                <a:tc>
                  <a:txBody>
                    <a:bodyPr/>
                    <a:lstStyle/>
                    <a:p>
                      <a:pPr marL="0" indent="0">
                        <a:buNone/>
                      </a:pPr>
                      <a:r>
                        <a:rPr lang="en-GB" sz="2000" dirty="0">
                          <a:solidFill>
                            <a:schemeClr val="tx1"/>
                          </a:solidFill>
                        </a:rPr>
                        <a:t>‘In Act One Scene Five, Shakespeare presents Lady Macbeth as a powerful woman with ambitions for her own success.’ How far do you agree?</a:t>
                      </a:r>
                      <a:endParaRPr lang="en-GB" sz="20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A: </a:t>
                      </a:r>
                      <a:r>
                        <a:rPr lang="en-GB" sz="2000" dirty="0">
                          <a:solidFill>
                            <a:schemeClr val="tx1"/>
                          </a:solidFill>
                        </a:rPr>
                        <a:t>Argue that Lady Macbeth is powerful.</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Without a doubt, Lady Macbeth is powerful when…</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When she says…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example of this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Shakespeare uses this to suggest…</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8333442"/>
                  </a:ext>
                </a:extLst>
              </a:tr>
              <a:tr h="28384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B: Argue that there are cracks in Lady Macbeth’s façade of power. </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However, it could be argued that…</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Evidence of this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This suggests that…</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example is…</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b="1" dirty="0">
                          <a:solidFill>
                            <a:schemeClr val="tx1"/>
                          </a:solidFill>
                        </a:rPr>
                        <a:t>Student C: Summarise the discussion.</a:t>
                      </a:r>
                    </a:p>
                    <a:p>
                      <a:pPr marL="285750" indent="-285750">
                        <a:buFontTx/>
                        <a:buChar char="-"/>
                      </a:pPr>
                      <a:r>
                        <a:rPr lang="en-GB" sz="2000" b="0" dirty="0">
                          <a:solidFill>
                            <a:schemeClr val="tx1"/>
                          </a:solidFill>
                        </a:rPr>
                        <a:t>On the one hand, it could be argued that Lady Macbeth is powerful because… and… However, on the other hand, it could be suggested that…</a:t>
                      </a:r>
                    </a:p>
                    <a:p>
                      <a:pPr marL="285750" indent="-285750">
                        <a:buFontTx/>
                        <a:buChar char="-"/>
                      </a:pPr>
                      <a:r>
                        <a:rPr lang="en-GB" sz="2000" b="0" dirty="0">
                          <a:solidFill>
                            <a:schemeClr val="tx1"/>
                          </a:solidFill>
                        </a:rPr>
                        <a:t>Ultimately, we believe that…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3497767"/>
                  </a:ext>
                </a:extLst>
              </a:tr>
            </a:tbl>
          </a:graphicData>
        </a:graphic>
      </p:graphicFrame>
    </p:spTree>
    <p:extLst>
      <p:ext uri="{BB962C8B-B14F-4D97-AF65-F5344CB8AC3E}">
        <p14:creationId xmlns:p14="http://schemas.microsoft.com/office/powerpoint/2010/main" val="351349196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07D9A6-0428-33BA-50A1-542AED6A72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6AA1BC-EB3B-93A8-A5D8-27A4D3ABE6FE}"/>
              </a:ext>
            </a:extLst>
          </p:cNvPr>
          <p:cNvSpPr>
            <a:spLocks noGrp="1"/>
          </p:cNvSpPr>
          <p:nvPr>
            <p:ph type="title"/>
          </p:nvPr>
        </p:nvSpPr>
        <p:spPr>
          <a:xfrm>
            <a:off x="161925" y="184150"/>
            <a:ext cx="5467350" cy="720725"/>
          </a:xfrm>
        </p:spPr>
        <p:txBody>
          <a:bodyPr/>
          <a:lstStyle/>
          <a:p>
            <a:r>
              <a:rPr lang="en-GB" b="1" dirty="0"/>
              <a:t>Triplet discussion</a:t>
            </a:r>
          </a:p>
        </p:txBody>
      </p:sp>
      <p:sp>
        <p:nvSpPr>
          <p:cNvPr id="4" name="TextBox 3">
            <a:extLst>
              <a:ext uri="{FF2B5EF4-FFF2-40B4-BE49-F238E27FC236}">
                <a16:creationId xmlns:a16="http://schemas.microsoft.com/office/drawing/2014/main" id="{78282C23-2409-C5E6-158C-347A0A36B813}"/>
              </a:ext>
            </a:extLst>
          </p:cNvPr>
          <p:cNvSpPr txBox="1"/>
          <p:nvPr/>
        </p:nvSpPr>
        <p:spPr>
          <a:xfrm>
            <a:off x="259556" y="904875"/>
            <a:ext cx="5836444" cy="4401205"/>
          </a:xfrm>
          <a:prstGeom prst="rect">
            <a:avLst/>
          </a:prstGeom>
          <a:noFill/>
        </p:spPr>
        <p:txBody>
          <a:bodyPr wrap="square">
            <a:spAutoFit/>
          </a:bodyPr>
          <a:lstStyle/>
          <a:p>
            <a:r>
              <a:rPr lang="en-GB" sz="2000" b="1" dirty="0"/>
              <a:t>Model answer: </a:t>
            </a:r>
          </a:p>
          <a:p>
            <a:endParaRPr lang="en-GB" sz="2000" b="1" dirty="0"/>
          </a:p>
          <a:p>
            <a:r>
              <a:rPr lang="en-GB" sz="2000" dirty="0"/>
              <a:t>Shakespeare presents Lady Macbeth as her husband’s ‘dearest partner in greatness,’ an equal who shares his ambition. We can immediately see her authority, confidence and high status. Shakespeare highlights that Lady Macbeth also believes she can exert power over her husband, manipulating him to do her will. But we must consider the fact that although Lady Macbeth is determined to help her husband to ‘the golden round’, she does not explicitly mention her own success. Her focus remains on ensuring that her husband ‘shalt be / What thou art promised’.</a:t>
            </a:r>
          </a:p>
        </p:txBody>
      </p:sp>
      <p:sp>
        <p:nvSpPr>
          <p:cNvPr id="5" name="Rectangle 4">
            <a:extLst>
              <a:ext uri="{FF2B5EF4-FFF2-40B4-BE49-F238E27FC236}">
                <a16:creationId xmlns:a16="http://schemas.microsoft.com/office/drawing/2014/main" id="{4F52CAC1-5BD5-0A0B-87F8-CA09B5150907}"/>
              </a:ext>
            </a:extLst>
          </p:cNvPr>
          <p:cNvSpPr/>
          <p:nvPr/>
        </p:nvSpPr>
        <p:spPr>
          <a:xfrm>
            <a:off x="6515100" y="304800"/>
            <a:ext cx="5467350" cy="63690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dirty="0"/>
              <a:t>Summarise the model answer in four bullet points:</a:t>
            </a:r>
          </a:p>
          <a:p>
            <a:endParaRPr lang="en-GB" dirty="0"/>
          </a:p>
          <a:p>
            <a:r>
              <a:rPr lang="en-GB" dirty="0"/>
              <a:t>1.</a:t>
            </a:r>
          </a:p>
          <a:p>
            <a:endParaRPr lang="en-GB" dirty="0"/>
          </a:p>
          <a:p>
            <a:endParaRPr lang="en-GB" dirty="0"/>
          </a:p>
          <a:p>
            <a:r>
              <a:rPr lang="en-GB" dirty="0"/>
              <a:t>2.</a:t>
            </a:r>
          </a:p>
          <a:p>
            <a:endParaRPr lang="en-GB" dirty="0"/>
          </a:p>
          <a:p>
            <a:endParaRPr lang="en-GB" dirty="0"/>
          </a:p>
          <a:p>
            <a:r>
              <a:rPr lang="en-GB" dirty="0"/>
              <a:t>3.</a:t>
            </a:r>
          </a:p>
          <a:p>
            <a:endParaRPr lang="en-GB" dirty="0"/>
          </a:p>
          <a:p>
            <a:endParaRPr lang="en-GB" dirty="0"/>
          </a:p>
          <a:p>
            <a:r>
              <a:rPr lang="en-GB" dirty="0"/>
              <a:t>4.</a:t>
            </a:r>
          </a:p>
          <a:p>
            <a:endParaRPr lang="en-GB" dirty="0"/>
          </a:p>
          <a:p>
            <a:endParaRPr lang="en-GB" dirty="0"/>
          </a:p>
          <a:p>
            <a:endParaRPr lang="en-GB" dirty="0"/>
          </a:p>
          <a:p>
            <a:r>
              <a:rPr lang="en-GB" dirty="0"/>
              <a:t>New vocabulary:</a:t>
            </a:r>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401386933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8A529-E54C-6D72-7A5E-2D2B13D64223}"/>
              </a:ext>
            </a:extLst>
          </p:cNvPr>
          <p:cNvSpPr>
            <a:spLocks noGrp="1"/>
          </p:cNvSpPr>
          <p:nvPr>
            <p:ph type="title"/>
          </p:nvPr>
        </p:nvSpPr>
        <p:spPr/>
        <p:txBody>
          <a:bodyPr/>
          <a:lstStyle/>
          <a:p>
            <a:r>
              <a:rPr lang="en-GB" b="1" dirty="0"/>
              <a:t>Consolidation: write a summary of today’s extract</a:t>
            </a:r>
          </a:p>
        </p:txBody>
      </p:sp>
      <p:sp>
        <p:nvSpPr>
          <p:cNvPr id="3" name="Content Placeholder 2">
            <a:extLst>
              <a:ext uri="{FF2B5EF4-FFF2-40B4-BE49-F238E27FC236}">
                <a16:creationId xmlns:a16="http://schemas.microsoft.com/office/drawing/2014/main" id="{E73EA3D2-CE9C-FA71-9C12-FF1D5495DA9C}"/>
              </a:ext>
            </a:extLst>
          </p:cNvPr>
          <p:cNvSpPr>
            <a:spLocks noGrp="1"/>
          </p:cNvSpPr>
          <p:nvPr>
            <p:ph idx="1"/>
          </p:nvPr>
        </p:nvSpPr>
        <p:spPr/>
        <p:txBody>
          <a:bodyPr/>
          <a:lstStyle/>
          <a:p>
            <a:pPr marL="0" indent="0">
              <a:buNone/>
            </a:pPr>
            <a:r>
              <a:rPr lang="en-GB" dirty="0"/>
              <a:t>Challenge: include tentative and assertive language</a:t>
            </a:r>
          </a:p>
        </p:txBody>
      </p:sp>
      <p:graphicFrame>
        <p:nvGraphicFramePr>
          <p:cNvPr id="4" name="Table 3">
            <a:extLst>
              <a:ext uri="{FF2B5EF4-FFF2-40B4-BE49-F238E27FC236}">
                <a16:creationId xmlns:a16="http://schemas.microsoft.com/office/drawing/2014/main" id="{6446A646-39BF-8965-AF57-92F6209E91FC}"/>
              </a:ext>
            </a:extLst>
          </p:cNvPr>
          <p:cNvGraphicFramePr>
            <a:graphicFrameLocks noGrp="1"/>
          </p:cNvGraphicFramePr>
          <p:nvPr>
            <p:extLst>
              <p:ext uri="{D42A27DB-BD31-4B8C-83A1-F6EECF244321}">
                <p14:modId xmlns:p14="http://schemas.microsoft.com/office/powerpoint/2010/main" val="817354622"/>
              </p:ext>
            </p:extLst>
          </p:nvPr>
        </p:nvGraphicFramePr>
        <p:xfrm>
          <a:off x="838200" y="2526018"/>
          <a:ext cx="10131426" cy="3261784"/>
        </p:xfrm>
        <a:graphic>
          <a:graphicData uri="http://schemas.openxmlformats.org/drawingml/2006/table">
            <a:tbl>
              <a:tblPr firstRow="1" bandRow="1">
                <a:tableStyleId>{5C22544A-7EE6-4342-B048-85BDC9FD1C3A}</a:tableStyleId>
              </a:tblPr>
              <a:tblGrid>
                <a:gridCol w="5065713">
                  <a:extLst>
                    <a:ext uri="{9D8B030D-6E8A-4147-A177-3AD203B41FA5}">
                      <a16:colId xmlns:a16="http://schemas.microsoft.com/office/drawing/2014/main" val="1369126669"/>
                    </a:ext>
                  </a:extLst>
                </a:gridCol>
                <a:gridCol w="5065713">
                  <a:extLst>
                    <a:ext uri="{9D8B030D-6E8A-4147-A177-3AD203B41FA5}">
                      <a16:colId xmlns:a16="http://schemas.microsoft.com/office/drawing/2014/main" val="3101422146"/>
                    </a:ext>
                  </a:extLst>
                </a:gridCol>
              </a:tblGrid>
              <a:tr h="573760">
                <a:tc>
                  <a:txBody>
                    <a:bodyPr/>
                    <a:lstStyle/>
                    <a:p>
                      <a:r>
                        <a:rPr lang="en-GB" sz="2000" dirty="0">
                          <a:solidFill>
                            <a:schemeClr val="tx1"/>
                          </a:solidFill>
                        </a:rPr>
                        <a:t>Tentative language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000" dirty="0">
                          <a:solidFill>
                            <a:schemeClr val="tx1"/>
                          </a:solidFill>
                        </a:rPr>
                        <a:t>Assertive language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17171540"/>
                  </a:ext>
                </a:extLst>
              </a:tr>
              <a:tr h="2688024">
                <a:tc>
                  <a:txBody>
                    <a:bodyPr/>
                    <a:lstStyle/>
                    <a:p>
                      <a:pPr marL="285750" indent="-285750">
                        <a:buFontTx/>
                        <a:buChar char="-"/>
                      </a:pPr>
                      <a:r>
                        <a:rPr lang="en-GB" sz="2000" dirty="0">
                          <a:solidFill>
                            <a:schemeClr val="tx1"/>
                          </a:solidFill>
                        </a:rPr>
                        <a:t>Modal verbs (Shakespeare might… could…)</a:t>
                      </a:r>
                    </a:p>
                    <a:p>
                      <a:pPr marL="285750" indent="-285750">
                        <a:buFontTx/>
                        <a:buChar char="-"/>
                      </a:pPr>
                      <a:r>
                        <a:rPr lang="en-GB" sz="2000" dirty="0">
                          <a:solidFill>
                            <a:schemeClr val="tx1"/>
                          </a:solidFill>
                        </a:rPr>
                        <a:t>Phrases (It could be argued that Shakespeare… One might suggest…) </a:t>
                      </a:r>
                    </a:p>
                    <a:p>
                      <a:pPr marL="285750" indent="-285750">
                        <a:buFontTx/>
                        <a:buChar char="-"/>
                      </a:pPr>
                      <a:r>
                        <a:rPr lang="en-GB" sz="2000" dirty="0">
                          <a:solidFill>
                            <a:schemeClr val="tx1"/>
                          </a:solidFill>
                        </a:rPr>
                        <a:t>Janus-faced sentences (While on the one hand, Shakespeare… on the other hand…)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Tx/>
                        <a:buChar char="-"/>
                      </a:pPr>
                      <a:r>
                        <a:rPr lang="en-GB" sz="2000" dirty="0">
                          <a:solidFill>
                            <a:schemeClr val="tx1"/>
                          </a:solidFill>
                        </a:rPr>
                        <a:t>It is irrefutable that Shakespeare…</a:t>
                      </a:r>
                    </a:p>
                    <a:p>
                      <a:pPr marL="285750" indent="-285750">
                        <a:buFontTx/>
                        <a:buChar char="-"/>
                      </a:pPr>
                      <a:r>
                        <a:rPr lang="en-GB" sz="2000" dirty="0">
                          <a:solidFill>
                            <a:schemeClr val="tx1"/>
                          </a:solidFill>
                        </a:rPr>
                        <a:t>Unquestionably, Shakespeare…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29025942"/>
                  </a:ext>
                </a:extLst>
              </a:tr>
            </a:tbl>
          </a:graphicData>
        </a:graphic>
      </p:graphicFrame>
    </p:spTree>
    <p:extLst>
      <p:ext uri="{BB962C8B-B14F-4D97-AF65-F5344CB8AC3E}">
        <p14:creationId xmlns:p14="http://schemas.microsoft.com/office/powerpoint/2010/main" val="55908989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24668-52F3-9796-211E-62029ACA713B}"/>
              </a:ext>
            </a:extLst>
          </p:cNvPr>
          <p:cNvSpPr>
            <a:spLocks noGrp="1"/>
          </p:cNvSpPr>
          <p:nvPr>
            <p:ph type="title"/>
          </p:nvPr>
        </p:nvSpPr>
        <p:spPr/>
        <p:txBody>
          <a:bodyPr/>
          <a:lstStyle/>
          <a:p>
            <a:r>
              <a:rPr lang="en-GB" dirty="0"/>
              <a:t>Act 1 Scene 5 (lines 39 to end)</a:t>
            </a:r>
          </a:p>
        </p:txBody>
      </p:sp>
      <p:sp>
        <p:nvSpPr>
          <p:cNvPr id="3" name="Content Placeholder 2">
            <a:extLst>
              <a:ext uri="{FF2B5EF4-FFF2-40B4-BE49-F238E27FC236}">
                <a16:creationId xmlns:a16="http://schemas.microsoft.com/office/drawing/2014/main" id="{C1B97B1D-FE5E-D75C-5636-0D60A9E07B85}"/>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414112845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471B29-2906-FA91-2E53-02CE6F853D0C}"/>
              </a:ext>
            </a:extLst>
          </p:cNvPr>
          <p:cNvSpPr>
            <a:spLocks noGrp="1"/>
          </p:cNvSpPr>
          <p:nvPr>
            <p:ph type="title"/>
          </p:nvPr>
        </p:nvSpPr>
        <p:spPr/>
        <p:txBody>
          <a:bodyPr/>
          <a:lstStyle/>
          <a:p>
            <a:r>
              <a:rPr lang="en-GB" b="1" dirty="0"/>
              <a:t>Knowledge Retrieval</a:t>
            </a:r>
          </a:p>
        </p:txBody>
      </p:sp>
      <p:sp>
        <p:nvSpPr>
          <p:cNvPr id="3" name="Content Placeholder 2">
            <a:extLst>
              <a:ext uri="{FF2B5EF4-FFF2-40B4-BE49-F238E27FC236}">
                <a16:creationId xmlns:a16="http://schemas.microsoft.com/office/drawing/2014/main" id="{AA9A8737-2DA6-85D7-23F8-DFB5A27D6B78}"/>
              </a:ext>
            </a:extLst>
          </p:cNvPr>
          <p:cNvSpPr>
            <a:spLocks noGrp="1"/>
          </p:cNvSpPr>
          <p:nvPr>
            <p:ph idx="1"/>
          </p:nvPr>
        </p:nvSpPr>
        <p:spPr>
          <a:xfrm>
            <a:off x="838200" y="1552575"/>
            <a:ext cx="10515600" cy="4857750"/>
          </a:xfrm>
        </p:spPr>
        <p:txBody>
          <a:bodyPr>
            <a:normAutofit fontScale="92500" lnSpcReduction="10000"/>
          </a:bodyPr>
          <a:lstStyle/>
          <a:p>
            <a:pPr marL="0" indent="0">
              <a:buNone/>
            </a:pPr>
            <a:r>
              <a:rPr lang="en-GB" dirty="0"/>
              <a:t>Step 1: define each word.</a:t>
            </a:r>
          </a:p>
          <a:p>
            <a:pPr marL="0" indent="0">
              <a:buNone/>
            </a:pPr>
            <a:r>
              <a:rPr lang="en-GB" dirty="0"/>
              <a:t>Step 2: use these words to write a summary of what you know about Lady Macbeth so far.</a:t>
            </a:r>
          </a:p>
          <a:p>
            <a:pPr marL="0" indent="0">
              <a:buNone/>
            </a:pPr>
            <a:endParaRPr lang="en-GB" dirty="0"/>
          </a:p>
          <a:p>
            <a:pPr marL="514350" indent="-514350">
              <a:buAutoNum type="arabicPeriod"/>
            </a:pPr>
            <a:r>
              <a:rPr lang="en-GB" dirty="0"/>
              <a:t>Malevolent</a:t>
            </a:r>
          </a:p>
          <a:p>
            <a:pPr marL="514350" indent="-514350">
              <a:buAutoNum type="arabicPeriod"/>
            </a:pPr>
            <a:r>
              <a:rPr lang="en-GB" dirty="0"/>
              <a:t>Tragic hero</a:t>
            </a:r>
          </a:p>
          <a:p>
            <a:pPr marL="514350" indent="-514350">
              <a:buAutoNum type="arabicPeriod"/>
            </a:pPr>
            <a:r>
              <a:rPr lang="en-GB" dirty="0"/>
              <a:t>Dramatic irony</a:t>
            </a:r>
          </a:p>
          <a:p>
            <a:pPr marL="514350" indent="-514350">
              <a:buAutoNum type="arabicPeriod"/>
            </a:pPr>
            <a:r>
              <a:rPr lang="en-GB" dirty="0"/>
              <a:t>Vengeful</a:t>
            </a:r>
          </a:p>
          <a:p>
            <a:pPr marL="514350" indent="-514350">
              <a:buAutoNum type="arabicPeriod"/>
            </a:pPr>
            <a:r>
              <a:rPr lang="en-GB" dirty="0"/>
              <a:t>Manipulative</a:t>
            </a:r>
          </a:p>
          <a:p>
            <a:pPr marL="514350" indent="-514350">
              <a:buAutoNum type="arabicPeriod"/>
            </a:pPr>
            <a:r>
              <a:rPr lang="en-GB" dirty="0"/>
              <a:t>Soliloquy</a:t>
            </a:r>
          </a:p>
          <a:p>
            <a:pPr marL="514350" indent="-514350">
              <a:buAutoNum type="arabicPeriod"/>
            </a:pPr>
            <a:r>
              <a:rPr lang="en-GB" dirty="0"/>
              <a:t>Resolute </a:t>
            </a:r>
          </a:p>
        </p:txBody>
      </p:sp>
    </p:spTree>
    <p:extLst>
      <p:ext uri="{BB962C8B-B14F-4D97-AF65-F5344CB8AC3E}">
        <p14:creationId xmlns:p14="http://schemas.microsoft.com/office/powerpoint/2010/main" val="308941185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06BB8-4F68-CBD2-7AFF-40967EFA102A}"/>
              </a:ext>
            </a:extLst>
          </p:cNvPr>
          <p:cNvSpPr>
            <a:spLocks noGrp="1"/>
          </p:cNvSpPr>
          <p:nvPr>
            <p:ph type="title"/>
          </p:nvPr>
        </p:nvSpPr>
        <p:spPr>
          <a:xfrm>
            <a:off x="838200" y="71437"/>
            <a:ext cx="10515600" cy="1325563"/>
          </a:xfrm>
        </p:spPr>
        <p:txBody>
          <a:bodyPr/>
          <a:lstStyle/>
          <a:p>
            <a:r>
              <a:rPr lang="en-GB" b="1" dirty="0"/>
              <a:t>New vocabulary: façade </a:t>
            </a:r>
          </a:p>
        </p:txBody>
      </p:sp>
      <p:graphicFrame>
        <p:nvGraphicFramePr>
          <p:cNvPr id="4" name="Table 3">
            <a:extLst>
              <a:ext uri="{FF2B5EF4-FFF2-40B4-BE49-F238E27FC236}">
                <a16:creationId xmlns:a16="http://schemas.microsoft.com/office/drawing/2014/main" id="{A03BDECE-980F-CE55-E910-187D8B039BA7}"/>
              </a:ext>
            </a:extLst>
          </p:cNvPr>
          <p:cNvGraphicFramePr>
            <a:graphicFrameLocks noGrp="1"/>
          </p:cNvGraphicFramePr>
          <p:nvPr>
            <p:extLst>
              <p:ext uri="{D42A27DB-BD31-4B8C-83A1-F6EECF244321}">
                <p14:modId xmlns:p14="http://schemas.microsoft.com/office/powerpoint/2010/main" val="3585970274"/>
              </p:ext>
            </p:extLst>
          </p:nvPr>
        </p:nvGraphicFramePr>
        <p:xfrm>
          <a:off x="838200" y="1397000"/>
          <a:ext cx="10515600" cy="5216526"/>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1011599908"/>
                    </a:ext>
                  </a:extLst>
                </a:gridCol>
                <a:gridCol w="5257800">
                  <a:extLst>
                    <a:ext uri="{9D8B030D-6E8A-4147-A177-3AD203B41FA5}">
                      <a16:colId xmlns:a16="http://schemas.microsoft.com/office/drawing/2014/main" val="3315577023"/>
                    </a:ext>
                  </a:extLst>
                </a:gridCol>
              </a:tblGrid>
              <a:tr h="2608263">
                <a:tc>
                  <a:txBody>
                    <a:bodyPr/>
                    <a:lstStyle/>
                    <a:p>
                      <a:r>
                        <a:rPr lang="en-GB" b="1" dirty="0">
                          <a:solidFill>
                            <a:schemeClr val="tx1"/>
                          </a:solidFill>
                        </a:rPr>
                        <a:t>Definition: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Image:</a:t>
                      </a:r>
                      <a:endParaRPr lang="en-GB"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10487103"/>
                  </a:ext>
                </a:extLst>
              </a:tr>
              <a:tr h="2608263">
                <a:tc>
                  <a:txBody>
                    <a:bodyPr/>
                    <a:lstStyle/>
                    <a:p>
                      <a:r>
                        <a:rPr lang="en-GB" b="1" dirty="0">
                          <a:solidFill>
                            <a:schemeClr val="tx1"/>
                          </a:solidFill>
                        </a:rPr>
                        <a:t>Examples:</a:t>
                      </a:r>
                      <a:endParaRPr lang="en-GB" dirty="0">
                        <a:solidFill>
                          <a:schemeClr val="tx1"/>
                        </a:solidFill>
                      </a:endParaRP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Non-examples: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62370827"/>
                  </a:ext>
                </a:extLst>
              </a:tr>
            </a:tbl>
          </a:graphicData>
        </a:graphic>
      </p:graphicFrame>
    </p:spTree>
    <p:extLst>
      <p:ext uri="{BB962C8B-B14F-4D97-AF65-F5344CB8AC3E}">
        <p14:creationId xmlns:p14="http://schemas.microsoft.com/office/powerpoint/2010/main" val="202047340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C52E99-E075-196A-4D3F-6E91D7DF86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2561D1-216E-FA99-B62D-6EB399C737E1}"/>
              </a:ext>
            </a:extLst>
          </p:cNvPr>
          <p:cNvSpPr>
            <a:spLocks noGrp="1"/>
          </p:cNvSpPr>
          <p:nvPr>
            <p:ph type="title"/>
          </p:nvPr>
        </p:nvSpPr>
        <p:spPr>
          <a:xfrm>
            <a:off x="838200" y="71437"/>
            <a:ext cx="10515600" cy="1325563"/>
          </a:xfrm>
        </p:spPr>
        <p:txBody>
          <a:bodyPr/>
          <a:lstStyle/>
          <a:p>
            <a:r>
              <a:rPr lang="en-GB" b="1" dirty="0"/>
              <a:t>New vocabulary: façade </a:t>
            </a:r>
          </a:p>
        </p:txBody>
      </p:sp>
      <p:graphicFrame>
        <p:nvGraphicFramePr>
          <p:cNvPr id="4" name="Table 3">
            <a:extLst>
              <a:ext uri="{FF2B5EF4-FFF2-40B4-BE49-F238E27FC236}">
                <a16:creationId xmlns:a16="http://schemas.microsoft.com/office/drawing/2014/main" id="{AA705F3B-E38C-2811-A77D-9A3333B7D1BB}"/>
              </a:ext>
            </a:extLst>
          </p:cNvPr>
          <p:cNvGraphicFramePr>
            <a:graphicFrameLocks noGrp="1"/>
          </p:cNvGraphicFramePr>
          <p:nvPr>
            <p:extLst>
              <p:ext uri="{D42A27DB-BD31-4B8C-83A1-F6EECF244321}">
                <p14:modId xmlns:p14="http://schemas.microsoft.com/office/powerpoint/2010/main" val="1666271476"/>
              </p:ext>
            </p:extLst>
          </p:nvPr>
        </p:nvGraphicFramePr>
        <p:xfrm>
          <a:off x="838200" y="1397000"/>
          <a:ext cx="10515600" cy="5216526"/>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1011599908"/>
                    </a:ext>
                  </a:extLst>
                </a:gridCol>
                <a:gridCol w="5257800">
                  <a:extLst>
                    <a:ext uri="{9D8B030D-6E8A-4147-A177-3AD203B41FA5}">
                      <a16:colId xmlns:a16="http://schemas.microsoft.com/office/drawing/2014/main" val="3315577023"/>
                    </a:ext>
                  </a:extLst>
                </a:gridCol>
              </a:tblGrid>
              <a:tr h="2608263">
                <a:tc>
                  <a:txBody>
                    <a:bodyPr/>
                    <a:lstStyle/>
                    <a:p>
                      <a:r>
                        <a:rPr lang="en-GB" b="1" dirty="0">
                          <a:solidFill>
                            <a:schemeClr val="tx1"/>
                          </a:solidFill>
                        </a:rPr>
                        <a:t>Definition: </a:t>
                      </a:r>
                    </a:p>
                    <a:p>
                      <a:r>
                        <a:rPr lang="en-GB" b="0" dirty="0">
                          <a:solidFill>
                            <a:schemeClr val="tx1"/>
                          </a:solidFill>
                        </a:rPr>
                        <a:t>Deception; pretending to be something that you are not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Image:</a:t>
                      </a:r>
                    </a:p>
                    <a:p>
                      <a:endParaRPr lang="en-GB"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10487103"/>
                  </a:ext>
                </a:extLst>
              </a:tr>
              <a:tr h="2608263">
                <a:tc>
                  <a:txBody>
                    <a:bodyPr/>
                    <a:lstStyle/>
                    <a:p>
                      <a:r>
                        <a:rPr lang="en-GB" b="1" dirty="0">
                          <a:solidFill>
                            <a:schemeClr val="tx1"/>
                          </a:solidFill>
                        </a:rPr>
                        <a:t>Examples:</a:t>
                      </a:r>
                      <a:endParaRPr lang="en-GB" dirty="0">
                        <a:solidFill>
                          <a:schemeClr val="tx1"/>
                        </a:solidFill>
                      </a:endParaRPr>
                    </a:p>
                    <a:p>
                      <a:r>
                        <a:rPr lang="en-GB" i="1" dirty="0">
                          <a:solidFill>
                            <a:schemeClr val="tx1"/>
                          </a:solidFill>
                        </a:rPr>
                        <a:t>An Inspector Calls</a:t>
                      </a:r>
                      <a:r>
                        <a:rPr lang="en-GB" i="0" dirty="0">
                          <a:solidFill>
                            <a:schemeClr val="tx1"/>
                          </a:solidFill>
                        </a:rPr>
                        <a:t> (1946): Gerald puts on a façade of gentlemanliness, when his behaviour towards women is actually exploitative. </a:t>
                      </a:r>
                    </a:p>
                    <a:p>
                      <a:endParaRPr lang="en-GB" i="0" dirty="0">
                        <a:solidFill>
                          <a:schemeClr val="tx1"/>
                        </a:solidFill>
                      </a:endParaRPr>
                    </a:p>
                    <a:p>
                      <a:r>
                        <a:rPr lang="en-GB" i="1" dirty="0">
                          <a:solidFill>
                            <a:schemeClr val="tx1"/>
                          </a:solidFill>
                        </a:rPr>
                        <a:t>Animal Farm </a:t>
                      </a:r>
                      <a:r>
                        <a:rPr lang="en-GB" i="0" dirty="0">
                          <a:solidFill>
                            <a:schemeClr val="tx1"/>
                          </a:solidFill>
                        </a:rPr>
                        <a:t>(1945): Napoleon presents the façade of being a selfless leader, when in reality he is exploiting the other animals. </a:t>
                      </a:r>
                      <a:endParaRPr lang="en-GB"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1" dirty="0">
                          <a:solidFill>
                            <a:schemeClr val="tx1"/>
                          </a:solidFill>
                        </a:rPr>
                        <a:t>Non-examples:</a:t>
                      </a:r>
                    </a:p>
                    <a:p>
                      <a:r>
                        <a:rPr lang="en-GB" b="0" i="1" dirty="0">
                          <a:solidFill>
                            <a:schemeClr val="tx1"/>
                          </a:solidFill>
                        </a:rPr>
                        <a:t>Macbeth</a:t>
                      </a:r>
                      <a:r>
                        <a:rPr lang="en-GB" b="0" i="0" dirty="0">
                          <a:solidFill>
                            <a:schemeClr val="tx1"/>
                          </a:solidFill>
                        </a:rPr>
                        <a:t> (1606): Banquo does not have a façade – he is honest and trustworthy. </a:t>
                      </a:r>
                    </a:p>
                    <a:p>
                      <a:endParaRPr lang="en-GB" b="0" i="0" dirty="0">
                        <a:solidFill>
                          <a:schemeClr val="tx1"/>
                        </a:solidFill>
                      </a:endParaRPr>
                    </a:p>
                    <a:p>
                      <a:r>
                        <a:rPr lang="en-GB" b="0" i="1" dirty="0">
                          <a:solidFill>
                            <a:schemeClr val="tx1"/>
                          </a:solidFill>
                        </a:rPr>
                        <a:t>A Christmas Carol </a:t>
                      </a:r>
                      <a:r>
                        <a:rPr lang="en-GB" b="0" i="0" dirty="0">
                          <a:solidFill>
                            <a:schemeClr val="tx1"/>
                          </a:solidFill>
                        </a:rPr>
                        <a:t>(1843): Fred does not have a façade – his jolliness is a sincere reflection of the joy he feels in his heart. </a:t>
                      </a:r>
                      <a:endParaRPr lang="en-GB" b="0"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62370827"/>
                  </a:ext>
                </a:extLst>
              </a:tr>
            </a:tbl>
          </a:graphicData>
        </a:graphic>
      </p:graphicFrame>
      <p:pic>
        <p:nvPicPr>
          <p:cNvPr id="6" name="Picture 5">
            <a:extLst>
              <a:ext uri="{FF2B5EF4-FFF2-40B4-BE49-F238E27FC236}">
                <a16:creationId xmlns:a16="http://schemas.microsoft.com/office/drawing/2014/main" id="{69CC7FDD-0370-BBEE-EAD2-CDD391EE4F4E}"/>
              </a:ext>
            </a:extLst>
          </p:cNvPr>
          <p:cNvPicPr>
            <a:picLocks noChangeAspect="1"/>
          </p:cNvPicPr>
          <p:nvPr/>
        </p:nvPicPr>
        <p:blipFill>
          <a:blip r:embed="rId2"/>
          <a:srcRect l="51166" t="13981" r="20267" b="50000"/>
          <a:stretch>
            <a:fillRect/>
          </a:stretch>
        </p:blipFill>
        <p:spPr>
          <a:xfrm>
            <a:off x="7419976" y="1809749"/>
            <a:ext cx="1762124" cy="1496931"/>
          </a:xfrm>
          <a:prstGeom prst="rect">
            <a:avLst/>
          </a:prstGeom>
        </p:spPr>
      </p:pic>
    </p:spTree>
    <p:extLst>
      <p:ext uri="{BB962C8B-B14F-4D97-AF65-F5344CB8AC3E}">
        <p14:creationId xmlns:p14="http://schemas.microsoft.com/office/powerpoint/2010/main" val="132027211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6DA17-33BD-00A4-F2C9-90B0E5CE23F2}"/>
              </a:ext>
            </a:extLst>
          </p:cNvPr>
          <p:cNvSpPr>
            <a:spLocks noGrp="1"/>
          </p:cNvSpPr>
          <p:nvPr>
            <p:ph type="title"/>
          </p:nvPr>
        </p:nvSpPr>
        <p:spPr/>
        <p:txBody>
          <a:bodyPr/>
          <a:lstStyle/>
          <a:p>
            <a:r>
              <a:rPr lang="en-GB" b="1" dirty="0"/>
              <a:t>Reading the Scene</a:t>
            </a:r>
          </a:p>
        </p:txBody>
      </p:sp>
      <p:sp>
        <p:nvSpPr>
          <p:cNvPr id="3" name="Content Placeholder 2">
            <a:extLst>
              <a:ext uri="{FF2B5EF4-FFF2-40B4-BE49-F238E27FC236}">
                <a16:creationId xmlns:a16="http://schemas.microsoft.com/office/drawing/2014/main" id="{98CFACC2-F27C-1987-2CF0-93A307115CC2}"/>
              </a:ext>
            </a:extLst>
          </p:cNvPr>
          <p:cNvSpPr>
            <a:spLocks noGrp="1"/>
          </p:cNvSpPr>
          <p:nvPr>
            <p:ph idx="1"/>
          </p:nvPr>
        </p:nvSpPr>
        <p:spPr/>
        <p:txBody>
          <a:bodyPr>
            <a:normAutofit/>
          </a:bodyPr>
          <a:lstStyle/>
          <a:p>
            <a:pPr>
              <a:buFontTx/>
              <a:buChar char="-"/>
            </a:pPr>
            <a:r>
              <a:rPr lang="en-GB" dirty="0"/>
              <a:t>Read the scene twice through.</a:t>
            </a:r>
          </a:p>
          <a:p>
            <a:pPr>
              <a:buFontTx/>
              <a:buChar char="-"/>
            </a:pPr>
            <a:r>
              <a:rPr lang="en-GB" dirty="0"/>
              <a:t>On the second reading, identify these motifs:</a:t>
            </a:r>
          </a:p>
          <a:p>
            <a:pPr lvl="1">
              <a:buFontTx/>
              <a:buChar char="-"/>
            </a:pPr>
            <a:r>
              <a:rPr lang="en-GB" dirty="0"/>
              <a:t>Crown</a:t>
            </a:r>
          </a:p>
          <a:p>
            <a:pPr lvl="1">
              <a:buFontTx/>
              <a:buChar char="-"/>
            </a:pPr>
            <a:r>
              <a:rPr lang="en-GB" dirty="0"/>
              <a:t>Blood</a:t>
            </a:r>
          </a:p>
          <a:p>
            <a:pPr lvl="1">
              <a:buFontTx/>
              <a:buChar char="-"/>
            </a:pPr>
            <a:r>
              <a:rPr lang="en-GB" dirty="0"/>
              <a:t>Milk</a:t>
            </a:r>
          </a:p>
          <a:p>
            <a:pPr lvl="1">
              <a:buFontTx/>
              <a:buChar char="-"/>
            </a:pPr>
            <a:r>
              <a:rPr lang="en-GB" dirty="0"/>
              <a:t>Darkness</a:t>
            </a:r>
          </a:p>
          <a:p>
            <a:pPr lvl="1">
              <a:buFontTx/>
              <a:buChar char="-"/>
            </a:pPr>
            <a:endParaRPr lang="en-GB" dirty="0"/>
          </a:p>
          <a:p>
            <a:pPr marL="228600" lvl="1">
              <a:spcBef>
                <a:spcPts val="1000"/>
              </a:spcBef>
              <a:buFontTx/>
              <a:buChar char="-"/>
            </a:pPr>
            <a:r>
              <a:rPr lang="en-GB" sz="2800" dirty="0"/>
              <a:t>Shakespeare also introduces the images of the flower and the serpent in this scene. </a:t>
            </a:r>
          </a:p>
        </p:txBody>
      </p:sp>
    </p:spTree>
    <p:extLst>
      <p:ext uri="{BB962C8B-B14F-4D97-AF65-F5344CB8AC3E}">
        <p14:creationId xmlns:p14="http://schemas.microsoft.com/office/powerpoint/2010/main" val="21670288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1379-FB07-B9C1-8D4B-5CB2ED16FF34}"/>
              </a:ext>
            </a:extLst>
          </p:cNvPr>
          <p:cNvSpPr>
            <a:spLocks noGrp="1"/>
          </p:cNvSpPr>
          <p:nvPr>
            <p:ph type="title"/>
          </p:nvPr>
        </p:nvSpPr>
        <p:spPr/>
        <p:txBody>
          <a:bodyPr/>
          <a:lstStyle/>
          <a:p>
            <a:r>
              <a:rPr lang="en-GB" b="1" dirty="0"/>
              <a:t>S-T-R-E-T-C-H: quotation analysis</a:t>
            </a:r>
          </a:p>
        </p:txBody>
      </p:sp>
      <p:graphicFrame>
        <p:nvGraphicFramePr>
          <p:cNvPr id="4" name="Table 3">
            <a:extLst>
              <a:ext uri="{FF2B5EF4-FFF2-40B4-BE49-F238E27FC236}">
                <a16:creationId xmlns:a16="http://schemas.microsoft.com/office/drawing/2014/main" id="{BB366AE4-682F-7CB8-AB8B-0BF860FF714E}"/>
              </a:ext>
            </a:extLst>
          </p:cNvPr>
          <p:cNvGraphicFramePr>
            <a:graphicFrameLocks noGrp="1"/>
          </p:cNvGraphicFramePr>
          <p:nvPr>
            <p:extLst>
              <p:ext uri="{D42A27DB-BD31-4B8C-83A1-F6EECF244321}">
                <p14:modId xmlns:p14="http://schemas.microsoft.com/office/powerpoint/2010/main" val="838280915"/>
              </p:ext>
            </p:extLst>
          </p:nvPr>
        </p:nvGraphicFramePr>
        <p:xfrm>
          <a:off x="838200" y="1519765"/>
          <a:ext cx="10201275" cy="4741546"/>
        </p:xfrm>
        <a:graphic>
          <a:graphicData uri="http://schemas.openxmlformats.org/drawingml/2006/table">
            <a:tbl>
              <a:tblPr firstRow="1" bandRow="1">
                <a:tableStyleId>{5C22544A-7EE6-4342-B048-85BDC9FD1C3A}</a:tableStyleId>
              </a:tblPr>
              <a:tblGrid>
                <a:gridCol w="2362200">
                  <a:extLst>
                    <a:ext uri="{9D8B030D-6E8A-4147-A177-3AD203B41FA5}">
                      <a16:colId xmlns:a16="http://schemas.microsoft.com/office/drawing/2014/main" val="1750132914"/>
                    </a:ext>
                  </a:extLst>
                </a:gridCol>
                <a:gridCol w="3609975">
                  <a:extLst>
                    <a:ext uri="{9D8B030D-6E8A-4147-A177-3AD203B41FA5}">
                      <a16:colId xmlns:a16="http://schemas.microsoft.com/office/drawing/2014/main" val="2717053700"/>
                    </a:ext>
                  </a:extLst>
                </a:gridCol>
                <a:gridCol w="4229100">
                  <a:extLst>
                    <a:ext uri="{9D8B030D-6E8A-4147-A177-3AD203B41FA5}">
                      <a16:colId xmlns:a16="http://schemas.microsoft.com/office/drawing/2014/main" val="3597037247"/>
                    </a:ext>
                  </a:extLst>
                </a:gridCol>
              </a:tblGrid>
              <a:tr h="261410">
                <a:tc>
                  <a:txBody>
                    <a:bodyPr/>
                    <a:lstStyle/>
                    <a:p>
                      <a:endParaRPr lang="en-GB" sz="20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000" b="1" dirty="0">
                          <a:solidFill>
                            <a:schemeClr val="tx1"/>
                          </a:solidFill>
                        </a:rPr>
                        <a:t>Lady Macbeth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000" dirty="0">
                          <a:solidFill>
                            <a:schemeClr val="tx1"/>
                          </a:solidFill>
                        </a:rPr>
                        <a:t>Macbeth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7959594"/>
                  </a:ext>
                </a:extLst>
              </a:tr>
              <a:tr h="480749">
                <a:tc>
                  <a:txBody>
                    <a:bodyPr/>
                    <a:lstStyle/>
                    <a:p>
                      <a:endParaRPr lang="en-GB"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000" dirty="0">
                          <a:solidFill>
                            <a:schemeClr val="tx1"/>
                          </a:solidFill>
                        </a:rPr>
                        <a:t>‘I </a:t>
                      </a:r>
                      <a:r>
                        <a:rPr lang="en-GB" sz="2000" b="1" u="sng" dirty="0">
                          <a:solidFill>
                            <a:schemeClr val="tx1"/>
                          </a:solidFill>
                        </a:rPr>
                        <a:t>feel</a:t>
                      </a:r>
                      <a:r>
                        <a:rPr lang="en-GB" sz="2000" b="1" u="none" dirty="0">
                          <a:solidFill>
                            <a:schemeClr val="tx1"/>
                          </a:solidFill>
                        </a:rPr>
                        <a:t> </a:t>
                      </a:r>
                      <a:r>
                        <a:rPr lang="en-GB" sz="2000" b="0" u="none" dirty="0">
                          <a:solidFill>
                            <a:schemeClr val="tx1"/>
                          </a:solidFill>
                        </a:rPr>
                        <a:t>now / The future in the instant.’</a:t>
                      </a:r>
                      <a:endParaRPr lang="en-GB"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000" dirty="0">
                          <a:solidFill>
                            <a:schemeClr val="tx1"/>
                          </a:solidFill>
                        </a:rPr>
                        <a:t>‘We </a:t>
                      </a:r>
                      <a:r>
                        <a:rPr lang="en-GB" sz="2000" b="1" u="sng" dirty="0">
                          <a:solidFill>
                            <a:schemeClr val="tx1"/>
                          </a:solidFill>
                        </a:rPr>
                        <a:t>will</a:t>
                      </a:r>
                      <a:r>
                        <a:rPr lang="en-GB" sz="2000" b="0" u="none" dirty="0">
                          <a:solidFill>
                            <a:schemeClr val="tx1"/>
                          </a:solidFill>
                        </a:rPr>
                        <a:t> speak further.’</a:t>
                      </a:r>
                      <a:endParaRPr lang="en-GB"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26009526"/>
                  </a:ext>
                </a:extLst>
              </a:tr>
              <a:tr h="676011">
                <a:tc>
                  <a:txBody>
                    <a:bodyPr/>
                    <a:lstStyle/>
                    <a:p>
                      <a:r>
                        <a:rPr lang="en-GB" sz="2000" dirty="0">
                          <a:solidFill>
                            <a:schemeClr val="tx1"/>
                          </a:solidFill>
                        </a:rPr>
                        <a:t>What does the line mean?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800" dirty="0">
                        <a:solidFill>
                          <a:schemeClr val="tx1"/>
                        </a:solidFill>
                      </a:endParaRPr>
                    </a:p>
                    <a:p>
                      <a:endParaRPr lang="en-GB" sz="2800" dirty="0">
                        <a:solidFill>
                          <a:schemeClr val="tx1"/>
                        </a:solidFill>
                      </a:endParaRPr>
                    </a:p>
                    <a:p>
                      <a:endParaRPr lang="en-GB"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7875827"/>
                  </a:ext>
                </a:extLst>
              </a:tr>
              <a:tr h="1166813">
                <a:tc>
                  <a:txBody>
                    <a:bodyPr/>
                    <a:lstStyle/>
                    <a:p>
                      <a:r>
                        <a:rPr lang="en-GB" sz="2000" dirty="0">
                          <a:solidFill>
                            <a:schemeClr val="tx1"/>
                          </a:solidFill>
                        </a:rPr>
                        <a:t>What do we learn about the character?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7115627"/>
                  </a:ext>
                </a:extLst>
              </a:tr>
              <a:tr h="1166813">
                <a:tc>
                  <a:txBody>
                    <a:bodyPr/>
                    <a:lstStyle/>
                    <a:p>
                      <a:r>
                        <a:rPr lang="en-GB" sz="2000" dirty="0">
                          <a:solidFill>
                            <a:schemeClr val="tx1"/>
                          </a:solidFill>
                        </a:rPr>
                        <a:t>What do you notice about Shakespeare’s verb choices?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98020540"/>
                  </a:ext>
                </a:extLst>
              </a:tr>
            </a:tbl>
          </a:graphicData>
        </a:graphic>
      </p:graphicFrame>
    </p:spTree>
    <p:extLst>
      <p:ext uri="{BB962C8B-B14F-4D97-AF65-F5344CB8AC3E}">
        <p14:creationId xmlns:p14="http://schemas.microsoft.com/office/powerpoint/2010/main" val="6110202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14C48-C65A-F936-24BE-18B2EC284A9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149D6F7-6439-7E39-8918-7637D1815D1B}"/>
              </a:ext>
            </a:extLst>
          </p:cNvPr>
          <p:cNvSpPr>
            <a:spLocks noGrp="1"/>
          </p:cNvSpPr>
          <p:nvPr>
            <p:ph idx="1"/>
          </p:nvPr>
        </p:nvSpPr>
        <p:spPr>
          <a:xfrm>
            <a:off x="0" y="0"/>
            <a:ext cx="12192000" cy="6858000"/>
          </a:xfrm>
        </p:spPr>
        <p:txBody>
          <a:bodyPr numCol="2">
            <a:noAutofit/>
          </a:bodyPr>
          <a:lstStyle/>
          <a:p>
            <a:pPr marL="180975" indent="0">
              <a:lnSpc>
                <a:spcPct val="100000"/>
              </a:lnSpc>
              <a:buNone/>
            </a:pPr>
            <a:r>
              <a:rPr lang="en-GB" sz="1100" b="1" dirty="0"/>
              <a:t>The Plot in a Page</a:t>
            </a:r>
          </a:p>
          <a:p>
            <a:pPr marL="180975" indent="0">
              <a:lnSpc>
                <a:spcPct val="100000"/>
              </a:lnSpc>
              <a:buNone/>
            </a:pPr>
            <a:r>
              <a:rPr lang="en-GB" sz="900" dirty="0"/>
              <a:t>1  The play opens with the image of the three Witches gathering onstage, accompanied by the sound of ‘thunder and </a:t>
            </a:r>
            <a:br>
              <a:rPr lang="en-GB" sz="900" dirty="0"/>
            </a:br>
            <a:r>
              <a:rPr lang="en-GB" sz="900" dirty="0"/>
              <a:t>2  lightning’. On a distant battlefield, the Scottish warrior Macbeth is engaged in war with the Norwegian forces. The </a:t>
            </a:r>
            <a:br>
              <a:rPr lang="en-GB" sz="900" dirty="0"/>
            </a:br>
            <a:r>
              <a:rPr lang="en-GB" sz="900" dirty="0"/>
              <a:t>3  three Weird Sisters plan to meet Macbeth later the same day. </a:t>
            </a:r>
          </a:p>
          <a:p>
            <a:pPr marL="180975" indent="0">
              <a:lnSpc>
                <a:spcPct val="100000"/>
              </a:lnSpc>
              <a:buNone/>
            </a:pPr>
            <a:r>
              <a:rPr lang="en-GB" sz="900" dirty="0"/>
              <a:t>4  Elsewhere, King Duncan of Scotland listens to reports of Macbeth, Banquo, and Macduff’s victory on the battlefield. </a:t>
            </a:r>
            <a:br>
              <a:rPr lang="en-GB" sz="900" dirty="0"/>
            </a:br>
            <a:r>
              <a:rPr lang="en-GB" sz="900" dirty="0"/>
              <a:t>5  Macbeth has killed a traitor (</a:t>
            </a:r>
            <a:r>
              <a:rPr lang="en-GB" sz="900" dirty="0" err="1"/>
              <a:t>Macdonwald</a:t>
            </a:r>
            <a:r>
              <a:rPr lang="en-GB" sz="900" dirty="0"/>
              <a:t>), whilst another traitor (the Thane of Cawdor) has been captured. Duncan </a:t>
            </a:r>
            <a:br>
              <a:rPr lang="en-GB" sz="900" dirty="0"/>
            </a:br>
            <a:r>
              <a:rPr lang="en-GB" sz="900" dirty="0"/>
              <a:t>6  orders the execution of the Thane of Cawdor and decides to reward Macbeth, with the now vacant title. </a:t>
            </a:r>
          </a:p>
          <a:p>
            <a:pPr marL="180975" indent="0">
              <a:lnSpc>
                <a:spcPct val="100000"/>
              </a:lnSpc>
              <a:buNone/>
            </a:pPr>
            <a:r>
              <a:rPr lang="en-GB" sz="900" dirty="0"/>
              <a:t>7  The battle has ended, and the scene shifts back to the Witches, who encounter Banquo and Macbeth on their way </a:t>
            </a:r>
            <a:br>
              <a:rPr lang="en-GB" sz="900" dirty="0"/>
            </a:br>
            <a:r>
              <a:rPr lang="en-GB" sz="900" dirty="0"/>
              <a:t>8  back to Duncan. The Witches salute both soldiers with predictions about their future. They hail Macbeth as Thane of </a:t>
            </a:r>
            <a:br>
              <a:rPr lang="en-GB" sz="900" dirty="0"/>
            </a:br>
            <a:r>
              <a:rPr lang="en-GB" sz="900" dirty="0"/>
              <a:t>9  Glamis, of Cawdor, and king-to-be, and tell Banquo that his children shall be kings. The Witches then vanish into the </a:t>
            </a:r>
            <a:br>
              <a:rPr lang="en-GB" sz="900" dirty="0"/>
            </a:br>
            <a:r>
              <a:rPr lang="en-GB" sz="900" dirty="0"/>
              <a:t>10  air, leaving Macbeth and Banquo startled and confused. It is at this point that the Thanes of Ross and Angus arrive </a:t>
            </a:r>
            <a:br>
              <a:rPr lang="en-GB" sz="900" dirty="0"/>
            </a:br>
            <a:r>
              <a:rPr lang="en-GB" sz="900" dirty="0"/>
              <a:t>11  with news that Duncan has rewarded Macbeth with the title ‘Thane of Cawdor’. This news immediately prompts </a:t>
            </a:r>
            <a:br>
              <a:rPr lang="en-GB" sz="900" dirty="0"/>
            </a:br>
            <a:r>
              <a:rPr lang="en-GB" sz="900" dirty="0"/>
              <a:t>12  Macbeth to have ‘horrible imaginings’: if the Witches were right about him being Thane of Glamis, and Cawdor, </a:t>
            </a:r>
            <a:br>
              <a:rPr lang="en-GB" sz="900" dirty="0"/>
            </a:br>
            <a:r>
              <a:rPr lang="en-GB" sz="900" dirty="0"/>
              <a:t>13  perhaps he will become king of Scotland. And if this is the case, then there is an obvious, if disturbing way to make </a:t>
            </a:r>
            <a:br>
              <a:rPr lang="en-GB" sz="900" dirty="0"/>
            </a:br>
            <a:r>
              <a:rPr lang="en-GB" sz="900" dirty="0"/>
              <a:t>14  that happen. The characters leave the stage on their way to see Duncan.</a:t>
            </a:r>
          </a:p>
          <a:p>
            <a:pPr marL="180975" indent="0">
              <a:lnSpc>
                <a:spcPct val="100000"/>
              </a:lnSpc>
              <a:buNone/>
            </a:pPr>
            <a:r>
              <a:rPr lang="en-GB" sz="900" dirty="0"/>
              <a:t>15  Arriving at Duncan’s court, Macbeth and Banquo are greeted warmly by their King. They are just in time to hear </a:t>
            </a:r>
            <a:br>
              <a:rPr lang="en-GB" sz="900" dirty="0"/>
            </a:br>
            <a:r>
              <a:rPr lang="en-GB" sz="900" dirty="0"/>
              <a:t>16  Duncan name his son (Malcolm) as heir to the crown of Scotland. Macbeth’s ‘black and deep desires’ grow as the </a:t>
            </a:r>
            <a:br>
              <a:rPr lang="en-GB" sz="900" dirty="0"/>
            </a:br>
            <a:r>
              <a:rPr lang="en-GB" sz="900" dirty="0"/>
              <a:t>17  only way for him to attain the throne is by murder. </a:t>
            </a:r>
          </a:p>
          <a:p>
            <a:pPr marL="180975" indent="0">
              <a:lnSpc>
                <a:spcPct val="100000"/>
              </a:lnSpc>
              <a:buNone/>
            </a:pPr>
            <a:r>
              <a:rPr lang="en-GB" sz="900" dirty="0"/>
              <a:t>18  At the Macbeths’ castle, Lady Macbeth reads her husband’s letter, which recaps the story we have seen and heard </a:t>
            </a:r>
            <a:br>
              <a:rPr lang="en-GB" sz="900" dirty="0"/>
            </a:br>
            <a:r>
              <a:rPr lang="en-GB" sz="900" dirty="0"/>
              <a:t>19  so far and reveals that Macbeth believes the prophecies. Likewise, Lady Macbeth believes the Witches </a:t>
            </a:r>
            <a:br>
              <a:rPr lang="en-GB" sz="900" dirty="0"/>
            </a:br>
            <a:r>
              <a:rPr lang="en-GB" sz="900" dirty="0"/>
              <a:t>20  immediately, and has no qualms about taking action to guarantee that Macbeth becomes King of Scotland. A </a:t>
            </a:r>
            <a:br>
              <a:rPr lang="en-GB" sz="900" dirty="0"/>
            </a:br>
            <a:r>
              <a:rPr lang="en-GB" sz="900" dirty="0"/>
              <a:t>21  messenger enters to announce that Duncan is coming: Lady Macbeth realises that this is an opportunity to commit </a:t>
            </a:r>
            <a:br>
              <a:rPr lang="en-GB" sz="900" dirty="0"/>
            </a:br>
            <a:r>
              <a:rPr lang="en-GB" sz="900" dirty="0"/>
              <a:t>22  murder, and she makes an unsettling speech calling on evil spirits to take away her compassion and other </a:t>
            </a:r>
            <a:br>
              <a:rPr lang="en-GB" sz="900" dirty="0"/>
            </a:br>
            <a:r>
              <a:rPr lang="en-GB" sz="900" dirty="0"/>
              <a:t>23  stereotypically ‘feminine’ aspects of her character. Right as her prayer ends, Macbeth appears and they start </a:t>
            </a:r>
            <a:br>
              <a:rPr lang="en-GB" sz="900" dirty="0"/>
            </a:br>
            <a:r>
              <a:rPr lang="en-GB" sz="900" dirty="0"/>
              <a:t>24  discussing the possible murder of Duncan. Macbeth is hesitant, and so Lady Macbeth adopts the dominant role, </a:t>
            </a:r>
            <a:br>
              <a:rPr lang="en-GB" sz="900" dirty="0"/>
            </a:br>
            <a:r>
              <a:rPr lang="en-GB" sz="900" dirty="0"/>
              <a:t>25  reassuring her husband and promising to organise everything. </a:t>
            </a:r>
          </a:p>
          <a:p>
            <a:pPr marL="180975" indent="0">
              <a:lnSpc>
                <a:spcPct val="100000"/>
              </a:lnSpc>
              <a:buNone/>
            </a:pPr>
            <a:r>
              <a:rPr lang="en-GB" sz="900" dirty="0"/>
              <a:t>26  Duncan arrives shortly after, and the Macbeths host a feast in his honour. Macbeth still has doubts about murder, </a:t>
            </a:r>
            <a:br>
              <a:rPr lang="en-GB" sz="900" dirty="0"/>
            </a:br>
            <a:r>
              <a:rPr lang="en-GB" sz="900" dirty="0"/>
              <a:t>27  but Lady Macbeth persuades him to proceed with the plan. Macbeth finally complies and they plan their next steps. </a:t>
            </a:r>
          </a:p>
          <a:p>
            <a:pPr marL="180975" indent="0">
              <a:lnSpc>
                <a:spcPct val="100000"/>
              </a:lnSpc>
              <a:buNone/>
            </a:pPr>
            <a:r>
              <a:rPr lang="en-GB" sz="900" dirty="0"/>
              <a:t>28  At the start of Act 2, Macbeth prepares himself for murder, hallucinating a dagger pointing him towards Duncan’s </a:t>
            </a:r>
            <a:br>
              <a:rPr lang="en-GB" sz="900" dirty="0"/>
            </a:br>
            <a:r>
              <a:rPr lang="en-GB" sz="900" dirty="0"/>
              <a:t>29  quarters. Lady Macbeth rings a bell to signal that all is ready, and Macbeth walks towards Duncan’s bedchamber. </a:t>
            </a:r>
          </a:p>
          <a:p>
            <a:pPr marL="180975" indent="0">
              <a:lnSpc>
                <a:spcPct val="100000"/>
              </a:lnSpc>
              <a:buNone/>
            </a:pPr>
            <a:r>
              <a:rPr lang="en-GB" sz="900" dirty="0"/>
              <a:t>30  Elsewhere in the castle, Lady Macbeth waits for her husband to return, but when he arrives he is a transformed </a:t>
            </a:r>
            <a:br>
              <a:rPr lang="en-GB" sz="900" dirty="0"/>
            </a:br>
            <a:r>
              <a:rPr lang="en-GB" sz="900" dirty="0"/>
              <a:t>31  man, completely consumed by horror. He agonises that not even all the water in the ocean can cleanse the blood – </a:t>
            </a:r>
            <a:br>
              <a:rPr lang="en-GB" sz="900" dirty="0"/>
            </a:br>
            <a:r>
              <a:rPr lang="en-GB" sz="900" dirty="0"/>
              <a:t>32  and the sin – from his hands. Discovering that Macbeth has brought the weapons from the scene of the crime, Lady </a:t>
            </a:r>
            <a:br>
              <a:rPr lang="en-GB" sz="900" dirty="0"/>
            </a:br>
            <a:r>
              <a:rPr lang="en-GB" sz="900" dirty="0"/>
              <a:t>33  Macbeth takes charge, returning them to frame the guards and telling Macbeth to wash his hands. The scene </a:t>
            </a:r>
            <a:br>
              <a:rPr lang="en-GB" sz="900" dirty="0"/>
            </a:br>
            <a:r>
              <a:rPr lang="en-GB" sz="900" dirty="0"/>
              <a:t>34  concludes with a sharp knocking at the castle gate. Lady Macbeth ushers Macbeth to change his clothes. </a:t>
            </a:r>
          </a:p>
          <a:p>
            <a:pPr marL="180975" indent="0">
              <a:lnSpc>
                <a:spcPct val="100000"/>
              </a:lnSpc>
              <a:buNone/>
            </a:pPr>
            <a:r>
              <a:rPr lang="en-GB" sz="900" dirty="0"/>
              <a:t>35  The Porter opens the castle gate and we discover that it is Macduff who has been knocking: he has arrived to </a:t>
            </a:r>
            <a:br>
              <a:rPr lang="en-GB" sz="900" dirty="0"/>
            </a:br>
            <a:r>
              <a:rPr lang="en-GB" sz="900" dirty="0"/>
              <a:t>36  accompany Duncan on the next step of his journey, and goes to the King’s bedchamber to awaken him. The scene </a:t>
            </a:r>
            <a:br>
              <a:rPr lang="en-GB" sz="900" dirty="0"/>
            </a:br>
            <a:r>
              <a:rPr lang="en-GB" sz="900" dirty="0"/>
              <a:t>37  erupts into chaos when Macduff discovers Duncan’s body. His cries of horror summon Lady Macbeth, Macbeth, </a:t>
            </a:r>
            <a:br>
              <a:rPr lang="en-GB" sz="900" dirty="0"/>
            </a:br>
            <a:r>
              <a:rPr lang="en-GB" sz="900" dirty="0"/>
              <a:t>38  Lennox and Ross. Macbeth leaves the stage and then returns, explaining that he has just killed the guards who </a:t>
            </a:r>
            <a:br>
              <a:rPr lang="en-GB" sz="900" dirty="0"/>
            </a:br>
            <a:r>
              <a:rPr lang="en-GB" sz="900" dirty="0"/>
              <a:t>39  should have protected the King. He insists he</a:t>
            </a:r>
            <a:br>
              <a:rPr lang="en-GB" sz="900" dirty="0"/>
            </a:br>
            <a:br>
              <a:rPr lang="en-GB" sz="900" dirty="0"/>
            </a:br>
            <a:br>
              <a:rPr lang="en-GB" sz="900" dirty="0"/>
            </a:br>
            <a:br>
              <a:rPr lang="en-GB" sz="900" dirty="0"/>
            </a:br>
            <a:br>
              <a:rPr lang="en-GB" sz="900" dirty="0"/>
            </a:br>
            <a:br>
              <a:rPr lang="en-GB" sz="900" dirty="0"/>
            </a:br>
            <a:br>
              <a:rPr lang="en-GB" sz="900" dirty="0"/>
            </a:br>
            <a:br>
              <a:rPr lang="en-GB" sz="900" dirty="0"/>
            </a:br>
            <a:br>
              <a:rPr lang="en-GB" sz="900" dirty="0"/>
            </a:br>
            <a:br>
              <a:rPr lang="en-GB" sz="900" dirty="0"/>
            </a:br>
            <a:r>
              <a:rPr lang="en-GB" sz="900" dirty="0"/>
              <a:t>40  did this out of loyalty to Duncan. Lady Macbeth faints to provide a distraction, and the men decide to meet to </a:t>
            </a:r>
            <a:br>
              <a:rPr lang="en-GB" sz="900" dirty="0"/>
            </a:br>
            <a:r>
              <a:rPr lang="en-GB" sz="900" dirty="0"/>
              <a:t>41  discuss what to do next. The King’s sons, Malcolm and Donalbain, are afraid for their lives and they flee the castle. </a:t>
            </a:r>
          </a:p>
          <a:p>
            <a:pPr marL="180975" indent="0">
              <a:lnSpc>
                <a:spcPct val="100000"/>
              </a:lnSpc>
              <a:buNone/>
            </a:pPr>
            <a:r>
              <a:rPr lang="en-GB" sz="900" dirty="0"/>
              <a:t>42  With Duncan’s sons gone, Macbeth becomes King of Scotland. Crucially, Macduff decides not to attend the </a:t>
            </a:r>
            <a:br>
              <a:rPr lang="en-GB" sz="900" dirty="0"/>
            </a:br>
            <a:r>
              <a:rPr lang="en-GB" sz="900" dirty="0"/>
              <a:t>43  coronation, a decision which establishes him as a key figure of rebellion. Even though he now has the crown, </a:t>
            </a:r>
            <a:br>
              <a:rPr lang="en-GB" sz="900" dirty="0"/>
            </a:br>
            <a:r>
              <a:rPr lang="en-GB" sz="900" dirty="0"/>
              <a:t>44  Macbeth becomes increasingly anxious: he is distraught that he has no children and the crown will pass to </a:t>
            </a:r>
            <a:br>
              <a:rPr lang="en-GB" sz="900" dirty="0"/>
            </a:br>
            <a:r>
              <a:rPr lang="en-GB" sz="900" dirty="0"/>
              <a:t>45  Banquo’s son. At the same time, Banquo develops suspicions of Macbeth, believing that he acted ‘foully’ to earn </a:t>
            </a:r>
            <a:br>
              <a:rPr lang="en-GB" sz="900" dirty="0"/>
            </a:br>
            <a:r>
              <a:rPr lang="en-GB" sz="900" dirty="0"/>
              <a:t>46  the crown. Macbeth meets with murderers, ordering them to kill Banquo and Fleance. </a:t>
            </a:r>
          </a:p>
          <a:p>
            <a:pPr marL="180975" indent="0">
              <a:lnSpc>
                <a:spcPct val="100000"/>
              </a:lnSpc>
              <a:buNone/>
            </a:pPr>
            <a:r>
              <a:rPr lang="en-GB" sz="900" dirty="0"/>
              <a:t>47  Lady Macbeth, troubled by her own growing anxiety, seeks out her husband. She urges him to be cheerful for his </a:t>
            </a:r>
            <a:br>
              <a:rPr lang="en-GB" sz="900" dirty="0"/>
            </a:br>
            <a:r>
              <a:rPr lang="en-GB" sz="900" dirty="0"/>
              <a:t>48  guests at the banquet that night. Macbeth, revealing his tormented state, tells her to mask their true feelings. The </a:t>
            </a:r>
            <a:br>
              <a:rPr lang="en-GB" sz="900" dirty="0"/>
            </a:br>
            <a:r>
              <a:rPr lang="en-GB" sz="900" dirty="0"/>
              <a:t>49  relationship grows increasingly distant as Macbeth withholds the specific details of his plan to murder Banquo. </a:t>
            </a:r>
          </a:p>
          <a:p>
            <a:pPr marL="180975" indent="0">
              <a:lnSpc>
                <a:spcPct val="100000"/>
              </a:lnSpc>
              <a:buNone/>
            </a:pPr>
            <a:r>
              <a:rPr lang="en-GB" sz="900" dirty="0"/>
              <a:t>50  The murderers attack and kill Banquo, but Fleance escapes. Inside the castle, Macbeth and Lady Macbeth host a </a:t>
            </a:r>
            <a:br>
              <a:rPr lang="en-GB" sz="900" dirty="0"/>
            </a:br>
            <a:r>
              <a:rPr lang="en-GB" sz="900" dirty="0"/>
              <a:t>51  feast, meant to celebrate their accession to the throne. However, during the festivities Macbeth receives news that </a:t>
            </a:r>
            <a:br>
              <a:rPr lang="en-GB" sz="900" dirty="0"/>
            </a:br>
            <a:r>
              <a:rPr lang="en-GB" sz="900" dirty="0"/>
              <a:t>52  Fleance escaped. He is then visited by Banquo’s ghost. Macbeth erupts into a terrified, guilty frenzy during the </a:t>
            </a:r>
            <a:br>
              <a:rPr lang="en-GB" sz="900" dirty="0"/>
            </a:br>
            <a:r>
              <a:rPr lang="en-GB" sz="900" dirty="0"/>
              <a:t>53  feast, and Lady Macbeth asks the Thanes to leave. </a:t>
            </a:r>
          </a:p>
          <a:p>
            <a:pPr marL="180975" indent="0">
              <a:lnSpc>
                <a:spcPct val="100000"/>
              </a:lnSpc>
              <a:buNone/>
            </a:pPr>
            <a:r>
              <a:rPr lang="en-GB" sz="900" dirty="0"/>
              <a:t>54  Tormented by a desperate desire to cling to power, Macbeth visits the Witches again. The Witches give more </a:t>
            </a:r>
            <a:br>
              <a:rPr lang="en-GB" sz="900" dirty="0"/>
            </a:br>
            <a:r>
              <a:rPr lang="en-GB" sz="900" dirty="0"/>
              <a:t>55  prophecies: he must ‘beware Macduff’; ‘none of woman born shall harm Macbeth’; and he will be safe until Birnam </a:t>
            </a:r>
            <a:br>
              <a:rPr lang="en-GB" sz="900" dirty="0"/>
            </a:br>
            <a:r>
              <a:rPr lang="en-GB" sz="900" dirty="0"/>
              <a:t>56  Wood marches to Dunsinane. Macbeth regains some of his confidence, and orders the killing of Macduff’s family, </a:t>
            </a:r>
            <a:br>
              <a:rPr lang="en-GB" sz="900" dirty="0"/>
            </a:br>
            <a:r>
              <a:rPr lang="en-GB" sz="900" dirty="0"/>
              <a:t>57  which the audience witness on stage. </a:t>
            </a:r>
          </a:p>
          <a:p>
            <a:pPr marL="180975" indent="0">
              <a:lnSpc>
                <a:spcPct val="100000"/>
              </a:lnSpc>
              <a:buNone/>
            </a:pPr>
            <a:r>
              <a:rPr lang="en-GB" sz="900" dirty="0"/>
              <a:t>58  In England, Malcolm and Macduff discuss Scotland’s suffering under Macbeth’s tyranny. At this point, the Thane of </a:t>
            </a:r>
            <a:br>
              <a:rPr lang="en-GB" sz="900" dirty="0"/>
            </a:br>
            <a:r>
              <a:rPr lang="en-GB" sz="900" dirty="0"/>
              <a:t>59  Ross arrives with news from Scotland. Ross reveals that Macbeth has slaughtered Macduff’s family. Macduff is </a:t>
            </a:r>
            <a:br>
              <a:rPr lang="en-GB" sz="900" dirty="0"/>
            </a:br>
            <a:r>
              <a:rPr lang="en-GB" sz="900" dirty="0"/>
              <a:t>60  utterly broken by the news. Malcolm rallies the troops and Macduff promises to get his revenge on Macbeth. </a:t>
            </a:r>
          </a:p>
          <a:p>
            <a:pPr marL="180975" indent="0">
              <a:lnSpc>
                <a:spcPct val="100000"/>
              </a:lnSpc>
              <a:buNone/>
            </a:pPr>
            <a:r>
              <a:rPr lang="en-GB" sz="900" dirty="0"/>
              <a:t>61  At the start of Act 5, the formidable, calculating Lady Macbeth of the play’s first half has completely disintegrated. </a:t>
            </a:r>
            <a:br>
              <a:rPr lang="en-GB" sz="900" dirty="0"/>
            </a:br>
            <a:r>
              <a:rPr lang="en-GB" sz="900" dirty="0"/>
              <a:t>62  In the presence of the Doctor and a Gentlewoman, Lady Macbeth sleepwalks, continually washes her hands, and </a:t>
            </a:r>
            <a:br>
              <a:rPr lang="en-GB" sz="900" dirty="0"/>
            </a:br>
            <a:r>
              <a:rPr lang="en-GB" sz="900" dirty="0"/>
              <a:t>63  speaks of crimes that should remain secret. </a:t>
            </a:r>
          </a:p>
          <a:p>
            <a:pPr marL="180975" indent="0">
              <a:lnSpc>
                <a:spcPct val="100000"/>
              </a:lnSpc>
              <a:buNone/>
            </a:pPr>
            <a:r>
              <a:rPr lang="en-GB" sz="900" dirty="0"/>
              <a:t>64  Elsewhere, the Scottish Thanes meet with Malcolm and Macduff, who are accompanied by English forces. They </a:t>
            </a:r>
            <a:br>
              <a:rPr lang="en-GB" sz="900" dirty="0"/>
            </a:br>
            <a:r>
              <a:rPr lang="en-GB" sz="900" dirty="0"/>
              <a:t>65  prepare to attack Macbeth’s castle. </a:t>
            </a:r>
          </a:p>
          <a:p>
            <a:pPr marL="180975" indent="0">
              <a:lnSpc>
                <a:spcPct val="100000"/>
              </a:lnSpc>
              <a:buNone/>
            </a:pPr>
            <a:r>
              <a:rPr lang="en-GB" sz="900" dirty="0"/>
              <a:t>66  In his castle at Dunsinane, Macbeth dismisses reports of the advancing army and reflects on his empty life. </a:t>
            </a:r>
          </a:p>
          <a:p>
            <a:pPr marL="180975" indent="0">
              <a:lnSpc>
                <a:spcPct val="100000"/>
              </a:lnSpc>
              <a:buNone/>
            </a:pPr>
            <a:r>
              <a:rPr lang="en-GB" sz="900" dirty="0"/>
              <a:t>67  The approaching soldiers cut down branches from Birnam Wood, using them as camouflage. </a:t>
            </a:r>
          </a:p>
          <a:p>
            <a:pPr marL="180975" indent="0">
              <a:lnSpc>
                <a:spcPct val="100000"/>
              </a:lnSpc>
              <a:buNone/>
            </a:pPr>
            <a:r>
              <a:rPr lang="en-GB" sz="900" dirty="0"/>
              <a:t>68  Within the castle, Macbeth hears the news of his wife’s death and the moving of Birnam Wood. Despite believing </a:t>
            </a:r>
            <a:br>
              <a:rPr lang="en-GB" sz="900" dirty="0"/>
            </a:br>
            <a:r>
              <a:rPr lang="en-GB" sz="900" dirty="0"/>
              <a:t>69  that his life now ‘</a:t>
            </a:r>
            <a:r>
              <a:rPr lang="en-GB" sz="900" dirty="0" err="1"/>
              <a:t>signif</a:t>
            </a:r>
            <a:r>
              <a:rPr lang="en-GB" sz="900" dirty="0"/>
              <a:t>[</a:t>
            </a:r>
            <a:r>
              <a:rPr lang="en-GB" sz="900" dirty="0" err="1"/>
              <a:t>ies</a:t>
            </a:r>
            <a:r>
              <a:rPr lang="en-GB" sz="900" dirty="0"/>
              <a:t>] nothing’, Macbeth calls for his armour: he still believes in the Witches’ prophecy that </a:t>
            </a:r>
            <a:br>
              <a:rPr lang="en-GB" sz="900" dirty="0"/>
            </a:br>
            <a:r>
              <a:rPr lang="en-GB" sz="900" dirty="0"/>
              <a:t>70  ‘none of woman born’ can harm him, and he will fight to the end. </a:t>
            </a:r>
          </a:p>
          <a:p>
            <a:pPr marL="180975" indent="0">
              <a:lnSpc>
                <a:spcPct val="100000"/>
              </a:lnSpc>
              <a:buNone/>
            </a:pPr>
            <a:r>
              <a:rPr lang="en-GB" sz="900" dirty="0"/>
              <a:t>71  Outside, Malcolm, Siward and Macduff attack. Macduff finally confronts Macbeth. Their showdown begins with </a:t>
            </a:r>
            <a:br>
              <a:rPr lang="en-GB" sz="900" dirty="0"/>
            </a:br>
            <a:r>
              <a:rPr lang="en-GB" sz="900" dirty="0"/>
              <a:t>72  Macbeth initially confident until Macduff reveals the crucial loophole in the prophecy: he was not ‘of woman born’ </a:t>
            </a:r>
            <a:br>
              <a:rPr lang="en-GB" sz="900" dirty="0"/>
            </a:br>
            <a:r>
              <a:rPr lang="en-GB" sz="900" dirty="0"/>
              <a:t>73  but was ‘from his mother’s womb / Untimely ripped.’ Macbeth’s spirit collapses and he refuses to fight. Macduff </a:t>
            </a:r>
            <a:br>
              <a:rPr lang="en-GB" sz="900" dirty="0"/>
            </a:br>
            <a:r>
              <a:rPr lang="en-GB" sz="900" dirty="0"/>
              <a:t>74  taunts him and Macbeth exits the stage, resolved to fight to the death but now devoid of all hope.</a:t>
            </a:r>
          </a:p>
          <a:p>
            <a:pPr marL="180975" indent="0">
              <a:lnSpc>
                <a:spcPct val="100000"/>
              </a:lnSpc>
              <a:buNone/>
            </a:pPr>
            <a:r>
              <a:rPr lang="en-GB" sz="900" dirty="0"/>
              <a:t>75  Macduff returns on stage with Macbeth’s  head. The focus then shifts entirely to Malcolm, who transforms from an </a:t>
            </a:r>
            <a:br>
              <a:rPr lang="en-GB" sz="900" dirty="0"/>
            </a:br>
            <a:r>
              <a:rPr lang="en-GB" sz="900" dirty="0"/>
              <a:t>76  awkward exile into a confident, gracious king. He is now King of Scotland, and order is (almost) restored. </a:t>
            </a:r>
          </a:p>
          <a:p>
            <a:pPr marL="180975" indent="0">
              <a:lnSpc>
                <a:spcPct val="100000"/>
              </a:lnSpc>
              <a:buNone/>
            </a:pPr>
            <a:endParaRPr lang="en-GB" sz="900" dirty="0"/>
          </a:p>
          <a:p>
            <a:pPr marL="180975" indent="0">
              <a:lnSpc>
                <a:spcPct val="100000"/>
              </a:lnSpc>
              <a:buNone/>
            </a:pPr>
            <a:endParaRPr lang="en-GB" sz="900" dirty="0"/>
          </a:p>
          <a:p>
            <a:pPr marL="180975" indent="0">
              <a:lnSpc>
                <a:spcPct val="100000"/>
              </a:lnSpc>
              <a:buNone/>
            </a:pPr>
            <a:endParaRPr lang="en-GB" sz="900" dirty="0"/>
          </a:p>
          <a:p>
            <a:pPr marL="180975" indent="0">
              <a:lnSpc>
                <a:spcPct val="100000"/>
              </a:lnSpc>
              <a:buNone/>
            </a:pPr>
            <a:endParaRPr lang="en-GB" sz="900" dirty="0"/>
          </a:p>
        </p:txBody>
      </p:sp>
      <p:cxnSp>
        <p:nvCxnSpPr>
          <p:cNvPr id="7" name="Straight Connector 6">
            <a:extLst>
              <a:ext uri="{FF2B5EF4-FFF2-40B4-BE49-F238E27FC236}">
                <a16:creationId xmlns:a16="http://schemas.microsoft.com/office/drawing/2014/main" id="{D3D32037-8DA1-B252-E8F3-BEDEE9D0C4A2}"/>
              </a:ext>
            </a:extLst>
          </p:cNvPr>
          <p:cNvCxnSpPr/>
          <p:nvPr/>
        </p:nvCxnSpPr>
        <p:spPr>
          <a:xfrm>
            <a:off x="6162675" y="190500"/>
            <a:ext cx="0" cy="647700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24449809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B5EDC-E624-2144-423F-FA6AAE0B6B27}"/>
              </a:ext>
            </a:extLst>
          </p:cNvPr>
          <p:cNvSpPr>
            <a:spLocks noGrp="1"/>
          </p:cNvSpPr>
          <p:nvPr>
            <p:ph type="title"/>
          </p:nvPr>
        </p:nvSpPr>
        <p:spPr/>
        <p:txBody>
          <a:bodyPr/>
          <a:lstStyle/>
          <a:p>
            <a:r>
              <a:rPr lang="en-GB" b="1" dirty="0"/>
              <a:t>Consolidation</a:t>
            </a:r>
          </a:p>
        </p:txBody>
      </p:sp>
      <p:sp>
        <p:nvSpPr>
          <p:cNvPr id="3" name="Content Placeholder 2">
            <a:extLst>
              <a:ext uri="{FF2B5EF4-FFF2-40B4-BE49-F238E27FC236}">
                <a16:creationId xmlns:a16="http://schemas.microsoft.com/office/drawing/2014/main" id="{2AD9B113-968C-9F76-8229-A5D4DE89D33D}"/>
              </a:ext>
            </a:extLst>
          </p:cNvPr>
          <p:cNvSpPr>
            <a:spLocks noGrp="1"/>
          </p:cNvSpPr>
          <p:nvPr>
            <p:ph idx="1"/>
          </p:nvPr>
        </p:nvSpPr>
        <p:spPr/>
        <p:txBody>
          <a:bodyPr/>
          <a:lstStyle/>
          <a:p>
            <a:pPr>
              <a:buFontTx/>
              <a:buChar char="-"/>
            </a:pPr>
            <a:r>
              <a:rPr lang="en-GB" dirty="0"/>
              <a:t>Work in pairs.</a:t>
            </a:r>
          </a:p>
          <a:p>
            <a:pPr>
              <a:buFontTx/>
              <a:buChar char="-"/>
            </a:pPr>
            <a:r>
              <a:rPr lang="en-GB" dirty="0"/>
              <a:t>In your pair, decide who is ‘A’ and who is ‘B’.</a:t>
            </a:r>
          </a:p>
          <a:p>
            <a:pPr>
              <a:buFontTx/>
              <a:buChar char="-"/>
            </a:pPr>
            <a:r>
              <a:rPr lang="en-GB" dirty="0"/>
              <a:t>On your own, take 60 seconds to brain dump connotations or ideas associated with your image.</a:t>
            </a:r>
          </a:p>
        </p:txBody>
      </p:sp>
      <p:graphicFrame>
        <p:nvGraphicFramePr>
          <p:cNvPr id="4" name="Table 3">
            <a:extLst>
              <a:ext uri="{FF2B5EF4-FFF2-40B4-BE49-F238E27FC236}">
                <a16:creationId xmlns:a16="http://schemas.microsoft.com/office/drawing/2014/main" id="{2414F0C8-CB5A-F2C4-5B74-7747EE49C603}"/>
              </a:ext>
            </a:extLst>
          </p:cNvPr>
          <p:cNvGraphicFramePr>
            <a:graphicFrameLocks noGrp="1"/>
          </p:cNvGraphicFramePr>
          <p:nvPr>
            <p:extLst>
              <p:ext uri="{D42A27DB-BD31-4B8C-83A1-F6EECF244321}">
                <p14:modId xmlns:p14="http://schemas.microsoft.com/office/powerpoint/2010/main" val="1978083933"/>
              </p:ext>
            </p:extLst>
          </p:nvPr>
        </p:nvGraphicFramePr>
        <p:xfrm>
          <a:off x="1012824" y="4001293"/>
          <a:ext cx="10340976" cy="1570832"/>
        </p:xfrm>
        <a:graphic>
          <a:graphicData uri="http://schemas.openxmlformats.org/drawingml/2006/table">
            <a:tbl>
              <a:tblPr firstRow="1" bandRow="1">
                <a:tableStyleId>{5C22544A-7EE6-4342-B048-85BDC9FD1C3A}</a:tableStyleId>
              </a:tblPr>
              <a:tblGrid>
                <a:gridCol w="5170488">
                  <a:extLst>
                    <a:ext uri="{9D8B030D-6E8A-4147-A177-3AD203B41FA5}">
                      <a16:colId xmlns:a16="http://schemas.microsoft.com/office/drawing/2014/main" val="2285469987"/>
                    </a:ext>
                  </a:extLst>
                </a:gridCol>
                <a:gridCol w="5170488">
                  <a:extLst>
                    <a:ext uri="{9D8B030D-6E8A-4147-A177-3AD203B41FA5}">
                      <a16:colId xmlns:a16="http://schemas.microsoft.com/office/drawing/2014/main" val="3385717226"/>
                    </a:ext>
                  </a:extLst>
                </a:gridCol>
              </a:tblGrid>
              <a:tr h="785416">
                <a:tc>
                  <a:txBody>
                    <a:bodyPr/>
                    <a:lstStyle/>
                    <a:p>
                      <a:r>
                        <a:rPr lang="en-GB" sz="2400" dirty="0">
                          <a:solidFill>
                            <a:schemeClr val="tx1"/>
                          </a:solidFill>
                        </a:rPr>
                        <a:t>Student 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dirty="0">
                          <a:solidFill>
                            <a:schemeClr val="tx1"/>
                          </a:solidFill>
                        </a:rPr>
                        <a:t>Student 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3664438"/>
                  </a:ext>
                </a:extLst>
              </a:tr>
              <a:tr h="785416">
                <a:tc>
                  <a:txBody>
                    <a:bodyPr/>
                    <a:lstStyle/>
                    <a:p>
                      <a:r>
                        <a:rPr lang="en-GB" sz="2400" dirty="0">
                          <a:solidFill>
                            <a:schemeClr val="tx1"/>
                          </a:solidFill>
                        </a:rPr>
                        <a:t>Flower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dirty="0">
                          <a:solidFill>
                            <a:schemeClr val="tx1"/>
                          </a:solidFill>
                        </a:rPr>
                        <a:t>Serpent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92422372"/>
                  </a:ext>
                </a:extLst>
              </a:tr>
            </a:tbl>
          </a:graphicData>
        </a:graphic>
      </p:graphicFrame>
    </p:spTree>
    <p:extLst>
      <p:ext uri="{BB962C8B-B14F-4D97-AF65-F5344CB8AC3E}">
        <p14:creationId xmlns:p14="http://schemas.microsoft.com/office/powerpoint/2010/main" val="257204770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9B9B9-0270-D98C-81D1-4B9E28EF2B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13A15F-6875-5D30-0B24-AD5404092E2D}"/>
              </a:ext>
            </a:extLst>
          </p:cNvPr>
          <p:cNvSpPr>
            <a:spLocks noGrp="1"/>
          </p:cNvSpPr>
          <p:nvPr>
            <p:ph type="title"/>
          </p:nvPr>
        </p:nvSpPr>
        <p:spPr/>
        <p:txBody>
          <a:bodyPr/>
          <a:lstStyle/>
          <a:p>
            <a:r>
              <a:rPr lang="en-GB" b="1" dirty="0"/>
              <a:t>Consolidation</a:t>
            </a:r>
          </a:p>
        </p:txBody>
      </p:sp>
      <p:sp>
        <p:nvSpPr>
          <p:cNvPr id="3" name="Content Placeholder 2">
            <a:extLst>
              <a:ext uri="{FF2B5EF4-FFF2-40B4-BE49-F238E27FC236}">
                <a16:creationId xmlns:a16="http://schemas.microsoft.com/office/drawing/2014/main" id="{B442A32D-2DE5-A938-5097-7D2CAC059FE3}"/>
              </a:ext>
            </a:extLst>
          </p:cNvPr>
          <p:cNvSpPr>
            <a:spLocks noGrp="1"/>
          </p:cNvSpPr>
          <p:nvPr>
            <p:ph idx="1"/>
          </p:nvPr>
        </p:nvSpPr>
        <p:spPr/>
        <p:txBody>
          <a:bodyPr/>
          <a:lstStyle/>
          <a:p>
            <a:pPr>
              <a:buFontTx/>
              <a:buChar char="-"/>
            </a:pPr>
            <a:r>
              <a:rPr lang="en-GB" dirty="0"/>
              <a:t>Now you have 2 minute to play a game of verbal ping pong. </a:t>
            </a:r>
          </a:p>
          <a:p>
            <a:pPr>
              <a:buFontTx/>
              <a:buChar char="-"/>
            </a:pPr>
            <a:r>
              <a:rPr lang="en-GB" dirty="0"/>
              <a:t>Take it in turns to say a connotation or idea associated with your image. </a:t>
            </a:r>
          </a:p>
          <a:p>
            <a:pPr>
              <a:buFontTx/>
              <a:buChar char="-"/>
            </a:pPr>
            <a:r>
              <a:rPr lang="en-GB" dirty="0"/>
              <a:t>The first student to ‘drop the ball’ </a:t>
            </a:r>
            <a:r>
              <a:rPr lang="en-GB"/>
              <a:t>loses the game. </a:t>
            </a:r>
            <a:endParaRPr lang="en-GB" dirty="0"/>
          </a:p>
        </p:txBody>
      </p:sp>
      <p:graphicFrame>
        <p:nvGraphicFramePr>
          <p:cNvPr id="4" name="Table 3">
            <a:extLst>
              <a:ext uri="{FF2B5EF4-FFF2-40B4-BE49-F238E27FC236}">
                <a16:creationId xmlns:a16="http://schemas.microsoft.com/office/drawing/2014/main" id="{634B4A73-1FDE-EACC-6237-6CAD4F906EE2}"/>
              </a:ext>
            </a:extLst>
          </p:cNvPr>
          <p:cNvGraphicFramePr>
            <a:graphicFrameLocks noGrp="1"/>
          </p:cNvGraphicFramePr>
          <p:nvPr/>
        </p:nvGraphicFramePr>
        <p:xfrm>
          <a:off x="1012824" y="4001293"/>
          <a:ext cx="10340976" cy="1570832"/>
        </p:xfrm>
        <a:graphic>
          <a:graphicData uri="http://schemas.openxmlformats.org/drawingml/2006/table">
            <a:tbl>
              <a:tblPr firstRow="1" bandRow="1">
                <a:tableStyleId>{5C22544A-7EE6-4342-B048-85BDC9FD1C3A}</a:tableStyleId>
              </a:tblPr>
              <a:tblGrid>
                <a:gridCol w="5170488">
                  <a:extLst>
                    <a:ext uri="{9D8B030D-6E8A-4147-A177-3AD203B41FA5}">
                      <a16:colId xmlns:a16="http://schemas.microsoft.com/office/drawing/2014/main" val="2285469987"/>
                    </a:ext>
                  </a:extLst>
                </a:gridCol>
                <a:gridCol w="5170488">
                  <a:extLst>
                    <a:ext uri="{9D8B030D-6E8A-4147-A177-3AD203B41FA5}">
                      <a16:colId xmlns:a16="http://schemas.microsoft.com/office/drawing/2014/main" val="3385717226"/>
                    </a:ext>
                  </a:extLst>
                </a:gridCol>
              </a:tblGrid>
              <a:tr h="785416">
                <a:tc>
                  <a:txBody>
                    <a:bodyPr/>
                    <a:lstStyle/>
                    <a:p>
                      <a:r>
                        <a:rPr lang="en-GB" sz="2400" dirty="0">
                          <a:solidFill>
                            <a:schemeClr val="tx1"/>
                          </a:solidFill>
                        </a:rPr>
                        <a:t>Student 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dirty="0">
                          <a:solidFill>
                            <a:schemeClr val="tx1"/>
                          </a:solidFill>
                        </a:rPr>
                        <a:t>Student 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3664438"/>
                  </a:ext>
                </a:extLst>
              </a:tr>
              <a:tr h="785416">
                <a:tc>
                  <a:txBody>
                    <a:bodyPr/>
                    <a:lstStyle/>
                    <a:p>
                      <a:r>
                        <a:rPr lang="en-GB" sz="2400" dirty="0">
                          <a:solidFill>
                            <a:schemeClr val="tx1"/>
                          </a:solidFill>
                        </a:rPr>
                        <a:t>Flower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dirty="0">
                          <a:solidFill>
                            <a:schemeClr val="tx1"/>
                          </a:solidFill>
                        </a:rPr>
                        <a:t>Serpent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92422372"/>
                  </a:ext>
                </a:extLst>
              </a:tr>
            </a:tbl>
          </a:graphicData>
        </a:graphic>
      </p:graphicFrame>
    </p:spTree>
    <p:extLst>
      <p:ext uri="{BB962C8B-B14F-4D97-AF65-F5344CB8AC3E}">
        <p14:creationId xmlns:p14="http://schemas.microsoft.com/office/powerpoint/2010/main" val="34232019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80BE8-5EA2-8E7B-8221-04C7B58F9D67}"/>
              </a:ext>
            </a:extLst>
          </p:cNvPr>
          <p:cNvSpPr>
            <a:spLocks noGrp="1"/>
          </p:cNvSpPr>
          <p:nvPr>
            <p:ph type="title"/>
          </p:nvPr>
        </p:nvSpPr>
        <p:spPr/>
        <p:txBody>
          <a:bodyPr/>
          <a:lstStyle/>
          <a:p>
            <a:r>
              <a:rPr lang="en-GB" dirty="0"/>
              <a:t>Act 1 Scene 6</a:t>
            </a:r>
          </a:p>
        </p:txBody>
      </p:sp>
      <p:sp>
        <p:nvSpPr>
          <p:cNvPr id="3" name="Content Placeholder 2">
            <a:extLst>
              <a:ext uri="{FF2B5EF4-FFF2-40B4-BE49-F238E27FC236}">
                <a16:creationId xmlns:a16="http://schemas.microsoft.com/office/drawing/2014/main" id="{D3418F65-430D-031B-FD7B-9405611497FA}"/>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222342866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60B70-D3F4-EEE2-6197-4D7FBB77E81A}"/>
              </a:ext>
            </a:extLst>
          </p:cNvPr>
          <p:cNvSpPr>
            <a:spLocks noGrp="1"/>
          </p:cNvSpPr>
          <p:nvPr>
            <p:ph type="title"/>
          </p:nvPr>
        </p:nvSpPr>
        <p:spPr/>
        <p:txBody>
          <a:bodyPr/>
          <a:lstStyle/>
          <a:p>
            <a:r>
              <a:rPr lang="en-GB" b="1" dirty="0"/>
              <a:t>Knowledge Retrieval</a:t>
            </a:r>
          </a:p>
        </p:txBody>
      </p:sp>
      <p:graphicFrame>
        <p:nvGraphicFramePr>
          <p:cNvPr id="5" name="Table 4">
            <a:extLst>
              <a:ext uri="{FF2B5EF4-FFF2-40B4-BE49-F238E27FC236}">
                <a16:creationId xmlns:a16="http://schemas.microsoft.com/office/drawing/2014/main" id="{73C37D30-09F2-E4D3-D2EF-2EBF17CC8842}"/>
              </a:ext>
            </a:extLst>
          </p:cNvPr>
          <p:cNvGraphicFramePr>
            <a:graphicFrameLocks noGrp="1"/>
          </p:cNvGraphicFramePr>
          <p:nvPr>
            <p:extLst>
              <p:ext uri="{D42A27DB-BD31-4B8C-83A1-F6EECF244321}">
                <p14:modId xmlns:p14="http://schemas.microsoft.com/office/powerpoint/2010/main" val="1116521487"/>
              </p:ext>
            </p:extLst>
          </p:nvPr>
        </p:nvGraphicFramePr>
        <p:xfrm>
          <a:off x="838200" y="1567391"/>
          <a:ext cx="9991725" cy="4925484"/>
        </p:xfrm>
        <a:graphic>
          <a:graphicData uri="http://schemas.openxmlformats.org/drawingml/2006/table">
            <a:tbl>
              <a:tblPr firstRow="1" bandRow="1">
                <a:tableStyleId>{5C22544A-7EE6-4342-B048-85BDC9FD1C3A}</a:tableStyleId>
              </a:tblPr>
              <a:tblGrid>
                <a:gridCol w="3330575">
                  <a:extLst>
                    <a:ext uri="{9D8B030D-6E8A-4147-A177-3AD203B41FA5}">
                      <a16:colId xmlns:a16="http://schemas.microsoft.com/office/drawing/2014/main" val="3953503374"/>
                    </a:ext>
                  </a:extLst>
                </a:gridCol>
                <a:gridCol w="3330575">
                  <a:extLst>
                    <a:ext uri="{9D8B030D-6E8A-4147-A177-3AD203B41FA5}">
                      <a16:colId xmlns:a16="http://schemas.microsoft.com/office/drawing/2014/main" val="2803423388"/>
                    </a:ext>
                  </a:extLst>
                </a:gridCol>
                <a:gridCol w="3330575">
                  <a:extLst>
                    <a:ext uri="{9D8B030D-6E8A-4147-A177-3AD203B41FA5}">
                      <a16:colId xmlns:a16="http://schemas.microsoft.com/office/drawing/2014/main" val="95546945"/>
                    </a:ext>
                  </a:extLst>
                </a:gridCol>
              </a:tblGrid>
              <a:tr h="840936">
                <a:tc>
                  <a:txBody>
                    <a:bodyPr/>
                    <a:lstStyle/>
                    <a:p>
                      <a:r>
                        <a:rPr lang="en-GB" dirty="0">
                          <a:solidFill>
                            <a:schemeClr val="tx1"/>
                          </a:solidFill>
                        </a:rPr>
                        <a:t>Quotation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solidFill>
                            <a:schemeClr val="tx1"/>
                          </a:solidFill>
                        </a:rPr>
                        <a:t>What is the context of this quotation?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solidFill>
                            <a:schemeClr val="tx1"/>
                          </a:solidFill>
                        </a:rPr>
                        <a:t>What does the quotation mean?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03930684"/>
                  </a:ext>
                </a:extLst>
              </a:tr>
              <a:tr h="840936">
                <a:tc>
                  <a:txBody>
                    <a:bodyPr/>
                    <a:lstStyle/>
                    <a:p>
                      <a:r>
                        <a:rPr lang="en-GB" dirty="0">
                          <a:solidFill>
                            <a:schemeClr val="tx1"/>
                          </a:solidFill>
                        </a:rPr>
                        <a:t>Witches: ‘Fair is foul, and foul is fair.’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44539226"/>
                  </a:ext>
                </a:extLst>
              </a:tr>
              <a:tr h="1201338">
                <a:tc>
                  <a:txBody>
                    <a:bodyPr/>
                    <a:lstStyle/>
                    <a:p>
                      <a:r>
                        <a:rPr lang="en-GB" dirty="0">
                          <a:solidFill>
                            <a:schemeClr val="tx1"/>
                          </a:solidFill>
                        </a:rPr>
                        <a:t>Duncan: ‘there’s no art / To find the mind’s construction in the face.’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4146888"/>
                  </a:ext>
                </a:extLst>
              </a:tr>
              <a:tr h="1201338">
                <a:tc>
                  <a:txBody>
                    <a:bodyPr/>
                    <a:lstStyle/>
                    <a:p>
                      <a:r>
                        <a:rPr lang="en-GB" dirty="0">
                          <a:solidFill>
                            <a:schemeClr val="tx1"/>
                          </a:solidFill>
                        </a:rPr>
                        <a:t>Lady Macbeth: ‘look like the innocent flower, / But be the serpent </a:t>
                      </a:r>
                      <a:r>
                        <a:rPr lang="en-GB" dirty="0" err="1">
                          <a:solidFill>
                            <a:schemeClr val="tx1"/>
                          </a:solidFill>
                        </a:rPr>
                        <a:t>under’t</a:t>
                      </a:r>
                      <a:r>
                        <a:rPr lang="en-GB"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55895642"/>
                  </a:ext>
                </a:extLst>
              </a:tr>
              <a:tr h="840936">
                <a:tc>
                  <a:txBody>
                    <a:bodyPr/>
                    <a:lstStyle/>
                    <a:p>
                      <a:r>
                        <a:rPr lang="en-GB" dirty="0">
                          <a:solidFill>
                            <a:schemeClr val="tx1"/>
                          </a:solidFill>
                        </a:rPr>
                        <a:t>Macbeth: ‘False face must hide what false heart doth know.’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7112874"/>
                  </a:ext>
                </a:extLst>
              </a:tr>
            </a:tbl>
          </a:graphicData>
        </a:graphic>
      </p:graphicFrame>
    </p:spTree>
    <p:extLst>
      <p:ext uri="{BB962C8B-B14F-4D97-AF65-F5344CB8AC3E}">
        <p14:creationId xmlns:p14="http://schemas.microsoft.com/office/powerpoint/2010/main" val="402305690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365A3-79E1-42C2-FD8B-EB8560FD1BB2}"/>
              </a:ext>
            </a:extLst>
          </p:cNvPr>
          <p:cNvSpPr>
            <a:spLocks noGrp="1"/>
          </p:cNvSpPr>
          <p:nvPr>
            <p:ph type="title"/>
          </p:nvPr>
        </p:nvSpPr>
        <p:spPr/>
        <p:txBody>
          <a:bodyPr/>
          <a:lstStyle/>
          <a:p>
            <a:r>
              <a:rPr lang="en-GB" b="1" dirty="0"/>
              <a:t>Reading the Scene</a:t>
            </a:r>
          </a:p>
        </p:txBody>
      </p:sp>
      <p:sp>
        <p:nvSpPr>
          <p:cNvPr id="3" name="Content Placeholder 2">
            <a:extLst>
              <a:ext uri="{FF2B5EF4-FFF2-40B4-BE49-F238E27FC236}">
                <a16:creationId xmlns:a16="http://schemas.microsoft.com/office/drawing/2014/main" id="{21EE2DFA-FA1C-16B3-F0AB-FB4204C37355}"/>
              </a:ext>
            </a:extLst>
          </p:cNvPr>
          <p:cNvSpPr>
            <a:spLocks noGrp="1"/>
          </p:cNvSpPr>
          <p:nvPr>
            <p:ph idx="1"/>
          </p:nvPr>
        </p:nvSpPr>
        <p:spPr/>
        <p:txBody>
          <a:bodyPr>
            <a:normAutofit/>
          </a:bodyPr>
          <a:lstStyle/>
          <a:p>
            <a:pPr marL="0" indent="0">
              <a:buNone/>
            </a:pPr>
            <a:r>
              <a:rPr lang="en-GB" dirty="0"/>
              <a:t>The language in this scene is deliberately complex and elevated, as it reflects the courtly nature of Duncan’s formal arrival at the Macbeths’ castle. </a:t>
            </a:r>
          </a:p>
          <a:p>
            <a:pPr marL="0" indent="0">
              <a:buNone/>
            </a:pPr>
            <a:endParaRPr lang="en-GB" dirty="0"/>
          </a:p>
          <a:p>
            <a:pPr marL="0" indent="0">
              <a:buNone/>
            </a:pPr>
            <a:r>
              <a:rPr lang="en-GB" dirty="0"/>
              <a:t>We are going to read the scene twice through. </a:t>
            </a:r>
          </a:p>
          <a:p>
            <a:pPr marL="0" indent="0">
              <a:buNone/>
            </a:pPr>
            <a:r>
              <a:rPr lang="en-GB" b="1" dirty="0"/>
              <a:t>On the second reading, find the repeated words within the extract. </a:t>
            </a:r>
          </a:p>
        </p:txBody>
      </p:sp>
      <p:sp>
        <p:nvSpPr>
          <p:cNvPr id="5" name="TextBox 4">
            <a:extLst>
              <a:ext uri="{FF2B5EF4-FFF2-40B4-BE49-F238E27FC236}">
                <a16:creationId xmlns:a16="http://schemas.microsoft.com/office/drawing/2014/main" id="{DB98B1B9-1500-AD41-2327-B32C948C7745}"/>
              </a:ext>
            </a:extLst>
          </p:cNvPr>
          <p:cNvSpPr txBox="1"/>
          <p:nvPr/>
        </p:nvSpPr>
        <p:spPr>
          <a:xfrm>
            <a:off x="3514725" y="4923215"/>
            <a:ext cx="8334375" cy="156966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0" indent="0">
              <a:buNone/>
            </a:pPr>
            <a:r>
              <a:rPr lang="en-GB" sz="2400" b="1" dirty="0"/>
              <a:t>Why does Shakespeare repeat these words in this scene?</a:t>
            </a:r>
          </a:p>
          <a:p>
            <a:pPr>
              <a:buFontTx/>
              <a:buChar char="-"/>
            </a:pPr>
            <a:r>
              <a:rPr lang="en-GB" sz="2400" dirty="0"/>
              <a:t>‘thanks’ </a:t>
            </a:r>
          </a:p>
          <a:p>
            <a:pPr>
              <a:buFontTx/>
              <a:buChar char="-"/>
            </a:pPr>
            <a:r>
              <a:rPr lang="en-GB" sz="2400" dirty="0"/>
              <a:t>‘honour(ed)’ </a:t>
            </a:r>
          </a:p>
          <a:p>
            <a:pPr>
              <a:buFontTx/>
              <a:buChar char="-"/>
            </a:pPr>
            <a:r>
              <a:rPr lang="en-GB" sz="2400" dirty="0"/>
              <a:t>‘hostess’</a:t>
            </a:r>
          </a:p>
        </p:txBody>
      </p:sp>
    </p:spTree>
    <p:extLst>
      <p:ext uri="{BB962C8B-B14F-4D97-AF65-F5344CB8AC3E}">
        <p14:creationId xmlns:p14="http://schemas.microsoft.com/office/powerpoint/2010/main" val="4127352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66EF4-2088-8E1C-67B0-DA3B11D5D8A0}"/>
              </a:ext>
            </a:extLst>
          </p:cNvPr>
          <p:cNvSpPr>
            <a:spLocks noGrp="1"/>
          </p:cNvSpPr>
          <p:nvPr>
            <p:ph type="title"/>
          </p:nvPr>
        </p:nvSpPr>
        <p:spPr/>
        <p:txBody>
          <a:bodyPr/>
          <a:lstStyle/>
          <a:p>
            <a:r>
              <a:rPr lang="en-GB" b="1" dirty="0"/>
              <a:t>S-T-R-E-T-C-H: Bird imagery</a:t>
            </a:r>
          </a:p>
        </p:txBody>
      </p:sp>
      <p:sp>
        <p:nvSpPr>
          <p:cNvPr id="3" name="Content Placeholder 2">
            <a:extLst>
              <a:ext uri="{FF2B5EF4-FFF2-40B4-BE49-F238E27FC236}">
                <a16:creationId xmlns:a16="http://schemas.microsoft.com/office/drawing/2014/main" id="{51E40609-F7B3-5E53-EAEB-B72844B4E79C}"/>
              </a:ext>
            </a:extLst>
          </p:cNvPr>
          <p:cNvSpPr>
            <a:spLocks noGrp="1"/>
          </p:cNvSpPr>
          <p:nvPr>
            <p:ph idx="1"/>
          </p:nvPr>
        </p:nvSpPr>
        <p:spPr/>
        <p:txBody>
          <a:bodyPr/>
          <a:lstStyle/>
          <a:p>
            <a:pPr marL="0" indent="0">
              <a:buNone/>
            </a:pPr>
            <a:r>
              <a:rPr lang="en-GB" b="1" dirty="0"/>
              <a:t>Think-pair-share: </a:t>
            </a:r>
          </a:p>
          <a:p>
            <a:pPr marL="514350" indent="-514350">
              <a:buAutoNum type="arabicPeriod"/>
            </a:pPr>
            <a:r>
              <a:rPr lang="en-GB" dirty="0"/>
              <a:t>What bird imagery does Shakespeare use in the play?</a:t>
            </a:r>
          </a:p>
          <a:p>
            <a:pPr marL="514350" indent="-514350">
              <a:buAutoNum type="arabicPeriod"/>
            </a:pPr>
            <a:r>
              <a:rPr lang="en-GB" dirty="0"/>
              <a:t>What do these birds symbolise?</a:t>
            </a:r>
          </a:p>
          <a:p>
            <a:pPr marL="514350" indent="-514350">
              <a:buAutoNum type="arabicPeriod"/>
            </a:pPr>
            <a:endParaRPr lang="en-GB" dirty="0">
              <a:solidFill>
                <a:srgbClr val="FF0000"/>
              </a:solidFill>
            </a:endParaRPr>
          </a:p>
        </p:txBody>
      </p:sp>
    </p:spTree>
    <p:extLst>
      <p:ext uri="{BB962C8B-B14F-4D97-AF65-F5344CB8AC3E}">
        <p14:creationId xmlns:p14="http://schemas.microsoft.com/office/powerpoint/2010/main" val="119460906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97C4A-81DF-B1E4-37E9-075904CCCA64}"/>
              </a:ext>
            </a:extLst>
          </p:cNvPr>
          <p:cNvSpPr>
            <a:spLocks noGrp="1"/>
          </p:cNvSpPr>
          <p:nvPr>
            <p:ph type="title"/>
          </p:nvPr>
        </p:nvSpPr>
        <p:spPr>
          <a:xfrm>
            <a:off x="838200" y="55563"/>
            <a:ext cx="10515600" cy="477838"/>
          </a:xfrm>
        </p:spPr>
        <p:txBody>
          <a:bodyPr>
            <a:normAutofit fontScale="90000"/>
          </a:bodyPr>
          <a:lstStyle/>
          <a:p>
            <a:pPr algn="ctr"/>
            <a:r>
              <a:rPr lang="en-GB" b="1" dirty="0"/>
              <a:t>Motif of Birds</a:t>
            </a:r>
          </a:p>
        </p:txBody>
      </p:sp>
      <p:graphicFrame>
        <p:nvGraphicFramePr>
          <p:cNvPr id="6" name="Table 5">
            <a:extLst>
              <a:ext uri="{FF2B5EF4-FFF2-40B4-BE49-F238E27FC236}">
                <a16:creationId xmlns:a16="http://schemas.microsoft.com/office/drawing/2014/main" id="{FF4A7BBD-86D8-6388-9B03-6FA50DA0C0E8}"/>
              </a:ext>
            </a:extLst>
          </p:cNvPr>
          <p:cNvGraphicFramePr>
            <a:graphicFrameLocks noGrp="1"/>
          </p:cNvGraphicFramePr>
          <p:nvPr>
            <p:extLst>
              <p:ext uri="{D42A27DB-BD31-4B8C-83A1-F6EECF244321}">
                <p14:modId xmlns:p14="http://schemas.microsoft.com/office/powerpoint/2010/main" val="1268595713"/>
              </p:ext>
            </p:extLst>
          </p:nvPr>
        </p:nvGraphicFramePr>
        <p:xfrm>
          <a:off x="257175" y="550862"/>
          <a:ext cx="11677650" cy="5135880"/>
        </p:xfrm>
        <a:graphic>
          <a:graphicData uri="http://schemas.openxmlformats.org/drawingml/2006/table">
            <a:tbl>
              <a:tblPr firstRow="1" bandRow="1">
                <a:tableStyleId>{5C22544A-7EE6-4342-B048-85BDC9FD1C3A}</a:tableStyleId>
              </a:tblPr>
              <a:tblGrid>
                <a:gridCol w="2533650">
                  <a:extLst>
                    <a:ext uri="{9D8B030D-6E8A-4147-A177-3AD203B41FA5}">
                      <a16:colId xmlns:a16="http://schemas.microsoft.com/office/drawing/2014/main" val="2642175801"/>
                    </a:ext>
                  </a:extLst>
                </a:gridCol>
                <a:gridCol w="4600575">
                  <a:extLst>
                    <a:ext uri="{9D8B030D-6E8A-4147-A177-3AD203B41FA5}">
                      <a16:colId xmlns:a16="http://schemas.microsoft.com/office/drawing/2014/main" val="1017964041"/>
                    </a:ext>
                  </a:extLst>
                </a:gridCol>
                <a:gridCol w="4543425">
                  <a:extLst>
                    <a:ext uri="{9D8B030D-6E8A-4147-A177-3AD203B41FA5}">
                      <a16:colId xmlns:a16="http://schemas.microsoft.com/office/drawing/2014/main" val="2663430274"/>
                    </a:ext>
                  </a:extLst>
                </a:gridCol>
              </a:tblGrid>
              <a:tr h="370840">
                <a:tc>
                  <a:txBody>
                    <a:bodyPr/>
                    <a:lstStyle/>
                    <a:p>
                      <a:r>
                        <a:rPr lang="en-GB" dirty="0">
                          <a:solidFill>
                            <a:schemeClr val="tx1"/>
                          </a:solidFill>
                        </a:rPr>
                        <a:t>Scene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Quotation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Significance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08077749"/>
                  </a:ext>
                </a:extLst>
              </a:tr>
              <a:tr h="370840">
                <a:tc>
                  <a:txBody>
                    <a:bodyPr/>
                    <a:lstStyle/>
                    <a:p>
                      <a:r>
                        <a:rPr lang="en-GB" dirty="0">
                          <a:solidFill>
                            <a:schemeClr val="tx1"/>
                          </a:solidFill>
                        </a:rPr>
                        <a:t>Act One Scene Two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t>Macbeth and Banquo are compared to ‘eagles’.</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This emphasises their courage in battle.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92162453"/>
                  </a:ext>
                </a:extLst>
              </a:tr>
              <a:tr h="370840">
                <a:tc>
                  <a:txBody>
                    <a:bodyPr/>
                    <a:lstStyle/>
                    <a:p>
                      <a:r>
                        <a:rPr lang="en-GB" dirty="0">
                          <a:solidFill>
                            <a:schemeClr val="tx1"/>
                          </a:solidFill>
                        </a:rPr>
                        <a:t>Act One Scene Five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Lady Macbeth refers to a ‘hoarse’ ‘raven’.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The raven is an evil omen, foreshadowing Duncan’s murder.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36955474"/>
                  </a:ext>
                </a:extLst>
              </a:tr>
              <a:tr h="370840">
                <a:tc>
                  <a:txBody>
                    <a:bodyPr/>
                    <a:lstStyle/>
                    <a:p>
                      <a:r>
                        <a:rPr lang="en-GB" dirty="0">
                          <a:solidFill>
                            <a:schemeClr val="tx1"/>
                          </a:solidFill>
                        </a:rPr>
                        <a:t>Act One Scene Six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Banquo notices the ‘temple-haunting martlet’ nesting in the Macbeths’ castle walls.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Banquo takes this as a good omen; the castle is a hospitable place.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75755274"/>
                  </a:ext>
                </a:extLst>
              </a:tr>
              <a:tr h="370840">
                <a:tc>
                  <a:txBody>
                    <a:bodyPr/>
                    <a:lstStyle/>
                    <a:p>
                      <a:r>
                        <a:rPr lang="en-GB" dirty="0">
                          <a:solidFill>
                            <a:schemeClr val="tx1"/>
                          </a:solidFill>
                        </a:rPr>
                        <a:t>Act Two Scene Two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Lady Macbeth hears an ‘owl’ shriek.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This is an evil omen; the murder has occurred.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897363"/>
                  </a:ext>
                </a:extLst>
              </a:tr>
              <a:tr h="370840">
                <a:tc>
                  <a:txBody>
                    <a:bodyPr/>
                    <a:lstStyle/>
                    <a:p>
                      <a:r>
                        <a:rPr lang="en-GB" dirty="0">
                          <a:solidFill>
                            <a:schemeClr val="tx1"/>
                          </a:solidFill>
                        </a:rPr>
                        <a:t>Act Two Scene Four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The Old Man says that a ‘mousing-owl’ has killed a ‘falcon’.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This symbolises the killing of Duncan by Macbeth. The mousing-owl is a smaller bird, and its killing of the falcon is an attack on natural order.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14114647"/>
                  </a:ext>
                </a:extLst>
              </a:tr>
              <a:tr h="370840">
                <a:tc>
                  <a:txBody>
                    <a:bodyPr/>
                    <a:lstStyle/>
                    <a:p>
                      <a:r>
                        <a:rPr lang="en-GB" dirty="0">
                          <a:solidFill>
                            <a:schemeClr val="tx1"/>
                          </a:solidFill>
                        </a:rPr>
                        <a:t>Act Three Scene Two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Macbeth refers to a ‘rook’ as he plans the murder of Banquo.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This echoes Lady Macbeth’s reference to the ‘raven’; but now it is Macbeth who is independently planning murder.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43227964"/>
                  </a:ext>
                </a:extLst>
              </a:tr>
              <a:tr h="370840">
                <a:tc>
                  <a:txBody>
                    <a:bodyPr/>
                    <a:lstStyle/>
                    <a:p>
                      <a:r>
                        <a:rPr lang="en-GB" dirty="0">
                          <a:solidFill>
                            <a:schemeClr val="tx1"/>
                          </a:solidFill>
                        </a:rPr>
                        <a:t>Act Four Scenes Two and Three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Lady Macduff and her children are referred as the ‘poor wren’ and ‘chickens’. </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This emphasises their vulnerability and builds pathos for the victims of Macbeth’s crimes.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43199934"/>
                  </a:ext>
                </a:extLst>
              </a:tr>
            </a:tbl>
          </a:graphicData>
        </a:graphic>
      </p:graphicFrame>
    </p:spTree>
    <p:extLst>
      <p:ext uri="{BB962C8B-B14F-4D97-AF65-F5344CB8AC3E}">
        <p14:creationId xmlns:p14="http://schemas.microsoft.com/office/powerpoint/2010/main" val="30996803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F5E813-5F4C-75B8-03B2-7EDB11A21C6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40F00E1-C89B-A38E-019C-DAEEAA82B6CD}"/>
              </a:ext>
            </a:extLst>
          </p:cNvPr>
          <p:cNvSpPr/>
          <p:nvPr/>
        </p:nvSpPr>
        <p:spPr>
          <a:xfrm>
            <a:off x="1261035" y="94129"/>
            <a:ext cx="1881094" cy="1053353"/>
          </a:xfrm>
          <a:prstGeom prst="rect">
            <a:avLst/>
          </a:prstGeom>
          <a:solidFill>
            <a:srgbClr val="C00000"/>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GB" b="1" dirty="0">
                <a:solidFill>
                  <a:schemeClr val="bg1"/>
                </a:solidFill>
              </a:rPr>
              <a:t>The Motif of Birds in </a:t>
            </a:r>
            <a:r>
              <a:rPr lang="en-GB" b="1" i="1" dirty="0">
                <a:solidFill>
                  <a:schemeClr val="bg1"/>
                </a:solidFill>
              </a:rPr>
              <a:t>Macbeth</a:t>
            </a:r>
            <a:endParaRPr lang="en-GB" b="1" dirty="0">
              <a:solidFill>
                <a:schemeClr val="bg1"/>
              </a:solidFill>
            </a:endParaRPr>
          </a:p>
        </p:txBody>
      </p:sp>
      <p:sp>
        <p:nvSpPr>
          <p:cNvPr id="7" name="Rectangle 6">
            <a:extLst>
              <a:ext uri="{FF2B5EF4-FFF2-40B4-BE49-F238E27FC236}">
                <a16:creationId xmlns:a16="http://schemas.microsoft.com/office/drawing/2014/main" id="{2B85D484-4D75-ED29-A669-5EA8B8344448}"/>
              </a:ext>
            </a:extLst>
          </p:cNvPr>
          <p:cNvSpPr/>
          <p:nvPr/>
        </p:nvSpPr>
        <p:spPr>
          <a:xfrm>
            <a:off x="3207870" y="618569"/>
            <a:ext cx="7706658" cy="528913"/>
          </a:xfrm>
          <a:prstGeom prst="rect">
            <a:avLst/>
          </a:prstGeom>
          <a:solidFill>
            <a:srgbClr val="FF8B8B"/>
          </a:solidFill>
        </p:spPr>
        <p:style>
          <a:lnRef idx="2">
            <a:schemeClr val="dk1"/>
          </a:lnRef>
          <a:fillRef idx="1">
            <a:schemeClr val="lt1"/>
          </a:fillRef>
          <a:effectRef idx="0">
            <a:schemeClr val="dk1"/>
          </a:effectRef>
          <a:fontRef idx="minor">
            <a:schemeClr val="dk1"/>
          </a:fontRef>
        </p:style>
        <p:txBody>
          <a:bodyPr rtlCol="0" anchor="ctr"/>
          <a:lstStyle/>
          <a:p>
            <a:pPr algn="ctr"/>
            <a:r>
              <a:rPr lang="en-GB" sz="1200" b="1" dirty="0"/>
              <a:t>Vocabulary:</a:t>
            </a:r>
            <a:r>
              <a:rPr lang="en-GB" sz="1200" dirty="0"/>
              <a:t> omen | vulnerability</a:t>
            </a:r>
          </a:p>
        </p:txBody>
      </p:sp>
      <p:sp>
        <p:nvSpPr>
          <p:cNvPr id="8" name="Rectangle 7">
            <a:extLst>
              <a:ext uri="{FF2B5EF4-FFF2-40B4-BE49-F238E27FC236}">
                <a16:creationId xmlns:a16="http://schemas.microsoft.com/office/drawing/2014/main" id="{F817C0B9-3A30-93B6-3F7C-C2698720666A}"/>
              </a:ext>
            </a:extLst>
          </p:cNvPr>
          <p:cNvSpPr/>
          <p:nvPr/>
        </p:nvSpPr>
        <p:spPr>
          <a:xfrm>
            <a:off x="3207871" y="94130"/>
            <a:ext cx="7706659" cy="479612"/>
          </a:xfrm>
          <a:prstGeom prst="rect">
            <a:avLst/>
          </a:prstGeom>
          <a:solidFill>
            <a:srgbClr val="FF8B8B"/>
          </a:solidFill>
        </p:spPr>
        <p:style>
          <a:lnRef idx="2">
            <a:schemeClr val="dk1"/>
          </a:lnRef>
          <a:fillRef idx="1">
            <a:schemeClr val="lt1"/>
          </a:fillRef>
          <a:effectRef idx="0">
            <a:schemeClr val="dk1"/>
          </a:effectRef>
          <a:fontRef idx="minor">
            <a:schemeClr val="dk1"/>
          </a:fontRef>
        </p:style>
        <p:txBody>
          <a:bodyPr rtlCol="0" anchor="ctr"/>
          <a:lstStyle/>
          <a:p>
            <a:pPr algn="ctr"/>
            <a:r>
              <a:rPr lang="en-GB" sz="1200" b="1" dirty="0"/>
              <a:t>Symbolic meanings</a:t>
            </a:r>
            <a:r>
              <a:rPr lang="en-GB" sz="1200" dirty="0"/>
              <a:t>: courage and skill in battle | good omen | evil omen | vulnerability</a:t>
            </a:r>
          </a:p>
        </p:txBody>
      </p:sp>
      <p:graphicFrame>
        <p:nvGraphicFramePr>
          <p:cNvPr id="9" name="Table 8">
            <a:extLst>
              <a:ext uri="{FF2B5EF4-FFF2-40B4-BE49-F238E27FC236}">
                <a16:creationId xmlns:a16="http://schemas.microsoft.com/office/drawing/2014/main" id="{657839C6-0743-F965-76B2-F8F7785391FD}"/>
              </a:ext>
            </a:extLst>
          </p:cNvPr>
          <p:cNvGraphicFramePr>
            <a:graphicFrameLocks noGrp="1"/>
          </p:cNvGraphicFramePr>
          <p:nvPr>
            <p:extLst>
              <p:ext uri="{D42A27DB-BD31-4B8C-83A1-F6EECF244321}">
                <p14:modId xmlns:p14="http://schemas.microsoft.com/office/powerpoint/2010/main" val="531498575"/>
              </p:ext>
            </p:extLst>
          </p:nvPr>
        </p:nvGraphicFramePr>
        <p:xfrm>
          <a:off x="1261033" y="1213123"/>
          <a:ext cx="5415020" cy="2990132"/>
        </p:xfrm>
        <a:graphic>
          <a:graphicData uri="http://schemas.openxmlformats.org/drawingml/2006/table">
            <a:tbl>
              <a:tblPr firstRow="1" bandRow="1">
                <a:tableStyleId>{5C22544A-7EE6-4342-B048-85BDC9FD1C3A}</a:tableStyleId>
              </a:tblPr>
              <a:tblGrid>
                <a:gridCol w="5415020">
                  <a:extLst>
                    <a:ext uri="{9D8B030D-6E8A-4147-A177-3AD203B41FA5}">
                      <a16:colId xmlns:a16="http://schemas.microsoft.com/office/drawing/2014/main" val="460003553"/>
                    </a:ext>
                  </a:extLst>
                </a:gridCol>
              </a:tblGrid>
              <a:tr h="596380">
                <a:tc>
                  <a:txBody>
                    <a:bodyPr/>
                    <a:lstStyle/>
                    <a:p>
                      <a:pPr>
                        <a:lnSpc>
                          <a:spcPct val="114000"/>
                        </a:lnSpc>
                      </a:pPr>
                      <a:r>
                        <a:rPr lang="en-GB" sz="1400" dirty="0">
                          <a:solidFill>
                            <a:schemeClr val="tx1"/>
                          </a:solidFill>
                        </a:rPr>
                        <a:t>Act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1D1"/>
                    </a:solidFill>
                  </a:tcPr>
                </a:tc>
                <a:extLst>
                  <a:ext uri="{0D108BD9-81ED-4DB2-BD59-A6C34878D82A}">
                    <a16:rowId xmlns:a16="http://schemas.microsoft.com/office/drawing/2014/main" val="3776106226"/>
                  </a:ext>
                </a:extLst>
              </a:tr>
              <a:tr h="2393752">
                <a:tc>
                  <a:txBody>
                    <a:bodyPr/>
                    <a:lstStyle/>
                    <a:p>
                      <a:pPr marL="171450" indent="-171450">
                        <a:lnSpc>
                          <a:spcPct val="114000"/>
                        </a:lnSpc>
                        <a:buFont typeface="Arial" panose="020B0604020202020204" pitchFamily="34" charset="0"/>
                        <a:buChar char="•"/>
                      </a:pPr>
                      <a:r>
                        <a:rPr lang="en-GB" sz="1400" dirty="0"/>
                        <a:t>Act One Scene Two: Macbeth and Banquo are compared to ‘eagles’ due to their courage in battle. </a:t>
                      </a:r>
                    </a:p>
                    <a:p>
                      <a:pPr marL="171450" indent="-171450">
                        <a:lnSpc>
                          <a:spcPct val="114000"/>
                        </a:lnSpc>
                        <a:buFont typeface="Arial" panose="020B0604020202020204" pitchFamily="34" charset="0"/>
                        <a:buChar char="•"/>
                      </a:pPr>
                      <a:r>
                        <a:rPr lang="en-GB" sz="1400" dirty="0"/>
                        <a:t>Act One Scene Five: ‘the raven’ is an evil omen. </a:t>
                      </a:r>
                    </a:p>
                    <a:p>
                      <a:pPr marL="171450" indent="-171450">
                        <a:lnSpc>
                          <a:spcPct val="114000"/>
                        </a:lnSpc>
                        <a:buFont typeface="Arial" panose="020B0604020202020204" pitchFamily="34" charset="0"/>
                        <a:buChar char="•"/>
                      </a:pPr>
                      <a:r>
                        <a:rPr lang="en-GB" sz="1400" dirty="0"/>
                        <a:t>Act One Scene Six: Banquo notes the ‘temple-haunting martlet’ nesting in Macbeth’s castle. He takes this as a good omen. </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07242419"/>
                  </a:ext>
                </a:extLst>
              </a:tr>
            </a:tbl>
          </a:graphicData>
        </a:graphic>
      </p:graphicFrame>
      <p:graphicFrame>
        <p:nvGraphicFramePr>
          <p:cNvPr id="11" name="Table 10">
            <a:extLst>
              <a:ext uri="{FF2B5EF4-FFF2-40B4-BE49-F238E27FC236}">
                <a16:creationId xmlns:a16="http://schemas.microsoft.com/office/drawing/2014/main" id="{D938D086-4F11-1B06-31AE-92D582236473}"/>
              </a:ext>
            </a:extLst>
          </p:cNvPr>
          <p:cNvGraphicFramePr>
            <a:graphicFrameLocks noGrp="1"/>
          </p:cNvGraphicFramePr>
          <p:nvPr>
            <p:extLst>
              <p:ext uri="{D42A27DB-BD31-4B8C-83A1-F6EECF244321}">
                <p14:modId xmlns:p14="http://schemas.microsoft.com/office/powerpoint/2010/main" val="4243375457"/>
              </p:ext>
            </p:extLst>
          </p:nvPr>
        </p:nvGraphicFramePr>
        <p:xfrm>
          <a:off x="1261033" y="4320063"/>
          <a:ext cx="5415020" cy="2387194"/>
        </p:xfrm>
        <a:graphic>
          <a:graphicData uri="http://schemas.openxmlformats.org/drawingml/2006/table">
            <a:tbl>
              <a:tblPr firstRow="1" bandRow="1">
                <a:tableStyleId>{5C22544A-7EE6-4342-B048-85BDC9FD1C3A}</a:tableStyleId>
              </a:tblPr>
              <a:tblGrid>
                <a:gridCol w="5415020">
                  <a:extLst>
                    <a:ext uri="{9D8B030D-6E8A-4147-A177-3AD203B41FA5}">
                      <a16:colId xmlns:a16="http://schemas.microsoft.com/office/drawing/2014/main" val="2463476402"/>
                    </a:ext>
                  </a:extLst>
                </a:gridCol>
              </a:tblGrid>
              <a:tr h="542965">
                <a:tc>
                  <a:txBody>
                    <a:bodyPr/>
                    <a:lstStyle/>
                    <a:p>
                      <a:pPr>
                        <a:lnSpc>
                          <a:spcPct val="114000"/>
                        </a:lnSpc>
                      </a:pPr>
                      <a:r>
                        <a:rPr lang="en-GB" sz="1400" dirty="0">
                          <a:solidFill>
                            <a:schemeClr val="tx1"/>
                          </a:solidFill>
                        </a:rPr>
                        <a:t>Act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1D1"/>
                    </a:solidFill>
                  </a:tcPr>
                </a:tc>
                <a:extLst>
                  <a:ext uri="{0D108BD9-81ED-4DB2-BD59-A6C34878D82A}">
                    <a16:rowId xmlns:a16="http://schemas.microsoft.com/office/drawing/2014/main" val="2314685690"/>
                  </a:ext>
                </a:extLst>
              </a:tr>
              <a:tr h="1844229">
                <a:tc>
                  <a:txBody>
                    <a:bodyPr/>
                    <a:lstStyle/>
                    <a:p>
                      <a:pPr marL="171450" indent="-171450">
                        <a:lnSpc>
                          <a:spcPct val="114000"/>
                        </a:lnSpc>
                        <a:buFont typeface="Arial" panose="020B0604020202020204" pitchFamily="34" charset="0"/>
                        <a:buChar char="•"/>
                      </a:pPr>
                      <a:r>
                        <a:rPr lang="en-GB" sz="1400" dirty="0"/>
                        <a:t>Act Two Scene Two: Lady Macbeth hears an ‘owl’ shriek – an evil omen. </a:t>
                      </a:r>
                    </a:p>
                    <a:p>
                      <a:pPr marL="171450" indent="-171450">
                        <a:lnSpc>
                          <a:spcPct val="114000"/>
                        </a:lnSpc>
                        <a:buFont typeface="Arial" panose="020B0604020202020204" pitchFamily="34" charset="0"/>
                        <a:buChar char="•"/>
                      </a:pPr>
                      <a:r>
                        <a:rPr lang="en-GB" sz="1400" dirty="0"/>
                        <a:t>Act Two Scene Four: The Old Man says that the ‘mousing-owl’ has killed a ‘falcon’. This symbolises the killing of Duncan by Macbeth. </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03928067"/>
                  </a:ext>
                </a:extLst>
              </a:tr>
            </a:tbl>
          </a:graphicData>
        </a:graphic>
      </p:graphicFrame>
      <p:graphicFrame>
        <p:nvGraphicFramePr>
          <p:cNvPr id="13" name="Table 12">
            <a:extLst>
              <a:ext uri="{FF2B5EF4-FFF2-40B4-BE49-F238E27FC236}">
                <a16:creationId xmlns:a16="http://schemas.microsoft.com/office/drawing/2014/main" id="{8EC37258-2B17-1948-CDE6-43F80DD84388}"/>
              </a:ext>
            </a:extLst>
          </p:cNvPr>
          <p:cNvGraphicFramePr>
            <a:graphicFrameLocks noGrp="1"/>
          </p:cNvGraphicFramePr>
          <p:nvPr>
            <p:extLst>
              <p:ext uri="{D42A27DB-BD31-4B8C-83A1-F6EECF244321}">
                <p14:modId xmlns:p14="http://schemas.microsoft.com/office/powerpoint/2010/main" val="1528966785"/>
              </p:ext>
            </p:extLst>
          </p:nvPr>
        </p:nvGraphicFramePr>
        <p:xfrm>
          <a:off x="6769360" y="1213120"/>
          <a:ext cx="4151849" cy="2988000"/>
        </p:xfrm>
        <a:graphic>
          <a:graphicData uri="http://schemas.openxmlformats.org/drawingml/2006/table">
            <a:tbl>
              <a:tblPr firstRow="1" bandRow="1">
                <a:tableStyleId>{5C22544A-7EE6-4342-B048-85BDC9FD1C3A}</a:tableStyleId>
              </a:tblPr>
              <a:tblGrid>
                <a:gridCol w="4151849">
                  <a:extLst>
                    <a:ext uri="{9D8B030D-6E8A-4147-A177-3AD203B41FA5}">
                      <a16:colId xmlns:a16="http://schemas.microsoft.com/office/drawing/2014/main" val="2463476402"/>
                    </a:ext>
                  </a:extLst>
                </a:gridCol>
              </a:tblGrid>
              <a:tr h="751226">
                <a:tc>
                  <a:txBody>
                    <a:bodyPr/>
                    <a:lstStyle/>
                    <a:p>
                      <a:pPr>
                        <a:lnSpc>
                          <a:spcPct val="114000"/>
                        </a:lnSpc>
                      </a:pPr>
                      <a:r>
                        <a:rPr lang="en-GB" sz="1400" dirty="0">
                          <a:solidFill>
                            <a:schemeClr val="tx1"/>
                          </a:solidFill>
                        </a:rPr>
                        <a:t>Act 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1D1"/>
                    </a:solidFill>
                  </a:tcPr>
                </a:tc>
                <a:extLst>
                  <a:ext uri="{0D108BD9-81ED-4DB2-BD59-A6C34878D82A}">
                    <a16:rowId xmlns:a16="http://schemas.microsoft.com/office/drawing/2014/main" val="2314685690"/>
                  </a:ext>
                </a:extLst>
              </a:tr>
              <a:tr h="2236774">
                <a:tc>
                  <a:txBody>
                    <a:bodyPr/>
                    <a:lstStyle/>
                    <a:p>
                      <a:pPr marL="171450" indent="-171450">
                        <a:lnSpc>
                          <a:spcPct val="114000"/>
                        </a:lnSpc>
                        <a:buFont typeface="Arial" panose="020B0604020202020204" pitchFamily="34" charset="0"/>
                        <a:buChar char="•"/>
                      </a:pPr>
                      <a:r>
                        <a:rPr lang="en-GB" sz="1400" dirty="0"/>
                        <a:t>Act Three Scene Two: Macbeth refers to the rook, which echoes Lady Macbeth’s reference to the raven. Except, this time, it is Macbeth who is independently planning murder. </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03928067"/>
                  </a:ext>
                </a:extLst>
              </a:tr>
            </a:tbl>
          </a:graphicData>
        </a:graphic>
      </p:graphicFrame>
      <p:graphicFrame>
        <p:nvGraphicFramePr>
          <p:cNvPr id="14" name="Table 13">
            <a:extLst>
              <a:ext uri="{FF2B5EF4-FFF2-40B4-BE49-F238E27FC236}">
                <a16:creationId xmlns:a16="http://schemas.microsoft.com/office/drawing/2014/main" id="{ACD478D0-91E6-2BB6-20B3-DCC6BC489745}"/>
              </a:ext>
            </a:extLst>
          </p:cNvPr>
          <p:cNvGraphicFramePr>
            <a:graphicFrameLocks noGrp="1"/>
          </p:cNvGraphicFramePr>
          <p:nvPr>
            <p:extLst>
              <p:ext uri="{D42A27DB-BD31-4B8C-83A1-F6EECF244321}">
                <p14:modId xmlns:p14="http://schemas.microsoft.com/office/powerpoint/2010/main" val="2056931833"/>
              </p:ext>
            </p:extLst>
          </p:nvPr>
        </p:nvGraphicFramePr>
        <p:xfrm>
          <a:off x="6779118" y="4320063"/>
          <a:ext cx="4151849" cy="2387194"/>
        </p:xfrm>
        <a:graphic>
          <a:graphicData uri="http://schemas.openxmlformats.org/drawingml/2006/table">
            <a:tbl>
              <a:tblPr firstRow="1" bandRow="1">
                <a:tableStyleId>{5C22544A-7EE6-4342-B048-85BDC9FD1C3A}</a:tableStyleId>
              </a:tblPr>
              <a:tblGrid>
                <a:gridCol w="4151849">
                  <a:extLst>
                    <a:ext uri="{9D8B030D-6E8A-4147-A177-3AD203B41FA5}">
                      <a16:colId xmlns:a16="http://schemas.microsoft.com/office/drawing/2014/main" val="81098027"/>
                    </a:ext>
                  </a:extLst>
                </a:gridCol>
              </a:tblGrid>
              <a:tr h="1122977">
                <a:tc>
                  <a:txBody>
                    <a:bodyPr/>
                    <a:lstStyle/>
                    <a:p>
                      <a:pPr>
                        <a:lnSpc>
                          <a:spcPct val="114000"/>
                        </a:lnSpc>
                      </a:pPr>
                      <a:r>
                        <a:rPr lang="en-GB" sz="1400" dirty="0">
                          <a:solidFill>
                            <a:schemeClr val="tx1"/>
                          </a:solidFill>
                        </a:rPr>
                        <a:t>Act 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1D1"/>
                    </a:solidFill>
                  </a:tcPr>
                </a:tc>
                <a:extLst>
                  <a:ext uri="{0D108BD9-81ED-4DB2-BD59-A6C34878D82A}">
                    <a16:rowId xmlns:a16="http://schemas.microsoft.com/office/drawing/2014/main" val="2219519350"/>
                  </a:ext>
                </a:extLst>
              </a:tr>
              <a:tr h="1264217">
                <a:tc>
                  <a:txBody>
                    <a:bodyPr/>
                    <a:lstStyle/>
                    <a:p>
                      <a:pPr marL="171450" indent="-171450">
                        <a:lnSpc>
                          <a:spcPct val="114000"/>
                        </a:lnSpc>
                        <a:buFont typeface="Arial" panose="020B0604020202020204" pitchFamily="34" charset="0"/>
                        <a:buChar char="•"/>
                      </a:pPr>
                      <a:r>
                        <a:rPr lang="en-GB" sz="1400" dirty="0"/>
                        <a:t>Act Four Scenes Two and Three: Lady Macduff and her children are referred as the ‘poor wren’ and ‘chickens’, emphasising their vulnerability. </a:t>
                      </a: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27257107"/>
                  </a:ext>
                </a:extLst>
              </a:tr>
            </a:tbl>
          </a:graphicData>
        </a:graphic>
      </p:graphicFrame>
    </p:spTree>
    <p:extLst>
      <p:ext uri="{BB962C8B-B14F-4D97-AF65-F5344CB8AC3E}">
        <p14:creationId xmlns:p14="http://schemas.microsoft.com/office/powerpoint/2010/main" val="111079162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23BD0-10DA-2DEF-EAC8-457DA7F679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B35689-3585-D613-6469-F77BED21841D}"/>
              </a:ext>
            </a:extLst>
          </p:cNvPr>
          <p:cNvSpPr>
            <a:spLocks noGrp="1"/>
          </p:cNvSpPr>
          <p:nvPr>
            <p:ph type="title"/>
          </p:nvPr>
        </p:nvSpPr>
        <p:spPr>
          <a:xfrm>
            <a:off x="161924" y="184150"/>
            <a:ext cx="9324975" cy="720725"/>
          </a:xfrm>
        </p:spPr>
        <p:txBody>
          <a:bodyPr>
            <a:normAutofit/>
          </a:bodyPr>
          <a:lstStyle/>
          <a:p>
            <a:r>
              <a:rPr lang="en-GB" b="1" dirty="0"/>
              <a:t>Triplet discussion</a:t>
            </a:r>
          </a:p>
        </p:txBody>
      </p:sp>
      <p:graphicFrame>
        <p:nvGraphicFramePr>
          <p:cNvPr id="7" name="Table 6">
            <a:extLst>
              <a:ext uri="{FF2B5EF4-FFF2-40B4-BE49-F238E27FC236}">
                <a16:creationId xmlns:a16="http://schemas.microsoft.com/office/drawing/2014/main" id="{1386305E-786C-0166-950D-ADD342E531CE}"/>
              </a:ext>
            </a:extLst>
          </p:cNvPr>
          <p:cNvGraphicFramePr>
            <a:graphicFrameLocks noGrp="1"/>
          </p:cNvGraphicFramePr>
          <p:nvPr>
            <p:extLst>
              <p:ext uri="{D42A27DB-BD31-4B8C-83A1-F6EECF244321}">
                <p14:modId xmlns:p14="http://schemas.microsoft.com/office/powerpoint/2010/main" val="3987877992"/>
              </p:ext>
            </p:extLst>
          </p:nvPr>
        </p:nvGraphicFramePr>
        <p:xfrm>
          <a:off x="260349" y="904874"/>
          <a:ext cx="11598276" cy="5676902"/>
        </p:xfrm>
        <a:graphic>
          <a:graphicData uri="http://schemas.openxmlformats.org/drawingml/2006/table">
            <a:tbl>
              <a:tblPr firstRow="1" bandRow="1">
                <a:tableStyleId>{5C22544A-7EE6-4342-B048-85BDC9FD1C3A}</a:tableStyleId>
              </a:tblPr>
              <a:tblGrid>
                <a:gridCol w="5799138">
                  <a:extLst>
                    <a:ext uri="{9D8B030D-6E8A-4147-A177-3AD203B41FA5}">
                      <a16:colId xmlns:a16="http://schemas.microsoft.com/office/drawing/2014/main" val="1736133276"/>
                    </a:ext>
                  </a:extLst>
                </a:gridCol>
                <a:gridCol w="5799138">
                  <a:extLst>
                    <a:ext uri="{9D8B030D-6E8A-4147-A177-3AD203B41FA5}">
                      <a16:colId xmlns:a16="http://schemas.microsoft.com/office/drawing/2014/main" val="242576912"/>
                    </a:ext>
                  </a:extLst>
                </a:gridCol>
              </a:tblGrid>
              <a:tr h="2838451">
                <a:tc>
                  <a:txBody>
                    <a:bodyPr/>
                    <a:lstStyle/>
                    <a:p>
                      <a:pPr marL="0" indent="0">
                        <a:buNone/>
                      </a:pPr>
                      <a:r>
                        <a:rPr lang="en-GB" sz="2000" dirty="0">
                          <a:solidFill>
                            <a:schemeClr val="tx1"/>
                          </a:solidFill>
                        </a:rPr>
                        <a:t>Where does Shakespeare use dramatic irony, and why?</a:t>
                      </a:r>
                      <a:endParaRPr lang="en-GB" sz="20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A: </a:t>
                      </a:r>
                      <a:r>
                        <a:rPr lang="en-GB" sz="2000" dirty="0">
                          <a:solidFill>
                            <a:schemeClr val="tx1"/>
                          </a:solidFill>
                        </a:rPr>
                        <a:t>Identify where Shakespeare uses dramatic irony, providing precise evidence.</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Shakespeare uses dramatic irony when…</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example is…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Evidence of this is…</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8333442"/>
                  </a:ext>
                </a:extLst>
              </a:tr>
              <a:tr h="28384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Student B: Explain why Shakespeare uses dramatic irony. </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Shakespeare uses dramatic irony to…</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b="0" dirty="0">
                          <a:solidFill>
                            <a:schemeClr val="tx1"/>
                          </a:solidFill>
                        </a:rPr>
                        <a:t>Another reason is…</a:t>
                      </a:r>
                    </a:p>
                    <a:p>
                      <a:endParaRPr lang="en-GB" sz="20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b="1" dirty="0">
                          <a:solidFill>
                            <a:schemeClr val="tx1"/>
                          </a:solidFill>
                        </a:rPr>
                        <a:t>Student C: Summarise the discussion.</a:t>
                      </a:r>
                    </a:p>
                    <a:p>
                      <a:pPr marL="285750" indent="-285750">
                        <a:buFontTx/>
                        <a:buChar char="-"/>
                      </a:pPr>
                      <a:r>
                        <a:rPr lang="en-GB" sz="2000" b="0" dirty="0">
                          <a:solidFill>
                            <a:schemeClr val="tx1"/>
                          </a:solidFill>
                        </a:rPr>
                        <a:t>Overall, our examples of dramatic irony are…</a:t>
                      </a:r>
                    </a:p>
                    <a:p>
                      <a:pPr marL="285750" indent="-285750">
                        <a:buFontTx/>
                        <a:buChar char="-"/>
                      </a:pPr>
                      <a:r>
                        <a:rPr lang="en-GB" sz="2000" b="0" dirty="0">
                          <a:solidFill>
                            <a:schemeClr val="tx1"/>
                          </a:solidFill>
                        </a:rPr>
                        <a:t>Shakespeare uses this method to…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3497767"/>
                  </a:ext>
                </a:extLst>
              </a:tr>
            </a:tbl>
          </a:graphicData>
        </a:graphic>
      </p:graphicFrame>
    </p:spTree>
    <p:extLst>
      <p:ext uri="{BB962C8B-B14F-4D97-AF65-F5344CB8AC3E}">
        <p14:creationId xmlns:p14="http://schemas.microsoft.com/office/powerpoint/2010/main" val="307741837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AD0BD-36F6-0E34-5CC2-2ECBB55955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AFA85B-42CE-3418-BBD8-1879692E06E2}"/>
              </a:ext>
            </a:extLst>
          </p:cNvPr>
          <p:cNvSpPr>
            <a:spLocks noGrp="1"/>
          </p:cNvSpPr>
          <p:nvPr>
            <p:ph type="title"/>
          </p:nvPr>
        </p:nvSpPr>
        <p:spPr>
          <a:xfrm>
            <a:off x="161925" y="184150"/>
            <a:ext cx="5467350" cy="720725"/>
          </a:xfrm>
        </p:spPr>
        <p:txBody>
          <a:bodyPr/>
          <a:lstStyle/>
          <a:p>
            <a:r>
              <a:rPr lang="en-GB" b="1" dirty="0"/>
              <a:t>Triplet discussion</a:t>
            </a:r>
          </a:p>
        </p:txBody>
      </p:sp>
      <p:sp>
        <p:nvSpPr>
          <p:cNvPr id="4" name="TextBox 3">
            <a:extLst>
              <a:ext uri="{FF2B5EF4-FFF2-40B4-BE49-F238E27FC236}">
                <a16:creationId xmlns:a16="http://schemas.microsoft.com/office/drawing/2014/main" id="{BFCB598B-F5A8-8DFA-5D12-7847E3C60CB9}"/>
              </a:ext>
            </a:extLst>
          </p:cNvPr>
          <p:cNvSpPr txBox="1"/>
          <p:nvPr/>
        </p:nvSpPr>
        <p:spPr>
          <a:xfrm>
            <a:off x="259556" y="904875"/>
            <a:ext cx="5836444" cy="5663089"/>
          </a:xfrm>
          <a:prstGeom prst="rect">
            <a:avLst/>
          </a:prstGeom>
          <a:noFill/>
        </p:spPr>
        <p:txBody>
          <a:bodyPr wrap="square">
            <a:spAutoFit/>
          </a:bodyPr>
          <a:lstStyle/>
          <a:p>
            <a:r>
              <a:rPr lang="en-GB" sz="2000" b="1" dirty="0"/>
              <a:t>Model answer: </a:t>
            </a:r>
          </a:p>
          <a:p>
            <a:r>
              <a:rPr lang="en-GB" dirty="0"/>
              <a:t>Shakespeare uses dramatic irony in Act One Scene Three. In the previous scene, Duncan granted the title of Thane of Cawdor to Macbeth. Yet Macbeth does not discover this until after the Witches give their prophecies. Shakespeare organises the events in this order to emphasise how the Witches manipulate the truth, presenting elements of it rather than revealing everything. We will explore the Witches’ use of equivocation further in Chapter 15. </a:t>
            </a:r>
          </a:p>
          <a:p>
            <a:endParaRPr lang="en-GB" dirty="0"/>
          </a:p>
          <a:p>
            <a:r>
              <a:rPr lang="en-GB" dirty="0"/>
              <a:t>Shakespeare includes another example of dramatic irony in Act One Scene Four, when Duncan explains the challenge of finding the ‘mind’s construction’ in the face. Ironically, Shakespeare’s emphasis on Duncan’s enthusiastic welcome of his ‘worthiest cousin’ confirms this, as Macbeth’s façade of loyalty is already concealing his ‘black and deep desires’. Here, the dramatic irony highlights the theme of appearance and reality and acts as a warning against being overly trusting.</a:t>
            </a:r>
          </a:p>
        </p:txBody>
      </p:sp>
      <p:sp>
        <p:nvSpPr>
          <p:cNvPr id="5" name="Rectangle 4">
            <a:extLst>
              <a:ext uri="{FF2B5EF4-FFF2-40B4-BE49-F238E27FC236}">
                <a16:creationId xmlns:a16="http://schemas.microsoft.com/office/drawing/2014/main" id="{23C78242-53E7-8032-3699-727C17E35211}"/>
              </a:ext>
            </a:extLst>
          </p:cNvPr>
          <p:cNvSpPr/>
          <p:nvPr/>
        </p:nvSpPr>
        <p:spPr>
          <a:xfrm>
            <a:off x="6515100" y="304800"/>
            <a:ext cx="5467350" cy="63690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dirty="0"/>
              <a:t>Summarise the model answer in 4 bullet points:</a:t>
            </a:r>
          </a:p>
          <a:p>
            <a:endParaRPr lang="en-GB" dirty="0"/>
          </a:p>
          <a:p>
            <a:r>
              <a:rPr lang="en-GB" dirty="0"/>
              <a:t>-</a:t>
            </a:r>
          </a:p>
          <a:p>
            <a:endParaRPr lang="en-GB" dirty="0"/>
          </a:p>
          <a:p>
            <a:endParaRPr lang="en-GB" dirty="0"/>
          </a:p>
          <a:p>
            <a:r>
              <a:rPr lang="en-GB" dirty="0"/>
              <a:t>-</a:t>
            </a:r>
          </a:p>
          <a:p>
            <a:endParaRPr lang="en-GB" dirty="0"/>
          </a:p>
          <a:p>
            <a:endParaRPr lang="en-GB" dirty="0"/>
          </a:p>
          <a:p>
            <a:r>
              <a:rPr lang="en-GB" dirty="0"/>
              <a:t>-</a:t>
            </a:r>
          </a:p>
          <a:p>
            <a:endParaRPr lang="en-GB" dirty="0"/>
          </a:p>
          <a:p>
            <a:endParaRPr lang="en-GB" dirty="0"/>
          </a:p>
          <a:p>
            <a:r>
              <a:rPr lang="en-GB" dirty="0"/>
              <a:t>-</a:t>
            </a:r>
          </a:p>
          <a:p>
            <a:endParaRPr lang="en-GB" dirty="0"/>
          </a:p>
          <a:p>
            <a:endParaRPr lang="en-GB" dirty="0"/>
          </a:p>
          <a:p>
            <a:endParaRPr lang="en-GB" dirty="0"/>
          </a:p>
          <a:p>
            <a:r>
              <a:rPr lang="en-GB" dirty="0" err="1"/>
              <a:t>lary</a:t>
            </a:r>
            <a:r>
              <a:rPr lang="en-GB" dirty="0"/>
              <a:t>:</a:t>
            </a:r>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33564389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776</TotalTime>
  <Words>38641</Words>
  <Application>Microsoft Office PowerPoint</Application>
  <PresentationFormat>Widescreen</PresentationFormat>
  <Paragraphs>3876</Paragraphs>
  <Slides>359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359</vt:i4>
      </vt:variant>
    </vt:vector>
  </HeadingPairs>
  <TitlesOfParts>
    <vt:vector size="365" baseType="lpstr">
      <vt:lpstr>Aptos</vt:lpstr>
      <vt:lpstr>Aptos Display</vt:lpstr>
      <vt:lpstr>Arial</vt:lpstr>
      <vt:lpstr>Segoe Print</vt:lpstr>
      <vt:lpstr>Wingdings</vt:lpstr>
      <vt:lpstr>Office Theme</vt:lpstr>
      <vt:lpstr>Bloomsbury Teacher Guide: Macbeth</vt:lpstr>
      <vt:lpstr>COPYRIGHT</vt:lpstr>
      <vt:lpstr>Character List </vt:lpstr>
      <vt:lpstr>Macbeth: Plot Summary – Act 1</vt:lpstr>
      <vt:lpstr>Macbeth: Plot Summary – Act 2</vt:lpstr>
      <vt:lpstr>Macbeth: Plot Summary – Act 3</vt:lpstr>
      <vt:lpstr>Macbeth: Plot Summary – Act 4</vt:lpstr>
      <vt:lpstr>Macbeth: Plot Summary – Act 5</vt:lpstr>
      <vt:lpstr>PowerPoint Presentation</vt:lpstr>
      <vt:lpstr>Act 1 Scene 1</vt:lpstr>
      <vt:lpstr>Triplet discussion</vt:lpstr>
      <vt:lpstr>Triplet discussion</vt:lpstr>
      <vt:lpstr>New vocabulary: malevolent</vt:lpstr>
      <vt:lpstr>New vocabulary: malevolent</vt:lpstr>
      <vt:lpstr>Reading the Scene</vt:lpstr>
      <vt:lpstr>Consolidation: read-reduce-rehearse-remember (See Macbeth Teaching and Learning Video 3)</vt:lpstr>
      <vt:lpstr>Act 1 Scene 2</vt:lpstr>
      <vt:lpstr>Knowledge retrieval: what do you remember about the word malevolent?</vt:lpstr>
      <vt:lpstr>Triplet discussion</vt:lpstr>
      <vt:lpstr>Triplet discussion</vt:lpstr>
      <vt:lpstr>New vocabulary: tragic hero</vt:lpstr>
      <vt:lpstr>New vocabulary: tragic hero</vt:lpstr>
      <vt:lpstr>S-T-R-E-T-C-H: Triplet discussion</vt:lpstr>
      <vt:lpstr>Triplet discussion</vt:lpstr>
      <vt:lpstr>Reading the Scene: who’s who?</vt:lpstr>
      <vt:lpstr>Reading the Scene: match the line to the meaning</vt:lpstr>
      <vt:lpstr>Reading the Scene: answers</vt:lpstr>
      <vt:lpstr>Reading the Scene</vt:lpstr>
      <vt:lpstr>New vocabulary: dramatic irony</vt:lpstr>
      <vt:lpstr>New vocabulary: dramatic irony</vt:lpstr>
      <vt:lpstr>S-T-R-E-T-C-H: Triplet discussion</vt:lpstr>
      <vt:lpstr>Triplet discussion</vt:lpstr>
      <vt:lpstr>Act 1 Scene 3: lines 1 to 37</vt:lpstr>
      <vt:lpstr>Knowledge Retrieval</vt:lpstr>
      <vt:lpstr>Knowledge Retrieval</vt:lpstr>
      <vt:lpstr>S-T-R-E-T-C-H: Triplet discussion</vt:lpstr>
      <vt:lpstr>Triplet discussion</vt:lpstr>
      <vt:lpstr>New vocabulary: vengeful</vt:lpstr>
      <vt:lpstr>New vocabulary: vengeful</vt:lpstr>
      <vt:lpstr>Reading the Scene: Bingo Cards</vt:lpstr>
      <vt:lpstr>Reading the Scene: Bingo Card 1</vt:lpstr>
      <vt:lpstr>Reading the Scene: Bingo Card 2</vt:lpstr>
      <vt:lpstr>Reading the Scene: Bingo Card 3</vt:lpstr>
      <vt:lpstr>Consolidation: read-reduce-rehearse-remember (See Macbeth Teaching and Learning Video 3)</vt:lpstr>
      <vt:lpstr>Act 1 Scene 3: lines 38 to 89</vt:lpstr>
      <vt:lpstr>Knowledge Retrieval</vt:lpstr>
      <vt:lpstr>Knowledge Retrieval</vt:lpstr>
      <vt:lpstr>S-T-R-E-T-C-H: Triplet discussion</vt:lpstr>
      <vt:lpstr>Triplet discussion</vt:lpstr>
      <vt:lpstr>New vocabulary: manipulative</vt:lpstr>
      <vt:lpstr>New vocabulary: manipulative</vt:lpstr>
      <vt:lpstr>Reading the Scene</vt:lpstr>
      <vt:lpstr>Re-reading the Scene</vt:lpstr>
      <vt:lpstr>Consolidation</vt:lpstr>
      <vt:lpstr>Consolidation</vt:lpstr>
      <vt:lpstr>Act 1 Scene 3 (lines 90 to end)</vt:lpstr>
      <vt:lpstr>Knowledge Retrieval</vt:lpstr>
      <vt:lpstr>New vocabulary: soliloquy</vt:lpstr>
      <vt:lpstr>New vocabulary: soliloquy</vt:lpstr>
      <vt:lpstr>S-T-R-E-T-C-H: Triplet discussion</vt:lpstr>
      <vt:lpstr>Triplet discussion</vt:lpstr>
      <vt:lpstr>Reading the Scene</vt:lpstr>
      <vt:lpstr>Writing: tentative and assertive language</vt:lpstr>
      <vt:lpstr>Consolidation: Triplet discussion</vt:lpstr>
      <vt:lpstr>Triplet discussion</vt:lpstr>
      <vt:lpstr>Act 1 Scene 4</vt:lpstr>
      <vt:lpstr>Knowledge Retrieval</vt:lpstr>
      <vt:lpstr>Vocabulary: Regicide </vt:lpstr>
      <vt:lpstr>Reading the Scene: what do you notice about…</vt:lpstr>
      <vt:lpstr>Reading the Scene: what do you notice about…</vt:lpstr>
      <vt:lpstr>S-T-R-E-T-C-H: Triplet discussion</vt:lpstr>
      <vt:lpstr>Triplet discussion</vt:lpstr>
      <vt:lpstr>Consolidation </vt:lpstr>
      <vt:lpstr>Act 1 Scene 5 (lines 1 to 38)</vt:lpstr>
      <vt:lpstr>Knowledge Retrieval</vt:lpstr>
      <vt:lpstr>Think-pair-share: gender stereotypes</vt:lpstr>
      <vt:lpstr>New vocabulary: resolute</vt:lpstr>
      <vt:lpstr>New vocabulary: resolute</vt:lpstr>
      <vt:lpstr>Reading the Scene</vt:lpstr>
      <vt:lpstr>Reading the Scene</vt:lpstr>
      <vt:lpstr>S-T-R-E-T-C-H: Triplet discussion</vt:lpstr>
      <vt:lpstr>Triplet discussion</vt:lpstr>
      <vt:lpstr>Consolidation: write a summary of today’s extract</vt:lpstr>
      <vt:lpstr>Act 1 Scene 5 (lines 39 to end)</vt:lpstr>
      <vt:lpstr>Knowledge Retrieval</vt:lpstr>
      <vt:lpstr>New vocabulary: façade </vt:lpstr>
      <vt:lpstr>New vocabulary: façade </vt:lpstr>
      <vt:lpstr>Reading the Scene</vt:lpstr>
      <vt:lpstr>S-T-R-E-T-C-H: quotation analysis</vt:lpstr>
      <vt:lpstr>Consolidation</vt:lpstr>
      <vt:lpstr>Consolidation</vt:lpstr>
      <vt:lpstr>Act 1 Scene 6</vt:lpstr>
      <vt:lpstr>Knowledge Retrieval</vt:lpstr>
      <vt:lpstr>Reading the Scene</vt:lpstr>
      <vt:lpstr>S-T-R-E-T-C-H: Bird imagery</vt:lpstr>
      <vt:lpstr>Motif of Birds</vt:lpstr>
      <vt:lpstr>PowerPoint Presentation</vt:lpstr>
      <vt:lpstr>Triplet discussion</vt:lpstr>
      <vt:lpstr>Triplet discussion</vt:lpstr>
      <vt:lpstr>Act 1 Scene 7 (lines 1 to 28)</vt:lpstr>
      <vt:lpstr>Knowledge Retrieval: Act 1 Quiz</vt:lpstr>
      <vt:lpstr>New vocabulary: euphemism</vt:lpstr>
      <vt:lpstr>New vocabulary: euphemism</vt:lpstr>
      <vt:lpstr>Reading the Scene</vt:lpstr>
      <vt:lpstr>Reading the Scene</vt:lpstr>
      <vt:lpstr>S-T-R-E-T-C-H: Triplet discussion</vt:lpstr>
      <vt:lpstr>Triplet discussion</vt:lpstr>
      <vt:lpstr>Writing </vt:lpstr>
      <vt:lpstr>Consolidation </vt:lpstr>
      <vt:lpstr>Act 1 Scene 7 (lines 29 to end)</vt:lpstr>
      <vt:lpstr>Knowledge Retrieval</vt:lpstr>
      <vt:lpstr>Vocabulary: imperative verbs</vt:lpstr>
      <vt:lpstr>Vocabulary: imperative verbs</vt:lpstr>
      <vt:lpstr>Vocabulary: imperative verbs</vt:lpstr>
      <vt:lpstr>Vocabulary: imperative verbs</vt:lpstr>
      <vt:lpstr>Reading the Scene</vt:lpstr>
      <vt:lpstr>S-T-R-E-T-C-H: Triplet discussion</vt:lpstr>
      <vt:lpstr>Triplet discussion</vt:lpstr>
      <vt:lpstr>Consolidation</vt:lpstr>
      <vt:lpstr>Act 2 Scene 1</vt:lpstr>
      <vt:lpstr>Knowledge Retrieval</vt:lpstr>
      <vt:lpstr>Vocabulary: synonyms for nervous</vt:lpstr>
      <vt:lpstr>Reading the Scene</vt:lpstr>
      <vt:lpstr>Reading the Scene</vt:lpstr>
      <vt:lpstr>S-T-R-E-T-C-H: Triplet discussion</vt:lpstr>
      <vt:lpstr>Triplet discussion</vt:lpstr>
      <vt:lpstr>Oracy: motif of blood</vt:lpstr>
      <vt:lpstr>Triplet discussion</vt:lpstr>
      <vt:lpstr>Consolidation: Triplet discussion</vt:lpstr>
      <vt:lpstr>Triplet discussion</vt:lpstr>
      <vt:lpstr>Act 2 Scene 2 (lines 1 to 14)</vt:lpstr>
      <vt:lpstr>Knowledge Retrieval</vt:lpstr>
      <vt:lpstr>Knowledge Retrieval</vt:lpstr>
      <vt:lpstr>New vocabulary: ambiguous</vt:lpstr>
      <vt:lpstr>New vocabulary: euphemism</vt:lpstr>
      <vt:lpstr>Reading the Scene</vt:lpstr>
      <vt:lpstr>Free Writing </vt:lpstr>
      <vt:lpstr>S-T-R-E-T-C-H: Triplet discussion</vt:lpstr>
      <vt:lpstr>Triplet discussion</vt:lpstr>
      <vt:lpstr>Consolidation: read-reduce-rehearse-remember (See Macbeth Teaching and Learning Video 3)</vt:lpstr>
      <vt:lpstr>Act 2 Scene 2 (lines 15 to end)</vt:lpstr>
      <vt:lpstr>Knowledge Retrieval: whiteboards ready</vt:lpstr>
      <vt:lpstr>Knowledge Retrieval: whiteboards ready</vt:lpstr>
      <vt:lpstr>Knowledge Retrieval: whiteboards ready</vt:lpstr>
      <vt:lpstr>Knowledge Retrieval: whiteboards ready</vt:lpstr>
      <vt:lpstr>Knowledge Retrieval: whiteboards ready</vt:lpstr>
      <vt:lpstr>Knowledge Retrieval: whiteboards ready</vt:lpstr>
      <vt:lpstr>New vocabulary: juxtaposition</vt:lpstr>
      <vt:lpstr>New vocabulary: juxtaposition</vt:lpstr>
      <vt:lpstr>Reading the Scene</vt:lpstr>
      <vt:lpstr>S-T-R-E-T-C-H: Triplet discussion</vt:lpstr>
      <vt:lpstr>Triplet discussion</vt:lpstr>
      <vt:lpstr>Writing: How does Shakespeare present Macbeth’s guilt following the regicide?</vt:lpstr>
      <vt:lpstr>Consolidation: Triplet discussion</vt:lpstr>
      <vt:lpstr>Triplet discussion</vt:lpstr>
      <vt:lpstr>Act 2 Scene 3 (Lines 1 to 40)</vt:lpstr>
      <vt:lpstr>Knowledge Retrieval</vt:lpstr>
      <vt:lpstr>New vocabulary: equivocation</vt:lpstr>
      <vt:lpstr>New vocabulary: equivocation</vt:lpstr>
      <vt:lpstr>Reading the Scene</vt:lpstr>
      <vt:lpstr>S-T-R-E-T-C-H: Triplet discussion</vt:lpstr>
      <vt:lpstr>Triplet discussion</vt:lpstr>
      <vt:lpstr>Consolidation</vt:lpstr>
      <vt:lpstr>Act 2 Scene 3 (Lines 40 to end)</vt:lpstr>
      <vt:lpstr>Knowledge Retrieval</vt:lpstr>
      <vt:lpstr>S-T-R-E-T-C-H: Triplet discussion</vt:lpstr>
      <vt:lpstr>Triplet discussion</vt:lpstr>
      <vt:lpstr>New vocabulary: character foil</vt:lpstr>
      <vt:lpstr>New vocabulary: character foil</vt:lpstr>
      <vt:lpstr>Reading the Scene</vt:lpstr>
      <vt:lpstr>Re-reading the Scene</vt:lpstr>
      <vt:lpstr>Re-reading the Scene</vt:lpstr>
      <vt:lpstr>Oracy: Triplet discussion</vt:lpstr>
      <vt:lpstr>Triplet discussion</vt:lpstr>
      <vt:lpstr>Consolidation</vt:lpstr>
      <vt:lpstr>Act 2 Scene 4</vt:lpstr>
      <vt:lpstr>Knowledge Retrieval</vt:lpstr>
      <vt:lpstr>PowerPoint Presentation</vt:lpstr>
      <vt:lpstr>New vocabulary: pathetic fallacy</vt:lpstr>
      <vt:lpstr>New vocabulary: pathetic fallacy</vt:lpstr>
      <vt:lpstr>Reading the Scene</vt:lpstr>
      <vt:lpstr>S-T-R-E-T-C-H: Triplet discussion</vt:lpstr>
      <vt:lpstr>Triplet discussion</vt:lpstr>
      <vt:lpstr>S-T-R-E-T-C-H: Triplet discussion</vt:lpstr>
      <vt:lpstr>Triplet discussion</vt:lpstr>
      <vt:lpstr>Consolidation </vt:lpstr>
      <vt:lpstr>Act 3 Scene 1 (lines 1 to 46)</vt:lpstr>
      <vt:lpstr>Knowledge Retrieval</vt:lpstr>
      <vt:lpstr>New vocabulary: paranoia</vt:lpstr>
      <vt:lpstr>New vocabulary: paranoia</vt:lpstr>
      <vt:lpstr>Reading the Scene</vt:lpstr>
      <vt:lpstr>Reading the Scene</vt:lpstr>
      <vt:lpstr>S-T-R-E-T-C-H: Triplet discussion</vt:lpstr>
      <vt:lpstr>Triplet discussion</vt:lpstr>
      <vt:lpstr>Discussion: Shakespeare builds tension between Macbeth and Banquo. How does he do this?</vt:lpstr>
      <vt:lpstr>Consolidation</vt:lpstr>
      <vt:lpstr>Act 3 Scene 1 (lines 47 to 71)</vt:lpstr>
      <vt:lpstr>Knowledge Retrieval</vt:lpstr>
      <vt:lpstr>S-T-R-E-T-C-H</vt:lpstr>
      <vt:lpstr>Motif of Unnatural Imagery</vt:lpstr>
      <vt:lpstr>New vocabulary: resentful</vt:lpstr>
      <vt:lpstr>New vocabulary: resentful</vt:lpstr>
      <vt:lpstr>Reading the Scene</vt:lpstr>
      <vt:lpstr>Re-reading the Scene</vt:lpstr>
      <vt:lpstr>Zooming in</vt:lpstr>
      <vt:lpstr>S-T-R-E-T-C-H: Triplet discussion</vt:lpstr>
      <vt:lpstr>Triplet discussion</vt:lpstr>
      <vt:lpstr>Consolidation</vt:lpstr>
      <vt:lpstr>Act 3 Scene 1 (lines 72 to end)</vt:lpstr>
      <vt:lpstr>Knowledge Retrieval</vt:lpstr>
      <vt:lpstr>New vocabulary: tyrant</vt:lpstr>
      <vt:lpstr>New vocabulary: tyrant</vt:lpstr>
      <vt:lpstr>S-T-R-E-T-C-H: Triplet discussion</vt:lpstr>
      <vt:lpstr>Triplet discussion</vt:lpstr>
      <vt:lpstr>Consolidation</vt:lpstr>
      <vt:lpstr>Consolidation</vt:lpstr>
      <vt:lpstr>Act 3 Scene 2</vt:lpstr>
      <vt:lpstr>Knowledge Retrieval</vt:lpstr>
      <vt:lpstr>New vocabulary: emotional anguish</vt:lpstr>
      <vt:lpstr>New vocabulary: emotional anguish</vt:lpstr>
      <vt:lpstr>Reading the Scene</vt:lpstr>
      <vt:lpstr>Oracy: Triplet discussion</vt:lpstr>
      <vt:lpstr>Triplet discussion</vt:lpstr>
      <vt:lpstr>S-T-R-E-T-C-H: read, reduce, rehearse, remember (See Macbeth Teaching and Learning Video 3)</vt:lpstr>
      <vt:lpstr>Consolidation</vt:lpstr>
      <vt:lpstr>Act 3 Scene 3</vt:lpstr>
      <vt:lpstr>Knowledge Retrieval</vt:lpstr>
      <vt:lpstr>New vocabulary: unscrupulous</vt:lpstr>
      <vt:lpstr>New vocabulary: emotional anguish</vt:lpstr>
      <vt:lpstr>Reading the Scene</vt:lpstr>
      <vt:lpstr>Oracy: verbal ping pong</vt:lpstr>
      <vt:lpstr>Consolidation</vt:lpstr>
      <vt:lpstr>Act 3 Scene 4</vt:lpstr>
      <vt:lpstr>New vocabulary: frenzy</vt:lpstr>
      <vt:lpstr>New vocabulary: frenzy</vt:lpstr>
      <vt:lpstr>S-T-R-E-T-C-H: read, reduce, rehearse, remember  (See Macbeth Teaching and Learning Video 3)</vt:lpstr>
      <vt:lpstr>Reading the Scene</vt:lpstr>
      <vt:lpstr>Oracy: Triplet discussion</vt:lpstr>
      <vt:lpstr>Triplet discussion</vt:lpstr>
      <vt:lpstr>Think-pair-share ideas about the motif of blood</vt:lpstr>
      <vt:lpstr>PowerPoint Presentation</vt:lpstr>
      <vt:lpstr>PowerPoint Presentation</vt:lpstr>
      <vt:lpstr>Consolidation</vt:lpstr>
      <vt:lpstr>Act 3 Scene 5</vt:lpstr>
      <vt:lpstr>Reading the Scene</vt:lpstr>
      <vt:lpstr>Act 3 Scene 6</vt:lpstr>
      <vt:lpstr>Knowledge Retrieval</vt:lpstr>
      <vt:lpstr>S-T-R-E-T-C-H</vt:lpstr>
      <vt:lpstr>Consolidation</vt:lpstr>
      <vt:lpstr>Consolidation: Triplet discussion</vt:lpstr>
      <vt:lpstr>Triplet discussion</vt:lpstr>
      <vt:lpstr>Act 4 Scene 1</vt:lpstr>
      <vt:lpstr>Knowledge Retrieval</vt:lpstr>
      <vt:lpstr>Revisiting vocabulary: equivocation</vt:lpstr>
      <vt:lpstr>Revisiting vocabulary: equivocation</vt:lpstr>
      <vt:lpstr>Reading the Scene: lines 1 to 43</vt:lpstr>
      <vt:lpstr>Re-reading the Scene: lines 1 to 43</vt:lpstr>
      <vt:lpstr>S-T-R-E-T-C-H: read, reduce, rehearse, remember  (See Macbeth Teaching and Learning Video 3)</vt:lpstr>
      <vt:lpstr>Oracy: Triplet discussion</vt:lpstr>
      <vt:lpstr>Triplet discussion</vt:lpstr>
      <vt:lpstr>Reading the Scene: lines 44 to end</vt:lpstr>
      <vt:lpstr>Oracy: The Witches are the great equivocators of the play and they have already made a number of ambiguous prophecies. Work in pairs to consider the meanings of these key lines: what do the Witches leave unsaid?</vt:lpstr>
      <vt:lpstr>Oracy: The Witches are the great equivocators of the play and they have already made a number of ambiguous prophecies. Work in pairs to consider the meanings of these key lines: what do the Witches leave unsaid?</vt:lpstr>
      <vt:lpstr>Consolidation</vt:lpstr>
      <vt:lpstr>Act 4 Scene 2</vt:lpstr>
      <vt:lpstr>Knowledge Retrieval</vt:lpstr>
      <vt:lpstr>New vocabulary: pathos</vt:lpstr>
      <vt:lpstr>New vocabulary: pathos</vt:lpstr>
      <vt:lpstr>Reading the Scene</vt:lpstr>
      <vt:lpstr>S-T-R-E-T-C-H: Triplet discussion</vt:lpstr>
      <vt:lpstr>Triplet discussion</vt:lpstr>
      <vt:lpstr>Consolidation</vt:lpstr>
      <vt:lpstr>Act 4 Scene 3 (lines 1 to 138)</vt:lpstr>
      <vt:lpstr>Knowledge Retrieval</vt:lpstr>
      <vt:lpstr>New vocabulary: virtue and vice</vt:lpstr>
      <vt:lpstr>Reading the Scene</vt:lpstr>
      <vt:lpstr>Reading the Scene</vt:lpstr>
      <vt:lpstr>S-T-R-E-T-C-H: Triplet discussion</vt:lpstr>
      <vt:lpstr>Triplet discussion</vt:lpstr>
      <vt:lpstr>Consolidation: Triplet discussion</vt:lpstr>
      <vt:lpstr>Triplet discussion</vt:lpstr>
      <vt:lpstr>Act 4 Scene 3 (lines 139 to 160)</vt:lpstr>
      <vt:lpstr>New vocabulary: semantic field</vt:lpstr>
      <vt:lpstr>New vocabulary: semantic field</vt:lpstr>
      <vt:lpstr>S-T-R-E-T-C-H: Exploring semantic fields</vt:lpstr>
      <vt:lpstr>S-T-R-E-T-C-H: Exploring semantic fields</vt:lpstr>
      <vt:lpstr>Act 4 Scene 3 (line 161 to end)</vt:lpstr>
      <vt:lpstr>Knowledge Retrieval</vt:lpstr>
      <vt:lpstr>New vocabulary: nemesis</vt:lpstr>
      <vt:lpstr>New vocabulary: nemesis</vt:lpstr>
      <vt:lpstr>Reading the Scene</vt:lpstr>
      <vt:lpstr>S-T-R-E-T-C-H: Triplet discussion</vt:lpstr>
      <vt:lpstr>Triplet discussion</vt:lpstr>
      <vt:lpstr>Oracy</vt:lpstr>
      <vt:lpstr>Consolidation</vt:lpstr>
      <vt:lpstr>Act 5 Scene 1</vt:lpstr>
      <vt:lpstr>Knowledge Retrieval</vt:lpstr>
      <vt:lpstr>New vocabulary: psychosomatic </vt:lpstr>
      <vt:lpstr>New vocabulary: psychosomatic</vt:lpstr>
      <vt:lpstr>Reading the Scene</vt:lpstr>
      <vt:lpstr>S-T-R-E-T-C-H: Imperative verbs</vt:lpstr>
      <vt:lpstr>Oracy: Triplet discussion</vt:lpstr>
      <vt:lpstr>Triplet discussion</vt:lpstr>
      <vt:lpstr>S-T-R-E-T-C-H: Triplet discussion</vt:lpstr>
      <vt:lpstr>Triplet discussion</vt:lpstr>
      <vt:lpstr>Consolidation </vt:lpstr>
      <vt:lpstr>Act 5 Scene 2</vt:lpstr>
      <vt:lpstr>Knowledge Retrieval</vt:lpstr>
      <vt:lpstr>Revisiting vocabulary: tyrant</vt:lpstr>
      <vt:lpstr>Reading the Scene </vt:lpstr>
      <vt:lpstr>S-T-R-E-T-C-H</vt:lpstr>
      <vt:lpstr>PowerPoint Presentation</vt:lpstr>
      <vt:lpstr>Oracy: Triplet discussion</vt:lpstr>
      <vt:lpstr>Triplet discussion</vt:lpstr>
      <vt:lpstr>Act 5 Scene 3</vt:lpstr>
      <vt:lpstr>Knowledge Retrieval</vt:lpstr>
      <vt:lpstr>New vocabulary: nihilism </vt:lpstr>
      <vt:lpstr>New vocabulary: nihilism</vt:lpstr>
      <vt:lpstr>Reading the Scene</vt:lpstr>
      <vt:lpstr>S-T-R-E-T-C-H: Triplet discussion</vt:lpstr>
      <vt:lpstr>Triplet discussion</vt:lpstr>
      <vt:lpstr>Slow Writing</vt:lpstr>
      <vt:lpstr>Consolidation: Triplet discussion</vt:lpstr>
      <vt:lpstr>Triplet discussion</vt:lpstr>
      <vt:lpstr>Consolidation</vt:lpstr>
      <vt:lpstr>Act 5 Scene 4</vt:lpstr>
      <vt:lpstr>Act 5 Scene 5</vt:lpstr>
      <vt:lpstr>Knowledge Retrieval</vt:lpstr>
      <vt:lpstr>New vocabulary: defiance and nihilism</vt:lpstr>
      <vt:lpstr>Reading the Scene</vt:lpstr>
      <vt:lpstr>Oracy: Macbeth’s reaction to Lady Macbeth’s death</vt:lpstr>
      <vt:lpstr>Consolidation: Triplet discussion</vt:lpstr>
      <vt:lpstr>Triplet discussion</vt:lpstr>
      <vt:lpstr>Act 5 Scene 6</vt:lpstr>
      <vt:lpstr>Act 5 Scene 7</vt:lpstr>
      <vt:lpstr>Knowledge Retrieval</vt:lpstr>
      <vt:lpstr>New vocabulary: inevitable </vt:lpstr>
      <vt:lpstr>New vocabulary: inevitable</vt:lpstr>
      <vt:lpstr>S-T-R-E-T-C-H: Triplet discussion</vt:lpstr>
      <vt:lpstr>Triplet discussion</vt:lpstr>
      <vt:lpstr>Reading the Scene</vt:lpstr>
      <vt:lpstr>Oracy</vt:lpstr>
      <vt:lpstr>Consolidation</vt:lpstr>
      <vt:lpstr>Act 5 Scene 8 (lines 1 to 34)</vt:lpstr>
      <vt:lpstr>Knowledge Retrieval</vt:lpstr>
      <vt:lpstr>New vocabulary: anagnorisis </vt:lpstr>
      <vt:lpstr>New vocabulary: anagnorisis</vt:lpstr>
      <vt:lpstr>Reading the Scene: pre-rehearse key lines</vt:lpstr>
      <vt:lpstr>S-T-R-E-T-C-H</vt:lpstr>
      <vt:lpstr>Consolidation</vt:lpstr>
      <vt:lpstr>Act 5 Scene 8 (lines 35 to end)</vt:lpstr>
      <vt:lpstr>Knowledge Retrieval</vt:lpstr>
      <vt:lpstr>New vocabulary: restoration of order </vt:lpstr>
      <vt:lpstr>New vocabulary: restoration of order</vt:lpstr>
      <vt:lpstr>Reading the Scene</vt:lpstr>
      <vt:lpstr>S-T-R-E-T-C-H: Triplet discussion</vt:lpstr>
      <vt:lpstr>Triplet discussion</vt:lpstr>
      <vt:lpstr>Consolidation: Triplet discussion</vt:lpstr>
      <vt:lpstr>Triplet discussion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Bloomsbury Teacher Guide: Macbeth</dc:title>
  <dc:creator>Dr A. Smith</dc:creator>
  <cp:lastModifiedBy>Emily Evans</cp:lastModifiedBy>
  <cp:revision>35</cp:revision>
  <dcterms:created xsi:type="dcterms:W3CDTF">2026-04-10T08:14:55Z</dcterms:created>
  <dcterms:modified xsi:type="dcterms:W3CDTF">2026-07-01T14:27:22Z</dcterms:modified>
</cp:coreProperties>
</file>