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7" r:id="rId5"/>
    <p:sldId id="259" r:id="rId6"/>
    <p:sldId id="278" r:id="rId7"/>
    <p:sldId id="279" r:id="rId8"/>
    <p:sldId id="28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12FE2-46C6-4943-B3BF-9E5DC88D78CD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2872BF-6CD6-46C8-894B-5D3733678E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3806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Dorothy Frayer, University of Wisconsin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872BF-6CD6-46C8-894B-5D3733678E0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619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155E9-4096-9733-8F31-53E524B1E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BC76B7-1656-E6D7-9101-2E0323E47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343242-E0EF-AFD0-C099-2B16A20A1C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Dorothy Frayer, University of Wisconsin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9A76B-60CC-4656-1AF4-E528203845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72872BF-6CD6-46C8-894B-5D3733678E0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14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22C1D-E52B-6FFA-AE9E-49950F4BD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DF1E04-C4A1-1C96-DF1D-85494DD8A6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9576D-AA66-DDEA-E87D-422302211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41FE5-3D88-4584-63F3-510978EFD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22C53-D0FE-2629-401C-72CB28203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1374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3B1D6-1902-A9AF-1A5A-30937EA03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CEAF7-7F93-E1F8-7121-8773072D07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E4AE3-CCD3-CCE5-932E-9B0BD412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04232-C475-C157-6C95-5EAF3BA17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4CC65-C9BA-5D9C-46FF-525B468CE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056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3CF201-E87E-CA33-1D62-A707725644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BC8B14-E4B3-FC5B-F436-BDF70DC16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C5A4D-E28D-F19F-8753-687CE0A63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5A7477-1DDD-CCFA-5034-E8CFD785B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CCAE7-F487-3136-2BF8-EC00DA97A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312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62B0C-D78E-AC5A-4C22-42D012456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C8A6D-EB32-7759-1741-9899B8222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82718-0352-5CD5-64E3-96A47B58B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8A93D-E171-EDB5-7C0D-B95E698B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E7E77-41A7-BA31-D6F3-0E80222A4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090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DC11-42D2-CD5C-6BFD-CC044239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97B72C-F9F0-305B-66FB-0B89DE7D57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96809-B35E-2CE2-9618-4955C9AE8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62FB7-E5A4-B335-8357-646B511C5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BC9F8-DAF5-2EAF-3B0E-0618F70BF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FC07CD-A199-7FF7-7EA3-AFFC9B099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03298C-BAE5-AD9F-A252-8C8CF3588B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AF88EE-7AAB-D3EC-4345-5520325EB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2EFCFC-87E7-DCB2-4466-6B84879C9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1451AA-3121-C266-F49C-B2B9F4E04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53EC71-F63D-19E8-8196-B77AC5F57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4587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C3638-1955-FB70-973B-3E2A9F52D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A10DB-AB9B-0C98-5918-E20003FC39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4A86F5-4CB8-87CC-E8E8-19A4B8122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A05BE-E078-2842-B2E3-ED4A40F7F8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A219D2-73D1-E81A-F46A-97C3D7171C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83B89-2DB1-D6D9-1FD2-CBD5396A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38DF72-C77D-611A-D28A-4D4D000E4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2EE16-98F6-AB23-7BD4-5EA7E46AD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290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D4F41-8362-8BEF-6D66-8EE8F50D4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6417B2-A212-1B1F-C388-76C35AD63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17D1CB-E57B-89C2-7EEB-74D8D12DC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3FCAB-3935-9014-204D-D3A215DF9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285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49C42D-E66D-EE78-9944-6F75BAC06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0F10CC-A0EC-B6D6-B458-2820C3161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154416-4AF8-502D-9081-BB5CC9994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080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2DB97-3981-BB2B-55A0-97019C08E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5103A-6563-C87A-2D66-A665086C0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37502-6924-6615-3B58-C5B01363BC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3C8AAE-456D-7473-A73F-8C4A56C04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31FF0-43F3-19F6-AC10-DCBD5E354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0D4774-BB33-C66F-4E20-ED02B04D2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7243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59E5C-90DF-BE19-FA32-A31A31589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45AE7-5C88-24D0-B05B-8265260CB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EF23C-4334-73F2-9218-6DD3CF4AB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4DB0E-DBF9-A56F-7046-1556D8CEC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BFB97E-CE1B-25CD-795A-AC68EDE40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516E4F-CF62-881C-BB3A-9FC64632F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735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8D3E38-1EAC-1F60-7E04-F2952CC8F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875A3-7B73-3653-A471-45EA9305E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B829E3-3111-89C8-5771-DCD77B561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6216F5-7788-4608-ABA9-06BA30102E9C}" type="datetimeFigureOut">
              <a:rPr lang="en-GB" smtClean="0"/>
              <a:t>01/07/2026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68D7D-FC1B-CE0D-6801-B56F4CDB5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F4B83-1735-911E-D07C-60A808EDD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D14882-4B3D-4267-9093-B85AAF7076D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667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05EC2-7E71-DADB-16FC-23018CB618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843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4900" i="1" dirty="0"/>
              <a:t>Bloomsbury Teacher </a:t>
            </a:r>
            <a:r>
              <a:rPr lang="en-GB" sz="4900" i="1"/>
              <a:t>Guide: </a:t>
            </a:r>
            <a:r>
              <a:rPr lang="en-GB" sz="4900" i="1" dirty="0"/>
              <a:t>Macbeth</a:t>
            </a:r>
            <a:br>
              <a:rPr lang="en-GB" sz="4900" i="1" dirty="0"/>
            </a:br>
            <a:br>
              <a:rPr lang="en-GB" i="1" dirty="0"/>
            </a:br>
            <a:r>
              <a:rPr lang="en-GB" b="1" dirty="0"/>
              <a:t>Teaching and Learning Strategies: Frayer Models</a:t>
            </a:r>
            <a:endParaRPr lang="en-GB" b="1" i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E2236-A1F8-14D3-7BC5-B65E3996CD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411663"/>
            <a:ext cx="9144000" cy="1655762"/>
          </a:xfrm>
        </p:spPr>
        <p:txBody>
          <a:bodyPr/>
          <a:lstStyle/>
          <a:p>
            <a:r>
              <a:rPr lang="en-GB" dirty="0"/>
              <a:t>Amy Smith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53F6C3C-6310-D434-0B92-2B6A6AEA087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2861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310"/>
    </mc:Choice>
    <mc:Fallback xmlns="">
      <p:transition spd="slow" advTm="18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64FC4-D4C0-0F65-B095-117DAFC2F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Teaching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49BA1-374B-E1D2-8FFF-115B199A9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Tier 2 and Tier 3 vocabulary</a:t>
            </a:r>
          </a:p>
          <a:p>
            <a:r>
              <a:rPr lang="en-GB" dirty="0"/>
              <a:t>Depth and breadth</a:t>
            </a:r>
          </a:p>
          <a:p>
            <a:r>
              <a:rPr lang="en-GB" dirty="0"/>
              <a:t>Encoding into long-term memory: repetition, rehearsal, retrieval</a:t>
            </a:r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73CC6700-6F10-4CB4-B2FA-D9F9BD9D6D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7053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249"/>
    </mc:Choice>
    <mc:Fallback xmlns="">
      <p:transition spd="slow" advTm="1382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1D7F00-B9F7-175F-6075-42B6000F5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70E42-FF39-C52A-EB93-CF5E78601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What is a Frayer Model?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CFB0E68-C302-ECA8-E23F-BFC3002DB4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939258"/>
              </p:ext>
            </p:extLst>
          </p:nvPr>
        </p:nvGraphicFramePr>
        <p:xfrm>
          <a:off x="838199" y="1690687"/>
          <a:ext cx="10515600" cy="4433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2352699544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176488091"/>
                    </a:ext>
                  </a:extLst>
                </a:gridCol>
              </a:tblGrid>
              <a:tr h="22169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Definition: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Characteristics: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6736126"/>
                  </a:ext>
                </a:extLst>
              </a:tr>
              <a:tr h="2216944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Examples: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Non-Examples: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5425476"/>
                  </a:ext>
                </a:extLst>
              </a:tr>
            </a:tbl>
          </a:graphicData>
        </a:graphic>
      </p:graphicFrame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D5549E83-5951-DC15-FB02-8332AAECB8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590918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203"/>
    </mc:Choice>
    <mc:Fallback xmlns="">
      <p:transition spd="slow" advTm="29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81B81-457E-6DD4-6FC9-EE53679ED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E01E5-612F-39F0-025F-E855BA39E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/>
          <a:lstStyle/>
          <a:p>
            <a:r>
              <a:rPr lang="en-GB" b="1" dirty="0"/>
              <a:t>New vocabulary: tragic hero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F5B442E-BAC7-1B07-A80B-C888916166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945124"/>
              </p:ext>
            </p:extLst>
          </p:nvPr>
        </p:nvGraphicFramePr>
        <p:xfrm>
          <a:off x="838199" y="1276350"/>
          <a:ext cx="10515600" cy="5216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4054838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08455806"/>
                    </a:ext>
                  </a:extLst>
                </a:gridCol>
              </a:tblGrid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Definition: 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A noble character of high rank with a fatal flaw (</a:t>
                      </a:r>
                      <a:r>
                        <a:rPr lang="en-GB" b="0" i="1" dirty="0">
                          <a:solidFill>
                            <a:schemeClr val="tx1"/>
                          </a:solidFill>
                        </a:rPr>
                        <a:t>hamartia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), which leads directly to the character’s downfall. </a:t>
                      </a:r>
                    </a:p>
                    <a:p>
                      <a:endParaRPr lang="en-GB" b="0" i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b="0" i="1" dirty="0">
                          <a:solidFill>
                            <a:schemeClr val="tx1"/>
                          </a:solidFill>
                        </a:rPr>
                        <a:t>Hamartia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 is a concept from ancient Greek drama. The word means to go wrong, or miss the mark.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Characteristics: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Begins the story as noble, admirable, or with a high rank.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Has a fatal flaw (</a:t>
                      </a:r>
                      <a:r>
                        <a:rPr lang="en-GB" b="0" i="1" dirty="0">
                          <a:solidFill>
                            <a:schemeClr val="tx1"/>
                          </a:solidFill>
                        </a:rPr>
                        <a:t>hamartia</a:t>
                      </a: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). For example, intense ambition or jealousy. This reflects the flawed nature of the human condition.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Makes a choice which leads to their downfall.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</a:rPr>
                        <a:t>Evokes our sympathy as the character demonstrates heroism in the face of destruction.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461946"/>
                  </a:ext>
                </a:extLst>
              </a:tr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Examples (characters from Shakespeare’s tragedies):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Macbeth 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Othello 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Romeo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Non-examples (characters from Macbeth): </a:t>
                      </a:r>
                    </a:p>
                    <a:p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Duncan 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The Witches </a:t>
                      </a: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Lady Macbeth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74892"/>
                  </a:ext>
                </a:extLst>
              </a:tr>
            </a:tbl>
          </a:graphicData>
        </a:graphic>
      </p:graphicFrame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37AF9522-AC1D-FD0D-9B63-626CACA386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5079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40"/>
    </mc:Choice>
    <mc:Fallback xmlns="">
      <p:transition spd="slow" advTm="13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897E-DF19-FA0C-7298-D5D66952C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0448C-B791-7137-C756-E44D7263A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Our variations: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CBB0A-DCEC-8D48-38F6-758EF6E19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Morphology</a:t>
            </a:r>
          </a:p>
          <a:p>
            <a:r>
              <a:rPr lang="en-GB" dirty="0"/>
              <a:t>Use it in a sentence</a:t>
            </a:r>
          </a:p>
          <a:p>
            <a:r>
              <a:rPr lang="en-GB" dirty="0"/>
              <a:t>Related words</a:t>
            </a:r>
          </a:p>
          <a:p>
            <a:r>
              <a:rPr lang="en-GB" dirty="0"/>
              <a:t>Opposite words</a:t>
            </a:r>
          </a:p>
          <a:p>
            <a:r>
              <a:rPr lang="en-GB" dirty="0"/>
              <a:t>Image</a:t>
            </a:r>
          </a:p>
          <a:p>
            <a:r>
              <a:rPr lang="en-GB" dirty="0"/>
              <a:t>True or false?</a:t>
            </a:r>
          </a:p>
          <a:p>
            <a:r>
              <a:rPr lang="en-GB" dirty="0"/>
              <a:t>Word forms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E79173FF-53E2-4E9E-36E9-2A956D42F2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597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21"/>
    </mc:Choice>
    <mc:Fallback xmlns="">
      <p:transition spd="slow" advTm="33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DDB026-3653-7265-61D2-ACCB3C711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Teaching using Frayer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9FADB-958A-E11D-31FB-7C2E1A08C8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Give the class a blank copy of the table</a:t>
            </a:r>
          </a:p>
          <a:p>
            <a:r>
              <a:rPr lang="en-GB" dirty="0"/>
              <a:t>Use questioning to establish students’ existing knowledge</a:t>
            </a:r>
          </a:p>
          <a:p>
            <a:pPr lvl="1"/>
            <a:r>
              <a:rPr lang="en-GB" dirty="0"/>
              <a:t>Do they recognise a prefix, and will that help them independently understand the word?</a:t>
            </a:r>
          </a:p>
          <a:p>
            <a:pPr lvl="1"/>
            <a:r>
              <a:rPr lang="en-GB" dirty="0"/>
              <a:t>Have the encountered the word in a different topic or subject?</a:t>
            </a:r>
          </a:p>
          <a:p>
            <a:pPr lvl="1"/>
            <a:endParaRPr lang="en-GB" dirty="0"/>
          </a:p>
          <a:p>
            <a:r>
              <a:rPr lang="en-GB" dirty="0"/>
              <a:t>Complete the table with the class</a:t>
            </a:r>
          </a:p>
          <a:p>
            <a:r>
              <a:rPr lang="en-GB" dirty="0"/>
              <a:t>Tweak the examples and non-examples to fit with your curriculum, so that you are building on students’ existing knowledge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3EB680C-0BD0-4B6C-9C4F-5A925F6178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0834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337"/>
    </mc:Choice>
    <mc:Fallback xmlns="">
      <p:transition spd="slow" advTm="143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A0F64-D636-A57E-2E38-FF683E3CC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701F2-B190-364A-259E-21C56E263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/>
          <a:lstStyle/>
          <a:p>
            <a:r>
              <a:rPr lang="en-GB" b="1" dirty="0"/>
              <a:t>New vocabulary: tragic hero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8EF8984-7D97-3A0D-F9E1-474413461D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1827634"/>
              </p:ext>
            </p:extLst>
          </p:nvPr>
        </p:nvGraphicFramePr>
        <p:xfrm>
          <a:off x="838199" y="1276350"/>
          <a:ext cx="10515600" cy="5216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4054838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08455806"/>
                    </a:ext>
                  </a:extLst>
                </a:gridCol>
              </a:tblGrid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Definition: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Characteristics: </a:t>
                      </a:r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461946"/>
                  </a:ext>
                </a:extLst>
              </a:tr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Examples: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Non-examples: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74892"/>
                  </a:ext>
                </a:extLst>
              </a:tr>
            </a:tbl>
          </a:graphicData>
        </a:graphic>
      </p:graphicFrame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045FF369-530C-AA4E-2F9A-2677E86A48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130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05"/>
    </mc:Choice>
    <mc:Fallback xmlns="">
      <p:transition spd="slow" advTm="8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6E24D-E55B-48AC-EFB3-AF3929AE1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7A333B-5FA2-770F-7175-E36AD5227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1225"/>
          </a:xfrm>
        </p:spPr>
        <p:txBody>
          <a:bodyPr/>
          <a:lstStyle/>
          <a:p>
            <a:r>
              <a:rPr lang="en-GB" b="1" dirty="0"/>
              <a:t>New vocabulary: tragic hero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A91CEBB-8F01-F235-1AC6-B05D9CC8CA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387994"/>
              </p:ext>
            </p:extLst>
          </p:nvPr>
        </p:nvGraphicFramePr>
        <p:xfrm>
          <a:off x="838199" y="1276350"/>
          <a:ext cx="10515600" cy="52165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040548387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708455806"/>
                    </a:ext>
                  </a:extLst>
                </a:gridCol>
              </a:tblGrid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Definition: </a:t>
                      </a:r>
                    </a:p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Tragic = a play characterised by sorrow</a:t>
                      </a: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Hero = a courageous character who does brave deeds</a:t>
                      </a:r>
                    </a:p>
                    <a:p>
                      <a:endParaRPr lang="en-GB" b="0" dirty="0">
                        <a:solidFill>
                          <a:schemeClr val="tx1"/>
                        </a:solidFill>
                        <a:latin typeface="Segoe Print" panose="02000600000000000000" pitchFamily="2" charset="0"/>
                      </a:endParaRP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Segoe Print" panose="02000600000000000000" pitchFamily="2" charset="0"/>
                        </a:rPr>
                        <a:t>Tragic hero = a noble character with a fatal flaw that leads to their downfall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Characteristics: </a:t>
                      </a:r>
                    </a:p>
                    <a:p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Noble = Macbeth leads the Scottish army and is a Thane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Fatal flaw = Macbeth’s unchecked ambition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Downfall = Macbeth dies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en-GB" b="0" dirty="0">
                        <a:solidFill>
                          <a:schemeClr val="tx1"/>
                        </a:solidFill>
                        <a:latin typeface="Segoe Print" panose="02000600000000000000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0461946"/>
                  </a:ext>
                </a:extLst>
              </a:tr>
              <a:tr h="2608263"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Examples:</a:t>
                      </a:r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  <a:p>
                      <a:endParaRPr lang="en-GB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Romeo = courageously defies society in marrying Juliet, but his story inevitably ends in sorrow</a:t>
                      </a:r>
                    </a:p>
                    <a:p>
                      <a:endParaRPr lang="en-GB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b="1" dirty="0">
                          <a:solidFill>
                            <a:schemeClr val="tx1"/>
                          </a:solidFill>
                        </a:rPr>
                        <a:t>Non-examples: </a:t>
                      </a:r>
                    </a:p>
                    <a:p>
                      <a:endParaRPr lang="en-GB" b="1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b="0" dirty="0">
                          <a:solidFill>
                            <a:schemeClr val="tx1"/>
                          </a:solidFill>
                          <a:latin typeface="Segoe Print" panose="02000600000000000000" pitchFamily="2" charset="0"/>
                        </a:rPr>
                        <a:t>Sheila Birling = becomes increasingly courageous as the play progresses, but her story does not end in sorrow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4574892"/>
                  </a:ext>
                </a:extLst>
              </a:tr>
            </a:tbl>
          </a:graphicData>
        </a:graphic>
      </p:graphicFrame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3F23516-2BA3-9EEE-8EB3-238D0743B4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1711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346"/>
    </mc:Choice>
    <mc:Fallback xmlns="">
      <p:transition spd="slow" advTm="803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408</Words>
  <Application>Microsoft Office PowerPoint</Application>
  <PresentationFormat>Widescreen</PresentationFormat>
  <Paragraphs>74</Paragraphs>
  <Slides>8</Slides>
  <Notes>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Segoe Print</vt:lpstr>
      <vt:lpstr>Office Theme</vt:lpstr>
      <vt:lpstr>Bloomsbury Teacher Guide: Macbeth  Teaching and Learning Strategies: Frayer Models</vt:lpstr>
      <vt:lpstr>Teaching Vocabulary</vt:lpstr>
      <vt:lpstr>What is a Frayer Model?</vt:lpstr>
      <vt:lpstr>New vocabulary: tragic hero</vt:lpstr>
      <vt:lpstr>Our variations:</vt:lpstr>
      <vt:lpstr>Teaching using Frayer Models</vt:lpstr>
      <vt:lpstr>New vocabulary: tragic hero</vt:lpstr>
      <vt:lpstr>New vocabulary: tragic hero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Bloomsbury Teacher Guide: Macbeth  Teaching and Learning Strategies: Frayer Models</dc:title>
  <dc:creator>Dr A. Smith</dc:creator>
  <cp:lastModifiedBy>Emily Evans</cp:lastModifiedBy>
  <cp:revision>4</cp:revision>
  <dcterms:created xsi:type="dcterms:W3CDTF">2026-04-16T13:49:05Z</dcterms:created>
  <dcterms:modified xsi:type="dcterms:W3CDTF">2026-07-01T14:30:14Z</dcterms:modified>
</cp:coreProperties>
</file>