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83" r:id="rId4"/>
    <p:sldId id="273" r:id="rId5"/>
    <p:sldId id="259" r:id="rId6"/>
    <p:sldId id="261" r:id="rId7"/>
    <p:sldId id="288" r:id="rId8"/>
    <p:sldId id="262" r:id="rId9"/>
    <p:sldId id="287" r:id="rId10"/>
    <p:sldId id="263" r:id="rId11"/>
    <p:sldId id="286" r:id="rId12"/>
    <p:sldId id="275" r:id="rId13"/>
    <p:sldId id="284" r:id="rId14"/>
    <p:sldId id="285" r:id="rId15"/>
    <p:sldId id="276" r:id="rId16"/>
    <p:sldId id="289" r:id="rId17"/>
    <p:sldId id="282" r:id="rId18"/>
    <p:sldId id="277" r:id="rId19"/>
    <p:sldId id="279" r:id="rId20"/>
    <p:sldId id="281" r:id="rId21"/>
  </p:sldIdLst>
  <p:sldSz cx="12192000" cy="6858000"/>
  <p:notesSz cx="6858000" cy="8891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9" autoAdjust="0"/>
    <p:restoredTop sz="94635"/>
  </p:normalViewPr>
  <p:slideViewPr>
    <p:cSldViewPr snapToGrid="0">
      <p:cViewPr varScale="1">
        <p:scale>
          <a:sx n="85" d="100"/>
          <a:sy n="85" d="100"/>
        </p:scale>
        <p:origin x="176" y="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B84E-9D13-FB96-4EBC-5BD8D74E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088E2-7B9B-13B3-469E-B5E39111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D62E-DE8E-AC1D-00EA-30D3604C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1B9BA-8338-0BF8-6C53-B5EB2B90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8F732-3471-FD5C-42FA-C8FCAE71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119-6F12-EEDD-68F6-EC634F4C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ADD4-4B49-ECB4-0BA2-DC84FF7E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68027-F0D1-8978-5B7B-400CA50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C151-A09E-54C3-E198-22826E4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6703-D7B3-03D3-A504-B4599077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0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BED1-30BD-698F-52CF-95F7998E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6933E-CF9C-9AAD-666E-509BF728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2479-FF0C-C999-9508-78E532DC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CC62-DC8E-5F20-8123-B6EFC12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0663-177D-F75D-1DD9-56799E43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2A28-E072-E660-4D36-3829E9B6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025-C81E-C6FE-CA07-FD2A49E45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82E25-5DD2-D18E-E3EF-296F9BF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E19F1-051D-BC2A-27C0-077A1574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E00B6-BE37-AD11-C2C2-92DC6AC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AE55F-3A78-465B-FF73-9A344D1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0D88-ACB0-DC6F-B9BB-95BAC10A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3079-B35D-106D-A31E-306DEA84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708A8-ACAD-0033-923C-DDCB83AA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B8E-A3D2-E6ED-C55B-B539F286D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BB459-E9A6-58A2-4233-AD0959865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4A8A3-6CEA-6DDD-E6E7-B43EE1F5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255C4-2560-1DBA-9EB9-5100FE4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A2D95-2107-268D-9A17-0ED7742F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0596-D287-D9B8-E3E1-8435841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B29E7-0411-F073-492B-7D8B7499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1B505-3CB8-2FB9-BD85-B735D92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EC578-19BB-5BA0-FB19-F99C6EA0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56E70-7C18-2971-00D6-BA68604A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D0E3-BE0D-A5AE-D490-B67C1BC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BA5-8CF7-A99D-A36F-95E59231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4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592A-CC3C-46AE-F0BF-27BF36E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5B69-C333-A52D-0897-24DAD18A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4D6-751A-D377-C14B-20F9E8E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34D4E-C870-1D79-DD4D-643FAF95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A7EE4-B8F0-5BFB-36C0-14C2ACE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50E1-67AE-BB31-67BD-6903C1BF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6F35-0BF9-3466-128F-8209D272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EE74-DFD2-503C-0A08-39DC8D273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30910-66B7-35A4-1749-E4B78FD2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DAADC-F09C-1A6A-895B-3F02DB92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4B5F3-F335-7863-0FB5-782C9865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1D31-A034-0CAD-A716-3950C1B3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759-2B5D-5909-4771-FF102734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28467-5784-5CE2-D601-A57D1A616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FADB-083E-98F8-84F4-03FC63AC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6F67-E10A-4D6B-0BBF-89821066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D0AD-099F-2715-7A4D-409231C3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74F3E-CF5E-2AB0-8DCC-60F80D24D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65781-DD91-7AA6-0F44-1D1681929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60A0D-825A-E178-2BE0-1DE38477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94000-5F92-F386-CB7F-B8E2FD084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7894D-240E-2402-1E8E-2175BA6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C49F0-7E5D-8CA7-C2FF-9A17F815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2107D-C175-7BD1-F511-78DE83128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AA39-FE62-823B-6198-AC78892AE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32240-3B40-4C66-BACD-E39BF62C8AAD}" type="datetimeFigureOut">
              <a:rPr lang="en-US" smtClean="0"/>
              <a:t>11/21/25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AE63-ACF9-74EF-26D2-A2316DC0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EAA60-B6A7-9F3C-FBF9-74D59B8EB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F4C0-D091-B381-179A-7E939B6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29"/>
            <a:ext cx="10515600" cy="136795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b="1" dirty="0"/>
              <a:t>School Finance and Business Management</a:t>
            </a:r>
            <a:r>
              <a:rPr lang="en-US" sz="4900" dirty="0"/>
              <a:t> </a:t>
            </a:r>
            <a:br>
              <a:rPr lang="en-US" sz="4900" dirty="0"/>
            </a:br>
            <a:r>
              <a:rPr lang="en-US" sz="3600" b="1" dirty="0"/>
              <a:t>Optimizing Fiscal, Facility and Human Resources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B2F8-018B-89C1-847A-28E8DA3EA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94" y="1825625"/>
            <a:ext cx="94569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000" b="1" dirty="0"/>
              <a:t>Principles and Historical Perspectives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Chapter 1</a:t>
            </a:r>
          </a:p>
        </p:txBody>
      </p:sp>
    </p:spTree>
    <p:extLst>
      <p:ext uri="{BB962C8B-B14F-4D97-AF65-F5344CB8AC3E}">
        <p14:creationId xmlns:p14="http://schemas.microsoft.com/office/powerpoint/2010/main" val="36678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CC42-8A38-7FA7-1F88-3083CB71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Principles and Historical Perspectives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0D4-9568-FE26-3EA0-E4174CE6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b="1" u="sng" dirty="0"/>
              <a:t>Objectives</a:t>
            </a:r>
            <a:r>
              <a:rPr lang="en-US" sz="3900" b="1" dirty="0"/>
              <a:t>:</a:t>
            </a:r>
          </a:p>
          <a:p>
            <a:r>
              <a:rPr lang="en-US" dirty="0"/>
              <a:t>Understand the concepts of adequacy, equity, and equality as they relate to school finance</a:t>
            </a:r>
          </a:p>
          <a:p>
            <a:r>
              <a:rPr lang="en-US" dirty="0"/>
              <a:t>Describe the impact of the courts on shaping education finance policy</a:t>
            </a:r>
          </a:p>
          <a:p>
            <a:r>
              <a:rPr lang="en-US" dirty="0"/>
              <a:t>Identify the historical trends that have shaped the financing of education in the United States</a:t>
            </a:r>
          </a:p>
          <a:p>
            <a:r>
              <a:rPr lang="en-US" dirty="0"/>
              <a:t>Review the current issues and challenges for funding</a:t>
            </a:r>
          </a:p>
          <a:p>
            <a:r>
              <a:rPr lang="en-US" dirty="0"/>
              <a:t>Understand the demographics and enrollment trends affecting education funding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7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AC1B-2174-FE94-82A6-BFD95AC2A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ABCE-B4CC-069C-9FD7-A2E786E0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16A98-6D07-BC6A-83FE-3473FC5EA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956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Underlying Premises of public education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dirty="0"/>
              <a:t>What is the role of public education in a democracy?</a:t>
            </a:r>
          </a:p>
          <a:p>
            <a:r>
              <a:rPr lang="en-US" dirty="0"/>
              <a:t>What steps should government take to ensure equal access to a public education?</a:t>
            </a:r>
          </a:p>
          <a:p>
            <a:r>
              <a:rPr lang="en-US" dirty="0"/>
              <a:t>What is the government’s role in funding education at the local, state, and federal levels?</a:t>
            </a:r>
          </a:p>
          <a:p>
            <a:r>
              <a:rPr lang="en-US" dirty="0"/>
              <a:t>What is an adequate education?</a:t>
            </a:r>
          </a:p>
          <a:p>
            <a:r>
              <a:rPr lang="en-US" dirty="0"/>
              <a:t>How do we measure educational quality and what are our expectations relative to student achievement?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6940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E341-3C85-D3D0-BDB4-4388278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sz="4900" b="1" dirty="0"/>
              <a:t>Principles and Historical Perspectives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86072-F555-432F-E9F7-0014CA88B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466" y="1825625"/>
            <a:ext cx="964333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Adequacy, Equity and Equality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Adequacy</a:t>
            </a:r>
          </a:p>
          <a:p>
            <a:r>
              <a:rPr lang="en-US" sz="3200" dirty="0"/>
              <a:t>Equity</a:t>
            </a:r>
          </a:p>
          <a:p>
            <a:r>
              <a:rPr lang="en-US" sz="3200" dirty="0"/>
              <a:t>Equality</a:t>
            </a:r>
          </a:p>
        </p:txBody>
      </p:sp>
    </p:spTree>
    <p:extLst>
      <p:ext uri="{BB962C8B-B14F-4D97-AF65-F5344CB8AC3E}">
        <p14:creationId xmlns:p14="http://schemas.microsoft.com/office/powerpoint/2010/main" val="523521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87B2-A371-25EB-8650-4C309E6A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F8B0-C72E-CE41-F1A0-FDE5E57A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4"/>
            <a:ext cx="6272841" cy="40021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4400" b="1" u="sng" dirty="0"/>
              <a:t>School Achievement Model</a:t>
            </a:r>
            <a:endParaRPr lang="en-US" sz="14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EFC2AA-D0A0-D21B-15D9-630C61831BBF}"/>
              </a:ext>
            </a:extLst>
          </p:cNvPr>
          <p:cNvSpPr txBox="1"/>
          <p:nvPr/>
        </p:nvSpPr>
        <p:spPr>
          <a:xfrm>
            <a:off x="2710738" y="6192075"/>
            <a:ext cx="3256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Schilling and Tomal,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E27EA3-997F-39C2-C758-0BD9CEEB8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217" y="2519858"/>
            <a:ext cx="32893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2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0A4C-663D-3622-7A29-E6AD726F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Principles</a:t>
            </a:r>
            <a:r>
              <a:rPr lang="en-US" b="1" dirty="0"/>
              <a:t> and Historical Perspectives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A908C-1574-375F-08D8-CF3570A9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Adequacy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Horizontal</a:t>
            </a:r>
          </a:p>
          <a:p>
            <a:r>
              <a:rPr lang="en-US" sz="3200" dirty="0"/>
              <a:t>Vertical</a:t>
            </a:r>
          </a:p>
          <a:p>
            <a:r>
              <a:rPr lang="en-US" sz="3200" dirty="0"/>
              <a:t>Performance</a:t>
            </a:r>
          </a:p>
          <a:p>
            <a:r>
              <a:rPr lang="en-US" sz="3200" dirty="0"/>
              <a:t>Opportunity</a:t>
            </a:r>
          </a:p>
          <a:p>
            <a:r>
              <a:rPr lang="en-US" sz="3200" dirty="0"/>
              <a:t>Social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F51C6-81F9-2B95-E6A6-C025E6BFF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EC1E4-D659-26AA-3FA8-8C02CA5B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</a:t>
            </a:r>
            <a:r>
              <a:rPr lang="en-US" sz="4900" b="1" dirty="0"/>
              <a:t>Principles and Historical Perspectives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9CD8E-1F8D-990D-8308-C947B0809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Equity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Horizontal</a:t>
            </a:r>
          </a:p>
          <a:p>
            <a:r>
              <a:rPr lang="en-US" sz="3200" dirty="0"/>
              <a:t>Vertical</a:t>
            </a:r>
          </a:p>
          <a:p>
            <a:r>
              <a:rPr lang="en-US" sz="3200" dirty="0"/>
              <a:t>Performance</a:t>
            </a:r>
          </a:p>
          <a:p>
            <a:r>
              <a:rPr lang="en-US" sz="3200" dirty="0"/>
              <a:t>Opportunity</a:t>
            </a:r>
          </a:p>
          <a:p>
            <a:r>
              <a:rPr lang="en-US" sz="3200" dirty="0"/>
              <a:t>Social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3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F3FC-8898-A584-FA4B-6FC46AE4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C054-7FCE-47C2-3552-3F8970AF9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Equality: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Racial</a:t>
            </a:r>
          </a:p>
          <a:p>
            <a:r>
              <a:rPr lang="en-US" sz="3200" dirty="0"/>
              <a:t>Gender</a:t>
            </a:r>
          </a:p>
          <a:p>
            <a:r>
              <a:rPr lang="en-US" sz="3200" dirty="0"/>
              <a:t>Students with disabilities</a:t>
            </a:r>
          </a:p>
          <a:p>
            <a:r>
              <a:rPr lang="en-US" sz="3200" dirty="0"/>
              <a:t>Undocumented children</a:t>
            </a:r>
          </a:p>
        </p:txBody>
      </p:sp>
    </p:spTree>
    <p:extLst>
      <p:ext uri="{BB962C8B-B14F-4D97-AF65-F5344CB8AC3E}">
        <p14:creationId xmlns:p14="http://schemas.microsoft.com/office/powerpoint/2010/main" val="1992004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9F6CA-4B74-FF1E-34E8-54B7A7C36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B8030-5990-FF91-3FF3-1246655D8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FEDDD-6574-D0C5-7546-956D97009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National Perspective: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Head Start (1964)</a:t>
            </a:r>
          </a:p>
          <a:p>
            <a:r>
              <a:rPr lang="en-US" sz="3200" dirty="0"/>
              <a:t>Elementary and Secondary Education Act (1965)</a:t>
            </a:r>
          </a:p>
          <a:p>
            <a:r>
              <a:rPr lang="en-US" sz="3200" dirty="0"/>
              <a:t>Emergency School Aid Act (1972)</a:t>
            </a:r>
          </a:p>
          <a:p>
            <a:r>
              <a:rPr lang="en-US" sz="3200" dirty="0"/>
              <a:t>IDEA (1975)</a:t>
            </a:r>
          </a:p>
          <a:p>
            <a:r>
              <a:rPr lang="en-US" sz="3200" dirty="0"/>
              <a:t>A Nation at Risk (1983)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17194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D1D5-B692-94D8-2453-1F1E8361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E9A19-FFF4-4FD6-D377-E594FE8F5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National Perspective: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No Child Left Behind (2001)</a:t>
            </a:r>
          </a:p>
          <a:p>
            <a:r>
              <a:rPr lang="en-US" sz="3200" dirty="0"/>
              <a:t>Every Student Succeeds Act (2015)</a:t>
            </a:r>
          </a:p>
          <a:p>
            <a:r>
              <a:rPr lang="en-US" sz="3200" dirty="0"/>
              <a:t>CARES Act and ESSER 1, 2, 3 (2000-2022)</a:t>
            </a:r>
          </a:p>
          <a:p>
            <a:r>
              <a:rPr lang="en-US" sz="3200" dirty="0"/>
              <a:t>One Big Beautiful Bill Act (2025)</a:t>
            </a:r>
          </a:p>
        </p:txBody>
      </p:sp>
    </p:spTree>
    <p:extLst>
      <p:ext uri="{BB962C8B-B14F-4D97-AF65-F5344CB8AC3E}">
        <p14:creationId xmlns:p14="http://schemas.microsoft.com/office/powerpoint/2010/main" val="217701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37001-79FC-D9C3-A5E9-AC8F4F135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30F8C-2866-3446-5D69-534B3AAC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15477-E7AD-D2E1-33B9-64EF7B04D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State Perspective – Phase 1 Building a School System</a:t>
            </a:r>
          </a:p>
          <a:p>
            <a:pPr marL="0" indent="0">
              <a:buNone/>
            </a:pPr>
            <a:endParaRPr lang="en-US" sz="2000" dirty="0"/>
          </a:p>
          <a:p>
            <a:pPr marL="228600" lvl="1" indent="0">
              <a:buNone/>
            </a:pPr>
            <a:r>
              <a:rPr lang="en-US" sz="2800" i="1" dirty="0"/>
              <a:t>Education finance predicated on laypersons and social, political, economic, and religious influences 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14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58FA-267B-80FD-AD47-387A41D9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0FF8-C084-27F0-66EF-1CA853027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State Perspective – Phase 2 Building a Scholarly Base</a:t>
            </a:r>
          </a:p>
          <a:p>
            <a:pPr marL="0" indent="0">
              <a:buNone/>
            </a:pPr>
            <a:endParaRPr lang="en-US" sz="2000" dirty="0"/>
          </a:p>
          <a:p>
            <a:pPr marL="228600" lvl="1" indent="0">
              <a:buNone/>
            </a:pPr>
            <a:r>
              <a:rPr lang="en-US" i="1" dirty="0"/>
              <a:t>Education finance becomes a discipline of study providing practical influence on the means by which states can generate and distribute revenues to local school districts.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38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23E1D-14F5-DEB3-570A-228C8CFDD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BE09-C9D2-67D4-F66B-6320D3CC9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44BBE-40C1-61E6-D3DD-A980A1F45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State Perspective – Phase 1 Seeking Equality</a:t>
            </a:r>
          </a:p>
          <a:p>
            <a:pPr marL="0" indent="0">
              <a:buNone/>
            </a:pPr>
            <a:endParaRPr lang="en-US" sz="2000" dirty="0"/>
          </a:p>
          <a:p>
            <a:pPr marL="228600" lvl="1" indent="0">
              <a:buNone/>
            </a:pPr>
            <a:r>
              <a:rPr lang="en-US" i="1" dirty="0"/>
              <a:t>Scholars create education finance paradigms that develop formulaic means by which revenues could be equitably generated and distributed. Courts use education finance scholarship to formulate a criterion by which equity reforms can be judged.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7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71834-AD3E-734B-8BEB-7DCC2EEA1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0136A-5DE5-B09E-C806-73D036E9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87843-C69F-18F4-840F-7A069CDF3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State Perspective – Phase 1 Seeking Adequacy</a:t>
            </a:r>
          </a:p>
          <a:p>
            <a:pPr marL="0" indent="0">
              <a:buNone/>
            </a:pPr>
            <a:endParaRPr lang="en-US" sz="2000" dirty="0"/>
          </a:p>
          <a:p>
            <a:pPr marL="228600" lvl="1" indent="0">
              <a:buNone/>
            </a:pPr>
            <a:r>
              <a:rPr lang="en-US" i="1" dirty="0"/>
              <a:t>Scholars create education finance paradigms that develop formulaic means by which revenues could be equitably generated and distributed. Courts use education finance scholarship to formulate a criterion by which equity reforms can be judged.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7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A9DF-5456-52CD-530D-EC993B6E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537D2-4033-C0E6-677B-F3403D730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Enrollment and Demographics: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Demographic changes</a:t>
            </a:r>
          </a:p>
          <a:p>
            <a:r>
              <a:rPr lang="en-US" sz="3200" dirty="0"/>
              <a:t>Declining enrollments</a:t>
            </a:r>
          </a:p>
          <a:p>
            <a:r>
              <a:rPr lang="en-US" sz="3200" dirty="0"/>
              <a:t>Regional enrollment shifts</a:t>
            </a:r>
          </a:p>
        </p:txBody>
      </p:sp>
    </p:spTree>
    <p:extLst>
      <p:ext uri="{BB962C8B-B14F-4D97-AF65-F5344CB8AC3E}">
        <p14:creationId xmlns:p14="http://schemas.microsoft.com/office/powerpoint/2010/main" val="1261221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3463D-C22D-E155-1A33-5771B5D08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B2B8-B7B9-B213-41EA-A0934516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6BEE0-53BF-30F8-CDFF-7793335F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What does the future hold?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Many states lack the cash to pay their debts.</a:t>
            </a:r>
          </a:p>
          <a:p>
            <a:r>
              <a:rPr lang="en-US" sz="3200" dirty="0"/>
              <a:t>Education now competes with other important governmental services.</a:t>
            </a:r>
          </a:p>
          <a:p>
            <a:r>
              <a:rPr lang="en-US" sz="3200" dirty="0"/>
              <a:t>Addressing unfunded liabilities such as pension costs.</a:t>
            </a:r>
          </a:p>
          <a:p>
            <a:r>
              <a:rPr lang="en-US" sz="3200" dirty="0"/>
              <a:t>Addressing the needs of students after the COVID-19 Pandemic.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3017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440A-C306-948D-17C1-5E29B5863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7E39A-DA76-1168-2146-6F2DD2AE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4A969-A147-089D-C376-BC05C7426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Discussion Question: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3000" i="1" dirty="0"/>
              <a:t>Many researchers have stated the problem with education and hence the problem with funding education is we are working with an 19</a:t>
            </a:r>
            <a:r>
              <a:rPr lang="en-US" sz="3000" i="1" baseline="30000" dirty="0"/>
              <a:t>th</a:t>
            </a:r>
            <a:r>
              <a:rPr lang="en-US" sz="3000" i="1" dirty="0"/>
              <a:t> century model that is no longer relevant.</a:t>
            </a:r>
          </a:p>
          <a:p>
            <a:pPr marL="0" indent="0">
              <a:buNone/>
            </a:pPr>
            <a:r>
              <a:rPr lang="en-US" sz="3000" i="1" dirty="0"/>
              <a:t>You have just been appointed to write “An act to establish public schools.”  You have a clean sheet of paper.  What would the school system look like?  How would you propose to fund it?</a:t>
            </a:r>
          </a:p>
        </p:txBody>
      </p:sp>
    </p:spTree>
    <p:extLst>
      <p:ext uri="{BB962C8B-B14F-4D97-AF65-F5344CB8AC3E}">
        <p14:creationId xmlns:p14="http://schemas.microsoft.com/office/powerpoint/2010/main" val="238823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CD37-FE38-441A-B508-CAA56525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Principles and Historical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AF96-194F-ED0B-69C0-4DC9BC20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888" y="1825625"/>
            <a:ext cx="97509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Summary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Education is a state function</a:t>
            </a:r>
          </a:p>
          <a:p>
            <a:r>
              <a:rPr lang="en-US" sz="3200" dirty="0"/>
              <a:t>States have relied on federal funds to fill shortfalls in revenues</a:t>
            </a:r>
          </a:p>
          <a:p>
            <a:r>
              <a:rPr lang="en-US" sz="3200" dirty="0"/>
              <a:t>The federal government influences education through the regulations it enacts to receive categorical aid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3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FADA-047D-F67C-842B-CA4714E3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1853-CC0D-40D3-D94B-523BE18B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Principles and Historical Perspectives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8573-7BDF-4D89-6388-9A533BFF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200" b="1" dirty="0"/>
          </a:p>
          <a:p>
            <a:r>
              <a:rPr lang="en-US" sz="3200" dirty="0"/>
              <a:t>The definitions of equity, equality and adequacy have changed over time.</a:t>
            </a:r>
          </a:p>
          <a:p>
            <a:r>
              <a:rPr lang="en-US" sz="3200" dirty="0"/>
              <a:t>Addressing the adequacy of education funding that still exists in states based on where students reside.</a:t>
            </a:r>
          </a:p>
          <a:p>
            <a:r>
              <a:rPr lang="en-US" sz="3200" dirty="0"/>
              <a:t>Recognizing that reliance on property taxes to fund schools is unfair and promotes “haves and have nots.”</a:t>
            </a:r>
          </a:p>
          <a:p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8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FDB0-F238-977D-65D9-F1B1B11A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6FA-95D5-AA7B-7F2F-4082B2C1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Principles and Historical Perspectives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11A6-6FE5-9ABC-6B86-2FF992EC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900" b="1" u="sng" dirty="0"/>
          </a:p>
          <a:p>
            <a:pPr marL="0" indent="0">
              <a:buNone/>
            </a:pPr>
            <a:endParaRPr lang="en-US" sz="3900" b="1" u="sng" dirty="0"/>
          </a:p>
          <a:p>
            <a:pPr marL="0" indent="0" algn="ctr">
              <a:buNone/>
            </a:pPr>
            <a:r>
              <a:rPr lang="en-US" sz="3900" u="sng" dirty="0"/>
              <a:t>This is end of chapter 1, and </a:t>
            </a:r>
          </a:p>
          <a:p>
            <a:pPr marL="0" indent="0" algn="ctr">
              <a:buNone/>
            </a:pPr>
            <a:r>
              <a:rPr lang="en-US" sz="3900" u="sng" dirty="0"/>
              <a:t>we look forward to chapter 2 on managing resources for higher performance and productivity</a:t>
            </a:r>
            <a:endParaRPr lang="en-US" sz="3900" dirty="0"/>
          </a:p>
          <a:p>
            <a:pPr marL="0" indent="0" algn="ctr">
              <a:buNone/>
            </a:pPr>
            <a:endParaRPr lang="en-US" sz="3600" b="1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734</Words>
  <Application>Microsoft Macintosh PowerPoint</Application>
  <PresentationFormat>Widescreen</PresentationFormat>
  <Paragraphs>124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 School Finance and Business Management  Optimizing Fiscal, Facility and Human Resources </vt:lpstr>
      <vt:lpstr>  Principles and Historical Perspectives  </vt:lpstr>
      <vt:lpstr>Principles and Historical Perspectives</vt:lpstr>
      <vt:lpstr>  Principles and Historical Perspectives  </vt:lpstr>
      <vt:lpstr>Principles and Historical Perspectives</vt:lpstr>
      <vt:lpstr>  Principles and Historical Perspectives </vt:lpstr>
      <vt:lpstr>  Principles and Historical Perspectives 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Principles and Historical Perspectives</vt:lpstr>
      <vt:lpstr>  Principles and Historical Perspectives  </vt:lpstr>
      <vt:lpstr>  Principles and Historical Perspectives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tomal</dc:creator>
  <cp:lastModifiedBy>Craig Schilling</cp:lastModifiedBy>
  <cp:revision>19</cp:revision>
  <cp:lastPrinted>2025-11-19T21:04:12Z</cp:lastPrinted>
  <dcterms:created xsi:type="dcterms:W3CDTF">2025-01-23T15:25:56Z</dcterms:created>
  <dcterms:modified xsi:type="dcterms:W3CDTF">2025-11-21T14:23:25Z</dcterms:modified>
</cp:coreProperties>
</file>